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6"/>
  </p:notesMasterIdLst>
  <p:handoutMasterIdLst>
    <p:handoutMasterId r:id="rId37"/>
  </p:handoutMasterIdLst>
  <p:sldIdLst>
    <p:sldId id="256" r:id="rId2"/>
    <p:sldId id="468" r:id="rId3"/>
    <p:sldId id="509" r:id="rId4"/>
    <p:sldId id="607" r:id="rId5"/>
    <p:sldId id="547" r:id="rId6"/>
    <p:sldId id="608" r:id="rId7"/>
    <p:sldId id="609" r:id="rId8"/>
    <p:sldId id="610" r:id="rId9"/>
    <p:sldId id="611" r:id="rId10"/>
    <p:sldId id="612" r:id="rId11"/>
    <p:sldId id="598" r:id="rId12"/>
    <p:sldId id="599" r:id="rId13"/>
    <p:sldId id="600" r:id="rId14"/>
    <p:sldId id="601" r:id="rId15"/>
    <p:sldId id="605" r:id="rId16"/>
    <p:sldId id="613" r:id="rId17"/>
    <p:sldId id="614" r:id="rId18"/>
    <p:sldId id="615" r:id="rId19"/>
    <p:sldId id="616" r:id="rId20"/>
    <p:sldId id="635" r:id="rId21"/>
    <p:sldId id="617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06" r:id="rId34"/>
    <p:sldId id="308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FF"/>
    <a:srgbClr val="CDCDFF"/>
    <a:srgbClr val="0000FF"/>
    <a:srgbClr val="000000"/>
    <a:srgbClr val="990099"/>
    <a:srgbClr val="008000"/>
    <a:srgbClr val="CCFF99"/>
    <a:srgbClr val="99FF99"/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87703" autoAdjust="0"/>
  </p:normalViewPr>
  <p:slideViewPr>
    <p:cSldViewPr snapToGrid="0">
      <p:cViewPr varScale="1">
        <p:scale>
          <a:sx n="54" d="100"/>
          <a:sy n="54" d="100"/>
        </p:scale>
        <p:origin x="-9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8/31/2014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Unit10 -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C00000"/>
                </a:solidFill>
                <a:latin typeface="Calibri" panose="020F0502020204030204" pitchFamily="34" charset="0"/>
              </a:rPr>
              <a:t>UNIT 10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C00000"/>
                </a:solidFill>
                <a:latin typeface="Calibri" panose="020F0502020204030204" pitchFamily="34" charset="0"/>
              </a:rPr>
              <a:t>Multidimensional Arrays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1.4 Sum Alternate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sum(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4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sumAlt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(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to return the sum of alternate elements (1</a:t>
            </a:r>
            <a:r>
              <a:rPr lang="en-GB" sz="2400" kern="0" baseline="30000" dirty="0" smtClean="0">
                <a:latin typeface="+mn-lt"/>
                <a:cs typeface="+mn-cs"/>
              </a:rPr>
              <a:t>st</a:t>
            </a:r>
            <a:r>
              <a:rPr lang="en-GB" sz="2400" kern="0" dirty="0" smtClean="0">
                <a:latin typeface="+mn-lt"/>
                <a:cs typeface="+mn-cs"/>
              </a:rPr>
              <a:t>, 3</a:t>
            </a:r>
            <a:r>
              <a:rPr lang="en-GB" sz="2400" kern="0" baseline="30000" dirty="0" smtClean="0">
                <a:latin typeface="+mn-lt"/>
                <a:cs typeface="+mn-cs"/>
              </a:rPr>
              <a:t>rd</a:t>
            </a:r>
            <a:r>
              <a:rPr lang="en-GB" sz="2400" kern="0" dirty="0" smtClean="0">
                <a:latin typeface="+mn-lt"/>
                <a:cs typeface="+mn-cs"/>
              </a:rPr>
              <a:t>, 5</a:t>
            </a:r>
            <a:r>
              <a:rPr lang="en-GB" sz="2400" kern="0" baseline="30000" dirty="0" smtClean="0">
                <a:latin typeface="+mn-lt"/>
                <a:cs typeface="+mn-cs"/>
              </a:rPr>
              <a:t>th</a:t>
            </a:r>
            <a:r>
              <a:rPr lang="en-GB" sz="2400" kern="0" dirty="0" smtClean="0">
                <a:latin typeface="+mn-lt"/>
                <a:cs typeface="+mn-cs"/>
              </a:rPr>
              <a:t>, etc.)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5" name="Group 28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 smtClean="0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20" name="Group 41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 smtClean="0"/>
                <a:t>0</a:t>
              </a:r>
              <a:endParaRPr lang="en-SG" dirty="0"/>
            </a:p>
          </p:txBody>
        </p:sp>
      </p:grpSp>
      <p:grpSp>
        <p:nvGrpSpPr>
          <p:cNvPr id="23" name="Group 45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12</a:t>
              </a:r>
              <a:endParaRPr lang="en-SG" dirty="0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25</a:t>
              </a:r>
              <a:endParaRPr lang="en-SG" dirty="0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8</a:t>
              </a:r>
              <a:endParaRPr lang="en-SG" dirty="0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36</a:t>
              </a:r>
              <a:endParaRPr lang="en-SG" dirty="0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9</a:t>
              </a:r>
              <a:endParaRPr lang="en-SG" dirty="0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996651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20</a:t>
            </a:r>
            <a:endParaRPr lang="en-SG" dirty="0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45</a:t>
            </a:r>
            <a:endParaRPr lang="en-SG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81</a:t>
            </a:r>
            <a:endParaRPr lang="en-SG" dirty="0"/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0</a:t>
            </a:r>
            <a:endParaRPr lang="en-SG" dirty="0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</a:t>
            </a:r>
            <a:endParaRPr lang="en-SG" dirty="0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4</a:t>
            </a:r>
            <a:endParaRPr lang="en-SG" dirty="0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6</a:t>
            </a:r>
            <a:endParaRPr lang="en-SG" dirty="0"/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1" name="TextBox 40"/>
          <p:cNvSpPr txBox="1"/>
          <p:nvPr/>
        </p:nvSpPr>
        <p:spPr>
          <a:xfrm>
            <a:off x="670778" y="2796129"/>
            <a:ext cx="5022378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sumAlt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+=2)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3986935" y="3564014"/>
            <a:ext cx="794479" cy="495055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9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1.5 Sum Odd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sum(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4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sumOdd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arr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[],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size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) </a:t>
            </a:r>
            <a:r>
              <a:rPr lang="en-GB" sz="2400" kern="0" dirty="0" smtClean="0">
                <a:latin typeface="+mn-lt"/>
                <a:cs typeface="+mn-cs"/>
              </a:rPr>
              <a:t>to return the sum of elements that are odd numbers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33" name="Group 28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 smtClean="0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 smtClean="0"/>
                <a:t>0</a:t>
              </a:r>
              <a:endParaRPr lang="en-SG" dirty="0"/>
            </a:p>
          </p:txBody>
        </p:sp>
      </p:grpSp>
      <p:grpSp>
        <p:nvGrpSpPr>
          <p:cNvPr id="39" name="Group 45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40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12</a:t>
              </a:r>
              <a:endParaRPr lang="en-SG" dirty="0"/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25</a:t>
              </a:r>
              <a:endParaRPr lang="en-SG" dirty="0"/>
            </a:p>
          </p:txBody>
        </p:sp>
        <p:sp>
          <p:nvSpPr>
            <p:cNvPr id="42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8</a:t>
              </a:r>
              <a:endParaRPr lang="en-SG" dirty="0"/>
            </a:p>
          </p:txBody>
        </p:sp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36</a:t>
              </a:r>
              <a:endParaRPr lang="en-SG" dirty="0"/>
            </a:p>
          </p:txBody>
        </p:sp>
        <p:sp>
          <p:nvSpPr>
            <p:cNvPr id="44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9</a:t>
              </a:r>
              <a:endParaRPr lang="en-SG" dirty="0"/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25</a:t>
            </a:r>
            <a:endParaRPr lang="en-SG" dirty="0"/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0</a:t>
            </a:r>
            <a:endParaRPr lang="en-SG" dirty="0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1</a:t>
            </a:r>
            <a:endParaRPr lang="en-SG" dirty="0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</a:t>
            </a:r>
            <a:endParaRPr lang="en-SG" dirty="0"/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</a:t>
            </a:r>
            <a:endParaRPr lang="en-SG" dirty="0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4</a:t>
            </a:r>
            <a:endParaRPr lang="en-SG" dirty="0"/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5</a:t>
            </a:r>
            <a:endParaRPr lang="en-SG" dirty="0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7996651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34</a:t>
            </a:r>
            <a:endParaRPr lang="en-SG" dirty="0"/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6</a:t>
            </a:r>
            <a:endParaRPr lang="en-SG" dirty="0"/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62" name="TextBox 61"/>
          <p:cNvSpPr txBox="1"/>
          <p:nvPr/>
        </p:nvSpPr>
        <p:spPr>
          <a:xfrm>
            <a:off x="670778" y="2793175"/>
            <a:ext cx="4916240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sumOdd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]%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2</a:t>
            </a:r>
            <a:r>
              <a:rPr lang="en-US" dirty="0" smtClean="0">
                <a:latin typeface="Lucida Console" pitchFamily="49" charset="0"/>
              </a:rPr>
              <a:t> == 1)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169233" y="3922719"/>
            <a:ext cx="2698229" cy="315036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75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1.6 Sum Last 3 Elements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202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sumLast3(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arr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[],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 size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)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to return the sum of the last 3 elements among </a:t>
            </a:r>
            <a:r>
              <a:rPr lang="en-GB" sz="2400" i="1" kern="0" dirty="0" smtClean="0">
                <a:latin typeface="+mn-lt"/>
                <a:cs typeface="+mn-cs"/>
              </a:rPr>
              <a:t>size</a:t>
            </a:r>
            <a:r>
              <a:rPr lang="en-GB" sz="2400" kern="0" dirty="0" smtClean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Examples: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627178"/>
              </p:ext>
            </p:extLst>
          </p:nvPr>
        </p:nvGraphicFramePr>
        <p:xfrm>
          <a:off x="806007" y="3146571"/>
          <a:ext cx="7279574" cy="23774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13860"/>
                <a:gridCol w="32657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sumLast3(numbers,</a:t>
                      </a:r>
                      <a:r>
                        <a:rPr lang="en-US" sz="2000" baseline="0" dirty="0" smtClean="0"/>
                        <a:t> size)</a:t>
                      </a:r>
                      <a:endParaRPr lang="en-S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5 }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S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12, -3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20, 12, 25, 8, 36, 9 }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53</a:t>
                      </a:r>
                      <a:endParaRPr lang="en-S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-1, 2, -3,</a:t>
                      </a:r>
                      <a:r>
                        <a:rPr lang="en-US" sz="2000" baseline="0" dirty="0" smtClean="0"/>
                        <a:t> 4, -5, 6, -7, 8, 9, 10 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83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1.6 Sum Last 3 Elements </a:t>
            </a:r>
            <a:r>
              <a:rPr lang="en-GB" sz="3600" dirty="0" smtClean="0">
                <a:solidFill>
                  <a:srgbClr val="0000FF"/>
                </a:solidFill>
              </a:rPr>
              <a:t>(2/3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1272570"/>
            <a:ext cx="1642533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Thinking…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39877" y="1672680"/>
            <a:ext cx="4217634" cy="28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Last 3 elements of an array </a:t>
            </a:r>
            <a:r>
              <a:rPr lang="en-GB" sz="2000" kern="0" dirty="0" err="1" smtClean="0">
                <a:latin typeface="+mn-lt"/>
                <a:cs typeface="+mn-cs"/>
              </a:rPr>
              <a:t>arr</a:t>
            </a:r>
            <a:endParaRPr lang="en-GB" sz="2000" kern="0" dirty="0" smtClean="0">
              <a:latin typeface="+mn-lt"/>
              <a:cs typeface="+mn-cs"/>
            </a:endParaRP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 smtClean="0">
                <a:latin typeface="+mn-lt"/>
                <a:cs typeface="+mn-cs"/>
              </a:rPr>
              <a:t>arr</a:t>
            </a:r>
            <a:r>
              <a:rPr lang="en-GB" kern="0" dirty="0" smtClean="0">
                <a:latin typeface="+mn-lt"/>
                <a:cs typeface="+mn-cs"/>
              </a:rPr>
              <a:t>[</a:t>
            </a:r>
            <a:r>
              <a:rPr lang="en-GB" i="1" kern="0" dirty="0" smtClean="0">
                <a:latin typeface="+mn-lt"/>
                <a:cs typeface="+mn-cs"/>
              </a:rPr>
              <a:t>size</a:t>
            </a:r>
            <a:r>
              <a:rPr lang="en-GB" kern="0" dirty="0" smtClean="0">
                <a:latin typeface="+mn-lt"/>
                <a:cs typeface="+mn-cs"/>
              </a:rPr>
              <a:t> – 1]</a:t>
            </a: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 smtClean="0">
                <a:latin typeface="+mn-lt"/>
                <a:cs typeface="+mn-cs"/>
              </a:rPr>
              <a:t>arr</a:t>
            </a:r>
            <a:r>
              <a:rPr lang="en-GB" kern="0" dirty="0" smtClean="0">
                <a:latin typeface="+mn-lt"/>
                <a:cs typeface="+mn-cs"/>
              </a:rPr>
              <a:t>[</a:t>
            </a:r>
            <a:r>
              <a:rPr lang="en-GB" i="1" kern="0" dirty="0" smtClean="0">
                <a:latin typeface="+mn-lt"/>
                <a:cs typeface="+mn-cs"/>
              </a:rPr>
              <a:t>size</a:t>
            </a:r>
            <a:r>
              <a:rPr lang="en-GB" kern="0" dirty="0" smtClean="0">
                <a:latin typeface="+mn-lt"/>
                <a:cs typeface="+mn-cs"/>
              </a:rPr>
              <a:t> – 2]</a:t>
            </a:r>
          </a:p>
          <a:p>
            <a:pPr marL="795338" lvl="1" indent="-338138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i="1" kern="0" dirty="0" err="1" smtClean="0">
                <a:latin typeface="+mn-lt"/>
                <a:cs typeface="+mn-cs"/>
              </a:rPr>
              <a:t>arr</a:t>
            </a:r>
            <a:r>
              <a:rPr lang="en-GB" kern="0" dirty="0" smtClean="0">
                <a:latin typeface="+mn-lt"/>
                <a:cs typeface="+mn-cs"/>
              </a:rPr>
              <a:t>[</a:t>
            </a:r>
            <a:r>
              <a:rPr lang="en-GB" i="1" kern="0" dirty="0" smtClean="0">
                <a:latin typeface="+mn-lt"/>
                <a:cs typeface="+mn-cs"/>
              </a:rPr>
              <a:t>size</a:t>
            </a:r>
            <a:r>
              <a:rPr lang="en-GB" kern="0" dirty="0" smtClean="0">
                <a:latin typeface="+mn-lt"/>
                <a:cs typeface="+mn-cs"/>
              </a:rPr>
              <a:t> – 3]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A loop to iterate 3 times (hence, need a counter) with index starting at </a:t>
            </a:r>
            <a:r>
              <a:rPr lang="en-GB" sz="2000" i="1" kern="0" dirty="0" smtClean="0">
                <a:latin typeface="+mn-lt"/>
                <a:cs typeface="+mn-cs"/>
              </a:rPr>
              <a:t>size</a:t>
            </a:r>
            <a:r>
              <a:rPr lang="en-GB" sz="2000" kern="0" dirty="0" smtClean="0">
                <a:latin typeface="+mn-lt"/>
                <a:cs typeface="+mn-cs"/>
              </a:rPr>
              <a:t> – 1 and decrementing it in each iteration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7510" y="1734235"/>
            <a:ext cx="4557889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, count = 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sz="1600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sz="1600" dirty="0" smtClean="0">
                <a:latin typeface="Lucida Console" pitchFamily="49" charset="0"/>
              </a:rPr>
              <a:t> (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 = size - 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600" dirty="0" smtClean="0">
                <a:latin typeface="Lucida Console" pitchFamily="49" charset="0"/>
              </a:rPr>
              <a:t>; count&lt;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sz="1600" dirty="0" smtClean="0">
                <a:latin typeface="Lucida Console" pitchFamily="49" charset="0"/>
              </a:rPr>
              <a:t>;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	. . .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}	</a:t>
            </a:r>
          </a:p>
        </p:txBody>
      </p:sp>
      <p:sp>
        <p:nvSpPr>
          <p:cNvPr id="21" name="Right Arrow 20"/>
          <p:cNvSpPr/>
          <p:nvPr/>
        </p:nvSpPr>
        <p:spPr bwMode="auto">
          <a:xfrm>
            <a:off x="3793067" y="2856089"/>
            <a:ext cx="395111" cy="282222"/>
          </a:xfrm>
          <a:prstGeom prst="right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697765" y="3601156"/>
            <a:ext cx="421763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But what if there are fewer than 3 elements in </a:t>
            </a:r>
            <a:r>
              <a:rPr lang="en-GB" sz="2000" i="1" kern="0" dirty="0" err="1" smtClean="0">
                <a:solidFill>
                  <a:srgbClr val="C00000"/>
                </a:solidFill>
                <a:latin typeface="+mn-lt"/>
                <a:cs typeface="+mn-cs"/>
              </a:rPr>
              <a:t>arr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?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3334" y="4673600"/>
            <a:ext cx="6678612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600" dirty="0" smtClean="0">
                <a:latin typeface="Lucida Console" pitchFamily="49" charset="0"/>
              </a:rPr>
              <a:t>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, count = 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sz="1600" dirty="0" smtClean="0">
                <a:latin typeface="Lucida Console" pitchFamily="49" charset="0"/>
              </a:rPr>
              <a:t> (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 = size - 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600" dirty="0" smtClean="0">
                <a:latin typeface="Lucida Console" pitchFamily="49" charset="0"/>
              </a:rPr>
              <a:t>; (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 &gt;= 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600" dirty="0" smtClean="0">
                <a:latin typeface="Lucida Console" pitchFamily="49" charset="0"/>
              </a:rPr>
              <a:t>) &amp;&amp; (count&lt;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sz="1600" dirty="0" smtClean="0">
                <a:latin typeface="Lucida Console" pitchFamily="49" charset="0"/>
              </a:rPr>
              <a:t>) ; </a:t>
            </a:r>
            <a:r>
              <a:rPr lang="en-US" sz="1600" dirty="0" err="1" smtClean="0">
                <a:latin typeface="Lucida Console" pitchFamily="49" charset="0"/>
              </a:rPr>
              <a:t>i</a:t>
            </a:r>
            <a:r>
              <a:rPr lang="en-US" sz="1600" dirty="0" smtClean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	. . .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sz="1600" dirty="0" smtClean="0">
                <a:latin typeface="Lucida Console" pitchFamily="49" charset="0"/>
              </a:rPr>
              <a:t>}	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6163733" y="4312356"/>
            <a:ext cx="237067" cy="361244"/>
          </a:xfrm>
          <a:prstGeom prst="down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025322" y="4934297"/>
            <a:ext cx="2698229" cy="315036"/>
          </a:xfrm>
          <a:prstGeom prst="roundRect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32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1.6 Sum Last 3 Elements </a:t>
            </a:r>
            <a:r>
              <a:rPr lang="en-GB" sz="3600" dirty="0" smtClean="0">
                <a:solidFill>
                  <a:srgbClr val="0000FF"/>
                </a:solidFill>
              </a:rPr>
              <a:t>(</a:t>
            </a:r>
            <a:r>
              <a:rPr lang="en-GB" sz="3600" dirty="0">
                <a:solidFill>
                  <a:srgbClr val="0000FF"/>
                </a:solidFill>
              </a:rPr>
              <a:t>3</a:t>
            </a:r>
            <a:r>
              <a:rPr lang="en-GB" sz="3600" dirty="0" smtClean="0">
                <a:solidFill>
                  <a:srgbClr val="0000FF"/>
                </a:solidFill>
              </a:rPr>
              <a:t>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78774" y="2097024"/>
            <a:ext cx="730567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sumLast3(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count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	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size -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;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&gt;=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) &amp;&amp; (count&lt;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3</a:t>
            </a:r>
            <a:r>
              <a:rPr lang="en-US" dirty="0" smtClean="0">
                <a:latin typeface="Lucida Console" pitchFamily="49" charset="0"/>
              </a:rPr>
              <a:t>);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--) {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	count++;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}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</a:t>
            </a:r>
          </a:p>
          <a:p>
            <a:pPr>
              <a:tabLst>
                <a:tab pos="269875" algn="l"/>
                <a:tab pos="539750" algn="l"/>
                <a:tab pos="809625" algn="l"/>
                <a:tab pos="989013" algn="l"/>
              </a:tabLst>
            </a:pPr>
            <a:r>
              <a:rPr lang="en-US" dirty="0" smtClean="0">
                <a:latin typeface="Lucida Console" pitchFamily="49" charset="0"/>
              </a:rPr>
              <a:t>}	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551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function: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1.7 Minimum Pair Difference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8215312" cy="303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latin typeface="+mn-lt"/>
                <a:cs typeface="+mn-cs"/>
              </a:rPr>
              <a:t>Is it true that all problems on 1D arrays can be solved by single loop? Of course </a:t>
            </a:r>
            <a:r>
              <a:rPr lang="en-GB" sz="2400" kern="0" dirty="0" smtClean="0">
                <a:solidFill>
                  <a:srgbClr val="C00000"/>
                </a:solidFill>
                <a:latin typeface="+mn-lt"/>
                <a:cs typeface="+mn-cs"/>
              </a:rPr>
              <a:t>not</a:t>
            </a:r>
            <a:r>
              <a:rPr lang="en-GB" sz="2400" kern="0" dirty="0" smtClean="0">
                <a:latin typeface="+mn-lt"/>
                <a:cs typeface="+mn-cs"/>
              </a:rPr>
              <a:t>!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a function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minPairDiff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(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arr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[],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int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Lucida Console" panose="020B0609040504020204" pitchFamily="49" charset="0"/>
                <a:cs typeface="+mn-cs"/>
              </a:rPr>
              <a:t> size)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computes the minimum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possible difference of any pair of elements in </a:t>
            </a:r>
            <a:r>
              <a:rPr kumimoji="0" lang="en-GB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baseline="0" dirty="0" smtClean="0">
                <a:latin typeface="+mn-lt"/>
                <a:cs typeface="+mn-cs"/>
              </a:rPr>
              <a:t>For simplicity, assume </a:t>
            </a:r>
            <a:r>
              <a:rPr lang="en-GB" sz="2400" i="1" kern="0" baseline="0" dirty="0" smtClean="0">
                <a:latin typeface="+mn-lt"/>
                <a:cs typeface="+mn-cs"/>
              </a:rPr>
              <a:t>size</a:t>
            </a:r>
            <a:r>
              <a:rPr lang="en-GB" sz="2400" kern="0" baseline="0" dirty="0" smtClean="0">
                <a:latin typeface="+mn-lt"/>
                <a:cs typeface="+mn-cs"/>
              </a:rPr>
              <a:t> &gt; 1</a:t>
            </a:r>
            <a:r>
              <a:rPr lang="en-GB" sz="2400" kern="0" dirty="0" smtClean="0">
                <a:latin typeface="+mn-lt"/>
                <a:cs typeface="+mn-cs"/>
              </a:rPr>
              <a:t> (i.e. there are at least 2 elements in array).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04624"/>
              </p:ext>
            </p:extLst>
          </p:nvPr>
        </p:nvGraphicFramePr>
        <p:xfrm>
          <a:off x="1319134" y="4323644"/>
          <a:ext cx="6405796" cy="149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33141"/>
                <a:gridCol w="35726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numbers</a:t>
                      </a:r>
                      <a:endParaRPr lang="en-S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minPairDiff</a:t>
                      </a:r>
                      <a:r>
                        <a:rPr lang="en-US" sz="2000" dirty="0" smtClean="0"/>
                        <a:t>(numbers,</a:t>
                      </a:r>
                      <a:r>
                        <a:rPr lang="en-US" sz="2000" baseline="0" dirty="0" smtClean="0"/>
                        <a:t> size)</a:t>
                      </a:r>
                      <a:endParaRPr lang="en-S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 20, 12, 25,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8, 36, 9 </a:t>
                      </a:r>
                      <a:r>
                        <a:rPr lang="en-US" sz="2000" dirty="0" smtClean="0"/>
                        <a:t>}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SG" sz="2000" dirty="0"/>
                    </a:p>
                  </a:txBody>
                  <a:tcPr>
                    <a:solidFill>
                      <a:srgbClr val="9F9F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{ 431,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945, 64, 841, 783, 107, 598 }</a:t>
                      </a:r>
                      <a:endParaRPr lang="en-SG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SG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912533" y="5080000"/>
            <a:ext cx="940140" cy="0"/>
            <a:chOff x="2912533" y="5080000"/>
            <a:chExt cx="940140" cy="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2912533" y="5080000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3626895" y="5080000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2456765" y="5452533"/>
            <a:ext cx="681546" cy="316727"/>
            <a:chOff x="2456765" y="5452533"/>
            <a:chExt cx="681546" cy="316727"/>
          </a:xfrm>
        </p:grpSpPr>
        <p:cxnSp>
          <p:nvCxnSpPr>
            <p:cNvPr id="22" name="Straight Connector 21"/>
            <p:cNvCxnSpPr/>
            <p:nvPr/>
          </p:nvCxnSpPr>
          <p:spPr bwMode="auto">
            <a:xfrm>
              <a:off x="2912533" y="5452533"/>
              <a:ext cx="225778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2456765" y="5769260"/>
              <a:ext cx="360040" cy="0"/>
            </a:xfrm>
            <a:prstGeom prst="line">
              <a:avLst/>
            </a:prstGeom>
            <a:solidFill>
              <a:schemeClr val="accent1"/>
            </a:solidFill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1.7 Minimum Pair Difference </a:t>
            </a:r>
            <a:r>
              <a:rPr lang="en-GB" sz="3600" dirty="0" smtClean="0">
                <a:solidFill>
                  <a:srgbClr val="0000FF"/>
                </a:solidFill>
              </a:rPr>
              <a:t>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272570"/>
            <a:ext cx="1687689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Thinking…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6733" y="1334125"/>
            <a:ext cx="5381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i="1" dirty="0" smtClean="0"/>
              <a:t>size</a:t>
            </a:r>
            <a:r>
              <a:rPr lang="en-US" sz="2000" dirty="0" smtClean="0"/>
              <a:t> = 5. Need to compute difference of</a:t>
            </a:r>
            <a:endParaRPr lang="en-SG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26733" y="2057470"/>
            <a:ext cx="2339622" cy="4158664"/>
            <a:chOff x="2226733" y="2057470"/>
            <a:chExt cx="2339622" cy="4158664"/>
          </a:xfrm>
        </p:grpSpPr>
        <p:sp>
          <p:nvSpPr>
            <p:cNvPr id="21" name="TextBox 20"/>
            <p:cNvSpPr txBox="1"/>
            <p:nvPr/>
          </p:nvSpPr>
          <p:spPr>
            <a:xfrm>
              <a:off x="2226733" y="25792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[0]</a:t>
              </a:r>
              <a:endParaRPr lang="en-SG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9133" y="205747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[1]</a:t>
              </a:r>
              <a:endParaRPr lang="en-SG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49133" y="2394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[2]</a:t>
              </a:r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49133" y="2763868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[3]</a:t>
              </a:r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49133" y="31332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[4]</a:t>
              </a:r>
              <a:endParaRPr lang="en-SG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26733" y="4036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[1]</a:t>
              </a:r>
              <a:endParaRPr lang="en-SG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49133" y="3667204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[2]</a:t>
              </a:r>
              <a:endParaRPr lang="en-SG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49133" y="403653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[3]</a:t>
              </a:r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49133" y="43736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[4]</a:t>
              </a:r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26733" y="50800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[2]</a:t>
              </a:r>
              <a:endParaRPr lang="en-SG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49133" y="4927600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[3]</a:t>
              </a:r>
              <a:endParaRPr lang="en-S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49133" y="5264666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[4]</a:t>
              </a:r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26733" y="58468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[3]</a:t>
              </a:r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49133" y="5846802"/>
              <a:ext cx="917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arr</a:t>
              </a:r>
              <a:r>
                <a:rPr lang="en-US" dirty="0" smtClean="0"/>
                <a:t>[4]</a:t>
              </a:r>
              <a:endParaRPr lang="en-SG" dirty="0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flipV="1">
              <a:off x="3071988" y="2242136"/>
              <a:ext cx="649112" cy="369332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3071988" y="2579202"/>
              <a:ext cx="649112" cy="184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3077748" y="2856674"/>
              <a:ext cx="643352" cy="9186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071988" y="2963144"/>
              <a:ext cx="649112" cy="334812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3077748" y="4296834"/>
              <a:ext cx="643352" cy="27644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3077748" y="4206824"/>
              <a:ext cx="649112" cy="1437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3077748" y="3944203"/>
              <a:ext cx="649112" cy="184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3077748" y="5112266"/>
              <a:ext cx="643352" cy="8466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077748" y="5286944"/>
              <a:ext cx="649112" cy="162388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34" idx="3"/>
              <a:endCxn id="35" idx="1"/>
            </p:cNvCxnSpPr>
            <p:nvPr/>
          </p:nvCxnSpPr>
          <p:spPr bwMode="auto">
            <a:xfrm>
              <a:off x="3143955" y="6031468"/>
              <a:ext cx="505178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46" name="Rectangle 45"/>
          <p:cNvSpPr/>
          <p:nvPr/>
        </p:nvSpPr>
        <p:spPr bwMode="auto">
          <a:xfrm>
            <a:off x="2226733" y="2293702"/>
            <a:ext cx="851015" cy="4006264"/>
          </a:xfrm>
          <a:prstGeom prst="rect">
            <a:avLst/>
          </a:prstGeom>
          <a:solidFill>
            <a:srgbClr val="0000FF">
              <a:alpha val="30980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045" y="1765082"/>
            <a:ext cx="2537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Outer loop index </a:t>
            </a:r>
          </a:p>
          <a:p>
            <a:r>
              <a:rPr lang="en-US" sz="1600" i="1" dirty="0" err="1" smtClean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from 0 to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-2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3726860" y="2125737"/>
            <a:ext cx="851015" cy="1376796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3355" y="2579202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1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726860" y="3667204"/>
            <a:ext cx="851015" cy="1075730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93355" y="3959592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2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726860" y="4927600"/>
            <a:ext cx="851015" cy="706398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93355" y="5004544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3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726860" y="5846802"/>
            <a:ext cx="851015" cy="453164"/>
          </a:xfrm>
          <a:prstGeom prst="rect">
            <a:avLst/>
          </a:prstGeom>
          <a:solidFill>
            <a:srgbClr val="FFC000">
              <a:alpha val="34118"/>
            </a:srgbClr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93355" y="5739080"/>
            <a:ext cx="2576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from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4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 to </a:t>
            </a:r>
            <a:r>
              <a:rPr lang="en-US" sz="1600" i="1" dirty="0" smtClean="0">
                <a:solidFill>
                  <a:srgbClr val="0066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0066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006600"/>
              </a:solidFill>
              <a:latin typeface="Lucida Console" pitchFamily="49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4854222" y="2426802"/>
            <a:ext cx="2094089" cy="3897053"/>
            <a:chOff x="4854222" y="2426802"/>
            <a:chExt cx="2094089" cy="3897053"/>
          </a:xfrm>
        </p:grpSpPr>
        <p:cxnSp>
          <p:nvCxnSpPr>
            <p:cNvPr id="57" name="Straight Connector 56"/>
            <p:cNvCxnSpPr/>
            <p:nvPr/>
          </p:nvCxnSpPr>
          <p:spPr bwMode="auto">
            <a:xfrm>
              <a:off x="4854222" y="2426802"/>
              <a:ext cx="1941689" cy="389705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5006622" y="2426802"/>
              <a:ext cx="1941689" cy="389705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7030A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9" name="TextBox 58"/>
          <p:cNvSpPr txBox="1"/>
          <p:nvPr/>
        </p:nvSpPr>
        <p:spPr>
          <a:xfrm>
            <a:off x="6163734" y="1765082"/>
            <a:ext cx="273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from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+1 to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137285" y="2303875"/>
            <a:ext cx="320012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878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1.7 Minimum Pair Difference </a:t>
            </a:r>
            <a:r>
              <a:rPr lang="en-GB" sz="3600" dirty="0" smtClean="0">
                <a:solidFill>
                  <a:srgbClr val="0000FF"/>
                </a:solidFill>
              </a:rPr>
              <a:t>(3/3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45" y="1646329"/>
            <a:ext cx="2537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Outer loop index </a:t>
            </a:r>
          </a:p>
          <a:p>
            <a:r>
              <a:rPr lang="en-US" sz="1600" i="1" dirty="0" err="1" smtClean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from 0 to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-2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63734" y="1646329"/>
            <a:ext cx="273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Inner loop index </a:t>
            </a:r>
          </a:p>
          <a:p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j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 from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i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+1 to </a:t>
            </a:r>
            <a:r>
              <a:rPr lang="en-US" sz="1600" i="1" dirty="0" smtClean="0">
                <a:solidFill>
                  <a:srgbClr val="800000"/>
                </a:solidFill>
                <a:latin typeface="Lucida Console" pitchFamily="49" charset="0"/>
              </a:rPr>
              <a:t>size</a:t>
            </a:r>
            <a:r>
              <a:rPr lang="en-US" sz="1600" dirty="0" smtClean="0">
                <a:solidFill>
                  <a:srgbClr val="800000"/>
                </a:solidFill>
                <a:latin typeface="Lucida Console" pitchFamily="49" charset="0"/>
              </a:rPr>
              <a:t>-1</a:t>
            </a:r>
            <a:endParaRPr lang="en-SG" sz="1600" dirty="0">
              <a:solidFill>
                <a:srgbClr val="800000"/>
              </a:solidFill>
              <a:latin typeface="Lucida Console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930" y="2231195"/>
            <a:ext cx="7495822" cy="3970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minPairDiff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j, diff, </a:t>
            </a:r>
            <a:r>
              <a:rPr lang="en-US" dirty="0" err="1" smtClean="0">
                <a:latin typeface="Lucida Console" pitchFamily="49" charset="0"/>
              </a:rPr>
              <a:t>minDiff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latin typeface="Lucida Console" pitchFamily="49" charset="0"/>
              </a:rPr>
              <a:t>minDiff</a:t>
            </a:r>
            <a:r>
              <a:rPr lang="en-US" dirty="0" smtClean="0">
                <a:latin typeface="Lucida Console" pitchFamily="49" charset="0"/>
              </a:rPr>
              <a:t> = abs(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] –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]);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Lucida Console" pitchFamily="49" charset="0"/>
              </a:rPr>
              <a:t>// init min diff.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	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size-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 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(j = i+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; j &lt; size; j++) {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		diff = abs(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 –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[j]);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	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Lucida Console" pitchFamily="49" charset="0"/>
              </a:rPr>
              <a:t> (diff &lt; </a:t>
            </a:r>
            <a:r>
              <a:rPr lang="en-US" dirty="0" err="1" smtClean="0">
                <a:latin typeface="Lucida Console" pitchFamily="49" charset="0"/>
              </a:rPr>
              <a:t>minDiff</a:t>
            </a:r>
            <a:r>
              <a:rPr lang="en-US" dirty="0" smtClean="0">
                <a:latin typeface="Lucida Console" pitchFamily="49" charset="0"/>
              </a:rPr>
              <a:t>)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			</a:t>
            </a:r>
            <a:r>
              <a:rPr lang="en-US" dirty="0" err="1" smtClean="0">
                <a:latin typeface="Lucida Console" pitchFamily="49" charset="0"/>
              </a:rPr>
              <a:t>minDiff</a:t>
            </a:r>
            <a:r>
              <a:rPr lang="en-US" dirty="0" smtClean="0">
                <a:latin typeface="Lucida Console" pitchFamily="49" charset="0"/>
              </a:rPr>
              <a:t> = diff;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	}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minDiff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  <a:tab pos="809625" algn="l"/>
                <a:tab pos="1073150" algn="l"/>
                <a:tab pos="1338263" algn="l"/>
                <a:tab pos="1616075" algn="l"/>
              </a:tabLst>
            </a:pPr>
            <a:r>
              <a:rPr lang="en-US" dirty="0" smtClean="0">
                <a:latin typeface="Lucida Console" pitchFamily="49" charset="0"/>
              </a:rPr>
              <a:t>}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1174699"/>
            <a:ext cx="2127956" cy="461665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code…</a:t>
            </a:r>
            <a:endParaRPr lang="en-SG" sz="24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3242" y="4583875"/>
            <a:ext cx="4633813" cy="21390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This kind of nested loop is found in many applications involving 1D array, for example, sorting (to be covered later).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In fact, this problem can be solved by first sorting the array, then scan through the array once more to pick the pair of </a:t>
            </a:r>
            <a:r>
              <a:rPr lang="en-US" dirty="0" err="1" smtClean="0"/>
              <a:t>neighbours</a:t>
            </a:r>
            <a:r>
              <a:rPr lang="en-US" dirty="0" smtClean="0"/>
              <a:t> with the smallest </a:t>
            </a:r>
            <a:r>
              <a:rPr lang="en-US" sz="2000" dirty="0" smtClean="0"/>
              <a:t>difference.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110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Code Provided 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518987" y="1330036"/>
            <a:ext cx="8357719" cy="44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Unit10_FindMax.c</a:t>
            </a:r>
            <a:r>
              <a:rPr lang="en-GB" sz="2400" kern="0" dirty="0">
                <a:solidFill>
                  <a:srgbClr val="0000FF"/>
                </a:solidFill>
              </a:rPr>
              <a:t>: 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1.2 Find Maximum Element</a:t>
            </a:r>
            <a:endParaRPr lang="en-GB" kern="0" dirty="0">
              <a:solidFill>
                <a:srgbClr val="000000"/>
              </a:solidFill>
            </a:endParaRPr>
          </a:p>
          <a:p>
            <a:pPr marL="457200" lvl="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Unit10</a:t>
            </a:r>
            <a:r>
              <a:rPr lang="en-GB" sz="2400" kern="0" dirty="0" smtClean="0">
                <a:solidFill>
                  <a:srgbClr val="0000FF"/>
                </a:solidFill>
              </a:rPr>
              <a:t>_SumElements.c</a:t>
            </a:r>
            <a:r>
              <a:rPr lang="en-GB" sz="2400" kern="0" dirty="0">
                <a:solidFill>
                  <a:srgbClr val="0000FF"/>
                </a:solidFill>
              </a:rPr>
              <a:t>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1.3 Sum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1.4 Sum Alternate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1.5 Sum Odd Elements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1.6 Sum Last 3 Elements</a:t>
            </a:r>
          </a:p>
          <a:p>
            <a:pPr marL="457200" lvl="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 kern="0" dirty="0">
                <a:solidFill>
                  <a:srgbClr val="0000FF"/>
                </a:solidFill>
              </a:rPr>
              <a:t>Unit10</a:t>
            </a:r>
            <a:r>
              <a:rPr lang="en-GB" sz="2400" kern="0" dirty="0" smtClean="0">
                <a:solidFill>
                  <a:srgbClr val="0000FF"/>
                </a:solidFill>
              </a:rPr>
              <a:t>_MinPairDiff.c</a:t>
            </a:r>
            <a:r>
              <a:rPr lang="en-GB" sz="2400" kern="0" dirty="0">
                <a:solidFill>
                  <a:srgbClr val="0000FF"/>
                </a:solidFill>
              </a:rPr>
              <a:t>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Section </a:t>
            </a:r>
            <a:r>
              <a:rPr lang="en-GB" sz="2000" kern="0" dirty="0"/>
              <a:t>1.7 Minimum Pair Difference</a:t>
            </a:r>
          </a:p>
        </p:txBody>
      </p:sp>
    </p:spTree>
    <p:extLst>
      <p:ext uri="{BB962C8B-B14F-4D97-AF65-F5344CB8AC3E}">
        <p14:creationId xmlns:p14="http://schemas.microsoft.com/office/powerpoint/2010/main" val="631463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solidFill>
                  <a:srgbClr val="0000FF"/>
                </a:solidFill>
              </a:rPr>
              <a:t>1.8 Accessing 1D Array Elements in Function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Line Callout 2 13"/>
          <p:cNvSpPr/>
          <p:nvPr/>
        </p:nvSpPr>
        <p:spPr bwMode="auto">
          <a:xfrm>
            <a:off x="4976037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is it not necessary to have a value in here to indicate the “real” size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?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219200"/>
            <a:ext cx="444263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 function header with array parameter,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sum(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a[ 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size)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2296633"/>
            <a:ext cx="8215312" cy="411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A value is not necessary (and is ignored by compiler if provided) as accessing a particular array element requires only the following information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+mn-lt"/>
                <a:cs typeface="+mn-cs"/>
              </a:rPr>
              <a:t>The address of the first element of the array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+mn-lt"/>
                <a:cs typeface="+mn-cs"/>
              </a:rPr>
              <a:t>The size of each element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Both information are known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828800" algn="l"/>
              </a:tabLst>
              <a:defRPr/>
            </a:pPr>
            <a:r>
              <a:rPr lang="en-GB" kern="0" dirty="0" smtClean="0">
                <a:latin typeface="+mn-lt"/>
                <a:cs typeface="+mn-cs"/>
              </a:rPr>
              <a:t>For example, when the above function is called with </a:t>
            </a:r>
            <a:br>
              <a:rPr lang="en-GB" kern="0" dirty="0" smtClean="0">
                <a:latin typeface="+mn-lt"/>
                <a:cs typeface="+mn-cs"/>
              </a:rPr>
            </a:br>
            <a:r>
              <a:rPr lang="en-GB" kern="0" dirty="0" smtClean="0">
                <a:latin typeface="+mn-lt"/>
                <a:cs typeface="+mn-cs"/>
              </a:rPr>
              <a:t>	</a:t>
            </a:r>
            <a:r>
              <a:rPr lang="en-GB" sz="1600" kern="0" dirty="0" err="1" smtClean="0">
                <a:solidFill>
                  <a:srgbClr val="0000FF"/>
                </a:solidFill>
                <a:latin typeface="Lucida Console" pitchFamily="49" charset="0"/>
                <a:cs typeface="+mn-cs"/>
              </a:rPr>
              <a:t>ans</a:t>
            </a:r>
            <a:r>
              <a:rPr lang="en-GB" sz="1600" kern="0" dirty="0" smtClean="0">
                <a:solidFill>
                  <a:srgbClr val="0000FF"/>
                </a:solidFill>
                <a:latin typeface="Lucida Console" pitchFamily="49" charset="0"/>
                <a:cs typeface="+mn-cs"/>
              </a:rPr>
              <a:t> = sum(numbers, 6); </a:t>
            </a:r>
            <a:r>
              <a:rPr lang="en-GB" kern="0" dirty="0" smtClean="0">
                <a:latin typeface="+mn-lt"/>
                <a:cs typeface="+mn-cs"/>
              </a:rPr>
              <a:t/>
            </a:r>
            <a:br>
              <a:rPr lang="en-GB" kern="0" dirty="0" smtClean="0">
                <a:latin typeface="+mn-lt"/>
                <a:cs typeface="+mn-cs"/>
              </a:rPr>
            </a:br>
            <a:r>
              <a:rPr lang="en-GB" kern="0" dirty="0" smtClean="0">
                <a:latin typeface="+mn-lt"/>
                <a:cs typeface="+mn-cs"/>
              </a:rPr>
              <a:t>in the main(), the address of the first element, &amp;numbers[0], is copied into the parameter a</a:t>
            </a:r>
          </a:p>
          <a:p>
            <a:pPr marL="855663" lvl="1" indent="-398463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kern="0" dirty="0" smtClean="0">
                <a:latin typeface="+mn-lt"/>
                <a:cs typeface="+mn-cs"/>
              </a:rPr>
              <a:t>The size of each element is determined since the element type (</a:t>
            </a:r>
            <a:r>
              <a:rPr lang="en-GB" kern="0" dirty="0" err="1" smtClean="0">
                <a:latin typeface="+mn-lt"/>
                <a:cs typeface="+mn-cs"/>
              </a:rPr>
              <a:t>int</a:t>
            </a:r>
            <a:r>
              <a:rPr lang="en-GB" kern="0" dirty="0" smtClean="0">
                <a:latin typeface="+mn-lt"/>
                <a:cs typeface="+mn-cs"/>
              </a:rPr>
              <a:t>) is given (in </a:t>
            </a:r>
            <a:r>
              <a:rPr lang="en-GB" kern="0" dirty="0" err="1" smtClean="0">
                <a:latin typeface="+mn-lt"/>
                <a:cs typeface="+mn-cs"/>
              </a:rPr>
              <a:t>sunfire</a:t>
            </a:r>
            <a:r>
              <a:rPr lang="en-GB" kern="0" dirty="0" smtClean="0">
                <a:latin typeface="+mn-lt"/>
                <a:cs typeface="+mn-cs"/>
              </a:rPr>
              <a:t>, an integer takes up 4 bytes)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790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Unit 10: Multidimensional Arrays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smtClean="0"/>
              <a:t>Unit10 </a:t>
            </a:r>
            <a:r>
              <a:rPr sz="120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Understand the concept and application of </a:t>
            </a:r>
            <a:r>
              <a:rPr lang="en-GB" sz="2400" dirty="0" smtClean="0"/>
              <a:t>multi-dimensional arrays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73100" y="3603113"/>
            <a:ext cx="7620000" cy="1199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Reference: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Chapter 6: Numeric Arrays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solidFill>
                  <a:srgbClr val="0000FF"/>
                </a:solidFill>
              </a:rPr>
              <a:t>1.8 Accessing 1D Array Elements in Function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7" name="Line Callout 2 26"/>
          <p:cNvSpPr/>
          <p:nvPr/>
        </p:nvSpPr>
        <p:spPr bwMode="auto">
          <a:xfrm>
            <a:off x="4976037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is it not necessary to have a value in here to indicate the “real” size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?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1219200"/>
            <a:ext cx="444263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 function header with array parameter,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sum(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a[ 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size)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57200" y="2296633"/>
            <a:ext cx="8215312" cy="234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000" kern="0" dirty="0" smtClean="0">
                <a:latin typeface="+mn-lt"/>
                <a:cs typeface="+mn-cs"/>
              </a:rPr>
              <a:t>With this, the system is able to calculate the effective address of the required element, say 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 smtClean="0">
                <a:latin typeface="+mn-lt"/>
                <a:cs typeface="+mn-cs"/>
              </a:rPr>
              <a:t>, by the following formula: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GB" sz="2000" kern="0" dirty="0" smtClean="0">
                <a:latin typeface="+mn-lt"/>
                <a:cs typeface="+mn-cs"/>
              </a:rPr>
              <a:t>	Address of 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 smtClean="0">
                <a:latin typeface="+mn-lt"/>
                <a:cs typeface="+mn-cs"/>
              </a:rPr>
              <a:t> = base address + (2 </a:t>
            </a:r>
            <a:r>
              <a:rPr lang="en-GB" sz="2000" kern="0" dirty="0" smtClean="0">
                <a:latin typeface="+mn-lt"/>
                <a:cs typeface="+mn-cs"/>
                <a:sym typeface="Symbol"/>
              </a:rPr>
              <a:t> size of each element)</a:t>
            </a:r>
          </a:p>
          <a:p>
            <a:pPr marL="914400" lvl="1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r>
              <a:rPr lang="en-GB" sz="2000" kern="0" dirty="0" smtClean="0">
                <a:latin typeface="+mn-lt"/>
                <a:cs typeface="+mn-cs"/>
                <a:sym typeface="Symbol"/>
              </a:rPr>
              <a:t>where base address is the address of the first element</a:t>
            </a:r>
            <a:endParaRPr lang="en-GB" sz="2000" kern="0" dirty="0" smtClean="0">
              <a:latin typeface="+mn-lt"/>
              <a:cs typeface="+mn-cs"/>
            </a:endParaRPr>
          </a:p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000" kern="0" dirty="0" smtClean="0">
                <a:latin typeface="+mn-lt"/>
                <a:cs typeface="+mn-cs"/>
              </a:rPr>
              <a:t>Hence, suppose the base address is 2400, then address of 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a[2]</a:t>
            </a:r>
            <a:r>
              <a:rPr lang="en-GB" sz="2000" kern="0" dirty="0" smtClean="0">
                <a:latin typeface="+mn-lt"/>
                <a:cs typeface="+mn-cs"/>
              </a:rPr>
              <a:t> is 2400 + (2 </a:t>
            </a:r>
            <a:r>
              <a:rPr lang="en-GB" sz="2000" kern="0" dirty="0">
                <a:sym typeface="Symbol"/>
              </a:rPr>
              <a:t> </a:t>
            </a:r>
            <a:r>
              <a:rPr lang="en-GB" sz="2000" kern="0" dirty="0" smtClean="0">
                <a:latin typeface="+mn-lt"/>
                <a:cs typeface="+mn-cs"/>
              </a:rPr>
              <a:t>4), or 2408.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01969" y="4738972"/>
            <a:ext cx="4237856" cy="777343"/>
            <a:chOff x="1101969" y="4738972"/>
            <a:chExt cx="4237856" cy="777343"/>
          </a:xfrm>
        </p:grpSpPr>
        <p:grpSp>
          <p:nvGrpSpPr>
            <p:cNvPr id="2" name="Group 1"/>
            <p:cNvGrpSpPr/>
            <p:nvPr/>
          </p:nvGrpSpPr>
          <p:grpSpPr>
            <a:xfrm>
              <a:off x="1101969" y="5139081"/>
              <a:ext cx="3390958" cy="377234"/>
              <a:chOff x="1101969" y="5139081"/>
              <a:chExt cx="3390958" cy="377234"/>
            </a:xfrm>
          </p:grpSpPr>
          <p:sp>
            <p:nvSpPr>
              <p:cNvPr id="30" name="Rectangle 16"/>
              <p:cNvSpPr>
                <a:spLocks noChangeArrowheads="1"/>
              </p:cNvSpPr>
              <p:nvPr/>
            </p:nvSpPr>
            <p:spPr bwMode="auto">
              <a:xfrm>
                <a:off x="1952233" y="5139081"/>
                <a:ext cx="846898" cy="377233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 smtClean="0"/>
                  <a:t>19</a:t>
                </a:r>
                <a:endParaRPr lang="en-SG" dirty="0"/>
              </a:p>
            </p:txBody>
          </p:sp>
          <p:sp>
            <p:nvSpPr>
              <p:cNvPr id="31" name="Rectangle 16"/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 smtClean="0"/>
                  <a:t>12</a:t>
                </a:r>
                <a:endParaRPr lang="en-SG" dirty="0"/>
              </a:p>
            </p:txBody>
          </p:sp>
          <p:sp>
            <p:nvSpPr>
              <p:cNvPr id="32" name="Rectangle 16"/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364602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US" dirty="0" smtClean="0"/>
                  <a:t>7</a:t>
                </a:r>
                <a:endParaRPr lang="en-SG" dirty="0"/>
              </a:p>
            </p:txBody>
          </p:sp>
        </p:grp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4492927" y="5140785"/>
              <a:ext cx="846898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...</a:t>
              </a:r>
              <a:endParaRPr lang="en-SG" dirty="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101969" y="4738972"/>
              <a:ext cx="3390958" cy="400110"/>
              <a:chOff x="1101969" y="4738972"/>
              <a:chExt cx="3390958" cy="400110"/>
            </a:xfrm>
          </p:grpSpPr>
          <p:sp>
            <p:nvSpPr>
              <p:cNvPr id="35" name="TextBox 15"/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" name="TextBox 15"/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7" name="TextBox 15"/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8" name="TextBox 15"/>
              <p:cNvSpPr txBox="1">
                <a:spLocks noChangeArrowheads="1"/>
              </p:cNvSpPr>
              <p:nvPr/>
            </p:nvSpPr>
            <p:spPr bwMode="auto">
              <a:xfrm>
                <a:off x="3646028" y="4738972"/>
                <a:ext cx="84689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a[3]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99974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Multi-dimensional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71488" y="1182172"/>
            <a:ext cx="7948612" cy="137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In general, an array can have any number of dimensions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Example of a 2-dimensional (2D) array: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9638" y="2616435"/>
            <a:ext cx="4264025" cy="1322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array with 3 rows, 5 columns</a:t>
            </a:r>
          </a:p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23888" y="4191990"/>
            <a:ext cx="7948612" cy="8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Arrays are stored in </a:t>
            </a:r>
            <a:r>
              <a:rPr lang="en-GB" sz="2400" dirty="0">
                <a:solidFill>
                  <a:srgbClr val="0000FF"/>
                </a:solidFill>
              </a:rPr>
              <a:t>row-major </a:t>
            </a:r>
            <a:r>
              <a:rPr lang="en-GB" sz="2400" dirty="0" smtClean="0">
                <a:solidFill>
                  <a:srgbClr val="0000FF"/>
                </a:solidFill>
              </a:rPr>
              <a:t>order</a:t>
            </a:r>
          </a:p>
          <a:p>
            <a:pPr lvl="1" eaLnBrk="1" hangingPunct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That is, elements in row 0 comes before row 1, etc.</a:t>
            </a: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4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grpSp>
        <p:nvGrpSpPr>
          <p:cNvPr id="21" name="Group 51"/>
          <p:cNvGrpSpPr>
            <a:grpSpLocks/>
          </p:cNvGrpSpPr>
          <p:nvPr/>
        </p:nvGrpSpPr>
        <p:grpSpPr bwMode="auto">
          <a:xfrm>
            <a:off x="974725" y="5207476"/>
            <a:ext cx="7445375" cy="1027112"/>
            <a:chOff x="974271" y="5024846"/>
            <a:chExt cx="7445829" cy="1026226"/>
          </a:xfrm>
        </p:grpSpPr>
        <p:grpSp>
          <p:nvGrpSpPr>
            <p:cNvPr id="22" name="Group 44"/>
            <p:cNvGrpSpPr>
              <a:grpSpLocks/>
            </p:cNvGrpSpPr>
            <p:nvPr/>
          </p:nvGrpSpPr>
          <p:grpSpPr bwMode="auto">
            <a:xfrm>
              <a:off x="974271" y="5024846"/>
              <a:ext cx="7445829" cy="365760"/>
              <a:chOff x="974271" y="5024846"/>
              <a:chExt cx="7445829" cy="365760"/>
            </a:xfrm>
          </p:grpSpPr>
          <p:sp>
            <p:nvSpPr>
              <p:cNvPr id="29" name="TextBox 34"/>
              <p:cNvSpPr txBox="1">
                <a:spLocks noChangeArrowheads="1"/>
              </p:cNvSpPr>
              <p:nvPr/>
            </p:nvSpPr>
            <p:spPr bwMode="auto">
              <a:xfrm>
                <a:off x="974271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a[0][0]</a:t>
                </a:r>
                <a:endParaRPr lang="en-SG"/>
              </a:p>
            </p:txBody>
          </p:sp>
          <p:sp>
            <p:nvSpPr>
              <p:cNvPr id="30" name="TextBox 35"/>
              <p:cNvSpPr txBox="1">
                <a:spLocks noChangeArrowheads="1"/>
              </p:cNvSpPr>
              <p:nvPr/>
            </p:nvSpPr>
            <p:spPr bwMode="auto">
              <a:xfrm>
                <a:off x="1980111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2" name="TextBox 36"/>
              <p:cNvSpPr txBox="1">
                <a:spLocks noChangeArrowheads="1"/>
              </p:cNvSpPr>
              <p:nvPr/>
            </p:nvSpPr>
            <p:spPr bwMode="auto">
              <a:xfrm>
                <a:off x="245037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a[0][4]</a:t>
                </a:r>
                <a:endParaRPr lang="en-SG"/>
              </a:p>
            </p:txBody>
          </p:sp>
          <p:sp>
            <p:nvSpPr>
              <p:cNvPr id="33" name="TextBox 37"/>
              <p:cNvSpPr txBox="1">
                <a:spLocks noChangeArrowheads="1"/>
              </p:cNvSpPr>
              <p:nvPr/>
            </p:nvSpPr>
            <p:spPr bwMode="auto">
              <a:xfrm>
                <a:off x="3456214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a[1][0]</a:t>
                </a:r>
                <a:endParaRPr lang="en-SG"/>
              </a:p>
            </p:txBody>
          </p:sp>
          <p:sp>
            <p:nvSpPr>
              <p:cNvPr id="34" name="TextBox 38"/>
              <p:cNvSpPr txBox="1">
                <a:spLocks noChangeArrowheads="1"/>
              </p:cNvSpPr>
              <p:nvPr/>
            </p:nvSpPr>
            <p:spPr bwMode="auto">
              <a:xfrm>
                <a:off x="4462054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5" name="TextBox 39"/>
              <p:cNvSpPr txBox="1">
                <a:spLocks noChangeArrowheads="1"/>
              </p:cNvSpPr>
              <p:nvPr/>
            </p:nvSpPr>
            <p:spPr bwMode="auto">
              <a:xfrm>
                <a:off x="493231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a[1][4]</a:t>
                </a:r>
                <a:endParaRPr lang="en-SG"/>
              </a:p>
            </p:txBody>
          </p:sp>
          <p:sp>
            <p:nvSpPr>
              <p:cNvPr id="36" name="TextBox 40"/>
              <p:cNvSpPr txBox="1">
                <a:spLocks noChangeArrowheads="1"/>
              </p:cNvSpPr>
              <p:nvPr/>
            </p:nvSpPr>
            <p:spPr bwMode="auto">
              <a:xfrm>
                <a:off x="5938157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a[2][0]</a:t>
                </a:r>
                <a:endParaRPr lang="en-SG"/>
              </a:p>
            </p:txBody>
          </p:sp>
          <p:sp>
            <p:nvSpPr>
              <p:cNvPr id="37" name="TextBox 41"/>
              <p:cNvSpPr txBox="1">
                <a:spLocks noChangeArrowheads="1"/>
              </p:cNvSpPr>
              <p:nvPr/>
            </p:nvSpPr>
            <p:spPr bwMode="auto">
              <a:xfrm>
                <a:off x="6943997" y="5024846"/>
                <a:ext cx="470263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…</a:t>
                </a:r>
                <a:endParaRPr lang="en-SG"/>
              </a:p>
            </p:txBody>
          </p:sp>
          <p:sp>
            <p:nvSpPr>
              <p:cNvPr id="38" name="TextBox 42"/>
              <p:cNvSpPr txBox="1">
                <a:spLocks noChangeArrowheads="1"/>
              </p:cNvSpPr>
              <p:nvPr/>
            </p:nvSpPr>
            <p:spPr bwMode="auto">
              <a:xfrm>
                <a:off x="7414260" y="5024846"/>
                <a:ext cx="1005840" cy="3657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a[2][4]</a:t>
                </a:r>
                <a:endParaRPr lang="en-SG"/>
              </a:p>
            </p:txBody>
          </p:sp>
        </p:grpSp>
        <p:sp>
          <p:nvSpPr>
            <p:cNvPr id="23" name="TextBox 43"/>
            <p:cNvSpPr txBox="1">
              <a:spLocks noChangeArrowheads="1"/>
            </p:cNvSpPr>
            <p:nvPr/>
          </p:nvSpPr>
          <p:spPr bwMode="auto">
            <a:xfrm>
              <a:off x="1776802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0</a:t>
              </a:r>
              <a:endParaRPr lang="en-SG"/>
            </a:p>
          </p:txBody>
        </p:sp>
        <p:sp>
          <p:nvSpPr>
            <p:cNvPr id="24" name="TextBox 45"/>
            <p:cNvSpPr txBox="1">
              <a:spLocks noChangeArrowheads="1"/>
            </p:cNvSpPr>
            <p:nvPr/>
          </p:nvSpPr>
          <p:spPr bwMode="auto">
            <a:xfrm>
              <a:off x="4252078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1</a:t>
              </a:r>
              <a:endParaRPr lang="en-SG"/>
            </a:p>
          </p:txBody>
        </p:sp>
        <p:sp>
          <p:nvSpPr>
            <p:cNvPr id="25" name="TextBox 46"/>
            <p:cNvSpPr txBox="1">
              <a:spLocks noChangeArrowheads="1"/>
            </p:cNvSpPr>
            <p:nvPr/>
          </p:nvSpPr>
          <p:spPr bwMode="auto">
            <a:xfrm>
              <a:off x="6718805" y="5681740"/>
              <a:ext cx="9481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row 2</a:t>
              </a:r>
              <a:endParaRPr lang="en-SG"/>
            </a:p>
          </p:txBody>
        </p:sp>
        <p:sp>
          <p:nvSpPr>
            <p:cNvPr id="26" name="Right Brace 47"/>
            <p:cNvSpPr>
              <a:spLocks/>
            </p:cNvSpPr>
            <p:nvPr/>
          </p:nvSpPr>
          <p:spPr bwMode="auto">
            <a:xfrm rot="5400000">
              <a:off x="2137117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7" name="Right Brace 49"/>
            <p:cNvSpPr>
              <a:spLocks/>
            </p:cNvSpPr>
            <p:nvPr/>
          </p:nvSpPr>
          <p:spPr bwMode="auto">
            <a:xfrm rot="5400000">
              <a:off x="4612393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8" name="Right Brace 50"/>
            <p:cNvSpPr>
              <a:spLocks/>
            </p:cNvSpPr>
            <p:nvPr/>
          </p:nvSpPr>
          <p:spPr bwMode="auto">
            <a:xfrm rot="5400000">
              <a:off x="7079120" y="4378718"/>
              <a:ext cx="227514" cy="2378529"/>
            </a:xfrm>
            <a:prstGeom prst="rightBrace">
              <a:avLst>
                <a:gd name="adj1" fmla="val 8325"/>
                <a:gd name="adj2" fmla="val 50000"/>
              </a:avLst>
            </a:prstGeom>
            <a:noFill/>
            <a:ln w="28575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9" name="Group 69"/>
          <p:cNvGrpSpPr/>
          <p:nvPr/>
        </p:nvGrpSpPr>
        <p:grpSpPr>
          <a:xfrm>
            <a:off x="5611813" y="2616435"/>
            <a:ext cx="2413000" cy="1165225"/>
            <a:chOff x="5611813" y="2749550"/>
            <a:chExt cx="2413000" cy="1165225"/>
          </a:xfrm>
        </p:grpSpPr>
        <p:grpSp>
          <p:nvGrpSpPr>
            <p:cNvPr id="40" name="Group 56"/>
            <p:cNvGrpSpPr/>
            <p:nvPr/>
          </p:nvGrpSpPr>
          <p:grpSpPr>
            <a:xfrm>
              <a:off x="5930457" y="3057154"/>
              <a:ext cx="2078130" cy="282123"/>
              <a:chOff x="5930457" y="3057154"/>
              <a:chExt cx="2078130" cy="282123"/>
            </a:xfrm>
          </p:grpSpPr>
          <p:sp>
            <p:nvSpPr>
              <p:cNvPr id="6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1" name="TextBox 24"/>
            <p:cNvSpPr txBox="1">
              <a:spLocks noChangeArrowheads="1"/>
            </p:cNvSpPr>
            <p:nvPr/>
          </p:nvSpPr>
          <p:spPr bwMode="auto">
            <a:xfrm>
              <a:off x="593045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2" name="TextBox 25"/>
            <p:cNvSpPr txBox="1">
              <a:spLocks noChangeArrowheads="1"/>
            </p:cNvSpPr>
            <p:nvPr/>
          </p:nvSpPr>
          <p:spPr bwMode="auto">
            <a:xfrm>
              <a:off x="629066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3" name="TextBox 26"/>
            <p:cNvSpPr txBox="1">
              <a:spLocks noChangeArrowheads="1"/>
            </p:cNvSpPr>
            <p:nvPr/>
          </p:nvSpPr>
          <p:spPr bwMode="auto">
            <a:xfrm>
              <a:off x="6761709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sp>
          <p:nvSpPr>
            <p:cNvPr id="44" name="TextBox 27"/>
            <p:cNvSpPr txBox="1">
              <a:spLocks noChangeArrowheads="1"/>
            </p:cNvSpPr>
            <p:nvPr/>
          </p:nvSpPr>
          <p:spPr bwMode="auto">
            <a:xfrm>
              <a:off x="7138146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3</a:t>
              </a:r>
              <a:endParaRPr lang="en-SG" sz="1400"/>
            </a:p>
          </p:txBody>
        </p:sp>
        <p:sp>
          <p:nvSpPr>
            <p:cNvPr id="45" name="TextBox 28"/>
            <p:cNvSpPr txBox="1">
              <a:spLocks noChangeArrowheads="1"/>
            </p:cNvSpPr>
            <p:nvPr/>
          </p:nvSpPr>
          <p:spPr bwMode="auto">
            <a:xfrm>
              <a:off x="7609187" y="2749550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4</a:t>
              </a:r>
              <a:endParaRPr lang="en-SG" sz="1400"/>
            </a:p>
          </p:txBody>
        </p:sp>
        <p:sp>
          <p:nvSpPr>
            <p:cNvPr id="46" name="TextBox 29"/>
            <p:cNvSpPr txBox="1">
              <a:spLocks noChangeArrowheads="1"/>
            </p:cNvSpPr>
            <p:nvPr/>
          </p:nvSpPr>
          <p:spPr bwMode="auto">
            <a:xfrm>
              <a:off x="5611813" y="3057154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0</a:t>
              </a:r>
              <a:endParaRPr lang="en-SG" sz="1400"/>
            </a:p>
          </p:txBody>
        </p:sp>
        <p:sp>
          <p:nvSpPr>
            <p:cNvPr id="47" name="TextBox 30"/>
            <p:cNvSpPr txBox="1">
              <a:spLocks noChangeArrowheads="1"/>
            </p:cNvSpPr>
            <p:nvPr/>
          </p:nvSpPr>
          <p:spPr bwMode="auto">
            <a:xfrm>
              <a:off x="5611813" y="3325048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1</a:t>
              </a:r>
              <a:endParaRPr lang="en-SG" sz="1400"/>
            </a:p>
          </p:txBody>
        </p:sp>
        <p:sp>
          <p:nvSpPr>
            <p:cNvPr id="48" name="TextBox 31"/>
            <p:cNvSpPr txBox="1">
              <a:spLocks noChangeArrowheads="1"/>
            </p:cNvSpPr>
            <p:nvPr/>
          </p:nvSpPr>
          <p:spPr bwMode="auto">
            <a:xfrm>
              <a:off x="5611813" y="3607171"/>
              <a:ext cx="415626" cy="307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2</a:t>
              </a:r>
              <a:endParaRPr lang="en-SG" sz="1400"/>
            </a:p>
          </p:txBody>
        </p:sp>
        <p:grpSp>
          <p:nvGrpSpPr>
            <p:cNvPr id="49" name="Group 57"/>
            <p:cNvGrpSpPr/>
            <p:nvPr/>
          </p:nvGrpSpPr>
          <p:grpSpPr>
            <a:xfrm>
              <a:off x="5930457" y="3325048"/>
              <a:ext cx="2078130" cy="282123"/>
              <a:chOff x="5930457" y="3057154"/>
              <a:chExt cx="2078130" cy="282123"/>
            </a:xfrm>
          </p:grpSpPr>
          <p:sp>
            <p:nvSpPr>
              <p:cNvPr id="56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7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8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50" name="Group 63"/>
            <p:cNvGrpSpPr/>
            <p:nvPr/>
          </p:nvGrpSpPr>
          <p:grpSpPr>
            <a:xfrm>
              <a:off x="5930457" y="3607171"/>
              <a:ext cx="2078130" cy="282123"/>
              <a:chOff x="5930457" y="3057154"/>
              <a:chExt cx="2078130" cy="282123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6346083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6761709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7177335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4" name="Rectangle 9"/>
              <p:cNvSpPr>
                <a:spLocks noChangeArrowheads="1"/>
              </p:cNvSpPr>
              <p:nvPr/>
            </p:nvSpPr>
            <p:spPr bwMode="auto">
              <a:xfrm>
                <a:off x="5930457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7592961" y="3057154"/>
                <a:ext cx="415626" cy="282123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27439" y="2939933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800000"/>
                </a:solidFill>
              </a:rPr>
              <a:t>2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666996" y="3499537"/>
            <a:ext cx="252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800000"/>
                </a:solidFill>
              </a:rPr>
              <a:t>9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5938309" y="3191933"/>
            <a:ext cx="396000" cy="252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800000"/>
                </a:solidFill>
              </a:rPr>
              <a:t>16</a:t>
            </a:r>
            <a:endParaRPr lang="en-SG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build="p"/>
      <p:bldP spid="66" grpId="0"/>
      <p:bldP spid="67" grpId="0"/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 Multi-dimensional Arrays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Examples of applications:</a:t>
            </a:r>
            <a:endParaRPr lang="en-GB" b="1" dirty="0" smtClean="0">
              <a:solidFill>
                <a:srgbClr val="0000FF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029308" y="1759885"/>
            <a:ext cx="4657492" cy="1899073"/>
            <a:chOff x="4029308" y="1759885"/>
            <a:chExt cx="4657492" cy="1899073"/>
          </a:xfrm>
        </p:grpSpPr>
        <p:grpSp>
          <p:nvGrpSpPr>
            <p:cNvPr id="71" name="Group 70"/>
            <p:cNvGrpSpPr/>
            <p:nvPr/>
          </p:nvGrpSpPr>
          <p:grpSpPr>
            <a:xfrm>
              <a:off x="4029308" y="1759885"/>
              <a:ext cx="4390792" cy="1560519"/>
              <a:chOff x="4029308" y="1759885"/>
              <a:chExt cx="4390792" cy="1560519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4650059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118410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2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579327" y="1821440"/>
                <a:ext cx="3122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266879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30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735230" y="1821440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029308" y="2126239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Jan</a:t>
                </a:r>
                <a:endParaRPr lang="en-SG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029308" y="2403238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Feb</a:t>
                </a:r>
                <a:endParaRPr lang="en-SG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029308" y="3043405"/>
                <a:ext cx="4683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Dec</a:t>
                </a:r>
                <a:endParaRPr lang="en-SG" sz="12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09732" y="1759885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029308" y="2674073"/>
                <a:ext cx="4683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:</a:t>
                </a:r>
                <a:endParaRPr lang="en-SG" sz="1600" b="1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497659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32.1</a:t>
                </a:r>
                <a:endParaRPr lang="en-SG" sz="12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966010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31.8</a:t>
                </a:r>
                <a:endParaRPr lang="en-SG" sz="1200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42692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31.9</a:t>
                </a:r>
                <a:endParaRPr lang="en-SG" sz="1200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09732" y="2476996"/>
                <a:ext cx="4869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ym typeface="Symbol"/>
                  </a:rPr>
                  <a:t></a:t>
                </a:r>
                <a:endParaRPr lang="en-SG" sz="1600" b="1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192537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32.3</a:t>
                </a:r>
                <a:endParaRPr lang="en-SG" sz="1200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660888" y="2126239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32.4</a:t>
                </a:r>
                <a:endParaRPr lang="en-SG" sz="1200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497659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32.6</a:t>
                </a:r>
                <a:endParaRPr lang="en-SG" sz="12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66010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32.6</a:t>
                </a:r>
                <a:endParaRPr lang="en-SG" sz="12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42692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33.0</a:t>
                </a:r>
                <a:endParaRPr lang="en-SG" sz="12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7192537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660888" y="2403238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497659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31.8</a:t>
                </a:r>
                <a:endParaRPr lang="en-SG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966010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32.3</a:t>
                </a:r>
                <a:endParaRPr lang="en-SG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42692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30.9</a:t>
                </a:r>
                <a:endParaRPr lang="en-SG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192537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31.6</a:t>
                </a:r>
                <a:endParaRPr lang="en-SG" sz="12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660888" y="3029506"/>
                <a:ext cx="6170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32.2</a:t>
                </a:r>
                <a:endParaRPr lang="en-SG" sz="1200" dirty="0"/>
              </a:p>
            </p:txBody>
          </p:sp>
          <p:cxnSp>
            <p:nvCxnSpPr>
              <p:cNvPr id="99" name="Straight Connector 98"/>
              <p:cNvCxnSpPr/>
              <p:nvPr/>
            </p:nvCxnSpPr>
            <p:spPr bwMode="auto">
              <a:xfrm>
                <a:off x="4029308" y="2098439"/>
                <a:ext cx="4390792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 bwMode="auto">
              <a:xfrm>
                <a:off x="4497659" y="1821440"/>
                <a:ext cx="0" cy="1498964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2" name="TextBox 71"/>
            <p:cNvSpPr txBox="1"/>
            <p:nvPr/>
          </p:nvSpPr>
          <p:spPr>
            <a:xfrm>
              <a:off x="4029308" y="3320404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Daily temperatures: temperatures[12][31]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87891" y="3591808"/>
            <a:ext cx="8129318" cy="2825869"/>
            <a:chOff x="587891" y="3591808"/>
            <a:chExt cx="8129318" cy="2825869"/>
          </a:xfrm>
        </p:grpSpPr>
        <p:sp>
          <p:nvSpPr>
            <p:cNvPr id="102" name="TextBox 101"/>
            <p:cNvSpPr txBox="1"/>
            <p:nvPr/>
          </p:nvSpPr>
          <p:spPr>
            <a:xfrm>
              <a:off x="3098181" y="6079123"/>
              <a:ext cx="46574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Students’ lab marks: marks[4][5][3]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587891" y="3591808"/>
              <a:ext cx="8129318" cy="2656592"/>
              <a:chOff x="587891" y="3591808"/>
              <a:chExt cx="8129318" cy="2656592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6604567" y="393036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90" name="Rectangle 189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Ex1</a:t>
                  </a:r>
                  <a:endParaRPr lang="en-SG" sz="1100" dirty="0"/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Ex2</a:t>
                  </a:r>
                  <a:endParaRPr lang="en-SG" sz="1100" dirty="0"/>
                </a:p>
              </p:txBody>
            </p:sp>
            <p:sp>
              <p:nvSpPr>
                <p:cNvPr id="193" name="TextBox 192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Ex3</a:t>
                  </a:r>
                  <a:endParaRPr lang="en-SG" sz="1100" dirty="0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Lab1</a:t>
                  </a:r>
                  <a:endParaRPr lang="en-SG" sz="1100" dirty="0"/>
                </a:p>
              </p:txBody>
            </p:sp>
            <p:sp>
              <p:nvSpPr>
                <p:cNvPr id="195" name="TextBox 194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Lab2</a:t>
                  </a:r>
                  <a:endParaRPr lang="en-SG" sz="1100" dirty="0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Lab3</a:t>
                  </a:r>
                  <a:endParaRPr lang="en-SG" sz="1100" dirty="0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Lab4</a:t>
                  </a:r>
                  <a:endParaRPr lang="en-SG" sz="1100" dirty="0"/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52</a:t>
                  </a:r>
                  <a:endParaRPr lang="en-SG" sz="1100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50</a:t>
                  </a:r>
                  <a:endParaRPr lang="en-SG" sz="1100" dirty="0"/>
                </a:p>
              </p:txBody>
            </p:sp>
            <p:sp>
              <p:nvSpPr>
                <p:cNvPr id="200" name="TextBox 199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45</a:t>
                  </a:r>
                  <a:endParaRPr lang="en-SG" sz="1100" dirty="0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57</a:t>
                  </a:r>
                  <a:endParaRPr lang="en-SG" sz="1100" dirty="0"/>
                </a:p>
              </p:txBody>
            </p:sp>
            <p:sp>
              <p:nvSpPr>
                <p:cNvPr id="202" name="TextBox 201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60</a:t>
                  </a:r>
                  <a:endParaRPr lang="en-SG" sz="1100" dirty="0"/>
                </a:p>
              </p:txBody>
            </p:sp>
            <p:sp>
              <p:nvSpPr>
                <p:cNvPr id="203" name="TextBox 202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63</a:t>
                  </a:r>
                  <a:endParaRPr lang="en-SG" sz="1100" dirty="0"/>
                </a:p>
              </p:txBody>
            </p:sp>
            <p:sp>
              <p:nvSpPr>
                <p:cNvPr id="204" name="TextBox 203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52</a:t>
                  </a:r>
                  <a:endParaRPr lang="en-SG" sz="1100" dirty="0"/>
                </a:p>
              </p:txBody>
            </p:sp>
            <p:sp>
              <p:nvSpPr>
                <p:cNvPr id="205" name="TextBox 204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59</a:t>
                  </a:r>
                  <a:endParaRPr lang="en-SG" sz="1100" dirty="0"/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66</a:t>
                  </a:r>
                  <a:endParaRPr lang="en-SG" sz="1100" dirty="0"/>
                </a:p>
              </p:txBody>
            </p:sp>
            <p:sp>
              <p:nvSpPr>
                <p:cNvPr id="207" name="TextBox 206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33</a:t>
                  </a:r>
                  <a:endParaRPr lang="en-SG" sz="1100" dirty="0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42</a:t>
                  </a:r>
                  <a:endParaRPr lang="en-SG" sz="1100" dirty="0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37</a:t>
                  </a:r>
                  <a:endParaRPr lang="en-SG" sz="1100" dirty="0"/>
                </a:p>
              </p:txBody>
            </p:sp>
            <p:cxnSp>
              <p:nvCxnSpPr>
                <p:cNvPr id="210" name="Straight Connector 209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211" name="Straight Connector 210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212" name="TextBox 211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Lab5</a:t>
                  </a:r>
                  <a:endParaRPr lang="en-SG" sz="1100" dirty="0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68</a:t>
                  </a:r>
                  <a:endParaRPr lang="en-SG" sz="1100" dirty="0"/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68</a:t>
                  </a:r>
                  <a:endParaRPr lang="en-SG" sz="1100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72</a:t>
                  </a:r>
                  <a:endParaRPr lang="en-SG" sz="1100" dirty="0"/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6600850" y="359180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>
                    <a:solidFill>
                      <a:srgbClr val="800000"/>
                    </a:solidFill>
                  </a:rPr>
                  <a:t>Suise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4636891" y="4049556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64" name="Rectangle 163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Ex1</a:t>
                  </a:r>
                  <a:endParaRPr lang="en-SG" sz="1100" dirty="0"/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Ex2</a:t>
                  </a:r>
                  <a:endParaRPr lang="en-SG" sz="1100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Ex3</a:t>
                  </a:r>
                  <a:endParaRPr lang="en-SG" sz="1100" dirty="0"/>
                </a:p>
              </p:txBody>
            </p:sp>
            <p:sp>
              <p:nvSpPr>
                <p:cNvPr id="168" name="TextBox 167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Lab1</a:t>
                  </a:r>
                  <a:endParaRPr lang="en-SG" sz="1100" dirty="0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Lab2</a:t>
                  </a:r>
                  <a:endParaRPr lang="en-SG" sz="1100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Lab3</a:t>
                  </a:r>
                  <a:endParaRPr lang="en-SG" sz="1100" dirty="0"/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Lab4</a:t>
                  </a:r>
                  <a:endParaRPr lang="en-SG" sz="1100" dirty="0"/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79</a:t>
                  </a:r>
                  <a:endParaRPr lang="en-SG" sz="1100" dirty="0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75</a:t>
                  </a:r>
                  <a:endParaRPr lang="en-SG" sz="1100" dirty="0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66</a:t>
                  </a:r>
                  <a:endParaRPr lang="en-SG" sz="1100" dirty="0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90</a:t>
                  </a:r>
                  <a:endParaRPr lang="en-SG" sz="1100" dirty="0"/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83</a:t>
                  </a:r>
                  <a:endParaRPr lang="en-SG" sz="1100" dirty="0"/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77</a:t>
                  </a:r>
                  <a:endParaRPr lang="en-SG" sz="1100" dirty="0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81</a:t>
                  </a:r>
                  <a:endParaRPr lang="en-SG" sz="1100" dirty="0"/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73</a:t>
                  </a:r>
                  <a:endParaRPr lang="en-SG" sz="1100" dirty="0"/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79</a:t>
                  </a:r>
                  <a:endParaRPr lang="en-SG" sz="1100" dirty="0"/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58</a:t>
                  </a:r>
                  <a:endParaRPr lang="en-SG" sz="1100" dirty="0"/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64</a:t>
                  </a:r>
                  <a:endParaRPr lang="en-SG" sz="1100" dirty="0"/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52</a:t>
                  </a:r>
                  <a:endParaRPr lang="en-SG" sz="1100" dirty="0"/>
                </a:p>
              </p:txBody>
            </p:sp>
            <p:cxnSp>
              <p:nvCxnSpPr>
                <p:cNvPr id="184" name="Straight Connector 183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5" name="Straight Connector 184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6" name="TextBox 185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Lab5</a:t>
                  </a:r>
                  <a:endParaRPr lang="en-SG" sz="1100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93</a:t>
                  </a:r>
                  <a:endParaRPr lang="en-SG" sz="1100" dirty="0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80</a:t>
                  </a:r>
                  <a:endParaRPr lang="en-SG" sz="1100" dirty="0"/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85</a:t>
                  </a:r>
                  <a:endParaRPr lang="en-SG" sz="1100" dirty="0"/>
                </a:p>
              </p:txBody>
            </p:sp>
          </p:grpSp>
          <p:grpSp>
            <p:nvGrpSpPr>
              <p:cNvPr id="107" name="Group 106"/>
              <p:cNvGrpSpPr/>
              <p:nvPr/>
            </p:nvGrpSpPr>
            <p:grpSpPr>
              <a:xfrm>
                <a:off x="2658002" y="4225178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38" name="Rectangle 137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39" name="TextBox 138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Ex1</a:t>
                  </a:r>
                  <a:endParaRPr lang="en-SG" sz="1100" dirty="0"/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Ex2</a:t>
                  </a:r>
                  <a:endParaRPr lang="en-SG" sz="1100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Ex3</a:t>
                  </a:r>
                  <a:endParaRPr lang="en-SG" sz="1100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Lab1</a:t>
                  </a:r>
                  <a:endParaRPr lang="en-SG" sz="11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Lab2</a:t>
                  </a:r>
                  <a:endParaRPr lang="en-SG" sz="1100" dirty="0"/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Lab3</a:t>
                  </a:r>
                  <a:endParaRPr lang="en-SG" sz="1100" dirty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Lab4</a:t>
                  </a:r>
                  <a:endParaRPr lang="en-SG" sz="1100" dirty="0"/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59</a:t>
                  </a:r>
                  <a:endParaRPr lang="en-SG" sz="1100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68</a:t>
                  </a:r>
                  <a:endParaRPr lang="en-SG" sz="1100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60</a:t>
                  </a:r>
                  <a:endParaRPr lang="en-SG" sz="1100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</a:t>
                  </a:r>
                  <a:endParaRPr lang="en-SG" sz="1100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</a:t>
                  </a:r>
                  <a:endParaRPr lang="en-SG" sz="1100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0</a:t>
                  </a:r>
                  <a:endParaRPr lang="en-SG" sz="1100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67</a:t>
                  </a:r>
                  <a:endParaRPr lang="en-SG" sz="1100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71</a:t>
                  </a:r>
                  <a:endParaRPr lang="en-SG" sz="1100" dirty="0"/>
                </a:p>
              </p:txBody>
            </p:sp>
            <p:sp>
              <p:nvSpPr>
                <p:cNvPr id="154" name="TextBox 153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75</a:t>
                  </a:r>
                  <a:endParaRPr lang="en-SG" sz="1100" dirty="0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38</a:t>
                  </a:r>
                  <a:endParaRPr lang="en-SG" sz="1100" dirty="0"/>
                </a:p>
              </p:txBody>
            </p:sp>
            <p:sp>
              <p:nvSpPr>
                <p:cNvPr id="156" name="TextBox 155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52</a:t>
                  </a:r>
                  <a:endParaRPr lang="en-SG" sz="1100" dirty="0"/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35</a:t>
                  </a:r>
                  <a:endParaRPr lang="en-SG" sz="1100" dirty="0"/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60" name="TextBox 159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Lab5</a:t>
                  </a:r>
                  <a:endParaRPr lang="en-SG" sz="1100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78</a:t>
                  </a:r>
                  <a:endParaRPr lang="en-SG" sz="1100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86</a:t>
                  </a:r>
                  <a:endParaRPr lang="en-SG" sz="1100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82</a:t>
                  </a:r>
                  <a:endParaRPr lang="en-SG" sz="1100" dirty="0"/>
                </a:p>
              </p:txBody>
            </p:sp>
          </p:grpSp>
          <p:sp>
            <p:nvSpPr>
              <p:cNvPr id="108" name="TextBox 107"/>
              <p:cNvSpPr txBox="1"/>
              <p:nvPr/>
            </p:nvSpPr>
            <p:spPr>
              <a:xfrm>
                <a:off x="587891" y="4212218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800000"/>
                    </a:solidFill>
                  </a:rPr>
                  <a:t>Emily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2537947" y="3917401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>
                    <a:solidFill>
                      <a:srgbClr val="800000"/>
                    </a:solidFill>
                  </a:rPr>
                  <a:t>Zass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633174" y="3711002"/>
                <a:ext cx="77002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 smtClean="0">
                    <a:solidFill>
                      <a:srgbClr val="800000"/>
                    </a:solidFill>
                  </a:rPr>
                  <a:t>Jerna</a:t>
                </a:r>
                <a:endParaRPr lang="en-SG" sz="16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>
                <a:off x="760952" y="4550772"/>
                <a:ext cx="2112642" cy="1697628"/>
                <a:chOff x="936622" y="4550772"/>
                <a:chExt cx="2112642" cy="1697628"/>
              </a:xfrm>
            </p:grpSpPr>
            <p:sp>
              <p:nvSpPr>
                <p:cNvPr id="112" name="Rectangle 111"/>
                <p:cNvSpPr/>
                <p:nvPr/>
              </p:nvSpPr>
              <p:spPr bwMode="auto">
                <a:xfrm>
                  <a:off x="936622" y="4550772"/>
                  <a:ext cx="2112642" cy="169762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 cap="sq" cmpd="sng" algn="ctr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SG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1551205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Ex1</a:t>
                  </a:r>
                  <a:endParaRPr lang="en-SG" sz="11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2050558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Ex2</a:t>
                  </a:r>
                  <a:endParaRPr lang="en-SG" sz="11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2549911" y="455077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Ex3</a:t>
                  </a:r>
                  <a:endParaRPr lang="en-SG" sz="1100" dirty="0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936622" y="481238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Lab1</a:t>
                  </a:r>
                  <a:endParaRPr lang="en-SG" sz="1100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936622" y="5073992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Lab2</a:t>
                  </a:r>
                  <a:endParaRPr lang="en-SG" sz="11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936622" y="536638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Lab3</a:t>
                  </a:r>
                  <a:endParaRPr lang="en-SG" sz="11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936622" y="562799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Lab4</a:t>
                  </a:r>
                  <a:endParaRPr lang="en-SG" sz="1100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551205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76</a:t>
                  </a:r>
                  <a:endParaRPr lang="en-SG" sz="1100" dirty="0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050558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80</a:t>
                  </a:r>
                  <a:endParaRPr lang="en-SG" sz="1100" dirty="0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2549911" y="481238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62</a:t>
                  </a:r>
                  <a:endParaRPr lang="en-SG" sz="1100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1551205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60</a:t>
                  </a:r>
                  <a:endParaRPr lang="en-SG" sz="1100" dirty="0"/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2050558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72</a:t>
                  </a:r>
                  <a:endParaRPr lang="en-SG" sz="1100" dirty="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2549911" y="5073992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48</a:t>
                  </a:r>
                  <a:endParaRPr lang="en-SG" sz="1100" dirty="0"/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1551205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76</a:t>
                  </a:r>
                  <a:endParaRPr lang="en-SG" sz="1100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2050558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80</a:t>
                  </a:r>
                  <a:endParaRPr lang="en-SG" sz="11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549911" y="536638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62</a:t>
                  </a:r>
                  <a:endParaRPr lang="en-SG" sz="11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1551205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60</a:t>
                  </a:r>
                  <a:endParaRPr lang="en-SG" sz="11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2050558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72</a:t>
                  </a:r>
                  <a:endParaRPr lang="en-SG" sz="11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2549911" y="562799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48</a:t>
                  </a:r>
                  <a:endParaRPr lang="en-SG" sz="1100" dirty="0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 bwMode="auto">
                <a:xfrm>
                  <a:off x="936622" y="4812382"/>
                  <a:ext cx="2112642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3" name="Straight Connector 132"/>
                <p:cNvCxnSpPr/>
                <p:nvPr/>
              </p:nvCxnSpPr>
              <p:spPr bwMode="auto">
                <a:xfrm>
                  <a:off x="1551205" y="4550772"/>
                  <a:ext cx="0" cy="1697628"/>
                </a:xfrm>
                <a:prstGeom prst="line">
                  <a:avLst/>
                </a:prstGeom>
                <a:solidFill>
                  <a:schemeClr val="accent1"/>
                </a:solidFill>
                <a:ln w="12700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936622" y="5889600"/>
                  <a:ext cx="66907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Lab5</a:t>
                  </a:r>
                  <a:endParaRPr lang="en-SG" sz="1100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551205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58</a:t>
                  </a:r>
                  <a:endParaRPr lang="en-SG" sz="1100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050558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79</a:t>
                  </a:r>
                  <a:endParaRPr lang="en-SG" sz="1100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2549911" y="5889600"/>
                  <a:ext cx="499353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73</a:t>
                  </a:r>
                  <a:endParaRPr lang="en-SG" sz="1100" dirty="0"/>
                </a:p>
              </p:txBody>
            </p:sp>
          </p:grpSp>
        </p:grpSp>
      </p:grpSp>
      <p:grpSp>
        <p:nvGrpSpPr>
          <p:cNvPr id="216" name="Group 215"/>
          <p:cNvGrpSpPr/>
          <p:nvPr/>
        </p:nvGrpSpPr>
        <p:grpSpPr>
          <a:xfrm>
            <a:off x="1057060" y="2046566"/>
            <a:ext cx="1862254" cy="1257638"/>
            <a:chOff x="1057060" y="2046566"/>
            <a:chExt cx="1862254" cy="1257638"/>
          </a:xfrm>
        </p:grpSpPr>
        <p:sp>
          <p:nvSpPr>
            <p:cNvPr id="217" name="TextBox 216"/>
            <p:cNvSpPr txBox="1"/>
            <p:nvPr/>
          </p:nvSpPr>
          <p:spPr>
            <a:xfrm>
              <a:off x="1057060" y="2965650"/>
              <a:ext cx="18622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matrix[3][3]</a:t>
              </a:r>
              <a:endParaRPr lang="en-SG" sz="1600" dirty="0">
                <a:solidFill>
                  <a:srgbClr val="0000FF"/>
                </a:solidFill>
              </a:endParaRPr>
            </a:p>
          </p:txBody>
        </p:sp>
        <p:graphicFrame>
          <p:nvGraphicFramePr>
            <p:cNvPr id="218" name="Object 6"/>
            <p:cNvGraphicFramePr>
              <a:graphicFrameLocks noChangeAspect="1"/>
            </p:cNvGraphicFramePr>
            <p:nvPr/>
          </p:nvGraphicFramePr>
          <p:xfrm>
            <a:off x="1345127" y="2046566"/>
            <a:ext cx="1305255" cy="987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Equation" r:id="rId4" imgW="939392" imgH="710891" progId="Equation.3">
                    <p:embed/>
                  </p:oleObj>
                </mc:Choice>
                <mc:Fallback>
                  <p:oleObj name="Equation" r:id="rId4" imgW="939392" imgH="7108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5127" y="2046566"/>
                          <a:ext cx="1305255" cy="987664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54948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2.1 Multi-dimensional Array Initializers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71488" y="1289050"/>
            <a:ext cx="7948612" cy="506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 smtClean="0"/>
              <a:t>Examples: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909638" y="1829467"/>
            <a:ext cx="6640512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nesting one-dimensional initializers</a:t>
            </a:r>
          </a:p>
          <a:p>
            <a:pPr eaLnBrk="1" hangingPunct="1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,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the first dimension can be unspecified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  <a:p>
            <a:pPr eaLnBrk="1" hangingPunct="1">
              <a:defRPr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initializer with implicit zero values</a:t>
            </a:r>
          </a:p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},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};</a:t>
            </a:r>
          </a:p>
        </p:txBody>
      </p:sp>
      <p:sp>
        <p:nvSpPr>
          <p:cNvPr id="220" name="Line Callout 2 219"/>
          <p:cNvSpPr/>
          <p:nvPr/>
        </p:nvSpPr>
        <p:spPr bwMode="auto">
          <a:xfrm>
            <a:off x="6267550" y="5379522"/>
            <a:ext cx="1986295" cy="941542"/>
          </a:xfrm>
          <a:prstGeom prst="borderCallout2">
            <a:avLst>
              <a:gd name="adj1" fmla="val 69418"/>
              <a:gd name="adj2" fmla="val -99"/>
              <a:gd name="adj3" fmla="val 69418"/>
              <a:gd name="adj4" fmla="val -13363"/>
              <a:gd name="adj5" fmla="val 5059"/>
              <a:gd name="adj6" fmla="val -52670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What happens to the uninitialized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elements?</a:t>
            </a:r>
            <a:endParaRPr kumimoji="0" lang="en-SG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84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 animBg="1"/>
      <p:bldP spid="2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2.2 Multi-dimensional Array: Example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09638" y="1085850"/>
            <a:ext cx="7189787" cy="5398143"/>
            <a:chOff x="909638" y="1085850"/>
            <a:chExt cx="7189787" cy="5398143"/>
          </a:xfrm>
        </p:grpSpPr>
        <p:sp>
          <p:nvSpPr>
            <p:cNvPr id="10" name="TextBox 9"/>
            <p:cNvSpPr txBox="1"/>
            <p:nvPr/>
          </p:nvSpPr>
          <p:spPr>
            <a:xfrm>
              <a:off x="909638" y="1221014"/>
              <a:ext cx="6640512" cy="526297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#define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columns in array</a:t>
              </a:r>
              <a:endParaRPr lang="en-US" sz="1600" b="1" dirty="0" smtClean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[][N],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// function prototype</a:t>
              </a: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foo[][N] = {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},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},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 };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(foo,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(foo,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defRPr/>
              </a:pP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sum all elements in </a:t>
              </a:r>
              <a:r>
                <a:rPr lang="en-US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endParaRPr lang="en-US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solidFill>
                    <a:srgbClr val="6600CC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[][N],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rows)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, j, total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rows;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(j = </a:t>
              </a:r>
              <a:r>
                <a:rPr lang="en-US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j &lt; N; j++) {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    total += 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][j];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    }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}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total;</a:t>
              </a:r>
            </a:p>
            <a:p>
              <a:pPr eaLnBrk="1" hangingPunct="1"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13425" y="1085850"/>
              <a:ext cx="2286000" cy="369888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 smtClean="0">
                  <a:solidFill>
                    <a:srgbClr val="000000"/>
                  </a:solidFill>
                </a:rPr>
                <a:t>Unit10_2DArray.c</a:t>
              </a:r>
              <a:endParaRPr lang="en-SG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4093029" y="3500743"/>
            <a:ext cx="4680857" cy="830997"/>
            <a:chOff x="3150320" y="5960772"/>
            <a:chExt cx="4680073" cy="831090"/>
          </a:xfrm>
        </p:grpSpPr>
        <p:cxnSp>
          <p:nvCxnSpPr>
            <p:cNvPr id="14" name="Straight Arrow Connector 16"/>
            <p:cNvCxnSpPr>
              <a:cxnSpLocks noChangeShapeType="1"/>
            </p:cNvCxnSpPr>
            <p:nvPr/>
          </p:nvCxnSpPr>
          <p:spPr bwMode="auto">
            <a:xfrm flipH="1">
              <a:off x="3150320" y="6312570"/>
              <a:ext cx="1988350" cy="382083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5138671" y="5960772"/>
              <a:ext cx="2691722" cy="8310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solidFill>
                    <a:srgbClr val="C00000"/>
                  </a:solidFill>
                </a:rPr>
                <a:t>Second dimension </a:t>
              </a:r>
              <a:r>
                <a:rPr lang="en-US" sz="1600" u="sng" dirty="0" smtClean="0">
                  <a:solidFill>
                    <a:srgbClr val="C00000"/>
                  </a:solidFill>
                </a:rPr>
                <a:t>must</a:t>
              </a:r>
              <a:r>
                <a:rPr lang="en-US" sz="1600" dirty="0" smtClean="0">
                  <a:solidFill>
                    <a:srgbClr val="C00000"/>
                  </a:solidFill>
                </a:rPr>
                <a:t> be specified; first dimension is not required.</a:t>
              </a:r>
              <a:endParaRPr lang="en-SG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687880" y="4816549"/>
            <a:ext cx="1553596" cy="646331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Sum is 26</a:t>
            </a:r>
          </a:p>
          <a:p>
            <a:r>
              <a:rPr lang="en-US" dirty="0" smtClean="0"/>
              <a:t>Sum is 14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55514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2.3 Accessing 2D Array Elements in Function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7" name="Line Callout 2 16"/>
          <p:cNvSpPr/>
          <p:nvPr/>
        </p:nvSpPr>
        <p:spPr bwMode="auto">
          <a:xfrm>
            <a:off x="5401340" y="1219200"/>
            <a:ext cx="2955852" cy="908692"/>
          </a:xfrm>
          <a:prstGeom prst="borderCallout2">
            <a:avLst>
              <a:gd name="adj1" fmla="val 74915"/>
              <a:gd name="adj2" fmla="val 74"/>
              <a:gd name="adj3" fmla="val 101827"/>
              <a:gd name="adj4" fmla="val -66761"/>
              <a:gd name="adj5" fmla="val 67724"/>
              <a:gd name="adj6" fmla="val -70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Why second dimension must be specified, but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not the first dimension?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1219200"/>
            <a:ext cx="486794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 function header with 2D array parameter,</a:t>
            </a: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 function(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a[][5], ...)</a:t>
            </a:r>
            <a:endParaRPr lang="en-SG" dirty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2127893"/>
            <a:ext cx="8215312" cy="99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To access an element in a 2D array, it </a:t>
            </a:r>
            <a:r>
              <a:rPr lang="en-GB" u="sng" kern="0" dirty="0" smtClean="0">
                <a:latin typeface="+mn-lt"/>
                <a:cs typeface="+mn-cs"/>
              </a:rPr>
              <a:t>must know the number of columns</a:t>
            </a:r>
            <a:r>
              <a:rPr lang="en-GB" kern="0" dirty="0" smtClean="0">
                <a:latin typeface="+mn-lt"/>
                <a:cs typeface="+mn-cs"/>
              </a:rPr>
              <a:t>. It needs not know the number of rows. 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For example, given the following two 2D-arrays: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30324" y="3125973"/>
            <a:ext cx="5582094" cy="1146603"/>
            <a:chOff x="1396408" y="3560812"/>
            <a:chExt cx="5582094" cy="1146603"/>
          </a:xfrm>
        </p:grpSpPr>
        <p:sp>
          <p:nvSpPr>
            <p:cNvPr id="21" name="Rectangle 20"/>
            <p:cNvSpPr/>
            <p:nvPr/>
          </p:nvSpPr>
          <p:spPr bwMode="auto">
            <a:xfrm>
              <a:off x="1981200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406502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831804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981200" y="4104167"/>
              <a:ext cx="425302" cy="233916"/>
            </a:xfrm>
            <a:prstGeom prst="rect">
              <a:avLst/>
            </a:prstGeom>
            <a:solidFill>
              <a:srgbClr val="CCE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406502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831804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59664" y="4338083"/>
              <a:ext cx="37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:</a:t>
              </a:r>
              <a:endParaRPr lang="en-SG" b="1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851992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277294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702596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851992" y="4104167"/>
              <a:ext cx="425302" cy="233916"/>
            </a:xfrm>
            <a:prstGeom prst="rect">
              <a:avLst/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277294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02596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127898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553200" y="3870251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127898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6553200" y="4104167"/>
              <a:ext cx="425302" cy="23391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55758" y="4338083"/>
              <a:ext cx="37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:</a:t>
              </a:r>
              <a:endParaRPr lang="en-SG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96408" y="3560812"/>
              <a:ext cx="219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A 3-column 2D array:</a:t>
              </a:r>
              <a:endParaRPr lang="en-SG" sz="1600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58832" y="3560812"/>
              <a:ext cx="2193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/>
                <a:t>A 5-column 2D array:</a:t>
              </a:r>
              <a:endParaRPr lang="en-SG" sz="1600" i="1" dirty="0"/>
            </a:p>
          </p:txBody>
        </p:sp>
      </p:grp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57200" y="4272576"/>
            <a:ext cx="8458200" cy="230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As elements are stored linearly in memory in </a:t>
            </a:r>
            <a:r>
              <a:rPr lang="en-GB" kern="0" dirty="0" smtClean="0">
                <a:solidFill>
                  <a:srgbClr val="C00000"/>
                </a:solidFill>
                <a:latin typeface="+mn-lt"/>
                <a:cs typeface="+mn-cs"/>
              </a:rPr>
              <a:t>row-major order</a:t>
            </a:r>
            <a:r>
              <a:rPr lang="en-GB" kern="0" dirty="0" smtClean="0">
                <a:latin typeface="+mn-lt"/>
                <a:cs typeface="+mn-cs"/>
              </a:rPr>
              <a:t>, element </a:t>
            </a:r>
            <a:r>
              <a:rPr lang="en-GB" kern="0" dirty="0" smtClean="0">
                <a:solidFill>
                  <a:srgbClr val="0000FF"/>
                </a:solidFill>
                <a:latin typeface="+mn-lt"/>
                <a:cs typeface="+mn-cs"/>
              </a:rPr>
              <a:t>a[1][0] </a:t>
            </a:r>
            <a:r>
              <a:rPr lang="en-GB" kern="0" dirty="0" smtClean="0">
                <a:latin typeface="+mn-lt"/>
                <a:cs typeface="+mn-cs"/>
              </a:rPr>
              <a:t>would be the 4</a:t>
            </a:r>
            <a:r>
              <a:rPr lang="en-GB" kern="0" baseline="30000" dirty="0" smtClean="0">
                <a:latin typeface="+mn-lt"/>
                <a:cs typeface="+mn-cs"/>
              </a:rPr>
              <a:t>th</a:t>
            </a:r>
            <a:r>
              <a:rPr lang="en-GB" kern="0" dirty="0" smtClean="0">
                <a:latin typeface="+mn-lt"/>
                <a:cs typeface="+mn-cs"/>
              </a:rPr>
              <a:t> element in the 3-column array, whereas it would be the 6</a:t>
            </a:r>
            <a:r>
              <a:rPr lang="en-GB" kern="0" baseline="30000" dirty="0" smtClean="0">
                <a:latin typeface="+mn-lt"/>
                <a:cs typeface="+mn-cs"/>
              </a:rPr>
              <a:t>th</a:t>
            </a:r>
            <a:r>
              <a:rPr lang="en-GB" kern="0" dirty="0" smtClean="0">
                <a:latin typeface="+mn-lt"/>
                <a:cs typeface="+mn-cs"/>
              </a:rPr>
              <a:t> element in the 5-column array.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Hence, to access </a:t>
            </a:r>
            <a:r>
              <a:rPr lang="en-GB" kern="0" dirty="0" smtClean="0">
                <a:solidFill>
                  <a:srgbClr val="0000FF"/>
                </a:solidFill>
                <a:latin typeface="+mn-lt"/>
                <a:cs typeface="+mn-cs"/>
              </a:rPr>
              <a:t>a[1][0] </a:t>
            </a:r>
            <a:r>
              <a:rPr lang="en-GB" kern="0" dirty="0" smtClean="0">
                <a:latin typeface="+mn-lt"/>
                <a:cs typeface="+mn-cs"/>
              </a:rPr>
              <a:t>correctly, we need to provide the number of columns in the array. </a:t>
            </a:r>
          </a:p>
          <a:p>
            <a:pPr marL="403225" marR="0" lvl="0" indent="-40322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For multi-dimensional arrays, all but the first dimension must be specified in the array parameter</a:t>
            </a:r>
            <a:r>
              <a:rPr lang="en-GB" kern="0" dirty="0">
                <a:latin typeface="+mn-lt"/>
                <a:cs typeface="+mn-cs"/>
              </a:rPr>
              <a:t>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3635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4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2.4 Class Enrolment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71488" y="1289050"/>
            <a:ext cx="8443912" cy="2899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 class enrolment system can be represented by a 2D array </a:t>
            </a:r>
            <a:r>
              <a:rPr lang="en-GB" sz="2000" dirty="0" smtClean="0">
                <a:solidFill>
                  <a:srgbClr val="0000FF"/>
                </a:solidFill>
              </a:rPr>
              <a:t>enrol</a:t>
            </a:r>
            <a:r>
              <a:rPr lang="en-GB" sz="2000" dirty="0" smtClean="0"/>
              <a:t>, where the rows represent the classes, and columns the students. For simplicity, classes and students are identified by non-negative integers.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 ‘1’ in </a:t>
            </a:r>
            <a:r>
              <a:rPr lang="en-GB" sz="2000" dirty="0" smtClean="0">
                <a:solidFill>
                  <a:srgbClr val="0000FF"/>
                </a:solidFill>
              </a:rPr>
              <a:t>enrol[c][s] </a:t>
            </a:r>
            <a:r>
              <a:rPr lang="en-GB" sz="2000" dirty="0" smtClean="0"/>
              <a:t>indicates student </a:t>
            </a:r>
            <a:r>
              <a:rPr lang="en-GB" sz="2000" dirty="0" smtClean="0">
                <a:solidFill>
                  <a:srgbClr val="0000FF"/>
                </a:solidFill>
              </a:rPr>
              <a:t>s</a:t>
            </a:r>
            <a:r>
              <a:rPr lang="en-GB" sz="2000" dirty="0" smtClean="0"/>
              <a:t> is enrolled in class </a:t>
            </a:r>
            <a:r>
              <a:rPr lang="en-GB" sz="2000" dirty="0" smtClean="0">
                <a:solidFill>
                  <a:srgbClr val="0000FF"/>
                </a:solidFill>
              </a:rPr>
              <a:t>c</a:t>
            </a:r>
            <a:r>
              <a:rPr lang="en-GB" sz="2000" dirty="0" smtClean="0"/>
              <a:t>; a ‘0’ means </a:t>
            </a:r>
            <a:r>
              <a:rPr lang="en-GB" sz="2000" dirty="0" smtClean="0">
                <a:solidFill>
                  <a:srgbClr val="0000FF"/>
                </a:solidFill>
              </a:rPr>
              <a:t>s</a:t>
            </a:r>
            <a:r>
              <a:rPr lang="en-GB" sz="2000" dirty="0" smtClean="0"/>
              <a:t> is not enrolled in </a:t>
            </a:r>
            <a:r>
              <a:rPr lang="en-GB" sz="2000" dirty="0" smtClean="0">
                <a:solidFill>
                  <a:srgbClr val="0000FF"/>
                </a:solidFill>
              </a:rPr>
              <a:t>c</a:t>
            </a:r>
            <a:r>
              <a:rPr lang="en-GB" sz="2000" dirty="0" smtClean="0"/>
              <a:t>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Assume at most 10 classes and 30 students.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Example of an enrolment system with 3 classes and 8 students: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4136064" y="4051680"/>
            <a:ext cx="4350377" cy="180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Queries: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 any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with the most number of students</a:t>
            </a:r>
          </a:p>
          <a:p>
            <a:pPr marL="712788" lvl="1" indent="-255588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kern="0" baseline="0" dirty="0" smtClean="0">
                <a:latin typeface="+mn-lt"/>
                <a:cs typeface="+mn-cs"/>
              </a:rPr>
              <a:t>Name all students who are enrolled</a:t>
            </a:r>
            <a:r>
              <a:rPr lang="en-GB" kern="0" dirty="0" smtClean="0">
                <a:latin typeface="+mn-lt"/>
                <a:cs typeface="+mn-cs"/>
              </a:rPr>
              <a:t> in all the classes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0000"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06240" y="4188691"/>
            <a:ext cx="2686320" cy="1306562"/>
            <a:chOff x="806240" y="4188691"/>
            <a:chExt cx="2686320" cy="1306562"/>
          </a:xfrm>
        </p:grpSpPr>
        <p:grpSp>
          <p:nvGrpSpPr>
            <p:cNvPr id="45" name="Group 90"/>
            <p:cNvGrpSpPr/>
            <p:nvPr/>
          </p:nvGrpSpPr>
          <p:grpSpPr>
            <a:xfrm>
              <a:off x="1104720" y="4496468"/>
              <a:ext cx="2387840" cy="998785"/>
              <a:chOff x="3200400" y="4232434"/>
              <a:chExt cx="2387840" cy="998785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2004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988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004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4988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7973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09584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7973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09584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2004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988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973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09584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39432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6928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39432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6928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912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2897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9912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2897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39432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928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912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2897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</p:grpSp>
        <p:grpSp>
          <p:nvGrpSpPr>
            <p:cNvPr id="46" name="Group 62"/>
            <p:cNvGrpSpPr/>
            <p:nvPr/>
          </p:nvGrpSpPr>
          <p:grpSpPr>
            <a:xfrm>
              <a:off x="806240" y="4496468"/>
              <a:ext cx="298480" cy="984885"/>
              <a:chOff x="806240" y="4496468"/>
              <a:chExt cx="298480" cy="98488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806240" y="4835022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1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806240" y="449646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0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06240" y="5173576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2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47" name="Group 61"/>
            <p:cNvGrpSpPr/>
            <p:nvPr/>
          </p:nvGrpSpPr>
          <p:grpSpPr>
            <a:xfrm>
              <a:off x="1104720" y="4188691"/>
              <a:ext cx="2387840" cy="307777"/>
              <a:chOff x="1104720" y="4034803"/>
              <a:chExt cx="2387840" cy="307777"/>
            </a:xfrm>
            <a:noFill/>
          </p:grpSpPr>
          <p:sp>
            <p:nvSpPr>
              <p:cNvPr id="48" name="TextBox 47"/>
              <p:cNvSpPr txBox="1"/>
              <p:nvPr/>
            </p:nvSpPr>
            <p:spPr>
              <a:xfrm>
                <a:off x="11047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0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4032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1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7016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2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00016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3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9864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4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5971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5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8956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6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1940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7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6504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2.4 Class Enrolment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>
          <a:xfrm>
            <a:off x="471488" y="1219201"/>
            <a:ext cx="8443912" cy="201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Inputs: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Number of classes and students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Number of data entries</a:t>
            </a:r>
          </a:p>
          <a:p>
            <a:pPr marL="795338" lvl="1" indent="-331788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1800" dirty="0" smtClean="0"/>
              <a:t>Each data entry consists of 2 integers </a:t>
            </a:r>
            <a:r>
              <a:rPr lang="en-GB" sz="1800" dirty="0" smtClean="0">
                <a:solidFill>
                  <a:srgbClr val="0000FF"/>
                </a:solidFill>
              </a:rPr>
              <a:t>s</a:t>
            </a:r>
            <a:r>
              <a:rPr lang="en-GB" sz="1800" dirty="0" smtClean="0"/>
              <a:t> and </a:t>
            </a:r>
            <a:r>
              <a:rPr lang="en-GB" sz="1800" dirty="0" smtClean="0">
                <a:solidFill>
                  <a:srgbClr val="0000FF"/>
                </a:solidFill>
              </a:rPr>
              <a:t>c</a:t>
            </a:r>
            <a:r>
              <a:rPr lang="en-GB" sz="1800" dirty="0" smtClean="0"/>
              <a:t> indicating that student </a:t>
            </a:r>
            <a:r>
              <a:rPr lang="en-GB" sz="1800" dirty="0" smtClean="0">
                <a:solidFill>
                  <a:srgbClr val="0000FF"/>
                </a:solidFill>
              </a:rPr>
              <a:t>s</a:t>
            </a:r>
            <a:r>
              <a:rPr lang="en-GB" sz="1800" dirty="0" smtClean="0"/>
              <a:t> is enrolled in class </a:t>
            </a:r>
            <a:r>
              <a:rPr lang="en-GB" sz="1800" dirty="0" smtClean="0">
                <a:solidFill>
                  <a:srgbClr val="0000FF"/>
                </a:solidFill>
              </a:rPr>
              <a:t>c</a:t>
            </a:r>
            <a:r>
              <a:rPr lang="en-GB" sz="1800" dirty="0" smtClean="0"/>
              <a:t>.</a:t>
            </a:r>
          </a:p>
          <a:p>
            <a:pPr marL="403225" indent="-4032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 dirty="0" smtClean="0"/>
              <a:t>Sample input: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58290" y="3108960"/>
            <a:ext cx="3589020" cy="341632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Lucida Console" pitchFamily="49" charset="0"/>
              </a:rPr>
              <a:t>Number of classes and students: </a:t>
            </a:r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3 8</a:t>
            </a:r>
          </a:p>
          <a:p>
            <a:r>
              <a:rPr lang="en-US" sz="1200" b="1" dirty="0" smtClean="0">
                <a:latin typeface="Lucida Console" pitchFamily="49" charset="0"/>
              </a:rPr>
              <a:t>Number of data entries: </a:t>
            </a:r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15</a:t>
            </a:r>
          </a:p>
          <a:p>
            <a:r>
              <a:rPr lang="en-US" sz="1200" b="1" dirty="0" smtClean="0">
                <a:latin typeface="Lucida Console" pitchFamily="49" charset="0"/>
              </a:rPr>
              <a:t>Enter 15 entries (student class):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0 0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0 1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1 2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7 1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5 0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4 1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4 0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6 1</a:t>
            </a:r>
          </a:p>
        </p:txBody>
      </p:sp>
      <p:sp>
        <p:nvSpPr>
          <p:cNvPr id="87" name="Right Arrow 86"/>
          <p:cNvSpPr/>
          <p:nvPr/>
        </p:nvSpPr>
        <p:spPr bwMode="auto">
          <a:xfrm>
            <a:off x="4909185" y="4051679"/>
            <a:ext cx="476250" cy="321677"/>
          </a:xfrm>
          <a:prstGeom prst="rightArrow">
            <a:avLst/>
          </a:prstGeom>
          <a:solidFill>
            <a:srgbClr val="9F9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5649400" y="3497683"/>
            <a:ext cx="2686320" cy="1306562"/>
            <a:chOff x="806240" y="4188691"/>
            <a:chExt cx="2686320" cy="1306562"/>
          </a:xfrm>
        </p:grpSpPr>
        <p:grpSp>
          <p:nvGrpSpPr>
            <p:cNvPr id="89" name="Group 90"/>
            <p:cNvGrpSpPr/>
            <p:nvPr/>
          </p:nvGrpSpPr>
          <p:grpSpPr>
            <a:xfrm>
              <a:off x="1104720" y="4496468"/>
              <a:ext cx="2387840" cy="998785"/>
              <a:chOff x="3200400" y="4232434"/>
              <a:chExt cx="2387840" cy="998785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32004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4988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2004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4988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7973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09584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37973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09584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2004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4988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7973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09584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39432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69280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39432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69280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99128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5289760" y="4232434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99128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5289760" y="4554111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39432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469280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99128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SG" sz="16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289760" y="4892665"/>
                <a:ext cx="29848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0</a:t>
                </a:r>
                <a:endParaRPr lang="en-SG" sz="16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806240" y="4496468"/>
              <a:ext cx="298480" cy="984885"/>
              <a:chOff x="806240" y="4496468"/>
              <a:chExt cx="298480" cy="984885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06240" y="4835022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1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806240" y="4496468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0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806240" y="5173576"/>
                <a:ext cx="29848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7030A0"/>
                    </a:solidFill>
                  </a:rPr>
                  <a:t>2</a:t>
                </a:r>
                <a:endParaRPr lang="en-SG" sz="14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1" name="Group 61"/>
            <p:cNvGrpSpPr/>
            <p:nvPr/>
          </p:nvGrpSpPr>
          <p:grpSpPr>
            <a:xfrm>
              <a:off x="1104720" y="4188691"/>
              <a:ext cx="2387840" cy="307777"/>
              <a:chOff x="1104720" y="4034803"/>
              <a:chExt cx="2387840" cy="307777"/>
            </a:xfrm>
            <a:noFill/>
          </p:grpSpPr>
          <p:sp>
            <p:nvSpPr>
              <p:cNvPr id="92" name="TextBox 91"/>
              <p:cNvSpPr txBox="1"/>
              <p:nvPr/>
            </p:nvSpPr>
            <p:spPr>
              <a:xfrm>
                <a:off x="11047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0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4032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1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7016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2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00016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3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29864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4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59712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5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89560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6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194080" y="4034803"/>
                <a:ext cx="298480" cy="30777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006600"/>
                    </a:solidFill>
                  </a:rPr>
                  <a:t>7</a:t>
                </a:r>
                <a:endParaRPr lang="en-SG" sz="1400" b="1" dirty="0">
                  <a:solidFill>
                    <a:srgbClr val="0066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302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uild="p"/>
      <p:bldP spid="86" grpId="0" animBg="1"/>
      <p:bldP spid="8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2.4 Class Enrolment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2420" y="1074420"/>
            <a:ext cx="7811672" cy="20928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solidFill>
                  <a:srgbClr val="7030A0"/>
                </a:solidFill>
                <a:latin typeface="Lucida Console" pitchFamily="49" charset="0"/>
              </a:rPr>
              <a:t>#define MAX_CLASSES </a:t>
            </a:r>
            <a:r>
              <a:rPr lang="en-US" sz="1200" dirty="0" smtClean="0">
                <a:solidFill>
                  <a:srgbClr val="006600"/>
                </a:solidFill>
                <a:latin typeface="Lucida Console" pitchFamily="49" charset="0"/>
              </a:rPr>
              <a:t>10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solidFill>
                  <a:srgbClr val="7030A0"/>
                </a:solidFill>
                <a:latin typeface="Lucida Console" pitchFamily="49" charset="0"/>
              </a:rPr>
              <a:t>#define MAX_STUDENTS </a:t>
            </a:r>
            <a:r>
              <a:rPr lang="en-US" sz="1200" dirty="0" smtClean="0">
                <a:solidFill>
                  <a:srgbClr val="006600"/>
                </a:solidFill>
                <a:latin typeface="Lucida Console" pitchFamily="49" charset="0"/>
              </a:rPr>
              <a:t>30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main(</a:t>
            </a:r>
            <a:r>
              <a:rPr lang="en-US" sz="1200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200" dirty="0" smtClean="0">
                <a:latin typeface="Lucida Console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Lucida Console" pitchFamily="49" charset="0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err="1" smtClean="0">
                <a:latin typeface="Lucida Console" pitchFamily="49" charset="0"/>
              </a:rPr>
              <a:t>enrol</a:t>
            </a:r>
            <a:r>
              <a:rPr lang="en-US" sz="1200" dirty="0" smtClean="0">
                <a:latin typeface="Lucida Console" pitchFamily="49" charset="0"/>
              </a:rPr>
              <a:t>[MAX_CLASSES][MAX_STUDENTS] = { {</a:t>
            </a:r>
            <a:r>
              <a:rPr lang="en-US" sz="12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200" dirty="0" smtClean="0">
                <a:latin typeface="Lucida Console" pitchFamily="49" charset="0"/>
              </a:rPr>
              <a:t>} }, </a:t>
            </a:r>
            <a:r>
              <a:rPr lang="en-US" sz="1200" dirty="0" err="1" smtClean="0">
                <a:latin typeface="Lucida Console" pitchFamily="49" charset="0"/>
              </a:rPr>
              <a:t>numClasses</a:t>
            </a:r>
            <a:r>
              <a:rPr lang="en-US" sz="1200" dirty="0" smtClean="0">
                <a:latin typeface="Lucida Console" pitchFamily="49" charset="0"/>
              </a:rPr>
              <a:t>, </a:t>
            </a:r>
            <a:r>
              <a:rPr lang="en-US" sz="1200" dirty="0" err="1" smtClean="0">
                <a:latin typeface="Lucida Console" pitchFamily="49" charset="0"/>
              </a:rPr>
              <a:t>numStudents</a:t>
            </a:r>
            <a:r>
              <a:rPr lang="en-US" sz="12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en-US" sz="1000" dirty="0" smtClean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>
                <a:latin typeface="Lucida Console" pitchFamily="49" charset="0"/>
              </a:rPr>
              <a:t>	printf(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"Number of classes and students: </a:t>
            </a:r>
            <a:r>
              <a:rPr lang="en-US" sz="120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200" smtClean="0">
                <a:latin typeface="Lucida Console" pitchFamily="49" charset="0"/>
              </a:rPr>
              <a:t>);</a:t>
            </a:r>
            <a:endParaRPr lang="en-US" sz="120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200">
                <a:latin typeface="Lucida Console" pitchFamily="49" charset="0"/>
              </a:rPr>
              <a:t>	scanf(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200">
                <a:solidFill>
                  <a:srgbClr val="FF0000"/>
                </a:solidFill>
                <a:latin typeface="Lucida Console" pitchFamily="49" charset="0"/>
              </a:rPr>
              <a:t>%d %d</a:t>
            </a:r>
            <a:r>
              <a:rPr lang="en-US" sz="120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200">
                <a:latin typeface="Lucida Console" pitchFamily="49" charset="0"/>
              </a:rPr>
              <a:t>, </a:t>
            </a:r>
            <a:r>
              <a:rPr lang="en-US" sz="1200" smtClean="0">
                <a:latin typeface="Lucida Console" pitchFamily="49" charset="0"/>
              </a:rPr>
              <a:t>&amp;numClasses, &amp;numStudents);</a:t>
            </a:r>
            <a:endParaRPr lang="en-US" sz="120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Lucida Console" pitchFamily="49" charset="0"/>
              </a:rPr>
              <a:t>	</a:t>
            </a:r>
            <a:r>
              <a:rPr lang="en-US" sz="1200" dirty="0" err="1" smtClean="0">
                <a:latin typeface="Lucida Console" pitchFamily="49" charset="0"/>
              </a:rPr>
              <a:t>readInputs</a:t>
            </a:r>
            <a:r>
              <a:rPr lang="en-US" sz="1200" dirty="0" smtClean="0">
                <a:latin typeface="Lucida Console" pitchFamily="49" charset="0"/>
              </a:rPr>
              <a:t>(</a:t>
            </a:r>
            <a:r>
              <a:rPr lang="en-US" sz="1200" dirty="0" err="1" smtClean="0">
                <a:latin typeface="Lucida Console" pitchFamily="49" charset="0"/>
              </a:rPr>
              <a:t>enrol</a:t>
            </a:r>
            <a:r>
              <a:rPr lang="en-US" sz="1200" smtClean="0">
                <a:latin typeface="Lucida Console" pitchFamily="49" charset="0"/>
              </a:rPr>
              <a:t>, numClasses, numStudents</a:t>
            </a:r>
            <a:r>
              <a:rPr lang="en-US" sz="1200" dirty="0" smtClean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en-US" sz="1000" dirty="0" smtClean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Lucida Console" pitchFamily="49" charset="0"/>
              </a:rPr>
              <a:t>	</a:t>
            </a:r>
            <a:r>
              <a:rPr lang="en-US" sz="1200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200" dirty="0" smtClean="0">
                <a:latin typeface="Lucida Console" pitchFamily="49" charset="0"/>
              </a:rPr>
              <a:t> </a:t>
            </a:r>
            <a:r>
              <a:rPr lang="en-US" sz="12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2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200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8810" y="2805595"/>
            <a:ext cx="7006590" cy="35394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Read data into array </a:t>
            </a:r>
            <a:r>
              <a:rPr lang="en-US" sz="1400" dirty="0" err="1" smtClean="0">
                <a:solidFill>
                  <a:srgbClr val="800000"/>
                </a:solidFill>
                <a:latin typeface="Lucida Console" pitchFamily="49" charset="0"/>
              </a:rPr>
              <a:t>enrol</a:t>
            </a:r>
            <a:endParaRPr lang="en-US" sz="1400" dirty="0" smtClean="0">
              <a:solidFill>
                <a:srgbClr val="800000"/>
              </a:solidFill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readInputs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[][MAX_STUDENTS],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               </a:t>
            </a:r>
            <a:r>
              <a:rPr lang="en-US" sz="140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smtClean="0">
                <a:latin typeface="Lucida Console" pitchFamily="49" charset="0"/>
              </a:rPr>
              <a:t> numClasses, </a:t>
            </a:r>
            <a:r>
              <a:rPr lang="en-US" sz="140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smtClean="0">
                <a:latin typeface="Lucida Console" pitchFamily="49" charset="0"/>
              </a:rPr>
              <a:t> numStudents) </a:t>
            </a:r>
            <a:r>
              <a:rPr lang="en-US" sz="1400" dirty="0" smtClean="0">
                <a:latin typeface="Lucida Console" pitchFamily="49" charset="0"/>
              </a:rPr>
              <a:t>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entries;   </a:t>
            </a: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number of data entries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, class, student;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000" dirty="0" smtClean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printf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"Number of data entries: "</a:t>
            </a:r>
            <a:r>
              <a:rPr lang="en-US" sz="1400" dirty="0" smtClean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scanf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%d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latin typeface="Lucida Console" pitchFamily="49" charset="0"/>
              </a:rPr>
              <a:t>, &amp;entries);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000" dirty="0" smtClean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printf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"Enter 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%d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data entries (student class): 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latin typeface="Lucida Console" pitchFamily="49" charset="0"/>
              </a:rPr>
              <a:t>, entries);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Read data into array </a:t>
            </a:r>
            <a:r>
              <a:rPr lang="en-US" sz="1400" dirty="0" err="1" smtClean="0">
                <a:solidFill>
                  <a:srgbClr val="800000"/>
                </a:solidFill>
                <a:latin typeface="Lucida Console" pitchFamily="49" charset="0"/>
              </a:rPr>
              <a:t>enrol</a:t>
            </a:r>
            <a:endParaRPr lang="en-US" sz="1400" dirty="0" smtClean="0">
              <a:solidFill>
                <a:srgbClr val="800000"/>
              </a:solidFill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for 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&lt; entries;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</a:t>
            </a:r>
            <a:r>
              <a:rPr lang="en-US" sz="1400" dirty="0" err="1" smtClean="0">
                <a:latin typeface="Lucida Console" pitchFamily="49" charset="0"/>
              </a:rPr>
              <a:t>scanf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%d %d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latin typeface="Lucida Console" pitchFamily="49" charset="0"/>
              </a:rPr>
              <a:t>, &amp;student, &amp;class);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[class][student]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0145" y="2959483"/>
            <a:ext cx="706928" cy="3231654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3 8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15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0 0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0 1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1 2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2 2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3 2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7 1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5 0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4 1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4 0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6 2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Lucida Console" pitchFamily="49" charset="0"/>
              </a:rPr>
              <a:t>6 1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36270" y="5252419"/>
            <a:ext cx="2350530" cy="995981"/>
            <a:chOff x="4909859" y="5862019"/>
            <a:chExt cx="2350530" cy="995981"/>
          </a:xfrm>
        </p:grpSpPr>
        <p:grpSp>
          <p:nvGrpSpPr>
            <p:cNvPr id="52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53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79" name="TextBox 78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54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0342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2.4 Class Enrolment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lvl="0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GB" sz="2000" kern="0" dirty="0" smtClean="0"/>
              <a:t>Name any class with the most number of students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710054" y="1621274"/>
            <a:ext cx="1205346" cy="1272143"/>
            <a:chOff x="6712528" y="1621274"/>
            <a:chExt cx="1205346" cy="1272143"/>
          </a:xfrm>
        </p:grpSpPr>
        <p:sp>
          <p:nvSpPr>
            <p:cNvPr id="87" name="TextBox 86"/>
            <p:cNvSpPr txBox="1"/>
            <p:nvPr/>
          </p:nvSpPr>
          <p:spPr>
            <a:xfrm>
              <a:off x="6712528" y="1621274"/>
              <a:ext cx="1205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006600"/>
                  </a:solidFill>
                </a:rPr>
                <a:t>Row sums</a:t>
              </a:r>
              <a:endParaRPr lang="en-US" sz="1600" i="1" dirty="0">
                <a:solidFill>
                  <a:srgbClr val="0066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164592" y="1959828"/>
              <a:ext cx="329005" cy="933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600" dirty="0" smtClean="0">
                  <a:solidFill>
                    <a:srgbClr val="006600"/>
                  </a:solidFill>
                </a:rPr>
                <a:t>5</a:t>
              </a:r>
            </a:p>
            <a:p>
              <a:pPr algn="ctr">
                <a:spcAft>
                  <a:spcPts val="400"/>
                </a:spcAft>
              </a:pPr>
              <a:r>
                <a:rPr lang="en-US" sz="1600" dirty="0" smtClean="0">
                  <a:solidFill>
                    <a:srgbClr val="006600"/>
                  </a:solidFill>
                </a:rPr>
                <a:t>6</a:t>
              </a:r>
            </a:p>
            <a:p>
              <a:pPr algn="ctr">
                <a:spcAft>
                  <a:spcPts val="400"/>
                </a:spcAft>
              </a:pPr>
              <a:r>
                <a:rPr lang="en-US" sz="1600" dirty="0" smtClean="0">
                  <a:solidFill>
                    <a:srgbClr val="006600"/>
                  </a:solidFill>
                </a:rPr>
                <a:t>4</a:t>
              </a:r>
              <a:endParaRPr lang="en-US" sz="1600" dirty="0">
                <a:solidFill>
                  <a:srgbClr val="0066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802970" y="1805940"/>
            <a:ext cx="6149856" cy="46166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classWithMostStudents</a:t>
            </a:r>
            <a:endParaRPr lang="en-US" sz="1400" dirty="0" smtClean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      (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[][MAX_STUDENTS],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numClasses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numStudents</a:t>
            </a:r>
            <a:r>
              <a:rPr lang="en-US" sz="1400" dirty="0" smtClean="0">
                <a:latin typeface="Lucida Console" pitchFamily="49" charset="0"/>
              </a:rPr>
              <a:t>) {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classSizes</a:t>
            </a:r>
            <a:r>
              <a:rPr lang="en-US" sz="1400" dirty="0" smtClean="0">
                <a:latin typeface="Lucida Console" pitchFamily="49" charset="0"/>
              </a:rPr>
              <a:t>[MAX_CLASSES];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r, c; </a:t>
            </a: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row and column indices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maxClass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 smtClean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pt-BR" sz="1400" dirty="0" smtClean="0">
                <a:latin typeface="Lucida Console" pitchFamily="49" charset="0"/>
              </a:rPr>
              <a:t>	</a:t>
            </a:r>
            <a:r>
              <a:rPr lang="pt-BR" sz="14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pt-BR" sz="1400" dirty="0" smtClean="0">
                <a:latin typeface="Lucida Console" pitchFamily="49" charset="0"/>
              </a:rPr>
              <a:t> (r =</a:t>
            </a:r>
            <a:r>
              <a:rPr lang="pt-BR" sz="1400" dirty="0" smtClean="0">
                <a:solidFill>
                  <a:srgbClr val="006600"/>
                </a:solidFill>
                <a:latin typeface="Lucida Console" pitchFamily="49" charset="0"/>
              </a:rPr>
              <a:t> 0</a:t>
            </a:r>
            <a:r>
              <a:rPr lang="pt-BR" sz="1400" dirty="0" smtClean="0">
                <a:latin typeface="Lucida Console" pitchFamily="49" charset="0"/>
              </a:rPr>
              <a:t>; r &lt; numClasses; r++)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</a:t>
            </a:r>
            <a:r>
              <a:rPr lang="en-US" sz="1400" dirty="0" err="1" smtClean="0">
                <a:latin typeface="Lucida Console" pitchFamily="49" charset="0"/>
              </a:rPr>
              <a:t>classSizes</a:t>
            </a:r>
            <a:r>
              <a:rPr lang="en-US" sz="1400" dirty="0" smtClean="0">
                <a:latin typeface="Lucida Console" pitchFamily="49" charset="0"/>
              </a:rPr>
              <a:t>[r]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nn-NO" sz="1400" dirty="0" smtClean="0">
                <a:latin typeface="Lucida Console" pitchFamily="49" charset="0"/>
              </a:rPr>
              <a:t>		</a:t>
            </a:r>
            <a:r>
              <a:rPr lang="nn-NO" sz="14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nn-NO" sz="1400" dirty="0" smtClean="0">
                <a:latin typeface="Lucida Console" pitchFamily="49" charset="0"/>
              </a:rPr>
              <a:t> (c = </a:t>
            </a:r>
            <a:r>
              <a:rPr lang="nn-NO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nn-NO" sz="1400" dirty="0" smtClean="0">
                <a:latin typeface="Lucida Console" pitchFamily="49" charset="0"/>
              </a:rPr>
              <a:t>; c &lt; numStudents; c++) {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	</a:t>
            </a:r>
            <a:r>
              <a:rPr lang="en-US" sz="1400" dirty="0" err="1" smtClean="0">
                <a:latin typeface="Lucida Console" pitchFamily="49" charset="0"/>
              </a:rPr>
              <a:t>classSizes</a:t>
            </a:r>
            <a:r>
              <a:rPr lang="en-US" sz="1400" dirty="0" smtClean="0">
                <a:latin typeface="Lucida Console" pitchFamily="49" charset="0"/>
              </a:rPr>
              <a:t>[r] += 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[r][c];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}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 smtClean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find the one with most students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maxClass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;  </a:t>
            </a: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assume class 0 has most students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for 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sz="1400" dirty="0" smtClean="0">
                <a:latin typeface="Lucida Console" pitchFamily="49" charset="0"/>
              </a:rPr>
              <a:t>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 &lt; </a:t>
            </a:r>
            <a:r>
              <a:rPr lang="en-US" sz="1400" dirty="0" err="1" smtClean="0">
                <a:latin typeface="Lucida Console" pitchFamily="49" charset="0"/>
              </a:rPr>
              <a:t>numClasses</a:t>
            </a:r>
            <a:r>
              <a:rPr lang="en-US" sz="1400" dirty="0" smtClean="0">
                <a:latin typeface="Lucida Console" pitchFamily="49" charset="0"/>
              </a:rPr>
              <a:t>;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if 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latin typeface="Lucida Console" pitchFamily="49" charset="0"/>
              </a:rPr>
              <a:t>classSizes</a:t>
            </a:r>
            <a:r>
              <a:rPr lang="en-US" sz="1400" dirty="0" smtClean="0">
                <a:latin typeface="Lucida Console" pitchFamily="49" charset="0"/>
              </a:rPr>
              <a:t>[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] &gt; </a:t>
            </a:r>
            <a:r>
              <a:rPr lang="en-US" sz="1400" dirty="0" err="1" smtClean="0">
                <a:latin typeface="Lucida Console" pitchFamily="49" charset="0"/>
              </a:rPr>
              <a:t>classSizes</a:t>
            </a:r>
            <a:r>
              <a:rPr lang="en-US" sz="1400" dirty="0" smtClean="0">
                <a:latin typeface="Lucida Console" pitchFamily="49" charset="0"/>
              </a:rPr>
              <a:t>[</a:t>
            </a:r>
            <a:r>
              <a:rPr lang="en-US" sz="1400" dirty="0" err="1" smtClean="0">
                <a:latin typeface="Lucida Console" pitchFamily="49" charset="0"/>
              </a:rPr>
              <a:t>maxClass</a:t>
            </a:r>
            <a:r>
              <a:rPr lang="en-US" sz="1400" dirty="0" smtClean="0">
                <a:latin typeface="Lucida Console" pitchFamily="49" charset="0"/>
              </a:rPr>
              <a:t>])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	</a:t>
            </a:r>
            <a:r>
              <a:rPr lang="en-US" sz="1400" dirty="0" err="1" smtClean="0">
                <a:latin typeface="Lucida Console" pitchFamily="49" charset="0"/>
              </a:rPr>
              <a:t>maxClass</a:t>
            </a:r>
            <a:r>
              <a:rPr lang="en-US" sz="1400" dirty="0" smtClean="0">
                <a:latin typeface="Lucida Console" pitchFamily="49" charset="0"/>
              </a:rPr>
              <a:t> = </a:t>
            </a:r>
            <a:r>
              <a:rPr lang="en-US" sz="1400" dirty="0" err="1" smtClean="0">
                <a:latin typeface="Lucida Console" pitchFamily="49" charset="0"/>
              </a:rPr>
              <a:t>i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endParaRPr lang="en-US" sz="1400" dirty="0" smtClean="0">
              <a:latin typeface="Lucida Console" pitchFamily="49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maxClass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}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5422175" y="1805940"/>
            <a:ext cx="2350530" cy="995981"/>
            <a:chOff x="4909859" y="5862019"/>
            <a:chExt cx="2350530" cy="995981"/>
          </a:xfrm>
        </p:grpSpPr>
        <p:grpSp>
          <p:nvGrpSpPr>
            <p:cNvPr id="91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26" name="TextBox 125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2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118" name="TextBox 117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93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71132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10: </a:t>
            </a:r>
            <a:r>
              <a:rPr lang="en-GB" sz="3600">
                <a:solidFill>
                  <a:srgbClr val="0000FF"/>
                </a:solidFill>
              </a:rPr>
              <a:t>Multidimensional Arrays </a:t>
            </a:r>
            <a:r>
              <a:rPr lang="en-GB" sz="3600" smtClean="0">
                <a:solidFill>
                  <a:srgbClr val="0000FF"/>
                </a:solidFill>
              </a:rPr>
              <a:t>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One-dimensional Arrays (review)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.1	Print Array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.2	Find Maximum Value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.3	Sum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.4	Sum Alternate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.5	Sum Odd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1</a:t>
            </a:r>
            <a:r>
              <a:rPr lang="en-GB" dirty="0" smtClean="0"/>
              <a:t>.6	Sum Last 3 Elements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1.7	Minimum Pair Difference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1.8	Accessing 1D Array Elements in Function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2.4 Class Enrolment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33400" y="1219200"/>
            <a:ext cx="83820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3225" lvl="0" indent="-4032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en-GB" sz="2000" kern="0" dirty="0" smtClean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en-GB" sz="2000" kern="0" dirty="0" smtClean="0"/>
              <a:t>Name </a:t>
            </a:r>
            <a:r>
              <a:rPr lang="en-GB" sz="2000" kern="0" dirty="0"/>
              <a:t>all students who are enrolled in all </a:t>
            </a:r>
            <a:r>
              <a:rPr lang="en-GB" sz="2000" kern="0" dirty="0" smtClean="0"/>
              <a:t>classes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2970" y="1805940"/>
            <a:ext cx="6149856" cy="375487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800000"/>
                </a:solidFill>
                <a:latin typeface="Lucida Console" pitchFamily="49" charset="0"/>
              </a:rPr>
              <a:t>// Find students who are enrolled in all classes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busiestStudents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[][MAX_STUDENTS],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           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numClasses</a:t>
            </a:r>
            <a:r>
              <a:rPr lang="en-US" sz="1400" dirty="0" smtClean="0">
                <a:latin typeface="Lucida Console" pitchFamily="49" charset="0"/>
              </a:rPr>
              <a:t>, 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err="1" smtClean="0">
                <a:latin typeface="Lucida Console" pitchFamily="49" charset="0"/>
              </a:rPr>
              <a:t>numStudents</a:t>
            </a:r>
            <a:r>
              <a:rPr lang="en-US" sz="1400" dirty="0" smtClean="0">
                <a:latin typeface="Lucida Console" pitchFamily="49" charset="0"/>
              </a:rPr>
              <a:t>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latin typeface="Lucida Console" pitchFamily="49" charset="0"/>
              </a:rPr>
              <a:t> sum;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400" dirty="0" smtClean="0">
                <a:latin typeface="Lucida Console" pitchFamily="49" charset="0"/>
              </a:rPr>
              <a:t>r, c;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endParaRPr lang="en-US" sz="1400" dirty="0" smtClean="0">
              <a:latin typeface="Lucida Console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printf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"Students who take all classes: "</a:t>
            </a:r>
            <a:r>
              <a:rPr lang="en-US" sz="1400" dirty="0" smtClean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nn-NO" sz="1400" dirty="0" smtClean="0">
                <a:latin typeface="Lucida Console" pitchFamily="49" charset="0"/>
              </a:rPr>
              <a:t>	</a:t>
            </a:r>
            <a:r>
              <a:rPr lang="nn-NO" sz="14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nn-NO" sz="1400" dirty="0" smtClean="0">
                <a:latin typeface="Lucida Console" pitchFamily="49" charset="0"/>
              </a:rPr>
              <a:t> (c = </a:t>
            </a:r>
            <a:r>
              <a:rPr lang="nn-NO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nn-NO" sz="1400" dirty="0" smtClean="0">
                <a:latin typeface="Lucida Console" pitchFamily="49" charset="0"/>
              </a:rPr>
              <a:t>; c &lt; numStudents; c++)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sum =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sz="1400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pt-BR" sz="1400" dirty="0" smtClean="0">
                <a:latin typeface="Lucida Console" pitchFamily="49" charset="0"/>
              </a:rPr>
              <a:t>		</a:t>
            </a:r>
            <a:r>
              <a:rPr lang="pt-BR" sz="1400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pt-BR" sz="1400" dirty="0" smtClean="0">
                <a:latin typeface="Lucida Console" pitchFamily="49" charset="0"/>
              </a:rPr>
              <a:t> (r = </a:t>
            </a:r>
            <a:r>
              <a:rPr lang="pt-BR" sz="1400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pt-BR" sz="1400" dirty="0" smtClean="0">
                <a:latin typeface="Lucida Console" pitchFamily="49" charset="0"/>
              </a:rPr>
              <a:t>; r &lt; numClasses; r++) {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	sum += </a:t>
            </a:r>
            <a:r>
              <a:rPr lang="en-US" sz="1400" dirty="0" err="1" smtClean="0">
                <a:latin typeface="Lucida Console" pitchFamily="49" charset="0"/>
              </a:rPr>
              <a:t>enrol</a:t>
            </a:r>
            <a:r>
              <a:rPr lang="en-US" sz="1400" dirty="0" smtClean="0">
                <a:latin typeface="Lucida Console" pitchFamily="49" charset="0"/>
              </a:rPr>
              <a:t>[r][c];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400" dirty="0" smtClean="0">
                <a:latin typeface="Lucida Console" pitchFamily="49" charset="0"/>
              </a:rPr>
              <a:t> (sum == </a:t>
            </a:r>
            <a:r>
              <a:rPr lang="en-US" sz="1400" dirty="0" err="1" smtClean="0">
                <a:latin typeface="Lucida Console" pitchFamily="49" charset="0"/>
              </a:rPr>
              <a:t>numClasses</a:t>
            </a:r>
            <a:r>
              <a:rPr lang="en-US" sz="1400" dirty="0" smtClean="0">
                <a:latin typeface="Lucida Console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		</a:t>
            </a:r>
            <a:r>
              <a:rPr lang="en-US" sz="1400" dirty="0" err="1" smtClean="0">
                <a:latin typeface="Lucida Console" pitchFamily="49" charset="0"/>
              </a:rPr>
              <a:t>printf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%d</a:t>
            </a:r>
            <a:r>
              <a:rPr lang="en-US" sz="1400" dirty="0" smtClean="0">
                <a:latin typeface="Lucida Console" pitchFamily="49" charset="0"/>
              </a:rPr>
              <a:t> 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latin typeface="Lucida Console" pitchFamily="49" charset="0"/>
              </a:rPr>
              <a:t>, c);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}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	</a:t>
            </a:r>
            <a:r>
              <a:rPr lang="en-US" sz="1400" dirty="0" err="1" smtClean="0">
                <a:latin typeface="Lucida Console" pitchFamily="49" charset="0"/>
              </a:rPr>
              <a:t>printf</a:t>
            </a:r>
            <a:r>
              <a:rPr lang="en-US" sz="1400" dirty="0" smtClean="0">
                <a:latin typeface="Lucida Console" pitchFamily="49" charset="0"/>
              </a:rPr>
              <a:t>(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sz="1400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sz="1400" dirty="0" smtClean="0">
                <a:latin typeface="Lucida Console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</a:tabLst>
            </a:pPr>
            <a:r>
              <a:rPr lang="en-US" sz="1400" dirty="0" smtClean="0">
                <a:latin typeface="Lucida Console" pitchFamily="49" charset="0"/>
              </a:rPr>
              <a:t>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553200" y="2636937"/>
            <a:ext cx="2190506" cy="677108"/>
            <a:chOff x="6553200" y="2636937"/>
            <a:chExt cx="2190506" cy="677108"/>
          </a:xfrm>
        </p:grpSpPr>
        <p:sp>
          <p:nvSpPr>
            <p:cNvPr id="52" name="TextBox 51"/>
            <p:cNvSpPr txBox="1"/>
            <p:nvPr/>
          </p:nvSpPr>
          <p:spPr>
            <a:xfrm>
              <a:off x="6695124" y="2975491"/>
              <a:ext cx="173397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rgbClr val="0000FF"/>
                  </a:solidFill>
                </a:rPr>
                <a:t>Column sums</a:t>
              </a:r>
              <a:endParaRPr lang="en-US" sz="1600" i="1" dirty="0">
                <a:solidFill>
                  <a:srgbClr val="0000FF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53200" y="2636937"/>
              <a:ext cx="21905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1600" dirty="0" smtClean="0">
                  <a:solidFill>
                    <a:srgbClr val="0000FF"/>
                  </a:solidFill>
                </a:rPr>
                <a:t>2   1  3   2   2   1  3   1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935682" y="5091545"/>
            <a:ext cx="3808024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 smtClean="0">
                <a:solidFill>
                  <a:srgbClr val="0000FF"/>
                </a:solidFill>
              </a:rPr>
              <a:t>Unit10_ClassEnrolment.c</a:t>
            </a:r>
            <a:r>
              <a:rPr lang="en-US" dirty="0" smtClean="0"/>
              <a:t> for complete program.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6336270" y="1640956"/>
            <a:ext cx="2350530" cy="995981"/>
            <a:chOff x="4909859" y="5862019"/>
            <a:chExt cx="2350530" cy="995981"/>
          </a:xfrm>
        </p:grpSpPr>
        <p:grpSp>
          <p:nvGrpSpPr>
            <p:cNvPr id="56" name="Group 62"/>
            <p:cNvGrpSpPr/>
            <p:nvPr/>
          </p:nvGrpSpPr>
          <p:grpSpPr>
            <a:xfrm>
              <a:off x="4909859" y="6123629"/>
              <a:ext cx="261170" cy="677108"/>
              <a:chOff x="806240" y="4496468"/>
              <a:chExt cx="298480" cy="938718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806240" y="4835022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1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06240" y="4496468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0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06240" y="5173576"/>
                <a:ext cx="298480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7030A0"/>
                    </a:solidFill>
                  </a:rPr>
                  <a:t>2</a:t>
                </a:r>
                <a:endParaRPr lang="en-SG" sz="1100" b="1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57" name="Group 61"/>
            <p:cNvGrpSpPr/>
            <p:nvPr/>
          </p:nvGrpSpPr>
          <p:grpSpPr>
            <a:xfrm>
              <a:off x="5171029" y="5862019"/>
              <a:ext cx="2089360" cy="261610"/>
              <a:chOff x="1104720" y="4034803"/>
              <a:chExt cx="2387840" cy="261610"/>
            </a:xfrm>
            <a:noFill/>
          </p:grpSpPr>
          <p:sp>
            <p:nvSpPr>
              <p:cNvPr id="84" name="TextBox 83"/>
              <p:cNvSpPr txBox="1"/>
              <p:nvPr/>
            </p:nvSpPr>
            <p:spPr>
              <a:xfrm>
                <a:off x="11047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0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4032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1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7016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2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0016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3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29864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4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59712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5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289560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6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194080" y="4034803"/>
                <a:ext cx="298480" cy="26161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006600"/>
                    </a:solidFill>
                  </a:rPr>
                  <a:t>7</a:t>
                </a:r>
                <a:endParaRPr lang="en-SG" sz="1100" b="1" dirty="0">
                  <a:solidFill>
                    <a:srgbClr val="006600"/>
                  </a:solidFill>
                </a:endParaRPr>
              </a:p>
            </p:txBody>
          </p:sp>
        </p:grpSp>
        <p:grpSp>
          <p:nvGrpSpPr>
            <p:cNvPr id="58" name="Group 46"/>
            <p:cNvGrpSpPr/>
            <p:nvPr/>
          </p:nvGrpSpPr>
          <p:grpSpPr>
            <a:xfrm>
              <a:off x="5171029" y="6123629"/>
              <a:ext cx="2089360" cy="734371"/>
              <a:chOff x="4462900" y="1990606"/>
              <a:chExt cx="2387840" cy="830997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44629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7613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0598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35834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65682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95530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25378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552260" y="1990606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4629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7613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0598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35834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65682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95530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625378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552260" y="2267605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4629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7613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0598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35834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565682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95530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25378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1</a:t>
                </a:r>
                <a:endParaRPr lang="en-SG" sz="12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552260" y="2544604"/>
                <a:ext cx="298480" cy="2769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/>
                  <a:t>0</a:t>
                </a:r>
                <a:endParaRPr lang="en-SG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0379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Matrix Addition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33400" y="1298575"/>
            <a:ext cx="8077200" cy="23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To add two matrices, both must have the same size (same number of rows and columns)</a:t>
            </a:r>
            <a:r>
              <a:rPr lang="en-GB" sz="2400" dirty="0" smtClean="0"/>
              <a:t>.</a:t>
            </a:r>
          </a:p>
          <a:p>
            <a:pPr marL="355600" indent="-3556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To compute C = A + B, where A, B, C are matrices</a:t>
            </a:r>
          </a:p>
          <a:p>
            <a:pPr marL="355600" lvl="1" indent="-355600">
              <a:spcAft>
                <a:spcPts val="1200"/>
              </a:spcAft>
              <a:buSzPct val="120000"/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i="1" baseline="-12000" dirty="0" err="1" smtClean="0">
                <a:solidFill>
                  <a:srgbClr val="0000FF"/>
                </a:solidFill>
              </a:rPr>
              <a:t>i,j</a:t>
            </a:r>
            <a:r>
              <a:rPr lang="en-US" sz="2400" i="1" baseline="-8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= 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i="1" baseline="-12000" dirty="0" err="1" smtClean="0">
                <a:solidFill>
                  <a:srgbClr val="0000FF"/>
                </a:solidFill>
              </a:rPr>
              <a:t>i,j</a:t>
            </a:r>
            <a:r>
              <a:rPr lang="en-US" sz="2400" dirty="0" smtClean="0">
                <a:solidFill>
                  <a:srgbClr val="0000FF"/>
                </a:solidFill>
              </a:rPr>
              <a:t> +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i="1" baseline="-12000" dirty="0" err="1" smtClean="0">
                <a:solidFill>
                  <a:srgbClr val="0000FF"/>
                </a:solidFill>
              </a:rPr>
              <a:t>i,j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endParaRPr lang="en-GB" sz="2800" dirty="0" smtClean="0">
              <a:solidFill>
                <a:srgbClr val="0000FF"/>
              </a:solidFill>
            </a:endParaRPr>
          </a:p>
          <a:p>
            <a:pPr marL="355600" indent="-355600"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400" dirty="0" smtClean="0"/>
              <a:t>Examples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graphicFrame>
        <p:nvGraphicFramePr>
          <p:cNvPr id="87" name="Object 6"/>
          <p:cNvGraphicFramePr>
            <a:graphicFrameLocks noChangeAspect="1"/>
          </p:cNvGraphicFramePr>
          <p:nvPr/>
        </p:nvGraphicFramePr>
        <p:xfrm>
          <a:off x="2503009" y="3498112"/>
          <a:ext cx="4344765" cy="10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2908300" imgH="711200" progId="Equation.3">
                  <p:embed/>
                </p:oleObj>
              </mc:Choice>
              <mc:Fallback>
                <p:oleObj name="Equation" r:id="rId4" imgW="2908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009" y="3498112"/>
                        <a:ext cx="4344765" cy="10616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1552575" y="4840288"/>
          <a:ext cx="6831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4013200" imgH="457200" progId="Equation.3">
                  <p:embed/>
                </p:oleObj>
              </mc:Choice>
              <mc:Fallback>
                <p:oleObj name="Equation" r:id="rId6" imgW="4013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4840288"/>
                        <a:ext cx="6831013" cy="7778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125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2.5 Matrix Addition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8344" y="1219200"/>
            <a:ext cx="8454656" cy="2647630"/>
            <a:chOff x="308344" y="1219200"/>
            <a:chExt cx="8454656" cy="2647630"/>
          </a:xfrm>
        </p:grpSpPr>
        <p:sp>
          <p:nvSpPr>
            <p:cNvPr id="10" name="TextBox 9"/>
            <p:cNvSpPr txBox="1"/>
            <p:nvPr/>
          </p:nvSpPr>
          <p:spPr>
            <a:xfrm>
              <a:off x="308344" y="1435395"/>
              <a:ext cx="8454656" cy="24314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endParaRPr lang="en-SG" sz="10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sum </a:t>
              </a:r>
              <a:r>
                <a:rPr lang="en-SG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and </a:t>
              </a:r>
              <a:r>
                <a:rPr lang="en-SG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to obtain </a:t>
              </a:r>
              <a:r>
                <a:rPr lang="en-SG" sz="1600" b="1" dirty="0" err="1" smtClean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mtxC</a:t>
              </a:r>
              <a:endParaRPr lang="en-SG" sz="1600" b="1" dirty="0" smtClean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sumMatrix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[][MAX_COL],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[][MAX_COL], 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	             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mtxC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[][MAX_COL], 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row_size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col_size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row,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endParaRPr lang="en-SG" sz="800" b="1" dirty="0" smtClean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(row=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row&lt;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row_size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row++)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6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SG" sz="1600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col_size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++) 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mtxC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mtxA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 + 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mtxB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[row][</a:t>
              </a:r>
              <a:r>
                <a:rPr lang="en-SG" sz="1600" b="1" dirty="0" err="1" smtClean="0">
                  <a:latin typeface="Courier New" pitchFamily="49" charset="0"/>
                  <a:cs typeface="Courier New" pitchFamily="49" charset="0"/>
                </a:rPr>
                <a:t>col</a:t>
              </a: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8288" algn="l"/>
                  <a:tab pos="534988" algn="l"/>
                  <a:tab pos="803275" algn="l"/>
                  <a:tab pos="1081088" algn="l"/>
                </a:tabLst>
              </a:pPr>
              <a:r>
                <a:rPr lang="en-SG" sz="1600" b="1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0998" y="1219200"/>
              <a:ext cx="2462324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Unit10_MatrixOps.c</a:t>
              </a:r>
              <a:endParaRPr lang="en-S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40938" y="4210493"/>
            <a:ext cx="6592843" cy="765544"/>
            <a:chOff x="1440938" y="4210493"/>
            <a:chExt cx="6592843" cy="765544"/>
          </a:xfrm>
        </p:grpSpPr>
        <p:sp>
          <p:nvSpPr>
            <p:cNvPr id="14" name="TextBox 13"/>
            <p:cNvSpPr txBox="1"/>
            <p:nvPr/>
          </p:nvSpPr>
          <p:spPr>
            <a:xfrm>
              <a:off x="3268850" y="4401879"/>
              <a:ext cx="456978" cy="3827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+</a:t>
              </a:r>
              <a:endParaRPr lang="en-SG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53740" y="4401879"/>
              <a:ext cx="456978" cy="3827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=</a:t>
              </a:r>
              <a:endParaRPr lang="en-SG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440938" y="4210493"/>
              <a:ext cx="1827912" cy="765544"/>
              <a:chOff x="1440938" y="4210493"/>
              <a:chExt cx="1827912" cy="765544"/>
            </a:xfrm>
            <a:solidFill>
              <a:schemeClr val="bg1"/>
            </a:solidFill>
          </p:grpSpPr>
          <p:sp>
            <p:nvSpPr>
              <p:cNvPr id="39" name="TextBox 38"/>
              <p:cNvSpPr txBox="1"/>
              <p:nvPr/>
            </p:nvSpPr>
            <p:spPr>
              <a:xfrm>
                <a:off x="1440938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10</a:t>
                </a:r>
                <a:endParaRPr lang="en-SG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40938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4</a:t>
                </a:r>
                <a:endParaRPr lang="en-SG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897916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21</a:t>
                </a:r>
                <a:endParaRPr lang="en-SG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97916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6</a:t>
                </a:r>
                <a:endParaRPr lang="en-SG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354894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7</a:t>
                </a:r>
                <a:endParaRPr lang="en-SG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354894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14</a:t>
                </a:r>
                <a:endParaRPr lang="en-SG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811872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9</a:t>
                </a:r>
                <a:endParaRPr lang="en-SG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811872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47" name="Left Bracket 46"/>
              <p:cNvSpPr/>
              <p:nvPr/>
            </p:nvSpPr>
            <p:spPr bwMode="auto">
              <a:xfrm>
                <a:off x="1440938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Left Bracket 47"/>
              <p:cNvSpPr/>
              <p:nvPr/>
            </p:nvSpPr>
            <p:spPr bwMode="auto">
              <a:xfrm flipH="1">
                <a:off x="3157213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725828" y="4210493"/>
              <a:ext cx="1827912" cy="765544"/>
              <a:chOff x="3725828" y="4210493"/>
              <a:chExt cx="1827912" cy="765544"/>
            </a:xfrm>
            <a:solidFill>
              <a:schemeClr val="bg1"/>
            </a:solidFill>
          </p:grpSpPr>
          <p:sp>
            <p:nvSpPr>
              <p:cNvPr id="29" name="TextBox 28"/>
              <p:cNvSpPr txBox="1"/>
              <p:nvPr/>
            </p:nvSpPr>
            <p:spPr>
              <a:xfrm>
                <a:off x="3725828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3</a:t>
                </a:r>
                <a:endParaRPr lang="en-SG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25828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6</a:t>
                </a:r>
                <a:endParaRPr lang="en-SG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82806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7</a:t>
                </a:r>
                <a:endParaRPr lang="en-SG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182806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5</a:t>
                </a:r>
                <a:endParaRPr lang="en-SG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39784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18</a:t>
                </a:r>
                <a:endParaRPr lang="en-SG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39784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8</a:t>
                </a:r>
                <a:endParaRPr lang="en-SG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096762" y="4210493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20</a:t>
                </a:r>
                <a:endParaRPr lang="en-SG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96762" y="4593265"/>
                <a:ext cx="456978" cy="38277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15</a:t>
                </a:r>
                <a:endParaRPr lang="en-SG" dirty="0"/>
              </a:p>
            </p:txBody>
          </p:sp>
          <p:sp>
            <p:nvSpPr>
              <p:cNvPr id="37" name="Left Bracket 36"/>
              <p:cNvSpPr/>
              <p:nvPr/>
            </p:nvSpPr>
            <p:spPr bwMode="auto">
              <a:xfrm>
                <a:off x="3725828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Left Bracket 37"/>
              <p:cNvSpPr/>
              <p:nvPr/>
            </p:nvSpPr>
            <p:spPr bwMode="auto">
              <a:xfrm flipH="1">
                <a:off x="5442103" y="4210493"/>
                <a:ext cx="111637" cy="765544"/>
              </a:xfrm>
              <a:prstGeom prst="leftBracket">
                <a:avLst/>
              </a:prstGeom>
              <a:grpFill/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094232" y="4210493"/>
              <a:ext cx="1939549" cy="765544"/>
              <a:chOff x="6094232" y="4210493"/>
              <a:chExt cx="1939549" cy="76554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520985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150051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50051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07029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07029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64007" y="4210493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64007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520985" y="4593265"/>
                <a:ext cx="456978" cy="3827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?</a:t>
                </a:r>
                <a:endParaRPr lang="en-SG" dirty="0"/>
              </a:p>
            </p:txBody>
          </p:sp>
          <p:sp>
            <p:nvSpPr>
              <p:cNvPr id="27" name="Left Bracket 26"/>
              <p:cNvSpPr/>
              <p:nvPr/>
            </p:nvSpPr>
            <p:spPr bwMode="auto">
              <a:xfrm>
                <a:off x="6094232" y="4210493"/>
                <a:ext cx="111637" cy="765544"/>
              </a:xfrm>
              <a:prstGeom prst="leftBracke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Left Bracket 27"/>
              <p:cNvSpPr/>
              <p:nvPr/>
            </p:nvSpPr>
            <p:spPr bwMode="auto">
              <a:xfrm flipH="1">
                <a:off x="7922144" y="4210493"/>
                <a:ext cx="111637" cy="765544"/>
              </a:xfrm>
              <a:prstGeom prst="leftBracket">
                <a:avLst/>
              </a:prstGeom>
              <a:solidFill>
                <a:schemeClr val="bg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SG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49" name="Oval 48"/>
          <p:cNvSpPr/>
          <p:nvPr/>
        </p:nvSpPr>
        <p:spPr bwMode="auto">
          <a:xfrm>
            <a:off x="1440938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3725828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50051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13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1897916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182806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07029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28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50051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10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7029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11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64007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25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64007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22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20985" y="4593265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20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20985" y="4210493"/>
            <a:ext cx="456978" cy="382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29</a:t>
            </a:r>
            <a:endParaRPr lang="en-SG" dirty="0">
              <a:solidFill>
                <a:srgbClr val="0000FF"/>
              </a:solidFill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2354894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4639784" y="4210493"/>
            <a:ext cx="456978" cy="382772"/>
          </a:xfrm>
          <a:prstGeom prst="ellipse">
            <a:avLst/>
          </a:prstGeom>
          <a:noFill/>
          <a:ln w="28575" cap="sq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6855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2" grpId="0" animBg="1"/>
      <p:bldP spid="52" grpId="1" animBg="1"/>
      <p:bldP spid="53" grpId="0" animBg="1"/>
      <p:bldP spid="53" grpId="1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Declaring 2D arrays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Using 2D arrays in problem solving</a:t>
            </a:r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</a:t>
            </a:r>
            <a:r>
              <a:rPr lang="en-US"/>
              <a:t>- </a:t>
            </a:r>
            <a:fld id="{F7EC234A-9094-4BB8-9EA4-75ECDA8A365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smtClean="0">
                <a:solidFill>
                  <a:srgbClr val="0000FF"/>
                </a:solidFill>
              </a:rPr>
              <a:t>Unit 10: </a:t>
            </a:r>
            <a:r>
              <a:rPr lang="en-GB" sz="3600">
                <a:solidFill>
                  <a:srgbClr val="0000FF"/>
                </a:solidFill>
              </a:rPr>
              <a:t>Multidimensional Arrays </a:t>
            </a:r>
            <a:r>
              <a:rPr lang="en-GB" sz="3600" smtClean="0">
                <a:solidFill>
                  <a:srgbClr val="0000FF"/>
                </a:solidFill>
              </a:rPr>
              <a:t>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2"/>
            </a:pPr>
            <a:r>
              <a:rPr lang="en-GB" sz="2800" dirty="0" smtClean="0"/>
              <a:t>Multi-dimensional Arrays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2.1</a:t>
            </a:r>
            <a:r>
              <a:rPr lang="en-GB" dirty="0"/>
              <a:t>	</a:t>
            </a:r>
            <a:r>
              <a:rPr lang="en-GB" dirty="0" err="1" smtClean="0"/>
              <a:t>Initalizers</a:t>
            </a:r>
            <a:endParaRPr lang="en-GB" dirty="0"/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2.2</a:t>
            </a:r>
            <a:r>
              <a:rPr lang="en-GB" dirty="0"/>
              <a:t>	</a:t>
            </a:r>
            <a:r>
              <a:rPr lang="en-GB" dirty="0" smtClean="0"/>
              <a:t>Example</a:t>
            </a:r>
            <a:endParaRPr lang="en-GB" dirty="0"/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2.3</a:t>
            </a:r>
            <a:r>
              <a:rPr lang="en-GB" dirty="0"/>
              <a:t>	</a:t>
            </a:r>
            <a:r>
              <a:rPr lang="en-GB" dirty="0" smtClean="0"/>
              <a:t>Accessing 2D Array Elements in Function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2.4	Class Enrolment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 dirty="0" smtClean="0"/>
              <a:t>2.5	Matrix Addition</a:t>
            </a:r>
          </a:p>
        </p:txBody>
      </p:sp>
    </p:spTree>
    <p:extLst>
      <p:ext uri="{BB962C8B-B14F-4D97-AF65-F5344CB8AC3E}">
        <p14:creationId xmlns:p14="http://schemas.microsoft.com/office/powerpoint/2010/main" val="22790493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 One-dimensional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1219200"/>
            <a:ext cx="3872345" cy="196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Array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Arial" pitchFamily="34" charset="0"/>
              <a:buBlip>
                <a:blip r:embed="rId3"/>
              </a:buBlip>
            </a:pPr>
            <a:r>
              <a:rPr lang="en-GB" sz="2800" dirty="0" smtClean="0"/>
              <a:t>A collection of data, called elements, of homogeneous type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8983" y="3015895"/>
            <a:ext cx="674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Lucida Console" pitchFamily="49" charset="0"/>
              </a:rPr>
              <a:t>a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4" name="Line Callout 2 13"/>
          <p:cNvSpPr/>
          <p:nvPr/>
        </p:nvSpPr>
        <p:spPr bwMode="auto">
          <a:xfrm>
            <a:off x="6553200" y="2234970"/>
            <a:ext cx="165266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5259"/>
              <a:gd name="adj6" fmla="val -44853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Array name</a:t>
            </a:r>
            <a:endParaRPr kumimoji="0" lang="en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9548" y="3015895"/>
            <a:ext cx="859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Lucida Console" pitchFamily="49" charset="0"/>
              </a:rPr>
              <a:t>int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6" name="Line Callout 2 15"/>
          <p:cNvSpPr/>
          <p:nvPr/>
        </p:nvSpPr>
        <p:spPr bwMode="auto">
          <a:xfrm>
            <a:off x="5726867" y="1573967"/>
            <a:ext cx="188813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6293"/>
              <a:gd name="adj6" fmla="val -44853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Element type</a:t>
            </a:r>
            <a:endParaRPr kumimoji="0" lang="en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8076" y="3015895"/>
            <a:ext cx="856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Lucida Console" pitchFamily="49" charset="0"/>
              </a:rPr>
              <a:t>[6]</a:t>
            </a:r>
            <a:endParaRPr lang="en-SG" sz="2800" dirty="0">
              <a:solidFill>
                <a:srgbClr val="C00000"/>
              </a:solidFill>
              <a:latin typeface="Lucida Console" pitchFamily="49" charset="0"/>
            </a:endParaRPr>
          </a:p>
        </p:txBody>
      </p:sp>
      <p:sp>
        <p:nvSpPr>
          <p:cNvPr id="18" name="Line Callout 2 17"/>
          <p:cNvSpPr/>
          <p:nvPr/>
        </p:nvSpPr>
        <p:spPr bwMode="auto">
          <a:xfrm>
            <a:off x="6788670" y="3687580"/>
            <a:ext cx="1652666" cy="43471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6465"/>
              <a:gd name="adj6" fmla="val -33062"/>
            </a:avLst>
          </a:prstGeom>
          <a:solidFill>
            <a:srgbClr val="CDCD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Array size</a:t>
            </a:r>
            <a:endParaRPr kumimoji="0" lang="en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01969" y="5139081"/>
            <a:ext cx="5084754" cy="377234"/>
            <a:chOff x="1101969" y="5139081"/>
            <a:chExt cx="5084754" cy="377234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952233" y="5139081"/>
              <a:ext cx="846898" cy="377233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12</a:t>
              </a:r>
              <a:endParaRPr lang="en-SG" dirty="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799131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25</a:t>
              </a:r>
              <a:endParaRPr lang="en-SG" dirty="0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101969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646029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8</a:t>
              </a:r>
              <a:endParaRPr lang="en-SG" dirty="0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4492927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36</a:t>
              </a:r>
              <a:endParaRPr lang="en-SG" dirty="0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5339825" y="5140785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9</a:t>
              </a:r>
              <a:endParaRPr lang="en-SG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01969" y="4738972"/>
            <a:ext cx="5078133" cy="401813"/>
            <a:chOff x="1101969" y="4738972"/>
            <a:chExt cx="5078133" cy="401813"/>
          </a:xfrm>
        </p:grpSpPr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1101969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a[0]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1948868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a[1]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2792997" y="4738972"/>
              <a:ext cx="8468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a[2]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>
              <a:off x="3646028" y="4738972"/>
              <a:ext cx="8468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a[3]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15"/>
            <p:cNvSpPr txBox="1">
              <a:spLocks noChangeArrowheads="1"/>
            </p:cNvSpPr>
            <p:nvPr/>
          </p:nvSpPr>
          <p:spPr bwMode="auto">
            <a:xfrm>
              <a:off x="4499548" y="4738972"/>
              <a:ext cx="8402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a[4]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15"/>
            <p:cNvSpPr txBox="1">
              <a:spLocks noChangeArrowheads="1"/>
            </p:cNvSpPr>
            <p:nvPr/>
          </p:nvSpPr>
          <p:spPr bwMode="auto">
            <a:xfrm>
              <a:off x="5339825" y="4740675"/>
              <a:ext cx="84027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a[5]</a:t>
              </a:r>
              <a:endParaRPr lang="en-SG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1. </a:t>
            </a:r>
            <a:r>
              <a:rPr lang="en-GB" sz="3600" dirty="0">
                <a:solidFill>
                  <a:srgbClr val="0000FF"/>
                </a:solidFill>
              </a:rPr>
              <a:t>One-dimensional Arrays </a:t>
            </a:r>
            <a:r>
              <a:rPr lang="en-GB" sz="3600" dirty="0" smtClean="0">
                <a:solidFill>
                  <a:srgbClr val="0000FF"/>
                </a:solidFill>
              </a:rPr>
              <a:t>(2/2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71488" y="1289050"/>
            <a:ext cx="7948612" cy="58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Preparing an array prior to processing: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57135" y="1672680"/>
            <a:ext cx="6568190" cy="2154436"/>
            <a:chOff x="557135" y="1873770"/>
            <a:chExt cx="6568190" cy="2154436"/>
          </a:xfrm>
        </p:grpSpPr>
        <p:sp>
          <p:nvSpPr>
            <p:cNvPr id="26" name="TextBox 25"/>
            <p:cNvSpPr txBox="1"/>
            <p:nvPr/>
          </p:nvSpPr>
          <p:spPr>
            <a:xfrm>
              <a:off x="808221" y="2273880"/>
              <a:ext cx="6317104" cy="175432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main(</a:t>
              </a:r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 smtClean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numbers[] = {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20</a:t>
              </a:r>
              <a:r>
                <a:rPr lang="en-US" dirty="0" smtClean="0">
                  <a:latin typeface="Lucida Console" pitchFamily="49" charset="0"/>
                </a:rPr>
                <a:t>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12</a:t>
              </a:r>
              <a:r>
                <a:rPr lang="en-US" dirty="0" smtClean="0">
                  <a:latin typeface="Lucida Console" pitchFamily="49" charset="0"/>
                </a:rPr>
                <a:t>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25</a:t>
              </a:r>
              <a:r>
                <a:rPr lang="en-US" dirty="0" smtClean="0">
                  <a:latin typeface="Lucida Console" pitchFamily="49" charset="0"/>
                </a:rPr>
                <a:t>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8</a:t>
              </a:r>
              <a:r>
                <a:rPr lang="en-US" dirty="0" smtClean="0">
                  <a:latin typeface="Lucida Console" pitchFamily="49" charset="0"/>
                </a:rPr>
                <a:t>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36</a:t>
              </a:r>
              <a:r>
                <a:rPr lang="en-US" dirty="0" smtClean="0">
                  <a:latin typeface="Lucida Console" pitchFamily="49" charset="0"/>
                </a:rPr>
                <a:t>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9</a:t>
              </a:r>
              <a:r>
                <a:rPr lang="en-US" dirty="0" smtClean="0">
                  <a:latin typeface="Lucida Console" pitchFamily="49" charset="0"/>
                </a:rPr>
                <a:t> };  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 smtClean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 smtClean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7135" y="1873770"/>
              <a:ext cx="5996065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Initialization (if values are known beforehand):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94943" y="3827116"/>
            <a:ext cx="4791856" cy="2708434"/>
            <a:chOff x="3894943" y="3827116"/>
            <a:chExt cx="4791856" cy="2708434"/>
          </a:xfrm>
        </p:grpSpPr>
        <p:sp>
          <p:nvSpPr>
            <p:cNvPr id="29" name="TextBox 28"/>
            <p:cNvSpPr txBox="1"/>
            <p:nvPr/>
          </p:nvSpPr>
          <p:spPr>
            <a:xfrm>
              <a:off x="4242216" y="4227226"/>
              <a:ext cx="4444583" cy="23083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main(</a:t>
              </a:r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 smtClean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numbers[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 smtClean="0">
                  <a:latin typeface="Lucida Console" pitchFamily="49" charset="0"/>
                </a:rPr>
                <a:t>], </a:t>
              </a:r>
              <a:r>
                <a:rPr lang="en-US" dirty="0" err="1" smtClean="0">
                  <a:latin typeface="Lucida Console" pitchFamily="49" charset="0"/>
                </a:rPr>
                <a:t>i</a:t>
              </a:r>
              <a:r>
                <a:rPr lang="en-US" dirty="0" smtClean="0">
                  <a:latin typeface="Lucida Console" pitchFamily="49" charset="0"/>
                </a:rPr>
                <a:t>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for</a:t>
              </a:r>
              <a:r>
                <a:rPr lang="en-US" dirty="0" smtClean="0">
                  <a:latin typeface="Lucida Console" pitchFamily="49" charset="0"/>
                </a:rPr>
                <a:t> (</a:t>
              </a:r>
              <a:r>
                <a:rPr lang="en-US" dirty="0" err="1" smtClean="0">
                  <a:latin typeface="Lucida Console" pitchFamily="49" charset="0"/>
                </a:rPr>
                <a:t>i</a:t>
              </a:r>
              <a:r>
                <a:rPr lang="en-US" dirty="0" smtClean="0">
                  <a:latin typeface="Lucida Console" pitchFamily="49" charset="0"/>
                </a:rPr>
                <a:t> =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0</a:t>
              </a:r>
              <a:r>
                <a:rPr lang="en-US" dirty="0" smtClean="0">
                  <a:latin typeface="Lucida Console" pitchFamily="49" charset="0"/>
                </a:rPr>
                <a:t>; </a:t>
              </a:r>
              <a:r>
                <a:rPr lang="en-US" dirty="0" err="1" smtClean="0">
                  <a:latin typeface="Lucida Console" pitchFamily="49" charset="0"/>
                </a:rPr>
                <a:t>i</a:t>
              </a:r>
              <a:r>
                <a:rPr lang="en-US" dirty="0" smtClean="0">
                  <a:latin typeface="Lucida Console" pitchFamily="49" charset="0"/>
                </a:rPr>
                <a:t> &lt;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 smtClean="0">
                  <a:latin typeface="Lucida Console" pitchFamily="49" charset="0"/>
                </a:rPr>
                <a:t>; </a:t>
              </a:r>
              <a:r>
                <a:rPr lang="en-US" dirty="0" err="1" smtClean="0">
                  <a:latin typeface="Lucida Console" pitchFamily="49" charset="0"/>
                </a:rPr>
                <a:t>i</a:t>
              </a:r>
              <a:r>
                <a:rPr lang="en-US" dirty="0" smtClean="0">
                  <a:latin typeface="Lucida Console" pitchFamily="49" charset="0"/>
                </a:rPr>
                <a:t>++)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	</a:t>
              </a:r>
              <a:r>
                <a:rPr lang="en-US" dirty="0" err="1" smtClean="0">
                  <a:latin typeface="Lucida Console" pitchFamily="49" charset="0"/>
                </a:rPr>
                <a:t>scanf</a:t>
              </a:r>
              <a:r>
                <a:rPr lang="en-US" dirty="0" smtClean="0">
                  <a:latin typeface="Lucida Console" pitchFamily="49" charset="0"/>
                </a:rPr>
                <a:t>(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r>
                <a:rPr lang="en-US" dirty="0" smtClean="0">
                  <a:solidFill>
                    <a:srgbClr val="FF0000"/>
                  </a:solidFill>
                  <a:latin typeface="Lucida Console" pitchFamily="49" charset="0"/>
                </a:rPr>
                <a:t>%d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"</a:t>
              </a:r>
              <a:r>
                <a:rPr lang="en-US" dirty="0" smtClean="0">
                  <a:latin typeface="Lucida Console" pitchFamily="49" charset="0"/>
                </a:rPr>
                <a:t>, &amp;numbers[</a:t>
              </a:r>
              <a:r>
                <a:rPr lang="en-US" dirty="0" err="1" smtClean="0">
                  <a:latin typeface="Lucida Console" pitchFamily="49" charset="0"/>
                </a:rPr>
                <a:t>i</a:t>
              </a:r>
              <a:r>
                <a:rPr lang="en-US" dirty="0" smtClean="0">
                  <a:latin typeface="Lucida Console" pitchFamily="49" charset="0"/>
                </a:rPr>
                <a:t>]);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 smtClean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 smtClean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4943" y="3827116"/>
              <a:ext cx="3230381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Or, read data into array: 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106615" y="3113965"/>
            <a:ext cx="308672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Lucida Console" pitchFamily="49" charset="0"/>
              </a:rPr>
              <a:t>some_fn</a:t>
            </a:r>
            <a:r>
              <a:rPr lang="en-US" dirty="0" smtClean="0">
                <a:latin typeface="Lucida Console" pitchFamily="49" charset="0"/>
              </a:rPr>
              <a:t>(numbers,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6</a:t>
            </a:r>
            <a:r>
              <a:rPr lang="en-US" dirty="0" smtClean="0">
                <a:latin typeface="Lucida Console" pitchFamily="49" charset="0"/>
              </a:rPr>
              <a:t>);</a:t>
            </a:r>
            <a:endParaRPr lang="en-SG" dirty="0">
              <a:latin typeface="Lucida Console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6995" y="5769260"/>
            <a:ext cx="3086722" cy="36933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Lucida Console" pitchFamily="49" charset="0"/>
              </a:rPr>
              <a:t>some_fn</a:t>
            </a:r>
            <a:r>
              <a:rPr lang="en-US" dirty="0" smtClean="0">
                <a:latin typeface="Lucida Console" pitchFamily="49" charset="0"/>
              </a:rPr>
              <a:t>(numbers,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6</a:t>
            </a:r>
            <a:r>
              <a:rPr lang="en-US" dirty="0" smtClean="0">
                <a:latin typeface="Lucida Console" pitchFamily="49" charset="0"/>
              </a:rPr>
              <a:t>);</a:t>
            </a:r>
            <a:endParaRPr lang="en-SG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7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1.1 Print Array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221" y="1311776"/>
            <a:ext cx="5744979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printArray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;  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err="1" smtClean="0">
                <a:latin typeface="Lucida Console" pitchFamily="49" charset="0"/>
              </a:rPr>
              <a:t>printf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Lucida Console" pitchFamily="49" charset="0"/>
              </a:rPr>
              <a:t>%d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 smtClean="0">
                <a:latin typeface="Lucida Console" pitchFamily="49" charset="0"/>
              </a:rPr>
              <a:t>,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]);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latin typeface="Lucida Console" pitchFamily="49" charset="0"/>
              </a:rPr>
              <a:t>printf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Lucida Console" pitchFamily="49" charset="0"/>
              </a:rPr>
              <a:t>\n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"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00" y="3534944"/>
            <a:ext cx="7724617" cy="2431435"/>
            <a:chOff x="533400" y="3827116"/>
            <a:chExt cx="7724617" cy="2431435"/>
          </a:xfrm>
        </p:grpSpPr>
        <p:sp>
          <p:nvSpPr>
            <p:cNvPr id="14" name="TextBox 13"/>
            <p:cNvSpPr txBox="1"/>
            <p:nvPr/>
          </p:nvSpPr>
          <p:spPr>
            <a:xfrm>
              <a:off x="808221" y="4227226"/>
              <a:ext cx="7449796" cy="20313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main(</a:t>
              </a:r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void</a:t>
              </a:r>
              <a:r>
                <a:rPr lang="en-US" dirty="0" smtClean="0">
                  <a:latin typeface="Lucida Console" pitchFamily="49" charset="0"/>
                </a:rPr>
                <a:t>) {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int</a:t>
              </a:r>
              <a:r>
                <a:rPr lang="en-US" dirty="0" smtClean="0">
                  <a:latin typeface="Lucida Console" pitchFamily="49" charset="0"/>
                </a:rPr>
                <a:t> numbers[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 smtClean="0">
                  <a:latin typeface="Lucida Console" pitchFamily="49" charset="0"/>
                </a:rPr>
                <a:t>];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...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endParaRPr lang="en-US" dirty="0" smtClean="0">
                <a:latin typeface="Lucida Console" pitchFamily="49" charset="0"/>
              </a:endParaRP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err="1" smtClean="0">
                  <a:latin typeface="Lucida Console" pitchFamily="49" charset="0"/>
                </a:rPr>
                <a:t>printArray</a:t>
              </a:r>
              <a:r>
                <a:rPr lang="en-US" dirty="0" smtClean="0">
                  <a:latin typeface="Lucida Console" pitchFamily="49" charset="0"/>
                </a:rPr>
                <a:t>(numbers,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6</a:t>
              </a:r>
              <a:r>
                <a:rPr lang="en-US" dirty="0" smtClean="0">
                  <a:latin typeface="Lucida Console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	</a:t>
              </a:r>
              <a:r>
                <a:rPr lang="en-US" dirty="0" err="1" smtClean="0">
                  <a:latin typeface="Lucida Console" pitchFamily="49" charset="0"/>
                </a:rPr>
                <a:t>printArray</a:t>
              </a:r>
              <a:r>
                <a:rPr lang="en-US" dirty="0" smtClean="0">
                  <a:latin typeface="Lucida Console" pitchFamily="49" charset="0"/>
                </a:rPr>
                <a:t>(numbers, </a:t>
              </a:r>
              <a:r>
                <a:rPr lang="en-US" dirty="0" smtClean="0">
                  <a:solidFill>
                    <a:srgbClr val="006600"/>
                  </a:solidFill>
                  <a:latin typeface="Lucida Console" pitchFamily="49" charset="0"/>
                </a:rPr>
                <a:t>3</a:t>
              </a:r>
              <a:r>
                <a:rPr lang="en-US" dirty="0" smtClean="0">
                  <a:latin typeface="Lucida Console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</a:tabLst>
              </a:pPr>
              <a:r>
                <a:rPr lang="en-US" dirty="0" smtClean="0">
                  <a:latin typeface="Lucida Console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" y="3827116"/>
              <a:ext cx="1185471" cy="40011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Calling:</a:t>
              </a:r>
              <a:endParaRPr lang="en-SG" sz="20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14605" y="4982033"/>
            <a:ext cx="3843412" cy="400110"/>
            <a:chOff x="4414605" y="5274205"/>
            <a:chExt cx="3843412" cy="400110"/>
          </a:xfrm>
        </p:grpSpPr>
        <p:sp>
          <p:nvSpPr>
            <p:cNvPr id="17" name="Right Arrow 16"/>
            <p:cNvSpPr/>
            <p:nvPr/>
          </p:nvSpPr>
          <p:spPr bwMode="auto">
            <a:xfrm>
              <a:off x="4414605" y="5360826"/>
              <a:ext cx="434714" cy="221170"/>
            </a:xfrm>
            <a:prstGeom prst="rightArrow">
              <a:avLst>
                <a:gd name="adj1" fmla="val 50000"/>
                <a:gd name="adj2" fmla="val 67241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77045" y="5274205"/>
              <a:ext cx="32809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Print first 6 elements (all)</a:t>
              </a:r>
              <a:endParaRPr lang="en-SG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414605" y="5297068"/>
            <a:ext cx="3378717" cy="400110"/>
            <a:chOff x="4414605" y="5589240"/>
            <a:chExt cx="3378717" cy="400110"/>
          </a:xfrm>
        </p:grpSpPr>
        <p:sp>
          <p:nvSpPr>
            <p:cNvPr id="20" name="Right Arrow 19"/>
            <p:cNvSpPr/>
            <p:nvPr/>
          </p:nvSpPr>
          <p:spPr bwMode="auto">
            <a:xfrm>
              <a:off x="4414605" y="5692166"/>
              <a:ext cx="434714" cy="221170"/>
            </a:xfrm>
            <a:prstGeom prst="rightArrow">
              <a:avLst>
                <a:gd name="adj1" fmla="val 50000"/>
                <a:gd name="adj2" fmla="val 67241"/>
              </a:avLst>
            </a:prstGeom>
            <a:solidFill>
              <a:srgbClr val="FFCC66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77045" y="5589240"/>
              <a:ext cx="28162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Print first 3 elements</a:t>
              </a:r>
              <a:endParaRPr lang="en-SG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37482" y="3996181"/>
            <a:ext cx="2715718" cy="1700997"/>
            <a:chOff x="3837482" y="4288353"/>
            <a:chExt cx="2715718" cy="1700997"/>
          </a:xfrm>
        </p:grpSpPr>
        <p:sp>
          <p:nvSpPr>
            <p:cNvPr id="23" name="Oval 22"/>
            <p:cNvSpPr/>
            <p:nvPr/>
          </p:nvSpPr>
          <p:spPr bwMode="auto">
            <a:xfrm>
              <a:off x="3837482" y="5274205"/>
              <a:ext cx="284813" cy="715145"/>
            </a:xfrm>
            <a:prstGeom prst="ellipse">
              <a:avLst/>
            </a:prstGeom>
            <a:noFill/>
            <a:ln w="28575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Line Callout 2 23"/>
            <p:cNvSpPr/>
            <p:nvPr/>
          </p:nvSpPr>
          <p:spPr bwMode="auto">
            <a:xfrm>
              <a:off x="4706911" y="4288353"/>
              <a:ext cx="1846289" cy="985852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96976"/>
                <a:gd name="adj6" fmla="val -34190"/>
              </a:avLst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Value must not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exceed actual array size.</a:t>
              </a:r>
              <a:endParaRPr kumimoji="0" lang="en-S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8675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1.2 Find Maximum Value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Unit10 -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0777" y="2796129"/>
            <a:ext cx="5010495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findMax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max;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max 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1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 &gt; max)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	max 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max;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37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findMax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(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to return the maximum value in </a:t>
            </a:r>
            <a:r>
              <a:rPr lang="en-GB" sz="2400" i="1" kern="0" dirty="0" err="1" smtClean="0">
                <a:latin typeface="+mn-lt"/>
                <a:cs typeface="+mn-cs"/>
              </a:rPr>
              <a:t>arr</a:t>
            </a:r>
            <a:r>
              <a:rPr lang="en-GB" sz="2400" i="1" kern="0" dirty="0" smtClean="0">
                <a:latin typeface="+mn-lt"/>
                <a:cs typeface="+mn-cs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with </a:t>
            </a:r>
            <a:r>
              <a:rPr lang="en-GB" sz="2400" i="1" kern="0" dirty="0" smtClean="0">
                <a:latin typeface="+mn-lt"/>
                <a:cs typeface="+mn-cs"/>
              </a:rPr>
              <a:t>size</a:t>
            </a:r>
            <a:r>
              <a:rPr lang="en-GB" sz="2400" kern="0" dirty="0" smtClean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 smtClean="0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 smtClean="0"/>
                <a:t>1</a:t>
              </a:r>
              <a:endParaRPr lang="en-SG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max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12</a:t>
              </a:r>
              <a:endParaRPr lang="en-SG" dirty="0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25</a:t>
              </a:r>
              <a:endParaRPr lang="en-SG" dirty="0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8</a:t>
              </a:r>
              <a:endParaRPr lang="en-SG" dirty="0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36</a:t>
              </a:r>
              <a:endParaRPr lang="en-SG" dirty="0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9</a:t>
              </a:r>
              <a:endParaRPr lang="en-SG" dirty="0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</a:t>
            </a:r>
            <a:endParaRPr lang="en-SG" dirty="0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</a:t>
            </a:r>
            <a:endParaRPr lang="en-SG" dirty="0"/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4</a:t>
            </a:r>
            <a:endParaRPr lang="en-SG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5</a:t>
            </a:r>
            <a:endParaRPr lang="en-SG" dirty="0"/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25</a:t>
            </a:r>
            <a:endParaRPr lang="en-SG" dirty="0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36</a:t>
            </a:r>
            <a:endParaRPr lang="en-SG" dirty="0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6</a:t>
            </a:r>
            <a:endParaRPr lang="en-SG" dirty="0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3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4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1.3 Sum Elements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Unit91-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778" y="2796129"/>
            <a:ext cx="468071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9875" algn="l"/>
                <a:tab pos="539750" algn="l"/>
              </a:tabLst>
            </a:pP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sum(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[],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size) {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sum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latin typeface="Lucida Console" pitchFamily="49" charset="0"/>
              </a:rPr>
              <a:t>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smtClean="0">
                <a:solidFill>
                  <a:srgbClr val="006600"/>
                </a:solidFill>
                <a:latin typeface="Lucida Console" pitchFamily="49" charset="0"/>
              </a:rPr>
              <a:t>0</a:t>
            </a:r>
            <a:r>
              <a:rPr lang="en-US" dirty="0" smtClean="0">
                <a:latin typeface="Lucida Console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size;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	sum += </a:t>
            </a:r>
            <a:r>
              <a:rPr lang="en-US" dirty="0" err="1" smtClean="0">
                <a:latin typeface="Lucida Console" pitchFamily="49" charset="0"/>
              </a:rPr>
              <a:t>arr</a:t>
            </a:r>
            <a:r>
              <a:rPr lang="en-US" dirty="0" smtClean="0">
                <a:latin typeface="Lucida Console" pitchFamily="49" charset="0"/>
              </a:rPr>
              <a:t>[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];</a:t>
            </a:r>
          </a:p>
          <a:p>
            <a:pPr>
              <a:tabLst>
                <a:tab pos="269875" algn="l"/>
                <a:tab pos="539750" algn="l"/>
              </a:tabLst>
            </a:pPr>
            <a:endParaRPr lang="en-US" dirty="0" smtClean="0">
              <a:latin typeface="Lucida Console" pitchFamily="49" charset="0"/>
            </a:endParaRP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dirty="0" smtClean="0">
                <a:latin typeface="Lucida Console" pitchFamily="49" charset="0"/>
              </a:rPr>
              <a:t> sum;	</a:t>
            </a:r>
          </a:p>
          <a:p>
            <a:pPr>
              <a:tabLst>
                <a:tab pos="269875" algn="l"/>
                <a:tab pos="539750" algn="l"/>
              </a:tabLst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71488" y="1289049"/>
            <a:ext cx="7948612" cy="135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sum(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arr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[], </a:t>
            </a:r>
            <a:r>
              <a:rPr lang="en-GB" sz="2400" kern="0" dirty="0" err="1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int</a:t>
            </a:r>
            <a:r>
              <a:rPr lang="en-GB" sz="2400" kern="0" dirty="0" smtClean="0">
                <a:solidFill>
                  <a:srgbClr val="0000FF"/>
                </a:solidFill>
                <a:latin typeface="Lucida Console" panose="020B0609040504020204" pitchFamily="49" charset="0"/>
                <a:cs typeface="+mn-cs"/>
              </a:rPr>
              <a:t> size)</a:t>
            </a:r>
            <a:r>
              <a:rPr lang="en-GB" sz="2400" kern="0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to return the sum of elements in </a:t>
            </a:r>
            <a:r>
              <a:rPr lang="en-GB" sz="2400" i="1" kern="0" dirty="0" err="1" smtClean="0">
                <a:latin typeface="+mn-lt"/>
                <a:cs typeface="+mn-cs"/>
              </a:rPr>
              <a:t>arr</a:t>
            </a:r>
            <a:r>
              <a:rPr lang="en-GB" sz="2400" i="1" kern="0" dirty="0" smtClean="0">
                <a:latin typeface="+mn-lt"/>
                <a:cs typeface="+mn-cs"/>
              </a:rPr>
              <a:t> </a:t>
            </a:r>
            <a:r>
              <a:rPr lang="en-GB" sz="2400" kern="0" dirty="0" smtClean="0">
                <a:latin typeface="+mn-lt"/>
                <a:cs typeface="+mn-cs"/>
              </a:rPr>
              <a:t>with </a:t>
            </a:r>
            <a:r>
              <a:rPr lang="en-GB" sz="2400" i="1" kern="0" dirty="0" smtClean="0">
                <a:latin typeface="+mn-lt"/>
                <a:cs typeface="+mn-cs"/>
              </a:rPr>
              <a:t>size</a:t>
            </a:r>
            <a:r>
              <a:rPr lang="en-GB" sz="2400" kern="0" dirty="0" smtClean="0">
                <a:latin typeface="+mn-lt"/>
                <a:cs typeface="+mn-cs"/>
              </a:rPr>
              <a:t> elements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Precond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0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985390" y="2796129"/>
            <a:ext cx="846898" cy="751060"/>
            <a:chOff x="5985390" y="2796129"/>
            <a:chExt cx="846898" cy="751060"/>
          </a:xfrm>
        </p:grpSpPr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985390" y="2796129"/>
              <a:ext cx="5678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 err="1" smtClean="0">
                  <a:solidFill>
                    <a:srgbClr val="0000FF"/>
                  </a:solidFill>
                  <a:latin typeface="Lucida Console" pitchFamily="49" charset="0"/>
                </a:rPr>
                <a:t>i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985390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endParaRPr lang="en-SG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96650" y="2796129"/>
            <a:ext cx="846899" cy="751060"/>
            <a:chOff x="7996650" y="2796129"/>
            <a:chExt cx="846899" cy="751060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7996650" y="2796129"/>
              <a:ext cx="690149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smtClean="0">
                  <a:solidFill>
                    <a:srgbClr val="0000FF"/>
                  </a:solidFill>
                  <a:latin typeface="Lucida Console" pitchFamily="49" charset="0"/>
                </a:rPr>
                <a:t>sum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7996651" y="3171659"/>
              <a:ext cx="846898" cy="375530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pPr algn="ctr"/>
              <a:r>
                <a:rPr lang="en-SG" dirty="0" smtClean="0"/>
                <a:t>0</a:t>
              </a:r>
              <a:endParaRPr lang="en-SG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05392" y="2796129"/>
            <a:ext cx="846898" cy="2628710"/>
            <a:chOff x="7005392" y="2796129"/>
            <a:chExt cx="846898" cy="2628710"/>
          </a:xfrm>
        </p:grpSpPr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7005392" y="354718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12</a:t>
              </a:r>
              <a:endParaRPr lang="en-SG" dirty="0"/>
            </a:p>
          </p:txBody>
        </p: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7005392" y="392271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25</a:t>
              </a:r>
              <a:endParaRPr lang="en-SG" dirty="0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005392" y="429824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8</a:t>
              </a:r>
              <a:endParaRPr lang="en-SG" dirty="0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7005392" y="467377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36</a:t>
              </a:r>
              <a:endParaRPr lang="en-SG" dirty="0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7005392" y="504930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9</a:t>
              </a:r>
              <a:endParaRPr lang="en-SG" dirty="0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7005392" y="3171659"/>
              <a:ext cx="846898" cy="375530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 smtClean="0"/>
                <a:t>20</a:t>
              </a:r>
              <a:endParaRPr lang="en-SG" dirty="0"/>
            </a:p>
          </p:txBody>
        </p:sp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7005392" y="2796129"/>
              <a:ext cx="834510" cy="375530"/>
            </a:xfrm>
            <a:prstGeom prst="rect">
              <a:avLst/>
            </a:prstGeom>
            <a:noFill/>
            <a:ln w="12700" cap="sq" algn="ctr">
              <a:noFill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Lucida Console" pitchFamily="49" charset="0"/>
                </a:rPr>
                <a:t>arr</a:t>
              </a:r>
              <a:endParaRPr lang="en-SG" b="1" dirty="0">
                <a:solidFill>
                  <a:srgbClr val="0000FF"/>
                </a:solidFill>
                <a:latin typeface="Lucida Console" pitchFamily="49" charset="0"/>
              </a:endParaRPr>
            </a:p>
          </p:txBody>
        </p:sp>
      </p:grp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20</a:t>
            </a:r>
            <a:endParaRPr lang="en-SG" dirty="0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32</a:t>
            </a:r>
            <a:endParaRPr lang="en-SG" dirty="0"/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57</a:t>
            </a:r>
            <a:endParaRPr lang="en-SG" dirty="0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0</a:t>
            </a:r>
            <a:endParaRPr lang="en-SG" dirty="0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1</a:t>
            </a:r>
            <a:endParaRPr lang="en-SG" dirty="0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2</a:t>
            </a:r>
            <a:endParaRPr lang="en-SG" dirty="0"/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3</a:t>
            </a:r>
            <a:endParaRPr lang="en-SG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65</a:t>
            </a:r>
            <a:endParaRPr lang="en-SG" dirty="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4</a:t>
            </a:r>
            <a:endParaRPr lang="en-SG" dirty="0"/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101</a:t>
            </a:r>
            <a:endParaRPr lang="en-SG" dirty="0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5</a:t>
            </a:r>
            <a:endParaRPr lang="en-SG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799665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110</a:t>
            </a:r>
            <a:endParaRPr lang="en-SG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5985390" y="3171659"/>
            <a:ext cx="846898" cy="375530"/>
          </a:xfrm>
          <a:prstGeom prst="rect">
            <a:avLst/>
          </a:prstGeom>
          <a:solidFill>
            <a:schemeClr val="bg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/>
          <a:p>
            <a:pPr algn="ctr"/>
            <a:r>
              <a:rPr lang="en-SG" dirty="0" smtClean="0"/>
              <a:t>6</a:t>
            </a:r>
            <a:endParaRPr lang="en-SG" dirty="0"/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7005392" y="317165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5392" y="354718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7005392" y="392271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7005392" y="429824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7005392" y="467377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7005392" y="5049309"/>
            <a:ext cx="846898" cy="375530"/>
          </a:xfrm>
          <a:prstGeom prst="rect">
            <a:avLst/>
          </a:prstGeom>
          <a:noFill/>
          <a:ln w="28575" cap="sq" algn="ctr">
            <a:solidFill>
              <a:srgbClr val="C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SG" dirty="0"/>
          </a:p>
        </p:txBody>
      </p:sp>
      <p:sp>
        <p:nvSpPr>
          <p:cNvPr id="51" name="[Oval 2]"/>
          <p:cNvSpPr/>
          <p:nvPr/>
        </p:nvSpPr>
        <p:spPr>
          <a:xfrm>
            <a:off x="8205849" y="3171658"/>
            <a:ext cx="480950" cy="37553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20898</TotalTime>
  <Words>3049</Words>
  <Application>Microsoft Office PowerPoint</Application>
  <PresentationFormat>On-screen Show (4:3)</PresentationFormat>
  <Paragraphs>1084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Clarity</vt:lpstr>
      <vt:lpstr>Equation</vt:lpstr>
      <vt:lpstr>http://www.comp.nus.edu.sg/~cs1010/</vt:lpstr>
      <vt:lpstr>Unit 10: Multidimensional Arrays</vt:lpstr>
      <vt:lpstr>Unit 10: Multidimensional Arrays (1/2)</vt:lpstr>
      <vt:lpstr>Unit 10: Multidimensional Arrays (2/2)</vt:lpstr>
      <vt:lpstr>1. One-dimensional Arrays (1/2)</vt:lpstr>
      <vt:lpstr>1. One-dimensional Arrays (2/2)</vt:lpstr>
      <vt:lpstr>1.1 Print Array</vt:lpstr>
      <vt:lpstr>1.2 Find Maximum Value</vt:lpstr>
      <vt:lpstr>1.3 Sum Elements</vt:lpstr>
      <vt:lpstr>1.4 Sum Alternate Elements</vt:lpstr>
      <vt:lpstr>1.5 Sum Odd Elements</vt:lpstr>
      <vt:lpstr>1.6 Sum Last 3 Elements (1/3)</vt:lpstr>
      <vt:lpstr>1.6 Sum Last 3 Elements (2/3)</vt:lpstr>
      <vt:lpstr>1.6 Sum Last 3 Elements (3/3)</vt:lpstr>
      <vt:lpstr>1.7 Minimum Pair Difference (1/3)</vt:lpstr>
      <vt:lpstr>1.7 Minimum Pair Difference (2/3)</vt:lpstr>
      <vt:lpstr>1.7 Minimum Pair Difference (3/3)</vt:lpstr>
      <vt:lpstr>Code Provided </vt:lpstr>
      <vt:lpstr>1.8 Accessing 1D Array Elements in Function (1/2)</vt:lpstr>
      <vt:lpstr>1.8 Accessing 1D Array Elements in Function (2/2)</vt:lpstr>
      <vt:lpstr>2. Multi-dimensional Arrays (1/2)</vt:lpstr>
      <vt:lpstr>2. Multi-dimensional Arrays (2/2)</vt:lpstr>
      <vt:lpstr>2.1 Multi-dimensional Array Initializers</vt:lpstr>
      <vt:lpstr>2.2 Multi-dimensional Array: Example</vt:lpstr>
      <vt:lpstr>2.3 Accessing 2D Array Elements in Function</vt:lpstr>
      <vt:lpstr>2.4 Class Enrolment (1/5)</vt:lpstr>
      <vt:lpstr>2.4 Class Enrolment (2/5)</vt:lpstr>
      <vt:lpstr>2.4 Class Enrolment (3/5)</vt:lpstr>
      <vt:lpstr>2.4 Class Enrolment (4/5)</vt:lpstr>
      <vt:lpstr>2.4 Class Enrolment (5/5)</vt:lpstr>
      <vt:lpstr>2.5 Matrix Addition (1/2)</vt:lpstr>
      <vt:lpstr>2.5 Matrix Addition (2/2)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Aaron Tan</cp:lastModifiedBy>
  <cp:revision>1729</cp:revision>
  <cp:lastPrinted>2014-07-01T03:51:49Z</cp:lastPrinted>
  <dcterms:created xsi:type="dcterms:W3CDTF">1998-09-05T15:03:32Z</dcterms:created>
  <dcterms:modified xsi:type="dcterms:W3CDTF">2014-08-31T14:40:43Z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