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9"/>
  </p:notesMasterIdLst>
  <p:handoutMasterIdLst>
    <p:handoutMasterId r:id="rId40"/>
  </p:handoutMasterIdLst>
  <p:sldIdLst>
    <p:sldId id="256" r:id="rId2"/>
    <p:sldId id="468" r:id="rId3"/>
    <p:sldId id="509" r:id="rId4"/>
    <p:sldId id="569" r:id="rId5"/>
    <p:sldId id="504" r:id="rId6"/>
    <p:sldId id="546" r:id="rId7"/>
    <p:sldId id="547" r:id="rId8"/>
    <p:sldId id="548" r:id="rId9"/>
    <p:sldId id="549" r:id="rId10"/>
    <p:sldId id="550" r:id="rId11"/>
    <p:sldId id="552" r:id="rId12"/>
    <p:sldId id="553" r:id="rId13"/>
    <p:sldId id="554" r:id="rId14"/>
    <p:sldId id="551" r:id="rId15"/>
    <p:sldId id="575" r:id="rId16"/>
    <p:sldId id="555" r:id="rId17"/>
    <p:sldId id="563" r:id="rId18"/>
    <p:sldId id="564" r:id="rId19"/>
    <p:sldId id="561" r:id="rId20"/>
    <p:sldId id="562" r:id="rId21"/>
    <p:sldId id="556" r:id="rId22"/>
    <p:sldId id="557" r:id="rId23"/>
    <p:sldId id="558" r:id="rId24"/>
    <p:sldId id="559" r:id="rId25"/>
    <p:sldId id="570" r:id="rId26"/>
    <p:sldId id="571" r:id="rId27"/>
    <p:sldId id="560" r:id="rId28"/>
    <p:sldId id="568" r:id="rId29"/>
    <p:sldId id="565" r:id="rId30"/>
    <p:sldId id="566" r:id="rId31"/>
    <p:sldId id="567" r:id="rId32"/>
    <p:sldId id="545" r:id="rId33"/>
    <p:sldId id="572" r:id="rId34"/>
    <p:sldId id="573" r:id="rId35"/>
    <p:sldId id="506" r:id="rId36"/>
    <p:sldId id="308" r:id="rId37"/>
    <p:sldId id="574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FF"/>
    <a:srgbClr val="0000FF"/>
    <a:srgbClr val="CC6600"/>
    <a:srgbClr val="FFFF99"/>
    <a:srgbClr val="99CCFF"/>
    <a:srgbClr val="E6E6E6"/>
    <a:srgbClr val="66FF99"/>
    <a:srgbClr val="9900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86775" autoAdjust="0"/>
  </p:normalViewPr>
  <p:slideViewPr>
    <p:cSldViewPr snapToGrid="0">
      <p:cViewPr varScale="1">
        <p:scale>
          <a:sx n="113" d="100"/>
          <a:sy n="113" d="100"/>
        </p:scale>
        <p:origin x="-11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5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Selection Statements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2.3 Truth Values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4958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mtClean="0"/>
              <a:t>Boolean values: </a:t>
            </a:r>
            <a:r>
              <a:rPr lang="en-SG" smtClean="0">
                <a:solidFill>
                  <a:srgbClr val="0000FF"/>
                </a:solidFill>
              </a:rPr>
              <a:t>true</a:t>
            </a:r>
            <a:r>
              <a:rPr lang="en-SG" smtClean="0"/>
              <a:t> or </a:t>
            </a:r>
            <a:r>
              <a:rPr lang="en-SG" smtClean="0">
                <a:solidFill>
                  <a:srgbClr val="0000FF"/>
                </a:solidFill>
              </a:rPr>
              <a:t>false</a:t>
            </a:r>
            <a:r>
              <a:rPr lang="en-SG" smtClean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mtClean="0"/>
              <a:t>There is </a:t>
            </a:r>
            <a:r>
              <a:rPr lang="en-SG" u="sng" smtClean="0"/>
              <a:t>no</a:t>
            </a:r>
            <a:r>
              <a:rPr lang="en-SG" smtClean="0"/>
              <a:t> boolean type in ANSI C. Instead, we use integers: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>
                <a:solidFill>
                  <a:srgbClr val="C00000"/>
                </a:solidFill>
              </a:rPr>
              <a:t>0 </a:t>
            </a:r>
            <a:r>
              <a:rPr lang="en-US" smtClean="0"/>
              <a:t>to represent </a:t>
            </a:r>
            <a:r>
              <a:rPr lang="en-US" smtClean="0">
                <a:solidFill>
                  <a:srgbClr val="C00000"/>
                </a:solidFill>
              </a:rPr>
              <a:t>false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>
                <a:solidFill>
                  <a:srgbClr val="C00000"/>
                </a:solidFill>
              </a:rPr>
              <a:t>Any other value </a:t>
            </a:r>
            <a:r>
              <a:rPr lang="en-US" smtClean="0"/>
              <a:t>to represent </a:t>
            </a:r>
            <a:r>
              <a:rPr lang="en-US" smtClean="0">
                <a:solidFill>
                  <a:srgbClr val="C00000"/>
                </a:solidFill>
              </a:rPr>
              <a:t>true</a:t>
            </a:r>
            <a:r>
              <a:rPr lang="en-US" smtClean="0"/>
              <a:t> (</a:t>
            </a:r>
            <a:r>
              <a:rPr lang="en-US" smtClean="0">
                <a:solidFill>
                  <a:srgbClr val="C00000"/>
                </a:solidFill>
              </a:rPr>
              <a:t>1</a:t>
            </a:r>
            <a:r>
              <a:rPr lang="en-US" smtClean="0"/>
              <a:t> is used as the representative value for true in output)</a:t>
            </a:r>
          </a:p>
          <a:p>
            <a:pPr marL="535305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Example:</a:t>
            </a:r>
            <a:endParaRPr lang="en-SG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138041" y="5110163"/>
            <a:ext cx="2009775" cy="3683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 = 0; b = 1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" name="[Group 8]"/>
          <p:cNvGrpSpPr/>
          <p:nvPr/>
        </p:nvGrpSpPr>
        <p:grpSpPr>
          <a:xfrm>
            <a:off x="1000125" y="4045582"/>
            <a:ext cx="5137916" cy="1432881"/>
            <a:chOff x="1000125" y="4045582"/>
            <a:chExt cx="5137916" cy="1432881"/>
          </a:xfrm>
        </p:grpSpPr>
        <p:sp>
          <p:nvSpPr>
            <p:cNvPr id="10" name="TextBox 9"/>
            <p:cNvSpPr txBox="1"/>
            <p:nvPr/>
          </p:nvSpPr>
          <p:spPr>
            <a:xfrm>
              <a:off x="1000125" y="4278313"/>
              <a:ext cx="4848225" cy="12001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(2 &gt; 3);</a:t>
              </a:r>
            </a:p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b = (3 &gt; 2);</a:t>
              </a:r>
            </a:p>
            <a:p>
              <a:pPr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b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a, b);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68060" y="4045582"/>
              <a:ext cx="2569981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Unit5_TruthValues.c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352675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2.4 Logical Operators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2905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smtClean="0">
                <a:solidFill>
                  <a:srgbClr val="C00000"/>
                </a:solidFill>
              </a:rPr>
              <a:t>Complex condition</a:t>
            </a:r>
            <a:r>
              <a:rPr lang="en-SG" sz="2000" smtClean="0"/>
              <a:t>: combining two or more boolean expressions.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smtClean="0"/>
              <a:t>Examples: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 smtClean="0"/>
              <a:t>If </a:t>
            </a:r>
            <a:r>
              <a:rPr lang="en-US" sz="1800"/>
              <a:t>temperature is greater than 40C </a:t>
            </a:r>
            <a:r>
              <a:rPr lang="en-US" sz="1800">
                <a:solidFill>
                  <a:srgbClr val="0000FF"/>
                </a:solidFill>
              </a:rPr>
              <a:t>or</a:t>
            </a:r>
            <a:r>
              <a:rPr lang="en-US" sz="1800"/>
              <a:t> blood pressure is greater than 200, go to A&amp;E </a:t>
            </a:r>
            <a:r>
              <a:rPr lang="en-US" sz="1800" smtClean="0"/>
              <a:t>immediately.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/>
              <a:t>If all the three subject scores (English, Maths </a:t>
            </a:r>
            <a:r>
              <a:rPr lang="en-US" sz="1800">
                <a:solidFill>
                  <a:srgbClr val="0000FF"/>
                </a:solidFill>
              </a:rPr>
              <a:t>and</a:t>
            </a:r>
            <a:r>
              <a:rPr lang="en-US" sz="1800"/>
              <a:t> Science) are greater than 85 </a:t>
            </a:r>
            <a:r>
              <a:rPr lang="en-US" sz="1800">
                <a:solidFill>
                  <a:srgbClr val="0000FF"/>
                </a:solidFill>
              </a:rPr>
              <a:t>and</a:t>
            </a:r>
            <a:r>
              <a:rPr lang="en-US" sz="1800"/>
              <a:t> mother tongue score is at least 80, recommend </a:t>
            </a:r>
            <a:r>
              <a:rPr lang="en-US" sz="1800" smtClean="0"/>
              <a:t>takinf </a:t>
            </a:r>
            <a:r>
              <a:rPr lang="en-US" sz="1800"/>
              <a:t>Higher Mother </a:t>
            </a:r>
            <a:r>
              <a:rPr lang="en-US" sz="1800" smtClean="0"/>
              <a:t>Tongue.</a:t>
            </a:r>
            <a:endParaRPr lang="en-SG" sz="180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smtClean="0">
                <a:solidFill>
                  <a:srgbClr val="C00000"/>
                </a:solidFill>
              </a:rPr>
              <a:t>Logical operators </a:t>
            </a:r>
            <a:r>
              <a:rPr lang="en-SG" sz="2000" smtClean="0"/>
              <a:t>are needed: </a:t>
            </a:r>
            <a:r>
              <a:rPr lang="en-US" sz="2000">
                <a:solidFill>
                  <a:srgbClr val="C00000"/>
                </a:solidFill>
              </a:rPr>
              <a:t>&amp;&amp;</a:t>
            </a:r>
            <a:r>
              <a:rPr lang="en-US" sz="2000"/>
              <a:t> (and), </a:t>
            </a:r>
            <a:r>
              <a:rPr lang="en-US" sz="2000">
                <a:solidFill>
                  <a:srgbClr val="C00000"/>
                </a:solidFill>
              </a:rPr>
              <a:t>||</a:t>
            </a:r>
            <a:r>
              <a:rPr lang="en-US" sz="2000"/>
              <a:t> (or), </a:t>
            </a:r>
            <a:r>
              <a:rPr lang="en-US" sz="2000">
                <a:solidFill>
                  <a:srgbClr val="C00000"/>
                </a:solidFill>
              </a:rPr>
              <a:t>!</a:t>
            </a:r>
            <a:r>
              <a:rPr lang="en-US" sz="2000"/>
              <a:t> (</a:t>
            </a:r>
            <a:r>
              <a:rPr lang="en-US" sz="2000" smtClean="0"/>
              <a:t>not).</a:t>
            </a:r>
            <a:endParaRPr lang="en-SG" sz="2000" dirty="0" smtClean="0"/>
          </a:p>
        </p:txBody>
      </p:sp>
      <p:graphicFrame>
        <p:nvGraphicFramePr>
          <p:cNvPr id="9" name="Group 4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51994538"/>
              </p:ext>
            </p:extLst>
          </p:nvPr>
        </p:nvGraphicFramePr>
        <p:xfrm>
          <a:off x="1236498" y="4162004"/>
          <a:ext cx="4638675" cy="1676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908050"/>
                <a:gridCol w="1122363"/>
                <a:gridCol w="11223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||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43734" y="4676627"/>
            <a:ext cx="2606566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Note: There are </a:t>
            </a:r>
            <a:r>
              <a:rPr lang="en-US" sz="1600" dirty="0" smtClean="0">
                <a:solidFill>
                  <a:srgbClr val="0000FF"/>
                </a:solidFill>
              </a:rPr>
              <a:t>bitwise operators</a:t>
            </a:r>
            <a:r>
              <a:rPr lang="en-US" sz="1600" dirty="0" smtClean="0"/>
              <a:t> such as </a:t>
            </a:r>
            <a:r>
              <a:rPr lang="en-US" sz="1600" dirty="0" smtClean="0">
                <a:solidFill>
                  <a:srgbClr val="C00000"/>
                </a:solidFill>
              </a:rPr>
              <a:t>&amp;</a:t>
            </a:r>
            <a:r>
              <a:rPr lang="en-US" sz="1600" dirty="0" smtClean="0"/>
              <a:t> , </a:t>
            </a:r>
            <a:r>
              <a:rPr lang="en-US" sz="1600" dirty="0" smtClean="0">
                <a:solidFill>
                  <a:srgbClr val="C00000"/>
                </a:solidFill>
              </a:rPr>
              <a:t>|</a:t>
            </a:r>
            <a:r>
              <a:rPr lang="en-US" sz="1600" dirty="0" smtClean="0"/>
              <a:t> and </a:t>
            </a:r>
            <a:r>
              <a:rPr lang="en-US" sz="1600" dirty="0" smtClean="0">
                <a:solidFill>
                  <a:srgbClr val="C00000"/>
                </a:solidFill>
              </a:rPr>
              <a:t>^</a:t>
            </a:r>
            <a:r>
              <a:rPr lang="en-US" sz="1600" dirty="0" smtClean="0"/>
              <a:t>, but we are </a:t>
            </a:r>
            <a:r>
              <a:rPr lang="en-US" sz="1600" u="sng" dirty="0" smtClean="0"/>
              <a:t>not</a:t>
            </a:r>
            <a:r>
              <a:rPr lang="en-US" sz="1600" dirty="0" smtClean="0"/>
              <a:t> covering these in CS1010.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829201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GB" sz="3400" smtClean="0">
                <a:solidFill>
                  <a:srgbClr val="0000FF"/>
                </a:solidFill>
              </a:rPr>
              <a:t>2.5 Evaluation of Boolean Expressions (1/2)</a:t>
            </a:r>
            <a:endParaRPr lang="en-GB" sz="34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31377"/>
            <a:ext cx="8397875" cy="113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The evaluation of a boolean expression is done according to the </a:t>
            </a:r>
            <a:r>
              <a:rPr lang="en-US" smtClean="0">
                <a:solidFill>
                  <a:srgbClr val="C00000"/>
                </a:solidFill>
              </a:rPr>
              <a:t>precedence</a:t>
            </a:r>
            <a:r>
              <a:rPr lang="en-US" smtClean="0"/>
              <a:t> and </a:t>
            </a:r>
            <a:r>
              <a:rPr lang="en-US" smtClean="0">
                <a:solidFill>
                  <a:srgbClr val="C00000"/>
                </a:solidFill>
              </a:rPr>
              <a:t>associativity</a:t>
            </a:r>
            <a:r>
              <a:rPr lang="en-US" smtClean="0"/>
              <a:t> of the operators</a:t>
            </a:r>
            <a:r>
              <a:rPr lang="en-SG" smtClean="0"/>
              <a:t>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83520"/>
              </p:ext>
            </p:extLst>
          </p:nvPr>
        </p:nvGraphicFramePr>
        <p:xfrm>
          <a:off x="674266" y="2063797"/>
          <a:ext cx="7754191" cy="426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830"/>
                <a:gridCol w="4200040"/>
                <a:gridCol w="1627321"/>
              </a:tblGrid>
              <a:tr h="508922">
                <a:tc>
                  <a:txBody>
                    <a:bodyPr/>
                    <a:lstStyle/>
                    <a:p>
                      <a:r>
                        <a:rPr lang="en-US" smtClean="0"/>
                        <a:t>Operator</a:t>
                      </a:r>
                      <a:r>
                        <a:rPr lang="en-US" baseline="0" smtClean="0"/>
                        <a:t> Type</a:t>
                      </a:r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Associativity</a:t>
                      </a:r>
                      <a:endParaRPr lang="en-SG" dirty="0"/>
                    </a:p>
                  </a:txBody>
                  <a:tcPr anchor="ctr"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Primary expression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 )    [ ]   .   -&gt;   </a:t>
                      </a:r>
                      <a:r>
                        <a:rPr lang="en-US" sz="1400" dirty="0" err="1" smtClean="0"/>
                        <a:t>expr</a:t>
                      </a:r>
                      <a:r>
                        <a:rPr lang="en-US" sz="1400" dirty="0" smtClean="0"/>
                        <a:t>++</a:t>
                      </a:r>
                      <a:r>
                        <a:rPr lang="en-US" sz="1400" baseline="0" dirty="0" smtClean="0"/>
                        <a:t>   </a:t>
                      </a:r>
                      <a:r>
                        <a:rPr lang="en-US" sz="1400" baseline="0" dirty="0" err="1" smtClean="0"/>
                        <a:t>expr</a:t>
                      </a:r>
                      <a:r>
                        <a:rPr lang="en-US" sz="1400" baseline="0" dirty="0" smtClean="0"/>
                        <a:t>--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Left to Right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*  &amp;  +  -  !  ~  ++</a:t>
                      </a:r>
                      <a:r>
                        <a:rPr lang="en-US" sz="1400" dirty="0" err="1" smtClean="0"/>
                        <a:t>expr</a:t>
                      </a:r>
                      <a:r>
                        <a:rPr lang="en-US" sz="1400" baseline="0" dirty="0" smtClean="0"/>
                        <a:t>  --</a:t>
                      </a:r>
                      <a:r>
                        <a:rPr lang="en-US" sz="1400" baseline="0" dirty="0" err="1" smtClean="0"/>
                        <a:t>expr</a:t>
                      </a:r>
                      <a:r>
                        <a:rPr lang="en-US" sz="1400" baseline="0" dirty="0" smtClean="0"/>
                        <a:t>  (typecast)  </a:t>
                      </a:r>
                      <a:r>
                        <a:rPr lang="en-US" sz="1400" baseline="0" dirty="0" err="1" smtClean="0"/>
                        <a:t>sizeof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Right</a:t>
                      </a:r>
                      <a:r>
                        <a:rPr lang="en-US" sz="1600" baseline="0" smtClean="0"/>
                        <a:t> to Left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 rowSpan="6">
                  <a:txBody>
                    <a:bodyPr/>
                    <a:lstStyle/>
                    <a:p>
                      <a:r>
                        <a:rPr lang="en-US" sz="1600" dirty="0" smtClean="0"/>
                        <a:t>Binary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*  /  %</a:t>
                      </a:r>
                      <a:endParaRPr lang="en-SG" sz="1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600" smtClean="0"/>
                        <a:t>Left to Right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  -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 &gt;  &lt;=  &gt;=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==  !=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&amp;&amp;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||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Ternary operator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?: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Right</a:t>
                      </a:r>
                      <a:r>
                        <a:rPr lang="en-US" sz="1600" baseline="0" smtClean="0"/>
                        <a:t> to Left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Assignment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=  +=  -=  *=  /=  %= 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Right</a:t>
                      </a:r>
                      <a:r>
                        <a:rPr lang="en-US" sz="1600" baseline="0" smtClean="0"/>
                        <a:t> to Left</a:t>
                      </a:r>
                      <a:endParaRPr lang="en-SG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4900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400" smtClean="0">
                <a:solidFill>
                  <a:srgbClr val="0000FF"/>
                </a:solidFill>
              </a:rPr>
              <a:t>2.5 Evaluation of Boolean Expressions (2/2)</a:t>
            </a:r>
            <a:endParaRPr lang="en-GB" sz="34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602452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mtClean="0"/>
              <a:t>What is the value of </a:t>
            </a:r>
            <a:r>
              <a:rPr lang="en-SG" smtClean="0">
                <a:solidFill>
                  <a:srgbClr val="0000FF"/>
                </a:solidFill>
              </a:rPr>
              <a:t>x</a:t>
            </a:r>
            <a:r>
              <a:rPr lang="en-SG" smtClean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1411" y="2240285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x </a:t>
            </a:r>
            <a:r>
              <a:rPr lang="en-US" sz="2000"/>
              <a:t>is </a:t>
            </a:r>
            <a:r>
              <a:rPr lang="en-US" sz="2000" smtClean="0"/>
              <a:t>true (1)</a:t>
            </a:r>
            <a:endParaRPr lang="en-SG" sz="2000" dirty="0"/>
          </a:p>
        </p:txBody>
      </p:sp>
      <p:sp>
        <p:nvSpPr>
          <p:cNvPr id="13" name="[TextBox 12]"/>
          <p:cNvSpPr txBox="1"/>
          <p:nvPr/>
        </p:nvSpPr>
        <p:spPr>
          <a:xfrm>
            <a:off x="915057" y="2240285"/>
            <a:ext cx="4710113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y, z,</a:t>
            </a:r>
          </a:p>
          <a:p>
            <a:pPr>
              <a:defRPr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4, b = -2, c = 0;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(a &gt;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&gt;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 == b);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1411" y="2802474"/>
            <a:ext cx="3227414" cy="40011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/>
              <a:t>gcc</a:t>
            </a:r>
            <a:r>
              <a:rPr lang="en-US" sz="2000" dirty="0"/>
              <a:t> issues warning (why?)</a:t>
            </a:r>
            <a:endParaRPr lang="en-SG" sz="2000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52425" y="4758420"/>
            <a:ext cx="8397875" cy="59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mtClean="0"/>
              <a:t>What is the value of </a:t>
            </a:r>
            <a:r>
              <a:rPr lang="en-SG" smtClean="0">
                <a:solidFill>
                  <a:srgbClr val="0000FF"/>
                </a:solidFill>
              </a:rPr>
              <a:t>z</a:t>
            </a:r>
            <a:r>
              <a:rPr lang="en-SG" smtClean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5057" y="5379209"/>
            <a:ext cx="4143375" cy="36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((a &gt; b) &amp;&amp; !(b &gt; c));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1411" y="5379209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z</a:t>
            </a:r>
            <a:r>
              <a:rPr lang="en-US" sz="2000" smtClean="0"/>
              <a:t> </a:t>
            </a:r>
            <a:r>
              <a:rPr lang="en-US" sz="2000" dirty="0"/>
              <a:t>is true (1)</a:t>
            </a:r>
            <a:endParaRPr lang="en-SG" sz="2000" dirty="0"/>
          </a:p>
        </p:txBody>
      </p:sp>
      <p:sp>
        <p:nvSpPr>
          <p:cNvPr id="19" name="[TextBox 18]"/>
          <p:cNvSpPr txBox="1"/>
          <p:nvPr/>
        </p:nvSpPr>
        <p:spPr>
          <a:xfrm>
            <a:off x="5711411" y="1273132"/>
            <a:ext cx="2926508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See Unit5_EvalBoolean.c</a:t>
            </a:r>
            <a:endParaRPr lang="en-SG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52425" y="3369300"/>
            <a:ext cx="8397875" cy="620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mtClean="0"/>
              <a:t>Always good to add parentheses for readability.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22128" y="3990109"/>
            <a:ext cx="471011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((a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c) &amp;&amp;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 == b);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1411" y="3974750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y</a:t>
            </a:r>
            <a:r>
              <a:rPr lang="en-US" sz="2000" smtClean="0"/>
              <a:t> </a:t>
            </a:r>
            <a:r>
              <a:rPr lang="en-US" sz="2000" dirty="0"/>
              <a:t>is false (0)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2959311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/>
      <p:bldP spid="17" grpId="0" animBg="1"/>
      <p:bldP spid="18" grpId="0" animBg="1"/>
      <p:bldP spid="20" grpId="0"/>
      <p:bldP spid="2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2.6 </a:t>
            </a:r>
            <a:r>
              <a:rPr lang="en-GB" sz="3600" dirty="0" smtClean="0">
                <a:solidFill>
                  <a:srgbClr val="0000FF"/>
                </a:solidFill>
              </a:rPr>
              <a:t>Caution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879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mtClean="0"/>
              <a:t>Since the values </a:t>
            </a:r>
            <a:r>
              <a:rPr lang="en-SG">
                <a:solidFill>
                  <a:srgbClr val="0000FF"/>
                </a:solidFill>
              </a:rPr>
              <a:t>0</a:t>
            </a:r>
            <a:r>
              <a:rPr lang="en-SG"/>
              <a:t> and </a:t>
            </a:r>
            <a:r>
              <a:rPr lang="en-SG">
                <a:solidFill>
                  <a:srgbClr val="0000FF"/>
                </a:solidFill>
              </a:rPr>
              <a:t>1</a:t>
            </a:r>
            <a:r>
              <a:rPr lang="en-SG"/>
              <a:t> are the returned values for </a:t>
            </a:r>
            <a:r>
              <a:rPr lang="en-SG">
                <a:solidFill>
                  <a:srgbClr val="0000FF"/>
                </a:solidFill>
              </a:rPr>
              <a:t>false</a:t>
            </a:r>
            <a:r>
              <a:rPr lang="en-SG"/>
              <a:t> and </a:t>
            </a:r>
            <a:r>
              <a:rPr lang="en-SG">
                <a:solidFill>
                  <a:srgbClr val="0000FF"/>
                </a:solidFill>
              </a:rPr>
              <a:t>true</a:t>
            </a:r>
            <a:r>
              <a:rPr lang="en-SG"/>
              <a:t> respectively, we can have codes like </a:t>
            </a:r>
            <a:r>
              <a:rPr lang="en-SG" smtClean="0"/>
              <a:t>these:</a:t>
            </a:r>
          </a:p>
        </p:txBody>
      </p:sp>
      <p:pic>
        <p:nvPicPr>
          <p:cNvPr id="8" name="Picture 7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9206" y="567415"/>
            <a:ext cx="681094" cy="681094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04825" y="2129105"/>
            <a:ext cx="7906923" cy="449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lvl="1" indent="0">
              <a:spcBef>
                <a:spcPts val="600"/>
              </a:spcBef>
              <a:buNone/>
              <a:tabLst>
                <a:tab pos="4519613" algn="l"/>
              </a:tabLst>
            </a:pPr>
            <a:r>
              <a:rPr lang="en-SG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12 + (5 &gt;= 2</a:t>
            </a:r>
            <a:r>
              <a:rPr lang="en-SG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SG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SG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SG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assigned </a:t>
            </a:r>
            <a:r>
              <a:rPr lang="en-SG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SG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SG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9124" y="5680130"/>
            <a:ext cx="8397875" cy="883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You </a:t>
            </a:r>
            <a:r>
              <a:rPr lang="en-US"/>
              <a:t>are certainly </a:t>
            </a:r>
            <a:r>
              <a:rPr lang="en-US" u="sng"/>
              <a:t>not encouraged</a:t>
            </a:r>
            <a:r>
              <a:rPr lang="en-US"/>
              <a:t> to write such convoluted </a:t>
            </a:r>
            <a:r>
              <a:rPr lang="en-US" smtClean="0"/>
              <a:t>codes!</a:t>
            </a:r>
            <a:endParaRPr lang="en-SG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617850" y="2451719"/>
            <a:ext cx="4581256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( 5 &gt;= 2) evaluates to 1; hence a = 12 + 1;</a:t>
            </a:r>
            <a:endParaRPr lang="en-US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04825" y="2935023"/>
            <a:ext cx="8472173" cy="449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lvl="1" indent="0">
              <a:spcBef>
                <a:spcPts val="600"/>
              </a:spcBef>
              <a:buNone/>
              <a:tabLst>
                <a:tab pos="4519613" algn="l"/>
              </a:tabLst>
            </a:pPr>
            <a:r>
              <a:rPr lang="en-SG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SG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(4 &gt; 5) &lt; (3 &gt; 2) * 6; </a:t>
            </a:r>
            <a:r>
              <a:rPr lang="en-SG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 assigned </a:t>
            </a:r>
            <a:r>
              <a:rPr lang="en-SG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82890" y="3320911"/>
            <a:ext cx="5916216" cy="92333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* has higher precedence than &lt;.</a:t>
            </a:r>
          </a:p>
          <a:p>
            <a:r>
              <a:rPr lang="en-US" smtClean="0"/>
              <a:t>(3 &gt; 2) evaluates to 1, hence (3 &gt; 2) * 6 evaluates to 6.</a:t>
            </a:r>
          </a:p>
          <a:p>
            <a:r>
              <a:rPr lang="en-US" smtClean="0"/>
              <a:t>(4 &gt; 5) evaluates to 0, hence 0 &lt; 6 evaluates to 1.</a:t>
            </a:r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04825" y="4347276"/>
            <a:ext cx="8472173" cy="449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lvl="1" indent="0">
              <a:spcBef>
                <a:spcPts val="600"/>
              </a:spcBef>
              <a:buNone/>
              <a:tabLst>
                <a:tab pos="4519613" algn="l"/>
              </a:tabLst>
            </a:pPr>
            <a:r>
              <a:rPr lang="en-SG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c </a:t>
            </a:r>
            <a:r>
              <a:rPr lang="en-SG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SG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SG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&gt; 5) &lt; (3 &gt; 2</a:t>
            </a:r>
            <a:r>
              <a:rPr lang="en-SG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SG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6</a:t>
            </a:r>
            <a:r>
              <a:rPr lang="en-SG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SG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6 assigned </a:t>
            </a:r>
            <a:r>
              <a:rPr lang="en-SG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SG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SG" b="1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82889" y="4722220"/>
            <a:ext cx="6523629" cy="92333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(4 &gt; 5) evaluates to 0, (3 &gt; 2) evaluates to 1, hence</a:t>
            </a:r>
          </a:p>
          <a:p>
            <a:r>
              <a:rPr lang="en-US" smtClean="0"/>
              <a:t>(4 &gt; 5) &lt; (3 &gt; 2) is equivalent to (0 &lt; 1) which evaluates to 1.</a:t>
            </a:r>
          </a:p>
          <a:p>
            <a:r>
              <a:rPr lang="en-US" smtClean="0"/>
              <a:t>Hence 1 * 6 evaluates to 6.</a:t>
            </a:r>
          </a:p>
        </p:txBody>
      </p:sp>
    </p:spTree>
    <p:extLst>
      <p:ext uri="{BB962C8B-B14F-4D97-AF65-F5344CB8AC3E}">
        <p14:creationId xmlns:p14="http://schemas.microsoft.com/office/powerpoint/2010/main" val="33580889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14" grpId="0"/>
      <p:bldP spid="15" grpId="0" animBg="1"/>
      <p:bldP spid="1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2.6 </a:t>
            </a:r>
            <a:r>
              <a:rPr lang="en-GB" sz="3600" dirty="0" smtClean="0">
                <a:solidFill>
                  <a:srgbClr val="0000FF"/>
                </a:solidFill>
              </a:rPr>
              <a:t>Caution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10"/>
            <a:ext cx="8397875" cy="63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 smtClean="0">
                <a:solidFill>
                  <a:srgbClr val="C00000"/>
                </a:solidFill>
              </a:rPr>
              <a:t>Very</a:t>
            </a:r>
            <a:r>
              <a:rPr lang="en-SG" dirty="0" smtClean="0"/>
              <a:t> common mistake:</a:t>
            </a:r>
            <a:endParaRPr lang="en-SG" dirty="0" smtClean="0"/>
          </a:p>
        </p:txBody>
      </p:sp>
      <p:pic>
        <p:nvPicPr>
          <p:cNvPr id="8" name="Picture 7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9206" y="567415"/>
            <a:ext cx="681094" cy="681094"/>
          </a:xfrm>
          <a:prstGeom prst="rect">
            <a:avLst/>
          </a:prstGeom>
        </p:spPr>
      </p:pic>
      <p:sp>
        <p:nvSpPr>
          <p:cNvPr id="18" name="[TextBox 12]"/>
          <p:cNvSpPr txBox="1"/>
          <p:nvPr/>
        </p:nvSpPr>
        <p:spPr>
          <a:xfrm>
            <a:off x="804992" y="2127590"/>
            <a:ext cx="4486676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an integer: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"The value is 3.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3786" y="2259168"/>
            <a:ext cx="2865967" cy="72327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What if user enters 7?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Correct the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02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2.7 Short-Circuit Evaluation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48509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Does the following code give an error if variable </a:t>
            </a:r>
            <a:r>
              <a:rPr lang="en-US" smtClean="0">
                <a:solidFill>
                  <a:srgbClr val="0000FF"/>
                </a:solidFill>
              </a:rPr>
              <a:t>a</a:t>
            </a:r>
            <a:r>
              <a:rPr lang="en-US" smtClean="0"/>
              <a:t> is zero?</a:t>
            </a:r>
            <a:endParaRPr lang="en-SG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83087" y="1813302"/>
            <a:ext cx="4710113" cy="646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((a !=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(b/a &gt;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 . .);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04824" y="2919743"/>
            <a:ext cx="8397875" cy="202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FF"/>
                </a:solidFill>
              </a:rPr>
              <a:t>Short-circuit evaluation</a:t>
            </a:r>
            <a:endParaRPr lang="en-US" dirty="0" smtClean="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</a:t>
            </a:r>
            <a:r>
              <a:rPr lang="en-US" kern="0" dirty="0" smtClean="0">
                <a:solidFill>
                  <a:srgbClr val="C00000"/>
                </a:solidFill>
              </a:rPr>
              <a:t>|| expr2</a:t>
            </a:r>
            <a:r>
              <a:rPr lang="en-US" dirty="0" smtClean="0"/>
              <a:t>: </a:t>
            </a:r>
            <a:r>
              <a:rPr lang="en-US" kern="0" dirty="0"/>
              <a:t>If </a:t>
            </a:r>
            <a:r>
              <a:rPr lang="en-US" u="sng" kern="0" dirty="0"/>
              <a:t>expr1 is true</a:t>
            </a:r>
            <a:r>
              <a:rPr lang="en-US" kern="0" dirty="0"/>
              <a:t>, skip evaluating </a:t>
            </a:r>
            <a:r>
              <a:rPr lang="en-US" kern="0" dirty="0" smtClean="0"/>
              <a:t>expr2 and return true immediately, </a:t>
            </a:r>
            <a:r>
              <a:rPr lang="en-US" kern="0" dirty="0"/>
              <a:t>as the result will always be </a:t>
            </a:r>
            <a:r>
              <a:rPr lang="en-US" kern="0" dirty="0" smtClean="0"/>
              <a:t>true.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&amp;&amp; expr2</a:t>
            </a:r>
            <a:r>
              <a:rPr lang="en-US" kern="0" dirty="0"/>
              <a:t>: If </a:t>
            </a:r>
            <a:r>
              <a:rPr lang="en-US" u="sng" kern="0" dirty="0"/>
              <a:t>expr1 is false</a:t>
            </a:r>
            <a:r>
              <a:rPr lang="en-US" kern="0" dirty="0"/>
              <a:t>, skip evaluating </a:t>
            </a:r>
            <a:r>
              <a:rPr lang="en-US" kern="0" dirty="0" smtClean="0"/>
              <a:t>expr2 and return false immediately, </a:t>
            </a:r>
            <a:r>
              <a:rPr lang="en-US" kern="0" dirty="0"/>
              <a:t>as the result will always be </a:t>
            </a:r>
            <a:r>
              <a:rPr lang="en-US" kern="0" dirty="0" smtClean="0"/>
              <a:t>false.</a:t>
            </a: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1262843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2.8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smtClean="0">
                <a:solidFill>
                  <a:srgbClr val="0000FF"/>
                </a:solidFill>
              </a:rPr>
              <a:t> Statements: Examples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333891" y="3718755"/>
            <a:ext cx="5209607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a;</a:t>
            </a:r>
          </a:p>
          <a:p>
            <a:pPr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(a %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is even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a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333891" y="1319024"/>
            <a:ext cx="5209607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a, b, t;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(a &gt; b) { 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Swap a with b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= a; a = b; b = 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After above, a is the smaller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2511" y="1319024"/>
            <a:ext cx="2156347" cy="707886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en-US" sz="2000" i="1" smtClean="0">
                <a:latin typeface="Garamond" panose="02020404030301010803" pitchFamily="18" charset="0"/>
              </a:rPr>
              <a:t>if</a:t>
            </a:r>
            <a:r>
              <a:rPr lang="en-US" sz="2000" smtClean="0"/>
              <a:t> statement without </a:t>
            </a:r>
            <a:r>
              <a:rPr lang="en-US" sz="2000" i="1" smtClean="0">
                <a:latin typeface="Garamond" panose="02020404030301010803" pitchFamily="18" charset="0"/>
              </a:rPr>
              <a:t>else</a:t>
            </a:r>
            <a:r>
              <a:rPr lang="en-US" sz="2000" smtClean="0"/>
              <a:t> part</a:t>
            </a:r>
            <a:endParaRPr lang="en-US" sz="2000"/>
          </a:p>
        </p:txBody>
      </p:sp>
      <p:sp>
        <p:nvSpPr>
          <p:cNvPr id="53" name="TextBox 52"/>
          <p:cNvSpPr txBox="1"/>
          <p:nvPr/>
        </p:nvSpPr>
        <p:spPr>
          <a:xfrm>
            <a:off x="832512" y="3721029"/>
            <a:ext cx="2156347" cy="40011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en-US" sz="2000" i="1" smtClean="0">
                <a:latin typeface="Garamond" panose="02020404030301010803" pitchFamily="18" charset="0"/>
              </a:rPr>
              <a:t>if</a:t>
            </a:r>
            <a:r>
              <a:rPr lang="en-US" sz="2000" smtClean="0"/>
              <a:t>-</a:t>
            </a:r>
            <a:r>
              <a:rPr lang="en-US" sz="2000" i="1" smtClean="0">
                <a:latin typeface="Garamond" panose="02020404030301010803" pitchFamily="18" charset="0"/>
              </a:rPr>
              <a:t>else</a:t>
            </a:r>
            <a:r>
              <a:rPr lang="en-US" sz="2000" smtClean="0"/>
              <a:t> statement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239137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2" grpId="0" animBg="1"/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2.8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smtClean="0">
                <a:solidFill>
                  <a:srgbClr val="0000FF"/>
                </a:solidFill>
              </a:rPr>
              <a:t> Statements: Examples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2" name="[TextBox 51]"/>
          <p:cNvSpPr txBox="1"/>
          <p:nvPr/>
        </p:nvSpPr>
        <p:spPr>
          <a:xfrm>
            <a:off x="1109307" y="1976535"/>
            <a:ext cx="2944080" cy="4401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41313" algn="l"/>
              </a:tabLst>
              <a:defRPr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i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statement-a;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statement-b;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statement-j;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statement-x;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statement-y;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lse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000" b="1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statement-a;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statement-b;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statement-k;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statement-x;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statement-y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>
          <a:xfrm>
            <a:off x="352425" y="1248509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Move common statements out of the </a:t>
            </a:r>
            <a:r>
              <a:rPr lang="en-US" i="1" smtClean="0">
                <a:solidFill>
                  <a:srgbClr val="0000FF"/>
                </a:solidFill>
              </a:rPr>
              <a:t>if-else</a:t>
            </a:r>
            <a:r>
              <a:rPr lang="en-US" smtClean="0"/>
              <a:t> construct.</a:t>
            </a:r>
            <a:endParaRPr lang="en-SG" dirty="0" smtClean="0"/>
          </a:p>
        </p:txBody>
      </p:sp>
      <p:sp>
        <p:nvSpPr>
          <p:cNvPr id="3" name="Right Arrow 2"/>
          <p:cNvSpPr/>
          <p:nvPr/>
        </p:nvSpPr>
        <p:spPr>
          <a:xfrm>
            <a:off x="4312693" y="3193576"/>
            <a:ext cx="620807" cy="518615"/>
          </a:xfrm>
          <a:prstGeom prst="right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60501" y="1976534"/>
            <a:ext cx="2944080" cy="3170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41313" algn="l"/>
              </a:tabLst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statement-a;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statement-b;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i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statement-j;</a:t>
            </a:r>
          </a:p>
          <a:p>
            <a:pPr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lse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000" b="1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statement-k;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statement-x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statement-y;</a:t>
            </a:r>
          </a:p>
        </p:txBody>
      </p:sp>
    </p:spTree>
    <p:extLst>
      <p:ext uri="{BB962C8B-B14F-4D97-AF65-F5344CB8AC3E}">
        <p14:creationId xmlns:p14="http://schemas.microsoft.com/office/powerpoint/2010/main" val="2090631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Nested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smtClean="0">
                <a:solidFill>
                  <a:srgbClr val="0000FF"/>
                </a:solidFill>
              </a:rPr>
              <a:t> Statements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4"/>
            <a:ext cx="8249134" cy="325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Nested </a:t>
            </a:r>
            <a:r>
              <a:rPr lang="en-US" i="1">
                <a:solidFill>
                  <a:srgbClr val="0000FF"/>
                </a:solidFill>
              </a:rPr>
              <a:t>if</a:t>
            </a:r>
            <a:r>
              <a:rPr lang="en-US">
                <a:solidFill>
                  <a:srgbClr val="0000FF"/>
                </a:solidFill>
              </a:rPr>
              <a:t> (</a:t>
            </a:r>
            <a:r>
              <a:rPr lang="en-US" i="1">
                <a:solidFill>
                  <a:srgbClr val="0000FF"/>
                </a:solidFill>
              </a:rPr>
              <a:t>if-else</a:t>
            </a:r>
            <a:r>
              <a:rPr lang="en-US">
                <a:solidFill>
                  <a:srgbClr val="0000FF"/>
                </a:solidFill>
              </a:rPr>
              <a:t>) structures </a:t>
            </a:r>
            <a:r>
              <a:rPr lang="en-US"/>
              <a:t>refer to the containment of an </a:t>
            </a:r>
            <a:r>
              <a:rPr lang="en-US" i="1"/>
              <a:t>if</a:t>
            </a:r>
            <a:r>
              <a:rPr lang="en-US"/>
              <a:t> (</a:t>
            </a:r>
            <a:r>
              <a:rPr lang="en-US" i="1"/>
              <a:t>if-else</a:t>
            </a:r>
            <a:r>
              <a:rPr lang="en-US"/>
              <a:t>) structure within another </a:t>
            </a:r>
            <a:r>
              <a:rPr lang="en-US" i="1"/>
              <a:t>if</a:t>
            </a:r>
            <a:r>
              <a:rPr lang="en-US"/>
              <a:t> (</a:t>
            </a:r>
            <a:r>
              <a:rPr lang="en-US" i="1"/>
              <a:t>if-else</a:t>
            </a:r>
            <a:r>
              <a:rPr lang="en-US"/>
              <a:t>) </a:t>
            </a:r>
            <a:r>
              <a:rPr lang="en-US" smtClean="0"/>
              <a:t>structure.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For example: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If </a:t>
            </a:r>
            <a:r>
              <a:rPr lang="en-US"/>
              <a:t>it is a weekday, you will be in school from 8 am to 6 pm, do revision from 6 pm to 12 midnight, and sleep from 12 midnight to 8 </a:t>
            </a:r>
            <a:r>
              <a:rPr lang="en-US" smtClean="0"/>
              <a:t>am.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If </a:t>
            </a:r>
            <a:r>
              <a:rPr lang="en-US"/>
              <a:t>it is a weekend, then you will sleep from 12 midnight to 10 am and have fun from 10 am to 12 </a:t>
            </a:r>
            <a:r>
              <a:rPr lang="en-US" smtClean="0"/>
              <a:t>midnight.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2325445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5: Selection Statements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7620000" cy="2773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Using relational and logical operators</a:t>
            </a:r>
            <a:endParaRPr lang="en-GB" sz="2400" dirty="0" smtClean="0"/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Using selection statements to choose between two or more execution paths in a program</a:t>
            </a:r>
            <a:endParaRPr lang="en-GB" sz="2400" dirty="0" smtClean="0"/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Formulating complex selection structures to solve decision problems</a:t>
            </a:r>
            <a:endParaRPr lang="en-GB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4216386"/>
            <a:ext cx="7620000" cy="1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smtClean="0"/>
              <a:t>Chapter 4 Lessons 4.1 – 4.6, Beginning Decision Making</a:t>
            </a:r>
            <a:endParaRPr lang="en-GB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Nested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smtClean="0">
                <a:solidFill>
                  <a:srgbClr val="0000FF"/>
                </a:solidFill>
              </a:rPr>
              <a:t> Statements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4"/>
            <a:ext cx="3839747" cy="542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Drawing task in Unit 4</a:t>
            </a:r>
          </a:p>
        </p:txBody>
      </p:sp>
      <p:sp>
        <p:nvSpPr>
          <p:cNvPr id="8" name="[TextBox 51]"/>
          <p:cNvSpPr txBox="1"/>
          <p:nvPr/>
        </p:nvSpPr>
        <p:spPr>
          <a:xfrm>
            <a:off x="723831" y="1681690"/>
            <a:ext cx="3096933" cy="30239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41313" algn="l"/>
              </a:tabLst>
              <a:defRPr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draw_rocket();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\n\n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draw_male();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draw_female();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\n\n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1313" algn="l"/>
              </a:tabLst>
              <a:defRPr/>
            </a:pPr>
            <a:endParaRPr lang="en-US" sz="1000" b="1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[Rectangle 3]"/>
          <p:cNvSpPr txBox="1">
            <a:spLocks noChangeArrowheads="1"/>
          </p:cNvSpPr>
          <p:nvPr/>
        </p:nvSpPr>
        <p:spPr>
          <a:xfrm>
            <a:off x="4421523" y="1255364"/>
            <a:ext cx="3839747" cy="542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Draw only 1 figure</a:t>
            </a:r>
          </a:p>
        </p:txBody>
      </p:sp>
      <p:sp>
        <p:nvSpPr>
          <p:cNvPr id="10" name="[TextBox 51]"/>
          <p:cNvSpPr txBox="1"/>
          <p:nvPr/>
        </p:nvSpPr>
        <p:spPr>
          <a:xfrm>
            <a:off x="4719861" y="1681689"/>
            <a:ext cx="4087319" cy="48628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resp;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endParaRPr lang="en-US" sz="1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"(R)ocket, "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"(M)ale, or "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"(F)emale?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scanf(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%c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&amp;resp);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endParaRPr lang="en-US" sz="1000" b="1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(resp ==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draw_rocket();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(resp ==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'M'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draw_male();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(resp ==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'F'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draw_female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endParaRPr lang="en-US" sz="1000" b="1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94445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 Style Issues: Indentation (1/6)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15879"/>
            <a:ext cx="8397875" cy="929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Once we write non-sequential control structures, we need to pay attention to indentation.</a:t>
            </a:r>
            <a:endParaRPr lang="en-SG" dirty="0" smtClean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758235" y="1982016"/>
            <a:ext cx="0" cy="4380416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92024" y="2030742"/>
            <a:ext cx="1898542" cy="353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 smtClean="0"/>
              <a:t>Acceptable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55038" y="2449860"/>
            <a:ext cx="1715208" cy="175432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3387" y="2449860"/>
            <a:ext cx="1757975" cy="230832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4557" y="4415820"/>
            <a:ext cx="1745689" cy="14773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858006" y="2030742"/>
            <a:ext cx="2129648" cy="353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sz="2000" kern="0" smtClean="0">
                <a:latin typeface="+mn-lt"/>
                <a:cs typeface="+mn-cs"/>
              </a:rPr>
              <a:t>Non-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acceptable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32070" y="2449860"/>
            <a:ext cx="1964766" cy="230832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statements;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statements;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32070" y="4911120"/>
            <a:ext cx="1964766" cy="1200329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 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 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0790" y="3576667"/>
            <a:ext cx="181737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No indentation!</a:t>
            </a:r>
            <a:endParaRPr lang="en-SG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709410" y="5211157"/>
            <a:ext cx="160020" cy="331470"/>
          </a:xfrm>
          <a:prstGeom prst="ellipse">
            <a:avLst/>
          </a:prstGeom>
          <a:noFill/>
          <a:ln w="190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701790" y="5775037"/>
            <a:ext cx="160020" cy="331470"/>
          </a:xfrm>
          <a:prstGeom prst="ellipse">
            <a:avLst/>
          </a:prstGeom>
          <a:noFill/>
          <a:ln w="190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29475" y="4901518"/>
            <a:ext cx="18161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Closing braces not aligned with 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if/else keyword!</a:t>
            </a:r>
            <a:endParaRPr lang="en-SG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3616" y="4942462"/>
            <a:ext cx="2164390" cy="1631216"/>
          </a:xfrm>
          <a:prstGeom prst="rect">
            <a:avLst/>
          </a:prstGeom>
          <a:solidFill>
            <a:srgbClr val="66FF99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 you remember which </a:t>
            </a:r>
            <a:r>
              <a:rPr lang="en-US" sz="2000" dirty="0" smtClean="0">
                <a:solidFill>
                  <a:srgbClr val="C00000"/>
                </a:solidFill>
              </a:rPr>
              <a:t>vim</a:t>
            </a:r>
            <a:r>
              <a:rPr lang="en-US" sz="2000" dirty="0" smtClean="0"/>
              <a:t> command to auto-indent your program?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5355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4. </a:t>
            </a:r>
            <a:r>
              <a:rPr lang="en-GB" sz="3600" dirty="0">
                <a:solidFill>
                  <a:srgbClr val="0000FF"/>
                </a:solidFill>
              </a:rPr>
              <a:t>Style Issues: Indentation (</a:t>
            </a:r>
            <a:r>
              <a:rPr lang="en-GB" sz="3600" dirty="0" smtClean="0">
                <a:solidFill>
                  <a:srgbClr val="0000FF"/>
                </a:solidFill>
              </a:rPr>
              <a:t>2/6)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15879"/>
            <a:ext cx="8627802" cy="991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Note that appropriate indentation of comments is just as important.</a:t>
            </a:r>
            <a:endParaRPr lang="en-SG" dirty="0" smtClean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903528" y="2169059"/>
            <a:ext cx="0" cy="4555262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55038" y="2057886"/>
            <a:ext cx="1155649" cy="353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 smtClean="0"/>
              <a:t>Correct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55038" y="2477004"/>
            <a:ext cx="3796324" cy="424731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Comment on the whole if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construct should be aligned with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the ‘if’ keyword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smtClean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Comment on the statements in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this block should be aligned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with the statements below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smtClean="0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Likewise, comment for this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block should be indented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like this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7" name="[Rectangle 3]"/>
          <p:cNvSpPr txBox="1">
            <a:spLocks noChangeArrowheads="1"/>
          </p:cNvSpPr>
          <p:nvPr/>
        </p:nvSpPr>
        <p:spPr bwMode="auto">
          <a:xfrm>
            <a:off x="5132070" y="2057886"/>
            <a:ext cx="1364264" cy="353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sz="2000" kern="0" smtClean="0">
                <a:latin typeface="+mn-lt"/>
                <a:cs typeface="+mn-cs"/>
              </a:rPr>
              <a:t>Incorrect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32070" y="2477004"/>
            <a:ext cx="3302246" cy="2585323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// Compute the fare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smtClean="0">
                <a:latin typeface="Arial" pitchFamily="34" charset="0"/>
                <a:cs typeface="Arial" pitchFamily="34" charset="0"/>
              </a:rPr>
              <a:t>) {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For peak hours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statements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smtClean="0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// For non-peak hours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statements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5173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4. </a:t>
            </a:r>
            <a:r>
              <a:rPr lang="en-GB" sz="3600" dirty="0">
                <a:solidFill>
                  <a:srgbClr val="0000FF"/>
                </a:solidFill>
              </a:rPr>
              <a:t>Style Issues: Indentation (</a:t>
            </a:r>
            <a:r>
              <a:rPr lang="en-GB" sz="3600" dirty="0" smtClean="0">
                <a:solidFill>
                  <a:srgbClr val="0000FF"/>
                </a:solidFill>
              </a:rPr>
              <a:t>3/6)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15879"/>
            <a:ext cx="8627802" cy="991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Sometimes we may have a deeply nested </a:t>
            </a:r>
            <a:r>
              <a:rPr lang="en-US" i="1" smtClean="0">
                <a:solidFill>
                  <a:srgbClr val="C00000"/>
                </a:solidFill>
              </a:rPr>
              <a:t>if-else-if</a:t>
            </a:r>
            <a:r>
              <a:rPr lang="en-US" i="1" smtClean="0">
                <a:latin typeface="Garamond" panose="02020404030301010803" pitchFamily="18" charset="0"/>
              </a:rPr>
              <a:t> </a:t>
            </a:r>
            <a:r>
              <a:rPr lang="en-US" smtClean="0"/>
              <a:t>construct:</a:t>
            </a:r>
            <a:endParaRPr lang="en-SG" dirty="0" smtClean="0"/>
          </a:p>
        </p:txBody>
      </p:sp>
      <p:sp>
        <p:nvSpPr>
          <p:cNvPr id="15" name="[TextBox 14]"/>
          <p:cNvSpPr txBox="1"/>
          <p:nvPr/>
        </p:nvSpPr>
        <p:spPr>
          <a:xfrm>
            <a:off x="779282" y="2107425"/>
            <a:ext cx="3529248" cy="4031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marks;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grade;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(marks &gt;= 90)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grade = 'A';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75)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grade =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'B';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60)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grade =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'C';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50)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grade =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'D';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grade =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'F';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666326" y="2296204"/>
            <a:ext cx="4090215" cy="267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This follows the indentation guideline,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but in this case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the code tends to be long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and it skews too much to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the right.</a:t>
            </a:r>
          </a:p>
        </p:txBody>
      </p:sp>
    </p:spTree>
    <p:extLst>
      <p:ext uri="{BB962C8B-B14F-4D97-AF65-F5344CB8AC3E}">
        <p14:creationId xmlns:p14="http://schemas.microsoft.com/office/powerpoint/2010/main" val="7387308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4. </a:t>
            </a:r>
            <a:r>
              <a:rPr lang="en-GB" sz="3600" dirty="0">
                <a:solidFill>
                  <a:srgbClr val="0000FF"/>
                </a:solidFill>
              </a:rPr>
              <a:t>Style Issues: Indentation (</a:t>
            </a:r>
            <a:r>
              <a:rPr lang="en-GB" sz="3600" dirty="0" smtClean="0">
                <a:solidFill>
                  <a:srgbClr val="0000FF"/>
                </a:solidFill>
              </a:rPr>
              <a:t>4/6)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15879"/>
            <a:ext cx="8627802" cy="852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Alternative (and preferred) indentation style for deeply nested </a:t>
            </a:r>
            <a:r>
              <a:rPr lang="en-US" i="1" smtClean="0">
                <a:solidFill>
                  <a:srgbClr val="C00000"/>
                </a:solidFill>
              </a:rPr>
              <a:t>if-else-if</a:t>
            </a:r>
            <a:r>
              <a:rPr lang="en-US" i="1" smtClean="0">
                <a:latin typeface="Garamond" panose="02020404030301010803" pitchFamily="18" charset="0"/>
              </a:rPr>
              <a:t> </a:t>
            </a:r>
            <a:r>
              <a:rPr lang="en-US" smtClean="0"/>
              <a:t>construct:</a:t>
            </a:r>
            <a:endParaRPr lang="en-SG" dirty="0" smtClean="0"/>
          </a:p>
        </p:txBody>
      </p:sp>
      <p:sp>
        <p:nvSpPr>
          <p:cNvPr id="9" name="[TextBox 14]"/>
          <p:cNvSpPr txBox="1"/>
          <p:nvPr/>
        </p:nvSpPr>
        <p:spPr>
          <a:xfrm>
            <a:off x="779282" y="2107425"/>
            <a:ext cx="3529248" cy="4031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marks;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grade;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grade = 'A';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75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grade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'B'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grade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'C'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grade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'D'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grade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'F'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 bwMode="auto">
          <a:xfrm>
            <a:off x="4666326" y="1968285"/>
            <a:ext cx="2307822" cy="353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sz="2000" kern="0" smtClean="0">
                <a:latin typeface="+mn-lt"/>
                <a:cs typeface="+mn-cs"/>
              </a:rPr>
              <a:t>Alternative style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[TextBox 14]"/>
          <p:cNvSpPr txBox="1"/>
          <p:nvPr/>
        </p:nvSpPr>
        <p:spPr>
          <a:xfrm>
            <a:off x="5083345" y="2411488"/>
            <a:ext cx="3042346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marks;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grade;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grade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75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grade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'B'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grade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'C'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grade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'D'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grade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'F'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95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4. </a:t>
            </a:r>
            <a:r>
              <a:rPr lang="en-GB" sz="3600" dirty="0">
                <a:solidFill>
                  <a:srgbClr val="0000FF"/>
                </a:solidFill>
              </a:rPr>
              <a:t>Style Issues: </a:t>
            </a:r>
            <a:r>
              <a:rPr lang="en-GB" sz="3600" dirty="0" smtClean="0">
                <a:solidFill>
                  <a:srgbClr val="0000FF"/>
                </a:solidFill>
              </a:rPr>
              <a:t>Naming ‘</a:t>
            </a:r>
            <a:r>
              <a:rPr lang="en-GB" sz="3600" dirty="0" err="1" smtClean="0">
                <a:solidFill>
                  <a:srgbClr val="0000FF"/>
                </a:solidFill>
              </a:rPr>
              <a:t>boolean</a:t>
            </a:r>
            <a:r>
              <a:rPr lang="en-GB" sz="3600" dirty="0" smtClean="0">
                <a:solidFill>
                  <a:srgbClr val="0000FF"/>
                </a:solidFill>
              </a:rPr>
              <a:t>’ variables (5/6)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36133"/>
            <a:ext cx="8627802" cy="3462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Here, ‘</a:t>
            </a:r>
            <a:r>
              <a:rPr lang="en-US" dirty="0" err="1" smtClean="0"/>
              <a:t>boolean</a:t>
            </a:r>
            <a:r>
              <a:rPr lang="en-US" dirty="0" smtClean="0"/>
              <a:t>’ variables refer to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/>
              <a:t> variables which are used to hold 1 or 0 to represent true or false respectively.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These are also known as </a:t>
            </a:r>
            <a:r>
              <a:rPr lang="en-US" dirty="0" err="1" smtClean="0">
                <a:solidFill>
                  <a:srgbClr val="0000FF"/>
                </a:solidFill>
              </a:rPr>
              <a:t>boolean</a:t>
            </a:r>
            <a:r>
              <a:rPr lang="en-US" dirty="0" smtClean="0">
                <a:solidFill>
                  <a:srgbClr val="0000FF"/>
                </a:solidFill>
              </a:rPr>
              <a:t> flags</a:t>
            </a:r>
            <a:r>
              <a:rPr lang="en-US" dirty="0" smtClean="0"/>
              <a:t>. 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To improve readability, </a:t>
            </a:r>
            <a:r>
              <a:rPr lang="en-US" dirty="0" err="1" smtClean="0"/>
              <a:t>boolean</a:t>
            </a:r>
            <a:r>
              <a:rPr lang="en-US" dirty="0" smtClean="0"/>
              <a:t> flags should be given descriptive names just like any other variables.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In general, add suffices such as “is” or “has” to names of </a:t>
            </a:r>
            <a:r>
              <a:rPr lang="en-US" dirty="0" err="1" smtClean="0"/>
              <a:t>boolean</a:t>
            </a:r>
            <a:r>
              <a:rPr lang="en-US" dirty="0" smtClean="0"/>
              <a:t> flags (instead of just calling them “flag”!)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Example: </a:t>
            </a:r>
            <a:r>
              <a:rPr lang="en-US" dirty="0" err="1" smtClean="0"/>
              <a:t>isEven</a:t>
            </a:r>
            <a:r>
              <a:rPr lang="en-US" dirty="0" smtClean="0"/>
              <a:t>, </a:t>
            </a:r>
            <a:r>
              <a:rPr lang="en-US" dirty="0" err="1" smtClean="0"/>
              <a:t>isPrime</a:t>
            </a:r>
            <a:r>
              <a:rPr lang="en-US" dirty="0" smtClean="0"/>
              <a:t>, </a:t>
            </a:r>
            <a:r>
              <a:rPr lang="en-US" dirty="0" err="1" smtClean="0"/>
              <a:t>hasError</a:t>
            </a:r>
            <a:r>
              <a:rPr lang="en-US" dirty="0" smtClean="0"/>
              <a:t>, </a:t>
            </a:r>
            <a:r>
              <a:rPr lang="en-US" dirty="0" err="1" smtClean="0"/>
              <a:t>hasDuplicates</a:t>
            </a:r>
            <a:endParaRPr lang="en-SG" dirty="0" smtClean="0"/>
          </a:p>
        </p:txBody>
      </p:sp>
      <p:sp>
        <p:nvSpPr>
          <p:cNvPr id="13" name="[TextBox 14]"/>
          <p:cNvSpPr txBox="1"/>
          <p:nvPr/>
        </p:nvSpPr>
        <p:spPr>
          <a:xfrm>
            <a:off x="2966678" y="4699000"/>
            <a:ext cx="3042346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670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4. </a:t>
            </a:r>
            <a:r>
              <a:rPr lang="en-GB" sz="3600" dirty="0">
                <a:solidFill>
                  <a:srgbClr val="0000FF"/>
                </a:solidFill>
              </a:rPr>
              <a:t>Style Issues: </a:t>
            </a:r>
            <a:r>
              <a:rPr lang="en-GB" sz="3600" dirty="0" smtClean="0">
                <a:solidFill>
                  <a:srgbClr val="0000FF"/>
                </a:solidFill>
              </a:rPr>
              <a:t>Removing ‘if’ (6/6)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36133"/>
            <a:ext cx="8627802" cy="618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The following code pattern is commonly encountered:</a:t>
            </a:r>
            <a:endParaRPr lang="en-SG" dirty="0" smtClean="0"/>
          </a:p>
        </p:txBody>
      </p:sp>
      <p:sp>
        <p:nvSpPr>
          <p:cNvPr id="13" name="[TextBox 14]"/>
          <p:cNvSpPr txBox="1"/>
          <p:nvPr/>
        </p:nvSpPr>
        <p:spPr>
          <a:xfrm>
            <a:off x="3145153" y="1744134"/>
            <a:ext cx="3042346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2425" y="3606799"/>
            <a:ext cx="8627802" cy="1531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In this case, the </a:t>
            </a:r>
            <a:r>
              <a:rPr lang="en-US" i="1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 statement can be rewritten into a single assignment statement, since (</a:t>
            </a:r>
            <a:r>
              <a:rPr lang="en-US" dirty="0" err="1" smtClean="0"/>
              <a:t>num</a:t>
            </a:r>
            <a:r>
              <a:rPr lang="en-US" dirty="0" smtClean="0"/>
              <a:t> % 2 == 0) evaluates to either 0 or 1.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Such coding style is common and the code is shorter.</a:t>
            </a:r>
            <a:endParaRPr lang="en-SG" dirty="0" smtClean="0"/>
          </a:p>
        </p:txBody>
      </p:sp>
      <p:sp>
        <p:nvSpPr>
          <p:cNvPr id="9" name="[TextBox 14]"/>
          <p:cNvSpPr txBox="1"/>
          <p:nvPr/>
        </p:nvSpPr>
        <p:spPr>
          <a:xfrm>
            <a:off x="2968546" y="5197354"/>
            <a:ext cx="354351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955710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Common Errors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4"/>
            <a:ext cx="8627802" cy="134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code fragments below contain some very common errors. </a:t>
            </a:r>
            <a:r>
              <a:rPr lang="en-US" smtClean="0"/>
              <a:t>One </a:t>
            </a:r>
            <a:r>
              <a:rPr lang="en-US"/>
              <a:t>is caught by the compiler but </a:t>
            </a:r>
            <a:r>
              <a:rPr lang="en-US" smtClean="0"/>
              <a:t>the other is not </a:t>
            </a:r>
            <a:r>
              <a:rPr lang="en-US"/>
              <a:t>(which </a:t>
            </a:r>
            <a:r>
              <a:rPr lang="en-US" smtClean="0"/>
              <a:t>makes </a:t>
            </a:r>
            <a:r>
              <a:rPr lang="en-US"/>
              <a:t>it very hard to detect). </a:t>
            </a:r>
            <a:r>
              <a:rPr lang="en-US">
                <a:solidFill>
                  <a:srgbClr val="C00000"/>
                </a:solidFill>
              </a:rPr>
              <a:t>Spot the </a:t>
            </a:r>
            <a:r>
              <a:rPr lang="en-US" smtClean="0">
                <a:solidFill>
                  <a:srgbClr val="C00000"/>
                </a:solidFill>
              </a:rPr>
              <a:t>errors.</a:t>
            </a:r>
            <a:endParaRPr lang="en-SG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233386" y="2529161"/>
            <a:ext cx="6626611" cy="1422756"/>
            <a:chOff x="1233386" y="2417858"/>
            <a:chExt cx="6626611" cy="1422756"/>
          </a:xfrm>
        </p:grpSpPr>
        <p:sp>
          <p:nvSpPr>
            <p:cNvPr id="13" name="TextBox 12"/>
            <p:cNvSpPr txBox="1"/>
            <p:nvPr/>
          </p:nvSpPr>
          <p:spPr>
            <a:xfrm>
              <a:off x="1233386" y="2640464"/>
              <a:ext cx="6402387" cy="120015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(a &gt;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is larger than 10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"Next </a:t>
              </a:r>
              <a:r>
                <a:rPr lang="en-US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line.</a:t>
              </a:r>
              <a:r>
                <a:rPr lang="en-US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</a:t>
              </a:r>
              <a:r>
                <a:rPr lang="en-US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[TextBox 18]"/>
            <p:cNvSpPr txBox="1"/>
            <p:nvPr/>
          </p:nvSpPr>
          <p:spPr>
            <a:xfrm>
              <a:off x="4933489" y="2417858"/>
              <a:ext cx="292650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Unit5_CommonErrors1.c</a:t>
              </a:r>
              <a:endParaRPr lang="en-SG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68413" y="4210037"/>
            <a:ext cx="6591584" cy="1938854"/>
            <a:chOff x="1268413" y="4117704"/>
            <a:chExt cx="6591584" cy="1938854"/>
          </a:xfrm>
        </p:grpSpPr>
        <p:sp>
          <p:nvSpPr>
            <p:cNvPr id="14" name="TextBox 13"/>
            <p:cNvSpPr txBox="1"/>
            <p:nvPr/>
          </p:nvSpPr>
          <p:spPr>
            <a:xfrm>
              <a:off x="1268413" y="4302370"/>
              <a:ext cx="6402387" cy="175418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(a &gt;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is larger than 10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is not larger than 10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Next </a:t>
              </a:r>
              <a:r>
                <a:rPr lang="en-US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line.</a:t>
              </a:r>
              <a:r>
                <a:rPr lang="en-US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[TextBox 18]"/>
            <p:cNvSpPr txBox="1"/>
            <p:nvPr/>
          </p:nvSpPr>
          <p:spPr>
            <a:xfrm>
              <a:off x="4933489" y="4117704"/>
              <a:ext cx="292650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Unit5_CommonErrors2.c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400482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Common Errors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4"/>
            <a:ext cx="8627802" cy="134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Proper indentation is important. In the following code, the indentation does not convey the intended purpose of the code. Why? Which </a:t>
            </a:r>
            <a:r>
              <a:rPr lang="en-US" i="1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 is the </a:t>
            </a:r>
            <a:r>
              <a:rPr lang="en-US" i="1" dirty="0" smtClean="0">
                <a:solidFill>
                  <a:srgbClr val="0000FF"/>
                </a:solidFill>
              </a:rPr>
              <a:t>else</a:t>
            </a:r>
            <a:r>
              <a:rPr lang="en-US" dirty="0" smtClean="0"/>
              <a:t> matched to?</a:t>
            </a:r>
            <a:endParaRPr lang="en-SG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268413" y="2763688"/>
            <a:ext cx="6839518" cy="2492990"/>
            <a:chOff x="1268413" y="2763688"/>
            <a:chExt cx="6839518" cy="2492990"/>
          </a:xfrm>
        </p:grpSpPr>
        <p:sp>
          <p:nvSpPr>
            <p:cNvPr id="14" name="TextBox 13"/>
            <p:cNvSpPr txBox="1"/>
            <p:nvPr/>
          </p:nvSpPr>
          <p:spPr>
            <a:xfrm>
              <a:off x="1268413" y="2948354"/>
              <a:ext cx="6402387" cy="2308324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a, b;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>
                <a:tabLst>
                  <a:tab pos="457200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(a &gt;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 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(b &lt; </a:t>
              </a:r>
              <a:r>
                <a:rPr lang="en-US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"Hello</a:t>
              </a:r>
              <a:r>
                <a:rPr lang="en-US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"Goodbye</a:t>
              </a:r>
              <a:r>
                <a:rPr lang="en-US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[TextBox 18]"/>
            <p:cNvSpPr txBox="1"/>
            <p:nvPr/>
          </p:nvSpPr>
          <p:spPr>
            <a:xfrm>
              <a:off x="5181423" y="2763688"/>
              <a:ext cx="292650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Unit5_CommonErrors3.c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3753635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6</a:t>
            </a:r>
            <a:r>
              <a:rPr lang="en-GB" sz="3600" smtClean="0">
                <a:solidFill>
                  <a:srgbClr val="0000FF"/>
                </a:solidFill>
              </a:rPr>
              <a:t>. The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switch</a:t>
            </a:r>
            <a:r>
              <a:rPr lang="en-GB" sz="3600" smtClean="0">
                <a:solidFill>
                  <a:srgbClr val="0000FF"/>
                </a:solidFill>
              </a:rPr>
              <a:t> Statement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3"/>
            <a:ext cx="8627802" cy="108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 alternative to </a:t>
            </a:r>
            <a:r>
              <a:rPr lang="en-US" i="1" dirty="0">
                <a:solidFill>
                  <a:srgbClr val="0000FF"/>
                </a:solidFill>
              </a:rPr>
              <a:t>if-else-if</a:t>
            </a:r>
            <a:r>
              <a:rPr lang="en-US" i="1" dirty="0"/>
              <a:t> </a:t>
            </a:r>
            <a:r>
              <a:rPr lang="en-US" dirty="0" smtClean="0"/>
              <a:t>is </a:t>
            </a:r>
            <a:r>
              <a:rPr lang="en-US" dirty="0"/>
              <a:t>to use the </a:t>
            </a:r>
            <a:r>
              <a:rPr lang="en-US" i="1" dirty="0">
                <a:solidFill>
                  <a:srgbClr val="0000FF"/>
                </a:solidFill>
              </a:rPr>
              <a:t>switch</a:t>
            </a:r>
            <a:r>
              <a:rPr lang="en-US" dirty="0"/>
              <a:t> </a:t>
            </a:r>
            <a:r>
              <a:rPr lang="en-US" dirty="0" smtClean="0"/>
              <a:t>statement.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Restriction: Value must be of </a:t>
            </a:r>
            <a:r>
              <a:rPr lang="en-US" dirty="0" smtClean="0">
                <a:solidFill>
                  <a:srgbClr val="C00000"/>
                </a:solidFill>
              </a:rPr>
              <a:t>discrete type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char</a:t>
            </a:r>
            <a:r>
              <a:rPr lang="en-US" dirty="0" smtClean="0"/>
              <a:t>)</a:t>
            </a:r>
            <a:endParaRPr lang="en-SG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9954" y="2338754"/>
            <a:ext cx="8053754" cy="424731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switch ( </a:t>
            </a:r>
            <a:r>
              <a:rPr lang="en-SG" dirty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&lt;</a:t>
            </a:r>
            <a:r>
              <a:rPr lang="en-SG" dirty="0" smtClean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variable or expression&gt;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SG" dirty="0">
                <a:latin typeface="Lucida Console" pitchFamily="49" charset="0"/>
                <a:cs typeface="Courier New" pitchFamily="49" charset="0"/>
              </a:rPr>
              <a:t>) {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case</a:t>
            </a:r>
            <a:r>
              <a:rPr lang="en-SG" dirty="0" smtClean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 value1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: </a:t>
            </a:r>
            <a:endParaRPr lang="en-SG" dirty="0"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Code 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to execute if &lt;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variable or expr&gt; 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== 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value1 </a:t>
            </a:r>
            <a:endParaRPr lang="en-SG" dirty="0">
              <a:solidFill>
                <a:srgbClr val="006600"/>
              </a:solidFill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	break</a:t>
            </a:r>
            <a:r>
              <a:rPr lang="en-SG" dirty="0">
                <a:latin typeface="Lucida Console" pitchFamily="49" charset="0"/>
                <a:cs typeface="Courier New" pitchFamily="49" charset="0"/>
              </a:rPr>
              <a:t>; </a:t>
            </a:r>
            <a:endParaRPr lang="en-SG" dirty="0" smtClean="0"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endParaRPr lang="en-SG" dirty="0"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 smtClean="0">
                <a:latin typeface="Lucida Console" pitchFamily="49" charset="0"/>
                <a:cs typeface="Courier New" pitchFamily="49" charset="0"/>
              </a:rPr>
              <a:t>	case </a:t>
            </a:r>
            <a:r>
              <a:rPr lang="en-SG" dirty="0" smtClean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value2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: </a:t>
            </a:r>
            <a:endParaRPr lang="en-SG" dirty="0"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 smtClean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		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Code 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to execute if &lt;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variable or expr&gt; 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== 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value2 </a:t>
            </a:r>
            <a:endParaRPr lang="en-SG" dirty="0">
              <a:solidFill>
                <a:srgbClr val="006600"/>
              </a:solidFill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	break</a:t>
            </a:r>
            <a:r>
              <a:rPr lang="en-SG" dirty="0">
                <a:latin typeface="Lucida Console" pitchFamily="49" charset="0"/>
                <a:cs typeface="Courier New" pitchFamily="49" charset="0"/>
              </a:rPr>
              <a:t>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... </a:t>
            </a:r>
            <a:endParaRPr lang="en-SG" dirty="0"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endParaRPr lang="en-SG" dirty="0" smtClean="0"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default</a:t>
            </a:r>
            <a:r>
              <a:rPr lang="en-SG" dirty="0">
                <a:latin typeface="Lucida Console" pitchFamily="49" charset="0"/>
                <a:cs typeface="Courier New" pitchFamily="49" charset="0"/>
              </a:rPr>
              <a:t>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Code 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to execute if &lt;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variable or expr&gt; 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does 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not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	equal to the value of 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any of the </a:t>
            </a:r>
            <a:r>
              <a:rPr lang="en-SG" dirty="0" smtClean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cases above</a:t>
            </a:r>
            <a:endParaRPr lang="en-SG" dirty="0">
              <a:solidFill>
                <a:srgbClr val="006600"/>
              </a:solidFill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SG" dirty="0" smtClean="0">
                <a:latin typeface="Lucida Console" pitchFamily="49" charset="0"/>
                <a:cs typeface="Courier New" pitchFamily="49" charset="0"/>
              </a:rPr>
              <a:t>	break</a:t>
            </a:r>
            <a:r>
              <a:rPr lang="en-SG" dirty="0">
                <a:latin typeface="Lucida Console" pitchFamily="49" charset="0"/>
                <a:cs typeface="Courier New" pitchFamily="49" charset="0"/>
              </a:rPr>
              <a:t>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}</a:t>
            </a:r>
            <a:endParaRPr lang="en-SG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198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5: Selection Statements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Sequential vs Non-Sequential Control Flow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Selection Structures</a:t>
            </a:r>
          </a:p>
          <a:p>
            <a:pPr marL="1255713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2.1	</a:t>
            </a:r>
            <a:r>
              <a:rPr lang="en-GB" sz="2400" i="1" dirty="0" smtClean="0">
                <a:latin typeface="Garamond" panose="02020404030301010803" pitchFamily="18" charset="0"/>
                <a:cs typeface="Gautami" panose="020B0502040204020203" pitchFamily="34" charset="0"/>
              </a:rPr>
              <a:t>if</a:t>
            </a:r>
            <a:r>
              <a:rPr lang="en-GB" sz="2400" dirty="0" smtClean="0"/>
              <a:t> and </a:t>
            </a:r>
            <a:r>
              <a:rPr lang="en-GB" sz="2400" i="1" dirty="0" smtClean="0">
                <a:latin typeface="Garamond" panose="02020404030301010803" pitchFamily="18" charset="0"/>
              </a:rPr>
              <a:t>if-else</a:t>
            </a:r>
            <a:r>
              <a:rPr lang="en-GB" sz="2400" dirty="0" smtClean="0"/>
              <a:t> Statements</a:t>
            </a:r>
          </a:p>
          <a:p>
            <a:pPr marL="1255713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2.2	Conditions</a:t>
            </a:r>
          </a:p>
          <a:p>
            <a:pPr marL="1255713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2.3	Truth Values</a:t>
            </a:r>
          </a:p>
          <a:p>
            <a:pPr marL="1255713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2.4	Logical Operators</a:t>
            </a:r>
          </a:p>
          <a:p>
            <a:pPr marL="1255713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2.5	Evaluation of Boolean Expressions</a:t>
            </a:r>
          </a:p>
          <a:p>
            <a:pPr marL="1255713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2.6	Caution</a:t>
            </a:r>
          </a:p>
          <a:p>
            <a:pPr marL="1255713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2.7	Short-Circuit Evaluation</a:t>
            </a:r>
          </a:p>
          <a:p>
            <a:pPr marL="1255713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2.8	</a:t>
            </a:r>
            <a:r>
              <a:rPr lang="en-GB" sz="2400" i="1" dirty="0">
                <a:latin typeface="Garamond" panose="02020404030301010803" pitchFamily="18" charset="0"/>
                <a:cs typeface="Gautami" panose="020B0502040204020203" pitchFamily="34" charset="0"/>
              </a:rPr>
              <a:t> if</a:t>
            </a:r>
            <a:r>
              <a:rPr lang="en-GB" sz="2400" dirty="0"/>
              <a:t> and </a:t>
            </a:r>
            <a:r>
              <a:rPr lang="en-GB" sz="2400" i="1" dirty="0">
                <a:latin typeface="Garamond" panose="02020404030301010803" pitchFamily="18" charset="0"/>
              </a:rPr>
              <a:t>if-else</a:t>
            </a:r>
            <a:r>
              <a:rPr lang="en-GB" sz="2400" dirty="0"/>
              <a:t> </a:t>
            </a:r>
            <a:r>
              <a:rPr lang="en-GB" sz="2400" dirty="0" smtClean="0"/>
              <a:t>Statements: Examples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  <p:bldP spid="8" grpId="1" uiExpand="1" build="p" bldLvl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6</a:t>
            </a:r>
            <a:r>
              <a:rPr lang="en-GB" sz="3600" smtClean="0">
                <a:solidFill>
                  <a:srgbClr val="0000FF"/>
                </a:solidFill>
              </a:rPr>
              <a:t>. The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switch</a:t>
            </a:r>
            <a:r>
              <a:rPr lang="en-GB" sz="3600" smtClean="0">
                <a:solidFill>
                  <a:srgbClr val="0000FF"/>
                </a:solidFill>
              </a:rPr>
              <a:t> Statement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3"/>
            <a:ext cx="8411747" cy="87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Write a program that reads in a </a:t>
            </a:r>
            <a:r>
              <a:rPr lang="en-US" smtClean="0">
                <a:solidFill>
                  <a:srgbClr val="C00000"/>
                </a:solidFill>
              </a:rPr>
              <a:t>6-digit zip code </a:t>
            </a:r>
            <a:r>
              <a:rPr lang="en-US" smtClean="0"/>
              <a:t>and uses its first digit to print the associated geographic area.</a:t>
            </a:r>
            <a:endParaRPr lang="en-SG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28295"/>
              </p:ext>
            </p:extLst>
          </p:nvPr>
        </p:nvGraphicFramePr>
        <p:xfrm>
          <a:off x="668216" y="2338754"/>
          <a:ext cx="7965830" cy="327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989"/>
                <a:gridCol w="5630841"/>
              </a:tblGrid>
              <a:tr h="490488">
                <a:tc>
                  <a:txBody>
                    <a:bodyPr/>
                    <a:lstStyle/>
                    <a:p>
                      <a:r>
                        <a:rPr lang="en-US" sz="2400" smtClean="0"/>
                        <a:t>If zip code</a:t>
                      </a:r>
                      <a:r>
                        <a:rPr lang="en-US" sz="2400" baseline="0" smtClean="0"/>
                        <a:t> begins with</a:t>
                      </a:r>
                      <a:endParaRPr lang="en-US" sz="2400"/>
                    </a:p>
                  </a:txBody>
                  <a:tcPr anchor="ctr"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Print this message</a:t>
                      </a:r>
                      <a:endParaRPr lang="en-US" sz="2400"/>
                    </a:p>
                  </a:txBody>
                  <a:tcPr anchor="ctr">
                    <a:solidFill>
                      <a:srgbClr val="CC6600"/>
                    </a:solidFill>
                  </a:tcPr>
                </a:tc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 smtClean="0"/>
                        <a:t>0, 2 or 3</a:t>
                      </a:r>
                      <a:endParaRPr lang="en-US" sz="240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&lt;zip code&gt; is on the East Coast.</a:t>
                      </a:r>
                      <a:endParaRPr lang="en-US" sz="240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 smtClean="0"/>
                        <a:t>4 – 6</a:t>
                      </a:r>
                      <a:endParaRPr lang="en-US" sz="24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&lt;zip code&gt;</a:t>
                      </a:r>
                      <a:r>
                        <a:rPr lang="en-US" sz="2400" baseline="0" smtClean="0"/>
                        <a:t> is in the Central Plains.</a:t>
                      </a:r>
                      <a:endParaRPr lang="en-US" sz="240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 smtClean="0"/>
                        <a:t>7</a:t>
                      </a:r>
                      <a:endParaRPr lang="en-US" sz="240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&lt;zip</a:t>
                      </a:r>
                      <a:r>
                        <a:rPr lang="en-US" sz="2400" baseline="0" smtClean="0"/>
                        <a:t> code&gt; is in the South.</a:t>
                      </a:r>
                      <a:endParaRPr lang="en-US" sz="240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 smtClean="0"/>
                        <a:t>8 or 9</a:t>
                      </a:r>
                      <a:endParaRPr lang="en-US" sz="24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&lt;zip code&gt; is in the West.</a:t>
                      </a:r>
                      <a:endParaRPr lang="en-US" sz="240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 smtClean="0"/>
                        <a:t>others</a:t>
                      </a:r>
                      <a:endParaRPr lang="en-US" sz="240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&lt;zip code&gt; is invalid.</a:t>
                      </a:r>
                      <a:endParaRPr lang="en-US" sz="240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305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6</a:t>
            </a:r>
            <a:r>
              <a:rPr lang="en-GB" sz="3600" smtClean="0">
                <a:solidFill>
                  <a:srgbClr val="0000FF"/>
                </a:solidFill>
              </a:rPr>
              <a:t>. The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switch</a:t>
            </a:r>
            <a:r>
              <a:rPr lang="en-GB" sz="3600" smtClean="0">
                <a:solidFill>
                  <a:srgbClr val="0000FF"/>
                </a:solidFill>
              </a:rPr>
              <a:t> Statement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8" name="[Group 7]"/>
          <p:cNvGrpSpPr/>
          <p:nvPr/>
        </p:nvGrpSpPr>
        <p:grpSpPr>
          <a:xfrm>
            <a:off x="1749507" y="991901"/>
            <a:ext cx="6411329" cy="5755147"/>
            <a:chOff x="2101947" y="2769404"/>
            <a:chExt cx="6411329" cy="5755147"/>
          </a:xfrm>
        </p:grpSpPr>
        <p:sp>
          <p:nvSpPr>
            <p:cNvPr id="9" name="TextBox 8"/>
            <p:cNvSpPr txBox="1"/>
            <p:nvPr/>
          </p:nvSpPr>
          <p:spPr>
            <a:xfrm>
              <a:off x="2101947" y="2846073"/>
              <a:ext cx="6138897" cy="567847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4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 {    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zip;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6-digit ZIP code: 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, &amp;zip);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switch 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(zip/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100000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%06d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on the East Coast.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 the Central Plains.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 the South.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 the West.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default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			printf(</a:t>
              </a:r>
              <a:r>
                <a:rPr lang="nl-NL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nl-NL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nl-NL" sz="14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invalid.</a:t>
              </a:r>
              <a:r>
                <a:rPr lang="nl-NL" sz="14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</a:t>
              </a:r>
              <a:r>
                <a:rPr lang="nl-NL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nl-NL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nl-NL" sz="14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} </a:t>
              </a:r>
              <a:r>
                <a:rPr lang="en-SG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end switch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400" b="1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80406" y="2769404"/>
              <a:ext cx="213287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Unit5_ZipCode.c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4197691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7. Testing </a:t>
            </a:r>
            <a:r>
              <a:rPr lang="en-GB" sz="3600" dirty="0" smtClean="0">
                <a:solidFill>
                  <a:srgbClr val="0000FF"/>
                </a:solidFill>
              </a:rPr>
              <a:t>and Debugging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46346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Finding the maximum value among 3 variables:</a:t>
            </a:r>
            <a:endParaRPr lang="en-US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533026"/>
            <a:ext cx="8229600" cy="2108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What is wrong with the code? Did you test it with the correct test data?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What test data would expose the flaw of the code?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How do you correct the code?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After correcting the code, would replacing the 3 </a:t>
            </a:r>
            <a:r>
              <a:rPr lang="en-US" sz="2000" i="1" dirty="0" smtClean="0">
                <a:solidFill>
                  <a:srgbClr val="0000FF"/>
                </a:solidFill>
              </a:rPr>
              <a:t>if</a:t>
            </a:r>
            <a:r>
              <a:rPr lang="en-US" sz="2000" dirty="0" smtClean="0"/>
              <a:t> statements with a nested </a:t>
            </a:r>
            <a:r>
              <a:rPr lang="en-US" sz="2000" i="1" dirty="0" smtClean="0"/>
              <a:t>if-else</a:t>
            </a:r>
            <a:r>
              <a:rPr lang="en-US" sz="2000" dirty="0" smtClean="0"/>
              <a:t> statement work? If it works, which method is better?</a:t>
            </a:r>
            <a:endParaRPr lang="en-US" sz="2000" dirty="0"/>
          </a:p>
        </p:txBody>
      </p:sp>
      <p:grpSp>
        <p:nvGrpSpPr>
          <p:cNvPr id="2" name="[Group 1]"/>
          <p:cNvGrpSpPr/>
          <p:nvPr/>
        </p:nvGrpSpPr>
        <p:grpSpPr>
          <a:xfrm>
            <a:off x="1489899" y="1685296"/>
            <a:ext cx="5895163" cy="2839310"/>
            <a:chOff x="1650670" y="1732258"/>
            <a:chExt cx="5895163" cy="2839310"/>
          </a:xfrm>
        </p:grpSpPr>
        <p:sp>
          <p:nvSpPr>
            <p:cNvPr id="9" name="[TextBox 14]"/>
            <p:cNvSpPr txBox="1"/>
            <p:nvPr/>
          </p:nvSpPr>
          <p:spPr>
            <a:xfrm>
              <a:off x="1650670" y="1732258"/>
              <a:ext cx="5510151" cy="28007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</a:rPr>
                <a:t>// Returns largest among num1, num2, num3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GB" sz="1600" b="1" dirty="0" err="1" smtClean="0">
                  <a:solidFill>
                    <a:schemeClr val="tx1"/>
                  </a:solidFill>
                  <a:latin typeface="Courier New" pitchFamily="49" charset="0"/>
                </a:rPr>
                <a:t>getMax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(</a:t>
              </a: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 num1, </a:t>
              </a: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 num2, </a:t>
              </a: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 num3) {</a:t>
              </a:r>
              <a: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  <a:t/>
              </a:r>
              <a:b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</a:br>
              <a:r>
                <a:rPr lang="en-GB" sz="1600" b="1" dirty="0" smtClean="0">
                  <a:solidFill>
                    <a:srgbClr val="C00000"/>
                  </a:solidFill>
                  <a:latin typeface="Courier New" pitchFamily="49" charset="0"/>
                </a:rPr>
                <a:t>	</a:t>
              </a: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latin typeface="Courier New" pitchFamily="49" charset="0"/>
                </a:rPr>
                <a:t> </a:t>
              </a:r>
              <a:r>
                <a:rPr lang="en-GB" sz="1600" b="1" dirty="0">
                  <a:latin typeface="Courier New" pitchFamily="49" charset="0"/>
                </a:rPr>
                <a:t>max = </a:t>
              </a:r>
              <a:r>
                <a:rPr lang="en-GB" sz="16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GB" sz="1600" b="1" dirty="0">
                  <a:latin typeface="Courier New" pitchFamily="49" charset="0"/>
                </a:rPr>
                <a:t>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 smtClean="0">
                  <a:latin typeface="Courier New" pitchFamily="49" charset="0"/>
                </a:rPr>
                <a:t>	</a:t>
              </a:r>
              <a:r>
                <a:rPr lang="en-GB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GB" sz="1600" b="1" dirty="0" smtClean="0">
                  <a:latin typeface="Courier New" pitchFamily="49" charset="0"/>
                </a:rPr>
                <a:t> </a:t>
              </a:r>
              <a:r>
                <a:rPr lang="en-GB" sz="1600" b="1" dirty="0">
                  <a:latin typeface="Courier New" pitchFamily="49" charset="0"/>
                </a:rPr>
                <a:t>((num1 &gt; num2) &amp;&amp; (num1 &gt; num3))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 smtClean="0">
                  <a:latin typeface="Courier New" pitchFamily="49" charset="0"/>
                </a:rPr>
                <a:t>		max </a:t>
              </a:r>
              <a:r>
                <a:rPr lang="en-GB" sz="1600" b="1" dirty="0">
                  <a:latin typeface="Courier New" pitchFamily="49" charset="0"/>
                </a:rPr>
                <a:t>= num1;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 smtClean="0">
                  <a:latin typeface="Courier New" pitchFamily="49" charset="0"/>
                </a:rPr>
                <a:t>	</a:t>
              </a:r>
              <a:r>
                <a:rPr lang="en-GB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GB" sz="1600" b="1" dirty="0" smtClean="0">
                  <a:latin typeface="Courier New" pitchFamily="49" charset="0"/>
                </a:rPr>
                <a:t> </a:t>
              </a:r>
              <a:r>
                <a:rPr lang="en-GB" sz="1600" b="1" dirty="0">
                  <a:latin typeface="Courier New" pitchFamily="49" charset="0"/>
                </a:rPr>
                <a:t>((num2 &gt; num1) &amp;&amp; (num2 &gt; num3))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 smtClean="0">
                  <a:latin typeface="Courier New" pitchFamily="49" charset="0"/>
                </a:rPr>
                <a:t>		max </a:t>
              </a:r>
              <a:r>
                <a:rPr lang="en-GB" sz="1600" b="1" dirty="0">
                  <a:latin typeface="Courier New" pitchFamily="49" charset="0"/>
                </a:rPr>
                <a:t>= num2;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 smtClean="0">
                  <a:latin typeface="Courier New" pitchFamily="49" charset="0"/>
                </a:rPr>
                <a:t>	</a:t>
              </a:r>
              <a:r>
                <a:rPr lang="en-GB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GB" sz="1600" b="1" dirty="0" smtClean="0">
                  <a:latin typeface="Courier New" pitchFamily="49" charset="0"/>
                </a:rPr>
                <a:t> </a:t>
              </a:r>
              <a:r>
                <a:rPr lang="en-GB" sz="1600" b="1" dirty="0">
                  <a:latin typeface="Courier New" pitchFamily="49" charset="0"/>
                </a:rPr>
                <a:t>((num3 &gt; num1) &amp;&amp; (num3 &gt; num2))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  </a:t>
              </a:r>
              <a:r>
                <a:rPr lang="en-GB" sz="1600" b="1" dirty="0" smtClean="0">
                  <a:latin typeface="Courier New" pitchFamily="49" charset="0"/>
                </a:rPr>
                <a:t>		max </a:t>
              </a:r>
              <a:r>
                <a:rPr lang="en-GB" sz="1600" b="1" dirty="0">
                  <a:latin typeface="Courier New" pitchFamily="49" charset="0"/>
                </a:rPr>
                <a:t>= num3</a:t>
              </a:r>
              <a:r>
                <a:rPr lang="en-GB" sz="1600" b="1" dirty="0" smtClean="0">
                  <a:latin typeface="Courier New" pitchFamily="49" charset="0"/>
                </a:rPr>
                <a:t>;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GB" sz="1600" b="1" dirty="0" smtClean="0">
                  <a:latin typeface="Courier New" pitchFamily="49" charset="0"/>
                </a:rPr>
                <a:t> max;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11" name="[Group 7]"/>
            <p:cNvSpPr txBox="1"/>
            <p:nvPr/>
          </p:nvSpPr>
          <p:spPr>
            <a:xfrm>
              <a:off x="5213569" y="4202236"/>
              <a:ext cx="233226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Unit5_FindMax_v1.c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899776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7. Testing </a:t>
            </a:r>
            <a:r>
              <a:rPr lang="en-GB" sz="3600" dirty="0" smtClean="0">
                <a:solidFill>
                  <a:srgbClr val="0000FF"/>
                </a:solidFill>
              </a:rPr>
              <a:t>and Debugging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364120" cy="1571791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With selection structures (and next time, repetition structures), you are now open to many alternative ways of solving a problem.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Alternative approach to finding maximum among 3 values:</a:t>
            </a:r>
            <a:endParaRPr lang="en-US" sz="2000" dirty="0"/>
          </a:p>
        </p:txBody>
      </p:sp>
      <p:grpSp>
        <p:nvGrpSpPr>
          <p:cNvPr id="9" name="[Group 1]"/>
          <p:cNvGrpSpPr/>
          <p:nvPr/>
        </p:nvGrpSpPr>
        <p:grpSpPr>
          <a:xfrm>
            <a:off x="1489899" y="2366287"/>
            <a:ext cx="5895163" cy="2839310"/>
            <a:chOff x="1650670" y="1732258"/>
            <a:chExt cx="5895163" cy="2839310"/>
          </a:xfrm>
        </p:grpSpPr>
        <p:sp>
          <p:nvSpPr>
            <p:cNvPr id="10" name="[TextBox 14]"/>
            <p:cNvSpPr txBox="1"/>
            <p:nvPr/>
          </p:nvSpPr>
          <p:spPr>
            <a:xfrm>
              <a:off x="1650670" y="1732258"/>
              <a:ext cx="5510151" cy="28007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</a:rPr>
                <a:t>// Returns largest among num1, num2, num3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GB" sz="1600" b="1" dirty="0" err="1" smtClean="0">
                  <a:solidFill>
                    <a:schemeClr val="tx1"/>
                  </a:solidFill>
                  <a:latin typeface="Courier New" pitchFamily="49" charset="0"/>
                </a:rPr>
                <a:t>getMax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(</a:t>
              </a: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 num1, </a:t>
              </a: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 num2, </a:t>
              </a: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solidFill>
                    <a:schemeClr val="tx1"/>
                  </a:solidFill>
                  <a:latin typeface="Courier New" pitchFamily="49" charset="0"/>
                </a:rPr>
                <a:t> num3) {</a:t>
              </a:r>
              <a: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  <a:t/>
              </a:r>
              <a:b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</a:br>
              <a:r>
                <a:rPr lang="en-GB" sz="1600" b="1" dirty="0" smtClean="0">
                  <a:solidFill>
                    <a:srgbClr val="C00000"/>
                  </a:solidFill>
                  <a:latin typeface="Courier New" pitchFamily="49" charset="0"/>
                </a:rPr>
                <a:t>	</a:t>
              </a:r>
              <a:r>
                <a:rPr lang="en-GB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 smtClean="0">
                  <a:latin typeface="Courier New" pitchFamily="49" charset="0"/>
                </a:rPr>
                <a:t> </a:t>
              </a:r>
              <a:r>
                <a:rPr lang="en-GB" sz="1600" b="1" dirty="0">
                  <a:latin typeface="Courier New" pitchFamily="49" charset="0"/>
                </a:rPr>
                <a:t>max = </a:t>
              </a:r>
              <a:r>
                <a:rPr lang="en-GB" sz="16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GB" sz="1600" b="1" dirty="0">
                  <a:latin typeface="Courier New" pitchFamily="49" charset="0"/>
                </a:rPr>
                <a:t>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 smtClean="0">
                  <a:latin typeface="Courier New" pitchFamily="49" charset="0"/>
                </a:rPr>
                <a:t>	</a:t>
              </a:r>
              <a:r>
                <a:rPr lang="en-GB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GB" sz="1600" b="1" dirty="0" smtClean="0">
                  <a:latin typeface="Courier New" pitchFamily="49" charset="0"/>
                </a:rPr>
                <a:t> (num1 </a:t>
              </a:r>
              <a:r>
                <a:rPr lang="en-GB" sz="1600" b="1" dirty="0">
                  <a:latin typeface="Courier New" pitchFamily="49" charset="0"/>
                </a:rPr>
                <a:t>&gt; </a:t>
              </a:r>
              <a:r>
                <a:rPr lang="en-GB" sz="1600" b="1" dirty="0" smtClean="0">
                  <a:latin typeface="Courier New" pitchFamily="49" charset="0"/>
                </a:rPr>
                <a:t>max)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 smtClean="0">
                  <a:latin typeface="Courier New" pitchFamily="49" charset="0"/>
                </a:rPr>
                <a:t>	max = num1;</a:t>
              </a:r>
              <a:r>
                <a:rPr lang="en-GB" sz="1600" b="1" dirty="0">
                  <a:latin typeface="Courier New" pitchFamily="49" charset="0"/>
                </a:rPr>
                <a:t/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 smtClean="0">
                  <a:latin typeface="Courier New" pitchFamily="49" charset="0"/>
                </a:rPr>
                <a:t>	</a:t>
              </a:r>
              <a:r>
                <a:rPr lang="en-GB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else if</a:t>
              </a:r>
              <a:r>
                <a:rPr lang="en-GB" sz="1600" b="1" dirty="0" smtClean="0">
                  <a:latin typeface="Courier New" pitchFamily="49" charset="0"/>
                </a:rPr>
                <a:t> (num2 </a:t>
              </a:r>
              <a:r>
                <a:rPr lang="en-GB" sz="1600" b="1" dirty="0">
                  <a:latin typeface="Courier New" pitchFamily="49" charset="0"/>
                </a:rPr>
                <a:t>&gt; </a:t>
              </a:r>
              <a:r>
                <a:rPr lang="en-GB" sz="1600" b="1" dirty="0" smtClean="0">
                  <a:latin typeface="Courier New" pitchFamily="49" charset="0"/>
                </a:rPr>
                <a:t>max)</a:t>
              </a:r>
              <a:r>
                <a:rPr lang="en-GB" sz="1600" b="1" dirty="0">
                  <a:latin typeface="Courier New" pitchFamily="49" charset="0"/>
                </a:rPr>
                <a:t/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 smtClean="0">
                  <a:latin typeface="Courier New" pitchFamily="49" charset="0"/>
                </a:rPr>
                <a:t>		max </a:t>
              </a:r>
              <a:r>
                <a:rPr lang="en-GB" sz="1600" b="1" dirty="0">
                  <a:latin typeface="Courier New" pitchFamily="49" charset="0"/>
                </a:rPr>
                <a:t>= num2;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 smtClean="0">
                  <a:latin typeface="Courier New" pitchFamily="49" charset="0"/>
                </a:rPr>
                <a:t>	</a:t>
              </a:r>
              <a:r>
                <a:rPr lang="en-GB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else if</a:t>
              </a:r>
              <a:r>
                <a:rPr lang="en-GB" sz="1600" b="1" dirty="0" smtClean="0">
                  <a:latin typeface="Courier New" pitchFamily="49" charset="0"/>
                </a:rPr>
                <a:t> (num3 </a:t>
              </a:r>
              <a:r>
                <a:rPr lang="en-GB" sz="1600" b="1" dirty="0">
                  <a:latin typeface="Courier New" pitchFamily="49" charset="0"/>
                </a:rPr>
                <a:t>&gt; </a:t>
              </a:r>
              <a:r>
                <a:rPr lang="en-GB" sz="1600" b="1" dirty="0" smtClean="0">
                  <a:latin typeface="Courier New" pitchFamily="49" charset="0"/>
                </a:rPr>
                <a:t>max)</a:t>
              </a:r>
              <a:r>
                <a:rPr lang="en-GB" sz="1600" b="1" dirty="0">
                  <a:latin typeface="Courier New" pitchFamily="49" charset="0"/>
                </a:rPr>
                <a:t/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  </a:t>
              </a:r>
              <a:r>
                <a:rPr lang="en-GB" sz="1600" b="1" dirty="0" smtClean="0">
                  <a:latin typeface="Courier New" pitchFamily="49" charset="0"/>
                </a:rPr>
                <a:t>		max </a:t>
              </a:r>
              <a:r>
                <a:rPr lang="en-GB" sz="1600" b="1" dirty="0">
                  <a:latin typeface="Courier New" pitchFamily="49" charset="0"/>
                </a:rPr>
                <a:t>= num3</a:t>
              </a:r>
              <a:r>
                <a:rPr lang="en-GB" sz="1600" b="1" dirty="0" smtClean="0">
                  <a:latin typeface="Courier New" pitchFamily="49" charset="0"/>
                </a:rPr>
                <a:t>;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GB" sz="1600" b="1" dirty="0" smtClean="0">
                  <a:latin typeface="Courier New" pitchFamily="49" charset="0"/>
                </a:rPr>
                <a:t> max;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11" name="[Group 7]"/>
            <p:cNvSpPr txBox="1"/>
            <p:nvPr/>
          </p:nvSpPr>
          <p:spPr>
            <a:xfrm>
              <a:off x="5213569" y="4202236"/>
              <a:ext cx="233226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Unit5_FindMax_v2.c</a:t>
              </a:r>
              <a:endParaRPr lang="en-SG" dirty="0"/>
            </a:p>
          </p:txBody>
        </p:sp>
      </p:grpSp>
      <p:sp>
        <p:nvSpPr>
          <p:cNvPr id="13" name="Content Placeholder 5"/>
          <p:cNvSpPr txBox="1">
            <a:spLocks/>
          </p:cNvSpPr>
          <p:nvPr/>
        </p:nvSpPr>
        <p:spPr>
          <a:xfrm>
            <a:off x="587375" y="5325979"/>
            <a:ext cx="8364120" cy="1106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What is wrong with this code? (There are more than one error.)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What test data should you use to expose its flaw?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2621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7. Testing </a:t>
            </a:r>
            <a:r>
              <a:rPr lang="en-GB" sz="3600" dirty="0" smtClean="0">
                <a:solidFill>
                  <a:srgbClr val="0000FF"/>
                </a:solidFill>
              </a:rPr>
              <a:t>and Debugging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67326"/>
            <a:ext cx="8364120" cy="1475874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The preceding examples will be discussed in class.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Remember: Test your programs thoroughly with your own data.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37346" y="2999874"/>
            <a:ext cx="4636169" cy="1384995"/>
          </a:xfrm>
          <a:prstGeom prst="rect">
            <a:avLst/>
          </a:prstGeom>
          <a:solidFill>
            <a:srgbClr val="CC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Do NOT rely on </a:t>
            </a:r>
            <a:r>
              <a:rPr lang="en-US" sz="2800" dirty="0" err="1" smtClean="0">
                <a:solidFill>
                  <a:schemeClr val="bg1"/>
                </a:solidFill>
              </a:rPr>
              <a:t>CodeCrunch</a:t>
            </a:r>
            <a:r>
              <a:rPr lang="en-US" sz="2800" dirty="0" smtClean="0">
                <a:solidFill>
                  <a:schemeClr val="bg1"/>
                </a:solidFill>
              </a:rPr>
              <a:t> to test your programs!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045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use of </a:t>
            </a:r>
            <a:r>
              <a:rPr lang="en-US" sz="2400" i="1" dirty="0" smtClean="0">
                <a:solidFill>
                  <a:srgbClr val="0000FF"/>
                </a:solidFill>
              </a:rPr>
              <a:t>if-else</a:t>
            </a:r>
            <a:r>
              <a:rPr lang="en-US" sz="2400" dirty="0" smtClean="0"/>
              <a:t> construct and </a:t>
            </a:r>
            <a:r>
              <a:rPr lang="en-US" sz="2400" i="1" dirty="0" smtClean="0">
                <a:solidFill>
                  <a:srgbClr val="0000FF"/>
                </a:solidFill>
              </a:rPr>
              <a:t>switch</a:t>
            </a:r>
            <a:r>
              <a:rPr lang="en-US" sz="2400" dirty="0" smtClean="0"/>
              <a:t> construct to alter program flow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use of relational and logical operators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Style issues such as indentation, naming of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flags and replacing </a:t>
            </a:r>
            <a:r>
              <a:rPr lang="en-US" sz="2400" i="1" dirty="0" smtClean="0">
                <a:solidFill>
                  <a:srgbClr val="0000FF"/>
                </a:solidFill>
              </a:rPr>
              <a:t>if</a:t>
            </a:r>
            <a:r>
              <a:rPr lang="en-US" sz="2400" dirty="0" smtClean="0"/>
              <a:t> statement with an assignment statement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How to test a selection construct with exhaustive test data, and to ensure that all alternative paths in the selection construct are examined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 dirty="0"/>
              <a:t>5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36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Ack2014080410352075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(AY2014/5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992124"/>
            <a:ext cx="7845552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255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4070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5: Selection Statements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 smtClean="0"/>
              <a:t>Nested </a:t>
            </a:r>
            <a:r>
              <a:rPr lang="en-GB" sz="2800" i="1" dirty="0">
                <a:latin typeface="Garamond" panose="02020404030301010803" pitchFamily="18" charset="0"/>
              </a:rPr>
              <a:t>if</a:t>
            </a:r>
            <a:r>
              <a:rPr lang="en-GB" sz="2800" dirty="0"/>
              <a:t> and </a:t>
            </a:r>
            <a:r>
              <a:rPr lang="en-GB" sz="2800" i="1" dirty="0">
                <a:latin typeface="Garamond" panose="02020404030301010803" pitchFamily="18" charset="0"/>
              </a:rPr>
              <a:t>if-else</a:t>
            </a:r>
            <a:r>
              <a:rPr lang="en-GB" sz="2800" dirty="0"/>
              <a:t> Statements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 smtClean="0"/>
              <a:t>Style Issues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 smtClean="0"/>
              <a:t>Common Errors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 smtClean="0"/>
              <a:t>The </a:t>
            </a:r>
            <a:r>
              <a:rPr lang="en-GB" sz="2800" i="1" dirty="0" smtClean="0">
                <a:latin typeface="Garamond" panose="02020404030301010803" pitchFamily="18" charset="0"/>
              </a:rPr>
              <a:t>switch</a:t>
            </a:r>
            <a:r>
              <a:rPr lang="en-GB" sz="2800" dirty="0" smtClean="0"/>
              <a:t> Statement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 smtClean="0"/>
              <a:t>Testing and Debugging</a:t>
            </a:r>
          </a:p>
        </p:txBody>
      </p:sp>
    </p:spTree>
    <p:extLst>
      <p:ext uri="{BB962C8B-B14F-4D97-AF65-F5344CB8AC3E}">
        <p14:creationId xmlns:p14="http://schemas.microsoft.com/office/powerpoint/2010/main" val="10474262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  <p:bldP spid="8" grpId="1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Sequential Control Flow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7167440" cy="1415073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Recall Simple “drawing” problem in Unit 4:</a:t>
            </a:r>
          </a:p>
          <a:p>
            <a:pPr marL="457200" indent="-45720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457200" algn="l"/>
              </a:tabLst>
              <a:defRPr/>
            </a:pPr>
            <a:r>
              <a:rPr lang="en-US"/>
              <a:t>	</a:t>
            </a:r>
            <a:r>
              <a:rPr lang="en-US" sz="2000" smtClean="0">
                <a:solidFill>
                  <a:srgbClr val="C00000"/>
                </a:solidFill>
              </a:rPr>
              <a:t>Write a program to draw a rocket ship, a male stick figure, and a female stick figure.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134864" y="609560"/>
            <a:ext cx="668337" cy="4796775"/>
            <a:chOff x="8134864" y="609560"/>
            <a:chExt cx="668337" cy="4796775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58839" y="609560"/>
              <a:ext cx="365702" cy="1190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66577" y="2251951"/>
              <a:ext cx="404911" cy="120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71341" y="3959245"/>
              <a:ext cx="395382" cy="1183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8170022" y="1762247"/>
              <a:ext cx="598021" cy="276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rocket</a:t>
              </a:r>
              <a:endParaRPr lang="en-SG" sz="1200" i="1" dirty="0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8170582" y="3408886"/>
              <a:ext cx="5969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male</a:t>
              </a:r>
              <a:endParaRPr lang="en-SG" sz="1200" i="1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8134864" y="5130110"/>
              <a:ext cx="6683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female</a:t>
              </a:r>
              <a:endParaRPr lang="en-SG" sz="1200" i="1" dirty="0"/>
            </a:p>
          </p:txBody>
        </p:sp>
      </p:grpSp>
      <p:sp>
        <p:nvSpPr>
          <p:cNvPr id="17" name="Freeform 29"/>
          <p:cNvSpPr>
            <a:spLocks/>
          </p:cNvSpPr>
          <p:nvPr/>
        </p:nvSpPr>
        <p:spPr bwMode="auto">
          <a:xfrm>
            <a:off x="2752725" y="5067300"/>
            <a:ext cx="2800350" cy="571500"/>
          </a:xfrm>
          <a:custGeom>
            <a:avLst/>
            <a:gdLst>
              <a:gd name="T0" fmla="*/ 2147483647 w 1764"/>
              <a:gd name="T1" fmla="*/ 0 h 360"/>
              <a:gd name="T2" fmla="*/ 0 w 1764"/>
              <a:gd name="T3" fmla="*/ 0 h 360"/>
              <a:gd name="T4" fmla="*/ 0 w 1764"/>
              <a:gd name="T5" fmla="*/ 2147483647 h 360"/>
              <a:gd name="T6" fmla="*/ 0 60000 65536"/>
              <a:gd name="T7" fmla="*/ 0 60000 65536"/>
              <a:gd name="T8" fmla="*/ 0 60000 65536"/>
              <a:gd name="T9" fmla="*/ 0 w 1764"/>
              <a:gd name="T10" fmla="*/ 0 h 360"/>
              <a:gd name="T11" fmla="*/ 1764 w 1764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4" h="360">
                <a:moveTo>
                  <a:pt x="1764" y="0"/>
                </a:moveTo>
                <a:lnTo>
                  <a:pt x="0" y="0"/>
                </a:lnTo>
                <a:lnTo>
                  <a:pt x="0" y="36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grpSp>
        <p:nvGrpSpPr>
          <p:cNvPr id="18" name="Group 17"/>
          <p:cNvGrpSpPr/>
          <p:nvPr/>
        </p:nvGrpSpPr>
        <p:grpSpPr>
          <a:xfrm>
            <a:off x="3926554" y="2689925"/>
            <a:ext cx="795679" cy="397839"/>
            <a:chOff x="438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9" name="Rectangle 18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Triangle</a:t>
              </a:r>
              <a:endParaRPr lang="en-US" sz="10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26554" y="3266355"/>
            <a:ext cx="795679" cy="397839"/>
            <a:chOff x="96715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22" name="Rectangle 21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Rectangle</a:t>
              </a:r>
              <a:endParaRPr lang="en-US" sz="10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26554" y="3831771"/>
            <a:ext cx="795679" cy="397839"/>
            <a:chOff x="192993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25" name="Rectangle 24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82970" y="3691666"/>
            <a:ext cx="795679" cy="397839"/>
            <a:chOff x="2892702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28" name="Rectangle 27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Circle</a:t>
              </a:r>
              <a:endParaRPr lang="en-US" sz="1000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82970" y="4278726"/>
            <a:ext cx="795679" cy="397839"/>
            <a:chOff x="3855473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31" name="Rectangle 30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Rectangle</a:t>
              </a:r>
              <a:endParaRPr lang="en-US" sz="1000" kern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82970" y="4844143"/>
            <a:ext cx="795679" cy="397839"/>
            <a:chOff x="4818245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34" name="Rectangle 33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50804" y="4672020"/>
            <a:ext cx="795679" cy="397839"/>
            <a:chOff x="578101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37" name="Rectangle 36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Circle</a:t>
              </a:r>
              <a:endParaRPr lang="en-US" sz="10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150804" y="5259082"/>
            <a:ext cx="795679" cy="397839"/>
            <a:chOff x="674378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0" name="Rectangle 39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Triangle</a:t>
              </a:r>
              <a:endParaRPr lang="en-US" sz="10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150804" y="5824883"/>
            <a:ext cx="795679" cy="397839"/>
            <a:chOff x="770656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3" name="Rectangle 42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6" name="Rectangle 45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3 Figures</a:t>
              </a:r>
              <a:endParaRPr lang="en-US" sz="1000" kern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9" name="Rectangle 48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0" name="Rectangle 49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Rocket Ship</a:t>
              </a:r>
              <a:endParaRPr lang="en-US" sz="1000" kern="12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2" name="Rectangle 51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Male Stick Figure</a:t>
              </a:r>
              <a:endParaRPr lang="en-US" sz="1000" kern="1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5" name="Rectangle 54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6" name="Rectangle 55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62" name="Straight Arrow Connector 61"/>
          <p:cNvCxnSpPr>
            <a:stCxn id="20" idx="2"/>
            <a:endCxn id="23" idx="0"/>
          </p:cNvCxnSpPr>
          <p:nvPr/>
        </p:nvCxnSpPr>
        <p:spPr bwMode="auto">
          <a:xfrm>
            <a:off x="4324394" y="308776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3130475" y="2506532"/>
            <a:ext cx="1206469" cy="785308"/>
            <a:chOff x="3130475" y="2506532"/>
            <a:chExt cx="1206469" cy="785308"/>
          </a:xfrm>
        </p:grpSpPr>
        <p:cxnSp>
          <p:nvCxnSpPr>
            <p:cNvPr id="64" name="Straight Connector 63"/>
            <p:cNvCxnSpPr/>
            <p:nvPr/>
          </p:nvCxnSpPr>
          <p:spPr bwMode="auto">
            <a:xfrm>
              <a:off x="3130475" y="3291840"/>
              <a:ext cx="36576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V="1">
              <a:off x="3506993" y="2517289"/>
              <a:ext cx="0" cy="774551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3506992" y="2506532"/>
              <a:ext cx="82834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4336944" y="2508644"/>
              <a:ext cx="0" cy="1785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68" name="Straight Arrow Connector 67"/>
          <p:cNvCxnSpPr/>
          <p:nvPr/>
        </p:nvCxnSpPr>
        <p:spPr bwMode="auto">
          <a:xfrm>
            <a:off x="4304671" y="367047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710927" y="3969572"/>
            <a:ext cx="1172584" cy="236668"/>
            <a:chOff x="2710927" y="3969572"/>
            <a:chExt cx="1172584" cy="236668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2721685" y="3969572"/>
              <a:ext cx="1161826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2710927" y="3980329"/>
              <a:ext cx="0" cy="22591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72" name="Straight Arrow Connector 71"/>
          <p:cNvCxnSpPr/>
          <p:nvPr/>
        </p:nvCxnSpPr>
        <p:spPr bwMode="auto">
          <a:xfrm>
            <a:off x="5896804" y="4090018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5896804" y="467272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3151991" y="3463962"/>
            <a:ext cx="2743200" cy="989704"/>
            <a:chOff x="3151991" y="3463962"/>
            <a:chExt cx="2743200" cy="989704"/>
          </a:xfrm>
        </p:grpSpPr>
        <p:cxnSp>
          <p:nvCxnSpPr>
            <p:cNvPr id="75" name="Straight Connector 74"/>
            <p:cNvCxnSpPr/>
            <p:nvPr/>
          </p:nvCxnSpPr>
          <p:spPr bwMode="auto">
            <a:xfrm>
              <a:off x="3151991" y="4453666"/>
              <a:ext cx="190410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5056094" y="3474720"/>
              <a:ext cx="0" cy="968188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5056094" y="3463962"/>
              <a:ext cx="83909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5895191" y="3463962"/>
              <a:ext cx="0" cy="20439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79" name="Straight Arrow Connector 78"/>
          <p:cNvCxnSpPr/>
          <p:nvPr/>
        </p:nvCxnSpPr>
        <p:spPr bwMode="auto">
          <a:xfrm>
            <a:off x="7544517" y="508151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7544517" y="566422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1" name="Group 80"/>
          <p:cNvGrpSpPr/>
          <p:nvPr/>
        </p:nvGrpSpPr>
        <p:grpSpPr>
          <a:xfrm>
            <a:off x="3108960" y="4464424"/>
            <a:ext cx="4421393" cy="1387736"/>
            <a:chOff x="3108960" y="4464424"/>
            <a:chExt cx="4421393" cy="1387736"/>
          </a:xfrm>
        </p:grpSpPr>
        <p:cxnSp>
          <p:nvCxnSpPr>
            <p:cNvPr id="82" name="Straight Connector 81"/>
            <p:cNvCxnSpPr/>
            <p:nvPr/>
          </p:nvCxnSpPr>
          <p:spPr bwMode="auto">
            <a:xfrm>
              <a:off x="3108960" y="5852160"/>
              <a:ext cx="3539265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V="1">
              <a:off x="6648226" y="4464424"/>
              <a:ext cx="0" cy="1387736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6648226" y="4464424"/>
              <a:ext cx="88212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7530353" y="4475181"/>
              <a:ext cx="0" cy="161365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Non-Sequential Control Flow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 lnSpcReduction="10000"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New requirement:</a:t>
            </a:r>
          </a:p>
          <a:p>
            <a:pPr marL="457200" indent="-45720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457200" algn="l"/>
              </a:tabLst>
              <a:defRPr/>
            </a:pPr>
            <a:r>
              <a:rPr lang="en-US"/>
              <a:t>	</a:t>
            </a:r>
            <a:r>
              <a:rPr lang="en-US" sz="2000" smtClean="0">
                <a:solidFill>
                  <a:srgbClr val="C00000"/>
                </a:solidFill>
              </a:rPr>
              <a:t>Write a program to allow user to select only ONE of the following options: Draw a (1) rocket ship, (2) male stick figure, or (3) female stick figure.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86" name="Group 156"/>
          <p:cNvGrpSpPr/>
          <p:nvPr/>
        </p:nvGrpSpPr>
        <p:grpSpPr>
          <a:xfrm>
            <a:off x="3108960" y="4464424"/>
            <a:ext cx="4421393" cy="1387736"/>
            <a:chOff x="3108960" y="4464424"/>
            <a:chExt cx="4421393" cy="1387736"/>
          </a:xfrm>
        </p:grpSpPr>
        <p:cxnSp>
          <p:nvCxnSpPr>
            <p:cNvPr id="87" name="Straight Connector 86"/>
            <p:cNvCxnSpPr/>
            <p:nvPr/>
          </p:nvCxnSpPr>
          <p:spPr bwMode="auto">
            <a:xfrm>
              <a:off x="3108960" y="5852160"/>
              <a:ext cx="3539265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flipV="1">
              <a:off x="6648226" y="4464424"/>
              <a:ext cx="0" cy="1387736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6648226" y="4464424"/>
              <a:ext cx="88212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>
              <a:off x="7530353" y="4475181"/>
              <a:ext cx="0" cy="161365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91" name="Group 32"/>
          <p:cNvGrpSpPr/>
          <p:nvPr/>
        </p:nvGrpSpPr>
        <p:grpSpPr>
          <a:xfrm>
            <a:off x="3926554" y="2689925"/>
            <a:ext cx="795679" cy="397839"/>
            <a:chOff x="438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92" name="Rectangle 91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3" name="Rectangle 92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Triangle</a:t>
              </a:r>
              <a:endParaRPr lang="en-US" sz="1000" kern="1200" dirty="0"/>
            </a:p>
          </p:txBody>
        </p:sp>
      </p:grpSp>
      <p:grpSp>
        <p:nvGrpSpPr>
          <p:cNvPr id="94" name="Group 33"/>
          <p:cNvGrpSpPr/>
          <p:nvPr/>
        </p:nvGrpSpPr>
        <p:grpSpPr>
          <a:xfrm>
            <a:off x="3926554" y="3266355"/>
            <a:ext cx="795679" cy="397839"/>
            <a:chOff x="96715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95" name="Rectangle 94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6" name="Rectangle 95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Rectangle</a:t>
              </a:r>
              <a:endParaRPr lang="en-US" sz="1000" kern="1200" dirty="0"/>
            </a:p>
          </p:txBody>
        </p:sp>
      </p:grpSp>
      <p:grpSp>
        <p:nvGrpSpPr>
          <p:cNvPr id="97" name="Group 34"/>
          <p:cNvGrpSpPr/>
          <p:nvPr/>
        </p:nvGrpSpPr>
        <p:grpSpPr>
          <a:xfrm>
            <a:off x="3926554" y="3831771"/>
            <a:ext cx="795679" cy="397839"/>
            <a:chOff x="192993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98" name="Rectangle 97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9" name="Rectangle 98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100" name="Group 35"/>
          <p:cNvGrpSpPr/>
          <p:nvPr/>
        </p:nvGrpSpPr>
        <p:grpSpPr>
          <a:xfrm>
            <a:off x="5482970" y="3691666"/>
            <a:ext cx="795679" cy="397839"/>
            <a:chOff x="2892702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01" name="Rectangle 100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2" name="Rectangle 101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Circle</a:t>
              </a:r>
              <a:endParaRPr lang="en-US" sz="1000" kern="1200" dirty="0"/>
            </a:p>
          </p:txBody>
        </p:sp>
      </p:grpSp>
      <p:grpSp>
        <p:nvGrpSpPr>
          <p:cNvPr id="103" name="Group 36"/>
          <p:cNvGrpSpPr/>
          <p:nvPr/>
        </p:nvGrpSpPr>
        <p:grpSpPr>
          <a:xfrm>
            <a:off x="5482970" y="4278726"/>
            <a:ext cx="795679" cy="397839"/>
            <a:chOff x="3855473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04" name="Rectangle 103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5" name="Rectangle 104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Rectangle</a:t>
              </a:r>
              <a:endParaRPr lang="en-US" sz="1000" kern="1200" dirty="0"/>
            </a:p>
          </p:txBody>
        </p:sp>
      </p:grpSp>
      <p:grpSp>
        <p:nvGrpSpPr>
          <p:cNvPr id="106" name="Group 37"/>
          <p:cNvGrpSpPr/>
          <p:nvPr/>
        </p:nvGrpSpPr>
        <p:grpSpPr>
          <a:xfrm>
            <a:off x="5482970" y="4844143"/>
            <a:ext cx="795679" cy="397839"/>
            <a:chOff x="4818245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07" name="Rectangle 106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8" name="Rectangle 107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109" name="Group 38"/>
          <p:cNvGrpSpPr/>
          <p:nvPr/>
        </p:nvGrpSpPr>
        <p:grpSpPr>
          <a:xfrm>
            <a:off x="7150804" y="4672020"/>
            <a:ext cx="795679" cy="397839"/>
            <a:chOff x="578101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0" name="Rectangle 109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1" name="Rectangle 110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Circle</a:t>
              </a:r>
              <a:endParaRPr lang="en-US" sz="1000" kern="1200" dirty="0"/>
            </a:p>
          </p:txBody>
        </p:sp>
      </p:grpSp>
      <p:grpSp>
        <p:nvGrpSpPr>
          <p:cNvPr id="112" name="Group 39"/>
          <p:cNvGrpSpPr/>
          <p:nvPr/>
        </p:nvGrpSpPr>
        <p:grpSpPr>
          <a:xfrm>
            <a:off x="7150804" y="5259082"/>
            <a:ext cx="795679" cy="397839"/>
            <a:chOff x="674378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3" name="Rectangle 112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4" name="Rectangle 113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Triangle</a:t>
              </a:r>
              <a:endParaRPr lang="en-US" sz="1000" kern="1200" dirty="0"/>
            </a:p>
          </p:txBody>
        </p:sp>
      </p:grpSp>
      <p:grpSp>
        <p:nvGrpSpPr>
          <p:cNvPr id="115" name="Group 40"/>
          <p:cNvGrpSpPr/>
          <p:nvPr/>
        </p:nvGrpSpPr>
        <p:grpSpPr>
          <a:xfrm>
            <a:off x="7150804" y="5824883"/>
            <a:ext cx="795679" cy="397839"/>
            <a:chOff x="770656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6" name="Rectangle 115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7" name="Rectangle 116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118" name="Group 59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9" name="Rectangle 118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0" name="Rectangle 119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3 Figures</a:t>
              </a:r>
              <a:endParaRPr lang="en-US" sz="1000" kern="1200" dirty="0"/>
            </a:p>
          </p:txBody>
        </p:sp>
      </p:grpSp>
      <p:grpSp>
        <p:nvGrpSpPr>
          <p:cNvPr id="121" name="Group 60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22" name="Rectangle 121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3" name="Rectangle 122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Rocket Ship</a:t>
              </a:r>
              <a:endParaRPr lang="en-US" sz="1000" kern="1200" dirty="0"/>
            </a:p>
          </p:txBody>
        </p:sp>
      </p:grpSp>
      <p:grpSp>
        <p:nvGrpSpPr>
          <p:cNvPr id="124" name="Group 61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25" name="Rectangle 124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6" name="Rectangle 125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Male Stick Figure</a:t>
              </a:r>
              <a:endParaRPr lang="en-US" sz="1000" kern="1200" dirty="0"/>
            </a:p>
          </p:txBody>
        </p:sp>
      </p:grpSp>
      <p:grpSp>
        <p:nvGrpSpPr>
          <p:cNvPr id="127" name="Group 62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28" name="Rectangle 127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9" name="Rectangle 128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" name="Group 132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131" name="Straight Connector 130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4" name="Straight Arrow Connector 133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35" name="Straight Arrow Connector 134"/>
          <p:cNvCxnSpPr>
            <a:stCxn id="93" idx="2"/>
            <a:endCxn id="96" idx="0"/>
          </p:cNvCxnSpPr>
          <p:nvPr/>
        </p:nvCxnSpPr>
        <p:spPr bwMode="auto">
          <a:xfrm>
            <a:off x="4324394" y="308776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6" name="Group 135"/>
          <p:cNvGrpSpPr/>
          <p:nvPr/>
        </p:nvGrpSpPr>
        <p:grpSpPr>
          <a:xfrm>
            <a:off x="3130475" y="2506532"/>
            <a:ext cx="1206469" cy="785308"/>
            <a:chOff x="3130475" y="2506532"/>
            <a:chExt cx="1206469" cy="785308"/>
          </a:xfrm>
        </p:grpSpPr>
        <p:cxnSp>
          <p:nvCxnSpPr>
            <p:cNvPr id="137" name="Straight Connector 136"/>
            <p:cNvCxnSpPr/>
            <p:nvPr/>
          </p:nvCxnSpPr>
          <p:spPr bwMode="auto">
            <a:xfrm>
              <a:off x="3130475" y="3291840"/>
              <a:ext cx="36576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 bwMode="auto">
            <a:xfrm flipV="1">
              <a:off x="3506993" y="2517289"/>
              <a:ext cx="0" cy="774551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>
              <a:off x="3506992" y="2506532"/>
              <a:ext cx="82834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4336944" y="2508644"/>
              <a:ext cx="0" cy="1785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41" name="Straight Arrow Connector 140"/>
          <p:cNvCxnSpPr/>
          <p:nvPr/>
        </p:nvCxnSpPr>
        <p:spPr bwMode="auto">
          <a:xfrm>
            <a:off x="4304671" y="367047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5896804" y="4090018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5896804" y="467272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44" name="Group 145"/>
          <p:cNvGrpSpPr/>
          <p:nvPr/>
        </p:nvGrpSpPr>
        <p:grpSpPr>
          <a:xfrm>
            <a:off x="3151991" y="3463962"/>
            <a:ext cx="2743200" cy="989704"/>
            <a:chOff x="3151991" y="3463962"/>
            <a:chExt cx="2743200" cy="989704"/>
          </a:xfrm>
        </p:grpSpPr>
        <p:cxnSp>
          <p:nvCxnSpPr>
            <p:cNvPr id="145" name="Straight Connector 144"/>
            <p:cNvCxnSpPr/>
            <p:nvPr/>
          </p:nvCxnSpPr>
          <p:spPr bwMode="auto">
            <a:xfrm>
              <a:off x="3151991" y="4453666"/>
              <a:ext cx="190410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flipV="1">
              <a:off x="5056094" y="3474720"/>
              <a:ext cx="0" cy="968188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>
              <a:off x="5056094" y="3463962"/>
              <a:ext cx="83909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>
              <a:off x="5895191" y="3463962"/>
              <a:ext cx="0" cy="20439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49" name="Straight Arrow Connector 148"/>
          <p:cNvCxnSpPr/>
          <p:nvPr/>
        </p:nvCxnSpPr>
        <p:spPr bwMode="auto">
          <a:xfrm>
            <a:off x="7544517" y="508151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7544517" y="566422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1527586" y="4389120"/>
            <a:ext cx="763793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52" name="Group 151"/>
          <p:cNvGrpSpPr/>
          <p:nvPr/>
        </p:nvGrpSpPr>
        <p:grpSpPr>
          <a:xfrm>
            <a:off x="1506071" y="4507454"/>
            <a:ext cx="785308" cy="1355464"/>
            <a:chOff x="1506071" y="4507454"/>
            <a:chExt cx="785308" cy="1355464"/>
          </a:xfrm>
        </p:grpSpPr>
        <p:cxnSp>
          <p:nvCxnSpPr>
            <p:cNvPr id="153" name="Straight Connector 152"/>
            <p:cNvCxnSpPr/>
            <p:nvPr/>
          </p:nvCxnSpPr>
          <p:spPr bwMode="auto">
            <a:xfrm>
              <a:off x="1506071" y="4518212"/>
              <a:ext cx="40879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>
              <a:off x="1925619" y="4507454"/>
              <a:ext cx="0" cy="1355464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1925619" y="5862918"/>
              <a:ext cx="365760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56" name="Group 155"/>
          <p:cNvGrpSpPr/>
          <p:nvPr/>
        </p:nvGrpSpPr>
        <p:grpSpPr>
          <a:xfrm>
            <a:off x="839097" y="3345628"/>
            <a:ext cx="989703" cy="1387737"/>
            <a:chOff x="839097" y="3345628"/>
            <a:chExt cx="989703" cy="1387737"/>
          </a:xfrm>
        </p:grpSpPr>
        <p:sp>
          <p:nvSpPr>
            <p:cNvPr id="157" name="Oval 156"/>
            <p:cNvSpPr/>
            <p:nvPr/>
          </p:nvSpPr>
          <p:spPr bwMode="auto">
            <a:xfrm>
              <a:off x="1624405" y="4120179"/>
              <a:ext cx="139849" cy="613186"/>
            </a:xfrm>
            <a:prstGeom prst="ellipse">
              <a:avLst/>
            </a:prstGeom>
            <a:noFill/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839097" y="3345628"/>
              <a:ext cx="989703" cy="753036"/>
              <a:chOff x="839097" y="3345628"/>
              <a:chExt cx="989703" cy="753036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839097" y="3345628"/>
                <a:ext cx="9897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Select only one</a:t>
                </a:r>
                <a:endParaRPr lang="en-SG" sz="1400" i="1" dirty="0"/>
              </a:p>
            </p:txBody>
          </p:sp>
          <p:cxnSp>
            <p:nvCxnSpPr>
              <p:cNvPr id="160" name="Straight Arrow Connector 159"/>
              <p:cNvCxnSpPr/>
              <p:nvPr/>
            </p:nvCxnSpPr>
            <p:spPr bwMode="auto">
              <a:xfrm>
                <a:off x="1506070" y="3786692"/>
                <a:ext cx="123714" cy="311972"/>
              </a:xfrm>
              <a:prstGeom prst="straightConnector1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09626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Selection Structures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406768"/>
            <a:ext cx="8292856" cy="488852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smtClean="0"/>
              <a:t>C provides two control structures that allow you to select a group of statements to be executed or skipped when certain conditions are met.</a:t>
            </a:r>
          </a:p>
        </p:txBody>
      </p:sp>
      <p:pic>
        <p:nvPicPr>
          <p:cNvPr id="82" name="Picture 6" descr="23573-Clipart-Illustration-Of-A-Confused-Navy-Blue-Business-Man-With-A-Questionmark-Over-His-He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4961" y="4383651"/>
            <a:ext cx="1687120" cy="168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Rectangle 82"/>
          <p:cNvSpPr/>
          <p:nvPr/>
        </p:nvSpPr>
        <p:spPr>
          <a:xfrm>
            <a:off x="1179188" y="3487740"/>
            <a:ext cx="4301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FF"/>
                    </a:gs>
                    <a:gs pos="5000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rgbClr val="0000FF"/>
                    </a:gs>
                  </a:gsLst>
                  <a:lin ang="5400000" scaled="1"/>
                  <a:tileRect/>
                </a:gradFill>
              </a:rPr>
              <a:t>if </a:t>
            </a:r>
            <a:r>
              <a:rPr lang="en-US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FF"/>
                    </a:gs>
                    <a:gs pos="5000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rgbClr val="0000FF"/>
                    </a:gs>
                  </a:gsLst>
                  <a:lin ang="5400000" scaled="1"/>
                  <a:tileRect/>
                </a:gradFill>
              </a:rPr>
              <a:t>…   else …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00FF"/>
                  </a:gs>
                  <a:gs pos="50000">
                    <a:schemeClr val="accent5">
                      <a:lumMod val="60000"/>
                      <a:lumOff val="40000"/>
                    </a:schemeClr>
                  </a:gs>
                  <a:gs pos="100000">
                    <a:srgbClr val="0000FF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310815" y="4476208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CC6600"/>
                    </a:gs>
                    <a:gs pos="50000">
                      <a:srgbClr val="FFC000"/>
                    </a:gs>
                    <a:gs pos="100000">
                      <a:srgbClr val="CC6600"/>
                    </a:gs>
                  </a:gsLst>
                  <a:lin ang="5400000" scaled="1"/>
                </a:gradFill>
              </a:rPr>
              <a:t>switch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CC6600"/>
                  </a:gs>
                  <a:gs pos="50000">
                    <a:srgbClr val="FFC000"/>
                  </a:gs>
                  <a:gs pos="100000">
                    <a:srgbClr val="CC6600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2149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2.1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smtClean="0">
                <a:solidFill>
                  <a:srgbClr val="0000FF"/>
                </a:solidFill>
              </a:rPr>
              <a:t> Statements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830388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ct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i="1" smtClean="0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SG" smtClean="0">
                <a:solidFill>
                  <a:srgbClr val="0000FF"/>
                </a:solidFill>
              </a:rPr>
              <a:t> </a:t>
            </a:r>
            <a:r>
              <a:rPr lang="en-SG" smtClean="0"/>
              <a:t>statement</a:t>
            </a:r>
            <a:endParaRPr lang="en-SG" dirty="0" smtClean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878138" y="1576004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6600"/>
                </a:solidFill>
              </a:rPr>
              <a:t>How are conditions specified </a:t>
            </a:r>
            <a:r>
              <a:rPr lang="en-US" dirty="0">
                <a:solidFill>
                  <a:srgbClr val="006600"/>
                </a:solidFill>
              </a:rPr>
              <a:t>and how </a:t>
            </a:r>
            <a:r>
              <a:rPr lang="en-US" dirty="0" smtClean="0">
                <a:solidFill>
                  <a:srgbClr val="006600"/>
                </a:solidFill>
              </a:rPr>
              <a:t>are they evaluated</a:t>
            </a:r>
            <a:r>
              <a:rPr lang="en-US" dirty="0">
                <a:solidFill>
                  <a:srgbClr val="006600"/>
                </a:solidFill>
              </a:rPr>
              <a:t>?</a:t>
            </a:r>
            <a:endParaRPr lang="en-SG" dirty="0">
              <a:solidFill>
                <a:srgbClr val="0066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42259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i="1" kern="0" dirty="0">
                <a:solidFill>
                  <a:srgbClr val="0000FF"/>
                </a:solidFill>
                <a:latin typeface="Garamond" panose="02020404030301010803" pitchFamily="18" charset="0"/>
                <a:cs typeface="+mn-cs"/>
              </a:rPr>
              <a:t>if-else</a:t>
            </a:r>
            <a:r>
              <a:rPr lang="en-US" sz="2400" i="1" kern="0" dirty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statement</a:t>
            </a:r>
            <a:endParaRPr lang="en-SG" sz="2400" kern="0" dirty="0"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950" y="2476500"/>
            <a:ext cx="6470650" cy="92233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8913" lvl="1"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88913" lvl="1"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these statements if TRUE */ 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  <a:p>
            <a:pPr marL="188913" lvl="1"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6950" y="4794250"/>
            <a:ext cx="6470650" cy="14351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TRUE  */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FALSE */ 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H="1">
            <a:off x="2971800" y="2232025"/>
            <a:ext cx="457200" cy="3492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2606565" y="2259013"/>
            <a:ext cx="916097" cy="260727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6818313" y="820738"/>
            <a:ext cx="1787525" cy="1573212"/>
            <a:chOff x="6817659" y="820273"/>
            <a:chExt cx="1788459" cy="1573303"/>
          </a:xfrm>
        </p:grpSpPr>
        <p:sp>
          <p:nvSpPr>
            <p:cNvPr id="20" name="Flowchart: Decision 19"/>
            <p:cNvSpPr/>
            <p:nvPr/>
          </p:nvSpPr>
          <p:spPr bwMode="auto">
            <a:xfrm>
              <a:off x="7476815" y="1196532"/>
              <a:ext cx="1129303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1" name="Straight Arrow Connector 13"/>
            <p:cNvCxnSpPr>
              <a:cxnSpLocks noChangeShapeType="1"/>
              <a:endCxn id="20" idx="0"/>
            </p:cNvCxnSpPr>
            <p:nvPr/>
          </p:nvCxnSpPr>
          <p:spPr bwMode="auto">
            <a:xfrm rot="5400000">
              <a:off x="7853086" y="1008530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2" name="TextBox 16"/>
            <p:cNvSpPr txBox="1">
              <a:spLocks noChangeArrowheads="1"/>
            </p:cNvSpPr>
            <p:nvPr/>
          </p:nvSpPr>
          <p:spPr bwMode="auto">
            <a:xfrm>
              <a:off x="7691719" y="1290918"/>
              <a:ext cx="7126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cond?</a:t>
              </a:r>
              <a:endParaRPr lang="en-SG" sz="1200" i="1"/>
            </a:p>
          </p:txBody>
        </p:sp>
        <p:cxnSp>
          <p:nvCxnSpPr>
            <p:cNvPr id="23" name="Straight Connector 19"/>
            <p:cNvCxnSpPr>
              <a:cxnSpLocks noChangeShapeType="1"/>
              <a:stCxn id="20" idx="1"/>
            </p:cNvCxnSpPr>
            <p:nvPr/>
          </p:nvCxnSpPr>
          <p:spPr bwMode="auto">
            <a:xfrm rot="10800000">
              <a:off x="7207625" y="1438836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4" name="Straight Arrow Connector 21"/>
            <p:cNvCxnSpPr>
              <a:cxnSpLocks noChangeShapeType="1"/>
            </p:cNvCxnSpPr>
            <p:nvPr/>
          </p:nvCxnSpPr>
          <p:spPr bwMode="auto">
            <a:xfrm rot="5400000">
              <a:off x="7100047" y="1532964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5" name="Flowchart: Process 24"/>
            <p:cNvSpPr/>
            <p:nvPr/>
          </p:nvSpPr>
          <p:spPr bwMode="auto">
            <a:xfrm>
              <a:off x="6817659" y="1653758"/>
              <a:ext cx="752868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26" name="TextBox 24"/>
            <p:cNvSpPr txBox="1">
              <a:spLocks noChangeArrowheads="1"/>
            </p:cNvSpPr>
            <p:nvPr/>
          </p:nvSpPr>
          <p:spPr bwMode="auto">
            <a:xfrm>
              <a:off x="7091084" y="1147482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 smtClean="0"/>
                <a:t>true</a:t>
              </a:r>
              <a:endParaRPr lang="en-SG" sz="1200" i="1" dirty="0"/>
            </a:p>
          </p:txBody>
        </p:sp>
        <p:sp>
          <p:nvSpPr>
            <p:cNvPr id="27" name="TextBox 25"/>
            <p:cNvSpPr txBox="1">
              <a:spLocks noChangeArrowheads="1"/>
            </p:cNvSpPr>
            <p:nvPr/>
          </p:nvSpPr>
          <p:spPr bwMode="auto">
            <a:xfrm>
              <a:off x="7956177" y="1716741"/>
              <a:ext cx="593714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 smtClean="0"/>
                <a:t>false</a:t>
              </a:r>
              <a:endParaRPr lang="en-SG" sz="1200" i="1" dirty="0"/>
            </a:p>
          </p:txBody>
        </p:sp>
        <p:cxnSp>
          <p:nvCxnSpPr>
            <p:cNvPr id="28" name="Straight Arrow Connector 27"/>
            <p:cNvCxnSpPr>
              <a:cxnSpLocks noChangeShapeType="1"/>
              <a:stCxn id="20" idx="2"/>
            </p:cNvCxnSpPr>
            <p:nvPr/>
          </p:nvCxnSpPr>
          <p:spPr bwMode="auto">
            <a:xfrm rot="5400000">
              <a:off x="7684995" y="2037229"/>
              <a:ext cx="699246" cy="1344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9" name="Straight Connector 29"/>
            <p:cNvCxnSpPr>
              <a:cxnSpLocks noChangeShapeType="1"/>
              <a:stCxn id="25" idx="2"/>
            </p:cNvCxnSpPr>
            <p:nvPr/>
          </p:nvCxnSpPr>
          <p:spPr bwMode="auto">
            <a:xfrm rot="5400000">
              <a:off x="7113495" y="2070847"/>
              <a:ext cx="161364" cy="1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0" name="Straight Arrow Connector 31"/>
            <p:cNvCxnSpPr>
              <a:cxnSpLocks noChangeShapeType="1"/>
            </p:cNvCxnSpPr>
            <p:nvPr/>
          </p:nvCxnSpPr>
          <p:spPr bwMode="auto">
            <a:xfrm>
              <a:off x="7194177" y="2138082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1" name="Group 53"/>
          <p:cNvGrpSpPr>
            <a:grpSpLocks/>
          </p:cNvGrpSpPr>
          <p:nvPr/>
        </p:nvGrpSpPr>
        <p:grpSpPr bwMode="auto">
          <a:xfrm>
            <a:off x="6445250" y="3281363"/>
            <a:ext cx="2411413" cy="1573212"/>
            <a:chOff x="6445623" y="3191438"/>
            <a:chExt cx="2411506" cy="1573303"/>
          </a:xfrm>
        </p:grpSpPr>
        <p:sp>
          <p:nvSpPr>
            <p:cNvPr id="32" name="Flowchart: Decision 31"/>
            <p:cNvSpPr/>
            <p:nvPr/>
          </p:nvSpPr>
          <p:spPr bwMode="auto">
            <a:xfrm>
              <a:off x="7104461" y="3567697"/>
              <a:ext cx="1130344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33" name="Straight Arrow Connector 33"/>
            <p:cNvCxnSpPr>
              <a:cxnSpLocks noChangeShapeType="1"/>
              <a:endCxn id="32" idx="0"/>
            </p:cNvCxnSpPr>
            <p:nvPr/>
          </p:nvCxnSpPr>
          <p:spPr bwMode="auto">
            <a:xfrm rot="5400000">
              <a:off x="7481050" y="3379695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4" name="TextBox 34"/>
            <p:cNvSpPr txBox="1">
              <a:spLocks noChangeArrowheads="1"/>
            </p:cNvSpPr>
            <p:nvPr/>
          </p:nvSpPr>
          <p:spPr bwMode="auto">
            <a:xfrm>
              <a:off x="7319683" y="3662083"/>
              <a:ext cx="7126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cond?</a:t>
              </a:r>
              <a:endParaRPr lang="en-SG" sz="1200" i="1"/>
            </a:p>
          </p:txBody>
        </p:sp>
        <p:cxnSp>
          <p:nvCxnSpPr>
            <p:cNvPr id="35" name="Straight Connector 35"/>
            <p:cNvCxnSpPr>
              <a:cxnSpLocks noChangeShapeType="1"/>
            </p:cNvCxnSpPr>
            <p:nvPr/>
          </p:nvCxnSpPr>
          <p:spPr bwMode="auto">
            <a:xfrm rot="10800000">
              <a:off x="6835589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6" name="Straight Arrow Connector 36"/>
            <p:cNvCxnSpPr>
              <a:cxnSpLocks noChangeShapeType="1"/>
            </p:cNvCxnSpPr>
            <p:nvPr/>
          </p:nvCxnSpPr>
          <p:spPr bwMode="auto">
            <a:xfrm rot="5400000">
              <a:off x="6728011" y="3904129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7" name="Flowchart: Process 36"/>
            <p:cNvSpPr/>
            <p:nvPr/>
          </p:nvSpPr>
          <p:spPr bwMode="auto">
            <a:xfrm>
              <a:off x="6445623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38" name="TextBox 38"/>
            <p:cNvSpPr txBox="1">
              <a:spLocks noChangeArrowheads="1"/>
            </p:cNvSpPr>
            <p:nvPr/>
          </p:nvSpPr>
          <p:spPr bwMode="auto">
            <a:xfrm>
              <a:off x="6719047" y="3572435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 smtClean="0"/>
                <a:t>true</a:t>
              </a:r>
              <a:endParaRPr lang="en-SG" sz="1200" i="1" dirty="0"/>
            </a:p>
          </p:txBody>
        </p:sp>
        <p:sp>
          <p:nvSpPr>
            <p:cNvPr id="39" name="TextBox 39"/>
            <p:cNvSpPr txBox="1">
              <a:spLocks noChangeArrowheads="1"/>
            </p:cNvSpPr>
            <p:nvPr/>
          </p:nvSpPr>
          <p:spPr bwMode="auto">
            <a:xfrm>
              <a:off x="8095129" y="3563471"/>
              <a:ext cx="626421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 smtClean="0"/>
                <a:t>false</a:t>
              </a:r>
              <a:endParaRPr lang="en-SG" sz="1200" i="1" dirty="0"/>
            </a:p>
          </p:txBody>
        </p:sp>
        <p:cxnSp>
          <p:nvCxnSpPr>
            <p:cNvPr id="40" name="Straight Arrow Connector 40"/>
            <p:cNvCxnSpPr>
              <a:cxnSpLocks noChangeShapeType="1"/>
              <a:stCxn id="32" idx="2"/>
            </p:cNvCxnSpPr>
            <p:nvPr/>
          </p:nvCxnSpPr>
          <p:spPr bwMode="auto">
            <a:xfrm rot="5400000">
              <a:off x="7312959" y="4408394"/>
              <a:ext cx="699246" cy="1344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1" name="Straight Connector 41"/>
            <p:cNvCxnSpPr>
              <a:cxnSpLocks noChangeShapeType="1"/>
            </p:cNvCxnSpPr>
            <p:nvPr/>
          </p:nvCxnSpPr>
          <p:spPr bwMode="auto">
            <a:xfrm rot="5400000">
              <a:off x="6741459" y="4442012"/>
              <a:ext cx="16136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" name="Straight Arrow Connector 42"/>
            <p:cNvCxnSpPr>
              <a:cxnSpLocks noChangeShapeType="1"/>
            </p:cNvCxnSpPr>
            <p:nvPr/>
          </p:nvCxnSpPr>
          <p:spPr bwMode="auto">
            <a:xfrm>
              <a:off x="6822141" y="4509247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3" name="Straight Connector 43"/>
            <p:cNvCxnSpPr>
              <a:cxnSpLocks noChangeShapeType="1"/>
            </p:cNvCxnSpPr>
            <p:nvPr/>
          </p:nvCxnSpPr>
          <p:spPr bwMode="auto">
            <a:xfrm rot="10800000">
              <a:off x="8198225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" name="Straight Arrow Connector 47"/>
            <p:cNvCxnSpPr>
              <a:cxnSpLocks noChangeShapeType="1"/>
            </p:cNvCxnSpPr>
            <p:nvPr/>
          </p:nvCxnSpPr>
          <p:spPr bwMode="auto">
            <a:xfrm rot="5400000">
              <a:off x="8386482" y="3903337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5" name="Flowchart: Process 44"/>
            <p:cNvSpPr/>
            <p:nvPr/>
          </p:nvSpPr>
          <p:spPr bwMode="auto">
            <a:xfrm>
              <a:off x="8104625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46" name="Straight Connector 49"/>
            <p:cNvCxnSpPr>
              <a:cxnSpLocks noChangeShapeType="1"/>
            </p:cNvCxnSpPr>
            <p:nvPr/>
          </p:nvCxnSpPr>
          <p:spPr bwMode="auto">
            <a:xfrm rot="5400000">
              <a:off x="8390965" y="4450977"/>
              <a:ext cx="17929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7" name="Straight Arrow Connector 51"/>
            <p:cNvCxnSpPr>
              <a:cxnSpLocks noChangeShapeType="1"/>
            </p:cNvCxnSpPr>
            <p:nvPr/>
          </p:nvCxnSpPr>
          <p:spPr bwMode="auto">
            <a:xfrm rot="10800000">
              <a:off x="7664824" y="4531659"/>
              <a:ext cx="820270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48" name="TextBox 47"/>
          <p:cNvSpPr txBox="1"/>
          <p:nvPr/>
        </p:nvSpPr>
        <p:spPr>
          <a:xfrm>
            <a:off x="3284220" y="3607207"/>
            <a:ext cx="302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Braces { } are optional only if there is one statement in the block.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137810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Condition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Unit5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mtClean="0"/>
              <a:t>A </a:t>
            </a:r>
            <a:r>
              <a:rPr lang="en-SG" smtClean="0">
                <a:solidFill>
                  <a:srgbClr val="0000FF"/>
                </a:solidFill>
              </a:rPr>
              <a:t>condition</a:t>
            </a:r>
            <a:r>
              <a:rPr lang="en-SG" smtClean="0"/>
              <a:t> is an expression evaluated to </a:t>
            </a:r>
            <a:r>
              <a:rPr lang="en-SG" i="1" u="sng" smtClean="0">
                <a:solidFill>
                  <a:srgbClr val="0000FF"/>
                </a:solidFill>
              </a:rPr>
              <a:t>true</a:t>
            </a:r>
            <a:r>
              <a:rPr lang="en-SG" smtClean="0"/>
              <a:t> or </a:t>
            </a:r>
            <a:r>
              <a:rPr lang="en-SG" i="1" u="sng" smtClean="0">
                <a:solidFill>
                  <a:srgbClr val="0000FF"/>
                </a:solidFill>
              </a:rPr>
              <a:t>false</a:t>
            </a:r>
            <a:r>
              <a:rPr lang="en-SG" smtClean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mtClean="0"/>
              <a:t>It is composed of expressions combined with </a:t>
            </a:r>
            <a:r>
              <a:rPr lang="en-SG" smtClean="0">
                <a:solidFill>
                  <a:srgbClr val="C00000"/>
                </a:solidFill>
              </a:rPr>
              <a:t>relational operators</a:t>
            </a:r>
            <a:r>
              <a:rPr lang="en-SG" smtClean="0"/>
              <a:t>.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Examples: </a:t>
            </a:r>
            <a:r>
              <a:rPr lang="en-US" smtClean="0">
                <a:solidFill>
                  <a:srgbClr val="9900CC"/>
                </a:solidFill>
              </a:rPr>
              <a:t>(a &lt;= 10)</a:t>
            </a:r>
            <a:r>
              <a:rPr lang="en-US" smtClean="0"/>
              <a:t>, </a:t>
            </a:r>
            <a:r>
              <a:rPr lang="en-US" smtClean="0">
                <a:solidFill>
                  <a:srgbClr val="9900CC"/>
                </a:solidFill>
              </a:rPr>
              <a:t>(count &gt; max)</a:t>
            </a:r>
            <a:r>
              <a:rPr lang="en-US" smtClean="0"/>
              <a:t>, </a:t>
            </a:r>
            <a:r>
              <a:rPr lang="en-US" smtClean="0">
                <a:solidFill>
                  <a:srgbClr val="9900CC"/>
                </a:solidFill>
              </a:rPr>
              <a:t>(value != -9)</a:t>
            </a:r>
            <a:endParaRPr lang="en-SG" dirty="0" smtClean="0">
              <a:solidFill>
                <a:srgbClr val="9900CC"/>
              </a:solidFill>
            </a:endParaRPr>
          </a:p>
        </p:txBody>
      </p:sp>
      <p:graphicFrame>
        <p:nvGraphicFramePr>
          <p:cNvPr id="50" name="Group 4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26195666"/>
              </p:ext>
            </p:extLst>
          </p:nvPr>
        </p:nvGraphicFramePr>
        <p:xfrm>
          <a:off x="1525774" y="3261824"/>
          <a:ext cx="6051176" cy="2560320"/>
        </p:xfrm>
        <a:graphic>
          <a:graphicData uri="http://schemas.openxmlformats.org/drawingml/2006/table">
            <a:tbl>
              <a:tblPr/>
              <a:tblGrid>
                <a:gridCol w="2521323"/>
                <a:gridCol w="352985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Relational Operator</a:t>
                      </a:r>
                      <a:endParaRPr kumimoji="0" lang="en-S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Interpretation</a:t>
                      </a:r>
                      <a:endParaRPr kumimoji="0" lang="en-S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&lt;=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 or equal to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&gt;=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 or equal to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==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equal to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!=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not equal to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7121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19697</TotalTime>
  <Words>2903</Words>
  <Application>Microsoft Office PowerPoint</Application>
  <PresentationFormat>On-screen Show (4:3)</PresentationFormat>
  <Paragraphs>703</Paragraphs>
  <Slides>37</Slides>
  <Notes>36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Clarity</vt:lpstr>
      <vt:lpstr>http://www.comp.nus.edu.sg/~cs1010/</vt:lpstr>
      <vt:lpstr>Unit 5: Selection Statements</vt:lpstr>
      <vt:lpstr>Unit 5: Selection Statements (1/2)</vt:lpstr>
      <vt:lpstr>Unit 5: Selection Statements (2/2)</vt:lpstr>
      <vt:lpstr>1. Sequential Control Flow</vt:lpstr>
      <vt:lpstr>1. Non-Sequential Control Flow</vt:lpstr>
      <vt:lpstr>2. Selection Structures</vt:lpstr>
      <vt:lpstr>2.1 if and if-else Statements</vt:lpstr>
      <vt:lpstr>2.2 Condition</vt:lpstr>
      <vt:lpstr>2.3 Truth Values</vt:lpstr>
      <vt:lpstr>2.4 Logical Operators</vt:lpstr>
      <vt:lpstr>2.5 Evaluation of Boolean Expressions (1/2)</vt:lpstr>
      <vt:lpstr>2.5 Evaluation of Boolean Expressions (2/2)</vt:lpstr>
      <vt:lpstr>2.6 Caution (1/2)</vt:lpstr>
      <vt:lpstr>2.6 Caution (2/2)</vt:lpstr>
      <vt:lpstr>2.7 Short-Circuit Evaluation</vt:lpstr>
      <vt:lpstr>2.8 if and if-else Statements: Examples (1/2)</vt:lpstr>
      <vt:lpstr>2.8 if and if-else Statements: Examples (2/2)</vt:lpstr>
      <vt:lpstr>3. Nested if and if-else Statements (1/2)</vt:lpstr>
      <vt:lpstr>3. Nested if and if-else Statements (2/2)</vt:lpstr>
      <vt:lpstr>4. Style Issues: Indentation (1/6)</vt:lpstr>
      <vt:lpstr>4. Style Issues: Indentation (2/6)</vt:lpstr>
      <vt:lpstr>4. Style Issues: Indentation (3/6)</vt:lpstr>
      <vt:lpstr>4. Style Issues: Indentation (4/6)</vt:lpstr>
      <vt:lpstr>4. Style Issues: Naming ‘boolean’ variables (5/6)</vt:lpstr>
      <vt:lpstr>4. Style Issues: Removing ‘if’ (6/6)</vt:lpstr>
      <vt:lpstr>5. Common Errors (1/2)</vt:lpstr>
      <vt:lpstr>5. Common Errors (2/2)</vt:lpstr>
      <vt:lpstr>6. The switch Statement (1/3)</vt:lpstr>
      <vt:lpstr>6. The switch Statement (2/3)</vt:lpstr>
      <vt:lpstr>6. The switch Statement (3/3)</vt:lpstr>
      <vt:lpstr>7. Testing and Debugging (1/3)</vt:lpstr>
      <vt:lpstr>7. Testing and Debugging (2/3)</vt:lpstr>
      <vt:lpstr>7. Testing and Debugging (3/3)</vt:lpstr>
      <vt:lpstr>Summary</vt:lpstr>
      <vt:lpstr>End of File</vt:lpstr>
      <vt:lpstr>PowerPoint Presentation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1444</cp:revision>
  <cp:lastPrinted>2014-07-01T03:51:49Z</cp:lastPrinted>
  <dcterms:created xsi:type="dcterms:W3CDTF">1998-09-05T15:03:32Z</dcterms:created>
  <dcterms:modified xsi:type="dcterms:W3CDTF">2014-08-07T01:13:17Z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