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5"/>
  </p:notesMasterIdLst>
  <p:handoutMasterIdLst>
    <p:handoutMasterId r:id="rId16"/>
  </p:handoutMasterIdLst>
  <p:sldIdLst>
    <p:sldId id="256" r:id="rId2"/>
    <p:sldId id="468" r:id="rId3"/>
    <p:sldId id="620" r:id="rId4"/>
    <p:sldId id="626" r:id="rId5"/>
    <p:sldId id="596" r:id="rId6"/>
    <p:sldId id="621" r:id="rId7"/>
    <p:sldId id="622" r:id="rId8"/>
    <p:sldId id="623" r:id="rId9"/>
    <p:sldId id="624" r:id="rId10"/>
    <p:sldId id="625" r:id="rId11"/>
    <p:sldId id="588" r:id="rId12"/>
    <p:sldId id="509" r:id="rId13"/>
    <p:sldId id="308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FE1"/>
    <a:srgbClr val="0000FF"/>
    <a:srgbClr val="CCFF99"/>
    <a:srgbClr val="006600"/>
    <a:srgbClr val="FFFF66"/>
    <a:srgbClr val="3333FF"/>
    <a:srgbClr val="F7F1EF"/>
    <a:srgbClr val="EBFFFF"/>
    <a:srgbClr val="E7FFE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5" autoAdjust="0"/>
    <p:restoredTop sz="86388" autoAdjust="0"/>
  </p:normalViewPr>
  <p:slideViewPr>
    <p:cSldViewPr snapToGrid="0">
      <p:cViewPr varScale="1">
        <p:scale>
          <a:sx n="81" d="100"/>
          <a:sy n="81" d="100"/>
        </p:scale>
        <p:origin x="-78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10/20/2014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smtClean="0"/>
              <a:t>Week10 -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Week10 -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Week10 -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Week10 -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lect/prog/2014/week9_for_student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C00000"/>
                </a:solidFill>
                <a:latin typeface="Calibri" panose="020F0502020204030204" pitchFamily="34" charset="0"/>
              </a:rPr>
              <a:t>WEEK 10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Class Activities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[TextBox 1]"/>
          <p:cNvSpPr txBox="1"/>
          <p:nvPr/>
        </p:nvSpPr>
        <p:spPr>
          <a:xfrm>
            <a:off x="0" y="379257"/>
            <a:ext cx="369332" cy="10928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Lecturer’s slides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#5: Sum Array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Week10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569344" y="1311215"/>
            <a:ext cx="8281358" cy="2087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Write a program </a:t>
            </a:r>
            <a:r>
              <a:rPr lang="en-US" smtClean="0">
                <a:solidFill>
                  <a:srgbClr val="0000FF"/>
                </a:solidFill>
              </a:rPr>
              <a:t>Week10_SumArray.c</a:t>
            </a:r>
            <a:r>
              <a:rPr lang="en-US" smtClean="0"/>
              <a:t> </a:t>
            </a:r>
            <a:r>
              <a:rPr lang="en-US"/>
              <a:t>to read data into an integer array with at most 10 elements, and sum up all values in the array, using a recursive function</a:t>
            </a:r>
            <a:r>
              <a:rPr lang="en-US" smtClean="0"/>
              <a:t>.</a:t>
            </a:r>
            <a:endParaRPr lang="en-US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This exercise is mounted on CodeCrunch.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Sample runs: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45722" y="3398808"/>
            <a:ext cx="7159924" cy="1569660"/>
          </a:xfrm>
          <a:prstGeom prst="rect">
            <a:avLst/>
          </a:prstGeom>
          <a:solidFill>
            <a:srgbClr val="E1FFE1"/>
          </a:solidFill>
          <a:ln w="127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Enter number of elements: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Enter 6 values: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 3 -2 0 1 3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Array read: 4 3 -2 0 1 3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Sum = 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45722" y="5100430"/>
            <a:ext cx="7159923" cy="1569660"/>
          </a:xfrm>
          <a:prstGeom prst="rect">
            <a:avLst/>
          </a:prstGeom>
          <a:solidFill>
            <a:srgbClr val="E1FFE1"/>
          </a:solidFill>
          <a:ln w="190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Enter number of elements: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8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Enter 8 values: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11 25 56 8 12 7 31 16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Array read: 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11 25 56 8 12 7 31 16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Sum = 166</a:t>
            </a:r>
          </a:p>
        </p:txBody>
      </p:sp>
    </p:spTree>
    <p:extLst>
      <p:ext uri="{BB962C8B-B14F-4D97-AF65-F5344CB8AC3E}">
        <p14:creationId xmlns:p14="http://schemas.microsoft.com/office/powerpoint/2010/main" val="18583433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Unit #17: Sections 5 – 9 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Week10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6" y="1347536"/>
            <a:ext cx="7663132" cy="5001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5"/>
            </a:pPr>
            <a:r>
              <a:rPr lang="en-GB" sz="3200" smtClean="0"/>
              <a:t>Auxiliary Function</a:t>
            </a:r>
          </a:p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5"/>
            </a:pPr>
            <a:r>
              <a:rPr lang="en-GB" sz="3200" smtClean="0"/>
              <a:t>Types of Recursion</a:t>
            </a:r>
          </a:p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5"/>
            </a:pPr>
            <a:r>
              <a:rPr lang="en-GB" sz="3200" smtClean="0"/>
              <a:t>Tracing Recursive Codes</a:t>
            </a:r>
          </a:p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5"/>
            </a:pPr>
            <a:r>
              <a:rPr lang="en-GB" sz="3200" smtClean="0"/>
              <a:t>Recursion versus Iteration</a:t>
            </a:r>
          </a:p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 startAt="5"/>
            </a:pPr>
            <a:r>
              <a:rPr lang="en-GB" sz="3200" smtClean="0"/>
              <a:t>Towers of Hanoi</a:t>
            </a:r>
          </a:p>
        </p:txBody>
      </p:sp>
    </p:spTree>
    <p:extLst>
      <p:ext uri="{BB962C8B-B14F-4D97-AF65-F5344CB8AC3E}">
        <p14:creationId xmlns:p14="http://schemas.microsoft.com/office/powerpoint/2010/main" val="11615337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Things-To-Do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Week10</a:t>
            </a:r>
            <a:r>
              <a:rPr smtClean="0"/>
              <a:t> </a:t>
            </a:r>
            <a:r>
              <a:rPr dirty="0" smtClean="0"/>
              <a:t>- </a:t>
            </a:r>
            <a:fld id="{628B8346-B709-406B-887E-3E0CC6DA1327}" type="slidenum">
              <a:rPr smtClean="0"/>
              <a:pPr>
                <a:defRPr/>
              </a:pPr>
              <a:t>12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3338"/>
            <a:ext cx="7890681" cy="523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>
                <a:cs typeface="Courier New" pitchFamily="49" charset="0"/>
              </a:rPr>
              <a:t>Continue to do practice exercises on CodeCrunch</a:t>
            </a:r>
            <a:endParaRPr lang="en-US" sz="2800" dirty="0">
              <a:cs typeface="Courier New" pitchFamily="49" charset="0"/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7" name="Picture 6" descr="youngboyreadin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4431" y="4850968"/>
            <a:ext cx="1284932" cy="148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38397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Date Placeholder 3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" name="[Slide Number Placeholder 42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Week10</a:t>
            </a:r>
            <a:r>
              <a:rPr smtClean="0"/>
              <a:t> </a:t>
            </a:r>
            <a:r>
              <a:rPr dirty="0" smtClean="0"/>
              <a:t>- </a:t>
            </a:r>
            <a:fld id="{628B8346-B709-406B-887E-3E0CC6DA1327}" type="slidenum">
              <a:rPr smtClean="0"/>
              <a:pPr>
                <a:defRPr/>
              </a:pPr>
              <a:t>13</a:t>
            </a:fld>
            <a:endParaRPr dirty="0"/>
          </a:p>
        </p:txBody>
      </p:sp>
      <p:sp>
        <p:nvSpPr>
          <p:cNvPr id="5" name="[Footer Placeholder 41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Week 10: Recursion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Week10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5" y="1224366"/>
            <a:ext cx="8036003" cy="52539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dirty="0" smtClean="0"/>
              <a:t>Unit #17: Sections 1 – 3 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rgbClr val="C00000"/>
                </a:solidFill>
              </a:rPr>
              <a:t>Exercise #1: Greatest Common Divisor 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rgbClr val="C00000"/>
                </a:solidFill>
              </a:rPr>
              <a:t>Exercise #2: Power function 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rgbClr val="C00000"/>
                </a:solidFill>
              </a:rPr>
              <a:t>Exercise #3: Tracing recursive codes 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dirty="0" smtClean="0"/>
              <a:t>Unit #17: Section  4 Thinking Recursively 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C00000"/>
                </a:solidFill>
              </a:rPr>
              <a:t>Exercise #4: Sum Digits 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rgbClr val="C00000"/>
                </a:solidFill>
              </a:rPr>
              <a:t>Exercise #5: Sum Array 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800" dirty="0" smtClean="0"/>
              <a:t>Unit #17: Sections 5 – 9 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Week 10 Programs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Week10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433953" y="1224366"/>
            <a:ext cx="8446575" cy="5106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Download the programs from this web page</a:t>
            </a:r>
            <a:endParaRPr lang="en-GB" dirty="0" smtClean="0"/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1800" smtClean="0">
                <a:hlinkClick r:id="rId3"/>
              </a:rPr>
              <a:t>http://www.comp.nus.edu.sg/~cs1010/lect/prog/2014/week10_for_students</a:t>
            </a:r>
            <a:r>
              <a:rPr lang="en-GB" sz="1800" smtClean="0"/>
              <a:t> 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The files are: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Week10_GCD.c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Week10_Pow.c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Week10_SumArray.c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Week10_SumDigits.c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Week10_Trace.c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You may also copy the above files directly into your sunfire account using the following UNIX command, where xxx is the name of one of the above files:</a:t>
            </a:r>
          </a:p>
          <a:p>
            <a:pPr marL="274320" lvl="1" indent="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None/>
            </a:pPr>
            <a:r>
              <a:rPr lang="en-GB" sz="1600" b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 ~cs1010/public_html/lect/prog/2014/week10_for_students/xxx .</a:t>
            </a:r>
            <a:endParaRPr lang="en-GB" sz="16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770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Unit #17: Sections 1 – 3 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Week10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6" y="1347537"/>
            <a:ext cx="7663132" cy="31442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GB" sz="3200" smtClean="0"/>
              <a:t>Introduction</a:t>
            </a:r>
          </a:p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GB" sz="3200" smtClean="0"/>
              <a:t>Two Simple Classic Example</a:t>
            </a:r>
          </a:p>
          <a:p>
            <a:pPr marL="514350" indent="-51435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GB" sz="3200" smtClean="0"/>
              <a:t>Gist of Recursion</a:t>
            </a:r>
          </a:p>
        </p:txBody>
      </p:sp>
    </p:spTree>
    <p:extLst>
      <p:ext uri="{BB962C8B-B14F-4D97-AF65-F5344CB8AC3E}">
        <p14:creationId xmlns:p14="http://schemas.microsoft.com/office/powerpoint/2010/main" val="31753435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#1: Greatest Common Divisor 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Week10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569343" y="1311215"/>
            <a:ext cx="7884545" cy="37783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The recurrence relation for Greatest Common Divisor (GCD) of two non-negative integers </a:t>
            </a:r>
            <a:r>
              <a:rPr lang="en-US" i="1"/>
              <a:t>a</a:t>
            </a:r>
            <a:r>
              <a:rPr lang="en-US"/>
              <a:t> and </a:t>
            </a:r>
            <a:r>
              <a:rPr lang="en-US" i="1"/>
              <a:t>b</a:t>
            </a:r>
            <a:r>
              <a:rPr lang="en-US"/>
              <a:t>, not both zero, is given </a:t>
            </a:r>
            <a:r>
              <a:rPr lang="en-US" smtClean="0"/>
              <a:t>below: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endParaRPr lang="en-US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endParaRPr lang="en-US" smtClean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Write a </a:t>
            </a:r>
            <a:r>
              <a:rPr lang="en-US"/>
              <a:t>function </a:t>
            </a:r>
            <a:r>
              <a:rPr lang="en-US">
                <a:solidFill>
                  <a:srgbClr val="0000FF"/>
                </a:solidFill>
              </a:rPr>
              <a:t>int gcd(int a, int b) </a:t>
            </a:r>
            <a:r>
              <a:rPr lang="en-US"/>
              <a:t>to compute the GCD of </a:t>
            </a:r>
            <a:r>
              <a:rPr lang="en-US" i="1"/>
              <a:t>a</a:t>
            </a:r>
            <a:r>
              <a:rPr lang="en-US"/>
              <a:t> and </a:t>
            </a:r>
            <a:r>
              <a:rPr lang="en-US" i="1"/>
              <a:t>b</a:t>
            </a:r>
            <a:r>
              <a:rPr lang="en-US"/>
              <a:t>. Skeleton program </a:t>
            </a:r>
            <a:r>
              <a:rPr lang="en-US" smtClean="0">
                <a:solidFill>
                  <a:srgbClr val="0000FF"/>
                </a:solidFill>
              </a:rPr>
              <a:t>Week10_GCD.c</a:t>
            </a:r>
            <a:r>
              <a:rPr lang="en-US" smtClean="0"/>
              <a:t> </a:t>
            </a:r>
            <a:r>
              <a:rPr lang="en-US"/>
              <a:t>is </a:t>
            </a:r>
            <a:r>
              <a:rPr lang="en-US" smtClean="0"/>
              <a:t>given.</a:t>
            </a: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41790" y="2612572"/>
            <a:ext cx="4688628" cy="587828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22836093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#2: Power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Week10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569343" y="1311215"/>
            <a:ext cx="7884545" cy="37783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The math function </a:t>
            </a:r>
            <a:r>
              <a:rPr lang="en-US">
                <a:solidFill>
                  <a:srgbClr val="800000"/>
                </a:solidFill>
              </a:rPr>
              <a:t>double pow(double x, double y) </a:t>
            </a:r>
            <a:r>
              <a:rPr lang="en-US"/>
              <a:t>computes </a:t>
            </a:r>
            <a:r>
              <a:rPr lang="en-US" i="1"/>
              <a:t>x</a:t>
            </a:r>
            <a:r>
              <a:rPr lang="en-US" i="1" baseline="30000"/>
              <a:t>y</a:t>
            </a:r>
            <a:r>
              <a:rPr lang="en-US"/>
              <a:t>. Write your own, simpler function </a:t>
            </a:r>
            <a:r>
              <a:rPr lang="en-US">
                <a:solidFill>
                  <a:srgbClr val="0000FF"/>
                </a:solidFill>
              </a:rPr>
              <a:t>double mypow(double x, int n)</a:t>
            </a:r>
            <a:r>
              <a:rPr lang="en-US"/>
              <a:t> to compute </a:t>
            </a:r>
            <a:r>
              <a:rPr lang="en-US" i="1"/>
              <a:t>x</a:t>
            </a:r>
            <a:r>
              <a:rPr lang="en-US" i="1" baseline="30000"/>
              <a:t>n</a:t>
            </a:r>
            <a:r>
              <a:rPr lang="en-US"/>
              <a:t>, where </a:t>
            </a:r>
            <a:r>
              <a:rPr lang="en-US" i="1"/>
              <a:t>n</a:t>
            </a:r>
            <a:r>
              <a:rPr lang="en-US"/>
              <a:t> is a non-negative </a:t>
            </a:r>
            <a:r>
              <a:rPr lang="en-US" smtClean="0"/>
              <a:t>integer.</a:t>
            </a:r>
            <a:endParaRPr lang="en-US"/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Skeleton </a:t>
            </a:r>
            <a:r>
              <a:rPr lang="en-US"/>
              <a:t>program </a:t>
            </a:r>
            <a:r>
              <a:rPr lang="en-US" smtClean="0">
                <a:solidFill>
                  <a:srgbClr val="0000FF"/>
                </a:solidFill>
              </a:rPr>
              <a:t>Week10_Pow.c</a:t>
            </a:r>
            <a:r>
              <a:rPr lang="en-US" smtClean="0"/>
              <a:t> </a:t>
            </a:r>
            <a:r>
              <a:rPr lang="en-US"/>
              <a:t>is </a:t>
            </a:r>
            <a:r>
              <a:rPr lang="en-US" smtClean="0"/>
              <a:t>given. The </a:t>
            </a:r>
            <a:r>
              <a:rPr lang="en-US"/>
              <a:t>recurrence relation is not given, can you derive it before writing the </a:t>
            </a:r>
            <a:r>
              <a:rPr lang="en-US" smtClean="0"/>
              <a:t>function</a:t>
            </a:r>
            <a:r>
              <a:rPr lang="en-US"/>
              <a:t>?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740597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#3: Tracing 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Week10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569343" y="1311215"/>
            <a:ext cx="7884545" cy="1483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Given the following 2 recursive functions, trace </a:t>
            </a:r>
            <a:r>
              <a:rPr lang="en-US">
                <a:solidFill>
                  <a:srgbClr val="0000FF"/>
                </a:solidFill>
              </a:rPr>
              <a:t>mystery1(3902) </a:t>
            </a:r>
            <a:r>
              <a:rPr lang="en-US"/>
              <a:t>and </a:t>
            </a:r>
            <a:r>
              <a:rPr lang="en-US">
                <a:solidFill>
                  <a:srgbClr val="0000FF"/>
                </a:solidFill>
              </a:rPr>
              <a:t>mystery2(3902) </a:t>
            </a:r>
            <a:r>
              <a:rPr lang="en-US"/>
              <a:t>using the trace tree </a:t>
            </a:r>
            <a:r>
              <a:rPr lang="en-US" smtClean="0"/>
              <a:t>method.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9343" y="2819744"/>
            <a:ext cx="3921125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mystery1(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(n&gt;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n%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mystery1(n/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13754" y="2819744"/>
            <a:ext cx="3921125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mystery2(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(n&gt;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mystery2(n/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n%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4525" y="5062852"/>
            <a:ext cx="5471886" cy="46166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order of statements does matter!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34932236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Unit #17: Section 4 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Week10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790756" y="1347537"/>
            <a:ext cx="7663132" cy="1065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None/>
            </a:pPr>
            <a:r>
              <a:rPr lang="en-GB" sz="6000" smtClean="0">
                <a:solidFill>
                  <a:srgbClr val="C00000"/>
                </a:solidFill>
                <a:latin typeface="Chaparral Pro Light" pitchFamily="18" charset="0"/>
              </a:rPr>
              <a:t>Thinking recursively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122" y="2644904"/>
            <a:ext cx="2017949" cy="331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823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Exercise #4: Sum Digits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Week10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569343" y="1311215"/>
            <a:ext cx="7884545" cy="25879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Write a recursive function </a:t>
            </a:r>
            <a:r>
              <a:rPr lang="en-US" smtClean="0">
                <a:solidFill>
                  <a:srgbClr val="0000FF"/>
                </a:solidFill>
              </a:rPr>
              <a:t>int sum_digits(int </a:t>
            </a:r>
            <a:r>
              <a:rPr lang="en-US" i="1" smtClean="0">
                <a:solidFill>
                  <a:srgbClr val="0000FF"/>
                </a:solidFill>
              </a:rPr>
              <a:t>n</a:t>
            </a:r>
            <a:r>
              <a:rPr lang="en-US" smtClean="0">
                <a:solidFill>
                  <a:srgbClr val="0000FF"/>
                </a:solidFill>
              </a:rPr>
              <a:t>) </a:t>
            </a:r>
            <a:r>
              <a:rPr lang="en-US" smtClean="0"/>
              <a:t>that sums up the digits in </a:t>
            </a:r>
            <a:r>
              <a:rPr lang="en-US" i="1" smtClean="0"/>
              <a:t>n</a:t>
            </a:r>
            <a:r>
              <a:rPr lang="en-US" smtClean="0"/>
              <a:t>, assuming that </a:t>
            </a:r>
            <a:r>
              <a:rPr lang="en-US" i="1" smtClean="0"/>
              <a:t>n</a:t>
            </a:r>
            <a:r>
              <a:rPr lang="en-US" smtClean="0"/>
              <a:t> is a non-negative integer.</a:t>
            </a:r>
            <a:endParaRPr lang="en-US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Skeleton </a:t>
            </a:r>
            <a:r>
              <a:rPr lang="en-US"/>
              <a:t>program </a:t>
            </a:r>
            <a:r>
              <a:rPr lang="en-US" smtClean="0">
                <a:solidFill>
                  <a:srgbClr val="0000FF"/>
                </a:solidFill>
              </a:rPr>
              <a:t>Week10_SumDigits.c</a:t>
            </a:r>
            <a:r>
              <a:rPr lang="en-US" smtClean="0"/>
              <a:t> </a:t>
            </a:r>
            <a:r>
              <a:rPr lang="en-US"/>
              <a:t>is </a:t>
            </a:r>
            <a:r>
              <a:rPr lang="en-US" smtClean="0"/>
              <a:t>given.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This exercise is mounted on </a:t>
            </a:r>
            <a:r>
              <a:rPr lang="en-US" smtClean="0"/>
              <a:t>CodeCrunch.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Sample runs: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62974" y="4969001"/>
            <a:ext cx="7090914" cy="830997"/>
          </a:xfrm>
          <a:prstGeom prst="rect">
            <a:avLst/>
          </a:prstGeom>
          <a:solidFill>
            <a:srgbClr val="E1FFE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Enter a non-negative integer: 3708329</a:t>
            </a:r>
          </a:p>
          <a:p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Sum of its digits = 32</a:t>
            </a:r>
            <a:endParaRPr lang="en-US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62974" y="3930956"/>
            <a:ext cx="7090914" cy="830997"/>
          </a:xfrm>
          <a:prstGeom prst="rect">
            <a:avLst/>
          </a:prstGeom>
          <a:solidFill>
            <a:srgbClr val="E1FFE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Enter a non-negative integer: 6543</a:t>
            </a:r>
          </a:p>
          <a:p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Sum of its digits = 18</a:t>
            </a:r>
            <a:endParaRPr lang="en-US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8228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15305</TotalTime>
  <Words>700</Words>
  <Application>Microsoft Office PowerPoint</Application>
  <PresentationFormat>On-screen Show (4:3)</PresentationFormat>
  <Paragraphs>132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http://www.comp.nus.edu.sg/~cs1010/</vt:lpstr>
      <vt:lpstr>Week 10: Recursion</vt:lpstr>
      <vt:lpstr>Week 10 Programs</vt:lpstr>
      <vt:lpstr>Unit #17: Sections 1 – 3 </vt:lpstr>
      <vt:lpstr>Exercise #1: Greatest Common Divisor </vt:lpstr>
      <vt:lpstr>Exercise #2: Power</vt:lpstr>
      <vt:lpstr>Exercise #3: Tracing </vt:lpstr>
      <vt:lpstr>Unit #17: Section 4 </vt:lpstr>
      <vt:lpstr>Exercise #4: Sum Digits</vt:lpstr>
      <vt:lpstr>Exercise #5: Sum Array</vt:lpstr>
      <vt:lpstr>Unit #17: Sections 5 – 9 </vt:lpstr>
      <vt:lpstr>Things-To-Do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Tuck Choy</cp:lastModifiedBy>
  <cp:revision>1562</cp:revision>
  <cp:lastPrinted>2014-06-20T04:24:53Z</cp:lastPrinted>
  <dcterms:created xsi:type="dcterms:W3CDTF">1998-09-05T15:03:32Z</dcterms:created>
  <dcterms:modified xsi:type="dcterms:W3CDTF">2014-10-20T08:37:55Z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