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5087" r:id="rId1"/>
  </p:sldMasterIdLst>
  <p:notesMasterIdLst>
    <p:notesMasterId r:id="rId20"/>
  </p:notesMasterIdLst>
  <p:handoutMasterIdLst>
    <p:handoutMasterId r:id="rId21"/>
  </p:handoutMasterIdLst>
  <p:sldIdLst>
    <p:sldId id="256" r:id="rId2"/>
    <p:sldId id="468" r:id="rId3"/>
    <p:sldId id="585" r:id="rId4"/>
    <p:sldId id="557" r:id="rId5"/>
    <p:sldId id="530" r:id="rId6"/>
    <p:sldId id="578" r:id="rId7"/>
    <p:sldId id="559" r:id="rId8"/>
    <p:sldId id="577" r:id="rId9"/>
    <p:sldId id="580" r:id="rId10"/>
    <p:sldId id="581" r:id="rId11"/>
    <p:sldId id="572" r:id="rId12"/>
    <p:sldId id="582" r:id="rId13"/>
    <p:sldId id="583" r:id="rId14"/>
    <p:sldId id="575" r:id="rId15"/>
    <p:sldId id="584" r:id="rId16"/>
    <p:sldId id="576" r:id="rId17"/>
    <p:sldId id="509" r:id="rId18"/>
    <p:sldId id="308" r:id="rId19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6600"/>
    <a:srgbClr val="9900CC"/>
    <a:srgbClr val="CCFF99"/>
    <a:srgbClr val="CCCCFF"/>
    <a:srgbClr val="FFFFCC"/>
    <a:srgbClr val="CC6600"/>
    <a:srgbClr val="FFFF99"/>
    <a:srgbClr val="CCFFCC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992" autoAdjust="0"/>
    <p:restoredTop sz="92377" autoAdjust="0"/>
  </p:normalViewPr>
  <p:slideViewPr>
    <p:cSldViewPr snapToGrid="0">
      <p:cViewPr varScale="1">
        <p:scale>
          <a:sx n="82" d="100"/>
          <a:sy n="82" d="100"/>
        </p:scale>
        <p:origin x="-84" y="-52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>
        <p:scale>
          <a:sx n="100" d="100"/>
          <a:sy n="100" d="100"/>
        </p:scale>
        <p:origin x="-1758" y="-72"/>
      </p:cViewPr>
      <p:guideLst>
        <p:guide orient="horz" pos="2929"/>
        <p:guide pos="2209"/>
      </p:guideLst>
    </p:cSldViewPr>
  </p:notes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t" anchorCtr="0" compatLnSpc="1">
            <a:prstTxWarp prst="textNoShape">
              <a:avLst/>
            </a:prstTxWarp>
          </a:bodyPr>
          <a:lstStyle>
            <a:lvl1pPr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 dirty="0">
                <a:latin typeface="+mn-lt"/>
              </a:rPr>
              <a:t>CS1010 Programming Methodology</a:t>
            </a:r>
          </a:p>
        </p:txBody>
      </p:sp>
      <p:sp>
        <p:nvSpPr>
          <p:cNvPr id="62467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614" y="0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t" anchorCtr="0" compatLnSpc="1">
            <a:prstTxWarp prst="textNoShape">
              <a:avLst/>
            </a:prstTxWarp>
          </a:bodyPr>
          <a:lstStyle>
            <a:lvl1pPr algn="r"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2468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2469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614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algn="r"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A8128D1A-2CBE-4D8D-BBD3-EF7640D031AF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81308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6167" y="4414043"/>
            <a:ext cx="5138067" cy="4185089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604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04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614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algn="r"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82D49F41-42BD-4A7F-84D4-B4F7E48B4FCD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8" name="Date Placeholder 7"/>
          <p:cNvSpPr>
            <a:spLocks noGrp="1"/>
          </p:cNvSpPr>
          <p:nvPr>
            <p:ph type="dt" idx="1"/>
          </p:nvPr>
        </p:nvSpPr>
        <p:spPr>
          <a:xfrm>
            <a:off x="3971614" y="0"/>
            <a:ext cx="3037117" cy="465341"/>
          </a:xfrm>
          <a:prstGeom prst="rect">
            <a:avLst/>
          </a:prstGeom>
        </p:spPr>
        <p:txBody>
          <a:bodyPr vert="horz" lIns="92098" tIns="46049" rIns="92098" bIns="46049" rtlCol="0"/>
          <a:lstStyle>
            <a:lvl1pPr algn="r">
              <a:defRPr sz="1200"/>
            </a:lvl1pPr>
          </a:lstStyle>
          <a:p>
            <a:pPr>
              <a:defRPr/>
            </a:pPr>
            <a:fld id="{0AF3AFD6-2BC0-4B1C-A3C8-8C3FEB1DB624}" type="datetimeFigureOut">
              <a:rPr lang="en-US"/>
              <a:pPr>
                <a:defRPr/>
              </a:pPr>
              <a:t>9/20/2014</a:t>
            </a:fld>
            <a:endParaRPr lang="en-US" dirty="0"/>
          </a:p>
        </p:txBody>
      </p:sp>
      <p:sp>
        <p:nvSpPr>
          <p:cNvPr id="9" name="Slide Image Placeholder 8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11" name="Header Placeholder 10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117" cy="46534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r>
              <a:rPr lang="en-US" dirty="0"/>
              <a:t>CS1010 Programming  Methodology</a:t>
            </a:r>
          </a:p>
        </p:txBody>
      </p:sp>
    </p:spTree>
    <p:extLst>
      <p:ext uri="{BB962C8B-B14F-4D97-AF65-F5344CB8AC3E}">
        <p14:creationId xmlns:p14="http://schemas.microsoft.com/office/powerpoint/2010/main" val="1838096873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CS1010 Programming Methodology</a:t>
            </a:r>
          </a:p>
        </p:txBody>
      </p:sp>
      <p:sp>
        <p:nvSpPr>
          <p:cNvPr id="63491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2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GB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CS1010 Programming Methodology</a:t>
            </a:r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CS1010 Programming Methodology</a:t>
            </a:r>
          </a:p>
        </p:txBody>
      </p:sp>
      <p:sp>
        <p:nvSpPr>
          <p:cNvPr id="1116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16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b="0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b="0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[35cce793-99a6-4f28-9e1a-625ba96e3db4]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 smtClean="0"/>
              <a:t>CS1010 (AY2014/5 Semester 1)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/>
            </a:lvl1pPr>
          </a:lstStyle>
          <a:p>
            <a:pPr>
              <a:defRPr/>
            </a:pPr>
            <a:r>
              <a:rPr lang="en-US" smtClean="0"/>
              <a:t>Week6 -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 smtClean="0"/>
              <a:t>CS1010 (AY2014/5 Semester 1)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Week6 -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 smtClean="0"/>
              <a:t>CS1010 (AY2014/5 Semester 1)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Week6 -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 smtClean="0"/>
              <a:t>CS1010 (AY2014/5 Semester 1)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 b="0"/>
            </a:lvl1pPr>
          </a:lstStyle>
          <a:p>
            <a:pPr>
              <a:defRPr/>
            </a:pPr>
            <a:r>
              <a:rPr lang="en-US" smtClean="0"/>
              <a:t>Week6 -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 smtClean="0"/>
              <a:t>CS1010 (AY2014/5 Semester 1)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 b="0"/>
            </a:lvl1pPr>
          </a:lstStyle>
          <a:p>
            <a:pPr>
              <a:defRPr/>
            </a:pPr>
            <a:r>
              <a:rPr lang="en-US" smtClean="0"/>
              <a:t>Week6 -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 smtClean="0"/>
              <a:t>CS1010 (AY2014/5 Semester 1)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Week6 -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 smtClean="0"/>
              <a:t>CS1010 (AY2014/5 Semester 1)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Week6 -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 smtClean="0"/>
              <a:t>CS1010 (AY2014/5 Semester 1)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Week6 -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 smtClean="0"/>
              <a:t>CS1010 (AY2014/5 Semester 1)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Week6 -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 smtClean="0"/>
              <a:t>CS1010 (AY2014/5 Semester 1)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Week6 -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 smtClean="0"/>
              <a:t>CS1010 (AY2014/5 Semester 1)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Week6 -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CS1010 (AY2014/5 Semester 1)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 smtClean="0"/>
              <a:t>Week6 -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088" r:id="rId1"/>
    <p:sldLayoutId id="2147485089" r:id="rId2"/>
    <p:sldLayoutId id="2147485090" r:id="rId3"/>
    <p:sldLayoutId id="2147485091" r:id="rId4"/>
    <p:sldLayoutId id="2147485092" r:id="rId5"/>
    <p:sldLayoutId id="2147485093" r:id="rId6"/>
    <p:sldLayoutId id="2147485094" r:id="rId7"/>
    <p:sldLayoutId id="2147485095" r:id="rId8"/>
    <p:sldLayoutId id="2147485096" r:id="rId9"/>
    <p:sldLayoutId id="2147485097" r:id="rId10"/>
    <p:sldLayoutId id="2147485098" r:id="rId11"/>
  </p:sldLayoutIdLst>
  <p:transition>
    <p:fade/>
  </p:transition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mp.nus.edu.sg/~cs1010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gif"/><Relationship Id="rId5" Type="http://schemas.openxmlformats.org/officeDocument/2006/relationships/hyperlink" Target="http://www.comp.nus.edu.sg/~cs1010" TargetMode="External"/><Relationship Id="rId4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7" Type="http://schemas.openxmlformats.org/officeDocument/2006/relationships/image" Target="../media/image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4.wmf"/><Relationship Id="rId4" Type="http://schemas.openxmlformats.org/officeDocument/2006/relationships/oleObject" Target="../embeddings/oleObject1.bin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wmf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19667" y="2252133"/>
            <a:ext cx="4004733" cy="364067"/>
          </a:xfrm>
        </p:spPr>
        <p:txBody>
          <a:bodyPr>
            <a:noAutofit/>
          </a:bodyPr>
          <a:lstStyle/>
          <a:p>
            <a:pPr eaLnBrk="1" hangingPunct="1"/>
            <a:r>
              <a:rPr lang="en-GB" sz="1800" cap="none" dirty="0" smtClean="0">
                <a:latin typeface="Calibri" panose="020F0502020204030204" pitchFamily="34" charset="0"/>
                <a:hlinkClick r:id="rId3"/>
              </a:rPr>
              <a:t>http://www.comp.nus.edu.sg/~cs1010/</a:t>
            </a:r>
            <a:endParaRPr lang="en-GB" sz="1800" cap="none" dirty="0" smtClean="0">
              <a:latin typeface="Calibri" panose="020F050202020403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9913" y="4696884"/>
            <a:ext cx="2445774" cy="1263650"/>
          </a:xfrm>
          <a:prstGeom prst="rect">
            <a:avLst/>
          </a:prstGeom>
        </p:spPr>
      </p:pic>
      <p:pic>
        <p:nvPicPr>
          <p:cNvPr id="7" name="[Picture 6]">
            <a:hlinkClick r:id="rId5"/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292" y="1368425"/>
            <a:ext cx="5687149" cy="934508"/>
          </a:xfrm>
          <a:prstGeom prst="rect">
            <a:avLst/>
          </a:prstGeom>
        </p:spPr>
      </p:pic>
      <p:sp>
        <p:nvSpPr>
          <p:cNvPr id="8" name="[TextBox 7]"/>
          <p:cNvSpPr txBox="1"/>
          <p:nvPr/>
        </p:nvSpPr>
        <p:spPr>
          <a:xfrm>
            <a:off x="3513667" y="2912533"/>
            <a:ext cx="22182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smtClean="0">
                <a:solidFill>
                  <a:srgbClr val="C00000"/>
                </a:solidFill>
                <a:latin typeface="Calibri" panose="020F0502020204030204" pitchFamily="34" charset="0"/>
              </a:rPr>
              <a:t>WEEK 6</a:t>
            </a:r>
            <a:endParaRPr lang="en-US" sz="2400" dirty="0">
              <a:solidFill>
                <a:srgbClr val="C00000"/>
              </a:solidFill>
              <a:latin typeface="Calibri" panose="020F0502020204030204" pitchFamily="34" charset="0"/>
            </a:endParaRPr>
          </a:p>
        </p:txBody>
      </p:sp>
      <p:sp>
        <p:nvSpPr>
          <p:cNvPr id="11" name="[TextBox 7]"/>
          <p:cNvSpPr txBox="1"/>
          <p:nvPr/>
        </p:nvSpPr>
        <p:spPr>
          <a:xfrm>
            <a:off x="1058333" y="3462867"/>
            <a:ext cx="712893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C00000"/>
                </a:solidFill>
                <a:latin typeface="Calibri" panose="020F0502020204030204" pitchFamily="34" charset="0"/>
              </a:rPr>
              <a:t>Class Activities</a:t>
            </a:r>
            <a:endParaRPr lang="en-US" sz="3200" dirty="0">
              <a:solidFill>
                <a:srgbClr val="C00000"/>
              </a:solidFill>
              <a:latin typeface="Calibri" panose="020F0502020204030204" pitchFamily="34" charset="0"/>
            </a:endParaRPr>
          </a:p>
        </p:txBody>
      </p:sp>
      <p:sp>
        <p:nvSpPr>
          <p:cNvPr id="9" name="[TextBox 1]"/>
          <p:cNvSpPr txBox="1"/>
          <p:nvPr/>
        </p:nvSpPr>
        <p:spPr>
          <a:xfrm>
            <a:off x="0" y="379257"/>
            <a:ext cx="369332" cy="1092863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Lecturer’s slides</a:t>
            </a:r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909638" y="1221014"/>
            <a:ext cx="7777162" cy="378565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endParaRPr lang="en-US" sz="12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290513" algn="l"/>
                <a:tab pos="566738" algn="l"/>
                <a:tab pos="855663" algn="l"/>
              </a:tabLst>
            </a:pPr>
            <a:r>
              <a:rPr lang="en-US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scanArray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float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[][MAX_COLS], 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290513" algn="l"/>
                <a:tab pos="566738" algn="l"/>
                <a:tab pos="855663" algn="l"/>
              </a:tabLst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</a:t>
            </a:r>
            <a:r>
              <a:rPr lang="en-US" b="1" dirty="0" err="1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rows, </a:t>
            </a:r>
            <a:r>
              <a:rPr lang="en-US" b="1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cols)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>
              <a:tabLst>
                <a:tab pos="290513" algn="l"/>
                <a:tab pos="566738" algn="l"/>
                <a:tab pos="855663" algn="l"/>
              </a:tabLst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r, c;</a:t>
            </a:r>
          </a:p>
          <a:p>
            <a:pPr>
              <a:tabLst>
                <a:tab pos="290513" algn="l"/>
                <a:tab pos="566738" algn="l"/>
                <a:tab pos="855663" algn="l"/>
              </a:tabLst>
            </a:pPr>
            <a:endParaRPr lang="en-US" sz="1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290513" algn="l"/>
                <a:tab pos="566738" algn="l"/>
                <a:tab pos="855663" algn="l"/>
              </a:tabLst>
            </a:pPr>
            <a:endParaRPr lang="en-US" sz="1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290513" algn="l"/>
                <a:tab pos="566738" algn="l"/>
                <a:tab pos="855663" algn="l"/>
              </a:tabLst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"Enter </a:t>
            </a:r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%d </a:t>
            </a:r>
            <a:r>
              <a:rPr lang="en-US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values:</a:t>
            </a:r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\n</a:t>
            </a:r>
            <a:r>
              <a:rPr lang="en-US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rows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*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cols);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290513" algn="l"/>
                <a:tab pos="566738" algn="l"/>
                <a:tab pos="855663" algn="l"/>
              </a:tabLst>
            </a:pPr>
            <a:r>
              <a:rPr lang="pt-BR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pt-BR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lang="pt-BR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pt-B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r=</a:t>
            </a:r>
            <a:r>
              <a:rPr lang="pt-BR" b="1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pt-BR" b="1" dirty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pt-B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 &lt; rows; </a:t>
            </a:r>
            <a:r>
              <a:rPr lang="pt-BR" b="1" dirty="0">
                <a:latin typeface="Courier New" panose="02070309020205020404" pitchFamily="49" charset="0"/>
                <a:cs typeface="Courier New" panose="02070309020205020404" pitchFamily="49" charset="0"/>
              </a:rPr>
              <a:t>r++)</a:t>
            </a:r>
          </a:p>
          <a:p>
            <a:pPr>
              <a:tabLst>
                <a:tab pos="290513" algn="l"/>
                <a:tab pos="566738" algn="l"/>
                <a:tab pos="855663" algn="l"/>
              </a:tabLst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c=</a:t>
            </a:r>
            <a:r>
              <a:rPr lang="en-US" b="1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 c &lt; cols;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c++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>
              <a:tabLst>
                <a:tab pos="290513" algn="l"/>
                <a:tab pos="566738" algn="l"/>
                <a:tab pos="855663" algn="l"/>
              </a:tabLst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	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scanf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%f</a:t>
            </a:r>
            <a:r>
              <a:rPr lang="en-US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, &amp;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[r][c]);</a:t>
            </a:r>
          </a:p>
          <a:p>
            <a:pPr>
              <a:tabLst>
                <a:tab pos="290513" algn="l"/>
                <a:tab pos="566738" algn="l"/>
                <a:tab pos="855663" algn="l"/>
              </a:tabLst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>
              <a:tabLst>
                <a:tab pos="290513" algn="l"/>
                <a:tab pos="566738" algn="l"/>
                <a:tab pos="855663" algn="l"/>
              </a:tabLst>
            </a:pPr>
            <a:endParaRPr lang="en-US" sz="1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290513" algn="l"/>
                <a:tab pos="566738" algn="l"/>
                <a:tab pos="855663" algn="l"/>
              </a:tabLst>
            </a:pPr>
            <a:r>
              <a:rPr lang="en-US" b="1" dirty="0">
                <a:solidFill>
                  <a:schemeClr val="tx2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Sum elements from position [0][0] to a random </a:t>
            </a:r>
          </a:p>
          <a:p>
            <a:pPr>
              <a:tabLst>
                <a:tab pos="290513" algn="l"/>
                <a:tab pos="566738" algn="l"/>
                <a:tab pos="855663" algn="l"/>
              </a:tabLst>
            </a:pPr>
            <a:r>
              <a:rPr lang="en-US" b="1" dirty="0">
                <a:solidFill>
                  <a:schemeClr val="tx2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position [</a:t>
            </a:r>
            <a:r>
              <a:rPr lang="en-US" b="1" dirty="0" err="1">
                <a:solidFill>
                  <a:schemeClr val="tx2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upToRow</a:t>
            </a:r>
            <a:r>
              <a:rPr lang="en-US" b="1" dirty="0">
                <a:solidFill>
                  <a:schemeClr val="tx2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][</a:t>
            </a:r>
            <a:r>
              <a:rPr lang="en-US" b="1" dirty="0" err="1">
                <a:solidFill>
                  <a:schemeClr val="tx2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upToCol</a:t>
            </a:r>
            <a:r>
              <a:rPr lang="en-US" b="1" dirty="0">
                <a:solidFill>
                  <a:schemeClr val="tx2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].</a:t>
            </a:r>
          </a:p>
          <a:p>
            <a:pPr>
              <a:tabLst>
                <a:tab pos="290513" algn="l"/>
                <a:tab pos="566738" algn="l"/>
                <a:tab pos="855663" algn="l"/>
              </a:tabLst>
            </a:pPr>
            <a:r>
              <a:rPr lang="en-US" b="1" dirty="0" smtClean="0">
                <a:solidFill>
                  <a:schemeClr val="tx2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b="1" dirty="0">
                <a:solidFill>
                  <a:schemeClr val="tx2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Fill in </a:t>
            </a:r>
            <a:r>
              <a:rPr lang="en-US" b="1" dirty="0" err="1">
                <a:solidFill>
                  <a:schemeClr val="tx2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sumPartial</a:t>
            </a:r>
            <a:r>
              <a:rPr lang="en-US" b="1" dirty="0">
                <a:solidFill>
                  <a:schemeClr val="tx2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 function below.</a:t>
            </a:r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sz="3600" dirty="0" smtClean="0">
                <a:solidFill>
                  <a:srgbClr val="0000FF"/>
                </a:solidFill>
              </a:rPr>
              <a:t>Exercise #1</a:t>
            </a:r>
            <a:r>
              <a:rPr lang="en-GB" sz="3600" smtClean="0">
                <a:solidFill>
                  <a:srgbClr val="0000FF"/>
                </a:solidFill>
              </a:rPr>
              <a:t>: Sum to Random Position (4/4)</a:t>
            </a:r>
            <a:endParaRPr lang="en-GB" sz="3600" dirty="0" smtClean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smtClean="0"/>
              <a:t>Week6</a:t>
            </a:r>
            <a:r>
              <a:rPr sz="1200" smtClean="0"/>
              <a:t> </a:t>
            </a:r>
            <a:r>
              <a:rPr sz="1200" dirty="0" smtClean="0"/>
              <a:t>- </a:t>
            </a:r>
            <a:fld id="{F7EC234A-9094-4BB8-9EA4-75ECDA8A365B}" type="slidenum">
              <a:rPr sz="1200" smtClean="0"/>
              <a:pPr>
                <a:defRPr/>
              </a:pPr>
              <a:t>10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10" name="[TextBox 9]"/>
          <p:cNvSpPr txBox="1"/>
          <p:nvPr/>
        </p:nvSpPr>
        <p:spPr>
          <a:xfrm>
            <a:off x="5624423" y="1085850"/>
            <a:ext cx="3170128" cy="369332"/>
          </a:xfrm>
          <a:prstGeom prst="rect">
            <a:avLst/>
          </a:prstGeom>
          <a:solidFill>
            <a:srgbClr val="FFCC66"/>
          </a:solidFill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en-US" smtClean="0">
                <a:solidFill>
                  <a:srgbClr val="000000"/>
                </a:solidFill>
              </a:rPr>
              <a:t>Week6_SumToRandomPos.c</a:t>
            </a:r>
            <a:endParaRPr lang="en-SG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152059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 smtClean="0">
                <a:solidFill>
                  <a:srgbClr val="0000FF"/>
                </a:solidFill>
              </a:rPr>
              <a:t>Exercise #2</a:t>
            </a:r>
            <a:r>
              <a:rPr lang="en-GB" sz="3600" smtClean="0">
                <a:solidFill>
                  <a:srgbClr val="0000FF"/>
                </a:solidFill>
              </a:rPr>
              <a:t>: Matrix Multiplication (1/3</a:t>
            </a:r>
            <a:r>
              <a:rPr lang="en-GB" sz="3600" dirty="0" smtClean="0">
                <a:solidFill>
                  <a:srgbClr val="0000FF"/>
                </a:solidFill>
              </a:rPr>
              <a:t>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smtClean="0"/>
              <a:t>Week6</a:t>
            </a:r>
            <a:r>
              <a:rPr sz="1200" smtClean="0"/>
              <a:t> </a:t>
            </a:r>
            <a:r>
              <a:rPr sz="1200" dirty="0" smtClean="0"/>
              <a:t>- </a:t>
            </a:r>
            <a:fld id="{F7EC234A-9094-4BB8-9EA4-75ECDA8A365B}" type="slidenum">
              <a:rPr sz="1200" smtClean="0"/>
              <a:pPr>
                <a:defRPr/>
              </a:pPr>
              <a:t>11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18" name="[Rectangle 3]"/>
          <p:cNvSpPr txBox="1">
            <a:spLocks noChangeArrowheads="1"/>
          </p:cNvSpPr>
          <p:nvPr/>
        </p:nvSpPr>
        <p:spPr>
          <a:xfrm>
            <a:off x="471488" y="1235825"/>
            <a:ext cx="8258444" cy="259762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2425" indent="-352425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US"/>
              <a:t>To multiply two matrices A and B, the number of columns in A must be the same as the number of rows in B</a:t>
            </a:r>
            <a:r>
              <a:rPr lang="en-GB" smtClean="0"/>
              <a:t>.</a:t>
            </a:r>
            <a:endParaRPr lang="en-GB" dirty="0" smtClean="0"/>
          </a:p>
          <a:p>
            <a:pPr marL="352425" indent="-352425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US"/>
              <a:t>The resulting matrix has same number of rows as A and number of columns as B </a:t>
            </a:r>
            <a:endParaRPr lang="en-US" smtClean="0"/>
          </a:p>
          <a:p>
            <a:pPr marL="352425" indent="-352425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US"/>
              <a:t>For example, multiplying a 2</a:t>
            </a:r>
            <a:r>
              <a:rPr lang="en-US">
                <a:sym typeface="Symbol" pitchFamily="18" charset="2"/>
              </a:rPr>
              <a:t>4 matrix with a 43 matrix gives a 23 </a:t>
            </a:r>
            <a:r>
              <a:rPr lang="en-US" smtClean="0">
                <a:sym typeface="Symbol" pitchFamily="18" charset="2"/>
              </a:rPr>
              <a:t>matrix.</a:t>
            </a:r>
            <a:endParaRPr lang="en-GB" dirty="0" smtClean="0"/>
          </a:p>
        </p:txBody>
      </p:sp>
      <p:sp>
        <p:nvSpPr>
          <p:cNvPr id="10" name="TextBox 9"/>
          <p:cNvSpPr txBox="1"/>
          <p:nvPr/>
        </p:nvSpPr>
        <p:spPr>
          <a:xfrm>
            <a:off x="3783418" y="4225038"/>
            <a:ext cx="136274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i="1" dirty="0" smtClean="0"/>
              <a:t>n</a:t>
            </a:r>
            <a:r>
              <a:rPr lang="en-US" sz="2800" dirty="0" smtClean="0"/>
              <a:t> </a:t>
            </a:r>
            <a:r>
              <a:rPr lang="en-US" sz="2800" dirty="0" smtClean="0">
                <a:sym typeface="Symbol"/>
              </a:rPr>
              <a:t> </a:t>
            </a:r>
            <a:r>
              <a:rPr lang="en-US" sz="2800" i="1" dirty="0" smtClean="0">
                <a:sym typeface="Symbol"/>
              </a:rPr>
              <a:t>p</a:t>
            </a:r>
          </a:p>
          <a:p>
            <a:pPr algn="ctr"/>
            <a:r>
              <a:rPr lang="en-US" sz="2800" dirty="0" smtClean="0">
                <a:sym typeface="Symbol"/>
              </a:rPr>
              <a:t>matrix</a:t>
            </a:r>
            <a:endParaRPr lang="en-SG" sz="2800" dirty="0"/>
          </a:p>
        </p:txBody>
      </p:sp>
      <p:sp>
        <p:nvSpPr>
          <p:cNvPr id="11" name="TextBox 10"/>
          <p:cNvSpPr txBox="1"/>
          <p:nvPr/>
        </p:nvSpPr>
        <p:spPr>
          <a:xfrm>
            <a:off x="1244009" y="4225038"/>
            <a:ext cx="153108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i="1" dirty="0" smtClean="0"/>
              <a:t>m</a:t>
            </a:r>
            <a:r>
              <a:rPr lang="en-US" sz="2800" dirty="0" smtClean="0"/>
              <a:t> </a:t>
            </a:r>
            <a:r>
              <a:rPr lang="en-US" sz="2800" dirty="0" smtClean="0">
                <a:sym typeface="Symbol"/>
              </a:rPr>
              <a:t> </a:t>
            </a:r>
            <a:r>
              <a:rPr lang="en-US" sz="2800" i="1" dirty="0" smtClean="0">
                <a:sym typeface="Symbol"/>
              </a:rPr>
              <a:t>n</a:t>
            </a:r>
          </a:p>
          <a:p>
            <a:pPr algn="ctr"/>
            <a:r>
              <a:rPr lang="en-US" sz="2800" dirty="0" smtClean="0">
                <a:sym typeface="Symbol"/>
              </a:rPr>
              <a:t>matrix</a:t>
            </a:r>
            <a:endParaRPr lang="en-SG" sz="2800" dirty="0"/>
          </a:p>
        </p:txBody>
      </p:sp>
      <p:sp>
        <p:nvSpPr>
          <p:cNvPr id="13" name="TextBox 12"/>
          <p:cNvSpPr txBox="1"/>
          <p:nvPr/>
        </p:nvSpPr>
        <p:spPr>
          <a:xfrm>
            <a:off x="2922182" y="4255815"/>
            <a:ext cx="8612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ym typeface="Symbol"/>
              </a:rPr>
              <a:t></a:t>
            </a:r>
            <a:endParaRPr lang="en-SG" sz="5400" dirty="0"/>
          </a:p>
        </p:txBody>
      </p:sp>
      <p:sp>
        <p:nvSpPr>
          <p:cNvPr id="14" name="TextBox 13"/>
          <p:cNvSpPr txBox="1"/>
          <p:nvPr/>
        </p:nvSpPr>
        <p:spPr>
          <a:xfrm>
            <a:off x="5509437" y="4286592"/>
            <a:ext cx="8612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ym typeface="Symbol"/>
              </a:rPr>
              <a:t>=</a:t>
            </a:r>
            <a:endParaRPr lang="en-SG" sz="5400" dirty="0"/>
          </a:p>
        </p:txBody>
      </p:sp>
      <p:sp>
        <p:nvSpPr>
          <p:cNvPr id="15" name="TextBox 14"/>
          <p:cNvSpPr txBox="1"/>
          <p:nvPr/>
        </p:nvSpPr>
        <p:spPr>
          <a:xfrm>
            <a:off x="6553200" y="4286592"/>
            <a:ext cx="172601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i="1" dirty="0" smtClean="0"/>
              <a:t>m</a:t>
            </a:r>
            <a:r>
              <a:rPr lang="en-US" sz="2800" dirty="0" smtClean="0"/>
              <a:t> </a:t>
            </a:r>
            <a:r>
              <a:rPr lang="en-US" sz="2800" dirty="0" smtClean="0">
                <a:sym typeface="Symbol"/>
              </a:rPr>
              <a:t> </a:t>
            </a:r>
            <a:r>
              <a:rPr lang="en-US" sz="2800" i="1" dirty="0" smtClean="0">
                <a:sym typeface="Symbol"/>
              </a:rPr>
              <a:t>p</a:t>
            </a:r>
          </a:p>
          <a:p>
            <a:pPr algn="ctr"/>
            <a:r>
              <a:rPr lang="en-US" sz="2800" dirty="0" smtClean="0">
                <a:sym typeface="Symbol"/>
              </a:rPr>
              <a:t>matrix</a:t>
            </a:r>
            <a:endParaRPr lang="en-SG" sz="2800" dirty="0"/>
          </a:p>
        </p:txBody>
      </p:sp>
      <p:sp>
        <p:nvSpPr>
          <p:cNvPr id="16" name="Oval 15"/>
          <p:cNvSpPr/>
          <p:nvPr/>
        </p:nvSpPr>
        <p:spPr bwMode="auto">
          <a:xfrm>
            <a:off x="2141730" y="4329100"/>
            <a:ext cx="456978" cy="382772"/>
          </a:xfrm>
          <a:prstGeom prst="ellipse">
            <a:avLst/>
          </a:prstGeom>
          <a:noFill/>
          <a:ln w="28575" cap="sq" cmpd="sng" algn="ctr">
            <a:solidFill>
              <a:srgbClr val="C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SG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7" name="Oval 16"/>
          <p:cNvSpPr/>
          <p:nvPr/>
        </p:nvSpPr>
        <p:spPr bwMode="auto">
          <a:xfrm>
            <a:off x="3941930" y="4329100"/>
            <a:ext cx="456978" cy="382772"/>
          </a:xfrm>
          <a:prstGeom prst="ellipse">
            <a:avLst/>
          </a:prstGeom>
          <a:noFill/>
          <a:ln w="28575" cap="sq" cmpd="sng" algn="ctr">
            <a:solidFill>
              <a:srgbClr val="C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SG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9" name="Oval 18"/>
          <p:cNvSpPr/>
          <p:nvPr/>
        </p:nvSpPr>
        <p:spPr bwMode="auto">
          <a:xfrm>
            <a:off x="1515251" y="4329100"/>
            <a:ext cx="456978" cy="382772"/>
          </a:xfrm>
          <a:prstGeom prst="ellipse">
            <a:avLst/>
          </a:prstGeom>
          <a:noFill/>
          <a:ln w="28575" cap="sq" cmpd="sng" algn="ctr">
            <a:solidFill>
              <a:srgbClr val="0000FF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SG" sz="18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0" name="Oval 19"/>
          <p:cNvSpPr/>
          <p:nvPr/>
        </p:nvSpPr>
        <p:spPr bwMode="auto">
          <a:xfrm>
            <a:off x="4526995" y="4329100"/>
            <a:ext cx="456978" cy="382772"/>
          </a:xfrm>
          <a:prstGeom prst="ellipse">
            <a:avLst/>
          </a:prstGeom>
          <a:noFill/>
          <a:ln w="28575" cap="sq" cmpd="sng" algn="ctr">
            <a:solidFill>
              <a:srgbClr val="0000FF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SG" sz="18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443985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3" grpId="0"/>
      <p:bldP spid="14" grpId="0"/>
      <p:bldP spid="15" grpId="0"/>
      <p:bldP spid="16" grpId="0" animBg="1"/>
      <p:bldP spid="16" grpId="1" animBg="1"/>
      <p:bldP spid="17" grpId="0" animBg="1"/>
      <p:bldP spid="17" grpId="1" animBg="1"/>
      <p:bldP spid="19" grpId="0" animBg="1"/>
      <p:bldP spid="2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 smtClean="0">
                <a:solidFill>
                  <a:srgbClr val="0000FF"/>
                </a:solidFill>
              </a:rPr>
              <a:t>Exercise #2</a:t>
            </a:r>
            <a:r>
              <a:rPr lang="en-GB" sz="3600" smtClean="0">
                <a:solidFill>
                  <a:srgbClr val="0000FF"/>
                </a:solidFill>
              </a:rPr>
              <a:t>: Matrix Multiplication (2/3</a:t>
            </a:r>
            <a:r>
              <a:rPr lang="en-GB" sz="3600" dirty="0" smtClean="0">
                <a:solidFill>
                  <a:srgbClr val="0000FF"/>
                </a:solidFill>
              </a:rPr>
              <a:t>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smtClean="0"/>
              <a:t>Week6</a:t>
            </a:r>
            <a:r>
              <a:rPr sz="1200" smtClean="0"/>
              <a:t> </a:t>
            </a:r>
            <a:r>
              <a:rPr sz="1200" dirty="0" smtClean="0"/>
              <a:t>- </a:t>
            </a:r>
            <a:fld id="{F7EC234A-9094-4BB8-9EA4-75ECDA8A365B}" type="slidenum">
              <a:rPr sz="1200" smtClean="0"/>
              <a:pPr>
                <a:defRPr/>
              </a:pPr>
              <a:t>12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18" name="[Rectangle 3]"/>
          <p:cNvSpPr txBox="1">
            <a:spLocks noChangeArrowheads="1"/>
          </p:cNvSpPr>
          <p:nvPr/>
        </p:nvSpPr>
        <p:spPr>
          <a:xfrm>
            <a:off x="471488" y="1235825"/>
            <a:ext cx="8258444" cy="259762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5600" indent="-355600">
              <a:spcAft>
                <a:spcPts val="600"/>
              </a:spcAft>
              <a:buClr>
                <a:schemeClr val="tx1">
                  <a:lumMod val="90000"/>
                  <a:lumOff val="10000"/>
                </a:schemeClr>
              </a:buClr>
              <a:buSzPct val="120000"/>
              <a:buFont typeface="Wingdings" pitchFamily="2" charset="2"/>
              <a:buChar char="§"/>
            </a:pPr>
            <a:r>
              <a:rPr lang="en-US"/>
              <a:t>To compute C = A </a:t>
            </a:r>
            <a:r>
              <a:rPr lang="en-US">
                <a:sym typeface="Symbol" pitchFamily="18" charset="2"/>
              </a:rPr>
              <a:t></a:t>
            </a:r>
            <a:r>
              <a:rPr lang="en-US"/>
              <a:t> B, where A, B, C are matrices </a:t>
            </a:r>
          </a:p>
          <a:p>
            <a:pPr marL="539433" lvl="1" indent="0">
              <a:spcAft>
                <a:spcPct val="50000"/>
              </a:spcAft>
              <a:buNone/>
            </a:pPr>
            <a:r>
              <a:rPr lang="en-US" sz="2400">
                <a:solidFill>
                  <a:srgbClr val="0000FF"/>
                </a:solidFill>
              </a:rPr>
              <a:t>c</a:t>
            </a:r>
            <a:r>
              <a:rPr lang="en-US" sz="2400" i="1" baseline="-10000">
                <a:solidFill>
                  <a:srgbClr val="0000FF"/>
                </a:solidFill>
              </a:rPr>
              <a:t>i</a:t>
            </a:r>
            <a:r>
              <a:rPr lang="en-US" sz="2400" baseline="-10000">
                <a:solidFill>
                  <a:srgbClr val="0000FF"/>
                </a:solidFill>
              </a:rPr>
              <a:t>,</a:t>
            </a:r>
            <a:r>
              <a:rPr lang="en-US" sz="2400" i="1" baseline="-10000">
                <a:solidFill>
                  <a:srgbClr val="0000FF"/>
                </a:solidFill>
              </a:rPr>
              <a:t>j</a:t>
            </a:r>
            <a:r>
              <a:rPr lang="en-US" sz="2400">
                <a:solidFill>
                  <a:srgbClr val="0000FF"/>
                </a:solidFill>
              </a:rPr>
              <a:t> = (a</a:t>
            </a:r>
            <a:r>
              <a:rPr lang="en-US" sz="2400" i="1" baseline="-12000">
                <a:solidFill>
                  <a:srgbClr val="0000FF"/>
                </a:solidFill>
              </a:rPr>
              <a:t>i</a:t>
            </a:r>
            <a:r>
              <a:rPr lang="en-US" sz="2400" baseline="-12000">
                <a:solidFill>
                  <a:srgbClr val="0000FF"/>
                </a:solidFill>
              </a:rPr>
              <a:t>,1</a:t>
            </a:r>
            <a:r>
              <a:rPr lang="en-US" sz="2400">
                <a:solidFill>
                  <a:srgbClr val="0000FF"/>
                </a:solidFill>
              </a:rPr>
              <a:t> </a:t>
            </a:r>
            <a:r>
              <a:rPr lang="en-US" sz="2400">
                <a:solidFill>
                  <a:srgbClr val="0000FF"/>
                </a:solidFill>
                <a:sym typeface="Symbol" pitchFamily="18" charset="2"/>
              </a:rPr>
              <a:t></a:t>
            </a:r>
            <a:r>
              <a:rPr lang="en-US" sz="2400">
                <a:solidFill>
                  <a:srgbClr val="0000FF"/>
                </a:solidFill>
              </a:rPr>
              <a:t> b</a:t>
            </a:r>
            <a:r>
              <a:rPr lang="en-US" sz="2400" baseline="-12000">
                <a:solidFill>
                  <a:srgbClr val="0000FF"/>
                </a:solidFill>
              </a:rPr>
              <a:t>1,</a:t>
            </a:r>
            <a:r>
              <a:rPr lang="en-US" sz="2400" i="1" baseline="-12000">
                <a:solidFill>
                  <a:srgbClr val="0000FF"/>
                </a:solidFill>
              </a:rPr>
              <a:t>j</a:t>
            </a:r>
            <a:r>
              <a:rPr lang="en-US" sz="2400">
                <a:solidFill>
                  <a:srgbClr val="0000FF"/>
                </a:solidFill>
              </a:rPr>
              <a:t> ) + (a</a:t>
            </a:r>
            <a:r>
              <a:rPr lang="en-US" sz="2400" i="1" baseline="-12000">
                <a:solidFill>
                  <a:srgbClr val="0000FF"/>
                </a:solidFill>
              </a:rPr>
              <a:t>i</a:t>
            </a:r>
            <a:r>
              <a:rPr lang="en-US" sz="2400" baseline="-12000">
                <a:solidFill>
                  <a:srgbClr val="0000FF"/>
                </a:solidFill>
              </a:rPr>
              <a:t>,2</a:t>
            </a:r>
            <a:r>
              <a:rPr lang="en-US" sz="2400">
                <a:solidFill>
                  <a:srgbClr val="0000FF"/>
                </a:solidFill>
              </a:rPr>
              <a:t> </a:t>
            </a:r>
            <a:r>
              <a:rPr lang="en-US" sz="2400">
                <a:solidFill>
                  <a:srgbClr val="0000FF"/>
                </a:solidFill>
                <a:sym typeface="Symbol" pitchFamily="18" charset="2"/>
              </a:rPr>
              <a:t></a:t>
            </a:r>
            <a:r>
              <a:rPr lang="en-US" sz="2400">
                <a:solidFill>
                  <a:srgbClr val="0000FF"/>
                </a:solidFill>
              </a:rPr>
              <a:t> b</a:t>
            </a:r>
            <a:r>
              <a:rPr lang="en-US" sz="2400" baseline="-12000">
                <a:solidFill>
                  <a:srgbClr val="0000FF"/>
                </a:solidFill>
              </a:rPr>
              <a:t>2,</a:t>
            </a:r>
            <a:r>
              <a:rPr lang="en-US" sz="2400" i="1" baseline="-12000">
                <a:solidFill>
                  <a:srgbClr val="0000FF"/>
                </a:solidFill>
              </a:rPr>
              <a:t>j</a:t>
            </a:r>
            <a:r>
              <a:rPr lang="en-US" sz="2400">
                <a:solidFill>
                  <a:srgbClr val="0000FF"/>
                </a:solidFill>
              </a:rPr>
              <a:t> ) + . . . + (a</a:t>
            </a:r>
            <a:r>
              <a:rPr lang="en-US" sz="2400" i="1" baseline="-12000">
                <a:solidFill>
                  <a:srgbClr val="0000FF"/>
                </a:solidFill>
              </a:rPr>
              <a:t>i</a:t>
            </a:r>
            <a:r>
              <a:rPr lang="en-US" sz="2400" baseline="-12000">
                <a:solidFill>
                  <a:srgbClr val="0000FF"/>
                </a:solidFill>
              </a:rPr>
              <a:t>,</a:t>
            </a:r>
            <a:r>
              <a:rPr lang="en-US" sz="2400" i="1" baseline="-12000">
                <a:solidFill>
                  <a:srgbClr val="0000FF"/>
                </a:solidFill>
              </a:rPr>
              <a:t>n</a:t>
            </a:r>
            <a:r>
              <a:rPr lang="en-US" sz="2400">
                <a:solidFill>
                  <a:srgbClr val="0000FF"/>
                </a:solidFill>
              </a:rPr>
              <a:t> </a:t>
            </a:r>
            <a:r>
              <a:rPr lang="en-US" sz="2400">
                <a:solidFill>
                  <a:srgbClr val="0000FF"/>
                </a:solidFill>
                <a:sym typeface="Symbol" pitchFamily="18" charset="2"/>
              </a:rPr>
              <a:t></a:t>
            </a:r>
            <a:r>
              <a:rPr lang="en-US" sz="2400">
                <a:solidFill>
                  <a:srgbClr val="0000FF"/>
                </a:solidFill>
              </a:rPr>
              <a:t> b</a:t>
            </a:r>
            <a:r>
              <a:rPr lang="en-US" sz="2400" i="1" baseline="-12000">
                <a:solidFill>
                  <a:srgbClr val="0000FF"/>
                </a:solidFill>
              </a:rPr>
              <a:t>n</a:t>
            </a:r>
            <a:r>
              <a:rPr lang="en-US" sz="2400" baseline="-12000">
                <a:solidFill>
                  <a:srgbClr val="0000FF"/>
                </a:solidFill>
              </a:rPr>
              <a:t>,</a:t>
            </a:r>
            <a:r>
              <a:rPr lang="en-US" sz="2400" i="1" baseline="-12000">
                <a:solidFill>
                  <a:srgbClr val="0000FF"/>
                </a:solidFill>
              </a:rPr>
              <a:t>j</a:t>
            </a:r>
            <a:r>
              <a:rPr lang="en-US" sz="2400" i="1" baseline="-25000">
                <a:solidFill>
                  <a:srgbClr val="0000FF"/>
                </a:solidFill>
              </a:rPr>
              <a:t> </a:t>
            </a:r>
            <a:r>
              <a:rPr lang="en-US" sz="2400">
                <a:solidFill>
                  <a:srgbClr val="0000FF"/>
                </a:solidFill>
              </a:rPr>
              <a:t>) </a:t>
            </a:r>
            <a:endParaRPr lang="en-US" sz="2400" baseline="-25000">
              <a:solidFill>
                <a:srgbClr val="0000FF"/>
              </a:solidFill>
            </a:endParaRPr>
          </a:p>
          <a:p>
            <a:pPr marL="539433" lvl="1" indent="0">
              <a:spcAft>
                <a:spcPts val="1200"/>
              </a:spcAft>
              <a:buNone/>
            </a:pPr>
            <a:r>
              <a:rPr lang="en-US"/>
              <a:t>c</a:t>
            </a:r>
            <a:r>
              <a:rPr lang="en-US" i="1" baseline="-12000"/>
              <a:t>i</a:t>
            </a:r>
            <a:r>
              <a:rPr lang="en-US" baseline="-12000"/>
              <a:t>,</a:t>
            </a:r>
            <a:r>
              <a:rPr lang="en-US" i="1" baseline="-12000"/>
              <a:t>j</a:t>
            </a:r>
            <a:r>
              <a:rPr lang="en-US"/>
              <a:t> is sum of terms produced by multiplying the elements of A’s row </a:t>
            </a:r>
            <a:r>
              <a:rPr lang="en-US" i="1"/>
              <a:t>i</a:t>
            </a:r>
            <a:r>
              <a:rPr lang="en-US"/>
              <a:t> with B’s column </a:t>
            </a:r>
            <a:r>
              <a:rPr lang="en-US" i="1"/>
              <a:t>j</a:t>
            </a:r>
            <a:r>
              <a:rPr lang="en-US"/>
              <a:t>.</a:t>
            </a:r>
          </a:p>
          <a:p>
            <a:pPr marL="355600" indent="-355600">
              <a:spcAft>
                <a:spcPts val="600"/>
              </a:spcAft>
              <a:buClr>
                <a:schemeClr val="tx1">
                  <a:lumMod val="90000"/>
                  <a:lumOff val="10000"/>
                </a:schemeClr>
              </a:buClr>
              <a:buSzPct val="120000"/>
              <a:buFont typeface="Wingdings" pitchFamily="2" charset="2"/>
              <a:buChar char="§"/>
            </a:pPr>
            <a:r>
              <a:rPr lang="en-US" smtClean="0"/>
              <a:t>Examples</a:t>
            </a:r>
            <a:r>
              <a:rPr lang="en-US">
                <a:sym typeface="Symbol" pitchFamily="18" charset="2"/>
              </a:rPr>
              <a:t>:</a:t>
            </a:r>
            <a:endParaRPr lang="en-GB" dirty="0" smtClean="0"/>
          </a:p>
        </p:txBody>
      </p:sp>
      <p:graphicFrame>
        <p:nvGraphicFramePr>
          <p:cNvPr id="21" name="Object 2"/>
          <p:cNvGraphicFramePr>
            <a:graphicFrameLocks noChangeAspect="1"/>
          </p:cNvGraphicFramePr>
          <p:nvPr/>
        </p:nvGraphicFramePr>
        <p:xfrm>
          <a:off x="2603501" y="3295828"/>
          <a:ext cx="4286398" cy="995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4" name="Equation" r:id="rId4" imgW="3060700" imgH="711200" progId="Equation.3">
                  <p:embed/>
                </p:oleObj>
              </mc:Choice>
              <mc:Fallback>
                <p:oleObj name="Equation" r:id="rId4" imgW="3060700" imgH="71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03501" y="3295828"/>
                        <a:ext cx="4286398" cy="995537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Rectangle 8"/>
          <p:cNvSpPr>
            <a:spLocks noChangeArrowheads="1"/>
          </p:cNvSpPr>
          <p:nvPr/>
        </p:nvSpPr>
        <p:spPr bwMode="auto">
          <a:xfrm>
            <a:off x="533400" y="5805377"/>
            <a:ext cx="8382000" cy="5847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55600" indent="-355600">
              <a:spcAft>
                <a:spcPts val="600"/>
              </a:spcAft>
              <a:buSzPct val="120000"/>
              <a:buFont typeface="Wingdings" pitchFamily="2" charset="2"/>
              <a:buChar char="§"/>
            </a:pPr>
            <a:r>
              <a:rPr lang="en-US" sz="2400" dirty="0" smtClean="0"/>
              <a:t>Complete the </a:t>
            </a:r>
            <a:r>
              <a:rPr lang="en-US" sz="2400" dirty="0" err="1" smtClean="0">
                <a:solidFill>
                  <a:srgbClr val="0000FF"/>
                </a:solidFill>
              </a:rPr>
              <a:t>prodMatrix</a:t>
            </a:r>
            <a:r>
              <a:rPr lang="en-US" sz="2400" dirty="0" smtClean="0">
                <a:solidFill>
                  <a:srgbClr val="0000FF"/>
                </a:solidFill>
              </a:rPr>
              <a:t>()</a:t>
            </a:r>
            <a:r>
              <a:rPr lang="en-US" sz="2400" dirty="0" smtClean="0"/>
              <a:t> function in </a:t>
            </a:r>
            <a:r>
              <a:rPr lang="en-US" sz="2400" dirty="0" smtClean="0">
                <a:solidFill>
                  <a:srgbClr val="0000FF"/>
                </a:solidFill>
              </a:rPr>
              <a:t>Unit10_MatrixOps.c</a:t>
            </a:r>
            <a:endParaRPr lang="en-GB" sz="2400" dirty="0">
              <a:solidFill>
                <a:srgbClr val="0000FF"/>
              </a:solidFill>
            </a:endParaRPr>
          </a:p>
        </p:txBody>
      </p:sp>
      <p:graphicFrame>
        <p:nvGraphicFramePr>
          <p:cNvPr id="23" name="Object 3"/>
          <p:cNvGraphicFramePr>
            <a:graphicFrameLocks noChangeAspect="1"/>
          </p:cNvGraphicFramePr>
          <p:nvPr/>
        </p:nvGraphicFramePr>
        <p:xfrm>
          <a:off x="2611438" y="4379913"/>
          <a:ext cx="4238625" cy="1239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5" name="Equation" r:id="rId6" imgW="3124200" imgH="914400" progId="Equation.3">
                  <p:embed/>
                </p:oleObj>
              </mc:Choice>
              <mc:Fallback>
                <p:oleObj name="Equation" r:id="rId6" imgW="3124200" imgH="914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11438" y="4379913"/>
                        <a:ext cx="4238625" cy="1239837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133703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 smtClean="0">
                <a:solidFill>
                  <a:srgbClr val="0000FF"/>
                </a:solidFill>
              </a:rPr>
              <a:t>Exercise #2</a:t>
            </a:r>
            <a:r>
              <a:rPr lang="en-GB" sz="3600" smtClean="0">
                <a:solidFill>
                  <a:srgbClr val="0000FF"/>
                </a:solidFill>
              </a:rPr>
              <a:t>: Matrix Multiplication (3/3</a:t>
            </a:r>
            <a:r>
              <a:rPr lang="en-GB" sz="3600" dirty="0" smtClean="0">
                <a:solidFill>
                  <a:srgbClr val="0000FF"/>
                </a:solidFill>
              </a:rPr>
              <a:t>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smtClean="0"/>
              <a:t>Week6</a:t>
            </a:r>
            <a:r>
              <a:rPr sz="1200" smtClean="0"/>
              <a:t> </a:t>
            </a:r>
            <a:r>
              <a:rPr sz="1200" dirty="0" smtClean="0"/>
              <a:t>- </a:t>
            </a:r>
            <a:fld id="{F7EC234A-9094-4BB8-9EA4-75ECDA8A365B}" type="slidenum">
              <a:rPr sz="1200" smtClean="0"/>
              <a:pPr>
                <a:defRPr/>
              </a:pPr>
              <a:t>13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18" name="[Rectangle 3]"/>
          <p:cNvSpPr txBox="1">
            <a:spLocks noChangeArrowheads="1"/>
          </p:cNvSpPr>
          <p:nvPr/>
        </p:nvSpPr>
        <p:spPr>
          <a:xfrm>
            <a:off x="471488" y="1385397"/>
            <a:ext cx="8258444" cy="627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5600" indent="-355600">
              <a:spcAft>
                <a:spcPts val="600"/>
              </a:spcAft>
              <a:buClr>
                <a:schemeClr val="tx1">
                  <a:lumMod val="90000"/>
                  <a:lumOff val="10000"/>
                </a:schemeClr>
              </a:buClr>
              <a:buSzPct val="120000"/>
              <a:buFont typeface="Wingdings" pitchFamily="2" charset="2"/>
              <a:buChar char="§"/>
            </a:pPr>
            <a:r>
              <a:rPr lang="en-US"/>
              <a:t>Multiplying a 2 </a:t>
            </a:r>
            <a:r>
              <a:rPr lang="en-US">
                <a:sym typeface="Symbol"/>
              </a:rPr>
              <a:t> </a:t>
            </a:r>
            <a:r>
              <a:rPr lang="en-US"/>
              <a:t>4 matrix with a 4</a:t>
            </a:r>
            <a:r>
              <a:rPr lang="en-US">
                <a:sym typeface="Symbol"/>
              </a:rPr>
              <a:t>  </a:t>
            </a:r>
            <a:r>
              <a:rPr lang="en-US"/>
              <a:t>3 </a:t>
            </a:r>
            <a:r>
              <a:rPr lang="en-US" smtClean="0"/>
              <a:t>matrix</a:t>
            </a:r>
            <a:r>
              <a:rPr lang="en-US" smtClean="0">
                <a:sym typeface="Symbol" pitchFamily="18" charset="2"/>
              </a:rPr>
              <a:t>:</a:t>
            </a:r>
            <a:endParaRPr lang="en-GB" dirty="0" smtClean="0"/>
          </a:p>
        </p:txBody>
      </p:sp>
      <p:sp>
        <p:nvSpPr>
          <p:cNvPr id="129" name="TextBox 128"/>
          <p:cNvSpPr txBox="1"/>
          <p:nvPr/>
        </p:nvSpPr>
        <p:spPr>
          <a:xfrm>
            <a:off x="6776653" y="3095995"/>
            <a:ext cx="456978" cy="3827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?</a:t>
            </a:r>
            <a:endParaRPr lang="en-SG" dirty="0"/>
          </a:p>
        </p:txBody>
      </p:sp>
      <p:sp>
        <p:nvSpPr>
          <p:cNvPr id="130" name="TextBox 129"/>
          <p:cNvSpPr txBox="1"/>
          <p:nvPr/>
        </p:nvSpPr>
        <p:spPr>
          <a:xfrm>
            <a:off x="3895452" y="3287381"/>
            <a:ext cx="456978" cy="3827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ym typeface="Symbol"/>
              </a:rPr>
              <a:t></a:t>
            </a:r>
            <a:endParaRPr lang="en-SG" dirty="0"/>
          </a:p>
        </p:txBody>
      </p:sp>
      <p:sp>
        <p:nvSpPr>
          <p:cNvPr id="131" name="TextBox 130"/>
          <p:cNvSpPr txBox="1"/>
          <p:nvPr/>
        </p:nvSpPr>
        <p:spPr>
          <a:xfrm>
            <a:off x="5951853" y="3287381"/>
            <a:ext cx="456978" cy="3827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=</a:t>
            </a:r>
            <a:endParaRPr lang="en-SG" dirty="0"/>
          </a:p>
        </p:txBody>
      </p:sp>
      <p:grpSp>
        <p:nvGrpSpPr>
          <p:cNvPr id="132" name="Group 51"/>
          <p:cNvGrpSpPr/>
          <p:nvPr/>
        </p:nvGrpSpPr>
        <p:grpSpPr>
          <a:xfrm>
            <a:off x="2067540" y="3095995"/>
            <a:ext cx="1827912" cy="765544"/>
            <a:chOff x="1440938" y="4210493"/>
            <a:chExt cx="1827912" cy="765544"/>
          </a:xfrm>
          <a:solidFill>
            <a:schemeClr val="bg1"/>
          </a:solidFill>
        </p:grpSpPr>
        <p:sp>
          <p:nvSpPr>
            <p:cNvPr id="133" name="TextBox 132"/>
            <p:cNvSpPr txBox="1"/>
            <p:nvPr/>
          </p:nvSpPr>
          <p:spPr>
            <a:xfrm>
              <a:off x="1440938" y="4210493"/>
              <a:ext cx="456978" cy="382772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2</a:t>
              </a:r>
              <a:endParaRPr lang="en-SG" dirty="0"/>
            </a:p>
          </p:txBody>
        </p:sp>
        <p:sp>
          <p:nvSpPr>
            <p:cNvPr id="134" name="TextBox 133"/>
            <p:cNvSpPr txBox="1"/>
            <p:nvPr/>
          </p:nvSpPr>
          <p:spPr>
            <a:xfrm>
              <a:off x="1440938" y="4593265"/>
              <a:ext cx="456978" cy="382772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3</a:t>
              </a:r>
              <a:endParaRPr lang="en-SG" dirty="0"/>
            </a:p>
          </p:txBody>
        </p:sp>
        <p:sp>
          <p:nvSpPr>
            <p:cNvPr id="135" name="TextBox 134"/>
            <p:cNvSpPr txBox="1"/>
            <p:nvPr/>
          </p:nvSpPr>
          <p:spPr>
            <a:xfrm>
              <a:off x="1897916" y="4210493"/>
              <a:ext cx="456978" cy="382772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1</a:t>
              </a:r>
              <a:endParaRPr lang="en-SG" dirty="0"/>
            </a:p>
          </p:txBody>
        </p:sp>
        <p:sp>
          <p:nvSpPr>
            <p:cNvPr id="136" name="TextBox 135"/>
            <p:cNvSpPr txBox="1"/>
            <p:nvPr/>
          </p:nvSpPr>
          <p:spPr>
            <a:xfrm>
              <a:off x="1897916" y="4593265"/>
              <a:ext cx="456978" cy="382772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0</a:t>
              </a:r>
              <a:endParaRPr lang="en-SG" dirty="0"/>
            </a:p>
          </p:txBody>
        </p:sp>
        <p:sp>
          <p:nvSpPr>
            <p:cNvPr id="137" name="TextBox 136"/>
            <p:cNvSpPr txBox="1"/>
            <p:nvPr/>
          </p:nvSpPr>
          <p:spPr>
            <a:xfrm>
              <a:off x="2354894" y="4210493"/>
              <a:ext cx="456978" cy="382772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3</a:t>
              </a:r>
              <a:endParaRPr lang="en-SG" dirty="0"/>
            </a:p>
          </p:txBody>
        </p:sp>
        <p:sp>
          <p:nvSpPr>
            <p:cNvPr id="138" name="TextBox 137"/>
            <p:cNvSpPr txBox="1"/>
            <p:nvPr/>
          </p:nvSpPr>
          <p:spPr>
            <a:xfrm>
              <a:off x="2354894" y="4593265"/>
              <a:ext cx="456978" cy="382772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2</a:t>
              </a:r>
              <a:endParaRPr lang="en-SG" dirty="0"/>
            </a:p>
          </p:txBody>
        </p:sp>
        <p:sp>
          <p:nvSpPr>
            <p:cNvPr id="139" name="TextBox 138"/>
            <p:cNvSpPr txBox="1"/>
            <p:nvPr/>
          </p:nvSpPr>
          <p:spPr>
            <a:xfrm>
              <a:off x="2811872" y="4210493"/>
              <a:ext cx="456978" cy="382772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2</a:t>
              </a:r>
              <a:endParaRPr lang="en-SG" dirty="0"/>
            </a:p>
          </p:txBody>
        </p:sp>
        <p:sp>
          <p:nvSpPr>
            <p:cNvPr id="140" name="TextBox 139"/>
            <p:cNvSpPr txBox="1"/>
            <p:nvPr/>
          </p:nvSpPr>
          <p:spPr>
            <a:xfrm>
              <a:off x="2811872" y="4593265"/>
              <a:ext cx="456978" cy="382772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1</a:t>
              </a:r>
              <a:endParaRPr lang="en-SG" dirty="0"/>
            </a:p>
          </p:txBody>
        </p:sp>
        <p:sp>
          <p:nvSpPr>
            <p:cNvPr id="141" name="Left Bracket 140"/>
            <p:cNvSpPr/>
            <p:nvPr/>
          </p:nvSpPr>
          <p:spPr bwMode="auto">
            <a:xfrm>
              <a:off x="1440938" y="4210493"/>
              <a:ext cx="111637" cy="765544"/>
            </a:xfrm>
            <a:prstGeom prst="leftBracket">
              <a:avLst/>
            </a:prstGeom>
            <a:grpFill/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SG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42" name="Left Bracket 141"/>
            <p:cNvSpPr/>
            <p:nvPr/>
          </p:nvSpPr>
          <p:spPr bwMode="auto">
            <a:xfrm flipH="1">
              <a:off x="3157213" y="4210493"/>
              <a:ext cx="111637" cy="765544"/>
            </a:xfrm>
            <a:prstGeom prst="leftBracket">
              <a:avLst/>
            </a:prstGeom>
            <a:grpFill/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SG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sp>
        <p:nvSpPr>
          <p:cNvPr id="143" name="TextBox 142"/>
          <p:cNvSpPr txBox="1"/>
          <p:nvPr/>
        </p:nvSpPr>
        <p:spPr>
          <a:xfrm>
            <a:off x="4352430" y="2713223"/>
            <a:ext cx="456978" cy="3827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3</a:t>
            </a:r>
            <a:endParaRPr lang="en-SG" dirty="0"/>
          </a:p>
        </p:txBody>
      </p:sp>
      <p:sp>
        <p:nvSpPr>
          <p:cNvPr id="144" name="TextBox 143"/>
          <p:cNvSpPr txBox="1"/>
          <p:nvPr/>
        </p:nvSpPr>
        <p:spPr>
          <a:xfrm>
            <a:off x="4352430" y="3095995"/>
            <a:ext cx="456978" cy="3827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2</a:t>
            </a:r>
            <a:endParaRPr lang="en-SG" dirty="0"/>
          </a:p>
        </p:txBody>
      </p:sp>
      <p:sp>
        <p:nvSpPr>
          <p:cNvPr id="145" name="TextBox 144"/>
          <p:cNvSpPr txBox="1"/>
          <p:nvPr/>
        </p:nvSpPr>
        <p:spPr>
          <a:xfrm>
            <a:off x="4809408" y="2713223"/>
            <a:ext cx="456978" cy="3827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2</a:t>
            </a:r>
            <a:endParaRPr lang="en-SG" dirty="0"/>
          </a:p>
        </p:txBody>
      </p:sp>
      <p:sp>
        <p:nvSpPr>
          <p:cNvPr id="146" name="TextBox 145"/>
          <p:cNvSpPr txBox="1"/>
          <p:nvPr/>
        </p:nvSpPr>
        <p:spPr>
          <a:xfrm>
            <a:off x="4809408" y="3095995"/>
            <a:ext cx="456978" cy="3827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2</a:t>
            </a:r>
            <a:endParaRPr lang="en-SG" dirty="0"/>
          </a:p>
        </p:txBody>
      </p:sp>
      <p:sp>
        <p:nvSpPr>
          <p:cNvPr id="147" name="TextBox 146"/>
          <p:cNvSpPr txBox="1"/>
          <p:nvPr/>
        </p:nvSpPr>
        <p:spPr>
          <a:xfrm>
            <a:off x="5266386" y="2713223"/>
            <a:ext cx="456978" cy="3827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1</a:t>
            </a:r>
            <a:endParaRPr lang="en-SG" dirty="0"/>
          </a:p>
        </p:txBody>
      </p:sp>
      <p:sp>
        <p:nvSpPr>
          <p:cNvPr id="148" name="TextBox 147"/>
          <p:cNvSpPr txBox="1"/>
          <p:nvPr/>
        </p:nvSpPr>
        <p:spPr>
          <a:xfrm>
            <a:off x="5266386" y="3095995"/>
            <a:ext cx="456978" cy="3827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3</a:t>
            </a:r>
            <a:endParaRPr lang="en-SG" dirty="0"/>
          </a:p>
        </p:txBody>
      </p:sp>
      <p:sp>
        <p:nvSpPr>
          <p:cNvPr id="149" name="TextBox 148"/>
          <p:cNvSpPr txBox="1"/>
          <p:nvPr/>
        </p:nvSpPr>
        <p:spPr>
          <a:xfrm>
            <a:off x="6776653" y="3478767"/>
            <a:ext cx="456978" cy="3827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?</a:t>
            </a:r>
            <a:endParaRPr lang="en-SG" dirty="0"/>
          </a:p>
        </p:txBody>
      </p:sp>
      <p:sp>
        <p:nvSpPr>
          <p:cNvPr id="150" name="TextBox 149"/>
          <p:cNvSpPr txBox="1"/>
          <p:nvPr/>
        </p:nvSpPr>
        <p:spPr>
          <a:xfrm>
            <a:off x="7233631" y="3095995"/>
            <a:ext cx="456978" cy="3827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?</a:t>
            </a:r>
            <a:endParaRPr lang="en-SG" dirty="0"/>
          </a:p>
        </p:txBody>
      </p:sp>
      <p:sp>
        <p:nvSpPr>
          <p:cNvPr id="151" name="TextBox 150"/>
          <p:cNvSpPr txBox="1"/>
          <p:nvPr/>
        </p:nvSpPr>
        <p:spPr>
          <a:xfrm>
            <a:off x="7233631" y="3478767"/>
            <a:ext cx="456978" cy="3827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?</a:t>
            </a:r>
            <a:endParaRPr lang="en-SG" dirty="0"/>
          </a:p>
        </p:txBody>
      </p:sp>
      <p:sp>
        <p:nvSpPr>
          <p:cNvPr id="152" name="TextBox 151"/>
          <p:cNvSpPr txBox="1"/>
          <p:nvPr/>
        </p:nvSpPr>
        <p:spPr>
          <a:xfrm>
            <a:off x="7690609" y="3095995"/>
            <a:ext cx="456978" cy="3827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?</a:t>
            </a:r>
            <a:endParaRPr lang="en-SG" dirty="0"/>
          </a:p>
        </p:txBody>
      </p:sp>
      <p:sp>
        <p:nvSpPr>
          <p:cNvPr id="153" name="TextBox 152"/>
          <p:cNvSpPr txBox="1"/>
          <p:nvPr/>
        </p:nvSpPr>
        <p:spPr>
          <a:xfrm>
            <a:off x="7690609" y="3478767"/>
            <a:ext cx="456978" cy="3827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?</a:t>
            </a:r>
            <a:endParaRPr lang="en-SG" dirty="0"/>
          </a:p>
        </p:txBody>
      </p:sp>
      <p:sp>
        <p:nvSpPr>
          <p:cNvPr id="154" name="Left Bracket 153"/>
          <p:cNvSpPr/>
          <p:nvPr/>
        </p:nvSpPr>
        <p:spPr bwMode="auto">
          <a:xfrm>
            <a:off x="6665016" y="3095995"/>
            <a:ext cx="111637" cy="765544"/>
          </a:xfrm>
          <a:prstGeom prst="leftBracket">
            <a:avLst/>
          </a:prstGeom>
          <a:solidFill>
            <a:schemeClr val="bg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SG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55" name="Left Bracket 154"/>
          <p:cNvSpPr/>
          <p:nvPr/>
        </p:nvSpPr>
        <p:spPr bwMode="auto">
          <a:xfrm flipH="1">
            <a:off x="8147587" y="3095995"/>
            <a:ext cx="111637" cy="765544"/>
          </a:xfrm>
          <a:prstGeom prst="leftBracket">
            <a:avLst/>
          </a:prstGeom>
          <a:solidFill>
            <a:schemeClr val="bg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SG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56" name="TextBox 155"/>
          <p:cNvSpPr txBox="1"/>
          <p:nvPr/>
        </p:nvSpPr>
        <p:spPr>
          <a:xfrm>
            <a:off x="4352430" y="3478767"/>
            <a:ext cx="456978" cy="3827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1</a:t>
            </a:r>
            <a:endParaRPr lang="en-SG" dirty="0"/>
          </a:p>
        </p:txBody>
      </p:sp>
      <p:sp>
        <p:nvSpPr>
          <p:cNvPr id="157" name="TextBox 156"/>
          <p:cNvSpPr txBox="1"/>
          <p:nvPr/>
        </p:nvSpPr>
        <p:spPr>
          <a:xfrm>
            <a:off x="4352430" y="3861539"/>
            <a:ext cx="456978" cy="3827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2</a:t>
            </a:r>
            <a:endParaRPr lang="en-SG" dirty="0"/>
          </a:p>
        </p:txBody>
      </p:sp>
      <p:sp>
        <p:nvSpPr>
          <p:cNvPr id="158" name="TextBox 157"/>
          <p:cNvSpPr txBox="1"/>
          <p:nvPr/>
        </p:nvSpPr>
        <p:spPr>
          <a:xfrm>
            <a:off x="4809408" y="3478767"/>
            <a:ext cx="456978" cy="3827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3</a:t>
            </a:r>
            <a:endParaRPr lang="en-SG" dirty="0"/>
          </a:p>
        </p:txBody>
      </p:sp>
      <p:sp>
        <p:nvSpPr>
          <p:cNvPr id="159" name="TextBox 158"/>
          <p:cNvSpPr txBox="1"/>
          <p:nvPr/>
        </p:nvSpPr>
        <p:spPr>
          <a:xfrm>
            <a:off x="4809408" y="3861539"/>
            <a:ext cx="456978" cy="3827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1</a:t>
            </a:r>
            <a:endParaRPr lang="en-SG" dirty="0"/>
          </a:p>
        </p:txBody>
      </p:sp>
      <p:sp>
        <p:nvSpPr>
          <p:cNvPr id="160" name="TextBox 159"/>
          <p:cNvSpPr txBox="1"/>
          <p:nvPr/>
        </p:nvSpPr>
        <p:spPr>
          <a:xfrm>
            <a:off x="5266386" y="3478767"/>
            <a:ext cx="456978" cy="3827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0</a:t>
            </a:r>
            <a:endParaRPr lang="en-SG" dirty="0"/>
          </a:p>
        </p:txBody>
      </p:sp>
      <p:sp>
        <p:nvSpPr>
          <p:cNvPr id="161" name="TextBox 160"/>
          <p:cNvSpPr txBox="1"/>
          <p:nvPr/>
        </p:nvSpPr>
        <p:spPr>
          <a:xfrm>
            <a:off x="5266386" y="3861539"/>
            <a:ext cx="456978" cy="3827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3</a:t>
            </a:r>
            <a:endParaRPr lang="en-SG" dirty="0"/>
          </a:p>
        </p:txBody>
      </p:sp>
      <p:sp>
        <p:nvSpPr>
          <p:cNvPr id="162" name="Left Bracket 161"/>
          <p:cNvSpPr/>
          <p:nvPr/>
        </p:nvSpPr>
        <p:spPr bwMode="auto">
          <a:xfrm flipH="1">
            <a:off x="5667545" y="2713223"/>
            <a:ext cx="111637" cy="1531088"/>
          </a:xfrm>
          <a:prstGeom prst="leftBracket">
            <a:avLst/>
          </a:prstGeom>
          <a:noFill/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SG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63" name="Left Bracket 162"/>
          <p:cNvSpPr/>
          <p:nvPr/>
        </p:nvSpPr>
        <p:spPr bwMode="auto">
          <a:xfrm>
            <a:off x="4352430" y="2713223"/>
            <a:ext cx="111637" cy="1531088"/>
          </a:xfrm>
          <a:prstGeom prst="leftBracket">
            <a:avLst/>
          </a:prstGeom>
          <a:noFill/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SG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64" name="TextBox 163"/>
          <p:cNvSpPr txBox="1"/>
          <p:nvPr/>
        </p:nvSpPr>
        <p:spPr>
          <a:xfrm>
            <a:off x="6776653" y="3109435"/>
            <a:ext cx="456978" cy="3827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0000FF"/>
                </a:solidFill>
              </a:rPr>
              <a:t>15</a:t>
            </a:r>
            <a:endParaRPr lang="en-SG" dirty="0">
              <a:solidFill>
                <a:srgbClr val="0000FF"/>
              </a:solidFill>
            </a:endParaRPr>
          </a:p>
        </p:txBody>
      </p:sp>
      <p:sp>
        <p:nvSpPr>
          <p:cNvPr id="165" name="TextBox 164"/>
          <p:cNvSpPr txBox="1"/>
          <p:nvPr/>
        </p:nvSpPr>
        <p:spPr>
          <a:xfrm>
            <a:off x="6776653" y="3505647"/>
            <a:ext cx="456978" cy="3827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0000FF"/>
                </a:solidFill>
              </a:rPr>
              <a:t>13</a:t>
            </a:r>
            <a:endParaRPr lang="en-SG" dirty="0">
              <a:solidFill>
                <a:srgbClr val="0000FF"/>
              </a:solidFill>
            </a:endParaRPr>
          </a:p>
        </p:txBody>
      </p:sp>
      <p:sp>
        <p:nvSpPr>
          <p:cNvPr id="166" name="TextBox 165"/>
          <p:cNvSpPr txBox="1"/>
          <p:nvPr/>
        </p:nvSpPr>
        <p:spPr>
          <a:xfrm>
            <a:off x="7233631" y="3095995"/>
            <a:ext cx="456978" cy="3827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0000FF"/>
                </a:solidFill>
              </a:rPr>
              <a:t>17</a:t>
            </a:r>
            <a:endParaRPr lang="en-SG" dirty="0">
              <a:solidFill>
                <a:srgbClr val="0000FF"/>
              </a:solidFill>
            </a:endParaRPr>
          </a:p>
        </p:txBody>
      </p:sp>
      <p:sp>
        <p:nvSpPr>
          <p:cNvPr id="167" name="TextBox 166"/>
          <p:cNvSpPr txBox="1"/>
          <p:nvPr/>
        </p:nvSpPr>
        <p:spPr>
          <a:xfrm>
            <a:off x="7233631" y="3505647"/>
            <a:ext cx="456978" cy="3827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0000FF"/>
                </a:solidFill>
              </a:rPr>
              <a:t>13</a:t>
            </a:r>
            <a:endParaRPr lang="en-SG" dirty="0">
              <a:solidFill>
                <a:srgbClr val="0000FF"/>
              </a:solidFill>
            </a:endParaRPr>
          </a:p>
        </p:txBody>
      </p:sp>
      <p:sp>
        <p:nvSpPr>
          <p:cNvPr id="168" name="TextBox 167"/>
          <p:cNvSpPr txBox="1"/>
          <p:nvPr/>
        </p:nvSpPr>
        <p:spPr>
          <a:xfrm>
            <a:off x="7701295" y="3095995"/>
            <a:ext cx="456978" cy="3827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0000FF"/>
                </a:solidFill>
              </a:rPr>
              <a:t>11</a:t>
            </a:r>
            <a:endParaRPr lang="en-SG" dirty="0">
              <a:solidFill>
                <a:srgbClr val="0000FF"/>
              </a:solidFill>
            </a:endParaRPr>
          </a:p>
        </p:txBody>
      </p:sp>
      <p:sp>
        <p:nvSpPr>
          <p:cNvPr id="169" name="TextBox 168"/>
          <p:cNvSpPr txBox="1"/>
          <p:nvPr/>
        </p:nvSpPr>
        <p:spPr>
          <a:xfrm>
            <a:off x="7690609" y="3505647"/>
            <a:ext cx="456978" cy="3827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0000FF"/>
                </a:solidFill>
              </a:rPr>
              <a:t>6</a:t>
            </a:r>
            <a:endParaRPr lang="en-SG" dirty="0">
              <a:solidFill>
                <a:srgbClr val="0000FF"/>
              </a:solidFill>
            </a:endParaRPr>
          </a:p>
        </p:txBody>
      </p:sp>
      <p:sp>
        <p:nvSpPr>
          <p:cNvPr id="170" name="TextBox 169"/>
          <p:cNvSpPr txBox="1"/>
          <p:nvPr/>
        </p:nvSpPr>
        <p:spPr>
          <a:xfrm>
            <a:off x="6548164" y="2228313"/>
            <a:ext cx="819480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7030A0"/>
                </a:solidFill>
              </a:rPr>
              <a:t>row 0, </a:t>
            </a:r>
            <a:r>
              <a:rPr lang="en-US" dirty="0" err="1" smtClean="0">
                <a:solidFill>
                  <a:srgbClr val="006600"/>
                </a:solidFill>
              </a:rPr>
              <a:t>col</a:t>
            </a:r>
            <a:r>
              <a:rPr lang="en-US" dirty="0" smtClean="0">
                <a:solidFill>
                  <a:srgbClr val="006600"/>
                </a:solidFill>
              </a:rPr>
              <a:t> 0</a:t>
            </a:r>
            <a:endParaRPr lang="en-SG" dirty="0">
              <a:solidFill>
                <a:srgbClr val="006600"/>
              </a:solidFill>
            </a:endParaRPr>
          </a:p>
        </p:txBody>
      </p:sp>
      <p:grpSp>
        <p:nvGrpSpPr>
          <p:cNvPr id="171" name="Group 170"/>
          <p:cNvGrpSpPr/>
          <p:nvPr/>
        </p:nvGrpSpPr>
        <p:grpSpPr>
          <a:xfrm>
            <a:off x="838480" y="3095995"/>
            <a:ext cx="2945335" cy="382772"/>
            <a:chOff x="428740" y="3080633"/>
            <a:chExt cx="2945335" cy="382772"/>
          </a:xfrm>
        </p:grpSpPr>
        <p:sp>
          <p:nvSpPr>
            <p:cNvPr id="172" name="Rectangle 171"/>
            <p:cNvSpPr/>
            <p:nvPr/>
          </p:nvSpPr>
          <p:spPr bwMode="auto">
            <a:xfrm>
              <a:off x="1769436" y="3080633"/>
              <a:ext cx="1604639" cy="382772"/>
            </a:xfrm>
            <a:prstGeom prst="rect">
              <a:avLst/>
            </a:prstGeom>
            <a:solidFill>
              <a:srgbClr val="7030A0">
                <a:alpha val="27843"/>
              </a:srgbClr>
            </a:solidFill>
            <a:ln w="12700" cap="sq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SG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73" name="TextBox 172"/>
            <p:cNvSpPr txBox="1"/>
            <p:nvPr/>
          </p:nvSpPr>
          <p:spPr>
            <a:xfrm>
              <a:off x="428740" y="3094073"/>
              <a:ext cx="819480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rgbClr val="7030A0"/>
                  </a:solidFill>
                </a:rPr>
                <a:t>row 0</a:t>
              </a:r>
              <a:endParaRPr lang="en-SG" dirty="0">
                <a:solidFill>
                  <a:srgbClr val="7030A0"/>
                </a:solidFill>
              </a:endParaRPr>
            </a:p>
          </p:txBody>
        </p:sp>
        <p:cxnSp>
          <p:nvCxnSpPr>
            <p:cNvPr id="174" name="Straight Arrow Connector 173"/>
            <p:cNvCxnSpPr/>
            <p:nvPr/>
          </p:nvCxnSpPr>
          <p:spPr bwMode="auto">
            <a:xfrm>
              <a:off x="1248220" y="3272019"/>
              <a:ext cx="409580" cy="0"/>
            </a:xfrm>
            <a:prstGeom prst="straightConnector1">
              <a:avLst/>
            </a:prstGeom>
            <a:solidFill>
              <a:schemeClr val="accent1"/>
            </a:solidFill>
            <a:ln w="28575" cap="sq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</p:grpSp>
      <p:grpSp>
        <p:nvGrpSpPr>
          <p:cNvPr id="175" name="Group 174"/>
          <p:cNvGrpSpPr/>
          <p:nvPr/>
        </p:nvGrpSpPr>
        <p:grpSpPr>
          <a:xfrm>
            <a:off x="4182806" y="1961119"/>
            <a:ext cx="819480" cy="2283192"/>
            <a:chOff x="3773066" y="1945757"/>
            <a:chExt cx="819480" cy="2283192"/>
          </a:xfrm>
        </p:grpSpPr>
        <p:sp>
          <p:nvSpPr>
            <p:cNvPr id="176" name="TextBox 175"/>
            <p:cNvSpPr txBox="1"/>
            <p:nvPr/>
          </p:nvSpPr>
          <p:spPr>
            <a:xfrm>
              <a:off x="3773066" y="1945757"/>
              <a:ext cx="819480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err="1" smtClean="0">
                  <a:solidFill>
                    <a:srgbClr val="006600"/>
                  </a:solidFill>
                </a:rPr>
                <a:t>col</a:t>
              </a:r>
              <a:r>
                <a:rPr lang="en-US" dirty="0" smtClean="0">
                  <a:solidFill>
                    <a:srgbClr val="006600"/>
                  </a:solidFill>
                </a:rPr>
                <a:t> 0</a:t>
              </a:r>
              <a:endParaRPr lang="en-SG" dirty="0">
                <a:solidFill>
                  <a:srgbClr val="006600"/>
                </a:solidFill>
              </a:endParaRPr>
            </a:p>
          </p:txBody>
        </p:sp>
        <p:cxnSp>
          <p:nvCxnSpPr>
            <p:cNvPr id="177" name="Straight Arrow Connector 176"/>
            <p:cNvCxnSpPr>
              <a:stCxn id="176" idx="2"/>
            </p:cNvCxnSpPr>
            <p:nvPr/>
          </p:nvCxnSpPr>
          <p:spPr bwMode="auto">
            <a:xfrm>
              <a:off x="4182806" y="2315089"/>
              <a:ext cx="1" cy="382772"/>
            </a:xfrm>
            <a:prstGeom prst="straightConnector1">
              <a:avLst/>
            </a:prstGeom>
            <a:solidFill>
              <a:schemeClr val="accent1"/>
            </a:solidFill>
            <a:ln w="28575" cap="sq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sp>
          <p:nvSpPr>
            <p:cNvPr id="178" name="Rectangle 177"/>
            <p:cNvSpPr/>
            <p:nvPr/>
          </p:nvSpPr>
          <p:spPr bwMode="auto">
            <a:xfrm>
              <a:off x="4026359" y="2726214"/>
              <a:ext cx="325844" cy="1502735"/>
            </a:xfrm>
            <a:prstGeom prst="rect">
              <a:avLst/>
            </a:prstGeom>
            <a:solidFill>
              <a:srgbClr val="006600">
                <a:alpha val="27843"/>
              </a:srgbClr>
            </a:solidFill>
            <a:ln w="12700" cap="sq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SG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sp>
        <p:nvSpPr>
          <p:cNvPr id="179" name="Oval 178"/>
          <p:cNvSpPr/>
          <p:nvPr/>
        </p:nvSpPr>
        <p:spPr bwMode="auto">
          <a:xfrm>
            <a:off x="4352430" y="2713223"/>
            <a:ext cx="456978" cy="382772"/>
          </a:xfrm>
          <a:prstGeom prst="ellipse">
            <a:avLst/>
          </a:prstGeom>
          <a:noFill/>
          <a:ln w="28575" cap="sq" cmpd="sng" algn="ctr">
            <a:solidFill>
              <a:srgbClr val="C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SG" sz="18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80" name="Oval 179"/>
          <p:cNvSpPr/>
          <p:nvPr/>
        </p:nvSpPr>
        <p:spPr bwMode="auto">
          <a:xfrm>
            <a:off x="2524518" y="3095995"/>
            <a:ext cx="456978" cy="382772"/>
          </a:xfrm>
          <a:prstGeom prst="ellipse">
            <a:avLst/>
          </a:prstGeom>
          <a:noFill/>
          <a:ln w="28575" cap="sq" cmpd="sng" algn="ctr">
            <a:solidFill>
              <a:srgbClr val="C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SG" sz="18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81" name="Oval 180"/>
          <p:cNvSpPr/>
          <p:nvPr/>
        </p:nvSpPr>
        <p:spPr bwMode="auto">
          <a:xfrm>
            <a:off x="4352430" y="3095995"/>
            <a:ext cx="456978" cy="382772"/>
          </a:xfrm>
          <a:prstGeom prst="ellipse">
            <a:avLst/>
          </a:prstGeom>
          <a:noFill/>
          <a:ln w="28575" cap="sq" cmpd="sng" algn="ctr">
            <a:solidFill>
              <a:srgbClr val="C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SG" sz="18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82" name="Oval 181"/>
          <p:cNvSpPr/>
          <p:nvPr/>
        </p:nvSpPr>
        <p:spPr bwMode="auto">
          <a:xfrm>
            <a:off x="2981496" y="3109435"/>
            <a:ext cx="456978" cy="382772"/>
          </a:xfrm>
          <a:prstGeom prst="ellipse">
            <a:avLst/>
          </a:prstGeom>
          <a:noFill/>
          <a:ln w="28575" cap="sq" cmpd="sng" algn="ctr">
            <a:solidFill>
              <a:srgbClr val="C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SG" sz="18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83" name="Oval 182"/>
          <p:cNvSpPr/>
          <p:nvPr/>
        </p:nvSpPr>
        <p:spPr bwMode="auto">
          <a:xfrm>
            <a:off x="4352430" y="3478767"/>
            <a:ext cx="456978" cy="382772"/>
          </a:xfrm>
          <a:prstGeom prst="ellipse">
            <a:avLst/>
          </a:prstGeom>
          <a:noFill/>
          <a:ln w="28575" cap="sq" cmpd="sng" algn="ctr">
            <a:solidFill>
              <a:srgbClr val="C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SG" sz="18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84" name="Oval 183"/>
          <p:cNvSpPr/>
          <p:nvPr/>
        </p:nvSpPr>
        <p:spPr bwMode="auto">
          <a:xfrm>
            <a:off x="3438474" y="3109435"/>
            <a:ext cx="456978" cy="382772"/>
          </a:xfrm>
          <a:prstGeom prst="ellipse">
            <a:avLst/>
          </a:prstGeom>
          <a:noFill/>
          <a:ln w="28575" cap="sq" cmpd="sng" algn="ctr">
            <a:solidFill>
              <a:srgbClr val="C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SG" sz="18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85" name="Oval 184"/>
          <p:cNvSpPr/>
          <p:nvPr/>
        </p:nvSpPr>
        <p:spPr bwMode="auto">
          <a:xfrm>
            <a:off x="4352430" y="3861539"/>
            <a:ext cx="456978" cy="382772"/>
          </a:xfrm>
          <a:prstGeom prst="ellipse">
            <a:avLst/>
          </a:prstGeom>
          <a:noFill/>
          <a:ln w="28575" cap="sq" cmpd="sng" algn="ctr">
            <a:solidFill>
              <a:srgbClr val="C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SG" sz="18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86" name="Oval 185"/>
          <p:cNvSpPr/>
          <p:nvPr/>
        </p:nvSpPr>
        <p:spPr bwMode="auto">
          <a:xfrm>
            <a:off x="2067540" y="3109435"/>
            <a:ext cx="456978" cy="382772"/>
          </a:xfrm>
          <a:prstGeom prst="ellipse">
            <a:avLst/>
          </a:prstGeom>
          <a:noFill/>
          <a:ln w="28575" cap="sq" cmpd="sng" algn="ctr">
            <a:solidFill>
              <a:srgbClr val="C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SG" sz="18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87" name="TextBox 186"/>
          <p:cNvSpPr txBox="1"/>
          <p:nvPr/>
        </p:nvSpPr>
        <p:spPr>
          <a:xfrm>
            <a:off x="1722199" y="4467903"/>
            <a:ext cx="456978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6</a:t>
            </a:r>
            <a:endParaRPr lang="en-SG" sz="3200" dirty="0"/>
          </a:p>
        </p:txBody>
      </p:sp>
      <p:sp>
        <p:nvSpPr>
          <p:cNvPr id="188" name="TextBox 187"/>
          <p:cNvSpPr txBox="1"/>
          <p:nvPr/>
        </p:nvSpPr>
        <p:spPr>
          <a:xfrm>
            <a:off x="2179177" y="4467903"/>
            <a:ext cx="456978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+</a:t>
            </a:r>
            <a:endParaRPr lang="en-SG" sz="3200" dirty="0"/>
          </a:p>
        </p:txBody>
      </p:sp>
      <p:sp>
        <p:nvSpPr>
          <p:cNvPr id="189" name="TextBox 188"/>
          <p:cNvSpPr txBox="1"/>
          <p:nvPr/>
        </p:nvSpPr>
        <p:spPr>
          <a:xfrm>
            <a:off x="2636155" y="4467903"/>
            <a:ext cx="456978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2</a:t>
            </a:r>
            <a:endParaRPr lang="en-SG" sz="3200" dirty="0"/>
          </a:p>
        </p:txBody>
      </p:sp>
      <p:sp>
        <p:nvSpPr>
          <p:cNvPr id="190" name="TextBox 189"/>
          <p:cNvSpPr txBox="1"/>
          <p:nvPr/>
        </p:nvSpPr>
        <p:spPr>
          <a:xfrm>
            <a:off x="3098348" y="4467903"/>
            <a:ext cx="456978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+</a:t>
            </a:r>
            <a:endParaRPr lang="en-SG" sz="3200" dirty="0"/>
          </a:p>
        </p:txBody>
      </p:sp>
      <p:sp>
        <p:nvSpPr>
          <p:cNvPr id="191" name="TextBox 190"/>
          <p:cNvSpPr txBox="1"/>
          <p:nvPr/>
        </p:nvSpPr>
        <p:spPr>
          <a:xfrm>
            <a:off x="3555326" y="4467903"/>
            <a:ext cx="456978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3</a:t>
            </a:r>
            <a:endParaRPr lang="en-SG" sz="3200" dirty="0"/>
          </a:p>
        </p:txBody>
      </p:sp>
      <p:sp>
        <p:nvSpPr>
          <p:cNvPr id="192" name="TextBox 191"/>
          <p:cNvSpPr txBox="1"/>
          <p:nvPr/>
        </p:nvSpPr>
        <p:spPr>
          <a:xfrm>
            <a:off x="4007089" y="4467903"/>
            <a:ext cx="456978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+</a:t>
            </a:r>
            <a:endParaRPr lang="en-SG" sz="3200" dirty="0"/>
          </a:p>
        </p:txBody>
      </p:sp>
      <p:sp>
        <p:nvSpPr>
          <p:cNvPr id="193" name="TextBox 192"/>
          <p:cNvSpPr txBox="1"/>
          <p:nvPr/>
        </p:nvSpPr>
        <p:spPr>
          <a:xfrm>
            <a:off x="4464067" y="4467903"/>
            <a:ext cx="456978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4</a:t>
            </a:r>
            <a:endParaRPr lang="en-SG" sz="3200" dirty="0"/>
          </a:p>
        </p:txBody>
      </p:sp>
      <p:grpSp>
        <p:nvGrpSpPr>
          <p:cNvPr id="194" name="Group 193"/>
          <p:cNvGrpSpPr/>
          <p:nvPr/>
        </p:nvGrpSpPr>
        <p:grpSpPr>
          <a:xfrm>
            <a:off x="838480" y="3492207"/>
            <a:ext cx="2945335" cy="382772"/>
            <a:chOff x="428740" y="3080633"/>
            <a:chExt cx="2945335" cy="382772"/>
          </a:xfrm>
        </p:grpSpPr>
        <p:sp>
          <p:nvSpPr>
            <p:cNvPr id="195" name="Rectangle 194"/>
            <p:cNvSpPr/>
            <p:nvPr/>
          </p:nvSpPr>
          <p:spPr bwMode="auto">
            <a:xfrm>
              <a:off x="1769436" y="3080633"/>
              <a:ext cx="1604639" cy="382772"/>
            </a:xfrm>
            <a:prstGeom prst="rect">
              <a:avLst/>
            </a:prstGeom>
            <a:solidFill>
              <a:srgbClr val="7030A0">
                <a:alpha val="27843"/>
              </a:srgbClr>
            </a:solidFill>
            <a:ln w="12700" cap="sq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SG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96" name="TextBox 195"/>
            <p:cNvSpPr txBox="1"/>
            <p:nvPr/>
          </p:nvSpPr>
          <p:spPr>
            <a:xfrm>
              <a:off x="428740" y="3094073"/>
              <a:ext cx="819480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rgbClr val="7030A0"/>
                  </a:solidFill>
                </a:rPr>
                <a:t>row 1</a:t>
              </a:r>
              <a:endParaRPr lang="en-SG" dirty="0">
                <a:solidFill>
                  <a:srgbClr val="7030A0"/>
                </a:solidFill>
              </a:endParaRPr>
            </a:p>
          </p:txBody>
        </p:sp>
        <p:cxnSp>
          <p:nvCxnSpPr>
            <p:cNvPr id="197" name="Straight Arrow Connector 196"/>
            <p:cNvCxnSpPr/>
            <p:nvPr/>
          </p:nvCxnSpPr>
          <p:spPr bwMode="auto">
            <a:xfrm>
              <a:off x="1248220" y="3272019"/>
              <a:ext cx="409580" cy="0"/>
            </a:xfrm>
            <a:prstGeom prst="straightConnector1">
              <a:avLst/>
            </a:prstGeom>
            <a:solidFill>
              <a:schemeClr val="accent1"/>
            </a:solidFill>
            <a:ln w="28575" cap="sq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</p:grpSp>
      <p:sp>
        <p:nvSpPr>
          <p:cNvPr id="198" name="TextBox 197"/>
          <p:cNvSpPr txBox="1"/>
          <p:nvPr/>
        </p:nvSpPr>
        <p:spPr>
          <a:xfrm>
            <a:off x="4921045" y="4467903"/>
            <a:ext cx="456978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=</a:t>
            </a:r>
            <a:endParaRPr lang="en-SG" sz="3200" dirty="0"/>
          </a:p>
        </p:txBody>
      </p:sp>
      <p:sp>
        <p:nvSpPr>
          <p:cNvPr id="199" name="TextBox 198"/>
          <p:cNvSpPr txBox="1"/>
          <p:nvPr/>
        </p:nvSpPr>
        <p:spPr>
          <a:xfrm>
            <a:off x="5378022" y="4467903"/>
            <a:ext cx="826461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15</a:t>
            </a:r>
            <a:endParaRPr lang="en-SG" sz="3200" dirty="0"/>
          </a:p>
        </p:txBody>
      </p:sp>
      <p:sp>
        <p:nvSpPr>
          <p:cNvPr id="200" name="TextBox 199"/>
          <p:cNvSpPr txBox="1"/>
          <p:nvPr/>
        </p:nvSpPr>
        <p:spPr>
          <a:xfrm>
            <a:off x="1722198" y="5637453"/>
            <a:ext cx="456978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9</a:t>
            </a:r>
            <a:endParaRPr lang="en-SG" sz="3200" dirty="0"/>
          </a:p>
        </p:txBody>
      </p:sp>
      <p:sp>
        <p:nvSpPr>
          <p:cNvPr id="201" name="TextBox 200"/>
          <p:cNvSpPr txBox="1"/>
          <p:nvPr/>
        </p:nvSpPr>
        <p:spPr>
          <a:xfrm>
            <a:off x="2179176" y="5637453"/>
            <a:ext cx="456978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+</a:t>
            </a:r>
            <a:endParaRPr lang="en-SG" sz="3200" dirty="0"/>
          </a:p>
        </p:txBody>
      </p:sp>
      <p:sp>
        <p:nvSpPr>
          <p:cNvPr id="202" name="TextBox 201"/>
          <p:cNvSpPr txBox="1"/>
          <p:nvPr/>
        </p:nvSpPr>
        <p:spPr>
          <a:xfrm>
            <a:off x="2636154" y="5637453"/>
            <a:ext cx="456978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0</a:t>
            </a:r>
            <a:endParaRPr lang="en-SG" sz="3200" dirty="0"/>
          </a:p>
        </p:txBody>
      </p:sp>
      <p:sp>
        <p:nvSpPr>
          <p:cNvPr id="203" name="TextBox 202"/>
          <p:cNvSpPr txBox="1"/>
          <p:nvPr/>
        </p:nvSpPr>
        <p:spPr>
          <a:xfrm>
            <a:off x="3098347" y="5637453"/>
            <a:ext cx="456978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+</a:t>
            </a:r>
            <a:endParaRPr lang="en-SG" sz="3200" dirty="0"/>
          </a:p>
        </p:txBody>
      </p:sp>
      <p:sp>
        <p:nvSpPr>
          <p:cNvPr id="204" name="TextBox 203"/>
          <p:cNvSpPr txBox="1"/>
          <p:nvPr/>
        </p:nvSpPr>
        <p:spPr>
          <a:xfrm>
            <a:off x="3555325" y="5637453"/>
            <a:ext cx="456978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2</a:t>
            </a:r>
            <a:endParaRPr lang="en-SG" sz="3200" dirty="0"/>
          </a:p>
        </p:txBody>
      </p:sp>
      <p:sp>
        <p:nvSpPr>
          <p:cNvPr id="205" name="TextBox 204"/>
          <p:cNvSpPr txBox="1"/>
          <p:nvPr/>
        </p:nvSpPr>
        <p:spPr>
          <a:xfrm>
            <a:off x="4007088" y="5637453"/>
            <a:ext cx="456978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+</a:t>
            </a:r>
            <a:endParaRPr lang="en-SG" sz="3200" dirty="0"/>
          </a:p>
        </p:txBody>
      </p:sp>
      <p:sp>
        <p:nvSpPr>
          <p:cNvPr id="206" name="TextBox 205"/>
          <p:cNvSpPr txBox="1"/>
          <p:nvPr/>
        </p:nvSpPr>
        <p:spPr>
          <a:xfrm>
            <a:off x="4464066" y="5637453"/>
            <a:ext cx="456978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2</a:t>
            </a:r>
            <a:endParaRPr lang="en-SG" sz="3200" dirty="0"/>
          </a:p>
        </p:txBody>
      </p:sp>
      <p:sp>
        <p:nvSpPr>
          <p:cNvPr id="207" name="TextBox 206"/>
          <p:cNvSpPr txBox="1"/>
          <p:nvPr/>
        </p:nvSpPr>
        <p:spPr>
          <a:xfrm>
            <a:off x="4921044" y="5637453"/>
            <a:ext cx="456978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=</a:t>
            </a:r>
            <a:endParaRPr lang="en-SG" sz="3200" dirty="0"/>
          </a:p>
        </p:txBody>
      </p:sp>
      <p:sp>
        <p:nvSpPr>
          <p:cNvPr id="208" name="TextBox 207"/>
          <p:cNvSpPr txBox="1"/>
          <p:nvPr/>
        </p:nvSpPr>
        <p:spPr>
          <a:xfrm>
            <a:off x="5378021" y="5637453"/>
            <a:ext cx="826461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13</a:t>
            </a:r>
            <a:endParaRPr lang="en-SG" sz="3200" dirty="0"/>
          </a:p>
        </p:txBody>
      </p:sp>
      <p:sp>
        <p:nvSpPr>
          <p:cNvPr id="209" name="Oval 208"/>
          <p:cNvSpPr/>
          <p:nvPr/>
        </p:nvSpPr>
        <p:spPr bwMode="auto">
          <a:xfrm>
            <a:off x="7233631" y="3109435"/>
            <a:ext cx="456978" cy="382772"/>
          </a:xfrm>
          <a:prstGeom prst="ellipse">
            <a:avLst/>
          </a:prstGeom>
          <a:noFill/>
          <a:ln w="28575" cap="sq" cmpd="sng" algn="ctr">
            <a:solidFill>
              <a:srgbClr val="0000FF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SG" sz="18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10" name="Oval 209"/>
          <p:cNvSpPr/>
          <p:nvPr/>
        </p:nvSpPr>
        <p:spPr bwMode="auto">
          <a:xfrm>
            <a:off x="6776653" y="3109435"/>
            <a:ext cx="456978" cy="382772"/>
          </a:xfrm>
          <a:prstGeom prst="ellipse">
            <a:avLst/>
          </a:prstGeom>
          <a:noFill/>
          <a:ln w="28575" cap="sq" cmpd="sng" algn="ctr">
            <a:solidFill>
              <a:srgbClr val="0000FF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SG" sz="18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11" name="TextBox 210"/>
          <p:cNvSpPr txBox="1"/>
          <p:nvPr/>
        </p:nvSpPr>
        <p:spPr>
          <a:xfrm>
            <a:off x="7110304" y="2228313"/>
            <a:ext cx="819480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7030A0"/>
                </a:solidFill>
              </a:rPr>
              <a:t>row 0, </a:t>
            </a:r>
            <a:r>
              <a:rPr lang="en-US" dirty="0" err="1" smtClean="0">
                <a:solidFill>
                  <a:srgbClr val="006600"/>
                </a:solidFill>
              </a:rPr>
              <a:t>col</a:t>
            </a:r>
            <a:r>
              <a:rPr lang="en-US" dirty="0" smtClean="0">
                <a:solidFill>
                  <a:srgbClr val="006600"/>
                </a:solidFill>
              </a:rPr>
              <a:t> 1</a:t>
            </a:r>
            <a:endParaRPr lang="en-SG" dirty="0">
              <a:solidFill>
                <a:srgbClr val="006600"/>
              </a:solidFill>
            </a:endParaRPr>
          </a:p>
        </p:txBody>
      </p:sp>
      <p:sp>
        <p:nvSpPr>
          <p:cNvPr id="212" name="Oval 211"/>
          <p:cNvSpPr/>
          <p:nvPr/>
        </p:nvSpPr>
        <p:spPr bwMode="auto">
          <a:xfrm>
            <a:off x="6776653" y="3492207"/>
            <a:ext cx="456978" cy="382772"/>
          </a:xfrm>
          <a:prstGeom prst="ellipse">
            <a:avLst/>
          </a:prstGeom>
          <a:noFill/>
          <a:ln w="28575" cap="sq" cmpd="sng" algn="ctr">
            <a:solidFill>
              <a:srgbClr val="0000FF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SG" sz="18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Arial" charset="0"/>
              <a:cs typeface="Arial" charset="0"/>
            </a:endParaRPr>
          </a:p>
        </p:txBody>
      </p:sp>
      <p:grpSp>
        <p:nvGrpSpPr>
          <p:cNvPr id="213" name="Group 212"/>
          <p:cNvGrpSpPr/>
          <p:nvPr/>
        </p:nvGrpSpPr>
        <p:grpSpPr>
          <a:xfrm>
            <a:off x="4621700" y="1959197"/>
            <a:ext cx="819480" cy="2283192"/>
            <a:chOff x="3773066" y="1945757"/>
            <a:chExt cx="819480" cy="2283192"/>
          </a:xfrm>
        </p:grpSpPr>
        <p:sp>
          <p:nvSpPr>
            <p:cNvPr id="214" name="TextBox 213"/>
            <p:cNvSpPr txBox="1"/>
            <p:nvPr/>
          </p:nvSpPr>
          <p:spPr>
            <a:xfrm>
              <a:off x="3773066" y="1945757"/>
              <a:ext cx="819480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err="1" smtClean="0">
                  <a:solidFill>
                    <a:srgbClr val="006600"/>
                  </a:solidFill>
                </a:rPr>
                <a:t>col</a:t>
              </a:r>
              <a:r>
                <a:rPr lang="en-US" dirty="0" smtClean="0">
                  <a:solidFill>
                    <a:srgbClr val="006600"/>
                  </a:solidFill>
                </a:rPr>
                <a:t> 1</a:t>
              </a:r>
              <a:endParaRPr lang="en-SG" dirty="0">
                <a:solidFill>
                  <a:srgbClr val="006600"/>
                </a:solidFill>
              </a:endParaRPr>
            </a:p>
          </p:txBody>
        </p:sp>
        <p:cxnSp>
          <p:nvCxnSpPr>
            <p:cNvPr id="215" name="Straight Arrow Connector 214"/>
            <p:cNvCxnSpPr>
              <a:stCxn id="214" idx="2"/>
            </p:cNvCxnSpPr>
            <p:nvPr/>
          </p:nvCxnSpPr>
          <p:spPr bwMode="auto">
            <a:xfrm>
              <a:off x="4182806" y="2315089"/>
              <a:ext cx="1" cy="382772"/>
            </a:xfrm>
            <a:prstGeom prst="straightConnector1">
              <a:avLst/>
            </a:prstGeom>
            <a:solidFill>
              <a:schemeClr val="accent1"/>
            </a:solidFill>
            <a:ln w="28575" cap="sq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sp>
          <p:nvSpPr>
            <p:cNvPr id="216" name="Rectangle 215"/>
            <p:cNvSpPr/>
            <p:nvPr/>
          </p:nvSpPr>
          <p:spPr bwMode="auto">
            <a:xfrm>
              <a:off x="4026359" y="2726214"/>
              <a:ext cx="325844" cy="1502735"/>
            </a:xfrm>
            <a:prstGeom prst="rect">
              <a:avLst/>
            </a:prstGeom>
            <a:solidFill>
              <a:srgbClr val="006600">
                <a:alpha val="27843"/>
              </a:srgbClr>
            </a:solidFill>
            <a:ln w="12700" cap="sq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SG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sp>
        <p:nvSpPr>
          <p:cNvPr id="217" name="Oval 216"/>
          <p:cNvSpPr/>
          <p:nvPr/>
        </p:nvSpPr>
        <p:spPr bwMode="auto">
          <a:xfrm>
            <a:off x="4809408" y="2713223"/>
            <a:ext cx="456978" cy="382772"/>
          </a:xfrm>
          <a:prstGeom prst="ellipse">
            <a:avLst/>
          </a:prstGeom>
          <a:noFill/>
          <a:ln w="28575" cap="sq" cmpd="sng" algn="ctr">
            <a:solidFill>
              <a:srgbClr val="C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SG" sz="18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18" name="Oval 217"/>
          <p:cNvSpPr/>
          <p:nvPr/>
        </p:nvSpPr>
        <p:spPr bwMode="auto">
          <a:xfrm>
            <a:off x="2067540" y="3109435"/>
            <a:ext cx="456978" cy="382772"/>
          </a:xfrm>
          <a:prstGeom prst="ellipse">
            <a:avLst/>
          </a:prstGeom>
          <a:noFill/>
          <a:ln w="28575" cap="sq" cmpd="sng" algn="ctr">
            <a:solidFill>
              <a:srgbClr val="C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SG" sz="18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19" name="TextBox 218"/>
          <p:cNvSpPr txBox="1"/>
          <p:nvPr/>
        </p:nvSpPr>
        <p:spPr>
          <a:xfrm>
            <a:off x="1722198" y="5052678"/>
            <a:ext cx="456978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4</a:t>
            </a:r>
            <a:endParaRPr lang="en-SG" sz="3200" dirty="0"/>
          </a:p>
        </p:txBody>
      </p:sp>
      <p:sp>
        <p:nvSpPr>
          <p:cNvPr id="220" name="Oval 219"/>
          <p:cNvSpPr/>
          <p:nvPr/>
        </p:nvSpPr>
        <p:spPr bwMode="auto">
          <a:xfrm>
            <a:off x="2524518" y="3095995"/>
            <a:ext cx="456978" cy="382772"/>
          </a:xfrm>
          <a:prstGeom prst="ellipse">
            <a:avLst/>
          </a:prstGeom>
          <a:noFill/>
          <a:ln w="28575" cap="sq" cmpd="sng" algn="ctr">
            <a:solidFill>
              <a:srgbClr val="C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SG" sz="18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21" name="Oval 220"/>
          <p:cNvSpPr/>
          <p:nvPr/>
        </p:nvSpPr>
        <p:spPr bwMode="auto">
          <a:xfrm>
            <a:off x="4809408" y="3109435"/>
            <a:ext cx="456978" cy="382772"/>
          </a:xfrm>
          <a:prstGeom prst="ellipse">
            <a:avLst/>
          </a:prstGeom>
          <a:noFill/>
          <a:ln w="28575" cap="sq" cmpd="sng" algn="ctr">
            <a:solidFill>
              <a:srgbClr val="C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SG" sz="18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22" name="Oval 221"/>
          <p:cNvSpPr/>
          <p:nvPr/>
        </p:nvSpPr>
        <p:spPr bwMode="auto">
          <a:xfrm>
            <a:off x="2981496" y="3109435"/>
            <a:ext cx="456978" cy="382772"/>
          </a:xfrm>
          <a:prstGeom prst="ellipse">
            <a:avLst/>
          </a:prstGeom>
          <a:noFill/>
          <a:ln w="28575" cap="sq" cmpd="sng" algn="ctr">
            <a:solidFill>
              <a:srgbClr val="C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SG" sz="18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23" name="Oval 222"/>
          <p:cNvSpPr/>
          <p:nvPr/>
        </p:nvSpPr>
        <p:spPr bwMode="auto">
          <a:xfrm>
            <a:off x="4809408" y="3492207"/>
            <a:ext cx="456978" cy="382772"/>
          </a:xfrm>
          <a:prstGeom prst="ellipse">
            <a:avLst/>
          </a:prstGeom>
          <a:noFill/>
          <a:ln w="28575" cap="sq" cmpd="sng" algn="ctr">
            <a:solidFill>
              <a:srgbClr val="C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SG" sz="18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24" name="Oval 223"/>
          <p:cNvSpPr/>
          <p:nvPr/>
        </p:nvSpPr>
        <p:spPr bwMode="auto">
          <a:xfrm>
            <a:off x="3438474" y="3109435"/>
            <a:ext cx="456978" cy="382772"/>
          </a:xfrm>
          <a:prstGeom prst="ellipse">
            <a:avLst/>
          </a:prstGeom>
          <a:noFill/>
          <a:ln w="28575" cap="sq" cmpd="sng" algn="ctr">
            <a:solidFill>
              <a:srgbClr val="C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SG" sz="18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25" name="Oval 224"/>
          <p:cNvSpPr/>
          <p:nvPr/>
        </p:nvSpPr>
        <p:spPr bwMode="auto">
          <a:xfrm>
            <a:off x="4809408" y="3874979"/>
            <a:ext cx="456978" cy="382772"/>
          </a:xfrm>
          <a:prstGeom prst="ellipse">
            <a:avLst/>
          </a:prstGeom>
          <a:noFill/>
          <a:ln w="28575" cap="sq" cmpd="sng" algn="ctr">
            <a:solidFill>
              <a:srgbClr val="C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SG" sz="18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26" name="TextBox 225"/>
          <p:cNvSpPr txBox="1"/>
          <p:nvPr/>
        </p:nvSpPr>
        <p:spPr>
          <a:xfrm>
            <a:off x="2179176" y="5052678"/>
            <a:ext cx="456978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+</a:t>
            </a:r>
            <a:endParaRPr lang="en-SG" sz="3200" dirty="0"/>
          </a:p>
        </p:txBody>
      </p:sp>
      <p:sp>
        <p:nvSpPr>
          <p:cNvPr id="227" name="TextBox 226"/>
          <p:cNvSpPr txBox="1"/>
          <p:nvPr/>
        </p:nvSpPr>
        <p:spPr>
          <a:xfrm>
            <a:off x="2636154" y="5052678"/>
            <a:ext cx="456978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2</a:t>
            </a:r>
            <a:endParaRPr lang="en-SG" sz="3200" dirty="0"/>
          </a:p>
        </p:txBody>
      </p:sp>
      <p:sp>
        <p:nvSpPr>
          <p:cNvPr id="228" name="TextBox 227"/>
          <p:cNvSpPr txBox="1"/>
          <p:nvPr/>
        </p:nvSpPr>
        <p:spPr>
          <a:xfrm>
            <a:off x="3098348" y="5062267"/>
            <a:ext cx="456978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+</a:t>
            </a:r>
            <a:endParaRPr lang="en-SG" sz="3200" dirty="0"/>
          </a:p>
        </p:txBody>
      </p:sp>
      <p:sp>
        <p:nvSpPr>
          <p:cNvPr id="229" name="TextBox 228"/>
          <p:cNvSpPr txBox="1"/>
          <p:nvPr/>
        </p:nvSpPr>
        <p:spPr>
          <a:xfrm>
            <a:off x="3555326" y="5062267"/>
            <a:ext cx="456978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9</a:t>
            </a:r>
            <a:endParaRPr lang="en-SG" sz="3200" dirty="0"/>
          </a:p>
        </p:txBody>
      </p:sp>
      <p:sp>
        <p:nvSpPr>
          <p:cNvPr id="230" name="TextBox 229"/>
          <p:cNvSpPr txBox="1"/>
          <p:nvPr/>
        </p:nvSpPr>
        <p:spPr>
          <a:xfrm>
            <a:off x="4007089" y="5052678"/>
            <a:ext cx="456978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+</a:t>
            </a:r>
            <a:endParaRPr lang="en-SG" sz="3200" dirty="0"/>
          </a:p>
        </p:txBody>
      </p:sp>
      <p:sp>
        <p:nvSpPr>
          <p:cNvPr id="231" name="TextBox 230"/>
          <p:cNvSpPr txBox="1"/>
          <p:nvPr/>
        </p:nvSpPr>
        <p:spPr>
          <a:xfrm>
            <a:off x="4464067" y="5052678"/>
            <a:ext cx="456978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2</a:t>
            </a:r>
            <a:endParaRPr lang="en-SG" sz="3200" dirty="0"/>
          </a:p>
        </p:txBody>
      </p:sp>
      <p:sp>
        <p:nvSpPr>
          <p:cNvPr id="232" name="TextBox 231"/>
          <p:cNvSpPr txBox="1"/>
          <p:nvPr/>
        </p:nvSpPr>
        <p:spPr>
          <a:xfrm>
            <a:off x="4908974" y="5062267"/>
            <a:ext cx="456978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=</a:t>
            </a:r>
            <a:endParaRPr lang="en-SG" sz="3200" dirty="0"/>
          </a:p>
        </p:txBody>
      </p:sp>
      <p:sp>
        <p:nvSpPr>
          <p:cNvPr id="233" name="TextBox 232"/>
          <p:cNvSpPr txBox="1"/>
          <p:nvPr/>
        </p:nvSpPr>
        <p:spPr>
          <a:xfrm>
            <a:off x="5365951" y="5062267"/>
            <a:ext cx="826461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17</a:t>
            </a:r>
            <a:endParaRPr lang="en-SG" sz="3200" dirty="0"/>
          </a:p>
        </p:txBody>
      </p:sp>
      <p:sp>
        <p:nvSpPr>
          <p:cNvPr id="234" name="TextBox 233"/>
          <p:cNvSpPr txBox="1"/>
          <p:nvPr/>
        </p:nvSpPr>
        <p:spPr>
          <a:xfrm>
            <a:off x="6548164" y="3919223"/>
            <a:ext cx="819480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7030A0"/>
                </a:solidFill>
              </a:rPr>
              <a:t>row 1, </a:t>
            </a:r>
            <a:r>
              <a:rPr lang="en-US" dirty="0" err="1" smtClean="0">
                <a:solidFill>
                  <a:srgbClr val="006600"/>
                </a:solidFill>
              </a:rPr>
              <a:t>col</a:t>
            </a:r>
            <a:r>
              <a:rPr lang="en-US" dirty="0" smtClean="0">
                <a:solidFill>
                  <a:srgbClr val="006600"/>
                </a:solidFill>
              </a:rPr>
              <a:t> 0</a:t>
            </a:r>
            <a:endParaRPr lang="en-SG" dirty="0">
              <a:solidFill>
                <a:srgbClr val="006600"/>
              </a:solidFill>
            </a:endParaRPr>
          </a:p>
        </p:txBody>
      </p:sp>
      <p:sp>
        <p:nvSpPr>
          <p:cNvPr id="235" name="Oval 234"/>
          <p:cNvSpPr/>
          <p:nvPr/>
        </p:nvSpPr>
        <p:spPr bwMode="auto">
          <a:xfrm>
            <a:off x="4352430" y="2713223"/>
            <a:ext cx="456978" cy="382772"/>
          </a:xfrm>
          <a:prstGeom prst="ellipse">
            <a:avLst/>
          </a:prstGeom>
          <a:noFill/>
          <a:ln w="28575" cap="sq" cmpd="sng" algn="ctr">
            <a:solidFill>
              <a:srgbClr val="C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SG" sz="18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36" name="Oval 235"/>
          <p:cNvSpPr/>
          <p:nvPr/>
        </p:nvSpPr>
        <p:spPr bwMode="auto">
          <a:xfrm>
            <a:off x="2067540" y="3478767"/>
            <a:ext cx="456978" cy="382772"/>
          </a:xfrm>
          <a:prstGeom prst="ellipse">
            <a:avLst/>
          </a:prstGeom>
          <a:noFill/>
          <a:ln w="28575" cap="sq" cmpd="sng" algn="ctr">
            <a:solidFill>
              <a:srgbClr val="C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SG" sz="18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37" name="Oval 236"/>
          <p:cNvSpPr/>
          <p:nvPr/>
        </p:nvSpPr>
        <p:spPr bwMode="auto">
          <a:xfrm>
            <a:off x="4352430" y="3095995"/>
            <a:ext cx="456978" cy="382772"/>
          </a:xfrm>
          <a:prstGeom prst="ellipse">
            <a:avLst/>
          </a:prstGeom>
          <a:noFill/>
          <a:ln w="28575" cap="sq" cmpd="sng" algn="ctr">
            <a:solidFill>
              <a:srgbClr val="C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SG" sz="18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38" name="Oval 237"/>
          <p:cNvSpPr/>
          <p:nvPr/>
        </p:nvSpPr>
        <p:spPr bwMode="auto">
          <a:xfrm>
            <a:off x="2524518" y="3478767"/>
            <a:ext cx="456978" cy="382772"/>
          </a:xfrm>
          <a:prstGeom prst="ellipse">
            <a:avLst/>
          </a:prstGeom>
          <a:noFill/>
          <a:ln w="28575" cap="sq" cmpd="sng" algn="ctr">
            <a:solidFill>
              <a:srgbClr val="C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SG" sz="18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39" name="Oval 238"/>
          <p:cNvSpPr/>
          <p:nvPr/>
        </p:nvSpPr>
        <p:spPr bwMode="auto">
          <a:xfrm>
            <a:off x="4352430" y="3478767"/>
            <a:ext cx="456978" cy="382772"/>
          </a:xfrm>
          <a:prstGeom prst="ellipse">
            <a:avLst/>
          </a:prstGeom>
          <a:noFill/>
          <a:ln w="28575" cap="sq" cmpd="sng" algn="ctr">
            <a:solidFill>
              <a:srgbClr val="C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SG" sz="18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40" name="Oval 239"/>
          <p:cNvSpPr/>
          <p:nvPr/>
        </p:nvSpPr>
        <p:spPr bwMode="auto">
          <a:xfrm>
            <a:off x="2981496" y="3492207"/>
            <a:ext cx="456978" cy="382772"/>
          </a:xfrm>
          <a:prstGeom prst="ellipse">
            <a:avLst/>
          </a:prstGeom>
          <a:noFill/>
          <a:ln w="28575" cap="sq" cmpd="sng" algn="ctr">
            <a:solidFill>
              <a:srgbClr val="C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SG" sz="18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41" name="Oval 240"/>
          <p:cNvSpPr/>
          <p:nvPr/>
        </p:nvSpPr>
        <p:spPr bwMode="auto">
          <a:xfrm>
            <a:off x="4352430" y="3859617"/>
            <a:ext cx="456978" cy="382772"/>
          </a:xfrm>
          <a:prstGeom prst="ellipse">
            <a:avLst/>
          </a:prstGeom>
          <a:noFill/>
          <a:ln w="28575" cap="sq" cmpd="sng" algn="ctr">
            <a:solidFill>
              <a:srgbClr val="C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SG" sz="18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42" name="Oval 241"/>
          <p:cNvSpPr/>
          <p:nvPr/>
        </p:nvSpPr>
        <p:spPr bwMode="auto">
          <a:xfrm>
            <a:off x="3438474" y="3478767"/>
            <a:ext cx="456978" cy="382772"/>
          </a:xfrm>
          <a:prstGeom prst="ellipse">
            <a:avLst/>
          </a:prstGeom>
          <a:noFill/>
          <a:ln w="28575" cap="sq" cmpd="sng" algn="ctr">
            <a:solidFill>
              <a:srgbClr val="C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SG" sz="18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170908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5" dur="5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8" dur="5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"/>
                            </p:stCondLst>
                            <p:childTnLst>
                              <p:par>
                                <p:cTn id="4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7" dur="5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0" dur="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"/>
                            </p:stCondLst>
                            <p:childTnLst>
                              <p:par>
                                <p:cTn id="6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000"/>
                            </p:stCondLst>
                            <p:childTnLst>
                              <p:par>
                                <p:cTn id="7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5" dur="5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9" dur="5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2" dur="5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500"/>
                            </p:stCondLst>
                            <p:childTnLst>
                              <p:par>
                                <p:cTn id="8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7" dur="5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0" dur="5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1000"/>
                            </p:stCondLst>
                            <p:childTnLst>
                              <p:par>
                                <p:cTn id="9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4" dur="5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7" dur="5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2" dur="5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5" dur="500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500"/>
                            </p:stCondLst>
                            <p:childTnLst>
                              <p:par>
                                <p:cTn id="107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8" dur="5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1" dur="5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14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5" dur="500"/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8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1500"/>
                            </p:stCondLst>
                            <p:childTnLst>
                              <p:par>
                                <p:cTn id="1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3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8" dur="50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1" dur="500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500"/>
                            </p:stCondLst>
                            <p:childTnLst>
                              <p:par>
                                <p:cTn id="133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4" dur="5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1000"/>
                            </p:stCondLst>
                            <p:childTnLst>
                              <p:par>
                                <p:cTn id="13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9" dur="50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4" dur="500"/>
                                        <p:tgtEl>
                                          <p:spTgt spid="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7" dur="500"/>
                                        <p:tgtEl>
                                          <p:spTgt spid="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500"/>
                            </p:stCondLst>
                            <p:childTnLst>
                              <p:par>
                                <p:cTn id="14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1" dur="500"/>
                                        <p:tgtEl>
                                          <p:spTgt spid="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5" dur="500"/>
                                        <p:tgtEl>
                                          <p:spTgt spid="2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8" dur="500"/>
                                        <p:tgtEl>
                                          <p:spTgt spid="2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500"/>
                            </p:stCondLst>
                            <p:childTnLst>
                              <p:par>
                                <p:cTn id="16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3" dur="500"/>
                                        <p:tgtEl>
                                          <p:spTgt spid="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6" dur="500"/>
                                        <p:tgtEl>
                                          <p:spTgt spid="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7" fill="hold">
                            <p:stCondLst>
                              <p:cond delay="1000"/>
                            </p:stCondLst>
                            <p:childTnLst>
                              <p:par>
                                <p:cTn id="16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0" dur="500"/>
                                        <p:tgtEl>
                                          <p:spTgt spid="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3" dur="500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77" dur="500"/>
                                        <p:tgtEl>
                                          <p:spTgt spid="2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0" dur="500"/>
                                        <p:tgtEl>
                                          <p:spTgt spid="2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2" fill="hold">
                            <p:stCondLst>
                              <p:cond delay="500"/>
                            </p:stCondLst>
                            <p:childTnLst>
                              <p:par>
                                <p:cTn id="18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5" dur="500"/>
                                        <p:tgtEl>
                                          <p:spTgt spid="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8" dur="500"/>
                                        <p:tgtEl>
                                          <p:spTgt spid="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9" fill="hold">
                            <p:stCondLst>
                              <p:cond delay="1000"/>
                            </p:stCondLst>
                            <p:childTnLst>
                              <p:par>
                                <p:cTn id="19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2" dur="500"/>
                                        <p:tgtEl>
                                          <p:spTgt spid="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5" dur="500"/>
                                        <p:tgtEl>
                                          <p:spTgt spid="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9" dur="500"/>
                                        <p:tgtEl>
                                          <p:spTgt spid="2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02" dur="500"/>
                                        <p:tgtEl>
                                          <p:spTgt spid="2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4" fill="hold">
                            <p:stCondLst>
                              <p:cond delay="500"/>
                            </p:stCondLst>
                            <p:childTnLst>
                              <p:par>
                                <p:cTn id="20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7" dur="500"/>
                                        <p:tgtEl>
                                          <p:spTgt spid="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0" dur="5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1" fill="hold">
                            <p:stCondLst>
                              <p:cond delay="1000"/>
                            </p:stCondLst>
                            <p:childTnLst>
                              <p:par>
                                <p:cTn id="21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4" dur="500"/>
                                        <p:tgtEl>
                                          <p:spTgt spid="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7" dur="500"/>
                                        <p:tgtEl>
                                          <p:spTgt spid="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>
                      <p:stCondLst>
                        <p:cond delay="indefinite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2" dur="500"/>
                                        <p:tgtEl>
                                          <p:spTgt spid="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5" dur="500"/>
                                        <p:tgtEl>
                                          <p:spTgt spid="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6" fill="hold">
                            <p:stCondLst>
                              <p:cond delay="500"/>
                            </p:stCondLst>
                            <p:childTnLst>
                              <p:par>
                                <p:cTn id="227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28" dur="50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31" dur="500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3" fill="hold">
                            <p:stCondLst>
                              <p:cond delay="1000"/>
                            </p:stCondLst>
                            <p:childTnLst>
                              <p:par>
                                <p:cTn id="234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35" dur="5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38" dur="500"/>
                                        <p:tgtEl>
                                          <p:spTgt spid="2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0" fill="hold">
                            <p:stCondLst>
                              <p:cond delay="1500"/>
                            </p:stCondLst>
                            <p:childTnLst>
                              <p:par>
                                <p:cTn id="24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3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4" fill="hold">
                      <p:stCondLst>
                        <p:cond delay="indefinite"/>
                      </p:stCondLst>
                      <p:childTnLst>
                        <p:par>
                          <p:cTn id="245" fill="hold">
                            <p:stCondLst>
                              <p:cond delay="0"/>
                            </p:stCondLst>
                            <p:childTnLst>
                              <p:par>
                                <p:cTn id="246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7"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50" dur="50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2" fill="hold">
                            <p:stCondLst>
                              <p:cond delay="500"/>
                            </p:stCondLst>
                            <p:childTnLst>
                              <p:par>
                                <p:cTn id="25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5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6" fill="hold">
                      <p:stCondLst>
                        <p:cond delay="indefinite"/>
                      </p:stCondLst>
                      <p:childTnLst>
                        <p:par>
                          <p:cTn id="257" fill="hold">
                            <p:stCondLst>
                              <p:cond delay="0"/>
                            </p:stCondLst>
                            <p:childTnLst>
                              <p:par>
                                <p:cTn id="25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0" dur="500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3" dur="500"/>
                                        <p:tgtEl>
                                          <p:spTgt spid="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4" fill="hold">
                            <p:stCondLst>
                              <p:cond delay="500"/>
                            </p:stCondLst>
                            <p:childTnLst>
                              <p:par>
                                <p:cTn id="26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7" dur="5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8" fill="hold">
                            <p:stCondLst>
                              <p:cond delay="1000"/>
                            </p:stCondLst>
                            <p:childTnLst>
                              <p:par>
                                <p:cTn id="26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1" dur="5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2" fill="hold">
                      <p:stCondLst>
                        <p:cond delay="indefinite"/>
                      </p:stCondLst>
                      <p:childTnLst>
                        <p:par>
                          <p:cTn id="273" fill="hold">
                            <p:stCondLst>
                              <p:cond delay="0"/>
                            </p:stCondLst>
                            <p:childTnLst>
                              <p:par>
                                <p:cTn id="27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6" dur="500"/>
                                        <p:tgtEl>
                                          <p:spTgt spid="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9" dur="500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0" fill="hold">
                            <p:stCondLst>
                              <p:cond delay="500"/>
                            </p:stCondLst>
                            <p:childTnLst>
                              <p:par>
                                <p:cTn id="28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3" dur="50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4" fill="hold">
                      <p:stCondLst>
                        <p:cond delay="indefinite"/>
                      </p:stCondLst>
                      <p:childTnLst>
                        <p:par>
                          <p:cTn id="285" fill="hold">
                            <p:stCondLst>
                              <p:cond delay="0"/>
                            </p:stCondLst>
                            <p:childTnLst>
                              <p:par>
                                <p:cTn id="286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87" dur="500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90" dur="500"/>
                                        <p:tgtEl>
                                          <p:spTgt spid="2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2" fill="hold">
                            <p:stCondLst>
                              <p:cond delay="500"/>
                            </p:stCondLst>
                            <p:childTnLst>
                              <p:par>
                                <p:cTn id="29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5" dur="500"/>
                                        <p:tgtEl>
                                          <p:spTgt spid="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8" dur="500"/>
                                        <p:tgtEl>
                                          <p:spTgt spid="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2" dur="5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5" dur="5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6" fill="hold">
                      <p:stCondLst>
                        <p:cond delay="indefinite"/>
                      </p:stCondLst>
                      <p:childTnLst>
                        <p:par>
                          <p:cTn id="307" fill="hold">
                            <p:stCondLst>
                              <p:cond delay="0"/>
                            </p:stCondLst>
                            <p:childTnLst>
                              <p:par>
                                <p:cTn id="308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09" dur="500"/>
                                        <p:tgtEl>
                                          <p:spTgt spid="2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1" fill="hold">
                            <p:stCondLst>
                              <p:cond delay="500"/>
                            </p:stCondLst>
                            <p:childTnLst>
                              <p:par>
                                <p:cTn id="312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13" dur="500"/>
                                        <p:tgtEl>
                                          <p:spTgt spid="2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5" fill="hold">
                            <p:stCondLst>
                              <p:cond delay="1000"/>
                            </p:stCondLst>
                            <p:childTnLst>
                              <p:par>
                                <p:cTn id="3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8" dur="500"/>
                                        <p:tgtEl>
                                          <p:spTgt spid="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1" dur="500"/>
                                        <p:tgtEl>
                                          <p:spTgt spid="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2" fill="hold">
                            <p:stCondLst>
                              <p:cond delay="1500"/>
                            </p:stCondLst>
                            <p:childTnLst>
                              <p:par>
                                <p:cTn id="32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5" dur="500"/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8" dur="5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9" fill="hold">
                      <p:stCondLst>
                        <p:cond delay="indefinite"/>
                      </p:stCondLst>
                      <p:childTnLst>
                        <p:par>
                          <p:cTn id="330" fill="hold">
                            <p:stCondLst>
                              <p:cond delay="0"/>
                            </p:stCondLst>
                            <p:childTnLst>
                              <p:par>
                                <p:cTn id="331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32" dur="500"/>
                                        <p:tgtEl>
                                          <p:spTgt spid="2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35" dur="500"/>
                                        <p:tgtEl>
                                          <p:spTgt spid="2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7" fill="hold">
                            <p:stCondLst>
                              <p:cond delay="500"/>
                            </p:stCondLst>
                            <p:childTnLst>
                              <p:par>
                                <p:cTn id="33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0" dur="500"/>
                                        <p:tgtEl>
                                          <p:spTgt spid="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3" dur="500"/>
                                        <p:tgtEl>
                                          <p:spTgt spid="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4" fill="hold">
                            <p:stCondLst>
                              <p:cond delay="1000"/>
                            </p:stCondLst>
                            <p:childTnLst>
                              <p:par>
                                <p:cTn id="34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7" dur="5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0" dur="5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1" fill="hold">
                      <p:stCondLst>
                        <p:cond delay="indefinite"/>
                      </p:stCondLst>
                      <p:childTnLst>
                        <p:par>
                          <p:cTn id="352" fill="hold">
                            <p:stCondLst>
                              <p:cond delay="0"/>
                            </p:stCondLst>
                            <p:childTnLst>
                              <p:par>
                                <p:cTn id="35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5" dur="5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8" dur="5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9" fill="hold">
                            <p:stCondLst>
                              <p:cond delay="500"/>
                            </p:stCondLst>
                            <p:childTnLst>
                              <p:par>
                                <p:cTn id="360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61" dur="500"/>
                                        <p:tgtEl>
                                          <p:spTgt spid="2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64" dur="500"/>
                                        <p:tgtEl>
                                          <p:spTgt spid="2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6" fill="hold">
                            <p:stCondLst>
                              <p:cond delay="1000"/>
                            </p:stCondLst>
                            <p:childTnLst>
                              <p:par>
                                <p:cTn id="367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68" dur="500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71" dur="500"/>
                                        <p:tgtEl>
                                          <p:spTgt spid="2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3" fill="hold">
                            <p:stCondLst>
                              <p:cond delay="1500"/>
                            </p:stCondLst>
                            <p:childTnLst>
                              <p:par>
                                <p:cTn id="37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6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7" fill="hold">
                      <p:stCondLst>
                        <p:cond delay="indefinite"/>
                      </p:stCondLst>
                      <p:childTnLst>
                        <p:par>
                          <p:cTn id="378" fill="hold">
                            <p:stCondLst>
                              <p:cond delay="0"/>
                            </p:stCondLst>
                            <p:childTnLst>
                              <p:par>
                                <p:cTn id="379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80" dur="5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2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83" dur="5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5" fill="hold">
                            <p:stCondLst>
                              <p:cond delay="500"/>
                            </p:stCondLst>
                            <p:childTnLst>
                              <p:par>
                                <p:cTn id="38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8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9" fill="hold">
                            <p:stCondLst>
                              <p:cond delay="1000"/>
                            </p:stCondLst>
                            <p:childTnLst>
                              <p:par>
                                <p:cTn id="39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2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" grpId="0" animBg="1"/>
      <p:bldP spid="165" grpId="0" animBg="1"/>
      <p:bldP spid="166" grpId="0" animBg="1"/>
      <p:bldP spid="167" grpId="0" animBg="1"/>
      <p:bldP spid="168" grpId="0" animBg="1"/>
      <p:bldP spid="169" grpId="0" animBg="1"/>
      <p:bldP spid="170" grpId="0"/>
      <p:bldP spid="170" grpId="1"/>
      <p:bldP spid="179" grpId="0" animBg="1"/>
      <p:bldP spid="179" grpId="1" animBg="1"/>
      <p:bldP spid="180" grpId="0" animBg="1"/>
      <p:bldP spid="180" grpId="1" animBg="1"/>
      <p:bldP spid="181" grpId="0" animBg="1"/>
      <p:bldP spid="181" grpId="1" animBg="1"/>
      <p:bldP spid="182" grpId="0" animBg="1"/>
      <p:bldP spid="182" grpId="1" animBg="1"/>
      <p:bldP spid="183" grpId="0" animBg="1"/>
      <p:bldP spid="183" grpId="1" animBg="1"/>
      <p:bldP spid="184" grpId="0" animBg="1"/>
      <p:bldP spid="184" grpId="1" animBg="1"/>
      <p:bldP spid="185" grpId="0" animBg="1"/>
      <p:bldP spid="185" grpId="1" animBg="1"/>
      <p:bldP spid="186" grpId="0" animBg="1"/>
      <p:bldP spid="186" grpId="1" animBg="1"/>
      <p:bldP spid="187" grpId="0"/>
      <p:bldP spid="188" grpId="0"/>
      <p:bldP spid="189" grpId="0"/>
      <p:bldP spid="190" grpId="0"/>
      <p:bldP spid="191" grpId="0"/>
      <p:bldP spid="192" grpId="0"/>
      <p:bldP spid="193" grpId="0"/>
      <p:bldP spid="198" grpId="0"/>
      <p:bldP spid="199" grpId="0"/>
      <p:bldP spid="200" grpId="0"/>
      <p:bldP spid="201" grpId="0"/>
      <p:bldP spid="202" grpId="0"/>
      <p:bldP spid="203" grpId="0"/>
      <p:bldP spid="204" grpId="0"/>
      <p:bldP spid="205" grpId="0"/>
      <p:bldP spid="206" grpId="0"/>
      <p:bldP spid="207" grpId="0"/>
      <p:bldP spid="208" grpId="0"/>
      <p:bldP spid="209" grpId="0" animBg="1"/>
      <p:bldP spid="209" grpId="1" animBg="1"/>
      <p:bldP spid="210" grpId="0" animBg="1"/>
      <p:bldP spid="210" grpId="1" animBg="1"/>
      <p:bldP spid="211" grpId="0"/>
      <p:bldP spid="211" grpId="1"/>
      <p:bldP spid="212" grpId="0" animBg="1"/>
      <p:bldP spid="212" grpId="1" animBg="1"/>
      <p:bldP spid="217" grpId="0" animBg="1"/>
      <p:bldP spid="217" grpId="1" animBg="1"/>
      <p:bldP spid="218" grpId="0" animBg="1"/>
      <p:bldP spid="218" grpId="1" animBg="1"/>
      <p:bldP spid="219" grpId="0"/>
      <p:bldP spid="220" grpId="0" animBg="1"/>
      <p:bldP spid="220" grpId="1" animBg="1"/>
      <p:bldP spid="221" grpId="0" animBg="1"/>
      <p:bldP spid="221" grpId="1" animBg="1"/>
      <p:bldP spid="222" grpId="0" animBg="1"/>
      <p:bldP spid="222" grpId="1" animBg="1"/>
      <p:bldP spid="223" grpId="0" animBg="1"/>
      <p:bldP spid="223" grpId="1" animBg="1"/>
      <p:bldP spid="224" grpId="0" animBg="1"/>
      <p:bldP spid="224" grpId="1" animBg="1"/>
      <p:bldP spid="225" grpId="0" animBg="1"/>
      <p:bldP spid="225" grpId="1" animBg="1"/>
      <p:bldP spid="226" grpId="0"/>
      <p:bldP spid="227" grpId="0"/>
      <p:bldP spid="228" grpId="0"/>
      <p:bldP spid="229" grpId="0"/>
      <p:bldP spid="230" grpId="0"/>
      <p:bldP spid="231" grpId="0"/>
      <p:bldP spid="232" grpId="0"/>
      <p:bldP spid="233" grpId="0"/>
      <p:bldP spid="234" grpId="0"/>
      <p:bldP spid="234" grpId="1"/>
      <p:bldP spid="235" grpId="0" animBg="1"/>
      <p:bldP spid="235" grpId="1" animBg="1"/>
      <p:bldP spid="236" grpId="0" animBg="1"/>
      <p:bldP spid="236" grpId="1" animBg="1"/>
      <p:bldP spid="237" grpId="0" animBg="1"/>
      <p:bldP spid="237" grpId="1" animBg="1"/>
      <p:bldP spid="238" grpId="0" animBg="1"/>
      <p:bldP spid="238" grpId="1" animBg="1"/>
      <p:bldP spid="239" grpId="0" animBg="1"/>
      <p:bldP spid="239" grpId="1" animBg="1"/>
      <p:bldP spid="240" grpId="0" animBg="1"/>
      <p:bldP spid="240" grpId="1" animBg="1"/>
      <p:bldP spid="241" grpId="0" animBg="1"/>
      <p:bldP spid="241" grpId="1" animBg="1"/>
      <p:bldP spid="242" grpId="0" animBg="1"/>
      <p:bldP spid="242" grpI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smtClean="0">
                <a:solidFill>
                  <a:srgbClr val="0000FF"/>
                </a:solidFill>
              </a:rPr>
              <a:t>Maze (1/2)</a:t>
            </a:r>
            <a:endParaRPr lang="en-GB" sz="3600" dirty="0" smtClean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smtClean="0"/>
              <a:t>Week6</a:t>
            </a:r>
            <a:r>
              <a:rPr sz="1200" smtClean="0"/>
              <a:t> </a:t>
            </a:r>
            <a:r>
              <a:rPr sz="1200" dirty="0" smtClean="0"/>
              <a:t>- </a:t>
            </a:r>
            <a:fld id="{F7EC234A-9094-4BB8-9EA4-75ECDA8A365B}" type="slidenum">
              <a:rPr sz="1200" smtClean="0"/>
              <a:pPr>
                <a:defRPr/>
              </a:pPr>
              <a:t>14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18" name="[Rectangle 3]"/>
          <p:cNvSpPr txBox="1">
            <a:spLocks noChangeArrowheads="1"/>
          </p:cNvSpPr>
          <p:nvPr/>
        </p:nvSpPr>
        <p:spPr>
          <a:xfrm>
            <a:off x="471487" y="1235824"/>
            <a:ext cx="8258445" cy="46991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/>
              <a:t>Let’s consider a </a:t>
            </a:r>
            <a:r>
              <a:rPr lang="en-GB">
                <a:solidFill>
                  <a:srgbClr val="0000FF"/>
                </a:solidFill>
              </a:rPr>
              <a:t>maze</a:t>
            </a:r>
            <a:r>
              <a:rPr lang="en-GB"/>
              <a:t> that is represented by a two-dimensional 6 </a:t>
            </a:r>
            <a:r>
              <a:rPr lang="en-GB">
                <a:sym typeface="Symbol" pitchFamily="18" charset="2"/>
              </a:rPr>
              <a:t> 6 integer array.</a:t>
            </a:r>
          </a:p>
          <a:p>
            <a:pPr marL="457200" indent="-457200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>
                <a:sym typeface="Symbol" pitchFamily="18" charset="2"/>
              </a:rPr>
              <a:t>The value of each array element is either </a:t>
            </a:r>
            <a:r>
              <a:rPr lang="en-GB">
                <a:solidFill>
                  <a:srgbClr val="0000FF"/>
                </a:solidFill>
                <a:sym typeface="Symbol" pitchFamily="18" charset="2"/>
              </a:rPr>
              <a:t>0</a:t>
            </a:r>
            <a:r>
              <a:rPr lang="en-GB">
                <a:sym typeface="Symbol" pitchFamily="18" charset="2"/>
              </a:rPr>
              <a:t> (representing a wall) or </a:t>
            </a:r>
            <a:r>
              <a:rPr lang="en-GB">
                <a:solidFill>
                  <a:srgbClr val="0000FF"/>
                </a:solidFill>
                <a:sym typeface="Symbol" pitchFamily="18" charset="2"/>
              </a:rPr>
              <a:t>1</a:t>
            </a:r>
            <a:r>
              <a:rPr lang="en-GB">
                <a:sym typeface="Symbol" pitchFamily="18" charset="2"/>
              </a:rPr>
              <a:t> (representing a cell). </a:t>
            </a:r>
          </a:p>
          <a:p>
            <a:pPr marL="457200" indent="-457200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>
                <a:sym typeface="Symbol" pitchFamily="18" charset="2"/>
              </a:rPr>
              <a:t>The starting and exit points in the maze are specified by the cells </a:t>
            </a:r>
            <a:r>
              <a:rPr lang="en-GB">
                <a:solidFill>
                  <a:srgbClr val="0000FF"/>
                </a:solidFill>
                <a:latin typeface="Calibri" pitchFamily="34" charset="0"/>
                <a:sym typeface="Symbol" pitchFamily="18" charset="2"/>
              </a:rPr>
              <a:t>maze[0][0]</a:t>
            </a:r>
            <a:r>
              <a:rPr lang="en-GB">
                <a:solidFill>
                  <a:srgbClr val="0000FF"/>
                </a:solidFill>
                <a:sym typeface="Symbol" pitchFamily="18" charset="2"/>
              </a:rPr>
              <a:t> </a:t>
            </a:r>
            <a:r>
              <a:rPr lang="en-GB">
                <a:sym typeface="Symbol" pitchFamily="18" charset="2"/>
              </a:rPr>
              <a:t>and </a:t>
            </a:r>
            <a:r>
              <a:rPr lang="en-GB">
                <a:solidFill>
                  <a:srgbClr val="0000FF"/>
                </a:solidFill>
                <a:latin typeface="Calibri" pitchFamily="34" charset="0"/>
                <a:sym typeface="Symbol" pitchFamily="18" charset="2"/>
              </a:rPr>
              <a:t>maze[5][5] </a:t>
            </a:r>
            <a:r>
              <a:rPr lang="en-GB">
                <a:sym typeface="Symbol" pitchFamily="18" charset="2"/>
              </a:rPr>
              <a:t>respectively.</a:t>
            </a:r>
          </a:p>
          <a:p>
            <a:pPr marL="457200" indent="-457200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>
                <a:sym typeface="Symbol" pitchFamily="18" charset="2"/>
              </a:rPr>
              <a:t>A </a:t>
            </a:r>
            <a:r>
              <a:rPr lang="en-GB">
                <a:solidFill>
                  <a:srgbClr val="0000FF"/>
                </a:solidFill>
                <a:sym typeface="Symbol" pitchFamily="18" charset="2"/>
              </a:rPr>
              <a:t>path</a:t>
            </a:r>
            <a:r>
              <a:rPr lang="en-GB">
                <a:sym typeface="Symbol" pitchFamily="18" charset="2"/>
              </a:rPr>
              <a:t> is represented by a single-dimensional character array with four possible element values representing the move directions: </a:t>
            </a:r>
            <a:r>
              <a:rPr lang="en-GB">
                <a:solidFill>
                  <a:srgbClr val="006600"/>
                </a:solidFill>
                <a:sym typeface="Symbol" pitchFamily="18" charset="2"/>
              </a:rPr>
              <a:t>‘N’ </a:t>
            </a:r>
            <a:r>
              <a:rPr lang="en-GB">
                <a:sym typeface="Symbol" pitchFamily="18" charset="2"/>
              </a:rPr>
              <a:t>(for north), </a:t>
            </a:r>
            <a:r>
              <a:rPr lang="en-GB">
                <a:solidFill>
                  <a:srgbClr val="006600"/>
                </a:solidFill>
                <a:sym typeface="Symbol" pitchFamily="18" charset="2"/>
              </a:rPr>
              <a:t>‘S’</a:t>
            </a:r>
            <a:r>
              <a:rPr lang="en-GB">
                <a:sym typeface="Symbol" pitchFamily="18" charset="2"/>
              </a:rPr>
              <a:t> (for south), </a:t>
            </a:r>
            <a:r>
              <a:rPr lang="en-GB">
                <a:solidFill>
                  <a:srgbClr val="006600"/>
                </a:solidFill>
                <a:sym typeface="Symbol" pitchFamily="18" charset="2"/>
              </a:rPr>
              <a:t>‘E’</a:t>
            </a:r>
            <a:r>
              <a:rPr lang="en-GB">
                <a:sym typeface="Symbol" pitchFamily="18" charset="2"/>
              </a:rPr>
              <a:t> (for east), and </a:t>
            </a:r>
            <a:r>
              <a:rPr lang="en-GB">
                <a:solidFill>
                  <a:srgbClr val="006600"/>
                </a:solidFill>
                <a:sym typeface="Symbol" pitchFamily="18" charset="2"/>
              </a:rPr>
              <a:t>‘W’ </a:t>
            </a:r>
            <a:r>
              <a:rPr lang="en-GB">
                <a:sym typeface="Symbol" pitchFamily="18" charset="2"/>
              </a:rPr>
              <a:t>(for west). Each path is defined with respect to the starting cell </a:t>
            </a:r>
            <a:r>
              <a:rPr lang="en-GB">
                <a:solidFill>
                  <a:srgbClr val="0000FF"/>
                </a:solidFill>
                <a:latin typeface="Calibri" pitchFamily="34" charset="0"/>
                <a:sym typeface="Symbol" pitchFamily="18" charset="2"/>
              </a:rPr>
              <a:t>maze[0][0</a:t>
            </a:r>
            <a:r>
              <a:rPr lang="en-GB" smtClean="0">
                <a:solidFill>
                  <a:srgbClr val="0000FF"/>
                </a:solidFill>
                <a:latin typeface="Calibri" pitchFamily="34" charset="0"/>
                <a:sym typeface="Symbol" pitchFamily="18" charset="2"/>
              </a:rPr>
              <a:t>]</a:t>
            </a:r>
            <a:r>
              <a:rPr lang="en-GB" smtClean="0">
                <a:sym typeface="Symbol" pitchFamily="18" charset="2"/>
              </a:rPr>
              <a:t>.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440134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smtClean="0">
                <a:solidFill>
                  <a:srgbClr val="0000FF"/>
                </a:solidFill>
              </a:rPr>
              <a:t>Maze (2/2)</a:t>
            </a:r>
            <a:endParaRPr lang="en-GB" sz="3600" dirty="0" smtClean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smtClean="0"/>
              <a:t>Week6</a:t>
            </a:r>
            <a:r>
              <a:rPr sz="1200" smtClean="0"/>
              <a:t> </a:t>
            </a:r>
            <a:r>
              <a:rPr sz="1200" dirty="0" smtClean="0"/>
              <a:t>- </a:t>
            </a:r>
            <a:fld id="{F7EC234A-9094-4BB8-9EA4-75ECDA8A365B}" type="slidenum">
              <a:rPr sz="1200" smtClean="0"/>
              <a:pPr>
                <a:defRPr/>
              </a:pPr>
              <a:t>15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18" name="[Rectangle 3]"/>
          <p:cNvSpPr txBox="1">
            <a:spLocks noChangeArrowheads="1"/>
          </p:cNvSpPr>
          <p:nvPr/>
        </p:nvSpPr>
        <p:spPr>
          <a:xfrm>
            <a:off x="471487" y="1235824"/>
            <a:ext cx="8258445" cy="730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/>
              <a:t>Example of a 6 </a:t>
            </a:r>
            <a:r>
              <a:rPr lang="en-GB">
                <a:sym typeface="Symbol" pitchFamily="18" charset="2"/>
              </a:rPr>
              <a:t> </a:t>
            </a:r>
            <a:r>
              <a:rPr lang="en-GB"/>
              <a:t>6 maze</a:t>
            </a:r>
            <a:endParaRPr lang="en-GB" b="1" dirty="0">
              <a:solidFill>
                <a:srgbClr val="0000FF"/>
              </a:solidFill>
            </a:endParaRPr>
          </a:p>
        </p:txBody>
      </p:sp>
      <p:grpSp>
        <p:nvGrpSpPr>
          <p:cNvPr id="8" name="Group 59"/>
          <p:cNvGrpSpPr>
            <a:grpSpLocks/>
          </p:cNvGrpSpPr>
          <p:nvPr/>
        </p:nvGrpSpPr>
        <p:grpSpPr bwMode="auto">
          <a:xfrm>
            <a:off x="2438400" y="1801813"/>
            <a:ext cx="3200400" cy="3032125"/>
            <a:chOff x="2438400" y="1802367"/>
            <a:chExt cx="3200400" cy="3031850"/>
          </a:xfrm>
        </p:grpSpPr>
        <p:grpSp>
          <p:nvGrpSpPr>
            <p:cNvPr id="9" name="Group 46"/>
            <p:cNvGrpSpPr>
              <a:grpSpLocks/>
            </p:cNvGrpSpPr>
            <p:nvPr/>
          </p:nvGrpSpPr>
          <p:grpSpPr bwMode="auto">
            <a:xfrm>
              <a:off x="2895600" y="2171699"/>
              <a:ext cx="2743200" cy="2662518"/>
              <a:chOff x="2895600" y="2171699"/>
              <a:chExt cx="2743200" cy="2662518"/>
            </a:xfrm>
          </p:grpSpPr>
          <p:sp>
            <p:nvSpPr>
              <p:cNvPr id="24" name="Rectangle 5"/>
              <p:cNvSpPr>
                <a:spLocks noChangeArrowheads="1"/>
              </p:cNvSpPr>
              <p:nvPr/>
            </p:nvSpPr>
            <p:spPr bwMode="auto">
              <a:xfrm>
                <a:off x="2895600" y="2171699"/>
                <a:ext cx="457200" cy="443753"/>
              </a:xfrm>
              <a:prstGeom prst="rect">
                <a:avLst/>
              </a:prstGeom>
              <a:solidFill>
                <a:schemeClr val="bg1"/>
              </a:solidFill>
              <a:ln w="12700" cap="sq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SG"/>
              </a:p>
            </p:txBody>
          </p:sp>
          <p:sp>
            <p:nvSpPr>
              <p:cNvPr id="25" name="Rectangle 11"/>
              <p:cNvSpPr>
                <a:spLocks noChangeArrowheads="1"/>
              </p:cNvSpPr>
              <p:nvPr/>
            </p:nvSpPr>
            <p:spPr bwMode="auto">
              <a:xfrm>
                <a:off x="3352800" y="2171699"/>
                <a:ext cx="457200" cy="443753"/>
              </a:xfrm>
              <a:prstGeom prst="rect">
                <a:avLst/>
              </a:prstGeom>
              <a:solidFill>
                <a:schemeClr val="bg1"/>
              </a:solidFill>
              <a:ln w="12700" cap="sq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SG"/>
              </a:p>
            </p:txBody>
          </p:sp>
          <p:sp>
            <p:nvSpPr>
              <p:cNvPr id="26" name="Rectangle 12"/>
              <p:cNvSpPr>
                <a:spLocks noChangeArrowheads="1"/>
              </p:cNvSpPr>
              <p:nvPr/>
            </p:nvSpPr>
            <p:spPr bwMode="auto">
              <a:xfrm>
                <a:off x="3810000" y="2171699"/>
                <a:ext cx="457200" cy="443753"/>
              </a:xfrm>
              <a:prstGeom prst="rect">
                <a:avLst/>
              </a:prstGeom>
              <a:solidFill>
                <a:schemeClr val="bg1"/>
              </a:solidFill>
              <a:ln w="12700" cap="sq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SG"/>
              </a:p>
            </p:txBody>
          </p:sp>
          <p:sp>
            <p:nvSpPr>
              <p:cNvPr id="27" name="Rectangle 13"/>
              <p:cNvSpPr>
                <a:spLocks noChangeArrowheads="1"/>
              </p:cNvSpPr>
              <p:nvPr/>
            </p:nvSpPr>
            <p:spPr bwMode="auto">
              <a:xfrm>
                <a:off x="4267200" y="2171699"/>
                <a:ext cx="457200" cy="443753"/>
              </a:xfrm>
              <a:prstGeom prst="rect">
                <a:avLst/>
              </a:prstGeom>
              <a:solidFill>
                <a:schemeClr val="bg1"/>
              </a:solidFill>
              <a:ln w="12700" cap="sq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SG"/>
              </a:p>
            </p:txBody>
          </p:sp>
          <p:sp>
            <p:nvSpPr>
              <p:cNvPr id="28" name="Rectangle 14"/>
              <p:cNvSpPr>
                <a:spLocks noChangeArrowheads="1"/>
              </p:cNvSpPr>
              <p:nvPr/>
            </p:nvSpPr>
            <p:spPr bwMode="auto">
              <a:xfrm>
                <a:off x="4724400" y="2171699"/>
                <a:ext cx="457200" cy="443753"/>
              </a:xfrm>
              <a:prstGeom prst="rect">
                <a:avLst/>
              </a:prstGeom>
              <a:solidFill>
                <a:schemeClr val="bg1"/>
              </a:solidFill>
              <a:ln w="12700" cap="sq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SG"/>
              </a:p>
            </p:txBody>
          </p:sp>
          <p:sp>
            <p:nvSpPr>
              <p:cNvPr id="29" name="Rectangle 28"/>
              <p:cNvSpPr/>
              <p:nvPr/>
            </p:nvSpPr>
            <p:spPr bwMode="auto">
              <a:xfrm>
                <a:off x="5181600" y="2172221"/>
                <a:ext cx="457200" cy="444460"/>
              </a:xfrm>
              <a:prstGeom prst="rect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 w="12700" cap="sq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SG"/>
              </a:p>
            </p:txBody>
          </p:sp>
          <p:sp>
            <p:nvSpPr>
              <p:cNvPr id="30" name="Rectangle 16"/>
              <p:cNvSpPr>
                <a:spLocks noChangeArrowheads="1"/>
              </p:cNvSpPr>
              <p:nvPr/>
            </p:nvSpPr>
            <p:spPr bwMode="auto">
              <a:xfrm>
                <a:off x="2895600" y="2615452"/>
                <a:ext cx="457200" cy="443753"/>
              </a:xfrm>
              <a:prstGeom prst="rect">
                <a:avLst/>
              </a:prstGeom>
              <a:solidFill>
                <a:schemeClr val="bg1"/>
              </a:solidFill>
              <a:ln w="12700" cap="sq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SG"/>
              </a:p>
            </p:txBody>
          </p:sp>
          <p:sp>
            <p:nvSpPr>
              <p:cNvPr id="31" name="Rectangle 30"/>
              <p:cNvSpPr/>
              <p:nvPr/>
            </p:nvSpPr>
            <p:spPr bwMode="auto">
              <a:xfrm>
                <a:off x="3352800" y="2616681"/>
                <a:ext cx="457200" cy="442873"/>
              </a:xfrm>
              <a:prstGeom prst="rect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 w="12700" cap="sq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SG"/>
              </a:p>
            </p:txBody>
          </p:sp>
          <p:sp>
            <p:nvSpPr>
              <p:cNvPr id="32" name="Rectangle 18"/>
              <p:cNvSpPr>
                <a:spLocks noChangeArrowheads="1"/>
              </p:cNvSpPr>
              <p:nvPr/>
            </p:nvSpPr>
            <p:spPr bwMode="auto">
              <a:xfrm>
                <a:off x="3810000" y="2615452"/>
                <a:ext cx="457200" cy="443753"/>
              </a:xfrm>
              <a:prstGeom prst="rect">
                <a:avLst/>
              </a:prstGeom>
              <a:solidFill>
                <a:schemeClr val="bg1"/>
              </a:solidFill>
              <a:ln w="12700" cap="sq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SG"/>
              </a:p>
            </p:txBody>
          </p:sp>
          <p:sp>
            <p:nvSpPr>
              <p:cNvPr id="33" name="Rectangle 32"/>
              <p:cNvSpPr/>
              <p:nvPr/>
            </p:nvSpPr>
            <p:spPr bwMode="auto">
              <a:xfrm>
                <a:off x="4267200" y="2616681"/>
                <a:ext cx="457200" cy="442873"/>
              </a:xfrm>
              <a:prstGeom prst="rect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 w="12700" cap="sq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SG"/>
              </a:p>
            </p:txBody>
          </p:sp>
          <p:sp>
            <p:nvSpPr>
              <p:cNvPr id="34" name="Rectangle 20"/>
              <p:cNvSpPr>
                <a:spLocks noChangeArrowheads="1"/>
              </p:cNvSpPr>
              <p:nvPr/>
            </p:nvSpPr>
            <p:spPr bwMode="auto">
              <a:xfrm>
                <a:off x="4724400" y="2615452"/>
                <a:ext cx="457200" cy="443753"/>
              </a:xfrm>
              <a:prstGeom prst="rect">
                <a:avLst/>
              </a:prstGeom>
              <a:solidFill>
                <a:schemeClr val="bg1"/>
              </a:solidFill>
              <a:ln w="12700" cap="sq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SG"/>
              </a:p>
            </p:txBody>
          </p:sp>
          <p:sp>
            <p:nvSpPr>
              <p:cNvPr id="35" name="Rectangle 21"/>
              <p:cNvSpPr>
                <a:spLocks noChangeArrowheads="1"/>
              </p:cNvSpPr>
              <p:nvPr/>
            </p:nvSpPr>
            <p:spPr bwMode="auto">
              <a:xfrm>
                <a:off x="5181600" y="2615452"/>
                <a:ext cx="457200" cy="443753"/>
              </a:xfrm>
              <a:prstGeom prst="rect">
                <a:avLst/>
              </a:prstGeom>
              <a:solidFill>
                <a:schemeClr val="bg1"/>
              </a:solidFill>
              <a:ln w="12700" cap="sq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SG"/>
              </a:p>
            </p:txBody>
          </p:sp>
          <p:sp>
            <p:nvSpPr>
              <p:cNvPr id="36" name="Rectangle 22"/>
              <p:cNvSpPr>
                <a:spLocks noChangeArrowheads="1"/>
              </p:cNvSpPr>
              <p:nvPr/>
            </p:nvSpPr>
            <p:spPr bwMode="auto">
              <a:xfrm>
                <a:off x="2895600" y="3059205"/>
                <a:ext cx="457200" cy="443753"/>
              </a:xfrm>
              <a:prstGeom prst="rect">
                <a:avLst/>
              </a:prstGeom>
              <a:solidFill>
                <a:schemeClr val="bg1"/>
              </a:solidFill>
              <a:ln w="12700" cap="sq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SG"/>
              </a:p>
            </p:txBody>
          </p:sp>
          <p:sp>
            <p:nvSpPr>
              <p:cNvPr id="37" name="Rectangle 36"/>
              <p:cNvSpPr/>
              <p:nvPr/>
            </p:nvSpPr>
            <p:spPr bwMode="auto">
              <a:xfrm>
                <a:off x="3352800" y="3059553"/>
                <a:ext cx="457200" cy="444460"/>
              </a:xfrm>
              <a:prstGeom prst="rect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 w="12700" cap="sq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SG"/>
              </a:p>
            </p:txBody>
          </p:sp>
          <p:sp>
            <p:nvSpPr>
              <p:cNvPr id="38" name="Rectangle 24"/>
              <p:cNvSpPr>
                <a:spLocks noChangeArrowheads="1"/>
              </p:cNvSpPr>
              <p:nvPr/>
            </p:nvSpPr>
            <p:spPr bwMode="auto">
              <a:xfrm>
                <a:off x="3810000" y="3059205"/>
                <a:ext cx="457200" cy="443753"/>
              </a:xfrm>
              <a:prstGeom prst="rect">
                <a:avLst/>
              </a:prstGeom>
              <a:solidFill>
                <a:schemeClr val="bg1"/>
              </a:solidFill>
              <a:ln w="12700" cap="sq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SG"/>
              </a:p>
            </p:txBody>
          </p:sp>
          <p:sp>
            <p:nvSpPr>
              <p:cNvPr id="39" name="Rectangle 38"/>
              <p:cNvSpPr/>
              <p:nvPr/>
            </p:nvSpPr>
            <p:spPr bwMode="auto">
              <a:xfrm>
                <a:off x="4267200" y="3059553"/>
                <a:ext cx="457200" cy="444460"/>
              </a:xfrm>
              <a:prstGeom prst="rect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 w="12700" cap="sq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SG"/>
              </a:p>
            </p:txBody>
          </p:sp>
          <p:sp>
            <p:nvSpPr>
              <p:cNvPr id="40" name="Rectangle 26"/>
              <p:cNvSpPr>
                <a:spLocks noChangeArrowheads="1"/>
              </p:cNvSpPr>
              <p:nvPr/>
            </p:nvSpPr>
            <p:spPr bwMode="auto">
              <a:xfrm>
                <a:off x="4724400" y="3059205"/>
                <a:ext cx="457200" cy="443753"/>
              </a:xfrm>
              <a:prstGeom prst="rect">
                <a:avLst/>
              </a:prstGeom>
              <a:solidFill>
                <a:schemeClr val="bg1"/>
              </a:solidFill>
              <a:ln w="12700" cap="sq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SG"/>
              </a:p>
            </p:txBody>
          </p:sp>
          <p:sp>
            <p:nvSpPr>
              <p:cNvPr id="41" name="Rectangle 40"/>
              <p:cNvSpPr/>
              <p:nvPr/>
            </p:nvSpPr>
            <p:spPr bwMode="auto">
              <a:xfrm>
                <a:off x="5181600" y="3059553"/>
                <a:ext cx="457200" cy="444460"/>
              </a:xfrm>
              <a:prstGeom prst="rect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 w="12700" cap="sq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SG"/>
              </a:p>
            </p:txBody>
          </p:sp>
          <p:sp>
            <p:nvSpPr>
              <p:cNvPr id="42" name="Rectangle 28"/>
              <p:cNvSpPr>
                <a:spLocks noChangeArrowheads="1"/>
              </p:cNvSpPr>
              <p:nvPr/>
            </p:nvSpPr>
            <p:spPr bwMode="auto">
              <a:xfrm>
                <a:off x="2895600" y="3502958"/>
                <a:ext cx="457200" cy="443753"/>
              </a:xfrm>
              <a:prstGeom prst="rect">
                <a:avLst/>
              </a:prstGeom>
              <a:solidFill>
                <a:schemeClr val="bg1"/>
              </a:solidFill>
              <a:ln w="12700" cap="sq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SG"/>
              </a:p>
            </p:txBody>
          </p:sp>
          <p:sp>
            <p:nvSpPr>
              <p:cNvPr id="43" name="Rectangle 42"/>
              <p:cNvSpPr/>
              <p:nvPr/>
            </p:nvSpPr>
            <p:spPr bwMode="auto">
              <a:xfrm>
                <a:off x="3352800" y="3504013"/>
                <a:ext cx="457200" cy="442872"/>
              </a:xfrm>
              <a:prstGeom prst="rect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 w="12700" cap="sq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SG"/>
              </a:p>
            </p:txBody>
          </p:sp>
          <p:sp>
            <p:nvSpPr>
              <p:cNvPr id="44" name="Rectangle 30"/>
              <p:cNvSpPr>
                <a:spLocks noChangeArrowheads="1"/>
              </p:cNvSpPr>
              <p:nvPr/>
            </p:nvSpPr>
            <p:spPr bwMode="auto">
              <a:xfrm>
                <a:off x="3810000" y="3502958"/>
                <a:ext cx="457200" cy="443753"/>
              </a:xfrm>
              <a:prstGeom prst="rect">
                <a:avLst/>
              </a:prstGeom>
              <a:solidFill>
                <a:schemeClr val="bg1"/>
              </a:solidFill>
              <a:ln w="12700" cap="sq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SG"/>
              </a:p>
            </p:txBody>
          </p:sp>
          <p:sp>
            <p:nvSpPr>
              <p:cNvPr id="45" name="Rectangle 31"/>
              <p:cNvSpPr>
                <a:spLocks noChangeArrowheads="1"/>
              </p:cNvSpPr>
              <p:nvPr/>
            </p:nvSpPr>
            <p:spPr bwMode="auto">
              <a:xfrm>
                <a:off x="4267200" y="3502958"/>
                <a:ext cx="457200" cy="443753"/>
              </a:xfrm>
              <a:prstGeom prst="rect">
                <a:avLst/>
              </a:prstGeom>
              <a:solidFill>
                <a:schemeClr val="bg1"/>
              </a:solidFill>
              <a:ln w="12700" cap="sq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SG"/>
              </a:p>
            </p:txBody>
          </p:sp>
          <p:sp>
            <p:nvSpPr>
              <p:cNvPr id="46" name="Rectangle 32"/>
              <p:cNvSpPr>
                <a:spLocks noChangeArrowheads="1"/>
              </p:cNvSpPr>
              <p:nvPr/>
            </p:nvSpPr>
            <p:spPr bwMode="auto">
              <a:xfrm>
                <a:off x="4724400" y="3502958"/>
                <a:ext cx="457200" cy="443753"/>
              </a:xfrm>
              <a:prstGeom prst="rect">
                <a:avLst/>
              </a:prstGeom>
              <a:solidFill>
                <a:schemeClr val="bg1"/>
              </a:solidFill>
              <a:ln w="12700" cap="sq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SG"/>
              </a:p>
            </p:txBody>
          </p:sp>
          <p:sp>
            <p:nvSpPr>
              <p:cNvPr id="47" name="Rectangle 33"/>
              <p:cNvSpPr>
                <a:spLocks noChangeArrowheads="1"/>
              </p:cNvSpPr>
              <p:nvPr/>
            </p:nvSpPr>
            <p:spPr bwMode="auto">
              <a:xfrm>
                <a:off x="5181600" y="3502958"/>
                <a:ext cx="457200" cy="443753"/>
              </a:xfrm>
              <a:prstGeom prst="rect">
                <a:avLst/>
              </a:prstGeom>
              <a:solidFill>
                <a:schemeClr val="bg1"/>
              </a:solidFill>
              <a:ln w="12700" cap="sq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SG"/>
              </a:p>
            </p:txBody>
          </p:sp>
          <p:sp>
            <p:nvSpPr>
              <p:cNvPr id="48" name="Rectangle 34"/>
              <p:cNvSpPr>
                <a:spLocks noChangeArrowheads="1"/>
              </p:cNvSpPr>
              <p:nvPr/>
            </p:nvSpPr>
            <p:spPr bwMode="auto">
              <a:xfrm>
                <a:off x="2895600" y="3946711"/>
                <a:ext cx="457200" cy="443753"/>
              </a:xfrm>
              <a:prstGeom prst="rect">
                <a:avLst/>
              </a:prstGeom>
              <a:solidFill>
                <a:schemeClr val="bg1"/>
              </a:solidFill>
              <a:ln w="12700" cap="sq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SG"/>
              </a:p>
            </p:txBody>
          </p:sp>
          <p:sp>
            <p:nvSpPr>
              <p:cNvPr id="49" name="Rectangle 35"/>
              <p:cNvSpPr>
                <a:spLocks noChangeArrowheads="1"/>
              </p:cNvSpPr>
              <p:nvPr/>
            </p:nvSpPr>
            <p:spPr bwMode="auto">
              <a:xfrm>
                <a:off x="3352800" y="3946711"/>
                <a:ext cx="457200" cy="443753"/>
              </a:xfrm>
              <a:prstGeom prst="rect">
                <a:avLst/>
              </a:prstGeom>
              <a:solidFill>
                <a:schemeClr val="bg1"/>
              </a:solidFill>
              <a:ln w="12700" cap="sq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SG"/>
              </a:p>
            </p:txBody>
          </p:sp>
          <p:sp>
            <p:nvSpPr>
              <p:cNvPr id="50" name="Rectangle 49"/>
              <p:cNvSpPr/>
              <p:nvPr/>
            </p:nvSpPr>
            <p:spPr bwMode="auto">
              <a:xfrm>
                <a:off x="3810000" y="3946885"/>
                <a:ext cx="457200" cy="444460"/>
              </a:xfrm>
              <a:prstGeom prst="rect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 w="12700" cap="sq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SG"/>
              </a:p>
            </p:txBody>
          </p:sp>
          <p:sp>
            <p:nvSpPr>
              <p:cNvPr id="51" name="Rectangle 50"/>
              <p:cNvSpPr/>
              <p:nvPr/>
            </p:nvSpPr>
            <p:spPr bwMode="auto">
              <a:xfrm>
                <a:off x="4267200" y="3946885"/>
                <a:ext cx="457200" cy="444460"/>
              </a:xfrm>
              <a:prstGeom prst="rect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 w="12700" cap="sq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SG"/>
              </a:p>
            </p:txBody>
          </p:sp>
          <p:sp>
            <p:nvSpPr>
              <p:cNvPr id="52" name="Rectangle 38"/>
              <p:cNvSpPr>
                <a:spLocks noChangeArrowheads="1"/>
              </p:cNvSpPr>
              <p:nvPr/>
            </p:nvSpPr>
            <p:spPr bwMode="auto">
              <a:xfrm>
                <a:off x="4724400" y="3946711"/>
                <a:ext cx="457200" cy="443753"/>
              </a:xfrm>
              <a:prstGeom prst="rect">
                <a:avLst/>
              </a:prstGeom>
              <a:solidFill>
                <a:schemeClr val="bg1"/>
              </a:solidFill>
              <a:ln w="12700" cap="sq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SG"/>
              </a:p>
            </p:txBody>
          </p:sp>
          <p:sp>
            <p:nvSpPr>
              <p:cNvPr id="53" name="Rectangle 52"/>
              <p:cNvSpPr/>
              <p:nvPr/>
            </p:nvSpPr>
            <p:spPr bwMode="auto">
              <a:xfrm>
                <a:off x="5181600" y="3946885"/>
                <a:ext cx="457200" cy="444460"/>
              </a:xfrm>
              <a:prstGeom prst="rect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 w="12700" cap="sq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SG"/>
              </a:p>
            </p:txBody>
          </p:sp>
          <p:sp>
            <p:nvSpPr>
              <p:cNvPr id="54" name="Rectangle 53"/>
              <p:cNvSpPr/>
              <p:nvPr/>
            </p:nvSpPr>
            <p:spPr bwMode="auto">
              <a:xfrm>
                <a:off x="2895600" y="4391344"/>
                <a:ext cx="457200" cy="442873"/>
              </a:xfrm>
              <a:prstGeom prst="rect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 w="12700" cap="sq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SG"/>
              </a:p>
            </p:txBody>
          </p:sp>
          <p:sp>
            <p:nvSpPr>
              <p:cNvPr id="55" name="Rectangle 41"/>
              <p:cNvSpPr>
                <a:spLocks noChangeArrowheads="1"/>
              </p:cNvSpPr>
              <p:nvPr/>
            </p:nvSpPr>
            <p:spPr bwMode="auto">
              <a:xfrm>
                <a:off x="3352800" y="4390464"/>
                <a:ext cx="457200" cy="443753"/>
              </a:xfrm>
              <a:prstGeom prst="rect">
                <a:avLst/>
              </a:prstGeom>
              <a:solidFill>
                <a:schemeClr val="bg1"/>
              </a:solidFill>
              <a:ln w="12700" cap="sq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SG"/>
              </a:p>
            </p:txBody>
          </p:sp>
          <p:sp>
            <p:nvSpPr>
              <p:cNvPr id="56" name="Rectangle 42"/>
              <p:cNvSpPr>
                <a:spLocks noChangeArrowheads="1"/>
              </p:cNvSpPr>
              <p:nvPr/>
            </p:nvSpPr>
            <p:spPr bwMode="auto">
              <a:xfrm>
                <a:off x="3810000" y="4390464"/>
                <a:ext cx="457200" cy="443753"/>
              </a:xfrm>
              <a:prstGeom prst="rect">
                <a:avLst/>
              </a:prstGeom>
              <a:solidFill>
                <a:schemeClr val="bg1"/>
              </a:solidFill>
              <a:ln w="12700" cap="sq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SG"/>
              </a:p>
            </p:txBody>
          </p:sp>
          <p:sp>
            <p:nvSpPr>
              <p:cNvPr id="57" name="Rectangle 56"/>
              <p:cNvSpPr/>
              <p:nvPr/>
            </p:nvSpPr>
            <p:spPr bwMode="auto">
              <a:xfrm>
                <a:off x="4267200" y="4391344"/>
                <a:ext cx="457200" cy="442873"/>
              </a:xfrm>
              <a:prstGeom prst="rect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 w="12700" cap="sq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SG"/>
              </a:p>
            </p:txBody>
          </p:sp>
          <p:sp>
            <p:nvSpPr>
              <p:cNvPr id="58" name="Rectangle 44"/>
              <p:cNvSpPr>
                <a:spLocks noChangeArrowheads="1"/>
              </p:cNvSpPr>
              <p:nvPr/>
            </p:nvSpPr>
            <p:spPr bwMode="auto">
              <a:xfrm>
                <a:off x="4724400" y="4390464"/>
                <a:ext cx="457200" cy="443753"/>
              </a:xfrm>
              <a:prstGeom prst="rect">
                <a:avLst/>
              </a:prstGeom>
              <a:solidFill>
                <a:schemeClr val="bg1"/>
              </a:solidFill>
              <a:ln w="12700" cap="sq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SG"/>
              </a:p>
            </p:txBody>
          </p:sp>
          <p:sp>
            <p:nvSpPr>
              <p:cNvPr id="59" name="Rectangle 45"/>
              <p:cNvSpPr>
                <a:spLocks noChangeArrowheads="1"/>
              </p:cNvSpPr>
              <p:nvPr/>
            </p:nvSpPr>
            <p:spPr bwMode="auto">
              <a:xfrm>
                <a:off x="5181600" y="4390464"/>
                <a:ext cx="457200" cy="443753"/>
              </a:xfrm>
              <a:prstGeom prst="rect">
                <a:avLst/>
              </a:prstGeom>
              <a:solidFill>
                <a:schemeClr val="bg1"/>
              </a:solidFill>
              <a:ln w="12700" cap="sq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SG"/>
              </a:p>
            </p:txBody>
          </p:sp>
        </p:grpSp>
        <p:sp>
          <p:nvSpPr>
            <p:cNvPr id="10" name="TextBox 47"/>
            <p:cNvSpPr txBox="1">
              <a:spLocks noChangeArrowheads="1"/>
            </p:cNvSpPr>
            <p:nvPr/>
          </p:nvSpPr>
          <p:spPr bwMode="auto">
            <a:xfrm>
              <a:off x="2895600" y="1802367"/>
              <a:ext cx="45720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>
                  <a:solidFill>
                    <a:srgbClr val="800000"/>
                  </a:solidFill>
                </a:rPr>
                <a:t>0</a:t>
              </a:r>
              <a:endParaRPr lang="en-SG">
                <a:solidFill>
                  <a:srgbClr val="800000"/>
                </a:solidFill>
              </a:endParaRPr>
            </a:p>
          </p:txBody>
        </p:sp>
        <p:sp>
          <p:nvSpPr>
            <p:cNvPr id="11" name="TextBox 48"/>
            <p:cNvSpPr txBox="1">
              <a:spLocks noChangeArrowheads="1"/>
            </p:cNvSpPr>
            <p:nvPr/>
          </p:nvSpPr>
          <p:spPr bwMode="auto">
            <a:xfrm>
              <a:off x="3352800" y="1802367"/>
              <a:ext cx="45720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>
                  <a:solidFill>
                    <a:srgbClr val="800000"/>
                  </a:solidFill>
                </a:rPr>
                <a:t>1</a:t>
              </a:r>
              <a:endParaRPr lang="en-SG">
                <a:solidFill>
                  <a:srgbClr val="800000"/>
                </a:solidFill>
              </a:endParaRPr>
            </a:p>
          </p:txBody>
        </p:sp>
        <p:sp>
          <p:nvSpPr>
            <p:cNvPr id="13" name="TextBox 49"/>
            <p:cNvSpPr txBox="1">
              <a:spLocks noChangeArrowheads="1"/>
            </p:cNvSpPr>
            <p:nvPr/>
          </p:nvSpPr>
          <p:spPr bwMode="auto">
            <a:xfrm>
              <a:off x="3810000" y="1802367"/>
              <a:ext cx="45720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>
                  <a:solidFill>
                    <a:srgbClr val="800000"/>
                  </a:solidFill>
                </a:rPr>
                <a:t>2</a:t>
              </a:r>
              <a:endParaRPr lang="en-SG">
                <a:solidFill>
                  <a:srgbClr val="800000"/>
                </a:solidFill>
              </a:endParaRPr>
            </a:p>
          </p:txBody>
        </p:sp>
        <p:sp>
          <p:nvSpPr>
            <p:cNvPr id="14" name="TextBox 50"/>
            <p:cNvSpPr txBox="1">
              <a:spLocks noChangeArrowheads="1"/>
            </p:cNvSpPr>
            <p:nvPr/>
          </p:nvSpPr>
          <p:spPr bwMode="auto">
            <a:xfrm>
              <a:off x="4267200" y="1802367"/>
              <a:ext cx="45720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>
                  <a:solidFill>
                    <a:srgbClr val="800000"/>
                  </a:solidFill>
                </a:rPr>
                <a:t>3</a:t>
              </a:r>
              <a:endParaRPr lang="en-SG">
                <a:solidFill>
                  <a:srgbClr val="800000"/>
                </a:solidFill>
              </a:endParaRPr>
            </a:p>
          </p:txBody>
        </p:sp>
        <p:sp>
          <p:nvSpPr>
            <p:cNvPr id="15" name="TextBox 51"/>
            <p:cNvSpPr txBox="1">
              <a:spLocks noChangeArrowheads="1"/>
            </p:cNvSpPr>
            <p:nvPr/>
          </p:nvSpPr>
          <p:spPr bwMode="auto">
            <a:xfrm>
              <a:off x="4724400" y="1802367"/>
              <a:ext cx="45720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>
                  <a:solidFill>
                    <a:srgbClr val="800000"/>
                  </a:solidFill>
                </a:rPr>
                <a:t>4</a:t>
              </a:r>
              <a:endParaRPr lang="en-SG">
                <a:solidFill>
                  <a:srgbClr val="800000"/>
                </a:solidFill>
              </a:endParaRPr>
            </a:p>
          </p:txBody>
        </p:sp>
        <p:sp>
          <p:nvSpPr>
            <p:cNvPr id="16" name="TextBox 52"/>
            <p:cNvSpPr txBox="1">
              <a:spLocks noChangeArrowheads="1"/>
            </p:cNvSpPr>
            <p:nvPr/>
          </p:nvSpPr>
          <p:spPr bwMode="auto">
            <a:xfrm>
              <a:off x="5181600" y="1802367"/>
              <a:ext cx="45720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>
                  <a:solidFill>
                    <a:srgbClr val="800000"/>
                  </a:solidFill>
                </a:rPr>
                <a:t>5</a:t>
              </a:r>
              <a:endParaRPr lang="en-SG">
                <a:solidFill>
                  <a:srgbClr val="800000"/>
                </a:solidFill>
              </a:endParaRPr>
            </a:p>
          </p:txBody>
        </p:sp>
        <p:sp>
          <p:nvSpPr>
            <p:cNvPr id="17" name="TextBox 53"/>
            <p:cNvSpPr txBox="1">
              <a:spLocks noChangeArrowheads="1"/>
            </p:cNvSpPr>
            <p:nvPr/>
          </p:nvSpPr>
          <p:spPr bwMode="auto">
            <a:xfrm>
              <a:off x="2438400" y="2171699"/>
              <a:ext cx="45720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>
                  <a:solidFill>
                    <a:srgbClr val="800000"/>
                  </a:solidFill>
                </a:rPr>
                <a:t>0</a:t>
              </a:r>
              <a:endParaRPr lang="en-SG">
                <a:solidFill>
                  <a:srgbClr val="800000"/>
                </a:solidFill>
              </a:endParaRPr>
            </a:p>
          </p:txBody>
        </p:sp>
        <p:sp>
          <p:nvSpPr>
            <p:cNvPr id="19" name="TextBox 54"/>
            <p:cNvSpPr txBox="1">
              <a:spLocks noChangeArrowheads="1"/>
            </p:cNvSpPr>
            <p:nvPr/>
          </p:nvSpPr>
          <p:spPr bwMode="auto">
            <a:xfrm>
              <a:off x="2438400" y="2615452"/>
              <a:ext cx="45720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>
                  <a:solidFill>
                    <a:srgbClr val="800000"/>
                  </a:solidFill>
                </a:rPr>
                <a:t>1</a:t>
              </a:r>
              <a:endParaRPr lang="en-SG">
                <a:solidFill>
                  <a:srgbClr val="800000"/>
                </a:solidFill>
              </a:endParaRPr>
            </a:p>
          </p:txBody>
        </p:sp>
        <p:sp>
          <p:nvSpPr>
            <p:cNvPr id="20" name="TextBox 55"/>
            <p:cNvSpPr txBox="1">
              <a:spLocks noChangeArrowheads="1"/>
            </p:cNvSpPr>
            <p:nvPr/>
          </p:nvSpPr>
          <p:spPr bwMode="auto">
            <a:xfrm>
              <a:off x="2438400" y="3059205"/>
              <a:ext cx="45720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>
                  <a:solidFill>
                    <a:srgbClr val="800000"/>
                  </a:solidFill>
                </a:rPr>
                <a:t>2</a:t>
              </a:r>
              <a:endParaRPr lang="en-SG">
                <a:solidFill>
                  <a:srgbClr val="800000"/>
                </a:solidFill>
              </a:endParaRPr>
            </a:p>
          </p:txBody>
        </p:sp>
        <p:sp>
          <p:nvSpPr>
            <p:cNvPr id="21" name="TextBox 56"/>
            <p:cNvSpPr txBox="1">
              <a:spLocks noChangeArrowheads="1"/>
            </p:cNvSpPr>
            <p:nvPr/>
          </p:nvSpPr>
          <p:spPr bwMode="auto">
            <a:xfrm>
              <a:off x="2438400" y="3502958"/>
              <a:ext cx="45720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>
                  <a:solidFill>
                    <a:srgbClr val="800000"/>
                  </a:solidFill>
                </a:rPr>
                <a:t>3</a:t>
              </a:r>
              <a:endParaRPr lang="en-SG">
                <a:solidFill>
                  <a:srgbClr val="800000"/>
                </a:solidFill>
              </a:endParaRPr>
            </a:p>
          </p:txBody>
        </p:sp>
        <p:sp>
          <p:nvSpPr>
            <p:cNvPr id="22" name="TextBox 57"/>
            <p:cNvSpPr txBox="1">
              <a:spLocks noChangeArrowheads="1"/>
            </p:cNvSpPr>
            <p:nvPr/>
          </p:nvSpPr>
          <p:spPr bwMode="auto">
            <a:xfrm>
              <a:off x="2438400" y="3946711"/>
              <a:ext cx="45720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>
                  <a:solidFill>
                    <a:srgbClr val="800000"/>
                  </a:solidFill>
                </a:rPr>
                <a:t>4</a:t>
              </a:r>
              <a:endParaRPr lang="en-SG">
                <a:solidFill>
                  <a:srgbClr val="800000"/>
                </a:solidFill>
              </a:endParaRPr>
            </a:p>
          </p:txBody>
        </p:sp>
        <p:sp>
          <p:nvSpPr>
            <p:cNvPr id="23" name="TextBox 58"/>
            <p:cNvSpPr txBox="1">
              <a:spLocks noChangeArrowheads="1"/>
            </p:cNvSpPr>
            <p:nvPr/>
          </p:nvSpPr>
          <p:spPr bwMode="auto">
            <a:xfrm>
              <a:off x="2438400" y="4390464"/>
              <a:ext cx="45720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>
                  <a:solidFill>
                    <a:srgbClr val="800000"/>
                  </a:solidFill>
                </a:rPr>
                <a:t>5</a:t>
              </a:r>
              <a:endParaRPr lang="en-SG">
                <a:solidFill>
                  <a:srgbClr val="800000"/>
                </a:solidFill>
              </a:endParaRPr>
            </a:p>
          </p:txBody>
        </p:sp>
      </p:grpSp>
      <p:grpSp>
        <p:nvGrpSpPr>
          <p:cNvPr id="60" name="Group 59"/>
          <p:cNvGrpSpPr/>
          <p:nvPr/>
        </p:nvGrpSpPr>
        <p:grpSpPr>
          <a:xfrm>
            <a:off x="1584251" y="1801813"/>
            <a:ext cx="1527544" cy="485255"/>
            <a:chOff x="1584251" y="1801813"/>
            <a:chExt cx="1527544" cy="485255"/>
          </a:xfrm>
        </p:grpSpPr>
        <p:cxnSp>
          <p:nvCxnSpPr>
            <p:cNvPr id="61" name="Straight Arrow Connector 60"/>
            <p:cNvCxnSpPr/>
            <p:nvPr/>
          </p:nvCxnSpPr>
          <p:spPr bwMode="auto">
            <a:xfrm>
              <a:off x="2438400" y="2055288"/>
              <a:ext cx="673395" cy="231780"/>
            </a:xfrm>
            <a:prstGeom prst="straightConnector1">
              <a:avLst/>
            </a:prstGeom>
            <a:solidFill>
              <a:schemeClr val="accent1"/>
            </a:solidFill>
            <a:ln w="28575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sp>
          <p:nvSpPr>
            <p:cNvPr id="62" name="TextBox 61"/>
            <p:cNvSpPr txBox="1"/>
            <p:nvPr/>
          </p:nvSpPr>
          <p:spPr>
            <a:xfrm>
              <a:off x="1584251" y="1801813"/>
              <a:ext cx="85414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rgbClr val="0000FF"/>
                  </a:solidFill>
                </a:rPr>
                <a:t>Start</a:t>
              </a:r>
              <a:endParaRPr lang="en-SG" dirty="0">
                <a:solidFill>
                  <a:srgbClr val="0000FF"/>
                </a:solidFill>
              </a:endParaRPr>
            </a:p>
          </p:txBody>
        </p:sp>
      </p:grpSp>
      <p:grpSp>
        <p:nvGrpSpPr>
          <p:cNvPr id="63" name="Group 62"/>
          <p:cNvGrpSpPr/>
          <p:nvPr/>
        </p:nvGrpSpPr>
        <p:grpSpPr>
          <a:xfrm>
            <a:off x="5433238" y="4464606"/>
            <a:ext cx="1167808" cy="369332"/>
            <a:chOff x="5433238" y="4464606"/>
            <a:chExt cx="1167808" cy="369332"/>
          </a:xfrm>
        </p:grpSpPr>
        <p:sp>
          <p:nvSpPr>
            <p:cNvPr id="64" name="TextBox 63"/>
            <p:cNvSpPr txBox="1"/>
            <p:nvPr/>
          </p:nvSpPr>
          <p:spPr>
            <a:xfrm>
              <a:off x="5816009" y="4464606"/>
              <a:ext cx="78503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rgbClr val="0000FF"/>
                  </a:solidFill>
                </a:rPr>
                <a:t>Exit</a:t>
              </a:r>
              <a:endParaRPr lang="en-SG" dirty="0">
                <a:solidFill>
                  <a:srgbClr val="0000FF"/>
                </a:solidFill>
              </a:endParaRPr>
            </a:p>
          </p:txBody>
        </p:sp>
        <p:cxnSp>
          <p:nvCxnSpPr>
            <p:cNvPr id="65" name="Straight Arrow Connector 64"/>
            <p:cNvCxnSpPr/>
            <p:nvPr/>
          </p:nvCxnSpPr>
          <p:spPr bwMode="auto">
            <a:xfrm flipH="1">
              <a:off x="5433238" y="4643620"/>
              <a:ext cx="382771" cy="0"/>
            </a:xfrm>
            <a:prstGeom prst="straightConnector1">
              <a:avLst/>
            </a:prstGeom>
            <a:solidFill>
              <a:schemeClr val="accent1"/>
            </a:solidFill>
            <a:ln w="28575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</p:grpSp>
      <p:grpSp>
        <p:nvGrpSpPr>
          <p:cNvPr id="66" name="Group 65"/>
          <p:cNvGrpSpPr/>
          <p:nvPr/>
        </p:nvGrpSpPr>
        <p:grpSpPr>
          <a:xfrm>
            <a:off x="7048500" y="4833938"/>
            <a:ext cx="1112961" cy="1045130"/>
            <a:chOff x="7048500" y="4833938"/>
            <a:chExt cx="1112961" cy="1045130"/>
          </a:xfrm>
        </p:grpSpPr>
        <p:sp>
          <p:nvSpPr>
            <p:cNvPr id="67" name="Rectangle 14"/>
            <p:cNvSpPr>
              <a:spLocks noChangeArrowheads="1"/>
            </p:cNvSpPr>
            <p:nvPr/>
          </p:nvSpPr>
          <p:spPr bwMode="auto">
            <a:xfrm>
              <a:off x="7048500" y="4833938"/>
              <a:ext cx="457200" cy="443793"/>
            </a:xfrm>
            <a:prstGeom prst="rect">
              <a:avLst/>
            </a:prstGeom>
            <a:solidFill>
              <a:schemeClr val="bg1"/>
            </a:solidFill>
            <a:ln w="12700" cap="sq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SG"/>
            </a:p>
          </p:txBody>
        </p:sp>
        <p:sp>
          <p:nvSpPr>
            <p:cNvPr id="68" name="Rectangle 67"/>
            <p:cNvSpPr/>
            <p:nvPr/>
          </p:nvSpPr>
          <p:spPr bwMode="auto">
            <a:xfrm>
              <a:off x="7048500" y="5434568"/>
              <a:ext cx="457200" cy="44450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SG"/>
            </a:p>
          </p:txBody>
        </p:sp>
        <p:sp>
          <p:nvSpPr>
            <p:cNvPr id="69" name="TextBox 47"/>
            <p:cNvSpPr txBox="1">
              <a:spLocks noChangeArrowheads="1"/>
            </p:cNvSpPr>
            <p:nvPr/>
          </p:nvSpPr>
          <p:spPr bwMode="auto">
            <a:xfrm>
              <a:off x="7505700" y="4833938"/>
              <a:ext cx="655761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dirty="0" smtClean="0"/>
                <a:t>Cell</a:t>
              </a:r>
              <a:endParaRPr lang="en-SG" dirty="0"/>
            </a:p>
          </p:txBody>
        </p:sp>
        <p:sp>
          <p:nvSpPr>
            <p:cNvPr id="70" name="Rectangle 69"/>
            <p:cNvSpPr/>
            <p:nvPr/>
          </p:nvSpPr>
          <p:spPr>
            <a:xfrm>
              <a:off x="7536546" y="5434568"/>
              <a:ext cx="624915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eaLnBrk="1" hangingPunct="1"/>
              <a:r>
                <a:rPr lang="en-US" dirty="0" smtClean="0"/>
                <a:t>Wall</a:t>
              </a:r>
              <a:endParaRPr lang="en-SG" dirty="0"/>
            </a:p>
          </p:txBody>
        </p:sp>
      </p:grpSp>
    </p:spTree>
    <p:extLst>
      <p:ext uri="{BB962C8B-B14F-4D97-AF65-F5344CB8AC3E}">
        <p14:creationId xmlns:p14="http://schemas.microsoft.com/office/powerpoint/2010/main" val="94085107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smtClean="0">
                <a:solidFill>
                  <a:srgbClr val="0000FF"/>
                </a:solidFill>
              </a:rPr>
              <a:t>Exercise #3: Valid Path</a:t>
            </a:r>
            <a:endParaRPr lang="en-GB" sz="3600" dirty="0" smtClean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smtClean="0"/>
              <a:t>Week6</a:t>
            </a:r>
            <a:r>
              <a:rPr sz="1200" smtClean="0"/>
              <a:t> </a:t>
            </a:r>
            <a:r>
              <a:rPr sz="1200" dirty="0" smtClean="0"/>
              <a:t>- </a:t>
            </a:r>
            <a:fld id="{F7EC234A-9094-4BB8-9EA4-75ECDA8A365B}" type="slidenum">
              <a:rPr sz="1200" smtClean="0"/>
              <a:pPr>
                <a:defRPr/>
              </a:pPr>
              <a:t>16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18" name="[Rectangle 3]"/>
          <p:cNvSpPr txBox="1">
            <a:spLocks noChangeArrowheads="1"/>
          </p:cNvSpPr>
          <p:nvPr/>
        </p:nvSpPr>
        <p:spPr>
          <a:xfrm>
            <a:off x="471487" y="1235824"/>
            <a:ext cx="8206687" cy="54237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/>
              <a:t>A path in a maze is defined to be </a:t>
            </a:r>
            <a:r>
              <a:rPr lang="en-GB">
                <a:solidFill>
                  <a:srgbClr val="0000FF"/>
                </a:solidFill>
              </a:rPr>
              <a:t>valid</a:t>
            </a:r>
            <a:r>
              <a:rPr lang="en-GB"/>
              <a:t> if the path is within the maze and does not knock against any wall.</a:t>
            </a:r>
          </a:p>
          <a:p>
            <a:pPr marL="457200" indent="-457200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/>
              <a:t>Examples:</a:t>
            </a:r>
          </a:p>
          <a:p>
            <a:pPr marL="857250" lvl="1" indent="-457200">
              <a:spcBef>
                <a:spcPts val="600"/>
              </a:spcBef>
              <a:buClr>
                <a:schemeClr val="bg1">
                  <a:lumMod val="5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/>
              <a:t>Valid path: ‘E’, ‘E’, ‘S’, ‘N’, ‘E’, ‘E’, ‘S’</a:t>
            </a:r>
          </a:p>
          <a:p>
            <a:pPr marL="857250" lvl="1" indent="-457200">
              <a:spcBef>
                <a:spcPts val="600"/>
              </a:spcBef>
              <a:buClr>
                <a:schemeClr val="bg1">
                  <a:lumMod val="5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/>
              <a:t>Invalid path: ‘S’, ‘S’, ‘W’</a:t>
            </a:r>
          </a:p>
          <a:p>
            <a:pPr marL="857250" lvl="1" indent="-457200">
              <a:spcBef>
                <a:spcPts val="600"/>
              </a:spcBef>
              <a:buClr>
                <a:schemeClr val="bg1">
                  <a:lumMod val="5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/>
              <a:t>Invalid path: ‘S’, ‘S’, ‘S’, ‘E’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  <a:tabLst>
                <a:tab pos="914400" algn="l"/>
              </a:tabLst>
            </a:pPr>
            <a:r>
              <a:rPr lang="en-GB"/>
              <a:t>Write a function</a:t>
            </a:r>
            <a:br>
              <a:rPr lang="en-GB"/>
            </a:br>
            <a:r>
              <a:rPr lang="en-GB">
                <a:solidFill>
                  <a:schemeClr val="bg2">
                    <a:lumMod val="60000"/>
                    <a:lumOff val="40000"/>
                  </a:schemeClr>
                </a:solidFill>
              </a:rPr>
              <a:t>	</a:t>
            </a:r>
            <a:r>
              <a:rPr lang="en-GB" sz="2000" smtClean="0">
                <a:solidFill>
                  <a:schemeClr val="bg2">
                    <a:lumMod val="60000"/>
                    <a:lumOff val="40000"/>
                  </a:schemeClr>
                </a:solidFill>
                <a:latin typeface="Calibri" pitchFamily="34" charset="0"/>
              </a:rPr>
              <a:t>in</a:t>
            </a:r>
            <a:r>
              <a:rPr lang="en-GB" smtClean="0">
                <a:solidFill>
                  <a:srgbClr val="0000FF"/>
                </a:solidFill>
                <a:latin typeface="Calibri" pitchFamily="34" charset="0"/>
              </a:rPr>
              <a:t>isValid </a:t>
            </a:r>
            <a:r>
              <a:rPr lang="en-GB">
                <a:solidFill>
                  <a:srgbClr val="0000FF"/>
                </a:solidFill>
                <a:latin typeface="Calibri" pitchFamily="34" charset="0"/>
              </a:rPr>
              <a:t>(int maze[][6],  char path[])</a:t>
            </a:r>
            <a:r>
              <a:rPr lang="en-GB">
                <a:solidFill>
                  <a:srgbClr val="0000FF"/>
                </a:solidFill>
              </a:rPr>
              <a:t/>
            </a:r>
            <a:br>
              <a:rPr lang="en-GB">
                <a:solidFill>
                  <a:srgbClr val="0000FF"/>
                </a:solidFill>
              </a:rPr>
            </a:br>
            <a:r>
              <a:rPr lang="en-GB"/>
              <a:t>that takes in a 6 </a:t>
            </a:r>
            <a:r>
              <a:rPr lang="en-GB">
                <a:sym typeface="Symbol" pitchFamily="18" charset="2"/>
              </a:rPr>
              <a:t> 6 </a:t>
            </a:r>
            <a:r>
              <a:rPr lang="en-GB">
                <a:solidFill>
                  <a:srgbClr val="0000FF"/>
                </a:solidFill>
                <a:latin typeface="Calibri" pitchFamily="34" charset="0"/>
                <a:sym typeface="Symbol" pitchFamily="18" charset="2"/>
              </a:rPr>
              <a:t>maze</a:t>
            </a:r>
            <a:r>
              <a:rPr lang="en-GB">
                <a:solidFill>
                  <a:srgbClr val="0000FF"/>
                </a:solidFill>
                <a:sym typeface="Symbol" pitchFamily="18" charset="2"/>
              </a:rPr>
              <a:t> </a:t>
            </a:r>
            <a:r>
              <a:rPr lang="en-GB">
                <a:sym typeface="Symbol" pitchFamily="18" charset="2"/>
              </a:rPr>
              <a:t>and a </a:t>
            </a:r>
            <a:r>
              <a:rPr lang="en-GB">
                <a:solidFill>
                  <a:srgbClr val="0000FF"/>
                </a:solidFill>
                <a:latin typeface="Calibri" pitchFamily="34" charset="0"/>
                <a:sym typeface="Symbol" pitchFamily="18" charset="2"/>
              </a:rPr>
              <a:t>path</a:t>
            </a:r>
            <a:r>
              <a:rPr lang="en-GB">
                <a:solidFill>
                  <a:srgbClr val="0000FF"/>
                </a:solidFill>
                <a:sym typeface="Symbol" pitchFamily="18" charset="2"/>
              </a:rPr>
              <a:t> </a:t>
            </a:r>
            <a:r>
              <a:rPr lang="en-GB">
                <a:sym typeface="Symbol" pitchFamily="18" charset="2"/>
              </a:rPr>
              <a:t>with at most 10 characters. It returns 1 if </a:t>
            </a:r>
            <a:r>
              <a:rPr lang="en-GB">
                <a:solidFill>
                  <a:srgbClr val="0000FF"/>
                </a:solidFill>
                <a:latin typeface="Calibri" pitchFamily="34" charset="0"/>
                <a:sym typeface="Symbol" pitchFamily="18" charset="2"/>
              </a:rPr>
              <a:t>path</a:t>
            </a:r>
            <a:r>
              <a:rPr lang="en-GB">
                <a:sym typeface="Symbol" pitchFamily="18" charset="2"/>
              </a:rPr>
              <a:t> is valid in </a:t>
            </a:r>
            <a:r>
              <a:rPr lang="en-GB">
                <a:solidFill>
                  <a:srgbClr val="0000FF"/>
                </a:solidFill>
                <a:latin typeface="Calibri" pitchFamily="34" charset="0"/>
                <a:sym typeface="Symbol" pitchFamily="18" charset="2"/>
              </a:rPr>
              <a:t>maze</a:t>
            </a:r>
            <a:r>
              <a:rPr lang="en-GB">
                <a:sym typeface="Symbol" pitchFamily="18" charset="2"/>
              </a:rPr>
              <a:t>, or returns 0 otherwise.</a:t>
            </a:r>
          </a:p>
          <a:p>
            <a:pPr marL="457200" indent="-457200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mtClean="0">
                <a:sym typeface="Symbol" pitchFamily="18" charset="2"/>
              </a:rPr>
              <a:t>An </a:t>
            </a:r>
            <a:r>
              <a:rPr lang="en-GB">
                <a:sym typeface="Symbol" pitchFamily="18" charset="2"/>
              </a:rPr>
              <a:t>incomplete program </a:t>
            </a:r>
            <a:r>
              <a:rPr lang="en-GB" smtClean="0">
                <a:solidFill>
                  <a:srgbClr val="0000FF"/>
                </a:solidFill>
                <a:sym typeface="Symbol" pitchFamily="18" charset="2"/>
              </a:rPr>
              <a:t>Week6_IsValid.c</a:t>
            </a:r>
            <a:r>
              <a:rPr lang="en-GB" smtClean="0">
                <a:sym typeface="Symbol" pitchFamily="18" charset="2"/>
              </a:rPr>
              <a:t> </a:t>
            </a:r>
            <a:r>
              <a:rPr lang="en-GB">
                <a:sym typeface="Symbol" pitchFamily="18" charset="2"/>
              </a:rPr>
              <a:t>is given. It handles string input which is not covered yet.</a:t>
            </a:r>
            <a:endParaRPr lang="en-GB" dirty="0"/>
          </a:p>
        </p:txBody>
      </p:sp>
      <p:grpSp>
        <p:nvGrpSpPr>
          <p:cNvPr id="8" name="Group 59"/>
          <p:cNvGrpSpPr>
            <a:grpSpLocks/>
          </p:cNvGrpSpPr>
          <p:nvPr/>
        </p:nvGrpSpPr>
        <p:grpSpPr bwMode="auto">
          <a:xfrm>
            <a:off x="5877145" y="1988841"/>
            <a:ext cx="2205245" cy="2070230"/>
            <a:chOff x="2438400" y="1802367"/>
            <a:chExt cx="3200400" cy="3031850"/>
          </a:xfrm>
        </p:grpSpPr>
        <p:grpSp>
          <p:nvGrpSpPr>
            <p:cNvPr id="9" name="Group 46"/>
            <p:cNvGrpSpPr>
              <a:grpSpLocks/>
            </p:cNvGrpSpPr>
            <p:nvPr/>
          </p:nvGrpSpPr>
          <p:grpSpPr bwMode="auto">
            <a:xfrm>
              <a:off x="2895600" y="2171699"/>
              <a:ext cx="2743200" cy="2662518"/>
              <a:chOff x="2895600" y="2171699"/>
              <a:chExt cx="2743200" cy="2662518"/>
            </a:xfrm>
          </p:grpSpPr>
          <p:sp>
            <p:nvSpPr>
              <p:cNvPr id="24" name="Rectangle 5"/>
              <p:cNvSpPr>
                <a:spLocks noChangeArrowheads="1"/>
              </p:cNvSpPr>
              <p:nvPr/>
            </p:nvSpPr>
            <p:spPr bwMode="auto">
              <a:xfrm>
                <a:off x="2895600" y="2171699"/>
                <a:ext cx="457200" cy="443753"/>
              </a:xfrm>
              <a:prstGeom prst="rect">
                <a:avLst/>
              </a:prstGeom>
              <a:solidFill>
                <a:schemeClr val="bg1"/>
              </a:solidFill>
              <a:ln w="12700" cap="sq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SG"/>
              </a:p>
            </p:txBody>
          </p:sp>
          <p:sp>
            <p:nvSpPr>
              <p:cNvPr id="25" name="Rectangle 11"/>
              <p:cNvSpPr>
                <a:spLocks noChangeArrowheads="1"/>
              </p:cNvSpPr>
              <p:nvPr/>
            </p:nvSpPr>
            <p:spPr bwMode="auto">
              <a:xfrm>
                <a:off x="3352800" y="2171699"/>
                <a:ext cx="457200" cy="443753"/>
              </a:xfrm>
              <a:prstGeom prst="rect">
                <a:avLst/>
              </a:prstGeom>
              <a:solidFill>
                <a:schemeClr val="bg1"/>
              </a:solidFill>
              <a:ln w="12700" cap="sq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SG"/>
              </a:p>
            </p:txBody>
          </p:sp>
          <p:sp>
            <p:nvSpPr>
              <p:cNvPr id="26" name="Rectangle 12"/>
              <p:cNvSpPr>
                <a:spLocks noChangeArrowheads="1"/>
              </p:cNvSpPr>
              <p:nvPr/>
            </p:nvSpPr>
            <p:spPr bwMode="auto">
              <a:xfrm>
                <a:off x="3810000" y="2171699"/>
                <a:ext cx="457200" cy="443753"/>
              </a:xfrm>
              <a:prstGeom prst="rect">
                <a:avLst/>
              </a:prstGeom>
              <a:solidFill>
                <a:schemeClr val="bg1"/>
              </a:solidFill>
              <a:ln w="12700" cap="sq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SG"/>
              </a:p>
            </p:txBody>
          </p:sp>
          <p:sp>
            <p:nvSpPr>
              <p:cNvPr id="27" name="Rectangle 13"/>
              <p:cNvSpPr>
                <a:spLocks noChangeArrowheads="1"/>
              </p:cNvSpPr>
              <p:nvPr/>
            </p:nvSpPr>
            <p:spPr bwMode="auto">
              <a:xfrm>
                <a:off x="4267200" y="2171699"/>
                <a:ext cx="457200" cy="443753"/>
              </a:xfrm>
              <a:prstGeom prst="rect">
                <a:avLst/>
              </a:prstGeom>
              <a:solidFill>
                <a:schemeClr val="bg1"/>
              </a:solidFill>
              <a:ln w="12700" cap="sq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SG"/>
              </a:p>
            </p:txBody>
          </p:sp>
          <p:sp>
            <p:nvSpPr>
              <p:cNvPr id="28" name="Rectangle 14"/>
              <p:cNvSpPr>
                <a:spLocks noChangeArrowheads="1"/>
              </p:cNvSpPr>
              <p:nvPr/>
            </p:nvSpPr>
            <p:spPr bwMode="auto">
              <a:xfrm>
                <a:off x="4724400" y="2171699"/>
                <a:ext cx="457200" cy="443753"/>
              </a:xfrm>
              <a:prstGeom prst="rect">
                <a:avLst/>
              </a:prstGeom>
              <a:solidFill>
                <a:schemeClr val="bg1"/>
              </a:solidFill>
              <a:ln w="12700" cap="sq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SG"/>
              </a:p>
            </p:txBody>
          </p:sp>
          <p:sp>
            <p:nvSpPr>
              <p:cNvPr id="29" name="Rectangle 28"/>
              <p:cNvSpPr/>
              <p:nvPr/>
            </p:nvSpPr>
            <p:spPr bwMode="auto">
              <a:xfrm>
                <a:off x="5180965" y="2171346"/>
                <a:ext cx="457835" cy="444553"/>
              </a:xfrm>
              <a:prstGeom prst="rect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 w="12700" cap="sq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SG"/>
              </a:p>
            </p:txBody>
          </p:sp>
          <p:sp>
            <p:nvSpPr>
              <p:cNvPr id="30" name="Rectangle 16"/>
              <p:cNvSpPr>
                <a:spLocks noChangeArrowheads="1"/>
              </p:cNvSpPr>
              <p:nvPr/>
            </p:nvSpPr>
            <p:spPr bwMode="auto">
              <a:xfrm>
                <a:off x="2895600" y="2615452"/>
                <a:ext cx="457200" cy="443753"/>
              </a:xfrm>
              <a:prstGeom prst="rect">
                <a:avLst/>
              </a:prstGeom>
              <a:solidFill>
                <a:schemeClr val="bg1"/>
              </a:solidFill>
              <a:ln w="12700" cap="sq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SG"/>
              </a:p>
            </p:txBody>
          </p:sp>
          <p:sp>
            <p:nvSpPr>
              <p:cNvPr id="31" name="Rectangle 30"/>
              <p:cNvSpPr/>
              <p:nvPr/>
            </p:nvSpPr>
            <p:spPr bwMode="auto">
              <a:xfrm>
                <a:off x="3354070" y="2615899"/>
                <a:ext cx="455613" cy="442331"/>
              </a:xfrm>
              <a:prstGeom prst="rect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 w="12700" cap="sq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SG"/>
              </a:p>
            </p:txBody>
          </p:sp>
          <p:sp>
            <p:nvSpPr>
              <p:cNvPr id="32" name="Rectangle 18"/>
              <p:cNvSpPr>
                <a:spLocks noChangeArrowheads="1"/>
              </p:cNvSpPr>
              <p:nvPr/>
            </p:nvSpPr>
            <p:spPr bwMode="auto">
              <a:xfrm>
                <a:off x="3810000" y="2615452"/>
                <a:ext cx="457200" cy="443753"/>
              </a:xfrm>
              <a:prstGeom prst="rect">
                <a:avLst/>
              </a:prstGeom>
              <a:solidFill>
                <a:schemeClr val="bg1"/>
              </a:solidFill>
              <a:ln w="12700" cap="sq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SG"/>
              </a:p>
            </p:txBody>
          </p:sp>
          <p:sp>
            <p:nvSpPr>
              <p:cNvPr id="33" name="Rectangle 32"/>
              <p:cNvSpPr/>
              <p:nvPr/>
            </p:nvSpPr>
            <p:spPr bwMode="auto">
              <a:xfrm>
                <a:off x="4267518" y="2615899"/>
                <a:ext cx="457835" cy="442331"/>
              </a:xfrm>
              <a:prstGeom prst="rect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 w="12700" cap="sq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SG"/>
              </a:p>
            </p:txBody>
          </p:sp>
          <p:sp>
            <p:nvSpPr>
              <p:cNvPr id="34" name="Rectangle 20"/>
              <p:cNvSpPr>
                <a:spLocks noChangeArrowheads="1"/>
              </p:cNvSpPr>
              <p:nvPr/>
            </p:nvSpPr>
            <p:spPr bwMode="auto">
              <a:xfrm>
                <a:off x="4724400" y="2615452"/>
                <a:ext cx="457200" cy="443753"/>
              </a:xfrm>
              <a:prstGeom prst="rect">
                <a:avLst/>
              </a:prstGeom>
              <a:solidFill>
                <a:schemeClr val="bg1"/>
              </a:solidFill>
              <a:ln w="12700" cap="sq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SG"/>
              </a:p>
            </p:txBody>
          </p:sp>
          <p:sp>
            <p:nvSpPr>
              <p:cNvPr id="35" name="Rectangle 21"/>
              <p:cNvSpPr>
                <a:spLocks noChangeArrowheads="1"/>
              </p:cNvSpPr>
              <p:nvPr/>
            </p:nvSpPr>
            <p:spPr bwMode="auto">
              <a:xfrm>
                <a:off x="5181600" y="2615452"/>
                <a:ext cx="457200" cy="443753"/>
              </a:xfrm>
              <a:prstGeom prst="rect">
                <a:avLst/>
              </a:prstGeom>
              <a:solidFill>
                <a:schemeClr val="bg1"/>
              </a:solidFill>
              <a:ln w="12700" cap="sq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SG"/>
              </a:p>
            </p:txBody>
          </p:sp>
          <p:sp>
            <p:nvSpPr>
              <p:cNvPr id="36" name="Rectangle 22"/>
              <p:cNvSpPr>
                <a:spLocks noChangeArrowheads="1"/>
              </p:cNvSpPr>
              <p:nvPr/>
            </p:nvSpPr>
            <p:spPr bwMode="auto">
              <a:xfrm>
                <a:off x="2895600" y="3059205"/>
                <a:ext cx="457200" cy="443753"/>
              </a:xfrm>
              <a:prstGeom prst="rect">
                <a:avLst/>
              </a:prstGeom>
              <a:solidFill>
                <a:schemeClr val="bg1"/>
              </a:solidFill>
              <a:ln w="12700" cap="sq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SG"/>
              </a:p>
            </p:txBody>
          </p:sp>
          <p:sp>
            <p:nvSpPr>
              <p:cNvPr id="37" name="Rectangle 36"/>
              <p:cNvSpPr/>
              <p:nvPr/>
            </p:nvSpPr>
            <p:spPr bwMode="auto">
              <a:xfrm>
                <a:off x="3354070" y="3058230"/>
                <a:ext cx="455613" cy="444553"/>
              </a:xfrm>
              <a:prstGeom prst="rect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 w="12700" cap="sq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SG"/>
              </a:p>
            </p:txBody>
          </p:sp>
          <p:sp>
            <p:nvSpPr>
              <p:cNvPr id="38" name="Rectangle 24"/>
              <p:cNvSpPr>
                <a:spLocks noChangeArrowheads="1"/>
              </p:cNvSpPr>
              <p:nvPr/>
            </p:nvSpPr>
            <p:spPr bwMode="auto">
              <a:xfrm>
                <a:off x="3810000" y="3059205"/>
                <a:ext cx="457200" cy="443753"/>
              </a:xfrm>
              <a:prstGeom prst="rect">
                <a:avLst/>
              </a:prstGeom>
              <a:solidFill>
                <a:schemeClr val="bg1"/>
              </a:solidFill>
              <a:ln w="12700" cap="sq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SG"/>
              </a:p>
            </p:txBody>
          </p:sp>
          <p:sp>
            <p:nvSpPr>
              <p:cNvPr id="39" name="Rectangle 38"/>
              <p:cNvSpPr/>
              <p:nvPr/>
            </p:nvSpPr>
            <p:spPr bwMode="auto">
              <a:xfrm>
                <a:off x="4267518" y="3058230"/>
                <a:ext cx="457835" cy="444553"/>
              </a:xfrm>
              <a:prstGeom prst="rect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 w="12700" cap="sq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SG"/>
              </a:p>
            </p:txBody>
          </p:sp>
          <p:sp>
            <p:nvSpPr>
              <p:cNvPr id="40" name="Rectangle 26"/>
              <p:cNvSpPr>
                <a:spLocks noChangeArrowheads="1"/>
              </p:cNvSpPr>
              <p:nvPr/>
            </p:nvSpPr>
            <p:spPr bwMode="auto">
              <a:xfrm>
                <a:off x="4724400" y="3059205"/>
                <a:ext cx="457200" cy="443753"/>
              </a:xfrm>
              <a:prstGeom prst="rect">
                <a:avLst/>
              </a:prstGeom>
              <a:solidFill>
                <a:schemeClr val="bg1"/>
              </a:solidFill>
              <a:ln w="12700" cap="sq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SG"/>
              </a:p>
            </p:txBody>
          </p:sp>
          <p:sp>
            <p:nvSpPr>
              <p:cNvPr id="41" name="Rectangle 40"/>
              <p:cNvSpPr/>
              <p:nvPr/>
            </p:nvSpPr>
            <p:spPr bwMode="auto">
              <a:xfrm>
                <a:off x="5180965" y="3058230"/>
                <a:ext cx="457835" cy="444553"/>
              </a:xfrm>
              <a:prstGeom prst="rect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 w="12700" cap="sq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SG"/>
              </a:p>
            </p:txBody>
          </p:sp>
          <p:sp>
            <p:nvSpPr>
              <p:cNvPr id="42" name="Rectangle 28"/>
              <p:cNvSpPr>
                <a:spLocks noChangeArrowheads="1"/>
              </p:cNvSpPr>
              <p:nvPr/>
            </p:nvSpPr>
            <p:spPr bwMode="auto">
              <a:xfrm>
                <a:off x="2895600" y="3502958"/>
                <a:ext cx="457200" cy="443753"/>
              </a:xfrm>
              <a:prstGeom prst="rect">
                <a:avLst/>
              </a:prstGeom>
              <a:solidFill>
                <a:schemeClr val="bg1"/>
              </a:solidFill>
              <a:ln w="12700" cap="sq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SG"/>
              </a:p>
            </p:txBody>
          </p:sp>
          <p:sp>
            <p:nvSpPr>
              <p:cNvPr id="43" name="Rectangle 42"/>
              <p:cNvSpPr/>
              <p:nvPr/>
            </p:nvSpPr>
            <p:spPr bwMode="auto">
              <a:xfrm>
                <a:off x="3354070" y="3502782"/>
                <a:ext cx="455613" cy="444553"/>
              </a:xfrm>
              <a:prstGeom prst="rect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 w="12700" cap="sq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SG"/>
              </a:p>
            </p:txBody>
          </p:sp>
          <p:sp>
            <p:nvSpPr>
              <p:cNvPr id="44" name="Rectangle 30"/>
              <p:cNvSpPr>
                <a:spLocks noChangeArrowheads="1"/>
              </p:cNvSpPr>
              <p:nvPr/>
            </p:nvSpPr>
            <p:spPr bwMode="auto">
              <a:xfrm>
                <a:off x="3810000" y="3502958"/>
                <a:ext cx="457200" cy="443753"/>
              </a:xfrm>
              <a:prstGeom prst="rect">
                <a:avLst/>
              </a:prstGeom>
              <a:solidFill>
                <a:schemeClr val="bg1"/>
              </a:solidFill>
              <a:ln w="12700" cap="sq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SG"/>
              </a:p>
            </p:txBody>
          </p:sp>
          <p:sp>
            <p:nvSpPr>
              <p:cNvPr id="45" name="Rectangle 31"/>
              <p:cNvSpPr>
                <a:spLocks noChangeArrowheads="1"/>
              </p:cNvSpPr>
              <p:nvPr/>
            </p:nvSpPr>
            <p:spPr bwMode="auto">
              <a:xfrm>
                <a:off x="4267200" y="3502958"/>
                <a:ext cx="457200" cy="443753"/>
              </a:xfrm>
              <a:prstGeom prst="rect">
                <a:avLst/>
              </a:prstGeom>
              <a:solidFill>
                <a:schemeClr val="bg1"/>
              </a:solidFill>
              <a:ln w="12700" cap="sq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SG"/>
              </a:p>
            </p:txBody>
          </p:sp>
          <p:sp>
            <p:nvSpPr>
              <p:cNvPr id="46" name="Rectangle 32"/>
              <p:cNvSpPr>
                <a:spLocks noChangeArrowheads="1"/>
              </p:cNvSpPr>
              <p:nvPr/>
            </p:nvSpPr>
            <p:spPr bwMode="auto">
              <a:xfrm>
                <a:off x="4724400" y="3502958"/>
                <a:ext cx="457200" cy="443753"/>
              </a:xfrm>
              <a:prstGeom prst="rect">
                <a:avLst/>
              </a:prstGeom>
              <a:solidFill>
                <a:schemeClr val="bg1"/>
              </a:solidFill>
              <a:ln w="12700" cap="sq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SG"/>
              </a:p>
            </p:txBody>
          </p:sp>
          <p:sp>
            <p:nvSpPr>
              <p:cNvPr id="47" name="Rectangle 33"/>
              <p:cNvSpPr>
                <a:spLocks noChangeArrowheads="1"/>
              </p:cNvSpPr>
              <p:nvPr/>
            </p:nvSpPr>
            <p:spPr bwMode="auto">
              <a:xfrm>
                <a:off x="5181600" y="3502958"/>
                <a:ext cx="457200" cy="443753"/>
              </a:xfrm>
              <a:prstGeom prst="rect">
                <a:avLst/>
              </a:prstGeom>
              <a:solidFill>
                <a:schemeClr val="bg1"/>
              </a:solidFill>
              <a:ln w="12700" cap="sq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SG"/>
              </a:p>
            </p:txBody>
          </p:sp>
          <p:sp>
            <p:nvSpPr>
              <p:cNvPr id="48" name="Rectangle 34"/>
              <p:cNvSpPr>
                <a:spLocks noChangeArrowheads="1"/>
              </p:cNvSpPr>
              <p:nvPr/>
            </p:nvSpPr>
            <p:spPr bwMode="auto">
              <a:xfrm>
                <a:off x="2895600" y="3946711"/>
                <a:ext cx="457200" cy="443753"/>
              </a:xfrm>
              <a:prstGeom prst="rect">
                <a:avLst/>
              </a:prstGeom>
              <a:solidFill>
                <a:schemeClr val="bg1"/>
              </a:solidFill>
              <a:ln w="12700" cap="sq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SG"/>
              </a:p>
            </p:txBody>
          </p:sp>
          <p:sp>
            <p:nvSpPr>
              <p:cNvPr id="49" name="Rectangle 35"/>
              <p:cNvSpPr>
                <a:spLocks noChangeArrowheads="1"/>
              </p:cNvSpPr>
              <p:nvPr/>
            </p:nvSpPr>
            <p:spPr bwMode="auto">
              <a:xfrm>
                <a:off x="3352800" y="3946711"/>
                <a:ext cx="457200" cy="443753"/>
              </a:xfrm>
              <a:prstGeom prst="rect">
                <a:avLst/>
              </a:prstGeom>
              <a:solidFill>
                <a:schemeClr val="bg1"/>
              </a:solidFill>
              <a:ln w="12700" cap="sq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SG"/>
              </a:p>
            </p:txBody>
          </p:sp>
          <p:sp>
            <p:nvSpPr>
              <p:cNvPr id="50" name="Rectangle 49"/>
              <p:cNvSpPr/>
              <p:nvPr/>
            </p:nvSpPr>
            <p:spPr bwMode="auto">
              <a:xfrm>
                <a:off x="3809684" y="3947335"/>
                <a:ext cx="457835" cy="442329"/>
              </a:xfrm>
              <a:prstGeom prst="rect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 w="12700" cap="sq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SG"/>
              </a:p>
            </p:txBody>
          </p:sp>
          <p:sp>
            <p:nvSpPr>
              <p:cNvPr id="51" name="Rectangle 50"/>
              <p:cNvSpPr/>
              <p:nvPr/>
            </p:nvSpPr>
            <p:spPr bwMode="auto">
              <a:xfrm>
                <a:off x="4267518" y="3947335"/>
                <a:ext cx="457835" cy="442329"/>
              </a:xfrm>
              <a:prstGeom prst="rect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 w="12700" cap="sq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SG"/>
              </a:p>
            </p:txBody>
          </p:sp>
          <p:sp>
            <p:nvSpPr>
              <p:cNvPr id="52" name="Rectangle 38"/>
              <p:cNvSpPr>
                <a:spLocks noChangeArrowheads="1"/>
              </p:cNvSpPr>
              <p:nvPr/>
            </p:nvSpPr>
            <p:spPr bwMode="auto">
              <a:xfrm>
                <a:off x="4724400" y="3946711"/>
                <a:ext cx="457200" cy="443753"/>
              </a:xfrm>
              <a:prstGeom prst="rect">
                <a:avLst/>
              </a:prstGeom>
              <a:solidFill>
                <a:schemeClr val="bg1"/>
              </a:solidFill>
              <a:ln w="12700" cap="sq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SG"/>
              </a:p>
            </p:txBody>
          </p:sp>
          <p:sp>
            <p:nvSpPr>
              <p:cNvPr id="53" name="Rectangle 52"/>
              <p:cNvSpPr/>
              <p:nvPr/>
            </p:nvSpPr>
            <p:spPr bwMode="auto">
              <a:xfrm>
                <a:off x="5180965" y="3947335"/>
                <a:ext cx="457835" cy="442329"/>
              </a:xfrm>
              <a:prstGeom prst="rect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 w="12700" cap="sq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SG"/>
              </a:p>
            </p:txBody>
          </p:sp>
          <p:sp>
            <p:nvSpPr>
              <p:cNvPr id="54" name="Rectangle 53"/>
              <p:cNvSpPr/>
              <p:nvPr/>
            </p:nvSpPr>
            <p:spPr bwMode="auto">
              <a:xfrm>
                <a:off x="2896236" y="4389664"/>
                <a:ext cx="457835" cy="444553"/>
              </a:xfrm>
              <a:prstGeom prst="rect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 w="12700" cap="sq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SG"/>
              </a:p>
            </p:txBody>
          </p:sp>
          <p:sp>
            <p:nvSpPr>
              <p:cNvPr id="55" name="Rectangle 41"/>
              <p:cNvSpPr>
                <a:spLocks noChangeArrowheads="1"/>
              </p:cNvSpPr>
              <p:nvPr/>
            </p:nvSpPr>
            <p:spPr bwMode="auto">
              <a:xfrm>
                <a:off x="3352800" y="4390464"/>
                <a:ext cx="457200" cy="443753"/>
              </a:xfrm>
              <a:prstGeom prst="rect">
                <a:avLst/>
              </a:prstGeom>
              <a:solidFill>
                <a:schemeClr val="bg1"/>
              </a:solidFill>
              <a:ln w="12700" cap="sq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SG"/>
              </a:p>
            </p:txBody>
          </p:sp>
          <p:sp>
            <p:nvSpPr>
              <p:cNvPr id="56" name="Rectangle 42"/>
              <p:cNvSpPr>
                <a:spLocks noChangeArrowheads="1"/>
              </p:cNvSpPr>
              <p:nvPr/>
            </p:nvSpPr>
            <p:spPr bwMode="auto">
              <a:xfrm>
                <a:off x="3810000" y="4390464"/>
                <a:ext cx="457200" cy="443753"/>
              </a:xfrm>
              <a:prstGeom prst="rect">
                <a:avLst/>
              </a:prstGeom>
              <a:solidFill>
                <a:schemeClr val="bg1"/>
              </a:solidFill>
              <a:ln w="12700" cap="sq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SG"/>
              </a:p>
            </p:txBody>
          </p:sp>
          <p:sp>
            <p:nvSpPr>
              <p:cNvPr id="57" name="Rectangle 56"/>
              <p:cNvSpPr/>
              <p:nvPr/>
            </p:nvSpPr>
            <p:spPr bwMode="auto">
              <a:xfrm>
                <a:off x="4267518" y="4389664"/>
                <a:ext cx="457835" cy="444553"/>
              </a:xfrm>
              <a:prstGeom prst="rect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 w="12700" cap="sq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SG"/>
              </a:p>
            </p:txBody>
          </p:sp>
          <p:sp>
            <p:nvSpPr>
              <p:cNvPr id="58" name="Rectangle 44"/>
              <p:cNvSpPr>
                <a:spLocks noChangeArrowheads="1"/>
              </p:cNvSpPr>
              <p:nvPr/>
            </p:nvSpPr>
            <p:spPr bwMode="auto">
              <a:xfrm>
                <a:off x="4724400" y="4390464"/>
                <a:ext cx="457200" cy="443753"/>
              </a:xfrm>
              <a:prstGeom prst="rect">
                <a:avLst/>
              </a:prstGeom>
              <a:solidFill>
                <a:schemeClr val="bg1"/>
              </a:solidFill>
              <a:ln w="12700" cap="sq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SG"/>
              </a:p>
            </p:txBody>
          </p:sp>
          <p:sp>
            <p:nvSpPr>
              <p:cNvPr id="59" name="Rectangle 45"/>
              <p:cNvSpPr>
                <a:spLocks noChangeArrowheads="1"/>
              </p:cNvSpPr>
              <p:nvPr/>
            </p:nvSpPr>
            <p:spPr bwMode="auto">
              <a:xfrm>
                <a:off x="5181600" y="4390464"/>
                <a:ext cx="457200" cy="443753"/>
              </a:xfrm>
              <a:prstGeom prst="rect">
                <a:avLst/>
              </a:prstGeom>
              <a:solidFill>
                <a:schemeClr val="bg1"/>
              </a:solidFill>
              <a:ln w="12700" cap="sq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SG"/>
              </a:p>
            </p:txBody>
          </p:sp>
        </p:grpSp>
        <p:sp>
          <p:nvSpPr>
            <p:cNvPr id="10" name="TextBox 47"/>
            <p:cNvSpPr txBox="1">
              <a:spLocks noChangeArrowheads="1"/>
            </p:cNvSpPr>
            <p:nvPr/>
          </p:nvSpPr>
          <p:spPr bwMode="auto">
            <a:xfrm>
              <a:off x="2895599" y="1802367"/>
              <a:ext cx="457199" cy="430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400">
                  <a:solidFill>
                    <a:srgbClr val="800000"/>
                  </a:solidFill>
                </a:rPr>
                <a:t>0</a:t>
              </a:r>
              <a:endParaRPr lang="en-SG" sz="1400">
                <a:solidFill>
                  <a:srgbClr val="800000"/>
                </a:solidFill>
              </a:endParaRPr>
            </a:p>
          </p:txBody>
        </p:sp>
        <p:sp>
          <p:nvSpPr>
            <p:cNvPr id="11" name="TextBox 48"/>
            <p:cNvSpPr txBox="1">
              <a:spLocks noChangeArrowheads="1"/>
            </p:cNvSpPr>
            <p:nvPr/>
          </p:nvSpPr>
          <p:spPr bwMode="auto">
            <a:xfrm>
              <a:off x="3352800" y="1802367"/>
              <a:ext cx="457199" cy="430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400">
                  <a:solidFill>
                    <a:srgbClr val="800000"/>
                  </a:solidFill>
                </a:rPr>
                <a:t>1</a:t>
              </a:r>
              <a:endParaRPr lang="en-SG" sz="1400">
                <a:solidFill>
                  <a:srgbClr val="800000"/>
                </a:solidFill>
              </a:endParaRPr>
            </a:p>
          </p:txBody>
        </p:sp>
        <p:sp>
          <p:nvSpPr>
            <p:cNvPr id="13" name="TextBox 49"/>
            <p:cNvSpPr txBox="1">
              <a:spLocks noChangeArrowheads="1"/>
            </p:cNvSpPr>
            <p:nvPr/>
          </p:nvSpPr>
          <p:spPr bwMode="auto">
            <a:xfrm>
              <a:off x="3810000" y="1802367"/>
              <a:ext cx="457199" cy="430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400">
                  <a:solidFill>
                    <a:srgbClr val="800000"/>
                  </a:solidFill>
                </a:rPr>
                <a:t>2</a:t>
              </a:r>
              <a:endParaRPr lang="en-SG" sz="1400">
                <a:solidFill>
                  <a:srgbClr val="800000"/>
                </a:solidFill>
              </a:endParaRPr>
            </a:p>
          </p:txBody>
        </p:sp>
        <p:sp>
          <p:nvSpPr>
            <p:cNvPr id="14" name="TextBox 50"/>
            <p:cNvSpPr txBox="1">
              <a:spLocks noChangeArrowheads="1"/>
            </p:cNvSpPr>
            <p:nvPr/>
          </p:nvSpPr>
          <p:spPr bwMode="auto">
            <a:xfrm>
              <a:off x="4267200" y="1802367"/>
              <a:ext cx="457199" cy="430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400">
                  <a:solidFill>
                    <a:srgbClr val="800000"/>
                  </a:solidFill>
                </a:rPr>
                <a:t>3</a:t>
              </a:r>
              <a:endParaRPr lang="en-SG" sz="1400">
                <a:solidFill>
                  <a:srgbClr val="800000"/>
                </a:solidFill>
              </a:endParaRPr>
            </a:p>
          </p:txBody>
        </p:sp>
        <p:sp>
          <p:nvSpPr>
            <p:cNvPr id="15" name="TextBox 51"/>
            <p:cNvSpPr txBox="1">
              <a:spLocks noChangeArrowheads="1"/>
            </p:cNvSpPr>
            <p:nvPr/>
          </p:nvSpPr>
          <p:spPr bwMode="auto">
            <a:xfrm>
              <a:off x="4724400" y="1802367"/>
              <a:ext cx="457199" cy="430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400">
                  <a:solidFill>
                    <a:srgbClr val="800000"/>
                  </a:solidFill>
                </a:rPr>
                <a:t>4</a:t>
              </a:r>
              <a:endParaRPr lang="en-SG" sz="1400">
                <a:solidFill>
                  <a:srgbClr val="800000"/>
                </a:solidFill>
              </a:endParaRPr>
            </a:p>
          </p:txBody>
        </p:sp>
        <p:sp>
          <p:nvSpPr>
            <p:cNvPr id="16" name="TextBox 52"/>
            <p:cNvSpPr txBox="1">
              <a:spLocks noChangeArrowheads="1"/>
            </p:cNvSpPr>
            <p:nvPr/>
          </p:nvSpPr>
          <p:spPr bwMode="auto">
            <a:xfrm>
              <a:off x="5181601" y="1802367"/>
              <a:ext cx="457199" cy="430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400">
                  <a:solidFill>
                    <a:srgbClr val="800000"/>
                  </a:solidFill>
                </a:rPr>
                <a:t>5</a:t>
              </a:r>
              <a:endParaRPr lang="en-SG" sz="1400">
                <a:solidFill>
                  <a:srgbClr val="800000"/>
                </a:solidFill>
              </a:endParaRPr>
            </a:p>
          </p:txBody>
        </p:sp>
        <p:sp>
          <p:nvSpPr>
            <p:cNvPr id="17" name="TextBox 53"/>
            <p:cNvSpPr txBox="1">
              <a:spLocks noChangeArrowheads="1"/>
            </p:cNvSpPr>
            <p:nvPr/>
          </p:nvSpPr>
          <p:spPr bwMode="auto">
            <a:xfrm>
              <a:off x="2438400" y="2171700"/>
              <a:ext cx="457199" cy="430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400">
                  <a:solidFill>
                    <a:srgbClr val="800000"/>
                  </a:solidFill>
                </a:rPr>
                <a:t>0</a:t>
              </a:r>
              <a:endParaRPr lang="en-SG" sz="1400">
                <a:solidFill>
                  <a:srgbClr val="800000"/>
                </a:solidFill>
              </a:endParaRPr>
            </a:p>
          </p:txBody>
        </p:sp>
        <p:sp>
          <p:nvSpPr>
            <p:cNvPr id="19" name="TextBox 54"/>
            <p:cNvSpPr txBox="1">
              <a:spLocks noChangeArrowheads="1"/>
            </p:cNvSpPr>
            <p:nvPr/>
          </p:nvSpPr>
          <p:spPr bwMode="auto">
            <a:xfrm>
              <a:off x="2438400" y="2615452"/>
              <a:ext cx="457199" cy="430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400">
                  <a:solidFill>
                    <a:srgbClr val="800000"/>
                  </a:solidFill>
                </a:rPr>
                <a:t>1</a:t>
              </a:r>
              <a:endParaRPr lang="en-SG" sz="1400">
                <a:solidFill>
                  <a:srgbClr val="800000"/>
                </a:solidFill>
              </a:endParaRPr>
            </a:p>
          </p:txBody>
        </p:sp>
        <p:sp>
          <p:nvSpPr>
            <p:cNvPr id="20" name="TextBox 55"/>
            <p:cNvSpPr txBox="1">
              <a:spLocks noChangeArrowheads="1"/>
            </p:cNvSpPr>
            <p:nvPr/>
          </p:nvSpPr>
          <p:spPr bwMode="auto">
            <a:xfrm>
              <a:off x="2438400" y="3059204"/>
              <a:ext cx="457199" cy="430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400">
                  <a:solidFill>
                    <a:srgbClr val="800000"/>
                  </a:solidFill>
                </a:rPr>
                <a:t>2</a:t>
              </a:r>
              <a:endParaRPr lang="en-SG" sz="1400">
                <a:solidFill>
                  <a:srgbClr val="800000"/>
                </a:solidFill>
              </a:endParaRPr>
            </a:p>
          </p:txBody>
        </p:sp>
        <p:sp>
          <p:nvSpPr>
            <p:cNvPr id="21" name="TextBox 56"/>
            <p:cNvSpPr txBox="1">
              <a:spLocks noChangeArrowheads="1"/>
            </p:cNvSpPr>
            <p:nvPr/>
          </p:nvSpPr>
          <p:spPr bwMode="auto">
            <a:xfrm>
              <a:off x="2438400" y="3502958"/>
              <a:ext cx="457199" cy="430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400">
                  <a:solidFill>
                    <a:srgbClr val="800000"/>
                  </a:solidFill>
                </a:rPr>
                <a:t>3</a:t>
              </a:r>
              <a:endParaRPr lang="en-SG" sz="1400">
                <a:solidFill>
                  <a:srgbClr val="800000"/>
                </a:solidFill>
              </a:endParaRPr>
            </a:p>
          </p:txBody>
        </p:sp>
        <p:sp>
          <p:nvSpPr>
            <p:cNvPr id="22" name="TextBox 57"/>
            <p:cNvSpPr txBox="1">
              <a:spLocks noChangeArrowheads="1"/>
            </p:cNvSpPr>
            <p:nvPr/>
          </p:nvSpPr>
          <p:spPr bwMode="auto">
            <a:xfrm>
              <a:off x="2438400" y="3946711"/>
              <a:ext cx="457199" cy="430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400">
                  <a:solidFill>
                    <a:srgbClr val="800000"/>
                  </a:solidFill>
                </a:rPr>
                <a:t>4</a:t>
              </a:r>
              <a:endParaRPr lang="en-SG" sz="1400">
                <a:solidFill>
                  <a:srgbClr val="800000"/>
                </a:solidFill>
              </a:endParaRPr>
            </a:p>
          </p:txBody>
        </p:sp>
        <p:sp>
          <p:nvSpPr>
            <p:cNvPr id="23" name="TextBox 58"/>
            <p:cNvSpPr txBox="1">
              <a:spLocks noChangeArrowheads="1"/>
            </p:cNvSpPr>
            <p:nvPr/>
          </p:nvSpPr>
          <p:spPr bwMode="auto">
            <a:xfrm>
              <a:off x="2438400" y="4390465"/>
              <a:ext cx="457199" cy="430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400">
                  <a:solidFill>
                    <a:srgbClr val="800000"/>
                  </a:solidFill>
                </a:rPr>
                <a:t>5</a:t>
              </a:r>
              <a:endParaRPr lang="en-SG" sz="1400">
                <a:solidFill>
                  <a:srgbClr val="800000"/>
                </a:solidFill>
              </a:endParaRPr>
            </a:p>
          </p:txBody>
        </p:sp>
      </p:grpSp>
      <p:cxnSp>
        <p:nvCxnSpPr>
          <p:cNvPr id="60" name="Straight Arrow Connector 59"/>
          <p:cNvCxnSpPr/>
          <p:nvPr/>
        </p:nvCxnSpPr>
        <p:spPr bwMode="auto">
          <a:xfrm>
            <a:off x="6462210" y="2393885"/>
            <a:ext cx="180070" cy="0"/>
          </a:xfrm>
          <a:prstGeom prst="straightConnector1">
            <a:avLst/>
          </a:prstGeom>
          <a:solidFill>
            <a:schemeClr val="accent1"/>
          </a:solidFill>
          <a:ln w="19050" cap="sq" cmpd="sng" algn="ctr">
            <a:solidFill>
              <a:srgbClr val="0000FF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61" name="Straight Arrow Connector 60"/>
          <p:cNvCxnSpPr/>
          <p:nvPr/>
        </p:nvCxnSpPr>
        <p:spPr bwMode="auto">
          <a:xfrm>
            <a:off x="6766791" y="2393885"/>
            <a:ext cx="180070" cy="0"/>
          </a:xfrm>
          <a:prstGeom prst="straightConnector1">
            <a:avLst/>
          </a:prstGeom>
          <a:solidFill>
            <a:schemeClr val="accent1"/>
          </a:solidFill>
          <a:ln w="19050" cap="sq" cmpd="sng" algn="ctr">
            <a:solidFill>
              <a:srgbClr val="0000FF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62" name="Straight Arrow Connector 61"/>
          <p:cNvCxnSpPr/>
          <p:nvPr/>
        </p:nvCxnSpPr>
        <p:spPr bwMode="auto">
          <a:xfrm>
            <a:off x="6946861" y="2417942"/>
            <a:ext cx="0" cy="252191"/>
          </a:xfrm>
          <a:prstGeom prst="straightConnector1">
            <a:avLst/>
          </a:prstGeom>
          <a:solidFill>
            <a:schemeClr val="accent1"/>
          </a:solidFill>
          <a:ln w="19050" cap="sq" cmpd="sng" algn="ctr">
            <a:solidFill>
              <a:srgbClr val="0000FF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63" name="Straight Arrow Connector 62"/>
          <p:cNvCxnSpPr/>
          <p:nvPr/>
        </p:nvCxnSpPr>
        <p:spPr bwMode="auto">
          <a:xfrm flipV="1">
            <a:off x="7047275" y="2393885"/>
            <a:ext cx="0" cy="252191"/>
          </a:xfrm>
          <a:prstGeom prst="straightConnector1">
            <a:avLst/>
          </a:prstGeom>
          <a:solidFill>
            <a:schemeClr val="accent1"/>
          </a:solidFill>
          <a:ln w="19050" cap="sq" cmpd="sng" algn="ctr">
            <a:solidFill>
              <a:srgbClr val="0000FF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64" name="Straight Arrow Connector 63"/>
          <p:cNvCxnSpPr/>
          <p:nvPr/>
        </p:nvCxnSpPr>
        <p:spPr bwMode="auto">
          <a:xfrm>
            <a:off x="7099261" y="2393885"/>
            <a:ext cx="180070" cy="0"/>
          </a:xfrm>
          <a:prstGeom prst="straightConnector1">
            <a:avLst/>
          </a:prstGeom>
          <a:solidFill>
            <a:schemeClr val="accent1"/>
          </a:solidFill>
          <a:ln w="19050" cap="sq" cmpd="sng" algn="ctr">
            <a:solidFill>
              <a:srgbClr val="0000FF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65" name="Straight Arrow Connector 64"/>
          <p:cNvCxnSpPr/>
          <p:nvPr/>
        </p:nvCxnSpPr>
        <p:spPr bwMode="auto">
          <a:xfrm>
            <a:off x="7362942" y="2393885"/>
            <a:ext cx="180070" cy="0"/>
          </a:xfrm>
          <a:prstGeom prst="straightConnector1">
            <a:avLst/>
          </a:prstGeom>
          <a:solidFill>
            <a:schemeClr val="accent1"/>
          </a:solidFill>
          <a:ln w="19050" cap="sq" cmpd="sng" algn="ctr">
            <a:solidFill>
              <a:srgbClr val="0000FF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66" name="Straight Arrow Connector 65"/>
          <p:cNvCxnSpPr/>
          <p:nvPr/>
        </p:nvCxnSpPr>
        <p:spPr bwMode="auto">
          <a:xfrm>
            <a:off x="7632340" y="2438890"/>
            <a:ext cx="0" cy="252191"/>
          </a:xfrm>
          <a:prstGeom prst="straightConnector1">
            <a:avLst/>
          </a:prstGeom>
          <a:solidFill>
            <a:schemeClr val="accent1"/>
          </a:solidFill>
          <a:ln w="19050" cap="sq" cmpd="sng" algn="ctr">
            <a:solidFill>
              <a:srgbClr val="0000FF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67" name="Straight Arrow Connector 66"/>
          <p:cNvCxnSpPr/>
          <p:nvPr/>
        </p:nvCxnSpPr>
        <p:spPr bwMode="auto">
          <a:xfrm>
            <a:off x="6327195" y="2511179"/>
            <a:ext cx="0" cy="170121"/>
          </a:xfrm>
          <a:prstGeom prst="straightConnector1">
            <a:avLst/>
          </a:prstGeom>
          <a:solidFill>
            <a:schemeClr val="accent1"/>
          </a:solidFill>
          <a:ln w="19050" cap="sq" cmpd="sng" algn="ctr">
            <a:solidFill>
              <a:srgbClr val="C00000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68" name="Straight Arrow Connector 67"/>
          <p:cNvCxnSpPr/>
          <p:nvPr/>
        </p:nvCxnSpPr>
        <p:spPr bwMode="auto">
          <a:xfrm>
            <a:off x="6327195" y="2773134"/>
            <a:ext cx="0" cy="147822"/>
          </a:xfrm>
          <a:prstGeom prst="straightConnector1">
            <a:avLst/>
          </a:prstGeom>
          <a:solidFill>
            <a:schemeClr val="accent1"/>
          </a:solidFill>
          <a:ln w="19050" cap="sq" cmpd="sng" algn="ctr">
            <a:solidFill>
              <a:srgbClr val="C00000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69" name="Straight Arrow Connector 68"/>
          <p:cNvCxnSpPr/>
          <p:nvPr/>
        </p:nvCxnSpPr>
        <p:spPr bwMode="auto">
          <a:xfrm flipH="1">
            <a:off x="6147175" y="3023955"/>
            <a:ext cx="152400" cy="0"/>
          </a:xfrm>
          <a:prstGeom prst="straightConnector1">
            <a:avLst/>
          </a:prstGeom>
          <a:solidFill>
            <a:schemeClr val="accent1"/>
          </a:solidFill>
          <a:ln w="19050" cap="sq" cmpd="sng" algn="ctr">
            <a:solidFill>
              <a:srgbClr val="C00000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70" name="Straight Arrow Connector 69"/>
          <p:cNvCxnSpPr/>
          <p:nvPr/>
        </p:nvCxnSpPr>
        <p:spPr bwMode="auto">
          <a:xfrm>
            <a:off x="6417205" y="2528900"/>
            <a:ext cx="0" cy="152400"/>
          </a:xfrm>
          <a:prstGeom prst="straightConnector1">
            <a:avLst/>
          </a:prstGeom>
          <a:solidFill>
            <a:schemeClr val="accent1"/>
          </a:solidFill>
          <a:ln w="19050" cap="sq" cmpd="sng" algn="ctr">
            <a:solidFill>
              <a:srgbClr val="006600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71" name="Straight Arrow Connector 70"/>
          <p:cNvCxnSpPr/>
          <p:nvPr/>
        </p:nvCxnSpPr>
        <p:spPr bwMode="auto">
          <a:xfrm>
            <a:off x="6417205" y="3338990"/>
            <a:ext cx="180070" cy="0"/>
          </a:xfrm>
          <a:prstGeom prst="straightConnector1">
            <a:avLst/>
          </a:prstGeom>
          <a:solidFill>
            <a:schemeClr val="accent1"/>
          </a:solidFill>
          <a:ln w="19050" cap="sq" cmpd="sng" algn="ctr">
            <a:solidFill>
              <a:srgbClr val="006600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72" name="Straight Arrow Connector 71"/>
          <p:cNvCxnSpPr/>
          <p:nvPr/>
        </p:nvCxnSpPr>
        <p:spPr bwMode="auto">
          <a:xfrm>
            <a:off x="6417205" y="2768556"/>
            <a:ext cx="0" cy="152400"/>
          </a:xfrm>
          <a:prstGeom prst="straightConnector1">
            <a:avLst/>
          </a:prstGeom>
          <a:solidFill>
            <a:schemeClr val="accent1"/>
          </a:solidFill>
          <a:ln w="19050" cap="sq" cmpd="sng" algn="ctr">
            <a:solidFill>
              <a:srgbClr val="006600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73" name="Straight Arrow Connector 72"/>
          <p:cNvCxnSpPr/>
          <p:nvPr/>
        </p:nvCxnSpPr>
        <p:spPr bwMode="auto">
          <a:xfrm>
            <a:off x="6417205" y="3065066"/>
            <a:ext cx="0" cy="152400"/>
          </a:xfrm>
          <a:prstGeom prst="straightConnector1">
            <a:avLst/>
          </a:prstGeom>
          <a:solidFill>
            <a:schemeClr val="accent1"/>
          </a:solidFill>
          <a:ln w="19050" cap="sq" cmpd="sng" algn="ctr">
            <a:solidFill>
              <a:srgbClr val="006600"/>
            </a:solidFill>
            <a:prstDash val="solid"/>
            <a:round/>
            <a:headEnd type="none" w="sm" len="sm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44799435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"/>
                            </p:stCondLst>
                            <p:childTnLst>
                              <p:par>
                                <p:cTn id="4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9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000"/>
                            </p:stCondLst>
                            <p:childTnLst>
                              <p:par>
                                <p:cTn id="6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500"/>
                            </p:stCondLst>
                            <p:childTnLst>
                              <p:par>
                                <p:cTn id="6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8153400" cy="685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sz="4000" dirty="0" smtClean="0">
                <a:solidFill>
                  <a:srgbClr val="0000FF"/>
                </a:solidFill>
              </a:rPr>
              <a:t>Things-To-Do</a:t>
            </a:r>
            <a:endParaRPr lang="en-GB" dirty="0" smtClean="0">
              <a:solidFill>
                <a:srgbClr val="0000FF"/>
              </a:solidFill>
            </a:endParaRPr>
          </a:p>
        </p:txBody>
      </p:sp>
      <p:sp>
        <p:nvSpPr>
          <p:cNvPr id="24582" name="Footer Placeholder 41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43" name="Slide Number Placeholder 4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mtClean="0"/>
              <a:t>Week6</a:t>
            </a:r>
            <a:r>
              <a:rPr smtClean="0"/>
              <a:t> </a:t>
            </a:r>
            <a:r>
              <a:rPr dirty="0" smtClean="0"/>
              <a:t>- </a:t>
            </a:r>
            <a:fld id="{628B8346-B709-406B-887E-3E0CC6DA1327}" type="slidenum">
              <a:rPr smtClean="0"/>
              <a:pPr>
                <a:defRPr/>
              </a:pPr>
              <a:t>17</a:t>
            </a:fld>
            <a:endParaRPr dirty="0"/>
          </a:p>
        </p:txBody>
      </p:sp>
      <p:sp>
        <p:nvSpPr>
          <p:cNvPr id="10" name="HighlightTextShape201406241503265130"/>
          <p:cNvSpPr>
            <a:spLocks noChangeArrowheads="1"/>
          </p:cNvSpPr>
          <p:nvPr/>
        </p:nvSpPr>
        <p:spPr bwMode="auto">
          <a:xfrm>
            <a:off x="491319" y="1213338"/>
            <a:ext cx="7890681" cy="52339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800" dirty="0" smtClean="0">
                <a:solidFill>
                  <a:srgbClr val="C00000"/>
                </a:solidFill>
              </a:rPr>
              <a:t>Revise</a:t>
            </a:r>
          </a:p>
          <a:p>
            <a:pPr marL="800100" lvl="1" indent="-342900">
              <a:spcBef>
                <a:spcPts val="3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GB" sz="2400" dirty="0"/>
              <a:t>Chapter 6: Numeric </a:t>
            </a:r>
            <a:r>
              <a:rPr lang="en-GB" sz="2400" dirty="0" smtClean="0"/>
              <a:t>Arrays</a:t>
            </a:r>
            <a:endParaRPr lang="en-US" sz="2400" dirty="0" smtClean="0"/>
          </a:p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800" smtClean="0">
                <a:solidFill>
                  <a:srgbClr val="C00000"/>
                </a:solidFill>
              </a:rPr>
              <a:t>PE1 </a:t>
            </a:r>
            <a:endParaRPr lang="en-US" sz="2800" dirty="0">
              <a:solidFill>
                <a:srgbClr val="C00000"/>
              </a:solidFill>
            </a:endParaRPr>
          </a:p>
          <a:p>
            <a:pPr marL="800100" lvl="1" indent="-342900">
              <a:spcBef>
                <a:spcPts val="3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400" smtClean="0"/>
              <a:t>This Saturday!</a:t>
            </a:r>
          </a:p>
          <a:p>
            <a:pPr marL="800100" lvl="1" indent="-342900">
              <a:spcBef>
                <a:spcPts val="3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400" smtClean="0"/>
              <a:t>Refer to CS1010 website “PE” page for details</a:t>
            </a:r>
            <a:endParaRPr lang="en-US" sz="2400" dirty="0"/>
          </a:p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800" smtClean="0">
                <a:cs typeface="Courier New" pitchFamily="49" charset="0"/>
              </a:rPr>
              <a:t>Continue </a:t>
            </a:r>
            <a:r>
              <a:rPr lang="en-US" sz="2800" dirty="0" smtClean="0">
                <a:cs typeface="Courier New" pitchFamily="49" charset="0"/>
              </a:rPr>
              <a:t>to do </a:t>
            </a:r>
            <a:r>
              <a:rPr lang="en-US" sz="2800" dirty="0">
                <a:cs typeface="Courier New" pitchFamily="49" charset="0"/>
              </a:rPr>
              <a:t>practice exercises on </a:t>
            </a:r>
            <a:r>
              <a:rPr lang="en-US" sz="2800" dirty="0" smtClean="0">
                <a:cs typeface="Courier New" pitchFamily="49" charset="0"/>
              </a:rPr>
              <a:t>CodeCrunch</a:t>
            </a:r>
            <a:endParaRPr lang="en-US" sz="2800" dirty="0">
              <a:cs typeface="Courier New" pitchFamily="49" charset="0"/>
            </a:endParaRPr>
          </a:p>
        </p:txBody>
      </p:sp>
      <p:sp>
        <p:nvSpPr>
          <p:cNvPr id="6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pic>
        <p:nvPicPr>
          <p:cNvPr id="7" name="Picture 6" descr="youngboyreading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84431" y="4850968"/>
            <a:ext cx="1284932" cy="148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5" descr="MCj04248200000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16969" y="2123828"/>
            <a:ext cx="1020762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86383975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1173163" y="2824163"/>
            <a:ext cx="6751637" cy="1143000"/>
          </a:xfrm>
        </p:spPr>
        <p:txBody>
          <a:bodyPr/>
          <a:lstStyle/>
          <a:p>
            <a:pPr algn="ctr" eaLnBrk="1" hangingPunct="1"/>
            <a:r>
              <a:rPr lang="en-GB" dirty="0" smtClean="0">
                <a:solidFill>
                  <a:srgbClr val="9933FF"/>
                </a:solidFill>
                <a:latin typeface="+mn-lt"/>
              </a:rPr>
              <a:t>End of File</a:t>
            </a:r>
          </a:p>
        </p:txBody>
      </p:sp>
      <p:sp>
        <p:nvSpPr>
          <p:cNvPr id="3" name="[Date Placeholder 3]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4" name="[Slide Number Placeholder 42]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mtClean="0"/>
              <a:t>Week6</a:t>
            </a:r>
            <a:r>
              <a:rPr smtClean="0"/>
              <a:t> </a:t>
            </a:r>
            <a:r>
              <a:rPr dirty="0" smtClean="0"/>
              <a:t>- </a:t>
            </a:r>
            <a:fld id="{628B8346-B709-406B-887E-3E0CC6DA1327}" type="slidenum">
              <a:rPr smtClean="0"/>
              <a:pPr>
                <a:defRPr/>
              </a:pPr>
              <a:t>18</a:t>
            </a:fld>
            <a:endParaRPr dirty="0"/>
          </a:p>
        </p:txBody>
      </p:sp>
      <p:sp>
        <p:nvSpPr>
          <p:cNvPr id="5" name="[Footer Placeholder 41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PTLabsHighlightBulletsSlide20140708092940061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smtClean="0">
                <a:solidFill>
                  <a:srgbClr val="0000FF"/>
                </a:solidFill>
              </a:rPr>
              <a:t>Week 6: Arrays</a:t>
            </a:r>
            <a:endParaRPr lang="en-GB" sz="3600" dirty="0" smtClean="0">
              <a:solidFill>
                <a:srgbClr val="0000FF"/>
              </a:solidFill>
            </a:endParaRPr>
          </a:p>
        </p:txBody>
      </p:sp>
      <p:sp>
        <p:nvSpPr>
          <p:cNvPr id="14339" name="HighlightTextShape201406201824391195"/>
          <p:cNvSpPr>
            <a:spLocks noGrp="1" noChangeArrowheads="1"/>
          </p:cNvSpPr>
          <p:nvPr>
            <p:ph idx="1"/>
          </p:nvPr>
        </p:nvSpPr>
        <p:spPr>
          <a:xfrm>
            <a:off x="790756" y="3200238"/>
            <a:ext cx="7663132" cy="547303"/>
          </a:xfrm>
        </p:spPr>
        <p:txBody>
          <a:bodyPr>
            <a:noAutofit/>
          </a:bodyPr>
          <a:lstStyle/>
          <a:p>
            <a:pPr marL="352425" indent="-352425" eaLnBrk="1" hangingPunct="1">
              <a:spcBef>
                <a:spcPts val="600"/>
              </a:spcBef>
              <a:buClrTx/>
              <a:buSzPct val="100000"/>
              <a:buFont typeface="Wingdings" panose="05000000000000000000" pitchFamily="2" charset="2"/>
              <a:buChar char="§"/>
            </a:pPr>
            <a:r>
              <a:rPr lang="en-GB" smtClean="0"/>
              <a:t>Going through examples in Unit #10 </a:t>
            </a:r>
            <a:endParaRPr lang="en-GB" dirty="0" smtClean="0"/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smtClean="0"/>
              <a:t>Week6 </a:t>
            </a:r>
            <a:r>
              <a:rPr sz="1200" dirty="0" smtClean="0"/>
              <a:t>- </a:t>
            </a:r>
            <a:fld id="{F7EC234A-9094-4BB8-9EA4-75ECDA8A365B}" type="slidenum">
              <a:rPr sz="1200" smtClean="0"/>
              <a:pPr>
                <a:defRPr/>
              </a:pPr>
              <a:t>2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8" name="HighlightTextShape201406201824391195"/>
          <p:cNvSpPr txBox="1">
            <a:spLocks noChangeArrowheads="1"/>
          </p:cNvSpPr>
          <p:nvPr/>
        </p:nvSpPr>
        <p:spPr>
          <a:xfrm>
            <a:off x="790756" y="4396906"/>
            <a:ext cx="7645878" cy="15691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2425" indent="-352425" fontAlgn="auto">
              <a:spcBef>
                <a:spcPts val="600"/>
              </a:spcBef>
              <a:spcAft>
                <a:spcPts val="0"/>
              </a:spcAft>
              <a:buClrTx/>
              <a:buSzPct val="100000"/>
              <a:buFont typeface="Wingdings" panose="05000000000000000000" pitchFamily="2" charset="2"/>
              <a:buChar char="§"/>
            </a:pPr>
            <a:r>
              <a:rPr lang="en-GB" smtClean="0"/>
              <a:t>Exercise </a:t>
            </a:r>
            <a:r>
              <a:rPr lang="en-GB" dirty="0" smtClean="0"/>
              <a:t>#1</a:t>
            </a:r>
            <a:r>
              <a:rPr lang="en-GB" smtClean="0"/>
              <a:t>: Sum to Random Position </a:t>
            </a:r>
            <a:endParaRPr lang="en-GB" dirty="0" smtClean="0"/>
          </a:p>
          <a:p>
            <a:pPr marL="352425" indent="-352425" fontAlgn="auto">
              <a:spcBef>
                <a:spcPts val="600"/>
              </a:spcBef>
              <a:spcAft>
                <a:spcPts val="0"/>
              </a:spcAft>
              <a:buClrTx/>
              <a:buSzPct val="100000"/>
              <a:buFont typeface="Wingdings" panose="05000000000000000000" pitchFamily="2" charset="2"/>
              <a:buChar char="§"/>
            </a:pPr>
            <a:r>
              <a:rPr lang="en-GB" dirty="0" smtClean="0"/>
              <a:t>Exercise #</a:t>
            </a:r>
            <a:r>
              <a:rPr lang="en-GB" smtClean="0"/>
              <a:t>2: Matrix Multiplication</a:t>
            </a:r>
          </a:p>
          <a:p>
            <a:pPr marL="352425" indent="-352425" fontAlgn="auto">
              <a:spcBef>
                <a:spcPts val="600"/>
              </a:spcBef>
              <a:spcAft>
                <a:spcPts val="0"/>
              </a:spcAft>
              <a:buClrTx/>
              <a:buSzPct val="100000"/>
              <a:buFont typeface="Wingdings" panose="05000000000000000000" pitchFamily="2" charset="2"/>
              <a:buChar char="§"/>
            </a:pPr>
            <a:r>
              <a:rPr lang="en-GB" smtClean="0"/>
              <a:t>Exercise #3: Valid Path</a:t>
            </a:r>
            <a:endParaRPr lang="en-GB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635480" y="2677018"/>
            <a:ext cx="53755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C00000"/>
                </a:solidFill>
              </a:rPr>
              <a:t>One-dimensional Arrays</a:t>
            </a:r>
            <a:endParaRPr lang="en-US" sz="2800" dirty="0">
              <a:solidFill>
                <a:srgbClr val="C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35480" y="3873685"/>
            <a:ext cx="57053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C00000"/>
                </a:solidFill>
              </a:rPr>
              <a:t>Multi-dimensional </a:t>
            </a:r>
            <a:r>
              <a:rPr lang="en-US" sz="2800">
                <a:solidFill>
                  <a:srgbClr val="C00000"/>
                </a:solidFill>
              </a:rPr>
              <a:t>Arrays</a:t>
            </a:r>
            <a:endParaRPr lang="en-US" sz="2800" dirty="0">
              <a:solidFill>
                <a:srgbClr val="C00000"/>
              </a:solidFill>
            </a:endParaRPr>
          </a:p>
        </p:txBody>
      </p:sp>
      <p:sp>
        <p:nvSpPr>
          <p:cNvPr id="10" name="HighlightTextShape201406201824391195"/>
          <p:cNvSpPr txBox="1">
            <a:spLocks noChangeArrowheads="1"/>
          </p:cNvSpPr>
          <p:nvPr/>
        </p:nvSpPr>
        <p:spPr>
          <a:xfrm>
            <a:off x="790756" y="1711864"/>
            <a:ext cx="7663132" cy="96515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2425" indent="-352425" fontAlgn="auto">
              <a:spcBef>
                <a:spcPts val="600"/>
              </a:spcBef>
              <a:spcAft>
                <a:spcPts val="0"/>
              </a:spcAft>
              <a:buClrTx/>
              <a:buSzPct val="100000"/>
              <a:buFont typeface="Wingdings" panose="05000000000000000000" pitchFamily="2" charset="2"/>
              <a:buChar char="§"/>
            </a:pPr>
            <a:r>
              <a:rPr lang="en-GB" smtClean="0"/>
              <a:t>Unit #11: Random Numbers </a:t>
            </a:r>
          </a:p>
          <a:p>
            <a:pPr marL="352425" indent="-352425" fontAlgn="auto">
              <a:spcBef>
                <a:spcPts val="600"/>
              </a:spcBef>
              <a:spcAft>
                <a:spcPts val="0"/>
              </a:spcAft>
              <a:buClrTx/>
              <a:buSzPct val="100000"/>
              <a:buFont typeface="Wingdings" panose="05000000000000000000" pitchFamily="2" charset="2"/>
              <a:buChar char="§"/>
            </a:pPr>
            <a:r>
              <a:rPr lang="en-GB" smtClean="0"/>
              <a:t>Unit #12: Using </a:t>
            </a:r>
            <a:r>
              <a:rPr lang="en-GB"/>
              <a:t>UNIX </a:t>
            </a:r>
            <a:r>
              <a:rPr lang="en-GB" smtClean="0"/>
              <a:t>I/O </a:t>
            </a:r>
            <a:r>
              <a:rPr lang="en-GB"/>
              <a:t>Redirection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35480" y="1188644"/>
            <a:ext cx="53755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C00000"/>
                </a:solidFill>
              </a:rPr>
              <a:t>Preparation</a:t>
            </a:r>
            <a:endParaRPr lang="en-US" sz="28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860769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smtClean="0">
                <a:solidFill>
                  <a:srgbClr val="0000FF"/>
                </a:solidFill>
              </a:rPr>
              <a:t>Random Numbers</a:t>
            </a:r>
            <a:endParaRPr lang="en-GB" sz="3600" dirty="0" smtClean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smtClean="0"/>
              <a:t>Week6</a:t>
            </a:r>
            <a:r>
              <a:rPr sz="1200" smtClean="0"/>
              <a:t> </a:t>
            </a:r>
            <a:r>
              <a:rPr sz="1200" dirty="0" smtClean="0"/>
              <a:t>- </a:t>
            </a:r>
            <a:fld id="{F7EC234A-9094-4BB8-9EA4-75ECDA8A365B}" type="slidenum">
              <a:rPr sz="1200" smtClean="0"/>
              <a:pPr>
                <a:defRPr/>
              </a:pPr>
              <a:t>3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23" name="[Rectangle 3]"/>
          <p:cNvSpPr txBox="1">
            <a:spLocks noChangeArrowheads="1"/>
          </p:cNvSpPr>
          <p:nvPr/>
        </p:nvSpPr>
        <p:spPr>
          <a:xfrm>
            <a:off x="471487" y="1366086"/>
            <a:ext cx="8207817" cy="5693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2425" indent="-352425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z="2800" smtClean="0"/>
              <a:t>We will go through </a:t>
            </a:r>
            <a:r>
              <a:rPr lang="en-GB" sz="2800" smtClean="0">
                <a:solidFill>
                  <a:srgbClr val="0000FF"/>
                </a:solidFill>
              </a:rPr>
              <a:t>Unit #11 Random Numbers.</a:t>
            </a:r>
            <a:endParaRPr lang="en-GB" sz="2800" dirty="0" smtClean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250313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smtClean="0">
                <a:solidFill>
                  <a:srgbClr val="0000FF"/>
                </a:solidFill>
              </a:rPr>
              <a:t>Using UNIX I/O Redirection</a:t>
            </a:r>
            <a:endParaRPr lang="en-GB" sz="3600" dirty="0" smtClean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smtClean="0"/>
              <a:t>Week6</a:t>
            </a:r>
            <a:r>
              <a:rPr sz="1200" smtClean="0"/>
              <a:t> </a:t>
            </a:r>
            <a:r>
              <a:rPr sz="1200" dirty="0" smtClean="0"/>
              <a:t>- </a:t>
            </a:r>
            <a:fld id="{F7EC234A-9094-4BB8-9EA4-75ECDA8A365B}" type="slidenum">
              <a:rPr sz="1200" smtClean="0"/>
              <a:pPr>
                <a:defRPr/>
              </a:pPr>
              <a:t>4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23" name="Rectangle 3"/>
          <p:cNvSpPr txBox="1">
            <a:spLocks noChangeArrowheads="1"/>
          </p:cNvSpPr>
          <p:nvPr/>
        </p:nvSpPr>
        <p:spPr>
          <a:xfrm>
            <a:off x="471488" y="1328468"/>
            <a:ext cx="8149998" cy="50205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z="2800" smtClean="0"/>
              <a:t>We will go through </a:t>
            </a:r>
            <a:r>
              <a:rPr lang="en-GB" sz="2800" smtClean="0">
                <a:solidFill>
                  <a:srgbClr val="0000FF"/>
                </a:solidFill>
              </a:rPr>
              <a:t>Unit #12 UNIX I/O Redirection</a:t>
            </a:r>
            <a:endParaRPr lang="en-GB" sz="28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403551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smtClean="0">
                <a:solidFill>
                  <a:srgbClr val="0000FF"/>
                </a:solidFill>
              </a:rPr>
              <a:t>One-dimensional Arrays</a:t>
            </a:r>
            <a:endParaRPr lang="en-GB" sz="3600" dirty="0" smtClean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smtClean="0"/>
              <a:t>Week6</a:t>
            </a:r>
            <a:r>
              <a:rPr sz="1200" smtClean="0"/>
              <a:t> </a:t>
            </a:r>
            <a:r>
              <a:rPr sz="1200" dirty="0" smtClean="0"/>
              <a:t>- </a:t>
            </a:r>
            <a:fld id="{F7EC234A-9094-4BB8-9EA4-75ECDA8A365B}" type="slidenum">
              <a:rPr sz="1200" smtClean="0"/>
              <a:pPr>
                <a:defRPr/>
              </a:pPr>
              <a:t>5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23" name="[Rectangle 3]"/>
          <p:cNvSpPr txBox="1">
            <a:spLocks noChangeArrowheads="1"/>
          </p:cNvSpPr>
          <p:nvPr/>
        </p:nvSpPr>
        <p:spPr>
          <a:xfrm>
            <a:off x="471488" y="1500997"/>
            <a:ext cx="7948612" cy="5693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2425" indent="-352425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z="2800" smtClean="0"/>
              <a:t>We will go through the examples in </a:t>
            </a:r>
            <a:r>
              <a:rPr lang="en-GB" sz="2800" smtClean="0">
                <a:solidFill>
                  <a:srgbClr val="0000FF"/>
                </a:solidFill>
              </a:rPr>
              <a:t>Unit #10</a:t>
            </a:r>
            <a:r>
              <a:rPr lang="en-GB" sz="2800" smtClean="0"/>
              <a:t>.</a:t>
            </a:r>
            <a:endParaRPr lang="en-GB" sz="2800" dirty="0" smtClean="0"/>
          </a:p>
        </p:txBody>
      </p:sp>
    </p:spTree>
    <p:extLst>
      <p:ext uri="{BB962C8B-B14F-4D97-AF65-F5344CB8AC3E}">
        <p14:creationId xmlns:p14="http://schemas.microsoft.com/office/powerpoint/2010/main" val="65519613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smtClean="0">
                <a:solidFill>
                  <a:srgbClr val="0000FF"/>
                </a:solidFill>
              </a:rPr>
              <a:t>Multi-dimensional Arrays</a:t>
            </a:r>
            <a:endParaRPr lang="en-GB" sz="3600" dirty="0" smtClean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smtClean="0"/>
              <a:t>Week6</a:t>
            </a:r>
            <a:r>
              <a:rPr sz="1200" smtClean="0"/>
              <a:t> </a:t>
            </a:r>
            <a:r>
              <a:rPr sz="1200" dirty="0" smtClean="0"/>
              <a:t>- </a:t>
            </a:r>
            <a:fld id="{F7EC234A-9094-4BB8-9EA4-75ECDA8A365B}" type="slidenum">
              <a:rPr sz="1200" smtClean="0"/>
              <a:pPr>
                <a:defRPr/>
              </a:pPr>
              <a:t>6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23" name="Rectangle 3"/>
          <p:cNvSpPr txBox="1">
            <a:spLocks noChangeArrowheads="1"/>
          </p:cNvSpPr>
          <p:nvPr/>
        </p:nvSpPr>
        <p:spPr>
          <a:xfrm>
            <a:off x="471488" y="1328468"/>
            <a:ext cx="8149998" cy="14147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2425" indent="-352425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z="2800"/>
              <a:t>We will go through the examples in </a:t>
            </a:r>
            <a:r>
              <a:rPr lang="en-GB" sz="2800">
                <a:solidFill>
                  <a:srgbClr val="0000FF"/>
                </a:solidFill>
              </a:rPr>
              <a:t>Unit #10</a:t>
            </a:r>
            <a:r>
              <a:rPr lang="en-GB" sz="2800" smtClean="0"/>
              <a:t>.</a:t>
            </a:r>
          </a:p>
          <a:p>
            <a:pPr marL="352425" indent="-352425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z="2800" smtClean="0"/>
              <a:t>Work out the following exercises.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33121351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sz="3600" dirty="0" smtClean="0">
                <a:solidFill>
                  <a:srgbClr val="0000FF"/>
                </a:solidFill>
              </a:rPr>
              <a:t>Exercise #1</a:t>
            </a:r>
            <a:r>
              <a:rPr lang="en-GB" sz="3600" smtClean="0">
                <a:solidFill>
                  <a:srgbClr val="0000FF"/>
                </a:solidFill>
              </a:rPr>
              <a:t>: Sum to Random Position (1/4)</a:t>
            </a:r>
            <a:endParaRPr lang="en-GB" sz="3600" dirty="0" smtClean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smtClean="0"/>
              <a:t>Week6</a:t>
            </a:r>
            <a:r>
              <a:rPr sz="1200" smtClean="0"/>
              <a:t> </a:t>
            </a:r>
            <a:r>
              <a:rPr sz="1200" dirty="0" smtClean="0"/>
              <a:t>- </a:t>
            </a:r>
            <a:fld id="{F7EC234A-9094-4BB8-9EA4-75ECDA8A365B}" type="slidenum">
              <a:rPr sz="1200" smtClean="0"/>
              <a:pPr>
                <a:defRPr/>
              </a:pPr>
              <a:t>7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18" name="[Rectangle 3]"/>
          <p:cNvSpPr txBox="1">
            <a:spLocks noChangeArrowheads="1"/>
          </p:cNvSpPr>
          <p:nvPr/>
        </p:nvSpPr>
        <p:spPr>
          <a:xfrm>
            <a:off x="471488" y="1235825"/>
            <a:ext cx="8258444" cy="52339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dirty="0"/>
              <a:t>Write a program </a:t>
            </a:r>
            <a:r>
              <a:rPr lang="en-GB" dirty="0" smtClean="0">
                <a:solidFill>
                  <a:srgbClr val="0000FF"/>
                </a:solidFill>
              </a:rPr>
              <a:t>Week6_SumToRandomPos.c</a:t>
            </a:r>
            <a:r>
              <a:rPr lang="en-GB" dirty="0" smtClean="0"/>
              <a:t> </a:t>
            </a:r>
            <a:r>
              <a:rPr lang="en-GB" dirty="0"/>
              <a:t>that reads in values (of type </a:t>
            </a:r>
            <a:r>
              <a:rPr lang="en-GB" dirty="0">
                <a:solidFill>
                  <a:srgbClr val="0000FF"/>
                </a:solidFill>
              </a:rPr>
              <a:t>float</a:t>
            </a:r>
            <a:r>
              <a:rPr lang="en-GB" dirty="0"/>
              <a:t>) for a 2D array with at most 5 rows and 8 columns, generates a random position in the array and sums the elements from index [0][0] to that position, in row-major order. </a:t>
            </a:r>
          </a:p>
          <a:p>
            <a:pPr marL="457200" indent="-457200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dirty="0"/>
              <a:t>Your program should contain the function </a:t>
            </a:r>
            <a:r>
              <a:rPr lang="en-GB" dirty="0" err="1">
                <a:solidFill>
                  <a:srgbClr val="0000FF"/>
                </a:solidFill>
              </a:rPr>
              <a:t>sumPartial</a:t>
            </a:r>
            <a:r>
              <a:rPr lang="en-GB" dirty="0">
                <a:solidFill>
                  <a:srgbClr val="0000FF"/>
                </a:solidFill>
              </a:rPr>
              <a:t>()</a:t>
            </a:r>
            <a:r>
              <a:rPr lang="en-GB" dirty="0"/>
              <a:t> to take in the array and a random position and return the sum of the elements up to that position.</a:t>
            </a:r>
            <a:endParaRPr lang="en-GB" dirty="0"/>
          </a:p>
          <a:p>
            <a:pPr marL="857250" lvl="1" indent="-457200">
              <a:spcBef>
                <a:spcPts val="600"/>
              </a:spcBef>
              <a:buClr>
                <a:schemeClr val="bg1">
                  <a:lumMod val="5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z="2200" dirty="0"/>
              <a:t>What are the parameters of </a:t>
            </a:r>
            <a:r>
              <a:rPr lang="en-GB" sz="2200" dirty="0" err="1">
                <a:solidFill>
                  <a:srgbClr val="0000FF"/>
                </a:solidFill>
              </a:rPr>
              <a:t>sumPartial</a:t>
            </a:r>
            <a:r>
              <a:rPr lang="en-GB" sz="2200" dirty="0">
                <a:solidFill>
                  <a:srgbClr val="0000FF"/>
                </a:solidFill>
              </a:rPr>
              <a:t>()</a:t>
            </a:r>
            <a:r>
              <a:rPr lang="en-GB" sz="2200" dirty="0"/>
              <a:t>?</a:t>
            </a:r>
          </a:p>
          <a:p>
            <a:pPr marL="457200" indent="-457200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dirty="0"/>
              <a:t>The incomplete program </a:t>
            </a:r>
            <a:r>
              <a:rPr lang="en-GB" dirty="0" smtClean="0">
                <a:solidFill>
                  <a:srgbClr val="0000FF"/>
                </a:solidFill>
              </a:rPr>
              <a:t>Week6_SumToRandomPos.c</a:t>
            </a:r>
            <a:r>
              <a:rPr lang="en-GB" dirty="0" smtClean="0"/>
              <a:t> </a:t>
            </a:r>
            <a:r>
              <a:rPr lang="en-GB" dirty="0"/>
              <a:t>is given. Study the function </a:t>
            </a:r>
            <a:r>
              <a:rPr lang="en-GB" dirty="0" err="1">
                <a:solidFill>
                  <a:srgbClr val="0000FF"/>
                </a:solidFill>
              </a:rPr>
              <a:t>scanArray</a:t>
            </a:r>
            <a:r>
              <a:rPr lang="en-GB" dirty="0" smtClean="0">
                <a:solidFill>
                  <a:srgbClr val="0000FF"/>
                </a:solidFill>
              </a:rPr>
              <a:t>()</a:t>
            </a:r>
            <a:r>
              <a:rPr lang="en-GB" dirty="0" smtClean="0"/>
              <a:t> closely.</a:t>
            </a:r>
            <a:endParaRPr lang="en-GB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248493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sz="3600" dirty="0" smtClean="0">
                <a:solidFill>
                  <a:srgbClr val="0000FF"/>
                </a:solidFill>
              </a:rPr>
              <a:t>Exercise #1</a:t>
            </a:r>
            <a:r>
              <a:rPr lang="en-GB" sz="3600" smtClean="0">
                <a:solidFill>
                  <a:srgbClr val="0000FF"/>
                </a:solidFill>
              </a:rPr>
              <a:t>: Sum to Random Position (2/4)</a:t>
            </a:r>
            <a:endParaRPr lang="en-GB" sz="3600" dirty="0" smtClean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smtClean="0"/>
              <a:t>Week6</a:t>
            </a:r>
            <a:r>
              <a:rPr sz="1200" smtClean="0"/>
              <a:t> </a:t>
            </a:r>
            <a:r>
              <a:rPr sz="1200" dirty="0" smtClean="0"/>
              <a:t>- </a:t>
            </a:r>
            <a:fld id="{F7EC234A-9094-4BB8-9EA4-75ECDA8A365B}" type="slidenum">
              <a:rPr sz="1200" smtClean="0"/>
              <a:pPr>
                <a:defRPr/>
              </a:pPr>
              <a:t>8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18" name="[Rectangle 3]"/>
          <p:cNvSpPr txBox="1">
            <a:spLocks noChangeArrowheads="1"/>
          </p:cNvSpPr>
          <p:nvPr/>
        </p:nvSpPr>
        <p:spPr>
          <a:xfrm>
            <a:off x="471488" y="1235824"/>
            <a:ext cx="8258444" cy="280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/>
              <a:t>The sum is printed in 2 decimal places.</a:t>
            </a:r>
          </a:p>
          <a:p>
            <a:pPr marL="457200" indent="-457200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/>
              <a:t>To ease data input, create a file to store the input data, and use UNIX input </a:t>
            </a:r>
            <a:r>
              <a:rPr lang="en-GB" smtClean="0"/>
              <a:t>redirection to redirect input from this file when you execute the program.</a:t>
            </a:r>
            <a:endParaRPr lang="en-GB"/>
          </a:p>
          <a:p>
            <a:pPr marL="457200" indent="-457200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/>
              <a:t>Sample run: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1160559" y="3605550"/>
            <a:ext cx="6880302" cy="2308324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$ Enter rows and columns: </a:t>
            </a:r>
            <a:r>
              <a:rPr lang="en-US" sz="24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3 4</a:t>
            </a:r>
          </a:p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$ Enter 12 values:</a:t>
            </a:r>
          </a:p>
          <a:p>
            <a:r>
              <a:rPr lang="en-US" sz="24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5.1 4.2 -6.3</a:t>
            </a:r>
            <a:r>
              <a:rPr lang="en-US" sz="24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12.4</a:t>
            </a:r>
          </a:p>
          <a:p>
            <a:r>
              <a:rPr lang="en-US" sz="24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7.5 8.6</a:t>
            </a:r>
            <a:r>
              <a:rPr lang="en-US" sz="24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-3.7 11.8</a:t>
            </a:r>
          </a:p>
          <a:p>
            <a:r>
              <a:rPr lang="en-US" sz="24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9.9 -20.0 17.1 10.2</a:t>
            </a:r>
          </a:p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Sum to position [1][2] = 27.80 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276989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sz="3600" dirty="0" smtClean="0">
                <a:solidFill>
                  <a:srgbClr val="0000FF"/>
                </a:solidFill>
              </a:rPr>
              <a:t>Exercise #1</a:t>
            </a:r>
            <a:r>
              <a:rPr lang="en-GB" sz="3600" smtClean="0">
                <a:solidFill>
                  <a:srgbClr val="0000FF"/>
                </a:solidFill>
              </a:rPr>
              <a:t>: Sum to Random Position (3/4)</a:t>
            </a:r>
            <a:endParaRPr lang="en-GB" sz="3600" dirty="0" smtClean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smtClean="0"/>
              <a:t>Week6</a:t>
            </a:r>
            <a:r>
              <a:rPr sz="1200" smtClean="0"/>
              <a:t> </a:t>
            </a:r>
            <a:r>
              <a:rPr sz="1200" dirty="0" smtClean="0"/>
              <a:t>- </a:t>
            </a:r>
            <a:fld id="{F7EC234A-9094-4BB8-9EA4-75ECDA8A365B}" type="slidenum">
              <a:rPr sz="1200" smtClean="0"/>
              <a:pPr>
                <a:defRPr/>
              </a:pPr>
              <a:t>9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31540" y="1043735"/>
            <a:ext cx="8471139" cy="578619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tabLst>
                <a:tab pos="290513" algn="l"/>
                <a:tab pos="566738" algn="l"/>
                <a:tab pos="855663" algn="l"/>
              </a:tabLst>
              <a:defRPr/>
            </a:pPr>
            <a:r>
              <a:rPr lang="en-US" sz="1600" b="1" dirty="0" smtClean="0">
                <a:solidFill>
                  <a:srgbClr val="6600CC"/>
                </a:solidFill>
                <a:latin typeface="Courier New" pitchFamily="49" charset="0"/>
                <a:cs typeface="Courier New" pitchFamily="49" charset="0"/>
              </a:rPr>
              <a:t>#include </a:t>
            </a:r>
            <a:r>
              <a:rPr lang="en-US" sz="1600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1600" b="1" dirty="0" err="1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stdio.h</a:t>
            </a:r>
            <a:r>
              <a:rPr lang="en-US" sz="1600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tabLst>
                <a:tab pos="290513" algn="l"/>
                <a:tab pos="566738" algn="l"/>
                <a:tab pos="855663" algn="l"/>
              </a:tabLst>
            </a:pPr>
            <a:r>
              <a:rPr lang="en-US" sz="1600" b="1" dirty="0">
                <a:solidFill>
                  <a:srgbClr val="6600CC"/>
                </a:solidFill>
                <a:latin typeface="Courier New" pitchFamily="49" charset="0"/>
                <a:cs typeface="Courier New" pitchFamily="49" charset="0"/>
              </a:rPr>
              <a:t>#include </a:t>
            </a:r>
            <a:r>
              <a:rPr lang="en-US" sz="16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1600" b="1" dirty="0" err="1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stdlib.h</a:t>
            </a:r>
            <a:r>
              <a:rPr lang="en-US" sz="16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tabLst>
                <a:tab pos="290513" algn="l"/>
                <a:tab pos="566738" algn="l"/>
                <a:tab pos="855663" algn="l"/>
              </a:tabLst>
            </a:pPr>
            <a:r>
              <a:rPr lang="en-US" sz="1600" b="1" dirty="0">
                <a:solidFill>
                  <a:srgbClr val="6600CC"/>
                </a:solidFill>
                <a:latin typeface="Courier New" pitchFamily="49" charset="0"/>
                <a:cs typeface="Courier New" pitchFamily="49" charset="0"/>
              </a:rPr>
              <a:t>#include </a:t>
            </a:r>
            <a:r>
              <a:rPr lang="en-US" sz="1600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1600" b="1" dirty="0" err="1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time.h</a:t>
            </a:r>
            <a:r>
              <a:rPr lang="en-US" sz="16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tabLst>
                <a:tab pos="290513" algn="l"/>
                <a:tab pos="566738" algn="l"/>
                <a:tab pos="855663" algn="l"/>
              </a:tabLst>
            </a:pPr>
            <a:r>
              <a:rPr lang="en-US" sz="1600" b="1" dirty="0" smtClean="0">
                <a:solidFill>
                  <a:srgbClr val="6600CC"/>
                </a:solidFill>
                <a:latin typeface="Courier New" pitchFamily="49" charset="0"/>
                <a:cs typeface="Courier New" pitchFamily="49" charset="0"/>
              </a:rPr>
              <a:t>#</a:t>
            </a:r>
            <a:r>
              <a:rPr lang="en-US" sz="1600" b="1" dirty="0">
                <a:solidFill>
                  <a:srgbClr val="6600CC"/>
                </a:solidFill>
                <a:latin typeface="Courier New" pitchFamily="49" charset="0"/>
                <a:cs typeface="Courier New" pitchFamily="49" charset="0"/>
              </a:rPr>
              <a:t>define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MAX_ROWS</a:t>
            </a:r>
            <a:r>
              <a:rPr lang="en-US" sz="1600" b="1" dirty="0">
                <a:solidFill>
                  <a:srgbClr val="6600CC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5</a:t>
            </a:r>
            <a:endParaRPr lang="en-US" sz="1600" b="1" dirty="0">
              <a:solidFill>
                <a:srgbClr val="6600CC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290513" algn="l"/>
                <a:tab pos="566738" algn="l"/>
                <a:tab pos="855663" algn="l"/>
              </a:tabLst>
            </a:pPr>
            <a:r>
              <a:rPr lang="en-US" sz="1600" b="1" dirty="0" smtClean="0">
                <a:solidFill>
                  <a:srgbClr val="6600CC"/>
                </a:solidFill>
                <a:latin typeface="Courier New" pitchFamily="49" charset="0"/>
                <a:cs typeface="Courier New" pitchFamily="49" charset="0"/>
              </a:rPr>
              <a:t>#define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MAX_COLS</a:t>
            </a:r>
            <a:r>
              <a:rPr lang="en-US" sz="1600" b="1" dirty="0" smtClean="0">
                <a:solidFill>
                  <a:srgbClr val="6600CC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5</a:t>
            </a:r>
            <a:endParaRPr lang="en-US" sz="1600" b="1" dirty="0">
              <a:solidFill>
                <a:srgbClr val="6600CC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290513" algn="l"/>
                <a:tab pos="566738" algn="l"/>
                <a:tab pos="855663" algn="l"/>
              </a:tabLst>
            </a:pPr>
            <a:endParaRPr lang="en-US" sz="1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290513" algn="l"/>
                <a:tab pos="566738" algn="l"/>
                <a:tab pos="855663" algn="l"/>
              </a:tabLst>
            </a:pPr>
            <a:r>
              <a:rPr lang="en-US" sz="16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scanArray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float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[][MAX_COLS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], </a:t>
            </a:r>
            <a:r>
              <a:rPr lang="en-US" sz="1600" b="1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b="1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290513" algn="l"/>
                <a:tab pos="566738" algn="l"/>
                <a:tab pos="855663" algn="l"/>
              </a:tabLst>
            </a:pPr>
            <a:endParaRPr lang="en-US" sz="1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290513" algn="l"/>
                <a:tab pos="566738" algn="l"/>
                <a:tab pos="855663" algn="l"/>
              </a:tabLst>
            </a:pPr>
            <a:r>
              <a:rPr lang="en-US" b="1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main(</a:t>
            </a:r>
            <a:r>
              <a:rPr lang="en-US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>
              <a:tabLst>
                <a:tab pos="290513" algn="l"/>
                <a:tab pos="566738" algn="l"/>
                <a:tab pos="855663" algn="l"/>
              </a:tabLst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float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array[MAX_ROWS][</a:t>
            </a:r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MAX_COLS</a:t>
            </a:r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</a:p>
          <a:p>
            <a:pPr>
              <a:tabLst>
                <a:tab pos="290513" algn="l"/>
                <a:tab pos="566738" algn="l"/>
                <a:tab pos="855663" algn="l"/>
              </a:tabLst>
            </a:pPr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rows, cols, upToRow, upToCol;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290513" algn="l"/>
                <a:tab pos="566738" algn="l"/>
                <a:tab pos="855663" algn="l"/>
              </a:tabLst>
            </a:pPr>
            <a:endParaRPr lang="en-US" sz="1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290513" algn="l"/>
                <a:tab pos="566738" algn="l"/>
                <a:tab pos="855663" algn="l"/>
              </a:tabLst>
            </a:pPr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	printf(</a:t>
            </a:r>
            <a:r>
              <a:rPr lang="en-US" b="1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"Enter rows and columns: </a:t>
            </a:r>
            <a:r>
              <a:rPr lang="en-US" b="1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>
              <a:tabLst>
                <a:tab pos="290513" algn="l"/>
                <a:tab pos="566738" algn="l"/>
                <a:tab pos="855663" algn="l"/>
              </a:tabLst>
            </a:pPr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	scanf(</a:t>
            </a:r>
            <a:r>
              <a:rPr lang="en-US" b="1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b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%d %d</a:t>
            </a:r>
            <a:r>
              <a:rPr lang="en-US" b="1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, &amp;rows, &amp;cols);</a:t>
            </a:r>
          </a:p>
          <a:p>
            <a:pPr>
              <a:tabLst>
                <a:tab pos="290513" algn="l"/>
                <a:tab pos="566738" algn="l"/>
                <a:tab pos="855663" algn="l"/>
              </a:tabLst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scanArray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(array</a:t>
            </a:r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rows</a:t>
            </a:r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cols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>
              <a:tabLst>
                <a:tab pos="290513" algn="l"/>
                <a:tab pos="566738" algn="l"/>
                <a:tab pos="855663" algn="l"/>
              </a:tabLst>
            </a:pPr>
            <a:endParaRPr lang="en-US" sz="1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290513" algn="l"/>
                <a:tab pos="566738" algn="l"/>
                <a:tab pos="855663" algn="l"/>
              </a:tabLst>
            </a:pPr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	srand(time(</a:t>
            </a:r>
            <a:r>
              <a:rPr lang="en-US" b="1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</a:p>
          <a:p>
            <a:pPr>
              <a:tabLst>
                <a:tab pos="290513" algn="l"/>
                <a:tab pos="566738" algn="l"/>
                <a:tab pos="855663" algn="l"/>
              </a:tabLst>
            </a:pPr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upToRow = rand() % rows;</a:t>
            </a:r>
          </a:p>
          <a:p>
            <a:pPr>
              <a:tabLst>
                <a:tab pos="290513" algn="l"/>
                <a:tab pos="566738" algn="l"/>
                <a:tab pos="855663" algn="l"/>
              </a:tabLst>
            </a:pPr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upToCol = rand() &amp; cols;</a:t>
            </a:r>
          </a:p>
          <a:p>
            <a:pPr>
              <a:tabLst>
                <a:tab pos="290513" algn="l"/>
                <a:tab pos="566738" algn="l"/>
                <a:tab pos="855663" algn="l"/>
              </a:tabLst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>
                <a:solidFill>
                  <a:schemeClr val="tx2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call </a:t>
            </a:r>
            <a:r>
              <a:rPr lang="en-US" b="1" dirty="0" err="1">
                <a:solidFill>
                  <a:schemeClr val="tx2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sumPartial</a:t>
            </a:r>
            <a:r>
              <a:rPr lang="en-US" b="1" dirty="0">
                <a:solidFill>
                  <a:schemeClr val="tx2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 </a:t>
            </a:r>
            <a:r>
              <a:rPr lang="en-US" b="1">
                <a:solidFill>
                  <a:schemeClr val="tx2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function </a:t>
            </a:r>
            <a:r>
              <a:rPr lang="en-US" b="1" smtClean="0">
                <a:solidFill>
                  <a:schemeClr val="tx2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below</a:t>
            </a:r>
            <a:endParaRPr lang="en-US" sz="1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290513" algn="l"/>
                <a:tab pos="566738" algn="l"/>
                <a:tab pos="855663" algn="l"/>
              </a:tabLst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 to position </a:t>
            </a:r>
            <a:r>
              <a:rPr lang="en-US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%d</a:t>
            </a:r>
            <a:r>
              <a:rPr lang="en-US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][</a:t>
            </a:r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%d</a:t>
            </a:r>
            <a:r>
              <a:rPr lang="en-US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 = </a:t>
            </a:r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%.2f\n</a:t>
            </a:r>
            <a:r>
              <a:rPr lang="en-US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); </a:t>
            </a:r>
            <a:r>
              <a:rPr lang="en-US" b="1" dirty="0">
                <a:solidFill>
                  <a:schemeClr val="tx2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b="1">
                <a:solidFill>
                  <a:schemeClr val="tx2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incomplete </a:t>
            </a:r>
            <a:endParaRPr lang="en-US" sz="1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290513" algn="l"/>
                <a:tab pos="566738" algn="l"/>
                <a:tab pos="855663" algn="l"/>
              </a:tabLst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>
              <a:tabLst>
                <a:tab pos="290513" algn="l"/>
                <a:tab pos="566738" algn="l"/>
                <a:tab pos="855663" algn="l"/>
              </a:tabLst>
            </a:pPr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1" name="[TextBox 9]"/>
          <p:cNvSpPr txBox="1"/>
          <p:nvPr/>
        </p:nvSpPr>
        <p:spPr>
          <a:xfrm>
            <a:off x="5624423" y="1085850"/>
            <a:ext cx="3170128" cy="369332"/>
          </a:xfrm>
          <a:prstGeom prst="rect">
            <a:avLst/>
          </a:prstGeom>
          <a:solidFill>
            <a:srgbClr val="FFCC66"/>
          </a:solidFill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en-US" smtClean="0">
                <a:solidFill>
                  <a:srgbClr val="000000"/>
                </a:solidFill>
              </a:rPr>
              <a:t>Week6_SumToRandomPos.c</a:t>
            </a:r>
            <a:endParaRPr lang="en-SG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914123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14511</TotalTime>
  <Words>1193</Words>
  <Application>Microsoft Office PowerPoint</Application>
  <PresentationFormat>On-screen Show (4:3)</PresentationFormat>
  <Paragraphs>288</Paragraphs>
  <Slides>18</Slides>
  <Notes>18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0" baseType="lpstr">
      <vt:lpstr>Clarity</vt:lpstr>
      <vt:lpstr>Equation</vt:lpstr>
      <vt:lpstr>http://www.comp.nus.edu.sg/~cs1010/</vt:lpstr>
      <vt:lpstr>Week 6: Arrays</vt:lpstr>
      <vt:lpstr>Random Numbers</vt:lpstr>
      <vt:lpstr>Using UNIX I/O Redirection</vt:lpstr>
      <vt:lpstr>One-dimensional Arrays</vt:lpstr>
      <vt:lpstr>Multi-dimensional Arrays</vt:lpstr>
      <vt:lpstr>Exercise #1: Sum to Random Position (1/4)</vt:lpstr>
      <vt:lpstr>Exercise #1: Sum to Random Position (2/4)</vt:lpstr>
      <vt:lpstr>Exercise #1: Sum to Random Position (3/4)</vt:lpstr>
      <vt:lpstr>Exercise #1: Sum to Random Position (4/4)</vt:lpstr>
      <vt:lpstr>Exercise #2: Matrix Multiplication (1/3)</vt:lpstr>
      <vt:lpstr>Exercise #2: Matrix Multiplication (2/3)</vt:lpstr>
      <vt:lpstr>Exercise #2: Matrix Multiplication (3/3)</vt:lpstr>
      <vt:lpstr>Maze (1/2)</vt:lpstr>
      <vt:lpstr>Maze (2/2)</vt:lpstr>
      <vt:lpstr>Exercise #3: Valid Path</vt:lpstr>
      <vt:lpstr>Things-To-Do</vt:lpstr>
      <vt:lpstr>End of File</vt:lpstr>
    </vt:vector>
  </TitlesOfParts>
  <Company>SoC, NUS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CS1010: Programming Methodology</dc:title>
  <dc:subject>Week 1</dc:subject>
  <dc:creator>Aaron Tan</dc:creator>
  <cp:lastModifiedBy>Tan Tuck Choy</cp:lastModifiedBy>
  <cp:revision>1408</cp:revision>
  <cp:lastPrinted>2014-06-20T04:24:53Z</cp:lastPrinted>
  <dcterms:created xsi:type="dcterms:W3CDTF">1998-09-05T15:03:32Z</dcterms:created>
  <dcterms:modified xsi:type="dcterms:W3CDTF">2014-09-20T04:30:53Z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3</vt:i4>
  </property>
  <property fmtid="{D5CDD505-2E9C-101B-9397-08002B2CF9AE}" pid="6" name="ScreenUsage">
    <vt:i4>3</vt:i4>
  </property>
  <property fmtid="{D5CDD505-2E9C-101B-9397-08002B2CF9AE}" pid="7" name="MailAddress">
    <vt:lpwstr>tantc@comp.nus.edu.sg</vt:lpwstr>
  </property>
  <property fmtid="{D5CDD505-2E9C-101B-9397-08002B2CF9AE}" pid="8" name="HomePage">
    <vt:lpwstr>http://www.comp.nus.edu.sg/~tantc</vt:lpwstr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C:\My Documents</vt:lpwstr>
  </property>
</Properties>
</file>