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4" r:id="rId4"/>
    <p:sldId id="350" r:id="rId5"/>
    <p:sldId id="265" r:id="rId6"/>
    <p:sldId id="352" r:id="rId7"/>
    <p:sldId id="377" r:id="rId8"/>
    <p:sldId id="353" r:id="rId9"/>
    <p:sldId id="381" r:id="rId10"/>
    <p:sldId id="359" r:id="rId11"/>
    <p:sldId id="401" r:id="rId12"/>
    <p:sldId id="382" r:id="rId13"/>
    <p:sldId id="259" r:id="rId14"/>
    <p:sldId id="389" r:id="rId15"/>
    <p:sldId id="392" r:id="rId16"/>
    <p:sldId id="355" r:id="rId17"/>
    <p:sldId id="383" r:id="rId18"/>
    <p:sldId id="366" r:id="rId19"/>
    <p:sldId id="367" r:id="rId20"/>
    <p:sldId id="385" r:id="rId21"/>
    <p:sldId id="394" r:id="rId22"/>
    <p:sldId id="371" r:id="rId23"/>
    <p:sldId id="400" r:id="rId24"/>
    <p:sldId id="386" r:id="rId25"/>
    <p:sldId id="378" r:id="rId26"/>
    <p:sldId id="3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9" autoAdjust="0"/>
    <p:restoredTop sz="86433" autoAdjust="0"/>
  </p:normalViewPr>
  <p:slideViewPr>
    <p:cSldViewPr>
      <p:cViewPr>
        <p:scale>
          <a:sx n="70" d="100"/>
          <a:sy n="70" d="100"/>
        </p:scale>
        <p:origin x="-2808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CA355-09A8-4E2F-8A2C-C9E8971A3FE0}" type="datetimeFigureOut">
              <a:rPr lang="en-SG" smtClean="0"/>
              <a:t>27/1/2014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84049-D8E3-4709-A3D9-1056BC81B3A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209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4049-D8E3-4709-A3D9-1056BC81B3A8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133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4049-D8E3-4709-A3D9-1056BC81B3A8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365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4049-D8E3-4709-A3D9-1056BC81B3A8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026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SG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SG" sz="1200" dirty="0" smtClean="0"/>
                  <a:t>1</a:t>
                </a:r>
                <a:r>
                  <a:rPr lang="en-SG" sz="1200" baseline="30000" dirty="0" smtClean="0"/>
                  <a:t>st</a:t>
                </a:r>
                <a:r>
                  <a:rPr lang="en-SG" sz="1200" dirty="0" smtClean="0"/>
                  <a:t> </a:t>
                </a:r>
                <a:r>
                  <a:rPr lang="en-SG" sz="1200" dirty="0"/>
                  <a:t>phase: use </a:t>
                </a:r>
                <a:r>
                  <a:rPr lang="en-US" altLang="zh-CN" sz="1200" b="0" i="0" smtClean="0">
                    <a:latin typeface="Cambria Math"/>
                  </a:rPr>
                  <a:t>O</a:t>
                </a:r>
                <a:r>
                  <a:rPr lang="en-US" altLang="zh-CN" sz="1200" i="0">
                    <a:latin typeface="Cambria Math"/>
                  </a:rPr>
                  <a:t>(</a:t>
                </a:r>
                <a:r>
                  <a:rPr lang="en-US" altLang="zh-CN" sz="1200" i="0" smtClean="0">
                    <a:latin typeface="Cambria Math"/>
                  </a:rPr>
                  <a:t>log</a:t>
                </a:r>
                <a:r>
                  <a:rPr lang="en-US" altLang="zh-CN" sz="1200" i="0">
                    <a:latin typeface="Cambria Math"/>
                  </a:rPr>
                  <a:t>⁡</a:t>
                </a:r>
                <a:r>
                  <a:rPr lang="en-US" altLang="zh-CN" sz="1200" b="0" i="0" smtClean="0">
                    <a:latin typeface="Cambria Math"/>
                  </a:rPr>
                  <a:t>𝑛 )</a:t>
                </a:r>
                <a:r>
                  <a:rPr lang="en-SG" sz="1200" dirty="0"/>
                  <a:t> </a:t>
                </a:r>
                <a:r>
                  <a:rPr lang="en-SG" sz="1200" dirty="0" smtClean="0"/>
                  <a:t>overheads </a:t>
                </a:r>
                <a:r>
                  <a:rPr lang="en-SG" sz="1200" dirty="0"/>
                  <a:t>to </a:t>
                </a:r>
                <a:r>
                  <a:rPr lang="en-SG" sz="1200" dirty="0" smtClean="0"/>
                  <a:t>get a rough estimate</a:t>
                </a:r>
                <a:endParaRPr lang="en-SG" sz="1200" dirty="0"/>
              </a:p>
              <a:p>
                <a:r>
                  <a:rPr lang="en-SG" sz="1200" dirty="0" smtClean="0"/>
                  <a:t>2</a:t>
                </a:r>
                <a:r>
                  <a:rPr lang="en-SG" sz="1200" baseline="30000" dirty="0" smtClean="0"/>
                  <a:t>nd</a:t>
                </a:r>
                <a:r>
                  <a:rPr lang="en-SG" sz="1200" dirty="0" smtClean="0"/>
                  <a:t> </a:t>
                </a:r>
                <a:r>
                  <a:rPr lang="en-SG" sz="1200" dirty="0"/>
                  <a:t>phase: with the rough estimate, further use </a:t>
                </a:r>
                <a:r>
                  <a:rPr lang="en-US" altLang="zh-CN" sz="1200" b="0" i="0" smtClean="0">
                    <a:latin typeface="Cambria Math"/>
                  </a:rPr>
                  <a:t>O</a:t>
                </a:r>
                <a:r>
                  <a:rPr lang="en-US" altLang="zh-CN" sz="1200" i="0">
                    <a:latin typeface="Cambria Math"/>
                  </a:rPr>
                  <a:t>(1/</a:t>
                </a:r>
                <a:r>
                  <a:rPr lang="zh-CN" altLang="en-US" sz="1200" i="0">
                    <a:latin typeface="Cambria Math"/>
                  </a:rPr>
                  <a:t>𝜀</a:t>
                </a:r>
                <a:r>
                  <a:rPr lang="en-US" altLang="zh-CN" sz="1200" i="0">
                    <a:latin typeface="Cambria Math"/>
                  </a:rPr>
                  <a:t>^2 )</a:t>
                </a:r>
                <a:r>
                  <a:rPr lang="en-SG" sz="1200" dirty="0"/>
                  <a:t> </a:t>
                </a:r>
                <a:r>
                  <a:rPr lang="en-SG" sz="1200" dirty="0" smtClean="0"/>
                  <a:t>overheads </a:t>
                </a:r>
                <a:r>
                  <a:rPr lang="en-SG" sz="1200" dirty="0"/>
                  <a:t>to obtain </a:t>
                </a:r>
                <a:r>
                  <a:rPr lang="en-SG" sz="1200" dirty="0" smtClean="0"/>
                  <a:t>the </a:t>
                </a:r>
                <a:r>
                  <a:rPr lang="en-SG" sz="1200" dirty="0"/>
                  <a:t>final estimate </a:t>
                </a:r>
                <a:endParaRPr lang="en-SG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4049-D8E3-4709-A3D9-1056BC81B3A8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1629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4049-D8E3-4709-A3D9-1056BC81B3A8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9378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4049-D8E3-4709-A3D9-1056BC81B3A8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9378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4049-D8E3-4709-A3D9-1056BC81B3A8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2507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4049-D8E3-4709-A3D9-1056BC81B3A8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794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SG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/>
                  </a:rPr>
                  <a:t>SRC</a:t>
                </a:r>
                <a:r>
                  <a:rPr lang="en-US" i="0" smtClean="0">
                    <a:latin typeface="Cambria Math"/>
                  </a:rPr>
                  <a:t>_</a:t>
                </a:r>
                <a:r>
                  <a:rPr lang="en-US" i="0">
                    <a:latin typeface="Cambria Math"/>
                  </a:rPr>
                  <a:t>𝑆</a:t>
                </a:r>
                <a:r>
                  <a:rPr lang="en-US" dirty="0" smtClean="0"/>
                  <a:t> outperforms other existing near-optimal protocols moderately (</a:t>
                </a:r>
                <a:r>
                  <a:rPr lang="en-US" i="0">
                    <a:latin typeface="Cambria Math"/>
                    <a:ea typeface="Cambria Math"/>
                  </a:rPr>
                  <a:t>≥100%</a:t>
                </a:r>
                <a:r>
                  <a:rPr lang="en-US" dirty="0"/>
                  <a:t> </a:t>
                </a:r>
                <a:r>
                  <a:rPr lang="en-US" dirty="0" smtClean="0"/>
                  <a:t>faster)</a:t>
                </a:r>
              </a:p>
              <a:p>
                <a:pPr lvl="1"/>
                <a:r>
                  <a:rPr lang="en-US" i="0">
                    <a:latin typeface="Cambria Math"/>
                  </a:rPr>
                  <a:t>SRC_𝑆</a:t>
                </a:r>
                <a:r>
                  <a:rPr lang="en-US" dirty="0" smtClean="0"/>
                  <a:t> focuses on applying the two-phase design: E.g., </a:t>
                </a:r>
                <a:r>
                  <a:rPr lang="en-US" i="0">
                    <a:latin typeface="Cambria Math"/>
                  </a:rPr>
                  <a:t>SRC_𝑆</a:t>
                </a:r>
                <a:r>
                  <a:rPr lang="en-US" dirty="0" smtClean="0"/>
                  <a:t> ensures a good rough estimate from the first phase, while the quality of ART’s rough estimate is overly low</a:t>
                </a:r>
              </a:p>
              <a:p>
                <a:pPr lvl="1"/>
                <a:r>
                  <a:rPr lang="en-US" i="0">
                    <a:latin typeface="Cambria Math"/>
                  </a:rPr>
                  <a:t>SRC_𝑆</a:t>
                </a:r>
                <a:r>
                  <a:rPr lang="en-US" dirty="0" smtClean="0"/>
                  <a:t> is not constrained by other secondary aspects: its use of simple building blocks turns out to perform better</a:t>
                </a:r>
              </a:p>
              <a:p>
                <a:endParaRPr lang="en-SG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4049-D8E3-4709-A3D9-1056BC81B3A8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6222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4049-D8E3-4709-A3D9-1056BC81B3A8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541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1399-0509-44F7-B69B-464D08EBE9F8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714A-33E6-4ECE-AF29-5D9E3453C6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963C-7D76-415B-86BF-E71D2FD2BAA8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E3CF-A182-4922-863B-CE005DFFEF6D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1769-4152-4C82-89CE-370404C67457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2F5-0C20-477A-8FE4-7F66560BA993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61B5-DD2A-4706-9924-D1716E162642}" type="datetime1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44D3-88B7-4FAE-82A3-1D9FB6771E96}" type="datetime1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3A3-A5CB-4C2E-9B9B-6D3F84AE046C}" type="datetime1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50AD-6ACB-48F7-8FC9-B066D03B0A65}" type="datetime1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36D8-9103-4F87-84B7-624A33CF3547}" type="datetime1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2D1E-1672-4527-948D-1FF861DB9A96}" type="datetime1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557C-BDCF-46CF-958B-2482CC22918B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6168-07B3-4B57-9C45-C93E196AD61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927225"/>
          </a:xfrm>
        </p:spPr>
        <p:txBody>
          <a:bodyPr>
            <a:noAutofit/>
          </a:bodyPr>
          <a:lstStyle/>
          <a:p>
            <a:r>
              <a:rPr lang="en-US" sz="5400" dirty="0" smtClean="0"/>
              <a:t>Understanding </a:t>
            </a:r>
            <a:br>
              <a:rPr lang="en-US" sz="5400" dirty="0" smtClean="0"/>
            </a:br>
            <a:r>
              <a:rPr lang="en-US" sz="5400" dirty="0" smtClean="0"/>
              <a:t>RFID Counting Protocols</a:t>
            </a:r>
            <a:endParaRPr lang="en-SG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91400" cy="2514600"/>
          </a:xfrm>
        </p:spPr>
        <p:txBody>
          <a:bodyPr>
            <a:normAutofit fontScale="62500" lnSpcReduction="20000"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Binbin Chen</a:t>
            </a:r>
            <a:r>
              <a:rPr lang="en-US" sz="4800" baseline="30000" dirty="0" smtClean="0">
                <a:solidFill>
                  <a:srgbClr val="C00000"/>
                </a:solidFill>
              </a:rPr>
              <a:t>#</a:t>
            </a:r>
            <a:r>
              <a:rPr lang="en-US" sz="4800" dirty="0" smtClean="0">
                <a:solidFill>
                  <a:srgbClr val="C00000"/>
                </a:solidFill>
              </a:rPr>
              <a:t>          Ziling Zhou</a:t>
            </a:r>
            <a:r>
              <a:rPr lang="en-US" sz="4800" baseline="30000" dirty="0">
                <a:solidFill>
                  <a:srgbClr val="C00000"/>
                </a:solidFill>
              </a:rPr>
              <a:t>^#</a:t>
            </a:r>
            <a:r>
              <a:rPr lang="en-US" sz="4800" dirty="0" smtClean="0">
                <a:solidFill>
                  <a:srgbClr val="C00000"/>
                </a:solidFill>
              </a:rPr>
              <a:t>      Haifeng Yu</a:t>
            </a:r>
            <a:r>
              <a:rPr lang="en-US" sz="4800" baseline="30000" dirty="0" smtClean="0">
                <a:solidFill>
                  <a:srgbClr val="C00000"/>
                </a:solidFill>
              </a:rPr>
              <a:t>^</a:t>
            </a:r>
            <a:endParaRPr lang="en-US" sz="4800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sz="4500" dirty="0" smtClean="0">
                <a:solidFill>
                  <a:srgbClr val="C00000"/>
                </a:solidFill>
              </a:rPr>
              <a:t># Advanced Digital Sciences Center</a:t>
            </a:r>
            <a:br>
              <a:rPr lang="en-US" sz="4500" dirty="0" smtClean="0">
                <a:solidFill>
                  <a:srgbClr val="C00000"/>
                </a:solidFill>
              </a:rPr>
            </a:br>
            <a:r>
              <a:rPr lang="en-US" sz="4500" dirty="0" smtClean="0">
                <a:solidFill>
                  <a:srgbClr val="C00000"/>
                </a:solidFill>
              </a:rPr>
              <a:t> ^ National University of Singapore</a:t>
            </a:r>
          </a:p>
          <a:p>
            <a:endParaRPr lang="en-US" sz="3500" dirty="0"/>
          </a:p>
          <a:p>
            <a:r>
              <a:rPr lang="en-US" sz="3500" dirty="0" err="1" smtClean="0">
                <a:solidFill>
                  <a:srgbClr val="002060"/>
                </a:solidFill>
              </a:rPr>
              <a:t>MobiCom</a:t>
            </a:r>
            <a:r>
              <a:rPr lang="en-US" sz="3500" dirty="0" smtClean="0">
                <a:solidFill>
                  <a:srgbClr val="002060"/>
                </a:solidFill>
              </a:rPr>
              <a:t> 2013</a:t>
            </a:r>
            <a:endParaRPr lang="en-SG" sz="3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Let us step back, and take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an asymptotic view of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existing protocols</a:t>
            </a:r>
            <a:endParaRPr lang="en-SG" sz="4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Such a comparison has not been done before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2737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4437" y="1600200"/>
            <a:ext cx="6466371" cy="3810000"/>
            <a:chOff x="1382229" y="2667000"/>
            <a:chExt cx="6466371" cy="3810000"/>
          </a:xfrm>
        </p:grpSpPr>
        <p:grpSp>
          <p:nvGrpSpPr>
            <p:cNvPr id="30" name="Group 29"/>
            <p:cNvGrpSpPr/>
            <p:nvPr/>
          </p:nvGrpSpPr>
          <p:grpSpPr>
            <a:xfrm>
              <a:off x="1382229" y="2972201"/>
              <a:ext cx="6390171" cy="3352399"/>
              <a:chOff x="2514599" y="4038600"/>
              <a:chExt cx="5083697" cy="2667000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599" y="4038600"/>
                <a:ext cx="5083697" cy="266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3079922" y="4464000"/>
                <a:ext cx="533400" cy="908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60000" y="5715000"/>
                <a:ext cx="5334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523049" y="5372100"/>
                <a:ext cx="353751" cy="342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024812" y="2667000"/>
              <a:ext cx="3823788" cy="381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4338590" y="1600200"/>
                <a:ext cx="4191000" cy="1827074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/>
                  </a:rPr>
                  <a:t>Multiplicative overhead:</a:t>
                </a:r>
                <a:br>
                  <a:rPr lang="en-US" sz="2800" dirty="0" smtClean="0">
                    <a:ea typeface="Cambria Math"/>
                  </a:rPr>
                </a:br>
                <a:r>
                  <a:rPr lang="en-US" sz="2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func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SG" sz="2800" dirty="0"/>
                              <m:t> </m:t>
                            </m:r>
                            <m:sSup>
                              <m:sSupPr>
                                <m:ctrlPr>
                                  <a:rPr lang="en-SG" sz="28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SG" sz="2800" dirty="0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90" y="1600200"/>
                <a:ext cx="4191000" cy="1827074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4352037" y="3579674"/>
                <a:ext cx="4191000" cy="1827074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/>
                  </a:rPr>
                  <a:t>Additive overhead:</a:t>
                </a:r>
                <a:br>
                  <a:rPr lang="en-US" sz="2800" dirty="0" smtClean="0">
                    <a:ea typeface="Cambria Math"/>
                  </a:rPr>
                </a:br>
                <a:r>
                  <a:rPr lang="en-US" sz="2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SG" sz="2800" dirty="0"/>
                              <m:t> </m:t>
                            </m:r>
                            <m:sSup>
                              <m:sSupPr>
                                <m:ctrlPr>
                                  <a:rPr lang="en-SG" sz="28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SG" sz="2800" dirty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037" y="3579674"/>
                <a:ext cx="4191000" cy="1827074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3332538" y="2209800"/>
            <a:ext cx="1006052" cy="685803"/>
          </a:xfrm>
          <a:prstGeom prst="straightConnector1">
            <a:avLst/>
          </a:prstGeom>
          <a:solidFill>
            <a:schemeClr val="tx2"/>
          </a:solidFill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332538" y="2362200"/>
            <a:ext cx="1006052" cy="920248"/>
          </a:xfrm>
          <a:prstGeom prst="straightConnector1">
            <a:avLst/>
          </a:prstGeom>
          <a:solidFill>
            <a:schemeClr val="tx2"/>
          </a:solidFill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332538" y="2822324"/>
            <a:ext cx="1006052" cy="1292479"/>
          </a:xfrm>
          <a:prstGeom prst="straightConnector1">
            <a:avLst/>
          </a:prstGeom>
          <a:solidFill>
            <a:schemeClr val="tx2"/>
          </a:solidFill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16849" y="3560921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distinct groups</a:t>
            </a:r>
            <a:endParaRPr lang="en-SG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332538" y="4724400"/>
            <a:ext cx="1006052" cy="228601"/>
          </a:xfrm>
          <a:prstGeom prst="straightConnector1">
            <a:avLst/>
          </a:prstGeom>
          <a:solidFill>
            <a:schemeClr val="tx2"/>
          </a:solidFill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332538" y="4493211"/>
            <a:ext cx="1019499" cy="78790"/>
          </a:xfrm>
          <a:prstGeom prst="straightConnector1">
            <a:avLst/>
          </a:prstGeom>
          <a:solidFill>
            <a:schemeClr val="tx2"/>
          </a:solidFill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32538" y="3733801"/>
            <a:ext cx="1019499" cy="609599"/>
          </a:xfrm>
          <a:prstGeom prst="straightConnector1">
            <a:avLst/>
          </a:prstGeom>
          <a:solidFill>
            <a:schemeClr val="tx2"/>
          </a:solidFill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7639" y="3489811"/>
            <a:ext cx="16083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Enhanced</a:t>
            </a:r>
            <a:endParaRPr lang="en-SG" sz="2800" i="1" dirty="0"/>
          </a:p>
        </p:txBody>
      </p:sp>
      <p:sp>
        <p:nvSpPr>
          <p:cNvPr id="3" name="Rectangle 2"/>
          <p:cNvSpPr/>
          <p:nvPr/>
        </p:nvSpPr>
        <p:spPr>
          <a:xfrm>
            <a:off x="595437" y="1752600"/>
            <a:ext cx="2845938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Rectangle 25"/>
          <p:cNvSpPr/>
          <p:nvPr/>
        </p:nvSpPr>
        <p:spPr>
          <a:xfrm>
            <a:off x="533400" y="5105400"/>
            <a:ext cx="2845938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2353" y="5791200"/>
                <a:ext cx="822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Note: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Some protocols reduce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SG" dirty="0" smtClean="0"/>
                  <a:t> term to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log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SG" dirty="0" smtClean="0"/>
                  <a:t> term</a:t>
                </a:r>
                <a:endParaRPr lang="en-SG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791200"/>
                <a:ext cx="82296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93" t="-4717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5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4437" y="1600200"/>
            <a:ext cx="6466371" cy="3810000"/>
            <a:chOff x="1382229" y="2667000"/>
            <a:chExt cx="6466371" cy="3810000"/>
          </a:xfrm>
        </p:grpSpPr>
        <p:grpSp>
          <p:nvGrpSpPr>
            <p:cNvPr id="30" name="Group 29"/>
            <p:cNvGrpSpPr/>
            <p:nvPr/>
          </p:nvGrpSpPr>
          <p:grpSpPr>
            <a:xfrm>
              <a:off x="1382229" y="2972201"/>
              <a:ext cx="6390171" cy="3352399"/>
              <a:chOff x="2514599" y="4038600"/>
              <a:chExt cx="5083697" cy="2667000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599" y="4038600"/>
                <a:ext cx="5083697" cy="266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3079922" y="4464000"/>
                <a:ext cx="533400" cy="908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60000" y="5715000"/>
                <a:ext cx="5334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523049" y="5372100"/>
                <a:ext cx="353751" cy="342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024812" y="2667000"/>
              <a:ext cx="3823788" cy="381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4352037" y="3579674"/>
                <a:ext cx="4191000" cy="1827074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/>
                  </a:rPr>
                  <a:t>Additive overhead:</a:t>
                </a:r>
                <a:br>
                  <a:rPr lang="en-US" sz="2800" dirty="0" smtClean="0">
                    <a:ea typeface="Cambria Math"/>
                  </a:rPr>
                </a:br>
                <a:r>
                  <a:rPr lang="en-US" sz="2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SG" sz="2800" dirty="0"/>
                              <m:t> </m:t>
                            </m:r>
                            <m:sSup>
                              <m:sSupPr>
                                <m:ctrlPr>
                                  <a:rPr lang="en-SG" sz="28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SG" sz="2800" dirty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037" y="3579674"/>
                <a:ext cx="4191000" cy="1827074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716849" y="3560921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Additive-overhead protocols are better</a:t>
            </a:r>
            <a:endParaRPr lang="en-SG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332538" y="4724400"/>
            <a:ext cx="1006052" cy="228601"/>
          </a:xfrm>
          <a:prstGeom prst="straightConnector1">
            <a:avLst/>
          </a:prstGeom>
          <a:solidFill>
            <a:schemeClr val="tx2"/>
          </a:solidFill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332538" y="4493211"/>
            <a:ext cx="1019499" cy="78790"/>
          </a:xfrm>
          <a:prstGeom prst="straightConnector1">
            <a:avLst/>
          </a:prstGeom>
          <a:solidFill>
            <a:schemeClr val="tx2"/>
          </a:solidFill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32538" y="3733801"/>
            <a:ext cx="1019499" cy="609599"/>
          </a:xfrm>
          <a:prstGeom prst="straightConnector1">
            <a:avLst/>
          </a:prstGeom>
          <a:solidFill>
            <a:schemeClr val="tx2"/>
          </a:solidFill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5437" y="1752600"/>
            <a:ext cx="2845938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Rectangle 25"/>
          <p:cNvSpPr/>
          <p:nvPr/>
        </p:nvSpPr>
        <p:spPr>
          <a:xfrm>
            <a:off x="533400" y="5105400"/>
            <a:ext cx="2845938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Rectangle 26"/>
          <p:cNvSpPr/>
          <p:nvPr/>
        </p:nvSpPr>
        <p:spPr>
          <a:xfrm>
            <a:off x="595437" y="3995380"/>
            <a:ext cx="284593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TextBox 36"/>
          <p:cNvSpPr txBox="1"/>
          <p:nvPr/>
        </p:nvSpPr>
        <p:spPr>
          <a:xfrm>
            <a:off x="677639" y="3489811"/>
            <a:ext cx="16083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Enhanced</a:t>
            </a:r>
            <a:endParaRPr lang="en-SG" sz="2800" i="1" dirty="0"/>
          </a:p>
        </p:txBody>
      </p:sp>
    </p:spTree>
    <p:extLst>
      <p:ext uri="{BB962C8B-B14F-4D97-AF65-F5344CB8AC3E}">
        <p14:creationId xmlns:p14="http://schemas.microsoft.com/office/powerpoint/2010/main" val="5702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6200" y="1295399"/>
            <a:ext cx="8967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Despite their many differences (as originally emphasized), they all have a two-phase design: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220201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How they achieve additive overhead?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334764" y="3657600"/>
                <a:ext cx="2142236" cy="175260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/>
                  </a:rPr>
                  <a:t>2</a:t>
                </a:r>
                <a:r>
                  <a:rPr lang="en-US" sz="2800" baseline="30000" dirty="0" smtClean="0">
                    <a:ea typeface="Cambria Math"/>
                  </a:rPr>
                  <a:t>nd</a:t>
                </a:r>
                <a:r>
                  <a:rPr lang="en-US" sz="2800" dirty="0" smtClean="0">
                    <a:ea typeface="Cambria Math"/>
                  </a:rPr>
                  <a:t> phase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>
                          <a:latin typeface="Cambria Math"/>
                        </a:rPr>
                        <m:t>O</m:t>
                      </m:r>
                      <m:d>
                        <m:d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8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800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764" y="3657600"/>
                <a:ext cx="2142236" cy="17526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85800" y="3965853"/>
                <a:ext cx="2142236" cy="1139547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/>
                  </a:rPr>
                  <a:t>1</a:t>
                </a:r>
                <a:r>
                  <a:rPr lang="en-US" sz="2800" baseline="30000" dirty="0" smtClean="0">
                    <a:ea typeface="Cambria Math"/>
                  </a:rPr>
                  <a:t>st</a:t>
                </a:r>
                <a:r>
                  <a:rPr lang="en-US" sz="2800" dirty="0" smtClean="0">
                    <a:ea typeface="Cambria Math"/>
                  </a:rPr>
                  <a:t> phase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965853"/>
                <a:ext cx="2142236" cy="1139547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3"/>
            <a:endCxn id="5" idx="1"/>
          </p:cNvCxnSpPr>
          <p:nvPr/>
        </p:nvCxnSpPr>
        <p:spPr>
          <a:xfrm flipV="1">
            <a:off x="2828036" y="4533900"/>
            <a:ext cx="1506728" cy="172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77000" y="4535627"/>
            <a:ext cx="1506728" cy="3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74892" y="3657600"/>
            <a:ext cx="160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Final estimate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2414" y="3701176"/>
            <a:ext cx="160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Rough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estimate</a:t>
            </a:r>
            <a:endParaRPr lang="en-SG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143"/>
            <a:ext cx="8915400" cy="1143000"/>
          </a:xfrm>
        </p:spPr>
        <p:txBody>
          <a:bodyPr>
            <a:normAutofit/>
          </a:bodyPr>
          <a:lstStyle/>
          <a:p>
            <a:r>
              <a:rPr lang="en-SG" dirty="0" smtClean="0">
                <a:solidFill>
                  <a:srgbClr val="C00000"/>
                </a:solidFill>
              </a:rPr>
              <a:t>Our thesis has not been discovered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5486399"/>
            <a:ext cx="7696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They also employ other interesting techniques: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srgbClr val="C00000"/>
                </a:solidFill>
              </a:rPr>
              <a:t>involved optimizations, adaptive iterations …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260261"/>
              </p:ext>
            </p:extLst>
          </p:nvPr>
        </p:nvGraphicFramePr>
        <p:xfrm>
          <a:off x="381000" y="1371600"/>
          <a:ext cx="83058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6248400"/>
              </a:tblGrid>
              <a:tr h="931333">
                <a:tc>
                  <a:txBody>
                    <a:bodyPr/>
                    <a:lstStyle/>
                    <a:p>
                      <a:r>
                        <a:rPr lang="en-US" sz="3200" b="0" i="1" dirty="0" smtClean="0">
                          <a:solidFill>
                            <a:srgbClr val="C00000"/>
                          </a:solidFill>
                        </a:rPr>
                        <a:t>Enhanced </a:t>
                      </a:r>
                      <a:br>
                        <a:rPr lang="en-US" sz="3200" b="0" i="1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3200" b="0" i="1" dirty="0" smtClean="0">
                          <a:solidFill>
                            <a:srgbClr val="C00000"/>
                          </a:solidFill>
                        </a:rPr>
                        <a:t>FNEB (’10)</a:t>
                      </a:r>
                      <a:endParaRPr lang="en-SG" sz="3200" b="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3200" b="0" dirty="0" smtClean="0">
                          <a:solidFill>
                            <a:schemeClr val="tx1"/>
                          </a:solidFill>
                        </a:rPr>
                        <a:t>Use of a 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</a:rPr>
                        <a:t>novel gauge</a:t>
                      </a:r>
                      <a:r>
                        <a:rPr lang="en-SG" sz="32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br>
                        <a:rPr lang="en-SG" sz="3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SG" sz="2800" b="0" dirty="0" smtClean="0">
                          <a:solidFill>
                            <a:schemeClr val="tx1"/>
                          </a:solidFill>
                        </a:rPr>
                        <a:t>the indices of the first non-empty slots</a:t>
                      </a:r>
                      <a:endParaRPr lang="en-SG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1333">
                <a:tc>
                  <a:txBody>
                    <a:bodyPr/>
                    <a:lstStyle/>
                    <a:p>
                      <a:r>
                        <a:rPr lang="en-US" sz="3200" b="0" i="1" dirty="0" smtClean="0">
                          <a:solidFill>
                            <a:srgbClr val="C00000"/>
                          </a:solidFill>
                        </a:rPr>
                        <a:t>ART (’12)</a:t>
                      </a:r>
                      <a:endParaRPr lang="en-SG" sz="3200" b="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3200" b="0" smtClean="0">
                          <a:solidFill>
                            <a:schemeClr val="tx1"/>
                          </a:solidFill>
                        </a:rPr>
                        <a:t>Use of a </a:t>
                      </a:r>
                      <a:r>
                        <a:rPr lang="en-SG" sz="3200" b="1" smtClean="0">
                          <a:solidFill>
                            <a:schemeClr val="tx1"/>
                          </a:solidFill>
                        </a:rPr>
                        <a:t>novel gauge</a:t>
                      </a:r>
                      <a:r>
                        <a:rPr lang="en-SG" sz="3200" b="0" smtClean="0">
                          <a:solidFill>
                            <a:schemeClr val="tx1"/>
                          </a:solidFill>
                        </a:rPr>
                        <a:t>: </a:t>
                      </a:r>
                      <a:br>
                        <a:rPr lang="en-SG" sz="3200" b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SG" sz="2800" b="0" smtClean="0">
                          <a:solidFill>
                            <a:schemeClr val="tx1"/>
                          </a:solidFill>
                        </a:rPr>
                        <a:t>the average run length of non-empty slots</a:t>
                      </a:r>
                      <a:endParaRPr lang="en-SG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1333">
                <a:tc>
                  <a:txBody>
                    <a:bodyPr/>
                    <a:lstStyle/>
                    <a:p>
                      <a:r>
                        <a:rPr lang="en-US" sz="3200" b="0" i="1" dirty="0" smtClean="0">
                          <a:solidFill>
                            <a:srgbClr val="C00000"/>
                          </a:solidFill>
                        </a:rPr>
                        <a:t>ZOE (’13)</a:t>
                      </a:r>
                      <a:endParaRPr lang="en-SG" sz="3200" b="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AutoNum type="romanLcParenR"/>
                      </a:pPr>
                      <a:r>
                        <a:rPr lang="en-SG" sz="3200" b="0" dirty="0" smtClean="0">
                          <a:solidFill>
                            <a:schemeClr val="tx1"/>
                          </a:solidFill>
                        </a:rPr>
                        <a:t>Unique design about the 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</a:rPr>
                        <a:t>gauge</a:t>
                      </a:r>
                      <a:r>
                        <a:rPr lang="en-SG" sz="32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SG" sz="2800" b="0" dirty="0" smtClean="0">
                          <a:solidFill>
                            <a:schemeClr val="tx1"/>
                          </a:solidFill>
                        </a:rPr>
                        <a:t>Each trial has a single slot</a:t>
                      </a:r>
                    </a:p>
                    <a:p>
                      <a:pPr marL="571500" indent="-571500">
                        <a:buAutoNum type="romanLcParenR"/>
                      </a:pPr>
                      <a:r>
                        <a:rPr lang="en-SG" sz="3200" b="0" dirty="0" smtClean="0">
                          <a:solidFill>
                            <a:schemeClr val="tx1"/>
                          </a:solidFill>
                        </a:rPr>
                        <a:t>Two-phase design</a:t>
                      </a:r>
                      <a:endParaRPr lang="en-SG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4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8975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Are these other techniques important?</a:t>
            </a:r>
            <a:endParaRPr lang="en-SG" sz="4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429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Let us focus on the </a:t>
            </a:r>
            <a:r>
              <a:rPr lang="en-US" sz="3600" b="1" i="1" dirty="0" smtClean="0"/>
              <a:t>gauges</a:t>
            </a:r>
            <a:endParaRPr lang="en-SG" sz="3600" b="1" i="1" dirty="0"/>
          </a:p>
        </p:txBody>
      </p:sp>
    </p:spTree>
    <p:extLst>
      <p:ext uri="{BB962C8B-B14F-4D97-AF65-F5344CB8AC3E}">
        <p14:creationId xmlns:p14="http://schemas.microsoft.com/office/powerpoint/2010/main" val="21361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old gauge of the early EZB (’07) protocol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47191"/>
                <a:ext cx="8908275" cy="516177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# of empty slots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More empty slots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⟹ </m:t>
                    </m:r>
                  </m:oMath>
                </a14:m>
                <a:r>
                  <a:rPr lang="en-US" dirty="0" smtClean="0"/>
                  <a:t>less tags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47191"/>
                <a:ext cx="8908275" cy="5161773"/>
              </a:xfrm>
              <a:blipFill rotWithShape="1">
                <a:blip r:embed="rId2"/>
                <a:stretch>
                  <a:fillRect l="-1574" t="-15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3200400" y="3817751"/>
            <a:ext cx="2005105" cy="1791675"/>
            <a:chOff x="2667000" y="3847125"/>
            <a:chExt cx="2005105" cy="1791675"/>
          </a:xfrm>
        </p:grpSpPr>
        <p:sp>
          <p:nvSpPr>
            <p:cNvPr id="87" name="Rectangle 86"/>
            <p:cNvSpPr/>
            <p:nvPr/>
          </p:nvSpPr>
          <p:spPr>
            <a:xfrm>
              <a:off x="3048000" y="409080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650386" y="503605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519705" y="4512499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009900" y="511225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667000" y="456980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513373" y="3847125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57659" y="541705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83874" y="4145333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311391" y="4305975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086100" y="386076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353404" y="4088261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443505" y="5123362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412475" y="4862318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162300" y="526465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819400" y="472220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845679" y="386905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419903" y="4385942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955186" y="525780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488675" y="4709918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314700" y="533400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971800" y="479155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257657" y="527010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088674" y="4367076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839649" y="4519476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390900" y="408251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218221" y="4348084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794188" y="5425961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230440" y="5013113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467100" y="548640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124200" y="494395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150479" y="409080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162300" y="4532422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200400" y="416759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936274" y="4542623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818814" y="4373884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2895600" y="6240649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029200" y="6240649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733800" y="62484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3124200" y="3626710"/>
            <a:ext cx="2154195" cy="215419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6" name="Rectangle 125"/>
          <p:cNvSpPr/>
          <p:nvPr/>
        </p:nvSpPr>
        <p:spPr>
          <a:xfrm>
            <a:off x="4416086" y="4088606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7" name="Rectangle 126"/>
          <p:cNvSpPr/>
          <p:nvPr/>
        </p:nvSpPr>
        <p:spPr>
          <a:xfrm>
            <a:off x="4472942" y="5032248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8" name="Rectangle 127"/>
          <p:cNvSpPr/>
          <p:nvPr/>
        </p:nvSpPr>
        <p:spPr>
          <a:xfrm>
            <a:off x="3700849" y="5457198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9" name="Rectangle 128"/>
          <p:cNvSpPr/>
          <p:nvPr/>
        </p:nvSpPr>
        <p:spPr>
          <a:xfrm>
            <a:off x="3700849" y="4662785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30" name="Group 129"/>
          <p:cNvGrpSpPr/>
          <p:nvPr/>
        </p:nvGrpSpPr>
        <p:grpSpPr>
          <a:xfrm>
            <a:off x="4043749" y="4518568"/>
            <a:ext cx="228600" cy="328999"/>
            <a:chOff x="5220000" y="1409700"/>
            <a:chExt cx="228600" cy="429397"/>
          </a:xfrm>
          <a:solidFill>
            <a:srgbClr val="C00000"/>
          </a:solidFill>
        </p:grpSpPr>
        <p:sp>
          <p:nvSpPr>
            <p:cNvPr id="131" name="Trapezoid 130"/>
            <p:cNvSpPr/>
            <p:nvPr/>
          </p:nvSpPr>
          <p:spPr>
            <a:xfrm>
              <a:off x="5220000" y="1610497"/>
              <a:ext cx="228600" cy="228600"/>
            </a:xfrm>
            <a:prstGeom prst="trapezoid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5334000" y="1409700"/>
              <a:ext cx="0" cy="200797"/>
            </a:xfrm>
            <a:prstGeom prst="line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/>
          <p:cNvSpPr/>
          <p:nvPr/>
        </p:nvSpPr>
        <p:spPr>
          <a:xfrm>
            <a:off x="2895600" y="6248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SG" dirty="0"/>
          </a:p>
        </p:txBody>
      </p:sp>
      <p:cxnSp>
        <p:nvCxnSpPr>
          <p:cNvPr id="134" name="Straight Arrow Connector 133"/>
          <p:cNvCxnSpPr>
            <a:stCxn id="128" idx="2"/>
            <a:endCxn id="133" idx="0"/>
          </p:cNvCxnSpPr>
          <p:nvPr/>
        </p:nvCxnSpPr>
        <p:spPr>
          <a:xfrm flipH="1">
            <a:off x="3086100" y="5609598"/>
            <a:ext cx="690949" cy="63880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3323998" y="6248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736374" y="6248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SG" dirty="0"/>
          </a:p>
        </p:txBody>
      </p:sp>
      <p:cxnSp>
        <p:nvCxnSpPr>
          <p:cNvPr id="137" name="Straight Arrow Connector 136"/>
          <p:cNvCxnSpPr>
            <a:stCxn id="127" idx="2"/>
            <a:endCxn id="136" idx="0"/>
          </p:cNvCxnSpPr>
          <p:nvPr/>
        </p:nvCxnSpPr>
        <p:spPr>
          <a:xfrm flipH="1">
            <a:off x="3926874" y="5184648"/>
            <a:ext cx="622268" cy="106375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4158049" y="6248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577149" y="6243918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5029200" y="6248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SG" dirty="0"/>
          </a:p>
        </p:txBody>
      </p:sp>
      <p:cxnSp>
        <p:nvCxnSpPr>
          <p:cNvPr id="141" name="Straight Arrow Connector 140"/>
          <p:cNvCxnSpPr>
            <a:stCxn id="126" idx="2"/>
            <a:endCxn id="140" idx="0"/>
          </p:cNvCxnSpPr>
          <p:nvPr/>
        </p:nvCxnSpPr>
        <p:spPr>
          <a:xfrm>
            <a:off x="4492286" y="4241006"/>
            <a:ext cx="727414" cy="200739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29" idx="2"/>
            <a:endCxn id="140" idx="0"/>
          </p:cNvCxnSpPr>
          <p:nvPr/>
        </p:nvCxnSpPr>
        <p:spPr>
          <a:xfrm>
            <a:off x="3777049" y="4815185"/>
            <a:ext cx="1442651" cy="143321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71" idx="2"/>
            <a:endCxn id="138" idx="0"/>
          </p:cNvCxnSpPr>
          <p:nvPr/>
        </p:nvCxnSpPr>
        <p:spPr>
          <a:xfrm>
            <a:off x="3352800" y="5105400"/>
            <a:ext cx="995749" cy="1143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159134" y="6240649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SG" dirty="0"/>
          </a:p>
        </p:txBody>
      </p:sp>
      <p:sp>
        <p:nvSpPr>
          <p:cNvPr id="71" name="Rectangle 70"/>
          <p:cNvSpPr/>
          <p:nvPr/>
        </p:nvSpPr>
        <p:spPr>
          <a:xfrm>
            <a:off x="3276600" y="4953000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08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6" grpId="0" animBg="1"/>
      <p:bldP spid="140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The novel gauges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47191"/>
            <a:ext cx="9067800" cy="5161773"/>
          </a:xfrm>
        </p:spPr>
        <p:txBody>
          <a:bodyPr>
            <a:normAutofit/>
          </a:bodyPr>
          <a:lstStyle/>
          <a:p>
            <a:r>
              <a:rPr lang="en-SG" sz="2800" dirty="0" smtClean="0">
                <a:solidFill>
                  <a:srgbClr val="C00000"/>
                </a:solidFill>
              </a:rPr>
              <a:t>ART</a:t>
            </a:r>
            <a:r>
              <a:rPr lang="en-SG" sz="2800" dirty="0" smtClean="0"/>
              <a:t>: average run length of non-empty slots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example: (1+2+1)/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sz="2800" dirty="0">
                <a:solidFill>
                  <a:srgbClr val="C00000"/>
                </a:solidFill>
              </a:rPr>
              <a:t>FNEB</a:t>
            </a:r>
            <a:r>
              <a:rPr lang="en-US" sz="2800" dirty="0"/>
              <a:t>: index of the first non-empty </a:t>
            </a:r>
            <a:r>
              <a:rPr lang="en-US" sz="2800" dirty="0" smtClean="0"/>
              <a:t>slot</a:t>
            </a:r>
            <a:endParaRPr lang="en-US" sz="2800" dirty="0"/>
          </a:p>
          <a:p>
            <a:r>
              <a:rPr lang="en-US" sz="2800" dirty="0">
                <a:solidFill>
                  <a:srgbClr val="C00000"/>
                </a:solidFill>
              </a:rPr>
              <a:t>ZOE</a:t>
            </a:r>
            <a:r>
              <a:rPr lang="en-US" sz="2800" dirty="0"/>
              <a:t>: </a:t>
            </a:r>
            <a:r>
              <a:rPr lang="en-US" sz="2800" dirty="0" smtClean="0"/>
              <a:t>still # of empty slots, but each </a:t>
            </a:r>
            <a:r>
              <a:rPr lang="en-US" sz="2800" dirty="0"/>
              <a:t>slot </a:t>
            </a:r>
            <a:r>
              <a:rPr lang="en-US" sz="2800" dirty="0" smtClean="0"/>
              <a:t>is independent</a:t>
            </a: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2895600" y="6240649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5029200" y="6240649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733800" y="62484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3124200" y="3626710"/>
            <a:ext cx="2154195" cy="215419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9" name="Rectangle 218"/>
          <p:cNvSpPr/>
          <p:nvPr/>
        </p:nvSpPr>
        <p:spPr>
          <a:xfrm>
            <a:off x="4416086" y="4088606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0" name="Rectangle 219"/>
          <p:cNvSpPr/>
          <p:nvPr/>
        </p:nvSpPr>
        <p:spPr>
          <a:xfrm>
            <a:off x="4472942" y="5032248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1" name="Rectangle 220"/>
          <p:cNvSpPr/>
          <p:nvPr/>
        </p:nvSpPr>
        <p:spPr>
          <a:xfrm>
            <a:off x="3700849" y="5457198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2" name="Rectangle 221"/>
          <p:cNvSpPr/>
          <p:nvPr/>
        </p:nvSpPr>
        <p:spPr>
          <a:xfrm>
            <a:off x="3700849" y="4662785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23" name="Group 222"/>
          <p:cNvGrpSpPr/>
          <p:nvPr/>
        </p:nvGrpSpPr>
        <p:grpSpPr>
          <a:xfrm>
            <a:off x="4043749" y="4518568"/>
            <a:ext cx="228600" cy="328999"/>
            <a:chOff x="5220000" y="1409700"/>
            <a:chExt cx="228600" cy="429397"/>
          </a:xfrm>
          <a:solidFill>
            <a:srgbClr val="C00000"/>
          </a:solidFill>
        </p:grpSpPr>
        <p:sp>
          <p:nvSpPr>
            <p:cNvPr id="224" name="Trapezoid 223"/>
            <p:cNvSpPr/>
            <p:nvPr/>
          </p:nvSpPr>
          <p:spPr>
            <a:xfrm>
              <a:off x="5220000" y="1610497"/>
              <a:ext cx="228600" cy="228600"/>
            </a:xfrm>
            <a:prstGeom prst="trapezoid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225" name="Straight Connector 224"/>
            <p:cNvCxnSpPr/>
            <p:nvPr/>
          </p:nvCxnSpPr>
          <p:spPr>
            <a:xfrm flipV="1">
              <a:off x="5334000" y="1409700"/>
              <a:ext cx="0" cy="200797"/>
            </a:xfrm>
            <a:prstGeom prst="line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Rectangle 225"/>
          <p:cNvSpPr/>
          <p:nvPr/>
        </p:nvSpPr>
        <p:spPr>
          <a:xfrm>
            <a:off x="2895600" y="6248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SG" dirty="0"/>
          </a:p>
        </p:txBody>
      </p:sp>
      <p:cxnSp>
        <p:nvCxnSpPr>
          <p:cNvPr id="227" name="Straight Arrow Connector 226"/>
          <p:cNvCxnSpPr>
            <a:stCxn id="221" idx="2"/>
            <a:endCxn id="226" idx="0"/>
          </p:cNvCxnSpPr>
          <p:nvPr/>
        </p:nvCxnSpPr>
        <p:spPr>
          <a:xfrm flipH="1">
            <a:off x="3086100" y="5609598"/>
            <a:ext cx="690949" cy="63880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3323998" y="6248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3736374" y="6248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SG" dirty="0"/>
          </a:p>
        </p:txBody>
      </p:sp>
      <p:cxnSp>
        <p:nvCxnSpPr>
          <p:cNvPr id="230" name="Straight Arrow Connector 229"/>
          <p:cNvCxnSpPr>
            <a:stCxn id="220" idx="2"/>
            <a:endCxn id="229" idx="0"/>
          </p:cNvCxnSpPr>
          <p:nvPr/>
        </p:nvCxnSpPr>
        <p:spPr>
          <a:xfrm flipH="1">
            <a:off x="3926874" y="5184648"/>
            <a:ext cx="622268" cy="106375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Rectangle 230"/>
          <p:cNvSpPr/>
          <p:nvPr/>
        </p:nvSpPr>
        <p:spPr>
          <a:xfrm>
            <a:off x="4158049" y="62484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577149" y="6243918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5029200" y="6248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SG" dirty="0"/>
          </a:p>
        </p:txBody>
      </p:sp>
      <p:cxnSp>
        <p:nvCxnSpPr>
          <p:cNvPr id="234" name="Straight Arrow Connector 233"/>
          <p:cNvCxnSpPr>
            <a:stCxn id="219" idx="2"/>
            <a:endCxn id="233" idx="0"/>
          </p:cNvCxnSpPr>
          <p:nvPr/>
        </p:nvCxnSpPr>
        <p:spPr>
          <a:xfrm>
            <a:off x="4492286" y="4241006"/>
            <a:ext cx="727414" cy="200739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222" idx="2"/>
            <a:endCxn id="233" idx="0"/>
          </p:cNvCxnSpPr>
          <p:nvPr/>
        </p:nvCxnSpPr>
        <p:spPr>
          <a:xfrm>
            <a:off x="3777049" y="4815185"/>
            <a:ext cx="1442651" cy="143321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238" idx="2"/>
            <a:endCxn id="231" idx="0"/>
          </p:cNvCxnSpPr>
          <p:nvPr/>
        </p:nvCxnSpPr>
        <p:spPr>
          <a:xfrm>
            <a:off x="3352800" y="5105400"/>
            <a:ext cx="995749" cy="1143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4159134" y="6240649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SG" dirty="0"/>
          </a:p>
        </p:txBody>
      </p:sp>
      <p:sp>
        <p:nvSpPr>
          <p:cNvPr id="238" name="Rectangle 237"/>
          <p:cNvSpPr/>
          <p:nvPr/>
        </p:nvSpPr>
        <p:spPr>
          <a:xfrm>
            <a:off x="3276600" y="4953000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99" name="Group 298"/>
          <p:cNvGrpSpPr/>
          <p:nvPr/>
        </p:nvGrpSpPr>
        <p:grpSpPr>
          <a:xfrm>
            <a:off x="3200400" y="3817751"/>
            <a:ext cx="2005105" cy="1791675"/>
            <a:chOff x="2667000" y="3847125"/>
            <a:chExt cx="2005105" cy="1791675"/>
          </a:xfrm>
        </p:grpSpPr>
        <p:sp>
          <p:nvSpPr>
            <p:cNvPr id="300" name="Rectangle 299"/>
            <p:cNvSpPr/>
            <p:nvPr/>
          </p:nvSpPr>
          <p:spPr>
            <a:xfrm>
              <a:off x="3048000" y="409080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650386" y="503605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519705" y="4512499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3009900" y="511225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2667000" y="456980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3513373" y="3847125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4057659" y="541705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2783874" y="4145333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3311391" y="4305975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3086100" y="386076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53404" y="4088261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443505" y="5123362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412475" y="4862318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3162300" y="526465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2819400" y="472220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3845679" y="386905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4419903" y="4385942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3955186" y="525780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4488675" y="4709918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3314700" y="533400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2971800" y="479155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257657" y="527010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3088674" y="4367076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3839649" y="4519476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3390900" y="408251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4218221" y="4348084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794188" y="5425961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4230440" y="5013113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3467100" y="548640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3124200" y="494395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150479" y="4090800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3162300" y="4532422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3200400" y="4167597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2936274" y="4542623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2818814" y="4373884"/>
              <a:ext cx="1524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4301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69" y="1982903"/>
            <a:ext cx="6654551" cy="457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1125" y="4572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Let us examine ART’s (’12) performance gain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200" dirty="0" smtClean="0"/>
              <a:t>(over the early EZB (’07) protocol)</a:t>
            </a:r>
            <a:endParaRPr lang="en-SG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9400" y="3048000"/>
            <a:ext cx="0" cy="167640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01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Replace ART’s (’12) gauge by the old 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EZB’s (’07) gauge</a:t>
            </a:r>
            <a:endParaRPr lang="en-SG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7099" y="1423312"/>
            <a:ext cx="678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keep everything else unmodified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4876800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05" y="2142564"/>
            <a:ext cx="6453189" cy="451723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946532"/>
            <a:ext cx="6945405" cy="476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819400" y="2964843"/>
            <a:ext cx="0" cy="236220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1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Many applications need counting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446572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RFID </a:t>
            </a:r>
            <a:r>
              <a:rPr lang="en-US" sz="4800" dirty="0" smtClean="0">
                <a:solidFill>
                  <a:srgbClr val="C00000"/>
                </a:solidFill>
              </a:rPr>
              <a:t>technology</a:t>
            </a:r>
            <a:br>
              <a:rPr lang="en-US" sz="4800" dirty="0" smtClean="0">
                <a:solidFill>
                  <a:srgbClr val="C00000"/>
                </a:solidFill>
              </a:rPr>
            </a:b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smtClean="0">
                <a:solidFill>
                  <a:srgbClr val="C00000"/>
                </a:solidFill>
              </a:rPr>
              <a:t>enables </a:t>
            </a:r>
            <a:br>
              <a:rPr lang="en-US" sz="4800" dirty="0" smtClean="0">
                <a:solidFill>
                  <a:srgbClr val="C00000"/>
                </a:solidFill>
              </a:rPr>
            </a:br>
            <a:r>
              <a:rPr lang="en-US" sz="4800" dirty="0" smtClean="0">
                <a:solidFill>
                  <a:srgbClr val="C00000"/>
                </a:solidFill>
              </a:rPr>
              <a:t>large-scale counting</a:t>
            </a:r>
            <a:endParaRPr lang="en-SG" sz="4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58" y="76200"/>
            <a:ext cx="8229600" cy="1143000"/>
          </a:xfrm>
        </p:spPr>
        <p:txBody>
          <a:bodyPr/>
          <a:lstStyle/>
          <a:p>
            <a:r>
              <a:rPr lang="en-US" dirty="0" smtClean="0"/>
              <a:t>Similarly …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FNEB’s gauge seems not help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Neither does ZOE’s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34" y="1905000"/>
            <a:ext cx="5957248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5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Validating</a:t>
            </a:r>
            <a:r>
              <a:rPr lang="en-US" sz="5400" dirty="0" smtClean="0"/>
              <a:t> our thesis</a:t>
            </a:r>
            <a:endParaRPr lang="en-SG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91600" cy="42973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Examine the importance of other techniques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r>
              <a:rPr lang="en-US" sz="3600" dirty="0" smtClean="0">
                <a:solidFill>
                  <a:srgbClr val="C00000"/>
                </a:solidFill>
              </a:rPr>
              <a:t>Apply our thesis to design better protocols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47800"/>
                <a:ext cx="9220200" cy="2286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design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SRC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solely</a:t>
                </a:r>
                <a:r>
                  <a:rPr lang="en-US" dirty="0" smtClean="0"/>
                  <a:t> driven by our thesis:</a:t>
                </a:r>
              </a:p>
              <a:p>
                <a:pPr lvl="1"/>
                <a:r>
                  <a:rPr lang="en-US" dirty="0" smtClean="0"/>
                  <a:t>It applies the 2-phase design</a:t>
                </a:r>
              </a:p>
              <a:p>
                <a:pPr lvl="1"/>
                <a:r>
                  <a:rPr lang="en-US" dirty="0" smtClean="0"/>
                  <a:t>It </a:t>
                </a:r>
                <a:r>
                  <a:rPr lang="en-US" dirty="0"/>
                  <a:t>uses </a:t>
                </a:r>
                <a:r>
                  <a:rPr lang="en-US" dirty="0" smtClean="0"/>
                  <a:t>simple &amp; basic building blocks in all other aspects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C00000"/>
                    </a:solidFill>
                  </a:rPr>
                  <a:t>	we claim no novelty for these building blocks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7800"/>
                <a:ext cx="9220200" cy="2286000"/>
              </a:xfrm>
              <a:blipFill rotWithShape="1">
                <a:blip r:embed="rId3"/>
                <a:stretch>
                  <a:fillRect l="-1454" t="-32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06362"/>
                <a:ext cx="8229600" cy="141763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SRC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SG" dirty="0" smtClean="0"/>
                  <a:t>: a </a:t>
                </a:r>
                <a:r>
                  <a:rPr lang="en-SG" dirty="0">
                    <a:solidFill>
                      <a:srgbClr val="C00000"/>
                    </a:solidFill>
                  </a:rPr>
                  <a:t>S</a:t>
                </a:r>
                <a:r>
                  <a:rPr lang="en-SG" dirty="0"/>
                  <a:t>imple </a:t>
                </a:r>
                <a:r>
                  <a:rPr lang="en-SG" dirty="0">
                    <a:solidFill>
                      <a:srgbClr val="C00000"/>
                    </a:solidFill>
                  </a:rPr>
                  <a:t>R</a:t>
                </a:r>
                <a:r>
                  <a:rPr lang="en-SG" dirty="0"/>
                  <a:t>FID </a:t>
                </a:r>
                <a:r>
                  <a:rPr lang="en-SG" dirty="0">
                    <a:solidFill>
                      <a:srgbClr val="C00000"/>
                    </a:solidFill>
                  </a:rPr>
                  <a:t>C</a:t>
                </a:r>
                <a:r>
                  <a:rPr lang="en-SG" dirty="0"/>
                  <a:t>ounting </a:t>
                </a:r>
                <a:r>
                  <a:rPr lang="en-SG" dirty="0" smtClean="0"/>
                  <a:t>protocol</a:t>
                </a:r>
                <a:br>
                  <a:rPr lang="en-SG" dirty="0" smtClean="0"/>
                </a:br>
                <a:r>
                  <a:rPr lang="en-SG" sz="4000" i="1" dirty="0" smtClean="0"/>
                  <a:t>for </a:t>
                </a:r>
                <a:r>
                  <a:rPr lang="en-SG" sz="4000" i="1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SG" sz="4000" i="1" dirty="0" smtClean="0"/>
                  <a:t>ingle-set counting</a:t>
                </a:r>
                <a:endParaRPr lang="en-SG" i="1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06362"/>
                <a:ext cx="8229600" cy="1417638"/>
              </a:xfrm>
              <a:blipFill rotWithShape="1">
                <a:blip r:embed="rId4"/>
                <a:stretch>
                  <a:fillRect t="-1717" r="-2074" b="-103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2400" y="3657600"/>
            <a:ext cx="87630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0" y="3733800"/>
                <a:ext cx="9144000" cy="2286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u="sng">
                            <a:solidFill>
                              <a:srgbClr val="002060"/>
                            </a:solidFill>
                            <a:latin typeface="Cambria Math"/>
                          </a:rPr>
                          <m:t>SRC</m:t>
                        </m:r>
                      </m:e>
                      <m:sub>
                        <m:r>
                          <a:rPr lang="en-US" i="1" u="sng">
                            <a:solidFill>
                              <a:srgbClr val="00206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u="sng" dirty="0" smtClean="0">
                    <a:solidFill>
                      <a:srgbClr val="002060"/>
                    </a:solidFill>
                  </a:rPr>
                  <a:t> pseudo-code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sz="2400" i="1" dirty="0" smtClean="0">
                    <a:solidFill>
                      <a:srgbClr val="002060"/>
                    </a:solidFill>
                  </a:rPr>
                  <a:t>1: Invoke a simple early protocol (LOF ’08) to get a rough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400" i="1" dirty="0" smtClean="0">
                    <a:solidFill>
                      <a:srgbClr val="002060"/>
                    </a:solidFill>
                  </a:rPr>
                  <a:t>;</a:t>
                </a:r>
              </a:p>
              <a:p>
                <a:pPr marL="457200" lvl="1" indent="0">
                  <a:buNone/>
                </a:pPr>
                <a:r>
                  <a:rPr lang="en-US" sz="2400" i="1" dirty="0" smtClean="0">
                    <a:solidFill>
                      <a:srgbClr val="002060"/>
                    </a:solidFill>
                  </a:rPr>
                  <a:t>2.1: 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calculate tag-responding probability according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400" i="1" dirty="0" smtClean="0">
                    <a:solidFill>
                      <a:srgbClr val="002060"/>
                    </a:solidFill>
                  </a:rPr>
                  <a:t>;</a:t>
                </a:r>
              </a:p>
              <a:p>
                <a:pPr marL="457200" lvl="1" indent="0">
                  <a:buNone/>
                </a:pPr>
                <a:r>
                  <a:rPr lang="en-US" sz="2400" i="1" dirty="0" smtClean="0">
                    <a:solidFill>
                      <a:srgbClr val="002060"/>
                    </a:solidFill>
                  </a:rPr>
                  <a:t>2.2: Use a simple early 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gauge (EZB ’07) to </a:t>
                </a:r>
                <a:r>
                  <a:rPr lang="en-US" sz="2400" i="1" dirty="0" smtClean="0">
                    <a:solidFill>
                      <a:srgbClr val="002060"/>
                    </a:solidFill>
                  </a:rPr>
                  <a:t>obtain the final estimate;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33800"/>
                <a:ext cx="9144000" cy="2286000"/>
              </a:xfrm>
              <a:prstGeom prst="rect">
                <a:avLst/>
              </a:prstGeom>
              <a:blipFill rotWithShape="1">
                <a:blip r:embed="rId5"/>
                <a:stretch>
                  <a:fillRect t="-3200" r="-18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4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28600"/>
                <a:ext cx="9144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tx1"/>
                            </a:solidFill>
                            <a:latin typeface="Cambria Math"/>
                          </a:rPr>
                          <m:t>SRC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SG" sz="36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100%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faster</a:t>
                </a:r>
                <a:endParaRPr lang="en-SG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600"/>
                <a:ext cx="9144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b="-3396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85800" y="1066800"/>
            <a:ext cx="7772400" cy="4800600"/>
            <a:chOff x="228600" y="1447800"/>
            <a:chExt cx="8236257" cy="52288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81" y="1447800"/>
              <a:ext cx="7644376" cy="5228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组合 6"/>
            <p:cNvGrpSpPr/>
            <p:nvPr/>
          </p:nvGrpSpPr>
          <p:grpSpPr>
            <a:xfrm>
              <a:off x="228600" y="5562600"/>
              <a:ext cx="2656786" cy="685800"/>
              <a:chOff x="514110" y="5664578"/>
              <a:chExt cx="3008161" cy="6858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14110" y="5950268"/>
                    <a:ext cx="1150487" cy="40011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SRC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en-SG" sz="20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110" y="5950268"/>
                    <a:ext cx="1150487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solidFill>
                      <a:srgbClr val="C00000"/>
                    </a:solidFill>
                  </a:ln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Connector 13"/>
              <p:cNvCxnSpPr>
                <a:endCxn id="13" idx="3"/>
              </p:cNvCxnSpPr>
              <p:nvPr/>
            </p:nvCxnSpPr>
            <p:spPr>
              <a:xfrm flipH="1">
                <a:off x="1664597" y="5664578"/>
                <a:ext cx="1857674" cy="48574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1616096" y="6019799"/>
            <a:ext cx="6470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Note: We have done extensive experiments under different settings</a:t>
            </a:r>
          </a:p>
          <a:p>
            <a:pPr algn="ctr"/>
            <a:r>
              <a:rPr lang="en-US" dirty="0" smtClean="0"/>
              <a:t>Please see our paper for more details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574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about multiple-set RFID counting?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47800"/>
                <a:ext cx="9144000" cy="1524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Consider a reader sequentially visits multiple locations to count # of tags in a large space</a:t>
                </a:r>
              </a:p>
              <a:p>
                <a:pPr lvl="1"/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r>
                  <a:rPr lang="en-SG" dirty="0"/>
                  <a:t>: the sets can overlap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7800"/>
                <a:ext cx="9144000" cy="1524000"/>
              </a:xfrm>
              <a:blipFill rotWithShape="1">
                <a:blip r:embed="rId2"/>
                <a:stretch>
                  <a:fillRect l="-1467" t="-8400" b="-56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2578443" y="2971800"/>
            <a:ext cx="2154195" cy="215419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/>
          <p:cNvSpPr/>
          <p:nvPr/>
        </p:nvSpPr>
        <p:spPr>
          <a:xfrm>
            <a:off x="3870329" y="3433696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Rectangle 18"/>
          <p:cNvSpPr/>
          <p:nvPr/>
        </p:nvSpPr>
        <p:spPr>
          <a:xfrm>
            <a:off x="4217045" y="4552500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Rectangle 23"/>
          <p:cNvSpPr/>
          <p:nvPr/>
        </p:nvSpPr>
        <p:spPr>
          <a:xfrm>
            <a:off x="4374292" y="4194719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Rectangle 29"/>
          <p:cNvSpPr/>
          <p:nvPr/>
        </p:nvSpPr>
        <p:spPr>
          <a:xfrm>
            <a:off x="3155092" y="4802288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Rectangle 33"/>
          <p:cNvSpPr/>
          <p:nvPr/>
        </p:nvSpPr>
        <p:spPr>
          <a:xfrm>
            <a:off x="3155092" y="4007875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36" name="Group 35"/>
          <p:cNvGrpSpPr/>
          <p:nvPr/>
        </p:nvGrpSpPr>
        <p:grpSpPr>
          <a:xfrm>
            <a:off x="3497992" y="3863658"/>
            <a:ext cx="228600" cy="328999"/>
            <a:chOff x="5220000" y="1409700"/>
            <a:chExt cx="228600" cy="429397"/>
          </a:xfrm>
          <a:solidFill>
            <a:srgbClr val="C00000"/>
          </a:solidFill>
        </p:grpSpPr>
        <p:sp>
          <p:nvSpPr>
            <p:cNvPr id="37" name="Trapezoid 36"/>
            <p:cNvSpPr/>
            <p:nvPr/>
          </p:nvSpPr>
          <p:spPr>
            <a:xfrm>
              <a:off x="5220000" y="1610497"/>
              <a:ext cx="228600" cy="228600"/>
            </a:xfrm>
            <a:prstGeom prst="trapezoid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5334000" y="1409700"/>
              <a:ext cx="0" cy="200797"/>
            </a:xfrm>
            <a:prstGeom prst="line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3383692" y="5689888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Rectangle 26"/>
          <p:cNvSpPr/>
          <p:nvPr/>
        </p:nvSpPr>
        <p:spPr>
          <a:xfrm>
            <a:off x="3896497" y="5696066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Rectangle 27"/>
          <p:cNvSpPr/>
          <p:nvPr/>
        </p:nvSpPr>
        <p:spPr>
          <a:xfrm>
            <a:off x="4145692" y="5842288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Rectangle 30"/>
          <p:cNvSpPr/>
          <p:nvPr/>
        </p:nvSpPr>
        <p:spPr>
          <a:xfrm>
            <a:off x="3688492" y="5974093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Rectangle 31"/>
          <p:cNvSpPr/>
          <p:nvPr/>
        </p:nvSpPr>
        <p:spPr>
          <a:xfrm>
            <a:off x="4526692" y="5310947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Rectangle 32"/>
          <p:cNvSpPr/>
          <p:nvPr/>
        </p:nvSpPr>
        <p:spPr>
          <a:xfrm>
            <a:off x="3017713" y="5613688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Rectangle 34"/>
          <p:cNvSpPr/>
          <p:nvPr/>
        </p:nvSpPr>
        <p:spPr>
          <a:xfrm>
            <a:off x="5364892" y="4019097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Rectangle 40"/>
          <p:cNvSpPr/>
          <p:nvPr/>
        </p:nvSpPr>
        <p:spPr>
          <a:xfrm>
            <a:off x="5745892" y="4433048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Rectangle 41"/>
          <p:cNvSpPr/>
          <p:nvPr/>
        </p:nvSpPr>
        <p:spPr>
          <a:xfrm>
            <a:off x="4744267" y="5228005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Rectangle 42"/>
          <p:cNvSpPr/>
          <p:nvPr/>
        </p:nvSpPr>
        <p:spPr>
          <a:xfrm>
            <a:off x="4722341" y="5467466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Rectangle 43"/>
          <p:cNvSpPr/>
          <p:nvPr/>
        </p:nvSpPr>
        <p:spPr>
          <a:xfrm>
            <a:off x="4550678" y="4896169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Rectangle 44"/>
          <p:cNvSpPr/>
          <p:nvPr/>
        </p:nvSpPr>
        <p:spPr>
          <a:xfrm>
            <a:off x="3397381" y="5914373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Rectangle 46"/>
          <p:cNvSpPr/>
          <p:nvPr/>
        </p:nvSpPr>
        <p:spPr>
          <a:xfrm>
            <a:off x="5739714" y="4634876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Rectangle 47"/>
          <p:cNvSpPr/>
          <p:nvPr/>
        </p:nvSpPr>
        <p:spPr>
          <a:xfrm>
            <a:off x="5663514" y="4179735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Rectangle 48"/>
          <p:cNvSpPr/>
          <p:nvPr/>
        </p:nvSpPr>
        <p:spPr>
          <a:xfrm>
            <a:off x="5507295" y="4373327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Rectangle 50"/>
          <p:cNvSpPr/>
          <p:nvPr/>
        </p:nvSpPr>
        <p:spPr>
          <a:xfrm>
            <a:off x="3002692" y="5356822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92074" y="3381800"/>
                <a:ext cx="451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074" y="3381800"/>
                <a:ext cx="45127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869431" y="4279724"/>
            <a:ext cx="2154195" cy="2154195"/>
            <a:chOff x="2881788" y="4629834"/>
            <a:chExt cx="2154195" cy="2154195"/>
          </a:xfrm>
        </p:grpSpPr>
        <p:sp>
          <p:nvSpPr>
            <p:cNvPr id="58" name="Oval 57"/>
            <p:cNvSpPr/>
            <p:nvPr/>
          </p:nvSpPr>
          <p:spPr>
            <a:xfrm>
              <a:off x="2881788" y="4629834"/>
              <a:ext cx="2154195" cy="215419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262845" y="5524444"/>
                  <a:ext cx="4566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845" y="5524444"/>
                  <a:ext cx="4566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972697" y="3725190"/>
            <a:ext cx="2154195" cy="2154195"/>
            <a:chOff x="3985054" y="4075300"/>
            <a:chExt cx="2154195" cy="2154195"/>
          </a:xfrm>
        </p:grpSpPr>
        <p:sp>
          <p:nvSpPr>
            <p:cNvPr id="59" name="Oval 58"/>
            <p:cNvSpPr/>
            <p:nvPr/>
          </p:nvSpPr>
          <p:spPr>
            <a:xfrm>
              <a:off x="3985054" y="4075300"/>
              <a:ext cx="2154195" cy="215419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461439" y="5376000"/>
                  <a:ext cx="4566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439" y="5376000"/>
                  <a:ext cx="4566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12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922E-6 C 0.00261 0.01828 0.00504 0.0347 0.01077 0.05159 C 0.0132 0.06824 0.01771 0.08351 0.02344 0.09854 C 0.02535 0.10988 0.02796 0.12075 0.0323 0.13093 C 0.03403 0.13903 0.03698 0.14666 0.03872 0.15499 C 0.0415 0.16817 0.03733 0.15036 0.04132 0.16447 C 0.04184 0.16609 0.04237 0.16933 0.04237 0.16933 L 0.15851 0.09253 " pathEditMode="relative" ptsTypes="ffffffAA">
                                      <p:cBhvr>
                                        <p:cTn id="6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our thesis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47800"/>
                <a:ext cx="9144000" cy="5105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Unlike single-set case, no one happens to use 2 phase</a:t>
                </a:r>
                <a:endParaRPr lang="en-US" dirty="0"/>
              </a:p>
              <a:p>
                <a:pPr lvl="1"/>
                <a:r>
                  <a:rPr lang="en-US" dirty="0"/>
                  <a:t>All </a:t>
                </a:r>
                <a:r>
                  <a:rPr lang="en-US" dirty="0" smtClean="0"/>
                  <a:t>existing protocols incur </a:t>
                </a:r>
                <a:r>
                  <a:rPr lang="en-US" dirty="0"/>
                  <a:t>multiplicative </a:t>
                </a:r>
                <a:r>
                  <a:rPr lang="en-US" dirty="0" smtClean="0"/>
                  <a:t>overhead</a:t>
                </a:r>
              </a:p>
              <a:p>
                <a:pPr lvl="1"/>
                <a:r>
                  <a:rPr lang="en-US" dirty="0" smtClean="0"/>
                  <a:t>Our thesis hints that big improvement might be possible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Applying our thesis needs to overcome a challenge</a:t>
                </a:r>
              </a:p>
              <a:p>
                <a:pPr lvl="1"/>
                <a:r>
                  <a:rPr lang="en-US" dirty="0"/>
                  <a:t>The</a:t>
                </a:r>
                <a:r>
                  <a:rPr lang="en-SG" dirty="0"/>
                  <a:t> reader has no rough estimate of </a:t>
                </a:r>
                <a14:m>
                  <m:oMath xmlns:m="http://schemas.openxmlformats.org/officeDocument/2006/math">
                    <m:r>
                      <a:rPr lang="en-SG" dirty="0">
                        <a:latin typeface="Cambria Math"/>
                      </a:rPr>
                      <m:t>𝑛</m:t>
                    </m:r>
                  </m:oMath>
                </a14:m>
                <a:r>
                  <a:rPr lang="en-SG" dirty="0"/>
                  <a:t> until the last </a:t>
                </a:r>
                <a:r>
                  <a:rPr lang="en-SG" dirty="0" smtClean="0"/>
                  <a:t>location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SRC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 protocol uses some interesting techniques to overcome the challenge</a:t>
                </a:r>
              </a:p>
              <a:p>
                <a:pPr lvl="1"/>
                <a:r>
                  <a:rPr lang="en-US" dirty="0" smtClean="0"/>
                  <a:t>It achieves additive overhead, and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≥500%</m:t>
                    </m:r>
                  </m:oMath>
                </a14:m>
                <a:r>
                  <a:rPr lang="en-US" dirty="0" smtClean="0"/>
                  <a:t> faster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Knowing the thesis is critical</a:t>
                </a: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It guides us to identify &amp; focus on the key challenge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7800"/>
                <a:ext cx="9144000" cy="5105400"/>
              </a:xfrm>
              <a:blipFill rotWithShape="1">
                <a:blip r:embed="rId3"/>
                <a:stretch>
                  <a:fillRect l="-1067" t="-23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3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81600"/>
          </a:xfrm>
        </p:spPr>
        <p:txBody>
          <a:bodyPr>
            <a:noAutofit/>
          </a:bodyPr>
          <a:lstStyle/>
          <a:p>
            <a:r>
              <a:rPr lang="en-US" dirty="0"/>
              <a:t>Inspired by </a:t>
            </a:r>
            <a:r>
              <a:rPr lang="en-US" dirty="0" smtClean="0"/>
              <a:t>our </a:t>
            </a:r>
            <a:r>
              <a:rPr lang="en-US" dirty="0"/>
              <a:t>RFID counting lower bound </a:t>
            </a:r>
            <a:r>
              <a:rPr lang="en-US" dirty="0" smtClean="0"/>
              <a:t>results, </a:t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find </a:t>
            </a:r>
            <a:r>
              <a:rPr lang="en-SG" dirty="0" smtClean="0"/>
              <a:t>the overlooked key is a 2-phase design</a:t>
            </a:r>
            <a:endParaRPr lang="en-SG" dirty="0"/>
          </a:p>
          <a:p>
            <a:endParaRPr lang="en-SG" sz="2800" dirty="0" smtClean="0">
              <a:solidFill>
                <a:srgbClr val="C00000"/>
              </a:solidFill>
            </a:endParaRP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 other techniques </a:t>
            </a:r>
            <a:r>
              <a:rPr lang="en-US" dirty="0">
                <a:solidFill>
                  <a:schemeClr val="tx1"/>
                </a:solidFill>
              </a:rPr>
              <a:t>are less </a:t>
            </a:r>
            <a:r>
              <a:rPr lang="en-US" dirty="0" smtClean="0">
                <a:solidFill>
                  <a:schemeClr val="tx1"/>
                </a:solidFill>
              </a:rPr>
              <a:t>important</a:t>
            </a:r>
          </a:p>
          <a:p>
            <a:r>
              <a:rPr lang="en-US" dirty="0" smtClean="0"/>
              <a:t>Our thesis leads to better protocols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334764" y="3352800"/>
                <a:ext cx="2142236" cy="175260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/>
                  </a:rPr>
                  <a:t>2</a:t>
                </a:r>
                <a:r>
                  <a:rPr lang="en-US" sz="2800" baseline="30000" dirty="0" smtClean="0">
                    <a:ea typeface="Cambria Math"/>
                  </a:rPr>
                  <a:t>nd</a:t>
                </a:r>
                <a:r>
                  <a:rPr lang="en-US" sz="2800" dirty="0" smtClean="0">
                    <a:ea typeface="Cambria Math"/>
                  </a:rPr>
                  <a:t> phase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>
                          <a:latin typeface="Cambria Math"/>
                        </a:rPr>
                        <m:t>O</m:t>
                      </m:r>
                      <m:d>
                        <m:d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8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800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764" y="3352800"/>
                <a:ext cx="2142236" cy="17526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85800" y="3661053"/>
                <a:ext cx="2142236" cy="1139547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/>
                  </a:rPr>
                  <a:t>1</a:t>
                </a:r>
                <a:r>
                  <a:rPr lang="en-US" sz="2800" baseline="30000" dirty="0" smtClean="0">
                    <a:ea typeface="Cambria Math"/>
                  </a:rPr>
                  <a:t>st</a:t>
                </a:r>
                <a:r>
                  <a:rPr lang="en-US" sz="2800" dirty="0" smtClean="0">
                    <a:ea typeface="Cambria Math"/>
                  </a:rPr>
                  <a:t> phase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61053"/>
                <a:ext cx="2142236" cy="1139547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3"/>
            <a:endCxn id="5" idx="1"/>
          </p:cNvCxnSpPr>
          <p:nvPr/>
        </p:nvCxnSpPr>
        <p:spPr>
          <a:xfrm flipV="1">
            <a:off x="2828036" y="4229100"/>
            <a:ext cx="1506728" cy="172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77000" y="4230827"/>
            <a:ext cx="1506728" cy="3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74892" y="3352800"/>
            <a:ext cx="160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Final estimate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2414" y="3396376"/>
            <a:ext cx="160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Rough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estimate</a:t>
            </a:r>
            <a:endParaRPr lang="en-SG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>
            <a:normAutofit/>
          </a:bodyPr>
          <a:lstStyle/>
          <a:p>
            <a:r>
              <a:rPr lang="en-US" dirty="0" smtClean="0"/>
              <a:t>RFID counting problem </a:t>
            </a:r>
            <a:br>
              <a:rPr lang="en-US" dirty="0" smtClean="0"/>
            </a:br>
            <a:r>
              <a:rPr lang="en-US" sz="3200" dirty="0" smtClean="0">
                <a:solidFill>
                  <a:srgbClr val="C00000"/>
                </a:solidFill>
              </a:rPr>
              <a:t>(a simple single-set version)</a:t>
            </a:r>
            <a:endParaRPr lang="en-S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0"/>
                <a:ext cx="9144000" cy="3810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One reader and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 tags</a:t>
                </a:r>
                <a:endParaRPr lang="en-US" altLang="zh-CN" sz="2800" dirty="0" smtClean="0"/>
              </a:p>
              <a:p>
                <a:r>
                  <a:rPr lang="en-US" altLang="zh-CN" sz="2800" dirty="0" smtClean="0"/>
                  <a:t>They run a protocol to get 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altLang="zh-CN" sz="28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sz="2800" i="1">
                        <a:latin typeface="Cambria Math"/>
                      </a:rPr>
                      <m:t>𝑛</m:t>
                    </m:r>
                  </m:oMath>
                </a14:m>
                <a:endParaRPr lang="en-US" altLang="zh-CN" sz="2800" dirty="0"/>
              </a:p>
              <a:p>
                <a:pPr lvl="1"/>
                <a:r>
                  <a:rPr lang="en-US" altLang="zh-CN" dirty="0" smtClean="0"/>
                  <a:t>Getting the exact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CN" dirty="0"/>
                  <a:t> is </a:t>
                </a:r>
                <a:r>
                  <a:rPr lang="en-US" altLang="zh-CN" dirty="0" smtClean="0"/>
                  <a:t>expensive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altLang="zh-CN" dirty="0" smtClean="0"/>
                  <a:t> Randomization helps</a:t>
                </a:r>
              </a:p>
              <a:p>
                <a:r>
                  <a:rPr lang="en-US" altLang="zh-CN" sz="2800" dirty="0" smtClean="0"/>
                  <a:t>Guarantee: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𝑛</m:t>
                            </m:r>
                          </m:e>
                        </m:acc>
                        <m:r>
                          <a:rPr lang="en-US" altLang="zh-CN" sz="2800" i="1">
                            <a:latin typeface="Cambria Math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CN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zh-CN" altLang="en-US" sz="2800" i="1">
                        <a:latin typeface="Cambria Math"/>
                      </a:rPr>
                      <m:t>𝜀</m:t>
                    </m:r>
                    <m:r>
                      <a:rPr lang="en-US" altLang="zh-CN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CN" sz="2800" dirty="0" smtClean="0"/>
                  <a:t> holds </a:t>
                </a:r>
                <a:r>
                  <a:rPr lang="en-US" altLang="zh-CN" sz="2800" dirty="0"/>
                  <a:t>(</a:t>
                </a:r>
                <a:r>
                  <a:rPr lang="en-US" altLang="zh-CN" sz="2800" dirty="0" smtClean="0"/>
                  <a:t>say, </a:t>
                </a:r>
                <a:r>
                  <a:rPr lang="en-US" altLang="zh-CN" sz="2800" dirty="0"/>
                  <a:t>with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90%</m:t>
                    </m:r>
                  </m:oMath>
                </a14:m>
                <a:r>
                  <a:rPr lang="en-US" altLang="zh-CN" sz="2800" dirty="0" smtClean="0"/>
                  <a:t> probability)</a:t>
                </a:r>
              </a:p>
              <a:p>
                <a:pPr lvl="1"/>
                <a:r>
                  <a:rPr lang="en-US" altLang="zh-CN" dirty="0" smtClean="0"/>
                  <a:t>Here,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𝜀</m:t>
                    </m:r>
                  </m:oMath>
                </a14:m>
                <a:r>
                  <a:rPr lang="en-US" altLang="zh-CN" dirty="0" smtClean="0"/>
                  <a:t> bounds the </a:t>
                </a:r>
                <a:r>
                  <a:rPr lang="en-US" altLang="zh-CN" dirty="0"/>
                  <a:t>relative </a:t>
                </a:r>
                <a:r>
                  <a:rPr lang="en-US" altLang="zh-CN" dirty="0" smtClean="0"/>
                  <a:t>error</a:t>
                </a:r>
                <a:endParaRPr lang="en-US" altLang="zh-CN" sz="2400" dirty="0" smtClean="0"/>
              </a:p>
              <a:p>
                <a:pPr marL="400050" lvl="1" indent="0">
                  <a:buNone/>
                </a:pPr>
                <a:r>
                  <a:rPr lang="en-US" altLang="zh-CN" sz="2400" dirty="0" smtClean="0">
                    <a:solidFill>
                      <a:srgbClr val="C00000"/>
                    </a:solidFill>
                  </a:rPr>
                  <a:t>See paper for generalizations: </a:t>
                </a:r>
                <a:br>
                  <a:rPr lang="en-US" altLang="zh-CN" sz="2400" dirty="0" smtClean="0">
                    <a:solidFill>
                      <a:srgbClr val="C00000"/>
                    </a:solidFill>
                  </a:rPr>
                </a:br>
                <a:r>
                  <a:rPr lang="en-US" altLang="zh-CN" sz="2400" dirty="0" smtClean="0">
                    <a:solidFill>
                      <a:srgbClr val="C00000"/>
                    </a:solidFill>
                  </a:rPr>
                  <a:t>      e.g., a reader moves around to extend coverage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0"/>
                <a:ext cx="9144000" cy="3810000"/>
              </a:xfrm>
              <a:blipFill rotWithShape="1">
                <a:blip r:embed="rId3"/>
                <a:stretch>
                  <a:fillRect l="-1133" t="-1440" r="-8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0" y="55626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RFID tag</a:t>
            </a:r>
            <a:endParaRPr lang="en-SG" dirty="0"/>
          </a:p>
        </p:txBody>
      </p:sp>
      <p:sp>
        <p:nvSpPr>
          <p:cNvPr id="8" name="TextBox 7"/>
          <p:cNvSpPr txBox="1"/>
          <p:nvPr/>
        </p:nvSpPr>
        <p:spPr>
          <a:xfrm>
            <a:off x="6108357" y="5897776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RFID reader</a:t>
            </a:r>
            <a:endParaRPr lang="en-SG" dirty="0"/>
          </a:p>
        </p:txBody>
      </p:sp>
      <p:sp>
        <p:nvSpPr>
          <p:cNvPr id="10" name="Rectangle 9"/>
          <p:cNvSpPr/>
          <p:nvPr/>
        </p:nvSpPr>
        <p:spPr>
          <a:xfrm>
            <a:off x="5410200" y="5334000"/>
            <a:ext cx="1975751" cy="9906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5835780" y="5684110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TextBox 11"/>
          <p:cNvSpPr txBox="1"/>
          <p:nvPr/>
        </p:nvSpPr>
        <p:spPr>
          <a:xfrm>
            <a:off x="5410200" y="5334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Legends:</a:t>
            </a:r>
            <a:endParaRPr lang="en-SG" dirty="0"/>
          </a:p>
        </p:txBody>
      </p:sp>
      <p:grpSp>
        <p:nvGrpSpPr>
          <p:cNvPr id="22" name="Group 21"/>
          <p:cNvGrpSpPr/>
          <p:nvPr/>
        </p:nvGrpSpPr>
        <p:grpSpPr>
          <a:xfrm>
            <a:off x="5797680" y="5923776"/>
            <a:ext cx="228600" cy="328999"/>
            <a:chOff x="5220000" y="1409700"/>
            <a:chExt cx="228600" cy="429397"/>
          </a:xfrm>
          <a:solidFill>
            <a:srgbClr val="C00000"/>
          </a:solidFill>
        </p:grpSpPr>
        <p:sp>
          <p:nvSpPr>
            <p:cNvPr id="23" name="Trapezoid 22"/>
            <p:cNvSpPr/>
            <p:nvPr/>
          </p:nvSpPr>
          <p:spPr>
            <a:xfrm>
              <a:off x="5220000" y="1610497"/>
              <a:ext cx="228600" cy="228600"/>
            </a:xfrm>
            <a:prstGeom prst="trapezoid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334000" y="1409700"/>
              <a:ext cx="0" cy="200797"/>
            </a:xfrm>
            <a:prstGeom prst="line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2578443" y="4627605"/>
            <a:ext cx="2154195" cy="215419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Rectangle 42"/>
          <p:cNvSpPr/>
          <p:nvPr/>
        </p:nvSpPr>
        <p:spPr>
          <a:xfrm>
            <a:off x="3870329" y="5089501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Rectangle 43"/>
          <p:cNvSpPr/>
          <p:nvPr/>
        </p:nvSpPr>
        <p:spPr>
          <a:xfrm>
            <a:off x="4217045" y="6208305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Rectangle 45"/>
          <p:cNvSpPr/>
          <p:nvPr/>
        </p:nvSpPr>
        <p:spPr>
          <a:xfrm>
            <a:off x="3155092" y="6458093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Rectangle 46"/>
          <p:cNvSpPr/>
          <p:nvPr/>
        </p:nvSpPr>
        <p:spPr>
          <a:xfrm>
            <a:off x="3155092" y="5663680"/>
            <a:ext cx="1524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48" name="Group 47"/>
          <p:cNvGrpSpPr/>
          <p:nvPr/>
        </p:nvGrpSpPr>
        <p:grpSpPr>
          <a:xfrm>
            <a:off x="3497992" y="5519463"/>
            <a:ext cx="228600" cy="328999"/>
            <a:chOff x="5220000" y="1409700"/>
            <a:chExt cx="228600" cy="429397"/>
          </a:xfrm>
          <a:solidFill>
            <a:srgbClr val="C00000"/>
          </a:solidFill>
        </p:grpSpPr>
        <p:sp>
          <p:nvSpPr>
            <p:cNvPr id="49" name="Trapezoid 48"/>
            <p:cNvSpPr/>
            <p:nvPr/>
          </p:nvSpPr>
          <p:spPr>
            <a:xfrm>
              <a:off x="5220000" y="1610497"/>
              <a:ext cx="228600" cy="228600"/>
            </a:xfrm>
            <a:prstGeom prst="trapezoid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5334000" y="1409700"/>
              <a:ext cx="0" cy="200797"/>
            </a:xfrm>
            <a:prstGeom prst="line">
              <a:avLst/>
            </a:prstGeom>
            <a:grp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RFID counting research</a:t>
            </a:r>
            <a:endParaRPr lang="en-S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" y="1219200"/>
            <a:ext cx="9144000" cy="56388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000" dirty="0" smtClean="0"/>
              <a:t>An </a:t>
            </a:r>
            <a:r>
              <a:rPr lang="en-US" sz="3000" dirty="0"/>
              <a:t>impressive arsenal of </a:t>
            </a:r>
            <a:r>
              <a:rPr lang="en-US" sz="3000" dirty="0" smtClean="0"/>
              <a:t>techniques</a:t>
            </a:r>
            <a:endParaRPr lang="en-US" dirty="0"/>
          </a:p>
          <a:p>
            <a:pPr marL="457200" indent="-457200"/>
            <a:endParaRPr lang="en-US" sz="3000" dirty="0" smtClean="0"/>
          </a:p>
          <a:p>
            <a:pPr marL="457200" indent="-457200"/>
            <a:endParaRPr lang="en-US" sz="3000" dirty="0" smtClean="0"/>
          </a:p>
          <a:p>
            <a:pPr marL="457200" indent="-457200"/>
            <a:endParaRPr lang="en-US" sz="3000" dirty="0"/>
          </a:p>
          <a:p>
            <a:pPr marL="457200" indent="-457200"/>
            <a:endParaRPr lang="en-US" sz="3000" dirty="0" smtClean="0"/>
          </a:p>
          <a:p>
            <a:pPr marL="457200" indent="-457200"/>
            <a:endParaRPr lang="en-US" sz="3000" dirty="0"/>
          </a:p>
          <a:p>
            <a:pPr marL="457200" indent="-457200"/>
            <a:endParaRPr lang="en-US" sz="3000" dirty="0" smtClean="0"/>
          </a:p>
          <a:p>
            <a:pPr marL="457200" indent="-457200"/>
            <a:endParaRPr lang="en-US" sz="3000" dirty="0"/>
          </a:p>
          <a:p>
            <a:pPr marL="457200" indent="-457200"/>
            <a:r>
              <a:rPr lang="en-US" sz="3000" dirty="0" smtClean="0"/>
              <a:t>The central </a:t>
            </a:r>
            <a:r>
              <a:rPr lang="en-US" sz="3000" dirty="0"/>
              <a:t>design goal: </a:t>
            </a:r>
            <a:br>
              <a:rPr lang="en-US" sz="3000" dirty="0"/>
            </a:br>
            <a:r>
              <a:rPr lang="en-US" sz="3000" dirty="0"/>
              <a:t>	Reduce </a:t>
            </a:r>
            <a:r>
              <a:rPr lang="en-US" sz="3000" b="1" i="1" dirty="0">
                <a:solidFill>
                  <a:srgbClr val="C00000"/>
                </a:solidFill>
              </a:rPr>
              <a:t>time overhead </a:t>
            </a:r>
            <a:r>
              <a:rPr lang="en-US" sz="3000" dirty="0"/>
              <a:t>&amp; provide the </a:t>
            </a:r>
            <a:r>
              <a:rPr lang="en-US" sz="3000" dirty="0" smtClean="0"/>
              <a:t>guarantee</a:t>
            </a:r>
            <a:endParaRPr lang="en-US" sz="3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78173" y="2011540"/>
            <a:ext cx="6390171" cy="3352399"/>
            <a:chOff x="2514599" y="4038600"/>
            <a:chExt cx="5083697" cy="2667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599" y="4038600"/>
              <a:ext cx="5083697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079922" y="4464000"/>
              <a:ext cx="533400" cy="908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60000" y="5715000"/>
              <a:ext cx="5334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3049" y="5372100"/>
              <a:ext cx="353751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6800" y="2429435"/>
            <a:ext cx="6466371" cy="3810000"/>
            <a:chOff x="1382229" y="2667000"/>
            <a:chExt cx="6466371" cy="3810000"/>
          </a:xfrm>
        </p:grpSpPr>
        <p:grpSp>
          <p:nvGrpSpPr>
            <p:cNvPr id="30" name="Group 29"/>
            <p:cNvGrpSpPr/>
            <p:nvPr/>
          </p:nvGrpSpPr>
          <p:grpSpPr>
            <a:xfrm>
              <a:off x="1382229" y="2972201"/>
              <a:ext cx="6390171" cy="3352399"/>
              <a:chOff x="2514599" y="4038600"/>
              <a:chExt cx="5083697" cy="2667000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599" y="4038600"/>
                <a:ext cx="5083697" cy="266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3079922" y="4464000"/>
                <a:ext cx="533400" cy="908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60000" y="5715000"/>
                <a:ext cx="5334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523049" y="5372100"/>
                <a:ext cx="353751" cy="342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024812" y="2667000"/>
              <a:ext cx="3823788" cy="381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RFID counting research</a:t>
            </a:r>
            <a:endParaRPr lang="en-SG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3769817" y="3269360"/>
            <a:ext cx="4916983" cy="2138144"/>
            <a:chOff x="4009046" y="3506925"/>
            <a:chExt cx="4916983" cy="2138144"/>
          </a:xfrm>
          <a:solidFill>
            <a:schemeClr val="accent2"/>
          </a:solidFill>
        </p:grpSpPr>
        <p:sp>
          <p:nvSpPr>
            <p:cNvPr id="13" name="Rounded Rectangle 12"/>
            <p:cNvSpPr/>
            <p:nvPr/>
          </p:nvSpPr>
          <p:spPr>
            <a:xfrm>
              <a:off x="6477001" y="3506925"/>
              <a:ext cx="2449028" cy="1145089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Optimization of parameters</a:t>
              </a:r>
              <a:endParaRPr lang="en-SG" sz="28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4009046" y="4037126"/>
              <a:ext cx="2467954" cy="1607943"/>
            </a:xfrm>
            <a:prstGeom prst="straightConnector1">
              <a:avLst/>
            </a:prstGeom>
            <a:grpFill/>
            <a:ln w="317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4024812" y="3926208"/>
              <a:ext cx="2452188" cy="68139"/>
            </a:xfrm>
            <a:prstGeom prst="straightConnector1">
              <a:avLst/>
            </a:prstGeom>
            <a:grpFill/>
            <a:ln w="317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769817" y="3420035"/>
            <a:ext cx="4459782" cy="2209800"/>
            <a:chOff x="4009046" y="3657600"/>
            <a:chExt cx="4459782" cy="2209800"/>
          </a:xfrm>
          <a:solidFill>
            <a:srgbClr val="7030A0"/>
          </a:solidFill>
        </p:grpSpPr>
        <p:sp>
          <p:nvSpPr>
            <p:cNvPr id="12" name="Rounded Rectangle 11"/>
            <p:cNvSpPr/>
            <p:nvPr/>
          </p:nvSpPr>
          <p:spPr>
            <a:xfrm>
              <a:off x="6476999" y="4780235"/>
              <a:ext cx="1991829" cy="1087165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Adaptive iterations</a:t>
              </a:r>
              <a:endParaRPr lang="en-SG" sz="28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024812" y="3657600"/>
              <a:ext cx="2452188" cy="1585165"/>
            </a:xfrm>
            <a:prstGeom prst="straightConnector1">
              <a:avLst/>
            </a:prstGeom>
            <a:grpFill/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2" idx="1"/>
            </p:cNvCxnSpPr>
            <p:nvPr/>
          </p:nvCxnSpPr>
          <p:spPr>
            <a:xfrm>
              <a:off x="4009046" y="4863912"/>
              <a:ext cx="2467953" cy="459906"/>
            </a:xfrm>
            <a:prstGeom prst="straightConnector1">
              <a:avLst/>
            </a:prstGeom>
            <a:grpFill/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3769817" y="5005200"/>
            <a:ext cx="4002583" cy="1234235"/>
            <a:chOff x="4009046" y="5242765"/>
            <a:chExt cx="4002583" cy="1234235"/>
          </a:xfrm>
          <a:solidFill>
            <a:srgbClr val="00B0F0"/>
          </a:solidFill>
        </p:grpSpPr>
        <p:cxnSp>
          <p:nvCxnSpPr>
            <p:cNvPr id="57" name="Straight Arrow Connector 56"/>
            <p:cNvCxnSpPr>
              <a:endCxn id="74" idx="1"/>
            </p:cNvCxnSpPr>
            <p:nvPr/>
          </p:nvCxnSpPr>
          <p:spPr>
            <a:xfrm>
              <a:off x="4009046" y="5242765"/>
              <a:ext cx="2467954" cy="1005635"/>
            </a:xfrm>
            <a:prstGeom prst="straightConnector1">
              <a:avLst/>
            </a:prstGeom>
            <a:grpFill/>
            <a:ln w="317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4009046" y="6019800"/>
              <a:ext cx="2467954" cy="304800"/>
            </a:xfrm>
            <a:prstGeom prst="straightConnector1">
              <a:avLst/>
            </a:prstGeom>
            <a:grpFill/>
            <a:ln w="317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6477000" y="6019800"/>
              <a:ext cx="1534629" cy="457200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……</a:t>
              </a:r>
              <a:endParaRPr lang="en-SG" sz="2800" dirty="0"/>
            </a:p>
          </p:txBody>
        </p:sp>
      </p:grp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65903" y="1219200"/>
            <a:ext cx="9078097" cy="914400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dirty="0" smtClean="0"/>
              <a:t>Diverse views on which design aspects are important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759803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dirty="0" smtClean="0">
                <a:solidFill>
                  <a:srgbClr val="C00000"/>
                </a:solidFill>
              </a:rPr>
              <a:t>Should </a:t>
            </a:r>
            <a:r>
              <a:rPr lang="en-SG" sz="2400" dirty="0">
                <a:solidFill>
                  <a:srgbClr val="C00000"/>
                </a:solidFill>
              </a:rPr>
              <a:t>we combine all these techniques </a:t>
            </a:r>
            <a:r>
              <a:rPr lang="en-SG" sz="2400" dirty="0" smtClean="0">
                <a:solidFill>
                  <a:srgbClr val="C00000"/>
                </a:solidFill>
              </a:rPr>
              <a:t/>
            </a:r>
            <a:br>
              <a:rPr lang="en-SG" sz="2400" dirty="0" smtClean="0">
                <a:solidFill>
                  <a:srgbClr val="C00000"/>
                </a:solidFill>
              </a:rPr>
            </a:br>
            <a:r>
              <a:rPr lang="en-SG" sz="2400" dirty="0" smtClean="0">
                <a:solidFill>
                  <a:srgbClr val="C00000"/>
                </a:solidFill>
              </a:rPr>
              <a:t>despite </a:t>
            </a:r>
            <a:r>
              <a:rPr lang="en-SG" sz="2400" dirty="0">
                <a:solidFill>
                  <a:srgbClr val="C00000"/>
                </a:solidFill>
              </a:rPr>
              <a:t>the </a:t>
            </a:r>
            <a:r>
              <a:rPr lang="en-SG" sz="2400" dirty="0" smtClean="0">
                <a:solidFill>
                  <a:srgbClr val="C00000"/>
                </a:solidFill>
              </a:rPr>
              <a:t>resulting complexity</a:t>
            </a:r>
            <a:r>
              <a:rPr lang="en-SG" sz="2400" dirty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769816" y="2133600"/>
            <a:ext cx="5090131" cy="3648636"/>
            <a:chOff x="3769816" y="2133600"/>
            <a:chExt cx="5090131" cy="3648636"/>
          </a:xfrm>
        </p:grpSpPr>
        <p:sp>
          <p:nvSpPr>
            <p:cNvPr id="3" name="Rounded Rectangle 2"/>
            <p:cNvSpPr/>
            <p:nvPr/>
          </p:nvSpPr>
          <p:spPr>
            <a:xfrm>
              <a:off x="6268638" y="2133600"/>
              <a:ext cx="2591309" cy="99060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Novel statistical gauges</a:t>
              </a:r>
              <a:endParaRPr lang="en-SG" sz="28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3769817" y="2429435"/>
              <a:ext cx="2467953" cy="2174099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3785583" y="2286000"/>
              <a:ext cx="2452187" cy="184618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769817" y="2819400"/>
              <a:ext cx="2467953" cy="2588106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769817" y="2628900"/>
              <a:ext cx="2467953" cy="237630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769816" y="3048000"/>
              <a:ext cx="2467954" cy="2734236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Call for fundamental understanding</a:t>
            </a:r>
            <a:endParaRPr lang="en-S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central thesis for RFID counting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220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i="1" dirty="0" smtClean="0"/>
              <a:t>overlooked</a:t>
            </a:r>
            <a:r>
              <a:rPr lang="en-US" sz="3600" dirty="0" smtClean="0"/>
              <a:t> key i</a:t>
            </a:r>
            <a:r>
              <a:rPr lang="en-SG" sz="3600" dirty="0" smtClean="0"/>
              <a:t>s to </a:t>
            </a:r>
            <a:r>
              <a:rPr lang="en-SG" sz="3600" dirty="0"/>
              <a:t>have </a:t>
            </a:r>
            <a:r>
              <a:rPr lang="en-SG" sz="3600" dirty="0" smtClean="0"/>
              <a:t>two phases:</a:t>
            </a:r>
          </a:p>
          <a:p>
            <a:pPr marL="0" indent="0">
              <a:buNone/>
            </a:pPr>
            <a:r>
              <a:rPr lang="en-SG" sz="2800" dirty="0" smtClean="0"/>
              <a:t/>
            </a:r>
            <a:br>
              <a:rPr lang="en-SG" sz="2800" dirty="0" smtClean="0"/>
            </a:br>
            <a:r>
              <a:rPr lang="en-SG" sz="2800" dirty="0" smtClean="0"/>
              <a:t>	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Other techniques proposed in the literature 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are less important than originally thought</a:t>
            </a:r>
            <a:endParaRPr lang="en-SG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334764" y="2971800"/>
                <a:ext cx="2142236" cy="175260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/>
                  </a:rPr>
                  <a:t>2</a:t>
                </a:r>
                <a:r>
                  <a:rPr lang="en-US" sz="2800" baseline="30000" dirty="0" smtClean="0">
                    <a:ea typeface="Cambria Math"/>
                  </a:rPr>
                  <a:t>nd</a:t>
                </a:r>
                <a:r>
                  <a:rPr lang="en-US" sz="2800" dirty="0" smtClean="0">
                    <a:ea typeface="Cambria Math"/>
                  </a:rPr>
                  <a:t> phase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>
                          <a:latin typeface="Cambria Math"/>
                        </a:rPr>
                        <m:t>O</m:t>
                      </m:r>
                      <m:d>
                        <m:d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8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800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764" y="2971800"/>
                <a:ext cx="2142236" cy="1752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85800" y="3280053"/>
                <a:ext cx="2142236" cy="1139547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/>
                  </a:rPr>
                  <a:t>1</a:t>
                </a:r>
                <a:r>
                  <a:rPr lang="en-US" sz="2800" baseline="30000" dirty="0" smtClean="0">
                    <a:ea typeface="Cambria Math"/>
                  </a:rPr>
                  <a:t>st</a:t>
                </a:r>
                <a:r>
                  <a:rPr lang="en-US" sz="2800" dirty="0" smtClean="0">
                    <a:ea typeface="Cambria Math"/>
                  </a:rPr>
                  <a:t> phase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80053"/>
                <a:ext cx="2142236" cy="1139547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2" idx="3"/>
            <a:endCxn id="11" idx="1"/>
          </p:cNvCxnSpPr>
          <p:nvPr/>
        </p:nvCxnSpPr>
        <p:spPr>
          <a:xfrm flipV="1">
            <a:off x="2828036" y="3848100"/>
            <a:ext cx="1506728" cy="172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77000" y="3849827"/>
            <a:ext cx="1506728" cy="34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74892" y="2971800"/>
            <a:ext cx="160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Final estimate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2414" y="3015376"/>
            <a:ext cx="160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Rough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estimate</a:t>
            </a:r>
            <a:endParaRPr lang="en-SG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3" y="5906869"/>
                <a:ext cx="822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Note: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SG" dirty="0" smtClean="0"/>
                  <a:t> term can be reduced to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log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SG" dirty="0" smtClean="0"/>
                  <a:t> term</a:t>
                </a:r>
                <a:endParaRPr lang="en-SG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906869"/>
                <a:ext cx="82296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93" t="-4717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inspiration</a:t>
            </a:r>
            <a:endParaRPr lang="en-SG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763000" cy="5257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3300" dirty="0" smtClean="0"/>
                  <a:t>Novel </a:t>
                </a:r>
                <a:r>
                  <a:rPr lang="en-US" sz="3300" b="1" dirty="0" smtClean="0">
                    <a:solidFill>
                      <a:srgbClr val="C00000"/>
                    </a:solidFill>
                  </a:rPr>
                  <a:t>lower bounds</a:t>
                </a:r>
                <a:r>
                  <a:rPr lang="en-US" sz="3300" b="1" dirty="0" smtClean="0"/>
                  <a:t> </a:t>
                </a:r>
                <a:r>
                  <a:rPr lang="en-US" sz="3300" dirty="0" smtClean="0"/>
                  <a:t>for RFID counting protocols:</a:t>
                </a:r>
              </a:p>
              <a:p>
                <a:pPr marL="0" indent="0">
                  <a:buNone/>
                </a:pPr>
                <a:endParaRPr lang="en-US" sz="22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 (Rough) </a:t>
                </a:r>
                <a:r>
                  <a:rPr lang="en-US" b="1" i="1" dirty="0" smtClean="0"/>
                  <a:t>Theorem</a:t>
                </a:r>
                <a:r>
                  <a:rPr lang="en-US" i="1" dirty="0" smtClean="0"/>
                  <a:t>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    For </a:t>
                </a:r>
                <a:r>
                  <a:rPr lang="en-US" dirty="0"/>
                  <a:t>single-set RFID </a:t>
                </a:r>
                <a:r>
                  <a:rPr lang="en-US" dirty="0" smtClean="0"/>
                  <a:t>counting, no </a:t>
                </a:r>
                <a:r>
                  <a:rPr lang="en-SG" dirty="0" smtClean="0"/>
                  <a:t>protocol can 		    estimate with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</a:rPr>
                      <m:t>&lt;</m:t>
                    </m:r>
                    <m:r>
                      <a:rPr lang="zh-CN" altLang="en-US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relative error while 	</a:t>
                </a:r>
                <a:br>
                  <a:rPr lang="en-US" dirty="0" smtClean="0"/>
                </a:br>
                <a:r>
                  <a:rPr lang="en-US" dirty="0" smtClean="0"/>
                  <a:t>	    incurring</a:t>
                </a:r>
                <a:r>
                  <a:rPr lang="en-S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</a:rPr>
                              <m:t>𝑙𝑜𝑔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CN" altLang="en-US" i="1">
                                    <a:latin typeface="Cambria Math"/>
                                  </a:rPr>
                                  <m:t>𝜀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en-SG" dirty="0"/>
                  <a:t> </a:t>
                </a:r>
                <a:r>
                  <a:rPr lang="en-SG" dirty="0" smtClean="0"/>
                  <a:t>overhead</a:t>
                </a:r>
                <a:endParaRPr lang="en-US" dirty="0"/>
              </a:p>
              <a:p>
                <a:endParaRPr lang="en-US" sz="3500" dirty="0" smtClean="0"/>
              </a:p>
              <a:p>
                <a:r>
                  <a:rPr lang="en-US" sz="3300" dirty="0" smtClean="0"/>
                  <a:t>Our proof leverages </a:t>
                </a:r>
                <a:r>
                  <a:rPr lang="en-US" sz="3300" dirty="0"/>
                  <a:t>a </a:t>
                </a:r>
                <a:r>
                  <a:rPr lang="en-US" sz="3300" dirty="0" smtClean="0"/>
                  <a:t>recent breakthrough result in communication complexity </a:t>
                </a:r>
                <a:r>
                  <a:rPr lang="en-US" sz="2200" dirty="0" smtClean="0"/>
                  <a:t>[</a:t>
                </a:r>
                <a:r>
                  <a:rPr lang="en-SG" sz="2200" dirty="0" err="1" smtClean="0"/>
                  <a:t>Chakrabarti</a:t>
                </a:r>
                <a:r>
                  <a:rPr lang="en-SG" sz="2200" dirty="0" smtClean="0"/>
                  <a:t> &amp; </a:t>
                </a:r>
                <a:r>
                  <a:rPr lang="en-SG" sz="2200" dirty="0" err="1" smtClean="0"/>
                  <a:t>Regev</a:t>
                </a:r>
                <a:r>
                  <a:rPr lang="en-SG" sz="2200" dirty="0" smtClean="0"/>
                  <a:t>, STOC’11]</a:t>
                </a:r>
                <a:r>
                  <a:rPr lang="en-SG" sz="3000" dirty="0" smtClean="0"/>
                  <a:t> </a:t>
                </a:r>
              </a:p>
              <a:p>
                <a:pPr lvl="1"/>
                <a:r>
                  <a:rPr lang="en-US" dirty="0" smtClean="0"/>
                  <a:t>They proved GHD </a:t>
                </a:r>
                <a:r>
                  <a:rPr lang="en-US" dirty="0"/>
                  <a:t>(Gap Hamming Distance) problem is hard</a:t>
                </a:r>
                <a:endParaRPr lang="en-SG" dirty="0"/>
              </a:p>
              <a:p>
                <a:pPr lvl="1"/>
                <a:r>
                  <a:rPr lang="en-SG" dirty="0" smtClean="0"/>
                  <a:t>We connect RFID counting and GHD by a novel reduction</a:t>
                </a:r>
              </a:p>
              <a:p>
                <a:pPr lvl="1"/>
                <a:r>
                  <a:rPr lang="en-US" dirty="0" smtClean="0"/>
                  <a:t>Details in paper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763000" cy="5257800"/>
              </a:xfrm>
              <a:blipFill rotWithShape="1">
                <a:blip r:embed="rId2"/>
                <a:stretch>
                  <a:fillRect l="-1182" t="-1854" b="-18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8534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28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Validating</a:t>
            </a:r>
            <a:r>
              <a:rPr lang="en-US" sz="5400" dirty="0" smtClean="0"/>
              <a:t> our thesis</a:t>
            </a:r>
            <a:endParaRPr lang="en-SG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91600" cy="42973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Examine the importance of other techniques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r>
              <a:rPr lang="en-US" sz="3600" dirty="0" smtClean="0"/>
              <a:t>Apply our thesis to design better protocols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6800" y="2429435"/>
            <a:ext cx="6466371" cy="3810000"/>
            <a:chOff x="1382229" y="2667000"/>
            <a:chExt cx="6466371" cy="3810000"/>
          </a:xfrm>
        </p:grpSpPr>
        <p:grpSp>
          <p:nvGrpSpPr>
            <p:cNvPr id="30" name="Group 29"/>
            <p:cNvGrpSpPr/>
            <p:nvPr/>
          </p:nvGrpSpPr>
          <p:grpSpPr>
            <a:xfrm>
              <a:off x="1382229" y="2972201"/>
              <a:ext cx="6390171" cy="3352399"/>
              <a:chOff x="2514599" y="4038600"/>
              <a:chExt cx="5083697" cy="2667000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599" y="4038600"/>
                <a:ext cx="5083697" cy="266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3079922" y="4464000"/>
                <a:ext cx="533400" cy="908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60000" y="5715000"/>
                <a:ext cx="5334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523049" y="5372100"/>
                <a:ext cx="353751" cy="342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024812" y="2667000"/>
              <a:ext cx="3823788" cy="381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Existing literature: </a:t>
            </a:r>
            <a:br>
              <a:rPr lang="en-US" dirty="0" smtClean="0"/>
            </a:br>
            <a:r>
              <a:rPr lang="en-US" dirty="0" smtClean="0"/>
              <a:t>      diverse views about what are important</a:t>
            </a:r>
            <a:endParaRPr lang="en-SG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3769817" y="3269360"/>
            <a:ext cx="4916983" cy="2138144"/>
            <a:chOff x="4009046" y="3506925"/>
            <a:chExt cx="4916983" cy="2138144"/>
          </a:xfrm>
          <a:solidFill>
            <a:schemeClr val="accent2"/>
          </a:solidFill>
        </p:grpSpPr>
        <p:sp>
          <p:nvSpPr>
            <p:cNvPr id="13" name="Rounded Rectangle 12"/>
            <p:cNvSpPr/>
            <p:nvPr/>
          </p:nvSpPr>
          <p:spPr>
            <a:xfrm>
              <a:off x="6477001" y="3506925"/>
              <a:ext cx="2449028" cy="1145089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Optimization of parameters</a:t>
              </a:r>
              <a:endParaRPr lang="en-SG" sz="28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4009046" y="4037126"/>
              <a:ext cx="2467954" cy="1607943"/>
            </a:xfrm>
            <a:prstGeom prst="straightConnector1">
              <a:avLst/>
            </a:prstGeom>
            <a:grpFill/>
            <a:ln w="317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4024812" y="3926208"/>
              <a:ext cx="2452188" cy="68139"/>
            </a:xfrm>
            <a:prstGeom prst="straightConnector1">
              <a:avLst/>
            </a:prstGeom>
            <a:grpFill/>
            <a:ln w="317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769817" y="3420035"/>
            <a:ext cx="4459782" cy="2209800"/>
            <a:chOff x="4009046" y="3657600"/>
            <a:chExt cx="4459782" cy="2209800"/>
          </a:xfrm>
          <a:solidFill>
            <a:srgbClr val="7030A0"/>
          </a:solidFill>
        </p:grpSpPr>
        <p:sp>
          <p:nvSpPr>
            <p:cNvPr id="12" name="Rounded Rectangle 11"/>
            <p:cNvSpPr/>
            <p:nvPr/>
          </p:nvSpPr>
          <p:spPr>
            <a:xfrm>
              <a:off x="6476999" y="4780235"/>
              <a:ext cx="1991829" cy="1087165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Adaptive iterations</a:t>
              </a:r>
              <a:endParaRPr lang="en-SG" sz="28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024812" y="3657600"/>
              <a:ext cx="2452188" cy="1585165"/>
            </a:xfrm>
            <a:prstGeom prst="straightConnector1">
              <a:avLst/>
            </a:prstGeom>
            <a:grpFill/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2" idx="1"/>
            </p:cNvCxnSpPr>
            <p:nvPr/>
          </p:nvCxnSpPr>
          <p:spPr>
            <a:xfrm>
              <a:off x="4009046" y="4863912"/>
              <a:ext cx="2467953" cy="459906"/>
            </a:xfrm>
            <a:prstGeom prst="straightConnector1">
              <a:avLst/>
            </a:prstGeom>
            <a:grpFill/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3769817" y="5005200"/>
            <a:ext cx="4002583" cy="1234235"/>
            <a:chOff x="4009046" y="5242765"/>
            <a:chExt cx="4002583" cy="1234235"/>
          </a:xfrm>
          <a:solidFill>
            <a:srgbClr val="00B0F0"/>
          </a:solidFill>
        </p:grpSpPr>
        <p:cxnSp>
          <p:nvCxnSpPr>
            <p:cNvPr id="57" name="Straight Arrow Connector 56"/>
            <p:cNvCxnSpPr>
              <a:endCxn id="74" idx="1"/>
            </p:cNvCxnSpPr>
            <p:nvPr/>
          </p:nvCxnSpPr>
          <p:spPr>
            <a:xfrm>
              <a:off x="4009046" y="5242765"/>
              <a:ext cx="2467954" cy="1005635"/>
            </a:xfrm>
            <a:prstGeom prst="straightConnector1">
              <a:avLst/>
            </a:prstGeom>
            <a:grpFill/>
            <a:ln w="317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4009046" y="6019800"/>
              <a:ext cx="2467954" cy="304800"/>
            </a:xfrm>
            <a:prstGeom prst="straightConnector1">
              <a:avLst/>
            </a:prstGeom>
            <a:grpFill/>
            <a:ln w="317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6477000" y="6019800"/>
              <a:ext cx="1534629" cy="457200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……</a:t>
              </a:r>
              <a:endParaRPr lang="en-SG" sz="28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769816" y="2133600"/>
            <a:ext cx="5090131" cy="3648636"/>
            <a:chOff x="3769816" y="2133600"/>
            <a:chExt cx="5090131" cy="3648636"/>
          </a:xfrm>
        </p:grpSpPr>
        <p:sp>
          <p:nvSpPr>
            <p:cNvPr id="3" name="Rounded Rectangle 2"/>
            <p:cNvSpPr/>
            <p:nvPr/>
          </p:nvSpPr>
          <p:spPr>
            <a:xfrm>
              <a:off x="6268638" y="2133600"/>
              <a:ext cx="2591309" cy="99060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Novel statistical gauges</a:t>
              </a:r>
              <a:endParaRPr lang="en-SG" sz="28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3769817" y="2429435"/>
              <a:ext cx="2467953" cy="2174099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3785583" y="2286000"/>
              <a:ext cx="2452187" cy="184618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769817" y="2819400"/>
              <a:ext cx="2467953" cy="2588106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769817" y="2628900"/>
              <a:ext cx="2467953" cy="237630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769816" y="3048000"/>
              <a:ext cx="2467954" cy="2734236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21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10686</TotalTime>
  <Words>877</Words>
  <Application>Microsoft Office PowerPoint</Application>
  <PresentationFormat>On-screen Show (4:3)</PresentationFormat>
  <Paragraphs>230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Understanding  RFID Counting Protocols</vt:lpstr>
      <vt:lpstr>Many applications need counting</vt:lpstr>
      <vt:lpstr>RFID counting problem  (a simple single-set version)</vt:lpstr>
      <vt:lpstr>Existing RFID counting research</vt:lpstr>
      <vt:lpstr>Existing RFID counting research</vt:lpstr>
      <vt:lpstr>Our central thesis for RFID counting</vt:lpstr>
      <vt:lpstr>The inspiration</vt:lpstr>
      <vt:lpstr>Validating our thesis</vt:lpstr>
      <vt:lpstr>Existing literature:        diverse views about what are important</vt:lpstr>
      <vt:lpstr>PowerPoint Presentation</vt:lpstr>
      <vt:lpstr>PowerPoint Presentation</vt:lpstr>
      <vt:lpstr>PowerPoint Presentation</vt:lpstr>
      <vt:lpstr>How they achieve additive overhead?</vt:lpstr>
      <vt:lpstr>Our thesis has not been discovered</vt:lpstr>
      <vt:lpstr>PowerPoint Presentation</vt:lpstr>
      <vt:lpstr>An old gauge of the early EZB (’07) protocol</vt:lpstr>
      <vt:lpstr>The novel gauges</vt:lpstr>
      <vt:lpstr>PowerPoint Presentation</vt:lpstr>
      <vt:lpstr>Replace ART’s (’12) gauge by the old  EZB’s (’07) gauge</vt:lpstr>
      <vt:lpstr>Similarly …</vt:lpstr>
      <vt:lpstr>Validating our thesis</vt:lpstr>
      <vt:lpstr>SRC_S: a Simple RFID Counting protocol for single-set counting</vt:lpstr>
      <vt:lpstr>PowerPoint Presentation</vt:lpstr>
      <vt:lpstr>How about multiple-set RFID counting?</vt:lpstr>
      <vt:lpstr>Apply our thesis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Binbin Chen</dc:creator>
  <cp:lastModifiedBy>Binbin Chen</cp:lastModifiedBy>
  <cp:revision>324</cp:revision>
  <dcterms:created xsi:type="dcterms:W3CDTF">2006-08-16T00:00:00Z</dcterms:created>
  <dcterms:modified xsi:type="dcterms:W3CDTF">2014-01-27T05:01:14Z</dcterms:modified>
</cp:coreProperties>
</file>