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6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3" r:id="rId53"/>
    <p:sldId id="314" r:id="rId54"/>
    <p:sldId id="312" r:id="rId55"/>
    <p:sldId id="316" r:id="rId56"/>
    <p:sldId id="318" r:id="rId57"/>
    <p:sldId id="317" r:id="rId58"/>
    <p:sldId id="320" r:id="rId59"/>
    <p:sldId id="319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56" r:id="rId83"/>
    <p:sldId id="358" r:id="rId84"/>
    <p:sldId id="359" r:id="rId85"/>
    <p:sldId id="360" r:id="rId86"/>
    <p:sldId id="343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7" r:id="rId98"/>
  </p:sldIdLst>
  <p:sldSz cx="9144000" cy="6858000" type="screen4x3"/>
  <p:notesSz cx="6858000" cy="9144000"/>
  <p:embeddedFontLst>
    <p:embeddedFont>
      <p:font typeface="Bookman Old Style" pitchFamily="18" charset="0"/>
      <p:regular r:id="rId100"/>
      <p:bold r:id="rId101"/>
      <p:italic r:id="rId102"/>
      <p:boldItalic r:id="rId103"/>
    </p:embeddedFont>
    <p:embeddedFont>
      <p:font typeface="Wingdings 3" pitchFamily="18" charset="2"/>
      <p:regular r:id="rId104"/>
    </p:embeddedFont>
    <p:embeddedFont>
      <p:font typeface="Gill Sans MT" pitchFamily="34" charset="0"/>
      <p:regular r:id="rId105"/>
      <p:bold r:id="rId106"/>
      <p:italic r:id="rId107"/>
      <p:boldItalic r:id="rId108"/>
    </p:embeddedFont>
    <p:embeddedFont>
      <p:font typeface="cmsy10" pitchFamily="34" charset="0"/>
      <p:regular r:id="rId109"/>
    </p:embeddedFont>
    <p:embeddedFont>
      <p:font typeface="cmmi10" pitchFamily="34" charset="0"/>
      <p:regular r:id="rId110"/>
    </p:embeddedFont>
    <p:embeddedFont>
      <p:font typeface="msam10" pitchFamily="34" charset="0"/>
      <p:regular r:id="rId111"/>
    </p:embeddedFont>
    <p:embeddedFont>
      <p:font typeface="MT Extra" pitchFamily="18" charset="2"/>
      <p:regular r:id="rId112"/>
    </p:embeddedFont>
    <p:embeddedFont>
      <p:font typeface="Freestyle Script" pitchFamily="66" charset="0"/>
      <p:regular r:id="rId113"/>
    </p:embeddedFont>
    <p:embeddedFont>
      <p:font typeface="Arial Unicode MS" pitchFamily="34" charset="-128"/>
      <p:regular r:id="rId114"/>
    </p:embeddedFont>
    <p:embeddedFont>
      <p:font typeface="Cambria Math" pitchFamily="18" charset="0"/>
      <p:regular r:id="rId115"/>
    </p:embeddedFont>
    <p:embeddedFont>
      <p:font typeface="Calibri" pitchFamily="34" charset="0"/>
      <p:regular r:id="rId116"/>
      <p:bold r:id="rId117"/>
      <p:italic r:id="rId118"/>
      <p:boldItalic r:id="rId1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8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3.fntdata"/><Relationship Id="rId16" Type="http://schemas.openxmlformats.org/officeDocument/2006/relationships/slide" Target="slides/slide15.xml"/><Relationship Id="rId107" Type="http://schemas.openxmlformats.org/officeDocument/2006/relationships/font" Target="fonts/font8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3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113" Type="http://schemas.openxmlformats.org/officeDocument/2006/relationships/font" Target="fonts/font14.fntdata"/><Relationship Id="rId11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4.fntdata"/><Relationship Id="rId108" Type="http://schemas.openxmlformats.org/officeDocument/2006/relationships/font" Target="fonts/font9.fntdata"/><Relationship Id="rId11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7.fntdata"/><Relationship Id="rId114" Type="http://schemas.openxmlformats.org/officeDocument/2006/relationships/font" Target="fonts/font15.fntdata"/><Relationship Id="rId119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2.fntdata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0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5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1.fntdata"/><Relationship Id="rId11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871D2-EDFA-40BC-A4EE-1A1E56C80863}" type="datetimeFigureOut">
              <a:rPr lang="en-US" smtClean="0"/>
              <a:t>3/17/2010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4EF6-75A5-49B5-B507-415D2A99C2A5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E81279D-659D-447E-B266-88DE09DE3B87}" type="datetime1">
              <a:rPr lang="en-US" smtClean="0"/>
              <a:t>3/17/2010</a:t>
            </a:fld>
            <a:endParaRPr lang="en-S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S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4BF0-4E91-416B-BDC3-E15CD9E414B9}" type="datetime1">
              <a:rPr lang="en-US" smtClean="0"/>
              <a:t>3/17/2010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E41-EB03-48FD-B8D1-52D8769E38F4}" type="datetime1">
              <a:rPr lang="en-US" smtClean="0"/>
              <a:t>3/17/2010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B98-B111-47A5-9C17-8E4E23A3696B}" type="datetime1">
              <a:rPr lang="en-US" smtClean="0"/>
              <a:t>3/17/2010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A05649B-9074-43E5-A93F-B3F47B0EC4CA}" type="datetime1">
              <a:rPr lang="en-US" smtClean="0"/>
              <a:t>3/17/2010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54F-FE1C-4895-8563-AF8D9138CF8C}" type="datetime1">
              <a:rPr lang="en-US" smtClean="0"/>
              <a:t>3/17/2010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FE0D-E334-41A4-B454-0D3886D0B875}" type="datetime1">
              <a:rPr lang="en-US" smtClean="0"/>
              <a:t>3/17/2010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6A28-4909-4AAA-8FF5-E393400426D6}" type="datetime1">
              <a:rPr lang="en-US" smtClean="0"/>
              <a:t>3/17/2010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40B7-A54A-4BCE-BC0A-9FB4509A122D}" type="datetime1">
              <a:rPr lang="en-US" smtClean="0"/>
              <a:t>3/17/2010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5DCB-39FB-4AB3-9D7B-B641966C1E32}" type="datetime1">
              <a:rPr lang="en-US" smtClean="0"/>
              <a:t>3/17/2010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5D68-E7F7-4F4D-BD80-3DB13CCC4E4B}" type="datetime1">
              <a:rPr lang="en-US" smtClean="0"/>
              <a:t>3/17/2010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8DB410-55FB-4460-8C13-069D40E5A9FA}" type="datetime1">
              <a:rPr lang="en-US" smtClean="0"/>
              <a:t>3/17/2010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BDB429-6353-4B79-8012-913CE24524C9}" type="slidenum">
              <a:rPr lang="en-SG" smtClean="0"/>
              <a:t>‹#›</a:t>
            </a:fld>
            <a:endParaRPr lang="en-SG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Reasoning about Resources:</a:t>
            </a:r>
            <a:br>
              <a:rPr lang="en-US" dirty="0" smtClean="0"/>
            </a:br>
            <a:r>
              <a:rPr lang="en-US" dirty="0" smtClean="0"/>
              <a:t>an Introduction to Separation Logic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Aquinas </a:t>
            </a:r>
            <a:r>
              <a:rPr lang="en-US" b="1" dirty="0" err="1" smtClean="0"/>
              <a:t>Hobor</a:t>
            </a:r>
            <a:r>
              <a:rPr lang="en-US" dirty="0" smtClean="0"/>
              <a:t> and Martin </a:t>
            </a:r>
            <a:r>
              <a:rPr lang="en-US" dirty="0" err="1" smtClean="0"/>
              <a:t>Henz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10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from previous lecture that our states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were pairs of locals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and code k.</a:t>
            </a:r>
          </a:p>
          <a:p>
            <a:endParaRPr lang="en-US" dirty="0" smtClean="0"/>
          </a:p>
          <a:p>
            <a:r>
              <a:rPr lang="en-US" dirty="0" smtClean="0"/>
              <a:t>We will add a new element to the state: states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are now triples of memory m, locals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, and code k.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= 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, k)</a:t>
            </a:r>
          </a:p>
          <a:p>
            <a:endParaRPr lang="en-US" dirty="0" smtClean="0"/>
          </a:p>
          <a:p>
            <a:r>
              <a:rPr lang="en-US" dirty="0" smtClean="0"/>
              <a:t>It is simple to define the operational semantics of load and store.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11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e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n		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’ := [x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m(n)] </a:t>
            </a:r>
            <a:r>
              <a:rPr lang="en-US" dirty="0" smtClean="0">
                <a:latin typeface="cmmi10"/>
              </a:rPr>
              <a:t>°</a:t>
            </a:r>
            <a:endParaRPr lang="en-US" dirty="0" smtClean="0">
              <a:latin typeface="cmmi10"/>
            </a:endParaRP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, x := [e] </a:t>
            </a:r>
            <a:r>
              <a:rPr lang="en-US" dirty="0" smtClean="0">
                <a:latin typeface="cmsy10"/>
              </a:rPr>
              <a:t>²</a:t>
            </a:r>
            <a:r>
              <a:rPr lang="en-US" dirty="0" smtClean="0"/>
              <a:t> k)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’, k)</a:t>
            </a:r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	    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	m’ = [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] m</a:t>
            </a: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,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:=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²</a:t>
            </a:r>
            <a:r>
              <a:rPr lang="en-US" dirty="0" smtClean="0"/>
              <a:t> k)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(m’,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, k)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7224" y="2714620"/>
            <a:ext cx="757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7224" y="5214950"/>
            <a:ext cx="757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assertion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12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also define a new assertion, written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, which means that the memory location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contains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´</a:t>
            </a:r>
          </a:p>
          <a:p>
            <a:pPr algn="ctr">
              <a:buNone/>
            </a:pP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. 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Bookman Old Style"/>
              </a:rPr>
              <a:t>m(n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) =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Bookman Old Style"/>
              </a:rPr>
              <a:t>2</a:t>
            </a:r>
            <a:r>
              <a:rPr lang="en-US" dirty="0" smtClean="0">
                <a:latin typeface="Bookman Old Style"/>
              </a:rPr>
              <a:t>)</a:t>
            </a:r>
            <a:endParaRPr lang="en-US" baseline="-25000" dirty="0" smtClean="0">
              <a:latin typeface="Gill Sans MT"/>
            </a:endParaRPr>
          </a:p>
          <a:p>
            <a:endParaRPr lang="en-US" dirty="0" smtClean="0"/>
          </a:p>
          <a:p>
            <a:r>
              <a:rPr lang="en-US" dirty="0" smtClean="0"/>
              <a:t>Using this new assertion, we can write some natural-looking Hoare rules for load and store.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reasonable (but not perfect) rules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Rule for Load: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v :=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    {v =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Rule for </a:t>
            </a:r>
            <a:r>
              <a:rPr lang="en-US" dirty="0" smtClean="0"/>
              <a:t>Store: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True </a:t>
            </a:r>
            <a:r>
              <a:rPr lang="en-US" dirty="0" smtClean="0"/>
              <a:t>}    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:=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  <a:endParaRPr lang="en-US" dirty="0" smtClean="0"/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reasonable (but not perfect) rules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for Load: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v :=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    {v =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Rule for </a:t>
            </a:r>
            <a:r>
              <a:rPr lang="en-US" dirty="0" smtClean="0"/>
              <a:t>Store: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True </a:t>
            </a:r>
            <a:r>
              <a:rPr lang="en-US" dirty="0" smtClean="0"/>
              <a:t>}    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:=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rules are not quite perfect since, for example, in the </a:t>
            </a:r>
          </a:p>
          <a:p>
            <a:pPr>
              <a:buNone/>
            </a:pPr>
            <a:r>
              <a:rPr lang="en-US" dirty="0" smtClean="0"/>
              <a:t>load rule if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contains v then {v =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will not hold.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reasonable (but not perfect) rules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for Load: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v :=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    {v </a:t>
            </a:r>
            <a:r>
              <a:rPr lang="en-US" smtClean="0"/>
              <a:t>= </a:t>
            </a:r>
            <a:r>
              <a:rPr lang="en-US" smtClean="0">
                <a:latin typeface="Bookman Old Style"/>
              </a:rPr>
              <a:t>e</a:t>
            </a:r>
            <a:r>
              <a:rPr lang="en-US" baseline="-25000" smtClean="0">
                <a:latin typeface="Gill Sans MT"/>
              </a:rPr>
              <a:t>2</a:t>
            </a:r>
            <a:r>
              <a:rPr lang="en-US" smtClean="0"/>
              <a:t>}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Rule for </a:t>
            </a:r>
            <a:r>
              <a:rPr lang="en-US" dirty="0" smtClean="0"/>
              <a:t>Store: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True </a:t>
            </a:r>
            <a:r>
              <a:rPr lang="en-US" dirty="0" smtClean="0"/>
              <a:t>}    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:=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as a first approximation,  they are ok.  We have more </a:t>
            </a:r>
          </a:p>
          <a:p>
            <a:pPr>
              <a:buNone/>
            </a:pPr>
            <a:r>
              <a:rPr lang="en-US" dirty="0" smtClean="0"/>
              <a:t>significant concerns to worry about.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16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 following proposed Hoare program/proof: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3 </a:t>
            </a:r>
            <a:r>
              <a:rPr lang="en-US" dirty="0" smtClean="0"/>
              <a:t>}     [x] </a:t>
            </a:r>
            <a:r>
              <a:rPr lang="en-US" dirty="0" smtClean="0"/>
              <a:t>:= </a:t>
            </a:r>
            <a:r>
              <a:rPr lang="en-US" dirty="0" smtClean="0"/>
              <a:t>4     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3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it reasonable?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 following proposed Hoare program/proof: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3 </a:t>
            </a:r>
            <a:r>
              <a:rPr lang="en-US" dirty="0" smtClean="0"/>
              <a:t>}     [x] </a:t>
            </a:r>
            <a:r>
              <a:rPr lang="en-US" dirty="0" smtClean="0"/>
              <a:t>:= </a:t>
            </a:r>
            <a:r>
              <a:rPr lang="en-US" dirty="0" smtClean="0"/>
              <a:t>4     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3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it reasonable?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Ya</a:t>
            </a:r>
            <a:r>
              <a:rPr lang="en-US" dirty="0" smtClean="0"/>
              <a:t>, it looks ok.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about this one: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     [x] </a:t>
            </a:r>
            <a:r>
              <a:rPr lang="en-US" dirty="0" smtClean="0"/>
              <a:t>:= </a:t>
            </a:r>
            <a:r>
              <a:rPr lang="en-US" dirty="0" smtClean="0"/>
              <a:t>4     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it reasonable?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19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about this one: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     [x] </a:t>
            </a:r>
            <a:r>
              <a:rPr lang="en-US" dirty="0" smtClean="0"/>
              <a:t>:= </a:t>
            </a:r>
            <a:r>
              <a:rPr lang="en-US" dirty="0" smtClean="0"/>
              <a:t>4     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it reasonable?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Unfortunately, maybe not: what if x and y are aliased?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Extending Hoare Logic</a:t>
            </a:r>
          </a:p>
          <a:p>
            <a:endParaRPr lang="en-US" dirty="0" smtClean="0"/>
          </a:p>
          <a:p>
            <a:r>
              <a:rPr lang="en-US" dirty="0" smtClean="0"/>
              <a:t>Hoare Logic Scalability</a:t>
            </a:r>
          </a:p>
          <a:p>
            <a:endParaRPr lang="en-US" dirty="0" smtClean="0"/>
          </a:p>
          <a:p>
            <a:r>
              <a:rPr lang="en-US" dirty="0" smtClean="0"/>
              <a:t>Separation Logic</a:t>
            </a:r>
          </a:p>
          <a:p>
            <a:endParaRPr lang="en-US" dirty="0" smtClean="0"/>
          </a:p>
          <a:p>
            <a:r>
              <a:rPr lang="en-US" dirty="0" smtClean="0"/>
              <a:t>Resources other than memory</a:t>
            </a:r>
          </a:p>
          <a:p>
            <a:endParaRPr lang="en-US" dirty="0" smtClean="0"/>
          </a:p>
          <a:p>
            <a:r>
              <a:rPr lang="en-US" dirty="0" smtClean="0"/>
              <a:t>Reasoning about Concurrency</a:t>
            </a:r>
          </a:p>
          <a:p>
            <a:endParaRPr lang="en-US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20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about this one: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     [x] </a:t>
            </a:r>
            <a:r>
              <a:rPr lang="en-US" dirty="0" smtClean="0"/>
              <a:t>:= </a:t>
            </a:r>
            <a:r>
              <a:rPr lang="en-US" dirty="0" smtClean="0"/>
              <a:t>4     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it reasonable?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Unfortunately, no: what if x and y are aliased?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that case, the </a:t>
            </a:r>
            <a:r>
              <a:rPr lang="en-US" dirty="0" err="1" smtClean="0"/>
              <a:t>postcondition</a:t>
            </a:r>
            <a:r>
              <a:rPr lang="en-US" dirty="0" smtClean="0"/>
              <a:t> is 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4 </a:t>
            </a:r>
            <a:r>
              <a:rPr lang="en-US" dirty="0" smtClean="0"/>
              <a:t>}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21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really: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</a:t>
            </a:r>
            <a:r>
              <a:rPr lang="en-US" dirty="0" smtClean="0"/>
              <a:t>:= </a:t>
            </a:r>
            <a:r>
              <a:rPr lang="en-US" dirty="0" smtClean="0"/>
              <a:t>4</a:t>
            </a:r>
          </a:p>
          <a:p>
            <a:pPr algn="ctr">
              <a:buNone/>
            </a:pPr>
            <a:r>
              <a:rPr lang="en-US" dirty="0" smtClean="0"/>
              <a:t>{(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2) </a:t>
            </a:r>
            <a:r>
              <a:rPr lang="en-US" dirty="0" smtClean="0">
                <a:latin typeface="cmsy10"/>
              </a:rPr>
              <a:t>Ç</a:t>
            </a:r>
            <a:r>
              <a:rPr lang="en-US" dirty="0" smtClean="0">
                <a:latin typeface="Bookman Old Style"/>
              </a:rPr>
              <a:t> 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4)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a sound rule.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22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really: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</a:t>
            </a:r>
            <a:r>
              <a:rPr lang="en-US" dirty="0" smtClean="0"/>
              <a:t>:= </a:t>
            </a:r>
            <a:r>
              <a:rPr lang="en-US" dirty="0" smtClean="0"/>
              <a:t>4</a:t>
            </a:r>
          </a:p>
          <a:p>
            <a:pPr algn="ctr">
              <a:buNone/>
            </a:pPr>
            <a:r>
              <a:rPr lang="en-US" dirty="0" smtClean="0"/>
              <a:t>{(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2) </a:t>
            </a:r>
            <a:r>
              <a:rPr lang="en-US" dirty="0" smtClean="0">
                <a:latin typeface="cmsy10"/>
              </a:rPr>
              <a:t>Ç</a:t>
            </a:r>
            <a:r>
              <a:rPr lang="en-US" dirty="0" smtClean="0">
                <a:latin typeface="Bookman Old Style"/>
              </a:rPr>
              <a:t> 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4)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a sound rule.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But… it’s pretty ugly as a pattern: the size of the </a:t>
            </a:r>
          </a:p>
          <a:p>
            <a:pPr>
              <a:buNone/>
            </a:pPr>
            <a:r>
              <a:rPr lang="en-US" dirty="0" err="1" smtClean="0"/>
              <a:t>postcondition</a:t>
            </a:r>
            <a:r>
              <a:rPr lang="en-US" dirty="0" smtClean="0"/>
              <a:t> just doubled!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about if we had three pointers?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</a:t>
            </a:r>
            <a:r>
              <a:rPr lang="en-US" dirty="0" smtClean="0"/>
              <a:t>:= </a:t>
            </a:r>
            <a:r>
              <a:rPr lang="en-US" dirty="0" smtClean="0"/>
              <a:t>4</a:t>
            </a:r>
          </a:p>
          <a:p>
            <a:pPr algn="ctr">
              <a:buNone/>
            </a:pPr>
            <a:r>
              <a:rPr lang="en-US" dirty="0" smtClean="0"/>
              <a:t>{(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</a:t>
            </a:r>
            <a:r>
              <a:rPr lang="en-US" dirty="0" smtClean="0">
                <a:latin typeface="Bookman Old Style"/>
              </a:rPr>
              <a:t>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>
                <a:latin typeface="Bookman Old Style"/>
              </a:rPr>
              <a:t>) </a:t>
            </a:r>
            <a:r>
              <a:rPr lang="en-US" dirty="0" smtClean="0">
                <a:latin typeface="cmsy10"/>
              </a:rPr>
              <a:t>Ç</a:t>
            </a:r>
            <a:r>
              <a:rPr lang="en-US" dirty="0" smtClean="0">
                <a:latin typeface="Bookman Old Style"/>
              </a:rPr>
              <a:t> </a:t>
            </a: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4</a:t>
            </a:r>
            <a:r>
              <a:rPr lang="en-US" dirty="0" smtClean="0">
                <a:latin typeface="cmsy10"/>
              </a:rPr>
              <a:t> Æ</a:t>
            </a:r>
            <a:r>
              <a:rPr lang="en-US" dirty="0" smtClean="0">
                <a:latin typeface="Bookman Old Style"/>
              </a:rPr>
              <a:t>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>
                <a:latin typeface="Bookman Old Style"/>
              </a:rPr>
              <a:t>) </a:t>
            </a:r>
            <a:r>
              <a:rPr lang="en-US" dirty="0" smtClean="0">
                <a:latin typeface="cmsy10"/>
              </a:rPr>
              <a:t>Ç</a:t>
            </a: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(x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</a:t>
            </a:r>
            <a:r>
              <a:rPr lang="en-US" dirty="0" smtClean="0">
                <a:latin typeface="cmsy10"/>
              </a:rPr>
              <a:t>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4) </a:t>
            </a:r>
            <a:r>
              <a:rPr lang="en-US" dirty="0" smtClean="0">
                <a:latin typeface="cmsy10"/>
              </a:rPr>
              <a:t>Ç</a:t>
            </a: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(x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</a:t>
            </a:r>
            <a:r>
              <a:rPr lang="en-US" dirty="0" smtClean="0">
                <a:latin typeface="cmsy10"/>
              </a:rPr>
              <a:t> Æ</a:t>
            </a:r>
            <a:r>
              <a:rPr lang="en-US" dirty="0" smtClean="0">
                <a:latin typeface="Bookman Old Style"/>
              </a:rPr>
              <a:t>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4)  </a:t>
            </a: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Uh oh… the size of the </a:t>
            </a:r>
            <a:r>
              <a:rPr lang="en-US" dirty="0" err="1" smtClean="0"/>
              <a:t>postcondition</a:t>
            </a:r>
            <a:r>
              <a:rPr lang="en-US" dirty="0" smtClean="0"/>
              <a:t> is growing </a:t>
            </a:r>
          </a:p>
          <a:p>
            <a:pPr>
              <a:buNone/>
            </a:pPr>
            <a:r>
              <a:rPr lang="en-US" dirty="0" smtClean="0"/>
              <a:t>exponentially in the number of variables.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Maybe we can explicitly reason about aliasing in the precondition: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y 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least the </a:t>
            </a:r>
            <a:r>
              <a:rPr lang="en-US" dirty="0" err="1" smtClean="0"/>
              <a:t>postcondition</a:t>
            </a:r>
            <a:r>
              <a:rPr lang="en-US" dirty="0" smtClean="0"/>
              <a:t> is not too bad now.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Maybe we can explicitly reason about aliasing in the precondition: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y 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least the </a:t>
            </a:r>
            <a:r>
              <a:rPr lang="en-US" dirty="0" err="1" smtClean="0"/>
              <a:t>postcondition</a:t>
            </a:r>
            <a:r>
              <a:rPr lang="en-US" dirty="0" smtClean="0"/>
              <a:t> is not too bad now.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26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if we had three pointers?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y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z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y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z 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>
                <a:latin typeface="Bookman Old Style"/>
              </a:rPr>
              <a:t>)}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postcondition</a:t>
            </a:r>
            <a:r>
              <a:rPr lang="en-US" dirty="0" smtClean="0"/>
              <a:t> is ok, but our precondition is growing larger.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about if we had three pointers?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y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z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y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Bookman Old Style"/>
              </a:rPr>
              <a:t> z 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{(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>
                <a:latin typeface="Bookman Old Style"/>
              </a:rPr>
              <a:t>)}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In fact, the precondition is growing with the square of the number of variables.</a:t>
            </a:r>
          </a:p>
          <a:p>
            <a:endParaRPr lang="en-US" dirty="0" smtClean="0"/>
          </a:p>
          <a:p>
            <a:r>
              <a:rPr lang="en-US" dirty="0" smtClean="0"/>
              <a:t>So this is better than before (exponential is much worse than polynomial), but it is still not ideal.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multiple pointers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Pointer aliasing was </a:t>
            </a:r>
            <a:r>
              <a:rPr lang="en-US" b="1" dirty="0" smtClean="0"/>
              <a:t>the</a:t>
            </a:r>
            <a:r>
              <a:rPr lang="en-US" dirty="0" smtClean="0"/>
              <a:t> major problem with using Hoare logic to verify real programs for 30 years.</a:t>
            </a:r>
          </a:p>
          <a:p>
            <a:endParaRPr lang="en-US" dirty="0" smtClean="0"/>
          </a:p>
          <a:p>
            <a:r>
              <a:rPr lang="en-US" dirty="0" smtClean="0"/>
              <a:t>Real programs can have hundreds of pointers.  Tracking aliasing information was effectively impossible by hand, and even by machine was not easy (and led to other problems).</a:t>
            </a:r>
          </a:p>
          <a:p>
            <a:endParaRPr lang="en-US" dirty="0" smtClean="0"/>
          </a:p>
          <a:p>
            <a:r>
              <a:rPr lang="en-US" dirty="0" smtClean="0"/>
              <a:t>Other approaches were needed…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29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Around 10 years ago, Peter </a:t>
            </a:r>
            <a:r>
              <a:rPr lang="en-US" dirty="0" err="1" smtClean="0"/>
              <a:t>O’Hearn</a:t>
            </a:r>
            <a:r>
              <a:rPr lang="en-US" dirty="0" smtClean="0"/>
              <a:t> and John Reynolds developed an idea that allowed logical formulas to reason about resource usage.</a:t>
            </a:r>
          </a:p>
          <a:p>
            <a:endParaRPr lang="en-US" dirty="0" smtClean="0"/>
          </a:p>
          <a:p>
            <a:r>
              <a:rPr lang="en-US" dirty="0" smtClean="0"/>
              <a:t>The idea is that you add a new operator, “*”, called the separating conjunction, to your formulas.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P * Q means, you can divide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into two parts,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, such that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P and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Q.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Hoare Logic so far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Hoare Logic presented in class in the past two weeks was very simple:</a:t>
            </a:r>
          </a:p>
          <a:p>
            <a:pPr lvl="1"/>
            <a:r>
              <a:rPr lang="en-US" dirty="0" smtClean="0"/>
              <a:t>Simple control flow</a:t>
            </a:r>
          </a:p>
          <a:p>
            <a:pPr lvl="2"/>
            <a:r>
              <a:rPr lang="en-US" dirty="0" smtClean="0"/>
              <a:t>Sequence</a:t>
            </a:r>
          </a:p>
          <a:p>
            <a:pPr lvl="2"/>
            <a:r>
              <a:rPr lang="en-US" dirty="0" smtClean="0"/>
              <a:t>While</a:t>
            </a:r>
          </a:p>
          <a:p>
            <a:pPr lvl="2"/>
            <a:r>
              <a:rPr lang="en-US" dirty="0" smtClean="0"/>
              <a:t>If-Then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Simple data model</a:t>
            </a:r>
          </a:p>
          <a:p>
            <a:pPr lvl="2"/>
            <a:r>
              <a:rPr lang="en-US" dirty="0" smtClean="0"/>
              <a:t>Local variables as the only places to store data</a:t>
            </a:r>
          </a:p>
          <a:p>
            <a:pPr lvl="2"/>
            <a:r>
              <a:rPr lang="en-US" dirty="0" smtClean="0"/>
              <a:t>Only kinds of values are numeric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not very realistic for computation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Separation, pictorially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30</a:t>
            </a:fld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71736" y="2357430"/>
            <a:ext cx="3714776" cy="32861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4071934" y="3484907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6000" dirty="0" smtClean="0">
                <a:latin typeface="cmmi10"/>
              </a:rPr>
              <a:t>¾</a:t>
            </a:r>
            <a:endParaRPr lang="en-SG" sz="6000" dirty="0">
              <a:latin typeface="cmmi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Separation, pictorially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31</a:t>
            </a:fld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71736" y="2357430"/>
            <a:ext cx="3714776" cy="32861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714744" y="3214686"/>
            <a:ext cx="2357454" cy="221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0284" y="3199155"/>
            <a:ext cx="880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mmi10"/>
              </a:rPr>
              <a:t>¾</a:t>
            </a:r>
            <a:r>
              <a:rPr lang="en-US" sz="6000" baseline="-25000" dirty="0" smtClean="0">
                <a:latin typeface="Gill Sans MT"/>
              </a:rPr>
              <a:t>1</a:t>
            </a:r>
            <a:endParaRPr lang="en-SG" sz="6000" baseline="-25000" dirty="0">
              <a:latin typeface="Gill Sans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4127849"/>
            <a:ext cx="880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mmi10"/>
              </a:rPr>
              <a:t>¾</a:t>
            </a:r>
            <a:r>
              <a:rPr lang="en-US" sz="6000" baseline="-25000" dirty="0" smtClean="0">
                <a:latin typeface="Gill Sans MT"/>
              </a:rPr>
              <a:t>2</a:t>
            </a:r>
            <a:endParaRPr lang="en-SG" sz="6000" baseline="-25000" dirty="0"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701745"/>
            <a:ext cx="346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 </a:t>
            </a:r>
            <a:r>
              <a:rPr lang="en-US" sz="3200" dirty="0" smtClean="0">
                <a:latin typeface="cmmi10"/>
              </a:rPr>
              <a:t>¾</a:t>
            </a:r>
            <a:r>
              <a:rPr lang="en-US" sz="3200" dirty="0" smtClean="0"/>
              <a:t> = </a:t>
            </a:r>
            <a:r>
              <a:rPr lang="en-US" sz="3200" dirty="0" smtClean="0">
                <a:latin typeface="cmmi10"/>
              </a:rPr>
              <a:t>¾</a:t>
            </a:r>
            <a:r>
              <a:rPr lang="en-US" sz="3200" baseline="-25000" dirty="0" smtClean="0">
                <a:latin typeface="Gill Sans MT"/>
              </a:rPr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cmsy10"/>
              </a:rPr>
              <a:t>©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cmmi10"/>
              </a:rPr>
              <a:t>¾</a:t>
            </a:r>
            <a:r>
              <a:rPr lang="en-US" sz="3200" baseline="-25000" dirty="0" smtClean="0">
                <a:latin typeface="Gill Sans MT"/>
              </a:rPr>
              <a:t>2</a:t>
            </a:r>
            <a:endParaRPr lang="en-SG" sz="3200" baseline="-25000" dirty="0"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Separation, pictorially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32</a:t>
            </a:fld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71736" y="2357430"/>
            <a:ext cx="3714776" cy="32861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3428992" y="3484907"/>
            <a:ext cx="1957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 * Q</a:t>
            </a:r>
            <a:endParaRPr lang="en-SG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590291" y="5701745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mi10"/>
              </a:rPr>
              <a:t>¾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/>
              <a:t> P * Q</a:t>
            </a:r>
            <a:endParaRPr lang="en-SG" sz="3200" baseline="-25000" dirty="0"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Separation, pictorially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33</a:t>
            </a:fld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71736" y="2357430"/>
            <a:ext cx="3714776" cy="32861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714744" y="3214686"/>
            <a:ext cx="2357454" cy="221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0284" y="3199155"/>
            <a:ext cx="577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</a:t>
            </a:r>
            <a:endParaRPr lang="en-SG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4127849"/>
            <a:ext cx="81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Q</a:t>
            </a:r>
            <a:endParaRPr lang="en-SG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5701745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mi10"/>
              </a:rPr>
              <a:t>¾</a:t>
            </a:r>
            <a:r>
              <a:rPr lang="en-US" sz="3200" baseline="-25000" dirty="0" smtClean="0">
                <a:latin typeface="cmmi10"/>
              </a:rPr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/>
              <a:t> P </a:t>
            </a:r>
            <a:r>
              <a:rPr lang="en-US" sz="3200" dirty="0" smtClean="0">
                <a:latin typeface="cmsy10"/>
              </a:rPr>
              <a:t>Æ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cmmi10"/>
              </a:rPr>
              <a:t>¾</a:t>
            </a:r>
            <a:r>
              <a:rPr lang="en-US" sz="3200" baseline="-25000" dirty="0" smtClean="0">
                <a:latin typeface="Gill Sans MT"/>
              </a:rPr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/>
              <a:t> Q</a:t>
            </a:r>
            <a:endParaRPr lang="en-SG" sz="3200" baseline="-25000" dirty="0"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Formally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separating conjunction is defined as follows: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cmmi10"/>
              </a:rPr>
              <a:t>				¾</a:t>
            </a:r>
            <a:r>
              <a:rPr lang="en-US" dirty="0" smtClean="0"/>
              <a:t>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P * Q</a:t>
            </a:r>
          </a:p>
          <a:p>
            <a:pPr>
              <a:buNone/>
            </a:pPr>
            <a:endParaRPr lang="en-US" dirty="0" smtClean="0">
              <a:latin typeface="cmsy10"/>
            </a:endParaRPr>
          </a:p>
          <a:p>
            <a:pPr>
              <a:buNone/>
            </a:pPr>
            <a:r>
              <a:rPr lang="en-US" dirty="0" smtClean="0">
                <a:latin typeface="cmsy10"/>
              </a:rPr>
              <a:t>				     ´</a:t>
            </a:r>
          </a:p>
          <a:p>
            <a:pPr>
              <a:buNone/>
            </a:pPr>
            <a:endParaRPr lang="en-US" dirty="0" smtClean="0">
              <a:latin typeface="cmsy10"/>
            </a:endParaRPr>
          </a:p>
          <a:p>
            <a:pPr>
              <a:buNone/>
            </a:pPr>
            <a:r>
              <a:rPr lang="en-US" dirty="0" smtClean="0">
                <a:latin typeface="cmsy10"/>
              </a:rPr>
              <a:t>			9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.</a:t>
            </a:r>
            <a:r>
              <a:rPr lang="en-US" dirty="0" smtClean="0">
                <a:latin typeface="cmmi10"/>
              </a:rPr>
              <a:t>  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 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>
                <a:latin typeface="cmmi10"/>
              </a:rPr>
              <a:t>   		     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P   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  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Q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this symbol “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” mean?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cmmi10"/>
              </a:rPr>
              <a:t>¾</a:t>
            </a:r>
          </a:p>
          <a:p>
            <a:endParaRPr lang="en-US" dirty="0" smtClean="0"/>
          </a:p>
          <a:p>
            <a:r>
              <a:rPr lang="en-US" dirty="0" smtClean="0"/>
              <a:t>Can be a bit tricky to define, but informally it means that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is the union of all of the resources “owned” by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and all of the resources “owned’ by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has nice properties, like: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=  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(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/>
              <a:t>)   =   (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union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36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However, there is one important point: we (almost always) require that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¾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be </a:t>
            </a:r>
            <a:r>
              <a:rPr lang="en-US" b="1" dirty="0" smtClean="0"/>
              <a:t>disjoint</a:t>
            </a:r>
            <a:r>
              <a:rPr lang="en-US" dirty="0" smtClean="0"/>
              <a:t>.  That is, resources owned by one cannot be owned by the other.</a:t>
            </a:r>
          </a:p>
          <a:p>
            <a:endParaRPr lang="en-US" dirty="0" smtClean="0"/>
          </a:p>
          <a:p>
            <a:r>
              <a:rPr lang="en-US" dirty="0" smtClean="0"/>
              <a:t>That is, the two resources are separate.</a:t>
            </a:r>
          </a:p>
          <a:p>
            <a:endParaRPr lang="en-US" dirty="0" smtClean="0"/>
          </a:p>
          <a:p>
            <a:r>
              <a:rPr lang="en-US" dirty="0" smtClean="0"/>
              <a:t>What resources do we care about here?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Memory cells!</a:t>
            </a:r>
          </a:p>
          <a:p>
            <a:endParaRPr lang="en-US" dirty="0" smtClean="0"/>
          </a:p>
          <a:p>
            <a:r>
              <a:rPr lang="en-US" dirty="0" smtClean="0"/>
              <a:t>Each memory cell will be its own resource. </a:t>
            </a:r>
          </a:p>
          <a:p>
            <a:endParaRPr lang="en-US" dirty="0" smtClean="0"/>
          </a:p>
          <a:p>
            <a:r>
              <a:rPr lang="en-US" dirty="0" smtClean="0"/>
              <a:t>So what does </a:t>
            </a: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   * 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 mean?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Memory cells!</a:t>
            </a:r>
          </a:p>
          <a:p>
            <a:endParaRPr lang="en-US" dirty="0" smtClean="0"/>
          </a:p>
          <a:p>
            <a:r>
              <a:rPr lang="en-US" dirty="0" smtClean="0"/>
              <a:t>Each memory cell will be its own resource. </a:t>
            </a:r>
          </a:p>
          <a:p>
            <a:endParaRPr lang="en-US" dirty="0" smtClean="0"/>
          </a:p>
          <a:p>
            <a:r>
              <a:rPr lang="en-US" dirty="0" smtClean="0"/>
              <a:t>So what does </a:t>
            </a: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   * 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 mean?</a:t>
            </a:r>
          </a:p>
          <a:p>
            <a:endParaRPr lang="en-US" dirty="0" smtClean="0"/>
          </a:p>
          <a:p>
            <a:r>
              <a:rPr lang="en-US" dirty="0" smtClean="0"/>
              <a:t>That the memory can be split into two disjoint regions; the first region satisfies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2 and the second also satisfies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39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Memory cells!</a:t>
            </a:r>
          </a:p>
          <a:p>
            <a:endParaRPr lang="en-US" dirty="0" smtClean="0"/>
          </a:p>
          <a:p>
            <a:r>
              <a:rPr lang="en-US" dirty="0" smtClean="0"/>
              <a:t>Each memory cell will be its own resource. </a:t>
            </a:r>
          </a:p>
          <a:p>
            <a:endParaRPr lang="en-US" dirty="0" smtClean="0"/>
          </a:p>
          <a:p>
            <a:r>
              <a:rPr lang="en-US" dirty="0" smtClean="0"/>
              <a:t>So what does </a:t>
            </a: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   * 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 mean?</a:t>
            </a:r>
          </a:p>
          <a:p>
            <a:endParaRPr lang="en-US" dirty="0" smtClean="0"/>
          </a:p>
          <a:p>
            <a:r>
              <a:rPr lang="en-US" dirty="0" smtClean="0"/>
              <a:t>That the memory can be split into two disjoint regions; the first region satisfies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2 and the second also satisfies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2</a:t>
            </a:r>
          </a:p>
          <a:p>
            <a:endParaRPr lang="en-US" dirty="0" smtClean="0"/>
          </a:p>
          <a:p>
            <a:r>
              <a:rPr lang="en-US" dirty="0" smtClean="0"/>
              <a:t>That is, x and y are not aliased.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we would like to reason about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complex control flow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Other kinds of loops (for, do-while, etc.)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Goto</a:t>
            </a:r>
            <a:r>
              <a:rPr lang="en-US" dirty="0" smtClean="0"/>
              <a:t> (well, maybe we don’t want to encourage this… but what if we want to reason about assembly code?)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Case/Switch analysis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Exceptions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Functions</a:t>
            </a:r>
          </a:p>
          <a:p>
            <a:pPr lvl="1"/>
            <a:endParaRPr lang="en-US" dirty="0" smtClean="0"/>
          </a:p>
          <a:p>
            <a:pPr lvl="1"/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rule for 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40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Separating conjunction means that the store rule’s </a:t>
            </a:r>
            <a:r>
              <a:rPr lang="en-US" dirty="0" err="1" smtClean="0"/>
              <a:t>postcondition</a:t>
            </a:r>
            <a:r>
              <a:rPr lang="en-US" dirty="0" smtClean="0"/>
              <a:t> is easy to state: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Bookman Old Style"/>
              </a:rPr>
              <a:t> *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Bookman Old Style"/>
              </a:rPr>
              <a:t>*  </a:t>
            </a:r>
            <a:r>
              <a:rPr lang="en-US" dirty="0" smtClean="0">
                <a:latin typeface="Bookman Old Style"/>
              </a:rPr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</a:t>
            </a:r>
            <a:r>
              <a:rPr lang="en-US" dirty="0" smtClean="0"/>
              <a:t>}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point is that y is not used in this store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rule for 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41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rule looks just as easy with three variables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>
                <a:latin typeface="Bookman Old Style"/>
              </a:rPr>
              <a:t>*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  *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/>
              <a:t>}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this is looking much nicer… but it gets better.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Rule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42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these two examples a bit closer: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/>
              <a:t>}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*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</a:t>
            </a:r>
            <a:r>
              <a:rPr lang="en-US" dirty="0" smtClean="0"/>
              <a:t>}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Rule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these two examples a bit closer: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 </a:t>
            </a:r>
            <a:r>
              <a:rPr lang="en-US" dirty="0" smtClean="0">
                <a:latin typeface="Bookman Old Style"/>
              </a:rPr>
              <a:t>(y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2)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</a:t>
            </a:r>
            <a:r>
              <a:rPr lang="en-US" dirty="0" smtClean="0">
                <a:latin typeface="Bookman Old Style"/>
              </a:rPr>
              <a:t>(y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 </a:t>
            </a:r>
            <a:r>
              <a:rPr lang="en-US" dirty="0" smtClean="0">
                <a:latin typeface="Bookman Old Style"/>
              </a:rPr>
              <a:t>(y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* 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</a:t>
            </a:r>
            <a:r>
              <a:rPr lang="en-US" dirty="0" smtClean="0">
                <a:latin typeface="Bookman Old Style"/>
              </a:rPr>
              <a:t>(y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z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Rule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red part of the formula is completely </a:t>
            </a:r>
            <a:r>
              <a:rPr lang="en-US" dirty="0" err="1" smtClean="0"/>
              <a:t>unusued</a:t>
            </a:r>
            <a:r>
              <a:rPr lang="en-US" dirty="0" smtClean="0"/>
              <a:t> – and unaffected – by the statement in question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(y </a:t>
            </a:r>
            <a:r>
              <a:rPr lang="en-US" dirty="0" smtClean="0">
                <a:solidFill>
                  <a:srgbClr val="FF000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2)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(y </a:t>
            </a:r>
            <a:r>
              <a:rPr lang="en-US" dirty="0" smtClean="0">
                <a:solidFill>
                  <a:srgbClr val="FF000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(y </a:t>
            </a:r>
            <a:r>
              <a:rPr lang="en-US" dirty="0" smtClean="0">
                <a:solidFill>
                  <a:srgbClr val="FF000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 2 *  z </a:t>
            </a:r>
            <a:r>
              <a:rPr lang="en-US" dirty="0" smtClean="0">
                <a:solidFill>
                  <a:srgbClr val="FF000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(y </a:t>
            </a:r>
            <a:r>
              <a:rPr lang="en-US" dirty="0" smtClean="0">
                <a:solidFill>
                  <a:srgbClr val="FF000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 2  * z </a:t>
            </a:r>
            <a:r>
              <a:rPr lang="en-US" dirty="0" smtClean="0">
                <a:solidFill>
                  <a:srgbClr val="FF000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2)</a:t>
            </a:r>
            <a:r>
              <a:rPr lang="en-US" dirty="0" smtClean="0"/>
              <a:t>}</a:t>
            </a:r>
            <a:endParaRPr lang="en-US" dirty="0" smtClean="0"/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Rule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 something very general is going on: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Bookman Old Style"/>
              </a:rPr>
              <a:t>* 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F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Bookman Old Style"/>
              </a:rPr>
              <a:t>* 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F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*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F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*  </a:t>
            </a:r>
            <a:r>
              <a:rPr lang="en-US" dirty="0" smtClean="0">
                <a:solidFill>
                  <a:srgbClr val="FF0000"/>
                </a:solidFill>
                <a:latin typeface="Bookman Old Style"/>
              </a:rPr>
              <a:t>F</a:t>
            </a:r>
            <a:r>
              <a:rPr lang="en-US" dirty="0" smtClean="0"/>
              <a:t>}</a:t>
            </a:r>
            <a:endParaRPr lang="en-US" dirty="0" smtClean="0"/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Rule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46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here is called the </a:t>
            </a:r>
            <a:r>
              <a:rPr lang="en-US" b="1" dirty="0" smtClean="0"/>
              <a:t>frame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2  </a:t>
            </a:r>
            <a:r>
              <a:rPr lang="en-US" dirty="0" smtClean="0">
                <a:latin typeface="Bookman Old Style"/>
              </a:rPr>
              <a:t>*  F 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[x] := 4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>
                <a:latin typeface="Bookman Old Style"/>
              </a:rPr>
              <a:t> 4  </a:t>
            </a:r>
            <a:r>
              <a:rPr lang="en-US" dirty="0" smtClean="0">
                <a:latin typeface="Bookman Old Style"/>
              </a:rPr>
              <a:t>*  F</a:t>
            </a:r>
            <a:r>
              <a:rPr lang="en-US" dirty="0" smtClean="0"/>
              <a:t>}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And in fact, there is a general rule called the Frame Rule: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 * F}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 * F}</a:t>
            </a: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71802" y="5500702"/>
            <a:ext cx="2928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Rule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Frame Rule is only true because of the *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Good: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 * F}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 * F}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No good: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</a:t>
            </a:r>
            <a:r>
              <a:rPr lang="en-US" dirty="0" smtClean="0"/>
              <a:t>F}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F</a:t>
            </a:r>
            <a:r>
              <a:rPr lang="en-US" dirty="0" smtClean="0"/>
              <a:t>}</a:t>
            </a:r>
          </a:p>
          <a:p>
            <a:r>
              <a:rPr lang="en-US" dirty="0" smtClean="0"/>
              <a:t>Why?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28926" y="3116744"/>
            <a:ext cx="31432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926" y="5000636"/>
            <a:ext cx="31432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Rule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F might contain pointers and we need to know that there is no aliasing.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Good:</a:t>
            </a:r>
          </a:p>
          <a:p>
            <a:pPr algn="ctr">
              <a:buNone/>
            </a:pPr>
            <a:r>
              <a:rPr lang="en-US" dirty="0" smtClean="0"/>
              <a:t>{x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3}  [x] := 4  {x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4}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/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/>
              <a:t>3 </a:t>
            </a:r>
            <a:r>
              <a:rPr lang="en-US" dirty="0" smtClean="0"/>
              <a:t>* 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3} </a:t>
            </a:r>
            <a:r>
              <a:rPr lang="en-US" dirty="0" smtClean="0"/>
              <a:t>[x] := 4</a:t>
            </a:r>
            <a:r>
              <a:rPr lang="en-US" dirty="0" smtClean="0"/>
              <a:t>  {</a:t>
            </a:r>
            <a:r>
              <a:rPr lang="en-US" dirty="0" smtClean="0"/>
              <a:t>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/>
              <a:t>4</a:t>
            </a:r>
            <a:r>
              <a:rPr lang="en-US" dirty="0" smtClean="0"/>
              <a:t> * </a:t>
            </a:r>
            <a:r>
              <a:rPr lang="en-US" dirty="0" smtClean="0"/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/>
              <a:t>3</a:t>
            </a:r>
            <a:r>
              <a:rPr lang="en-US" dirty="0" smtClean="0"/>
              <a:t>}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No good since x and y may be aliased:</a:t>
            </a:r>
          </a:p>
          <a:p>
            <a:pPr algn="ctr">
              <a:buNone/>
            </a:pPr>
            <a:r>
              <a:rPr lang="en-US" dirty="0" smtClean="0"/>
              <a:t>{x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3}  [x] := 4  {x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4}</a:t>
            </a:r>
          </a:p>
          <a:p>
            <a:pPr algn="ctr">
              <a:buNone/>
            </a:pPr>
            <a:r>
              <a:rPr lang="en-US" dirty="0" smtClean="0"/>
              <a:t>{x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3} [x] := 4  {x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4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3}</a:t>
            </a:r>
          </a:p>
          <a:p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43042" y="3540194"/>
            <a:ext cx="58579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43042" y="5429264"/>
            <a:ext cx="58579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cheated a bit so far…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49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definition of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given before: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´</a:t>
            </a:r>
          </a:p>
          <a:p>
            <a:pPr algn="ctr">
              <a:buNone/>
            </a:pP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. 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Bookman Old Style"/>
              </a:rPr>
              <a:t>m(n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) =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Bookman Old Style"/>
              </a:rPr>
              <a:t>2</a:t>
            </a:r>
            <a:r>
              <a:rPr lang="en-US" dirty="0" smtClean="0">
                <a:latin typeface="Bookman Old Style"/>
              </a:rPr>
              <a:t>)</a:t>
            </a:r>
            <a:endParaRPr lang="en-US" baseline="-25000" dirty="0" smtClean="0">
              <a:latin typeface="Gill Sans MT"/>
            </a:endParaRPr>
          </a:p>
          <a:p>
            <a:endParaRPr lang="en-US" dirty="0" smtClean="0"/>
          </a:p>
          <a:p>
            <a:r>
              <a:rPr lang="en-US" dirty="0" smtClean="0"/>
              <a:t>This turns out to be not quite what we want in separation logic.  With this definition,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x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 could be true of many memories, as long as at location x the memory contained a 3.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we would like to reason about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complex data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Memory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Different kinds of data (strings, arrays, records, objects, …)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 / Output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Hybrid features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Function pointers, …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memories (only 5 locations total)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50</a:t>
            </a:fld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1071538" y="1643050"/>
            <a:ext cx="1785950" cy="3571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 rot="16200000" flipH="1">
            <a:off x="178563" y="3429000"/>
            <a:ext cx="3571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71538" y="235743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1538" y="307181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1538" y="378619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450057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85852" y="1714488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1     4</a:t>
            </a:r>
            <a:endParaRPr lang="en-SG" sz="3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2415597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2     8</a:t>
            </a:r>
            <a:endParaRPr lang="en-SG" sz="3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312997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3    15</a:t>
            </a:r>
            <a:endParaRPr lang="en-SG" sz="32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3915795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4    16</a:t>
            </a:r>
            <a:endParaRPr lang="en-SG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4630175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5    23</a:t>
            </a:r>
            <a:endParaRPr lang="en-SG" sz="32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5344555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m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3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15</a:t>
            </a:r>
            <a:endParaRPr lang="en-SG" sz="32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5008" y="1643050"/>
            <a:ext cx="1785950" cy="3571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Connector 23"/>
          <p:cNvCxnSpPr>
            <a:stCxn id="23" idx="0"/>
            <a:endCxn id="23" idx="2"/>
          </p:cNvCxnSpPr>
          <p:nvPr/>
        </p:nvCxnSpPr>
        <p:spPr>
          <a:xfrm rot="16200000" flipH="1">
            <a:off x="4822033" y="3429000"/>
            <a:ext cx="3571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5008" y="235743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8" y="307181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8" y="378619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8" y="450057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29322" y="1714488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1     8</a:t>
            </a:r>
            <a:endParaRPr lang="en-SG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322" y="241559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2    16</a:t>
            </a:r>
            <a:endParaRPr lang="en-SG" sz="3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9322" y="312997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3    15</a:t>
            </a:r>
            <a:endParaRPr lang="en-SG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9322" y="3915795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4    23</a:t>
            </a:r>
            <a:endParaRPr lang="en-SG" sz="32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9322" y="4630175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5    42</a:t>
            </a:r>
            <a:endParaRPr lang="en-SG" sz="32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7818" y="5344555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m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3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15</a:t>
            </a:r>
            <a:endParaRPr lang="en-SG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memories were partial functions?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51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1071538" y="3143248"/>
            <a:ext cx="1785950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Connector 5"/>
          <p:cNvCxnSpPr>
            <a:stCxn id="5" idx="0"/>
            <a:endCxn id="5" idx="2"/>
          </p:cNvCxnSpPr>
          <p:nvPr/>
        </p:nvCxnSpPr>
        <p:spPr>
          <a:xfrm rot="16200000" flipH="1">
            <a:off x="1643042" y="3464719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5852" y="312997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3    15</a:t>
            </a:r>
            <a:endParaRPr lang="en-SG" sz="3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5344555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m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3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15</a:t>
            </a:r>
            <a:endParaRPr lang="en-SG" sz="32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8" y="1643050"/>
            <a:ext cx="1785950" cy="142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8" name="Straight Connector 17"/>
          <p:cNvCxnSpPr>
            <a:stCxn id="17" idx="0"/>
            <a:endCxn id="17" idx="2"/>
          </p:cNvCxnSpPr>
          <p:nvPr/>
        </p:nvCxnSpPr>
        <p:spPr>
          <a:xfrm rot="16200000" flipH="1">
            <a:off x="5893603" y="2357430"/>
            <a:ext cx="142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8" y="235743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9322" y="1714488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1     8</a:t>
            </a:r>
            <a:endParaRPr lang="en-SG" sz="3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241559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2    16</a:t>
            </a:r>
            <a:endParaRPr lang="en-SG" sz="32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5344555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m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1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8 * 2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16</a:t>
            </a:r>
            <a:endParaRPr lang="en-SG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Emp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52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We’d like to add a special predicate, called </a:t>
            </a:r>
            <a:r>
              <a:rPr lang="en-US" b="1" dirty="0" err="1" smtClean="0"/>
              <a:t>emp</a:t>
            </a:r>
            <a:r>
              <a:rPr lang="en-US" dirty="0" smtClean="0"/>
              <a:t>, that is only true of the empty heap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1071538" y="3143248"/>
            <a:ext cx="1785950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Connector 5"/>
          <p:cNvCxnSpPr>
            <a:stCxn id="5" idx="0"/>
            <a:endCxn id="5" idx="2"/>
          </p:cNvCxnSpPr>
          <p:nvPr/>
        </p:nvCxnSpPr>
        <p:spPr>
          <a:xfrm rot="16200000" flipH="1">
            <a:off x="1643042" y="3464719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5852" y="312997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3    15</a:t>
            </a:r>
            <a:endParaRPr lang="en-SG" sz="3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5344555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m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3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15</a:t>
            </a:r>
            <a:endParaRPr lang="en-SG" sz="32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0291" y="5344555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m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emp</a:t>
            </a:r>
            <a:endParaRPr lang="en-SG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revised definitions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definition of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given before: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´</a:t>
            </a:r>
          </a:p>
          <a:p>
            <a:pPr algn="ctr">
              <a:buNone/>
            </a:pP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. 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Bookman Old Style"/>
              </a:rPr>
              <a:t>m(n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) =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Bookman Old Style"/>
              </a:rPr>
              <a:t>2</a:t>
            </a:r>
            <a:r>
              <a:rPr lang="en-US" dirty="0" smtClean="0">
                <a:latin typeface="Bookman Old Style"/>
              </a:rPr>
              <a:t>)</a:t>
            </a:r>
            <a:endParaRPr lang="en-US" baseline="-25000" dirty="0" smtClean="0">
              <a:latin typeface="Gill Sans MT"/>
            </a:endParaRPr>
          </a:p>
          <a:p>
            <a:endParaRPr lang="en-US" dirty="0" smtClean="0"/>
          </a:p>
          <a:p>
            <a:r>
              <a:rPr lang="en-US" dirty="0" smtClean="0"/>
              <a:t>The new definition:</a:t>
            </a:r>
          </a:p>
          <a:p>
            <a:pPr algn="ctr">
              <a:buNone/>
            </a:pPr>
            <a:r>
              <a:rPr lang="en-US" dirty="0" smtClean="0"/>
              <a:t>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´</a:t>
            </a:r>
          </a:p>
          <a:p>
            <a:pPr algn="ctr">
              <a:buNone/>
            </a:pP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. 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Bookman Old Style"/>
              </a:rPr>
              <a:t>m(n</a:t>
            </a:r>
            <a:r>
              <a:rPr lang="en-US" baseline="-25000" dirty="0" smtClean="0"/>
              <a:t>1</a:t>
            </a:r>
            <a:r>
              <a:rPr lang="en-US" dirty="0" smtClean="0"/>
              <a:t>) =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Bookman Old Style"/>
              </a:rPr>
              <a:t>2</a:t>
            </a:r>
            <a:r>
              <a:rPr lang="en-US" dirty="0" smtClean="0">
                <a:latin typeface="Bookman Old Style"/>
              </a:rPr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err="1" smtClean="0">
                <a:latin typeface="Bookman Old Style"/>
              </a:rPr>
              <a:t>dom</a:t>
            </a:r>
            <a:r>
              <a:rPr lang="en-US" dirty="0" smtClean="0">
                <a:latin typeface="Bookman Old Style"/>
              </a:rPr>
              <a:t>(m) = {n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}</a:t>
            </a:r>
            <a:endParaRPr lang="en-US" baseline="-25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       </a:t>
            </a:r>
            <a:r>
              <a:rPr lang="en-US" dirty="0" smtClean="0">
                <a:latin typeface="cmsy10"/>
              </a:rPr>
              <a:t>´</a:t>
            </a:r>
            <a:endParaRPr lang="en-US" dirty="0" smtClean="0">
              <a:latin typeface="cmsy10"/>
            </a:endParaRPr>
          </a:p>
          <a:p>
            <a:pPr algn="ctr">
              <a:buNone/>
            </a:pP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. 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(</a:t>
            </a:r>
            <a:r>
              <a:rPr lang="en-US" dirty="0" smtClean="0">
                <a:latin typeface="Bookman Old Style"/>
              </a:rPr>
              <a:t>m(n</a:t>
            </a:r>
            <a:r>
              <a:rPr lang="en-US" baseline="-25000" dirty="0" smtClean="0"/>
              <a:t>1</a:t>
            </a:r>
            <a:r>
              <a:rPr lang="en-US" dirty="0" smtClean="0"/>
              <a:t>) =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Bookman Old Style"/>
              </a:rPr>
              <a:t>2</a:t>
            </a:r>
            <a:r>
              <a:rPr lang="en-US" dirty="0" smtClean="0">
                <a:latin typeface="Bookman Old Style"/>
              </a:rPr>
              <a:t>)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>
                <a:latin typeface="Bookman Old Style"/>
              </a:rPr>
              <a:t> </a:t>
            </a:r>
            <a:r>
              <a:rPr lang="en-US" dirty="0" err="1" smtClean="0">
                <a:latin typeface="Bookman Old Style"/>
              </a:rPr>
              <a:t>dom</a:t>
            </a:r>
            <a:r>
              <a:rPr lang="en-US" dirty="0" smtClean="0">
                <a:latin typeface="Bookman Old Style"/>
              </a:rPr>
              <a:t>(m) = {n</a:t>
            </a:r>
            <a:r>
              <a:rPr lang="en-US" baseline="-25000" dirty="0" smtClean="0"/>
              <a:t>1</a:t>
            </a:r>
            <a:r>
              <a:rPr lang="en-US" dirty="0" smtClean="0">
                <a:latin typeface="Bookman Old Style"/>
              </a:rPr>
              <a:t>}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That is, this is only true of the singleton heap that only contains the resource at location </a:t>
            </a:r>
            <a:r>
              <a:rPr lang="en-US" dirty="0" smtClean="0">
                <a:latin typeface="Bookman Old Style"/>
              </a:rPr>
              <a:t>n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define </a:t>
            </a:r>
            <a:r>
              <a:rPr lang="en-US" dirty="0" err="1" smtClean="0"/>
              <a:t>emp</a:t>
            </a:r>
            <a:r>
              <a:rPr lang="en-US" dirty="0" smtClean="0"/>
              <a:t> as: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        (m,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err="1" smtClean="0"/>
              <a:t>emp</a:t>
            </a:r>
            <a:r>
              <a:rPr lang="en-US" dirty="0" smtClean="0"/>
              <a:t>       </a:t>
            </a:r>
            <a:r>
              <a:rPr lang="en-US" dirty="0" smtClean="0">
                <a:latin typeface="cmsy10"/>
              </a:rPr>
              <a:t>´</a:t>
            </a:r>
          </a:p>
          <a:p>
            <a:pPr algn="ctr">
              <a:buNone/>
            </a:pPr>
            <a:r>
              <a:rPr lang="en-US" dirty="0" err="1" smtClean="0"/>
              <a:t>dom</a:t>
            </a:r>
            <a:r>
              <a:rPr lang="en-US" dirty="0" smtClean="0"/>
              <a:t>(m) = {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memories were partial functions?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1071538" y="3143248"/>
            <a:ext cx="1785950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Connector 5"/>
          <p:cNvCxnSpPr>
            <a:stCxn id="5" idx="0"/>
            <a:endCxn id="5" idx="2"/>
          </p:cNvCxnSpPr>
          <p:nvPr/>
        </p:nvCxnSpPr>
        <p:spPr>
          <a:xfrm rot="16200000" flipH="1">
            <a:off x="1643042" y="3464719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5852" y="312997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3    15</a:t>
            </a:r>
            <a:endParaRPr lang="en-SG" sz="3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5344555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ookman Old Style"/>
              </a:rPr>
              <a:t>m</a:t>
            </a:r>
            <a:r>
              <a:rPr lang="en-US" sz="3200" baseline="-25000" dirty="0" smtClean="0">
                <a:latin typeface="Bookman Old Style"/>
              </a:rPr>
              <a:t>1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3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15</a:t>
            </a:r>
            <a:endParaRPr lang="en-SG" sz="32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8" y="1643050"/>
            <a:ext cx="1785950" cy="142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8" name="Straight Connector 17"/>
          <p:cNvCxnSpPr>
            <a:stCxn id="17" idx="0"/>
            <a:endCxn id="17" idx="2"/>
          </p:cNvCxnSpPr>
          <p:nvPr/>
        </p:nvCxnSpPr>
        <p:spPr>
          <a:xfrm rot="16200000" flipH="1">
            <a:off x="5893603" y="2357430"/>
            <a:ext cx="142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8" y="235743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9322" y="1714488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1     8</a:t>
            </a:r>
            <a:endParaRPr lang="en-SG" sz="3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241559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2    16</a:t>
            </a:r>
            <a:endParaRPr lang="en-SG" sz="32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5344555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ookman Old Style"/>
              </a:rPr>
              <a:t>m</a:t>
            </a:r>
            <a:r>
              <a:rPr lang="en-US" sz="3200" baseline="-25000" dirty="0" smtClean="0">
                <a:latin typeface="Bookman Old Style"/>
              </a:rPr>
              <a:t>2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1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8 * 2 </a:t>
            </a:r>
            <a:r>
              <a:rPr lang="en-US" sz="3200" dirty="0" smtClean="0">
                <a:latin typeface="MT Extra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16</a:t>
            </a:r>
            <a:endParaRPr lang="en-SG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memories were partial functions?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56</a:t>
            </a:fld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1071538" y="3143248"/>
            <a:ext cx="1785950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Connector 5"/>
          <p:cNvCxnSpPr>
            <a:stCxn id="5" idx="0"/>
            <a:endCxn id="5" idx="2"/>
          </p:cNvCxnSpPr>
          <p:nvPr/>
        </p:nvCxnSpPr>
        <p:spPr>
          <a:xfrm rot="16200000" flipH="1">
            <a:off x="1643042" y="3464719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5852" y="312997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3    15</a:t>
            </a:r>
            <a:endParaRPr lang="en-SG" sz="3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4143380"/>
            <a:ext cx="5880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ookman Old Style"/>
              </a:rPr>
              <a:t>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msam10"/>
              </a:rPr>
              <a:t>²</a:t>
            </a:r>
            <a:r>
              <a:rPr lang="en-US" sz="3200" dirty="0" smtClean="0">
                <a:latin typeface="+mj-lt"/>
              </a:rPr>
              <a:t> 3 </a:t>
            </a:r>
            <a:r>
              <a:rPr lang="en-US" sz="3200" dirty="0" smtClean="0">
                <a:latin typeface="+mj-lt"/>
                <a:sym typeface="MT Extra"/>
              </a:rPr>
              <a:t></a:t>
            </a:r>
            <a:r>
              <a:rPr lang="en-US" sz="3200" dirty="0" smtClean="0">
                <a:latin typeface="+mj-lt"/>
              </a:rPr>
              <a:t> 15 *1 </a:t>
            </a:r>
            <a:r>
              <a:rPr lang="en-US" sz="3200" dirty="0" smtClean="0">
                <a:latin typeface="+mj-lt"/>
                <a:sym typeface="MT Extra"/>
              </a:rPr>
              <a:t></a:t>
            </a:r>
            <a:r>
              <a:rPr lang="en-US" sz="3200" dirty="0">
                <a:latin typeface="+mj-lt"/>
              </a:rPr>
              <a:t> 8 * 2 </a:t>
            </a:r>
            <a:r>
              <a:rPr lang="en-US" sz="3200" dirty="0" smtClean="0">
                <a:latin typeface="+mj-lt"/>
                <a:sym typeface="MT Extra"/>
              </a:rPr>
              <a:t>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16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Where </a:t>
            </a:r>
            <a:r>
              <a:rPr lang="en-US" sz="3200" dirty="0" smtClean="0">
                <a:latin typeface="Bookman Old Style"/>
              </a:rPr>
              <a:t>m</a:t>
            </a:r>
            <a:r>
              <a:rPr lang="en-US" sz="3200" baseline="-25000" dirty="0" smtClean="0">
                <a:latin typeface="Bookman Old Style"/>
              </a:rPr>
              <a:t>1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cmsy10"/>
              </a:rPr>
              <a:t>©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Bookman Old Style"/>
              </a:rPr>
              <a:t>m</a:t>
            </a:r>
            <a:r>
              <a:rPr lang="en-US" sz="3200" baseline="-25000" dirty="0" smtClean="0">
                <a:latin typeface="Bookman Old Style"/>
              </a:rPr>
              <a:t>2</a:t>
            </a:r>
            <a:r>
              <a:rPr lang="en-US" sz="3200" dirty="0" smtClean="0">
                <a:latin typeface="+mj-lt"/>
              </a:rPr>
              <a:t> = 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1538" y="1714488"/>
            <a:ext cx="1785950" cy="142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8" name="Straight Connector 17"/>
          <p:cNvCxnSpPr>
            <a:stCxn id="17" idx="0"/>
            <a:endCxn id="17" idx="2"/>
          </p:cNvCxnSpPr>
          <p:nvPr/>
        </p:nvCxnSpPr>
        <p:spPr>
          <a:xfrm rot="16200000" flipH="1">
            <a:off x="1250133" y="2428868"/>
            <a:ext cx="142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1538" y="2428868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85852" y="1785926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1     8</a:t>
            </a:r>
            <a:endParaRPr lang="en-SG" sz="3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52" y="2487035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2    16</a:t>
            </a:r>
            <a:endParaRPr lang="en-SG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this approach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now explicitly reason about memory allocation/freeing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 </a:t>
            </a:r>
            <a:r>
              <a:rPr lang="en-US" dirty="0" err="1" smtClean="0"/>
              <a:t>emp</a:t>
            </a:r>
            <a:r>
              <a:rPr lang="en-US" dirty="0" smtClean="0"/>
              <a:t> }     v = new (3)     {v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3}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free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    { </a:t>
            </a:r>
            <a:r>
              <a:rPr lang="en-US" dirty="0" err="1" smtClean="0"/>
              <a:t>emp</a:t>
            </a:r>
            <a:r>
              <a:rPr lang="en-US" dirty="0" smtClean="0"/>
              <a:t> 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 us suppose we have some program P, and we know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err="1" smtClean="0"/>
              <a:t>emp</a:t>
            </a:r>
            <a:r>
              <a:rPr lang="en-US" dirty="0" smtClean="0"/>
              <a:t>} P {</a:t>
            </a:r>
            <a:r>
              <a:rPr lang="en-US" dirty="0" err="1" smtClean="0"/>
              <a:t>emp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What can we conclude?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this approach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now explicitly reason about memory allocation/freeing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 </a:t>
            </a:r>
            <a:r>
              <a:rPr lang="en-US" dirty="0" err="1" smtClean="0"/>
              <a:t>emp</a:t>
            </a:r>
            <a:r>
              <a:rPr lang="en-US" dirty="0" smtClean="0"/>
              <a:t> }     v = new (3)     {v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3}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free 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    { </a:t>
            </a:r>
            <a:r>
              <a:rPr lang="en-US" dirty="0" err="1" smtClean="0"/>
              <a:t>emp</a:t>
            </a:r>
            <a:r>
              <a:rPr lang="en-US" dirty="0" smtClean="0"/>
              <a:t> 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That P has freed all the memory it allocated before exiting.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smtClean="0"/>
              <a:t>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59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programs have these kinds of bugs:</a:t>
            </a:r>
          </a:p>
          <a:p>
            <a:pPr lvl="1"/>
            <a:r>
              <a:rPr lang="en-US" dirty="0" smtClean="0"/>
              <a:t>Use of memory before allocation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Inadvertent use of aliased memory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Double free of memory (usually </a:t>
            </a:r>
            <a:r>
              <a:rPr lang="en-US" dirty="0" err="1" smtClean="0"/>
              <a:t>segfaults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Allocate memory but never free it (memory leak)</a:t>
            </a:r>
          </a:p>
          <a:p>
            <a:endParaRPr lang="en-US" dirty="0" smtClean="0"/>
          </a:p>
          <a:p>
            <a:r>
              <a:rPr lang="en-US" dirty="0" smtClean="0"/>
              <a:t>Separation logic allows one to verify that a program does not have those kinds of bugs</a:t>
            </a:r>
          </a:p>
          <a:p>
            <a:pPr lvl="1"/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problem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we continue to add features, the logic becomes increasingly complex, both to use and to prove sound.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x: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. (P x) = (</a:t>
            </a:r>
            <a:r>
              <a:rPr lang="en-US" dirty="0" smtClean="0">
                <a:latin typeface="Symbol"/>
                <a:sym typeface="Symbol"/>
              </a:rPr>
              <a:t></a:t>
            </a:r>
            <a:r>
              <a:rPr lang="en-US" dirty="0" smtClean="0"/>
              <a:t> (P x))	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x :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. (Q x) = (</a:t>
            </a:r>
            <a:r>
              <a:rPr lang="en-US" dirty="0" smtClean="0">
                <a:latin typeface="Symbol"/>
                <a:sym typeface="Symbol"/>
              </a:rPr>
              <a:t></a:t>
            </a:r>
            <a:r>
              <a:rPr lang="en-US" dirty="0" smtClean="0"/>
              <a:t> (Q x))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G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&gt;</a:t>
            </a:r>
            <a:r>
              <a:rPr lang="en-US" dirty="0" smtClean="0"/>
              <a:t> * f :</a:t>
            </a:r>
            <a:r>
              <a:rPr lang="en-US" baseline="-25000" dirty="0" smtClean="0">
                <a:latin typeface="cmmi10"/>
              </a:rPr>
              <a:t>¼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 {P} {Q}	G = </a:t>
            </a:r>
            <a:r>
              <a:rPr lang="en-US" dirty="0" smtClean="0">
                <a:latin typeface="cmsy10"/>
              </a:rPr>
              <a:t>°</a:t>
            </a:r>
            <a:r>
              <a:rPr lang="en-US" dirty="0" smtClean="0"/>
              <a:t> G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G, R, B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P(v</a:t>
            </a:r>
            <a:r>
              <a:rPr lang="en-US" baseline="-25000" dirty="0" smtClean="0">
                <a:latin typeface="Gill Sans MT"/>
              </a:rPr>
              <a:t>i</a:t>
            </a:r>
            <a:r>
              <a:rPr lang="en-US" dirty="0" smtClean="0"/>
              <a:t>)} </a:t>
            </a:r>
            <a:r>
              <a:rPr lang="en-US" dirty="0" smtClean="0">
                <a:latin typeface="Courier" pitchFamily="49" charset="0"/>
              </a:rPr>
              <a:t>call</a:t>
            </a:r>
            <a:r>
              <a:rPr lang="en-US" dirty="0" smtClean="0"/>
              <a:t> f (</a:t>
            </a:r>
            <a:r>
              <a:rPr lang="en-US" dirty="0" smtClean="0">
                <a:latin typeface="Bookman Old Style"/>
              </a:rPr>
              <a:t>v</a:t>
            </a:r>
            <a:r>
              <a:rPr lang="en-US" baseline="-25000" dirty="0" smtClean="0">
                <a:latin typeface="Gill Sans MT"/>
              </a:rPr>
              <a:t>i</a:t>
            </a:r>
            <a:r>
              <a:rPr lang="en-US" dirty="0" smtClean="0"/>
              <a:t>) {</a:t>
            </a:r>
            <a:r>
              <a:rPr lang="en-US" dirty="0" smtClean="0">
                <a:latin typeface="Bookman Old Style"/>
              </a:rPr>
              <a:t>Q(v</a:t>
            </a:r>
            <a:r>
              <a:rPr lang="en-US" baseline="-25000" dirty="0" smtClean="0">
                <a:latin typeface="Gill Sans MT"/>
              </a:rPr>
              <a:t>i</a:t>
            </a:r>
            <a:r>
              <a:rPr lang="en-US" dirty="0" smtClean="0"/>
              <a:t>)}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rule comes from a language called C minor, which has</a:t>
            </a:r>
          </a:p>
          <a:p>
            <a:pPr>
              <a:buNone/>
            </a:pPr>
            <a:r>
              <a:rPr lang="en-US" dirty="0" smtClean="0"/>
              <a:t>a number of these features.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57224" y="3714752"/>
            <a:ext cx="757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60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Also, the frame rule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}</a:t>
            </a:r>
          </a:p>
          <a:p>
            <a:pPr algn="ctr"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Ã</a:t>
            </a:r>
            <a:r>
              <a:rPr lang="en-US" dirty="0" smtClean="0"/>
              <a:t> * F}  c  {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 * F}</a:t>
            </a:r>
          </a:p>
          <a:p>
            <a:pPr>
              <a:buNone/>
            </a:pPr>
            <a:r>
              <a:rPr lang="en-US" dirty="0" smtClean="0"/>
              <a:t>is hugely powerful, since it enables local reasoning.</a:t>
            </a:r>
          </a:p>
          <a:p>
            <a:endParaRPr lang="en-US" dirty="0" smtClean="0"/>
          </a:p>
          <a:p>
            <a:r>
              <a:rPr lang="en-US" dirty="0" smtClean="0"/>
              <a:t>That is, when you are verifying some statement, you can ignore all of the parts of the state that are unrelated.</a:t>
            </a:r>
          </a:p>
          <a:p>
            <a:endParaRPr lang="en-US" dirty="0" smtClean="0"/>
          </a:p>
          <a:p>
            <a:r>
              <a:rPr lang="en-US" dirty="0" smtClean="0"/>
              <a:t>The result is that tools based on separation logic can mechanically verify programs that are 50k lines long (size of many embedded systems and device drivers).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28926" y="2071678"/>
            <a:ext cx="31432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Separation Logic for other resources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61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natural observation is that there are many other kinds of resources that programs use</a:t>
            </a:r>
          </a:p>
          <a:p>
            <a:pPr lvl="1"/>
            <a:r>
              <a:rPr lang="en-US" dirty="0" smtClean="0"/>
              <a:t>Network ports</a:t>
            </a:r>
          </a:p>
          <a:p>
            <a:pPr lvl="1"/>
            <a:r>
              <a:rPr lang="en-US" dirty="0" smtClean="0"/>
              <a:t>Disk space</a:t>
            </a:r>
          </a:p>
          <a:p>
            <a:pPr lvl="1"/>
            <a:r>
              <a:rPr lang="en-US" dirty="0" smtClean="0"/>
              <a:t>Portions of the graphical interface</a:t>
            </a:r>
          </a:p>
          <a:p>
            <a:pPr lvl="1"/>
            <a:r>
              <a:rPr lang="en-US" dirty="0" smtClean="0"/>
              <a:t>OS resources</a:t>
            </a:r>
          </a:p>
          <a:p>
            <a:pPr lvl="1"/>
            <a:r>
              <a:rPr lang="en-US" dirty="0" smtClean="0"/>
              <a:t>CPU time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One active area of research is extending separation logic to reason about these kinds of resources.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62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turns out, many of these resources are used in a similar way to memory cells.</a:t>
            </a:r>
          </a:p>
          <a:p>
            <a:endParaRPr lang="en-US" dirty="0" smtClean="0"/>
          </a:p>
          <a:p>
            <a:r>
              <a:rPr lang="en-US" dirty="0" smtClean="0"/>
              <a:t>For example, network connections:</a:t>
            </a:r>
          </a:p>
          <a:p>
            <a:pPr lvl="1">
              <a:buNone/>
            </a:pPr>
            <a:r>
              <a:rPr lang="en-US" dirty="0" smtClean="0"/>
              <a:t>	Network Connections		Memory Cells</a:t>
            </a:r>
          </a:p>
          <a:p>
            <a:pPr lvl="1">
              <a:buNone/>
            </a:pPr>
            <a:r>
              <a:rPr lang="en-US" dirty="0" smtClean="0"/>
              <a:t>	require initialization		require allocation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should be released before exit	should be freed before exit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should not be released twice	should not be freed twice</a:t>
            </a:r>
          </a:p>
          <a:p>
            <a:pPr lvl="1">
              <a:buNone/>
            </a:pPr>
            <a:r>
              <a:rPr lang="en-US" dirty="0" smtClean="0"/>
              <a:t>	connection aliasing dangerous	memory aliasing dangerous</a:t>
            </a:r>
            <a:endParaRPr lang="en-US" dirty="0" smtClean="0"/>
          </a:p>
          <a:p>
            <a:pPr lvl="1">
              <a:buNone/>
            </a:pP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these kinds of similarities, one could imagine how a network-connection-aware </a:t>
            </a:r>
            <a:r>
              <a:rPr lang="en-US" dirty="0" smtClean="0"/>
              <a:t>separation logic </a:t>
            </a:r>
            <a:r>
              <a:rPr lang="en-US" dirty="0" smtClean="0"/>
              <a:t>might work:</a:t>
            </a:r>
          </a:p>
          <a:p>
            <a:endParaRPr lang="en-US" dirty="0" smtClean="0"/>
          </a:p>
          <a:p>
            <a:r>
              <a:rPr lang="en-US" dirty="0" smtClean="0"/>
              <a:t>{</a:t>
            </a:r>
            <a:r>
              <a:rPr lang="en-US" dirty="0" err="1" smtClean="0"/>
              <a:t>emp</a:t>
            </a:r>
            <a:r>
              <a:rPr lang="en-US" dirty="0" smtClean="0"/>
              <a:t>} x = </a:t>
            </a:r>
            <a:r>
              <a:rPr lang="en-US" dirty="0" err="1" smtClean="0"/>
              <a:t>newHTTP</a:t>
            </a:r>
            <a:r>
              <a:rPr lang="en-US" dirty="0" smtClean="0"/>
              <a:t>(</a:t>
            </a:r>
            <a:r>
              <a:rPr lang="en-US" dirty="0" err="1" smtClean="0"/>
              <a:t>addr</a:t>
            </a:r>
            <a:r>
              <a:rPr lang="en-US" dirty="0" smtClean="0"/>
              <a:t>) { Conn (x, 80, </a:t>
            </a:r>
            <a:r>
              <a:rPr lang="en-US" dirty="0" err="1" smtClean="0"/>
              <a:t>addr</a:t>
            </a:r>
            <a:r>
              <a:rPr lang="en-US" dirty="0" smtClean="0"/>
              <a:t>)}</a:t>
            </a:r>
          </a:p>
          <a:p>
            <a:endParaRPr lang="en-US" dirty="0" smtClean="0"/>
          </a:p>
          <a:p>
            <a:r>
              <a:rPr lang="en-US" dirty="0" smtClean="0"/>
              <a:t>{Conn (x, 80, </a:t>
            </a:r>
            <a:r>
              <a:rPr lang="en-US" dirty="0" err="1" smtClean="0"/>
              <a:t>addr</a:t>
            </a:r>
            <a:r>
              <a:rPr lang="en-US" dirty="0" smtClean="0"/>
              <a:t>)} </a:t>
            </a:r>
            <a:r>
              <a:rPr lang="en-US" dirty="0" err="1" smtClean="0"/>
              <a:t>releaseHTTP</a:t>
            </a:r>
            <a:r>
              <a:rPr lang="en-US" dirty="0" smtClean="0"/>
              <a:t>(x) {</a:t>
            </a:r>
            <a:r>
              <a:rPr lang="en-US" dirty="0" err="1" smtClean="0"/>
              <a:t>emp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{Conn (x, 80, </a:t>
            </a:r>
            <a:r>
              <a:rPr lang="en-US" dirty="0" err="1" smtClean="0"/>
              <a:t>addr</a:t>
            </a:r>
            <a:r>
              <a:rPr lang="en-US" dirty="0" smtClean="0"/>
              <a:t>)} send(x, y) {Conn (x, 80, </a:t>
            </a:r>
            <a:r>
              <a:rPr lang="en-US" dirty="0" err="1" smtClean="0"/>
              <a:t>addr</a:t>
            </a:r>
            <a:r>
              <a:rPr lang="en-US" dirty="0" smtClean="0"/>
              <a:t>)}</a:t>
            </a:r>
          </a:p>
          <a:p>
            <a:endParaRPr lang="en-US" dirty="0" smtClean="0"/>
          </a:p>
          <a:p>
            <a:r>
              <a:rPr lang="en-US" dirty="0" smtClean="0"/>
              <a:t>Etc.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you probably know, a concurrent program is a program that is executing multiple pieces of code at the same time.</a:t>
            </a:r>
          </a:p>
          <a:p>
            <a:endParaRPr lang="en-US" dirty="0" smtClean="0"/>
          </a:p>
          <a:p>
            <a:r>
              <a:rPr lang="en-US" dirty="0" smtClean="0"/>
              <a:t>Almost all non-safety-critical machines today are running many programs at the same time; in turn many of those programs have multiple threads of execution.</a:t>
            </a:r>
          </a:p>
          <a:p>
            <a:endParaRPr lang="en-US" dirty="0" smtClean="0"/>
          </a:p>
          <a:p>
            <a:r>
              <a:rPr lang="en-US" dirty="0" smtClean="0"/>
              <a:t>It’s easy to have a simple Windows machine with 100+ threads running at the same time.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and Formal Reasoning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“</a:t>
            </a:r>
            <a:r>
              <a:rPr lang="en-US" dirty="0" smtClean="0"/>
              <a:t>non-safety-critical</a:t>
            </a:r>
            <a:r>
              <a:rPr lang="en-US" dirty="0" smtClean="0"/>
              <a:t>”?</a:t>
            </a:r>
          </a:p>
          <a:p>
            <a:endParaRPr lang="en-US" dirty="0" smtClean="0"/>
          </a:p>
          <a:p>
            <a:r>
              <a:rPr lang="en-US" dirty="0" smtClean="0"/>
              <a:t>Because concurrent programming is really hard – and so the code is always filled with bugs.</a:t>
            </a:r>
          </a:p>
          <a:p>
            <a:endParaRPr lang="en-US" dirty="0" smtClean="0"/>
          </a:p>
          <a:p>
            <a:r>
              <a:rPr lang="en-US" dirty="0" smtClean="0"/>
              <a:t>This is (kind of) acceptable if it means that you lose a few pages of your paper…</a:t>
            </a:r>
          </a:p>
          <a:p>
            <a:endParaRPr lang="en-US" dirty="0" smtClean="0"/>
          </a:p>
          <a:p>
            <a:r>
              <a:rPr lang="en-US" dirty="0" smtClean="0"/>
              <a:t>… but totally unacceptable if the airplane decides to reboot in the middle of the trip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Scary fact…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66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Airbus planes in the sky today use a PowerPC processor to run their flight guidance systems.</a:t>
            </a:r>
          </a:p>
          <a:p>
            <a:endParaRPr lang="en-US" dirty="0" smtClean="0"/>
          </a:p>
          <a:p>
            <a:r>
              <a:rPr lang="en-US" dirty="0" smtClean="0"/>
              <a:t>Unfortunately, the processor they use is known to have bugs in the way it handles concurrency.</a:t>
            </a:r>
          </a:p>
          <a:p>
            <a:endParaRPr lang="en-US" dirty="0" smtClean="0"/>
          </a:p>
          <a:p>
            <a:r>
              <a:rPr lang="en-US" dirty="0" smtClean="0"/>
              <a:t>Good thing all of the code is single-threaded…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verify concurrent programs?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Historically, it was much too hard.  Consider: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Here we write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||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to mean that we execute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in parallel.</a:t>
            </a:r>
          </a:p>
          <a:p>
            <a:pPr>
              <a:buNone/>
            </a:pPr>
            <a:endParaRPr lang="en-SG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147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8671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verify concurrent programs?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Historically, it was much too hard.  Consider: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problem is that these instructions can be executed (say,</a:t>
            </a:r>
          </a:p>
          <a:p>
            <a:pPr>
              <a:buNone/>
            </a:pPr>
            <a:r>
              <a:rPr lang="en-US" dirty="0" smtClean="0"/>
              <a:t>from the perspective of the memory controlled) in any </a:t>
            </a:r>
          </a:p>
          <a:p>
            <a:pPr>
              <a:buNone/>
            </a:pPr>
            <a:r>
              <a:rPr lang="en-US" dirty="0" smtClean="0"/>
              <a:t>order:  </a:t>
            </a: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…</a:t>
            </a:r>
          </a:p>
          <a:p>
            <a:pPr>
              <a:buNone/>
            </a:pPr>
            <a:endParaRPr lang="en-SG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147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8671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verify concurrent programs?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69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Historically, it was much too hard.  Consider: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With only 4 instructions in each thread, there are a huge</a:t>
            </a:r>
          </a:p>
          <a:p>
            <a:pPr>
              <a:buNone/>
            </a:pPr>
            <a:r>
              <a:rPr lang="en-US" dirty="0" smtClean="0"/>
              <a:t>number of choices.  The pre/</a:t>
            </a:r>
            <a:r>
              <a:rPr lang="en-US" dirty="0" err="1" smtClean="0"/>
              <a:t>postconditions</a:t>
            </a:r>
            <a:r>
              <a:rPr lang="en-US" dirty="0" smtClean="0"/>
              <a:t> almost instantly</a:t>
            </a:r>
          </a:p>
          <a:p>
            <a:pPr>
              <a:buNone/>
            </a:pPr>
            <a:r>
              <a:rPr lang="en-US" dirty="0" smtClean="0"/>
              <a:t>become too large to handle (large disjunctions).</a:t>
            </a:r>
          </a:p>
          <a:p>
            <a:pPr>
              <a:buNone/>
            </a:pPr>
            <a:endParaRPr lang="en-SG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147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8671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problem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we continue to add features, the logic becomes increasingly complex, both to use and to prove sound.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x: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. (P x) = (</a:t>
            </a:r>
            <a:r>
              <a:rPr lang="en-US" dirty="0" smtClean="0">
                <a:latin typeface="Symbol"/>
                <a:sym typeface="Symbol"/>
              </a:rPr>
              <a:t></a:t>
            </a:r>
            <a:r>
              <a:rPr lang="en-US" dirty="0" smtClean="0"/>
              <a:t> (P x))	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x :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. (Q x) = (</a:t>
            </a:r>
            <a:r>
              <a:rPr lang="en-US" dirty="0" smtClean="0">
                <a:latin typeface="Symbol"/>
                <a:sym typeface="Symbol"/>
              </a:rPr>
              <a:t></a:t>
            </a:r>
            <a:r>
              <a:rPr lang="en-US" dirty="0" smtClean="0"/>
              <a:t> (Q x))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G </a:t>
            </a:r>
            <a:r>
              <a:rPr lang="en-US" dirty="0" smtClean="0">
                <a:latin typeface="msam10"/>
              </a:rPr>
              <a:t>²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&gt;</a:t>
            </a:r>
            <a:r>
              <a:rPr lang="en-US" dirty="0" smtClean="0"/>
              <a:t> * f :</a:t>
            </a:r>
            <a:r>
              <a:rPr lang="en-US" baseline="-25000" dirty="0" smtClean="0">
                <a:latin typeface="cmmi10"/>
              </a:rPr>
              <a:t>¼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 {P} {Q}	G = </a:t>
            </a:r>
            <a:r>
              <a:rPr lang="en-US" dirty="0" smtClean="0">
                <a:latin typeface="cmsy10"/>
              </a:rPr>
              <a:t>°</a:t>
            </a:r>
            <a:r>
              <a:rPr lang="en-US" dirty="0" smtClean="0"/>
              <a:t> G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G, R, B </a:t>
            </a:r>
            <a:r>
              <a:rPr lang="en-US" dirty="0" smtClean="0">
                <a:latin typeface="cmsy10"/>
              </a:rPr>
              <a:t>`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P(v</a:t>
            </a:r>
            <a:r>
              <a:rPr lang="en-US" baseline="-25000" dirty="0" smtClean="0">
                <a:latin typeface="Gill Sans MT"/>
              </a:rPr>
              <a:t>i</a:t>
            </a:r>
            <a:r>
              <a:rPr lang="en-US" dirty="0" smtClean="0"/>
              <a:t>)} </a:t>
            </a:r>
            <a:r>
              <a:rPr lang="en-US" dirty="0" smtClean="0">
                <a:latin typeface="Courier" pitchFamily="49" charset="0"/>
              </a:rPr>
              <a:t>call</a:t>
            </a:r>
            <a:r>
              <a:rPr lang="en-US" dirty="0" smtClean="0"/>
              <a:t> f (</a:t>
            </a:r>
            <a:r>
              <a:rPr lang="en-US" dirty="0" smtClean="0">
                <a:latin typeface="Bookman Old Style"/>
              </a:rPr>
              <a:t>v</a:t>
            </a:r>
            <a:r>
              <a:rPr lang="en-US" baseline="-25000" dirty="0" smtClean="0">
                <a:latin typeface="Gill Sans MT"/>
              </a:rPr>
              <a:t>i</a:t>
            </a:r>
            <a:r>
              <a:rPr lang="en-US" dirty="0" smtClean="0"/>
              <a:t>) {</a:t>
            </a:r>
            <a:r>
              <a:rPr lang="en-US" dirty="0" smtClean="0">
                <a:latin typeface="Bookman Old Style"/>
              </a:rPr>
              <a:t>Q(v</a:t>
            </a:r>
            <a:r>
              <a:rPr lang="en-US" baseline="-25000" dirty="0" smtClean="0">
                <a:latin typeface="Gill Sans MT"/>
              </a:rPr>
              <a:t>i</a:t>
            </a:r>
            <a:r>
              <a:rPr lang="en-US" dirty="0" smtClean="0"/>
              <a:t>)}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Actually, the real rule here is more complex – this is only </a:t>
            </a:r>
          </a:p>
          <a:p>
            <a:pPr>
              <a:buNone/>
            </a:pPr>
            <a:r>
              <a:rPr lang="en-US" dirty="0" smtClean="0"/>
              <a:t>half of the premises…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57224" y="3714752"/>
            <a:ext cx="757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verify concurrent programs?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70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Historically, it was much too hard.  Consider: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Actually, the real picture is even worse: real processors </a:t>
            </a:r>
          </a:p>
          <a:p>
            <a:pPr>
              <a:buNone/>
            </a:pPr>
            <a:r>
              <a:rPr lang="en-US" dirty="0" smtClean="0"/>
              <a:t>execute instructions out of order – in a way that can be</a:t>
            </a:r>
          </a:p>
          <a:p>
            <a:pPr>
              <a:buNone/>
            </a:pPr>
            <a:r>
              <a:rPr lang="en-US" dirty="0" smtClean="0"/>
              <a:t>observed from other threads.  (Let’s have mercy and ignore </a:t>
            </a:r>
          </a:p>
          <a:p>
            <a:pPr>
              <a:buNone/>
            </a:pPr>
            <a:r>
              <a:rPr lang="en-US" dirty="0" smtClean="0"/>
              <a:t>this ugly truth for the rest of this lecture.)</a:t>
            </a:r>
          </a:p>
          <a:p>
            <a:pPr>
              <a:buNone/>
            </a:pPr>
            <a:endParaRPr lang="en-SG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14744" y="2928934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867144" y="2928934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verify concurrent programs?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71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Historically, it was much too hard.  Consider: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3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 algn="ctr">
              <a:buNone/>
            </a:pPr>
            <a:r>
              <a:rPr lang="en-US" dirty="0" smtClean="0">
                <a:latin typeface="Bookman Old Style"/>
              </a:rPr>
              <a:t>S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 </a:t>
            </a:r>
            <a:r>
              <a:rPr lang="en-US" dirty="0" smtClean="0"/>
              <a:t>				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4</a:t>
            </a:r>
            <a:r>
              <a:rPr lang="en-US" dirty="0" smtClean="0">
                <a:latin typeface="Bookman Old Style"/>
              </a:rPr>
              <a:t>;</a:t>
            </a:r>
            <a:endParaRPr lang="en-US" baseline="-25000" dirty="0" smtClean="0">
              <a:latin typeface="Gill Sans M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Of course, all of this complexity is directly related to the </a:t>
            </a:r>
          </a:p>
          <a:p>
            <a:pPr>
              <a:buNone/>
            </a:pPr>
            <a:r>
              <a:rPr lang="en-US" dirty="0" smtClean="0"/>
              <a:t>reason that concurrent programs are so hard to write!</a:t>
            </a:r>
          </a:p>
          <a:p>
            <a:pPr>
              <a:buNone/>
            </a:pPr>
            <a:endParaRPr lang="en-SG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147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867144" y="314324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Hoare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72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would like to have a rule that looked like this: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     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||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Unfortunately, this rule is very hard to use since it usually unsound.   Where does the difficulty come in?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43108" y="2714620"/>
            <a:ext cx="4929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Hoare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would like to have a rule that looked like this: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     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||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The problem is that C_1 and C_2 may interfere with each other: then the </a:t>
            </a:r>
            <a:r>
              <a:rPr lang="en-US" dirty="0" err="1" smtClean="0"/>
              <a:t>postconditions</a:t>
            </a:r>
            <a:r>
              <a:rPr lang="en-US" dirty="0" smtClean="0"/>
              <a:t> will not hold.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43108" y="2714620"/>
            <a:ext cx="4929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if we replace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with * ?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     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||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Is this rule sound?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43108" y="2714620"/>
            <a:ext cx="4929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if we replace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with * ?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     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||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Yes!  Since the separating conjunction requires that the state satisfying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is disjoint from the state satisfying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, we can run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in parallel and they will not hurt each other.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43108" y="2714620"/>
            <a:ext cx="4929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76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if we replace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with * ?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     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||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Still, those of you familiar with concurrency may detect a problem: it is not that the rule is unsound, but maybe it won’t be very useful for proving things about common programs.  What might the problem be?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43108" y="2714620"/>
            <a:ext cx="4929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Separation Logic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if we replace </a:t>
            </a:r>
            <a:r>
              <a:rPr lang="en-US" dirty="0" smtClean="0">
                <a:latin typeface="cmsy10"/>
              </a:rPr>
              <a:t>Æ</a:t>
            </a:r>
            <a:r>
              <a:rPr lang="en-US" dirty="0" smtClean="0"/>
              <a:t> with * ?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}      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{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P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    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|| </a:t>
            </a:r>
            <a:r>
              <a:rPr lang="en-US" dirty="0" smtClean="0">
                <a:latin typeface="Bookman Old Style"/>
              </a:rPr>
              <a:t>C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     {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 * </a:t>
            </a:r>
            <a:r>
              <a:rPr lang="en-US" dirty="0" smtClean="0">
                <a:latin typeface="Bookman Old Style"/>
              </a:rPr>
              <a:t>Q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}</a:t>
            </a:r>
          </a:p>
          <a:p>
            <a:pPr algn="ctr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The issue is that usually when we run things in parallel, we want the threads to be able to cooperate towards a common goal.  This means that threads must communicate somehow – but the rule above seems to imply that each thread is running in isolation.</a:t>
            </a:r>
            <a:endParaRPr lang="en-S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43108" y="2714620"/>
            <a:ext cx="4929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Concurrency 101: Locks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threads usually (safely) communicate?  The most basic technique is called a lock.</a:t>
            </a:r>
          </a:p>
          <a:p>
            <a:endParaRPr lang="en-US" dirty="0" smtClean="0"/>
          </a:p>
          <a:p>
            <a:r>
              <a:rPr lang="en-US" dirty="0" smtClean="0"/>
              <a:t>A lock is just a memory location.  There is a protocol that is used: for example, if the location contains “0” then the lock is “locked” and if it contains “1” then the lock is “unlocked”</a:t>
            </a:r>
          </a:p>
          <a:p>
            <a:endParaRPr lang="en-US" dirty="0" smtClean="0"/>
          </a:p>
          <a:p>
            <a:r>
              <a:rPr lang="en-US" dirty="0" smtClean="0"/>
              <a:t>There are two basic operations on a lock: an operation called </a:t>
            </a:r>
            <a:r>
              <a:rPr lang="en-US" dirty="0" smtClean="0">
                <a:latin typeface="Courier" pitchFamily="49" charset="0"/>
              </a:rPr>
              <a:t>lock</a:t>
            </a:r>
            <a:r>
              <a:rPr lang="en-US" dirty="0" smtClean="0"/>
              <a:t>, and another called </a:t>
            </a:r>
            <a:r>
              <a:rPr lang="en-US" dirty="0" smtClean="0">
                <a:latin typeface="Courier" pitchFamily="49" charset="0"/>
              </a:rPr>
              <a:t>unlock</a:t>
            </a:r>
            <a:r>
              <a:rPr lang="en-US" dirty="0" smtClean="0"/>
              <a:t>. 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semantics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79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command </a:t>
            </a:r>
            <a:r>
              <a:rPr lang="en-US" dirty="0" smtClean="0">
                <a:latin typeface="Courier" pitchFamily="49" charset="0"/>
              </a:rPr>
              <a:t>lock</a:t>
            </a:r>
            <a:r>
              <a:rPr lang="en-US" dirty="0" smtClean="0"/>
              <a:t>(v) does the following: first it reads the location v; if it is 0 (“locked”) then it waits for awhile and then tries again.  Once it is 1 “unlocked” then it sets it to 0 (and then the </a:t>
            </a:r>
            <a:r>
              <a:rPr lang="en-US" dirty="0" smtClean="0">
                <a:latin typeface="Courier" pitchFamily="49" charset="0"/>
              </a:rPr>
              <a:t>lock</a:t>
            </a:r>
            <a:r>
              <a:rPr lang="en-US" dirty="0" smtClean="0"/>
              <a:t> command is done).</a:t>
            </a:r>
          </a:p>
          <a:p>
            <a:endParaRPr lang="en-US" dirty="0" smtClean="0"/>
          </a:p>
          <a:p>
            <a:r>
              <a:rPr lang="en-US" dirty="0" smtClean="0"/>
              <a:t>The key point is that between reading the “1” and writing the “0”, no other thread can execute.  That is, the read-write pair is atomic.</a:t>
            </a:r>
          </a:p>
          <a:p>
            <a:endParaRPr lang="en-US" dirty="0" smtClean="0"/>
          </a:p>
          <a:p>
            <a:r>
              <a:rPr lang="en-US" dirty="0" smtClean="0"/>
              <a:t>Assuming that this is the only way to change a “1” to a “0”, this means that at most one thread holds the lock at a time.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full rule in Coq…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8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SG" dirty="0" smtClean="0"/>
              <a:t>Axiom </a:t>
            </a:r>
            <a:r>
              <a:rPr lang="en-SG" dirty="0" err="1" smtClean="0"/>
              <a:t>semax_call_basic</a:t>
            </a:r>
            <a:r>
              <a:rPr lang="en-SG" dirty="0" smtClean="0"/>
              <a:t> : </a:t>
            </a:r>
            <a:br>
              <a:rPr lang="en-SG" dirty="0" smtClean="0"/>
            </a:br>
            <a:r>
              <a:rPr lang="en-SG" dirty="0" err="1" smtClean="0"/>
              <a:t>forall</a:t>
            </a:r>
            <a:r>
              <a:rPr lang="en-SG" dirty="0" smtClean="0"/>
              <a:t> G R B A Z P Q x F sig ret id </a:t>
            </a:r>
            <a:r>
              <a:rPr lang="en-SG" dirty="0" err="1" smtClean="0"/>
              <a:t>sh</a:t>
            </a:r>
            <a:r>
              <a:rPr lang="en-SG" dirty="0" smtClean="0"/>
              <a:t> a </a:t>
            </a:r>
            <a:r>
              <a:rPr lang="en-SG" dirty="0" err="1" smtClean="0"/>
              <a:t>bl</a:t>
            </a:r>
            <a:r>
              <a:rPr lang="en-SG" dirty="0" smtClean="0"/>
              <a:t> (v: </a:t>
            </a:r>
            <a:r>
              <a:rPr lang="en-SG" dirty="0" err="1" smtClean="0"/>
              <a:t>val</a:t>
            </a:r>
            <a:r>
              <a:rPr lang="en-SG" dirty="0" smtClean="0"/>
              <a:t>) </a:t>
            </a:r>
            <a:r>
              <a:rPr lang="en-SG" dirty="0" err="1" smtClean="0"/>
              <a:t>vl</a:t>
            </a:r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      (</a:t>
            </a:r>
            <a:r>
              <a:rPr lang="en-SG" dirty="0" err="1" smtClean="0"/>
              <a:t>necP</a:t>
            </a:r>
            <a:r>
              <a:rPr lang="en-SG" dirty="0" smtClean="0"/>
              <a:t>: </a:t>
            </a:r>
            <a:r>
              <a:rPr lang="en-SG" dirty="0" err="1" smtClean="0"/>
              <a:t>forall</a:t>
            </a:r>
            <a:r>
              <a:rPr lang="en-SG" dirty="0" smtClean="0"/>
              <a:t> x, boxy </a:t>
            </a:r>
            <a:r>
              <a:rPr lang="en-SG" dirty="0" err="1" smtClean="0"/>
              <a:t>necM</a:t>
            </a:r>
            <a:r>
              <a:rPr lang="en-SG" dirty="0" smtClean="0"/>
              <a:t> (P x))</a:t>
            </a:r>
            <a:br>
              <a:rPr lang="en-SG" dirty="0" smtClean="0"/>
            </a:br>
            <a:r>
              <a:rPr lang="en-SG" dirty="0" smtClean="0"/>
              <a:t>      (</a:t>
            </a:r>
            <a:r>
              <a:rPr lang="en-SG" dirty="0" err="1" smtClean="0"/>
              <a:t>necQ</a:t>
            </a:r>
            <a:r>
              <a:rPr lang="en-SG" dirty="0" smtClean="0"/>
              <a:t>: </a:t>
            </a:r>
            <a:r>
              <a:rPr lang="en-SG" dirty="0" err="1" smtClean="0"/>
              <a:t>forall</a:t>
            </a:r>
            <a:r>
              <a:rPr lang="en-SG" dirty="0" smtClean="0"/>
              <a:t> x, boxy </a:t>
            </a:r>
            <a:r>
              <a:rPr lang="en-SG" dirty="0" err="1" smtClean="0"/>
              <a:t>necM</a:t>
            </a:r>
            <a:r>
              <a:rPr lang="en-SG" dirty="0" smtClean="0"/>
              <a:t> (Q x))</a:t>
            </a:r>
            <a:br>
              <a:rPr lang="en-SG" dirty="0" smtClean="0"/>
            </a:br>
            <a:r>
              <a:rPr lang="en-SG" dirty="0" smtClean="0"/>
              <a:t>      (</a:t>
            </a:r>
            <a:r>
              <a:rPr lang="en-SG" dirty="0" err="1" smtClean="0"/>
              <a:t>Hret</a:t>
            </a:r>
            <a:r>
              <a:rPr lang="en-SG" dirty="0" smtClean="0"/>
              <a:t>: </a:t>
            </a:r>
            <a:r>
              <a:rPr lang="en-SG" dirty="0" err="1" smtClean="0"/>
              <a:t>List.length</a:t>
            </a:r>
            <a:r>
              <a:rPr lang="en-SG" dirty="0" smtClean="0"/>
              <a:t> (opt2list ret) = </a:t>
            </a:r>
            <a:r>
              <a:rPr lang="en-SG" dirty="0" err="1" smtClean="0"/>
              <a:t>List.length</a:t>
            </a:r>
            <a:r>
              <a:rPr lang="en-SG" dirty="0" smtClean="0"/>
              <a:t> (opt2list (</a:t>
            </a:r>
            <a:r>
              <a:rPr lang="en-SG" dirty="0" err="1" smtClean="0"/>
              <a:t>sig_res</a:t>
            </a:r>
            <a:r>
              <a:rPr lang="en-SG" dirty="0" smtClean="0"/>
              <a:t> sig)))</a:t>
            </a:r>
            <a:br>
              <a:rPr lang="en-SG" dirty="0" smtClean="0"/>
            </a:br>
            <a:r>
              <a:rPr lang="en-SG" dirty="0" smtClean="0"/>
              <a:t>      (HG:  G |-- TT * (</a:t>
            </a:r>
            <a:r>
              <a:rPr lang="en-SG" dirty="0" err="1" smtClean="0"/>
              <a:t>fun_id</a:t>
            </a:r>
            <a:r>
              <a:rPr lang="en-SG" dirty="0" smtClean="0"/>
              <a:t> id </a:t>
            </a:r>
            <a:r>
              <a:rPr lang="en-SG" dirty="0" err="1" smtClean="0"/>
              <a:t>sh</a:t>
            </a:r>
            <a:r>
              <a:rPr lang="en-SG" dirty="0" smtClean="0"/>
              <a:t> A P Q))</a:t>
            </a:r>
            <a:br>
              <a:rPr lang="en-SG" dirty="0" smtClean="0"/>
            </a:br>
            <a:r>
              <a:rPr lang="en-SG" dirty="0" smtClean="0"/>
              <a:t>      (</a:t>
            </a:r>
            <a:r>
              <a:rPr lang="en-SG" dirty="0" err="1" smtClean="0"/>
              <a:t>Gclosed</a:t>
            </a:r>
            <a:r>
              <a:rPr lang="en-SG" dirty="0" smtClean="0"/>
              <a:t>: closed G),</a:t>
            </a:r>
            <a:br>
              <a:rPr lang="en-SG" dirty="0" smtClean="0"/>
            </a:br>
            <a:r>
              <a:rPr lang="en-SG" dirty="0" smtClean="0"/>
              <a:t>       </a:t>
            </a:r>
            <a:r>
              <a:rPr lang="en-SG" dirty="0" err="1" smtClean="0"/>
              <a:t>semax</a:t>
            </a:r>
            <a:r>
              <a:rPr lang="en-SG" dirty="0" smtClean="0"/>
              <a:t> G R B </a:t>
            </a:r>
            <a:br>
              <a:rPr lang="en-SG" dirty="0" smtClean="0"/>
            </a:br>
            <a:r>
              <a:rPr lang="en-SG" dirty="0" smtClean="0"/>
              <a:t>         (</a:t>
            </a:r>
            <a:r>
              <a:rPr lang="en-SG" dirty="0" err="1" smtClean="0"/>
              <a:t>global_id</a:t>
            </a:r>
            <a:r>
              <a:rPr lang="en-SG" dirty="0" smtClean="0"/>
              <a:t> id =# v &amp;&amp; a =# v &amp;&amp; </a:t>
            </a:r>
            <a:r>
              <a:rPr lang="en-SG" dirty="0" err="1" smtClean="0"/>
              <a:t>bl</a:t>
            </a:r>
            <a:r>
              <a:rPr lang="en-SG" dirty="0" smtClean="0"/>
              <a:t> =#* </a:t>
            </a:r>
            <a:r>
              <a:rPr lang="en-SG" dirty="0" err="1" smtClean="0"/>
              <a:t>vl</a:t>
            </a:r>
            <a:r>
              <a:rPr lang="en-SG" dirty="0" smtClean="0"/>
              <a:t> &amp;&amp; </a:t>
            </a:r>
            <a:br>
              <a:rPr lang="en-SG" dirty="0" smtClean="0"/>
            </a:br>
            <a:r>
              <a:rPr lang="en-SG" dirty="0" smtClean="0"/>
              <a:t>          </a:t>
            </a:r>
            <a:r>
              <a:rPr lang="en-SG" dirty="0" err="1" smtClean="0"/>
              <a:t>prepost_match_sig</a:t>
            </a:r>
            <a:r>
              <a:rPr lang="en-SG" dirty="0" smtClean="0"/>
              <a:t> (P x) (Q x) sig &amp;&amp;</a:t>
            </a:r>
            <a:br>
              <a:rPr lang="en-SG" dirty="0" smtClean="0"/>
            </a:br>
            <a:r>
              <a:rPr lang="en-SG" dirty="0" smtClean="0"/>
              <a:t>           ([]F * ^rho </a:t>
            </a:r>
            <a:r>
              <a:rPr lang="en-SG" dirty="0" err="1" smtClean="0"/>
              <a:t>own_all</a:t>
            </a:r>
            <a:r>
              <a:rPr lang="en-SG" dirty="0" smtClean="0"/>
              <a:t> (opt2list ret)  * apply (P x) </a:t>
            </a:r>
            <a:r>
              <a:rPr lang="en-SG" dirty="0" err="1" smtClean="0"/>
              <a:t>vl</a:t>
            </a:r>
            <a:r>
              <a:rPr lang="en-SG" dirty="0" smtClean="0"/>
              <a:t>))</a:t>
            </a:r>
            <a:br>
              <a:rPr lang="en-SG" dirty="0" smtClean="0"/>
            </a:br>
            <a:r>
              <a:rPr lang="en-SG" dirty="0" smtClean="0"/>
              <a:t>         (</a:t>
            </a:r>
            <a:r>
              <a:rPr lang="en-SG" dirty="0" err="1" smtClean="0"/>
              <a:t>Scall</a:t>
            </a:r>
            <a:r>
              <a:rPr lang="en-SG" dirty="0" smtClean="0"/>
              <a:t> ret (</a:t>
            </a:r>
            <a:r>
              <a:rPr lang="en-SG" dirty="0" err="1" smtClean="0"/>
              <a:t>sig_args</a:t>
            </a:r>
            <a:r>
              <a:rPr lang="en-SG" dirty="0" smtClean="0"/>
              <a:t> sig) a </a:t>
            </a:r>
            <a:r>
              <a:rPr lang="en-SG" dirty="0" err="1" smtClean="0"/>
              <a:t>bl</a:t>
            </a:r>
            <a:r>
              <a:rPr lang="en-SG" dirty="0" smtClean="0"/>
              <a:t> Z)</a:t>
            </a:r>
            <a:br>
              <a:rPr lang="en-SG" dirty="0" smtClean="0"/>
            </a:br>
            <a:r>
              <a:rPr lang="en-SG" dirty="0" smtClean="0"/>
              <a:t>         (Ex_ </a:t>
            </a:r>
            <a:r>
              <a:rPr lang="en-SG" dirty="0" err="1" smtClean="0"/>
              <a:t>vl</a:t>
            </a:r>
            <a:r>
              <a:rPr lang="en-SG" dirty="0" smtClean="0"/>
              <a:t>' :_ , </a:t>
            </a:r>
            <a:br>
              <a:rPr lang="en-SG" dirty="0" smtClean="0"/>
            </a:br>
            <a:r>
              <a:rPr lang="en-SG" dirty="0" smtClean="0"/>
              <a:t>            idlist2exprlist (opt2list ret) =#* </a:t>
            </a:r>
            <a:r>
              <a:rPr lang="en-SG" dirty="0" err="1" smtClean="0"/>
              <a:t>vl</a:t>
            </a:r>
            <a:r>
              <a:rPr lang="en-SG" dirty="0" smtClean="0"/>
              <a:t>' &amp;&amp;</a:t>
            </a:r>
            <a:br>
              <a:rPr lang="en-SG" dirty="0" smtClean="0"/>
            </a:br>
            <a:r>
              <a:rPr lang="en-SG" dirty="0" smtClean="0"/>
              <a:t>            ([]F * ^rho </a:t>
            </a:r>
            <a:r>
              <a:rPr lang="en-SG" dirty="0" err="1" smtClean="0"/>
              <a:t>own_all</a:t>
            </a:r>
            <a:r>
              <a:rPr lang="en-SG" dirty="0" smtClean="0"/>
              <a:t> (opt2list ret)   * apply (Q x) </a:t>
            </a:r>
            <a:r>
              <a:rPr lang="en-SG" dirty="0" err="1" smtClean="0"/>
              <a:t>vl</a:t>
            </a:r>
            <a:r>
              <a:rPr lang="en-SG" dirty="0" smtClean="0"/>
              <a:t>')).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semantics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80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command </a:t>
            </a:r>
            <a:r>
              <a:rPr lang="en-US" dirty="0" smtClean="0">
                <a:latin typeface="Courier" pitchFamily="49" charset="0"/>
              </a:rPr>
              <a:t>unlock</a:t>
            </a:r>
            <a:r>
              <a:rPr lang="en-US" dirty="0" smtClean="0"/>
              <a:t>(v) is operationally much simpler: just set the memory cell v to 1 “unlocked”.</a:t>
            </a:r>
          </a:p>
          <a:p>
            <a:endParaRPr lang="en-US" dirty="0" smtClean="0"/>
          </a:p>
          <a:p>
            <a:r>
              <a:rPr lang="en-US" dirty="0" smtClean="0"/>
              <a:t>Of course, it is extremely dangerous to just unlock locks that the thread has not previously locked…</a:t>
            </a:r>
          </a:p>
          <a:p>
            <a:endParaRPr lang="en-US" dirty="0" smtClean="0"/>
          </a:p>
          <a:p>
            <a:r>
              <a:rPr lang="en-US" dirty="0" smtClean="0"/>
              <a:t>… since in that case, more than one thread would think that it has exclusive ownership of the lock.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locks used?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81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basic reason is that a lock protects some resource (usually piece of memory) that the threads use.  When a thread wants to use the shared resource, it (starts to) grab the lock.</a:t>
            </a:r>
          </a:p>
          <a:p>
            <a:endParaRPr lang="en-US" dirty="0" smtClean="0"/>
          </a:p>
          <a:p>
            <a:r>
              <a:rPr lang="en-US" dirty="0" smtClean="0"/>
              <a:t>Once it has it, then the thread uses the shared resource, confident that no other thread will use the resource in an invalid way.</a:t>
            </a:r>
          </a:p>
          <a:p>
            <a:endParaRPr lang="en-US" dirty="0" smtClean="0"/>
          </a:p>
          <a:p>
            <a:r>
              <a:rPr lang="en-US" dirty="0" smtClean="0"/>
              <a:t>When it is done, the thread unlocks the lock (and afterwards does not use the resource).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model this behavior?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82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associate each lock with a formula R – this formula is called the resource invariant.</a:t>
            </a:r>
          </a:p>
          <a:p>
            <a:endParaRPr lang="en-US" dirty="0" smtClean="0"/>
          </a:p>
          <a:p>
            <a:r>
              <a:rPr lang="en-US" dirty="0" smtClean="0"/>
              <a:t>The resource invariant will describe which resources are used.</a:t>
            </a:r>
          </a:p>
          <a:p>
            <a:endParaRPr lang="en-US" dirty="0" smtClean="0"/>
          </a:p>
          <a:p>
            <a:r>
              <a:rPr lang="en-US" dirty="0" smtClean="0"/>
              <a:t>It is usually also very useful for the invariant to state the protocol that must be followed when using the resource.</a:t>
            </a:r>
          </a:p>
          <a:p>
            <a:endParaRPr lang="en-US" dirty="0" smtClean="0"/>
          </a:p>
          <a:p>
            <a:r>
              <a:rPr lang="en-US" dirty="0" smtClean="0"/>
              <a:t>Example: R = </a:t>
            </a: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 n.   3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n + 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83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R = </a:t>
            </a: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 n.   3 </a:t>
            </a:r>
            <a:r>
              <a:rPr lang="en-US" dirty="0" smtClean="0">
                <a:latin typeface="MT Extra"/>
                <a:sym typeface="MT Extra"/>
              </a:rPr>
              <a:t></a:t>
            </a:r>
            <a:r>
              <a:rPr lang="en-US" dirty="0" smtClean="0"/>
              <a:t> n + n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lock </a:t>
            </a:r>
            <a:r>
              <a:rPr lang="en-US" dirty="0" smtClean="0"/>
              <a:t>protects memory cell </a:t>
            </a:r>
            <a:r>
              <a:rPr lang="en-US" dirty="0" smtClean="0"/>
              <a:t>3.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a thread locks the lock it can assume that the </a:t>
            </a:r>
            <a:r>
              <a:rPr lang="en-US" dirty="0" smtClean="0"/>
              <a:t>contents of </a:t>
            </a:r>
            <a:r>
              <a:rPr lang="en-US" dirty="0" smtClean="0"/>
              <a:t>memory cell 3 is even.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thread will have to ensure that </a:t>
            </a:r>
            <a:r>
              <a:rPr lang="en-US" dirty="0" smtClean="0"/>
              <a:t>memory cell </a:t>
            </a:r>
            <a:r>
              <a:rPr lang="en-US" dirty="0" smtClean="0"/>
              <a:t>3 contains an even </a:t>
            </a:r>
            <a:r>
              <a:rPr lang="en-US" dirty="0" smtClean="0"/>
              <a:t>number before unlocking.</a:t>
            </a:r>
            <a:endParaRPr lang="en-US" dirty="0" smtClean="0"/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assertion and Hoare rules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84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write 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 to mean that </a:t>
            </a:r>
            <a:r>
              <a:rPr lang="en-US" dirty="0" smtClean="0">
                <a:latin typeface="Freestyle Script" pitchFamily="66" charset="0"/>
              </a:rPr>
              <a:t>l </a:t>
            </a:r>
            <a:r>
              <a:rPr lang="en-US" dirty="0" smtClean="0"/>
              <a:t>is a lock with resource invariant R.</a:t>
            </a:r>
          </a:p>
          <a:p>
            <a:endParaRPr lang="en-US" dirty="0" smtClean="0"/>
          </a:p>
          <a:p>
            <a:r>
              <a:rPr lang="en-US" dirty="0" smtClean="0"/>
              <a:t>We can now define some very nice Hoare rules for lock and unlock: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{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R}	</a:t>
            </a:r>
            <a:r>
              <a:rPr lang="en-US" dirty="0" smtClean="0">
                <a:latin typeface="Courier" pitchFamily="49" charset="0"/>
              </a:rPr>
              <a:t>lock</a:t>
            </a:r>
            <a:r>
              <a:rPr lang="en-US" dirty="0" smtClean="0"/>
              <a:t> </a:t>
            </a:r>
            <a:r>
              <a:rPr lang="en-US" dirty="0" smtClean="0">
                <a:latin typeface="Freestyle Script" pitchFamily="66" charset="0"/>
              </a:rPr>
              <a:t>l </a:t>
            </a:r>
            <a:r>
              <a:rPr lang="en-US" dirty="0" smtClean="0"/>
              <a:t>	{(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R) * R}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{(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R) * R}	</a:t>
            </a:r>
            <a:r>
              <a:rPr lang="en-US" dirty="0" smtClean="0">
                <a:latin typeface="Courier" pitchFamily="49" charset="0"/>
              </a:rPr>
              <a:t>unlock</a:t>
            </a:r>
            <a:r>
              <a:rPr lang="en-US" dirty="0" smtClean="0"/>
              <a:t> </a:t>
            </a:r>
            <a:r>
              <a:rPr lang="en-US" dirty="0" smtClean="0">
                <a:latin typeface="Freestyle Script" pitchFamily="66" charset="0"/>
              </a:rPr>
              <a:t>l </a:t>
            </a:r>
            <a:r>
              <a:rPr lang="en-US" dirty="0" smtClean="0"/>
              <a:t>	</a:t>
            </a:r>
            <a:r>
              <a:rPr lang="en-US" dirty="0" smtClean="0"/>
              <a:t> {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</a:t>
            </a:r>
            <a:r>
              <a:rPr lang="en-US" dirty="0" smtClean="0"/>
              <a:t>} 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assertion and Hoare rules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85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write 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 to mean that </a:t>
            </a:r>
            <a:r>
              <a:rPr lang="en-US" dirty="0" smtClean="0">
                <a:latin typeface="Freestyle Script" pitchFamily="66" charset="0"/>
              </a:rPr>
              <a:t>l </a:t>
            </a:r>
            <a:r>
              <a:rPr lang="en-US" dirty="0" smtClean="0"/>
              <a:t>is a lock with resource invariant R.</a:t>
            </a:r>
          </a:p>
          <a:p>
            <a:endParaRPr lang="en-US" dirty="0" smtClean="0"/>
          </a:p>
          <a:p>
            <a:r>
              <a:rPr lang="en-US" dirty="0" smtClean="0"/>
              <a:t>We can now define some very nice Hoare rules for lock and unlock: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{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R}	</a:t>
            </a:r>
            <a:r>
              <a:rPr lang="en-US" dirty="0" smtClean="0">
                <a:latin typeface="Courier" pitchFamily="49" charset="0"/>
              </a:rPr>
              <a:t>lock</a:t>
            </a:r>
            <a:r>
              <a:rPr lang="en-US" dirty="0" smtClean="0"/>
              <a:t> </a:t>
            </a:r>
            <a:r>
              <a:rPr lang="en-US" dirty="0" smtClean="0">
                <a:latin typeface="Freestyle Script" pitchFamily="66" charset="0"/>
              </a:rPr>
              <a:t>l </a:t>
            </a:r>
            <a:r>
              <a:rPr lang="en-US" dirty="0" smtClean="0"/>
              <a:t>	{(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R) * R}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{(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R) * R}	</a:t>
            </a:r>
            <a:r>
              <a:rPr lang="en-US" dirty="0" smtClean="0">
                <a:latin typeface="Courier" pitchFamily="49" charset="0"/>
              </a:rPr>
              <a:t>unlock</a:t>
            </a:r>
            <a:r>
              <a:rPr lang="en-US" dirty="0" smtClean="0"/>
              <a:t> </a:t>
            </a:r>
            <a:r>
              <a:rPr lang="en-US" dirty="0" smtClean="0">
                <a:latin typeface="Freestyle Script" pitchFamily="66" charset="0"/>
              </a:rPr>
              <a:t>l </a:t>
            </a:r>
            <a:r>
              <a:rPr lang="en-US" dirty="0" smtClean="0"/>
              <a:t>	</a:t>
            </a:r>
            <a:r>
              <a:rPr lang="en-US" dirty="0" smtClean="0"/>
              <a:t> {</a:t>
            </a:r>
            <a:r>
              <a:rPr lang="en-US" dirty="0" smtClean="0">
                <a:latin typeface="Freestyle Script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 </a:t>
            </a:r>
            <a:r>
              <a:rPr lang="en-US" dirty="0" smtClean="0"/>
              <a:t>R</a:t>
            </a:r>
            <a:r>
              <a:rPr lang="en-US" dirty="0" smtClean="0"/>
              <a:t>}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Perhaps a picture would help…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Space</a:t>
            </a:r>
            <a:endParaRPr lang="en-US" sz="4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48400" y="2057400"/>
            <a:ext cx="1143000" cy="40233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371600"/>
            <a:ext cx="1228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Thread 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1371600"/>
            <a:ext cx="1225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Thread 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371600"/>
            <a:ext cx="1212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Thread 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333750"/>
            <a:ext cx="8715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lock  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3333750"/>
            <a:ext cx="11509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unlock  𝓁</a:t>
            </a:r>
          </a:p>
        </p:txBody>
      </p:sp>
      <p:cxnSp>
        <p:nvCxnSpPr>
          <p:cNvPr id="26" name="Straight Arrow Connector 31"/>
          <p:cNvCxnSpPr>
            <a:cxnSpLocks noChangeShapeType="1"/>
          </p:cNvCxnSpPr>
          <p:nvPr/>
        </p:nvCxnSpPr>
        <p:spPr bwMode="auto">
          <a:xfrm>
            <a:off x="2514600" y="1217612"/>
            <a:ext cx="3505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27" name="TextBox 26"/>
          <p:cNvSpPr txBox="1"/>
          <p:nvPr/>
        </p:nvSpPr>
        <p:spPr>
          <a:xfrm rot="5400000">
            <a:off x="-280987" y="1717675"/>
            <a:ext cx="142240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0" dirty="0">
                <a:latin typeface="+mj-lt"/>
              </a:rPr>
              <a:t>Time</a:t>
            </a:r>
          </a:p>
        </p:txBody>
      </p:sp>
      <p:cxnSp>
        <p:nvCxnSpPr>
          <p:cNvPr id="28" name="Straight Arrow Connector 33"/>
          <p:cNvCxnSpPr>
            <a:cxnSpLocks noChangeShapeType="1"/>
            <a:stCxn id="27" idx="3"/>
          </p:cNvCxnSpPr>
          <p:nvPr/>
        </p:nvCxnSpPr>
        <p:spPr bwMode="auto">
          <a:xfrm rot="16200000" flipH="1">
            <a:off x="-473868" y="3717131"/>
            <a:ext cx="1835150" cy="269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29" name="Down Arrow 34"/>
          <p:cNvSpPr>
            <a:spLocks noChangeArrowheads="1"/>
          </p:cNvSpPr>
          <p:nvPr/>
        </p:nvSpPr>
        <p:spPr bwMode="auto">
          <a:xfrm rot="1260806">
            <a:off x="2935288" y="3000623"/>
            <a:ext cx="547687" cy="1050925"/>
          </a:xfrm>
          <a:prstGeom prst="downArrow">
            <a:avLst>
              <a:gd name="adj1" fmla="val 50000"/>
              <a:gd name="adj2" fmla="val 50068"/>
            </a:avLst>
          </a:prstGeom>
          <a:solidFill>
            <a:srgbClr val="FFC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5"/>
          <p:cNvSpPr>
            <a:spLocks noChangeArrowheads="1"/>
          </p:cNvSpPr>
          <p:nvPr/>
        </p:nvSpPr>
        <p:spPr bwMode="auto">
          <a:xfrm>
            <a:off x="2012950" y="3236913"/>
            <a:ext cx="1965325" cy="304800"/>
          </a:xfrm>
          <a:custGeom>
            <a:avLst/>
            <a:gdLst>
              <a:gd name="T0" fmla="*/ 0 w 1965158"/>
              <a:gd name="T1" fmla="*/ 300827 h 306136"/>
              <a:gd name="T2" fmla="*/ 425260 w 1965158"/>
              <a:gd name="T3" fmla="*/ 40723 h 306136"/>
              <a:gd name="T4" fmla="*/ 874591 w 1965158"/>
              <a:gd name="T5" fmla="*/ 56486 h 306136"/>
              <a:gd name="T6" fmla="*/ 1219616 w 1965158"/>
              <a:gd name="T7" fmla="*/ 151070 h 306136"/>
              <a:gd name="T8" fmla="*/ 1219616 w 1965158"/>
              <a:gd name="T9" fmla="*/ 80133 h 306136"/>
              <a:gd name="T10" fmla="*/ 1179495 w 1965158"/>
              <a:gd name="T11" fmla="*/ 198363 h 306136"/>
              <a:gd name="T12" fmla="*/ 1299855 w 1965158"/>
              <a:gd name="T13" fmla="*/ 135306 h 306136"/>
              <a:gd name="T14" fmla="*/ 1765232 w 1965158"/>
              <a:gd name="T15" fmla="*/ 64369 h 306136"/>
              <a:gd name="T16" fmla="*/ 1965826 w 1965158"/>
              <a:gd name="T17" fmla="*/ 229889 h 306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5158"/>
              <a:gd name="T28" fmla="*/ 0 h 306136"/>
              <a:gd name="T29" fmla="*/ 1965158 w 1965158"/>
              <a:gd name="T30" fmla="*/ 306136 h 306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5158" h="306136">
                <a:moveTo>
                  <a:pt x="0" y="306136"/>
                </a:moveTo>
                <a:cubicBezTo>
                  <a:pt x="139700" y="194510"/>
                  <a:pt x="279400" y="82884"/>
                  <a:pt x="425116" y="41442"/>
                </a:cubicBezTo>
                <a:cubicBezTo>
                  <a:pt x="570832" y="0"/>
                  <a:pt x="741948" y="38768"/>
                  <a:pt x="874295" y="57484"/>
                </a:cubicBezTo>
                <a:cubicBezTo>
                  <a:pt x="1006642" y="76200"/>
                  <a:pt x="1161716" y="149726"/>
                  <a:pt x="1219200" y="153736"/>
                </a:cubicBezTo>
                <a:cubicBezTo>
                  <a:pt x="1276684" y="157746"/>
                  <a:pt x="1225884" y="73526"/>
                  <a:pt x="1219200" y="81547"/>
                </a:cubicBezTo>
                <a:cubicBezTo>
                  <a:pt x="1212516" y="89568"/>
                  <a:pt x="1165727" y="192505"/>
                  <a:pt x="1179095" y="201863"/>
                </a:cubicBezTo>
                <a:cubicBezTo>
                  <a:pt x="1192463" y="211221"/>
                  <a:pt x="1201822" y="160420"/>
                  <a:pt x="1299411" y="137694"/>
                </a:cubicBezTo>
                <a:cubicBezTo>
                  <a:pt x="1397000" y="114968"/>
                  <a:pt x="1653674" y="49463"/>
                  <a:pt x="1764632" y="65505"/>
                </a:cubicBezTo>
                <a:cubicBezTo>
                  <a:pt x="1875590" y="81547"/>
                  <a:pt x="1920374" y="157747"/>
                  <a:pt x="1965158" y="233947"/>
                </a:cubicBezTo>
              </a:path>
            </a:pathLst>
          </a:cu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3385" y="16880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𝓁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19200" y="1688068"/>
            <a:ext cx="38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823385" y="39740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𝓁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19200" y="3974068"/>
            <a:ext cx="38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39740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52800" y="16880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24400" y="1676400"/>
            <a:ext cx="38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4724400" y="3974068"/>
            <a:ext cx="38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grpSp>
        <p:nvGrpSpPr>
          <p:cNvPr id="3" name="Group 59"/>
          <p:cNvGrpSpPr/>
          <p:nvPr/>
        </p:nvGrpSpPr>
        <p:grpSpPr>
          <a:xfrm>
            <a:off x="1606727" y="5152072"/>
            <a:ext cx="5937073" cy="1477328"/>
            <a:chOff x="1524000" y="4876800"/>
            <a:chExt cx="5937073" cy="1477328"/>
          </a:xfrm>
        </p:grpSpPr>
        <p:sp>
          <p:nvSpPr>
            <p:cNvPr id="44" name="TextBox 43"/>
            <p:cNvSpPr txBox="1"/>
            <p:nvPr/>
          </p:nvSpPr>
          <p:spPr>
            <a:xfrm>
              <a:off x="1524000" y="4876800"/>
              <a:ext cx="460202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>
                <a:buNone/>
              </a:pPr>
              <a:endParaRPr lang="en-US" dirty="0" smtClean="0"/>
            </a:p>
            <a:p>
              <a:pPr lvl="1">
                <a:buNone/>
              </a:pPr>
              <a:r>
                <a:rPr lang="en-US" dirty="0" smtClean="0"/>
                <a:t>       {𝓁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⇝</a:t>
              </a:r>
              <a:r>
                <a:rPr lang="en-US" dirty="0" smtClean="0"/>
                <a:t> R}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lock </a:t>
              </a:r>
              <a:r>
                <a:rPr lang="en-US" dirty="0" smtClean="0"/>
                <a:t>𝓁 {(𝓁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⇝</a:t>
              </a:r>
              <a:r>
                <a:rPr lang="en-US" dirty="0" smtClean="0"/>
                <a:t> R)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∗</a:t>
              </a:r>
              <a:r>
                <a:rPr lang="en-US" dirty="0" smtClean="0"/>
                <a:t> R}</a:t>
              </a:r>
            </a:p>
            <a:p>
              <a:pPr lvl="1">
                <a:buNone/>
              </a:pPr>
              <a:endParaRPr lang="en-US" dirty="0" smtClean="0"/>
            </a:p>
            <a:p>
              <a:pPr lvl="1">
                <a:buNone/>
              </a:pPr>
              <a:r>
                <a:rPr lang="en-US" dirty="0" smtClean="0"/>
                <a:t>{F</a:t>
              </a:r>
              <a:r>
                <a:rPr lang="en-US" baseline="-25000" dirty="0" smtClean="0"/>
                <a:t>A</a:t>
              </a:r>
              <a:r>
                <a:rPr lang="en-US" dirty="0" smtClean="0"/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∗</a:t>
              </a:r>
              <a:r>
                <a:rPr lang="en-US" dirty="0" smtClean="0"/>
                <a:t> (𝓁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⇝</a:t>
              </a:r>
              <a:r>
                <a:rPr lang="en-US" dirty="0" smtClean="0"/>
                <a:t> R)}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lock </a:t>
              </a:r>
              <a:r>
                <a:rPr lang="en-US" dirty="0" smtClean="0"/>
                <a:t>𝓁 {F</a:t>
              </a:r>
              <a:r>
                <a:rPr lang="en-US" baseline="-25000" dirty="0" smtClean="0"/>
                <a:t>A</a:t>
              </a:r>
              <a:r>
                <a:rPr lang="en-US" dirty="0" smtClean="0"/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∗</a:t>
              </a:r>
              <a:r>
                <a:rPr lang="en-US" dirty="0" smtClean="0"/>
                <a:t> (𝓁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⇝</a:t>
              </a:r>
              <a:r>
                <a:rPr lang="en-US" dirty="0" smtClean="0"/>
                <a:t> R)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∗</a:t>
              </a:r>
              <a:r>
                <a:rPr lang="en-US" dirty="0" smtClean="0"/>
                <a:t> R} </a:t>
              </a:r>
            </a:p>
            <a:p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905000" y="5637212"/>
              <a:ext cx="411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38400" y="5105400"/>
              <a:ext cx="3048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624111" y="4888468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(lock rule)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57511" y="5421868"/>
              <a:ext cx="130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(frame rule)</a:t>
              </a:r>
              <a:endParaRPr lang="en-US" dirty="0"/>
            </a:p>
          </p:txBody>
        </p:sp>
      </p:grp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838200" y="2057400"/>
            <a:ext cx="1676400" cy="4000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1</a:t>
            </a:r>
            <a:endParaRPr lang="en-US" dirty="0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828800" y="2057400"/>
            <a:ext cx="685800" cy="39319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838200" y="4343400"/>
            <a:ext cx="1676400" cy="4000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1</a:t>
            </a:r>
            <a:endParaRPr lang="en-US" dirty="0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2971800" y="2057400"/>
            <a:ext cx="1143000" cy="40233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R</a:t>
            </a:r>
            <a:endParaRPr lang="en-US" dirty="0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2514600" y="4343400"/>
            <a:ext cx="1143000" cy="39319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R</a:t>
            </a:r>
            <a:endParaRPr lang="en-US" dirty="0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1828800" y="4343400"/>
            <a:ext cx="685800" cy="39319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114800" y="2057400"/>
            <a:ext cx="1752600" cy="40233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endParaRPr lang="en-US" dirty="0"/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4114800" y="4343400"/>
            <a:ext cx="1752600" cy="40233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endParaRPr lang="en-US" dirty="0"/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6248400" y="2057400"/>
            <a:ext cx="1143000" cy="40233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3</a:t>
            </a:r>
            <a:endParaRPr lang="en-US" dirty="0"/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6248400" y="4343400"/>
            <a:ext cx="1143000" cy="402336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3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C6E3-6029-400D-84C9-9A04D261509F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[l] := 0;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makelock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l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[x] := 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fork child(l);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unlock l;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latin typeface="+mj-lt"/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 * 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 * 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 * 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+ 1)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9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will start with only one new feature: memory</a:t>
            </a:r>
          </a:p>
          <a:p>
            <a:endParaRPr lang="en-US" dirty="0" smtClean="0"/>
          </a:p>
          <a:p>
            <a:r>
              <a:rPr lang="en-US" dirty="0" smtClean="0"/>
              <a:t>A memory m is a function from addresses to values</a:t>
            </a:r>
          </a:p>
          <a:p>
            <a:pPr lvl="1"/>
            <a:r>
              <a:rPr lang="en-US" dirty="0" smtClean="0"/>
              <a:t>To keep things simpler, both will be numeric values</a:t>
            </a:r>
          </a:p>
          <a:p>
            <a:endParaRPr lang="en-US" dirty="0" smtClean="0"/>
          </a:p>
          <a:p>
            <a:r>
              <a:rPr lang="en-US" dirty="0" smtClean="0"/>
              <a:t>We need to add two new instructions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x := [e]				(Load)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1</a:t>
            </a:r>
            <a:r>
              <a:rPr lang="en-US" dirty="0" smtClean="0"/>
              <a:t>] := [</a:t>
            </a:r>
            <a:r>
              <a:rPr lang="en-US" dirty="0" smtClean="0">
                <a:latin typeface="Bookman Old Style"/>
              </a:rPr>
              <a:t>e</a:t>
            </a:r>
            <a:r>
              <a:rPr lang="en-US" baseline="-25000" dirty="0" smtClean="0">
                <a:latin typeface="Gill Sans MT"/>
              </a:rPr>
              <a:t>2</a:t>
            </a:r>
            <a:r>
              <a:rPr lang="en-US" dirty="0" smtClean="0"/>
              <a:t>]			(Store)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+ 1)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+ 2)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+ 1)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+ 2)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5303" y="4749225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cs typeface="Courier New" pitchFamily="49" charset="0"/>
              </a:rPr>
              <a:t>(</a:t>
            </a:r>
            <a:r>
              <a:rPr lang="en-US" sz="3200" dirty="0" smtClean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sz="3200" dirty="0" smtClean="0">
                <a:solidFill>
                  <a:srgbClr val="00B050"/>
                </a:solidFill>
                <a:cs typeface="Courier New" pitchFamily="49" charset="0"/>
              </a:rPr>
              <a:t>y. </a:t>
            </a:r>
            <a:r>
              <a:rPr lang="en-US" sz="32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32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sz="32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Courier New" pitchFamily="49" charset="0"/>
              </a:rPr>
              <a:t>y+y</a:t>
            </a:r>
            <a:r>
              <a:rPr lang="en-US" sz="3200" dirty="0" smtClean="0">
                <a:solidFill>
                  <a:srgbClr val="00B050"/>
                </a:solidFill>
                <a:cs typeface="Courier New" pitchFamily="49" charset="0"/>
              </a:rPr>
              <a:t>)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+ 1)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 </a:t>
            </a:r>
            <a:r>
              <a:rPr lang="en-US" dirty="0" smtClean="0">
                <a:solidFill>
                  <a:srgbClr val="00B050"/>
                </a:solidFill>
                <a:cs typeface="Courier New" pitchFamily="49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B05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B05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 *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+ 1)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+ 2)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F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[l] := 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makelock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l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 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[x] := 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0 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fork child(l);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+ 1)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+ 2)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[l] := 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makelock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l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_ 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[x] := 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0 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 *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fork child(l);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+ 1)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[x] := [x] + 1;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+ 2)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 *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unlock l;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dirty="0" smtClean="0">
                <a:solidFill>
                  <a:srgbClr val="0070C0"/>
                </a:solidFill>
                <a:ea typeface="Arial Unicode MS"/>
                <a:cs typeface="Arial Unicode M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y.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↦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cs typeface="Courier New" pitchFamily="49" charset="0"/>
              </a:rPr>
              <a:t>y+y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0237-BBAF-468D-AE4B-7C61E4F67381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1600200"/>
            <a:ext cx="5105400" cy="5105400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Many details!</a:t>
            </a:r>
          </a:p>
          <a:p>
            <a:pPr marL="1314450" lvl="2" indent="-514350">
              <a:buNone/>
            </a:pPr>
            <a:r>
              <a:rPr lang="en-US" dirty="0" smtClean="0"/>
              <a:t>(Actually, some omitted!)</a:t>
            </a:r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r>
              <a:rPr lang="en-US" dirty="0" smtClean="0"/>
              <a:t>Machine-checking is key</a:t>
            </a:r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r>
              <a:rPr lang="en-US" dirty="0" smtClean="0"/>
              <a:t>Has been done for larger example programs (in Coq)</a:t>
            </a:r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r>
              <a:rPr lang="en-US" dirty="0" smtClean="0"/>
              <a:t>Machine-generation would be very helpful</a:t>
            </a:r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B429-6353-4B79-8012-913CE24524C9}" type="slidenum">
              <a:rPr lang="en-SG" smtClean="0"/>
              <a:t>97</a:t>
            </a:fld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6929</TotalTime>
  <Words>5819</Words>
  <Application>Microsoft Office PowerPoint</Application>
  <PresentationFormat>On-screen Show (4:3)</PresentationFormat>
  <Paragraphs>963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4" baseType="lpstr">
      <vt:lpstr>Arial</vt:lpstr>
      <vt:lpstr>Bookman Old Style</vt:lpstr>
      <vt:lpstr>Wingdings 3</vt:lpstr>
      <vt:lpstr>Gill Sans MT</vt:lpstr>
      <vt:lpstr>cmsy10</vt:lpstr>
      <vt:lpstr>cmmi10</vt:lpstr>
      <vt:lpstr>Symbol</vt:lpstr>
      <vt:lpstr>msam10</vt:lpstr>
      <vt:lpstr>Courier</vt:lpstr>
      <vt:lpstr>MT Extra</vt:lpstr>
      <vt:lpstr>Freestyle Script</vt:lpstr>
      <vt:lpstr>Arial Unicode MS</vt:lpstr>
      <vt:lpstr>Courier New</vt:lpstr>
      <vt:lpstr>Cambria Math</vt:lpstr>
      <vt:lpstr>Wingdings</vt:lpstr>
      <vt:lpstr>Calibri</vt:lpstr>
      <vt:lpstr>Origin</vt:lpstr>
      <vt:lpstr>Reasoning about Resources: an Introduction to Separation Logic</vt:lpstr>
      <vt:lpstr>Topics</vt:lpstr>
      <vt:lpstr>Hoare Logic so far</vt:lpstr>
      <vt:lpstr>Features we would like to reason about</vt:lpstr>
      <vt:lpstr>Features we would like to reason about</vt:lpstr>
      <vt:lpstr>The obvious problem</vt:lpstr>
      <vt:lpstr>The obvious problem</vt:lpstr>
      <vt:lpstr>The full rule in Coq…</vt:lpstr>
      <vt:lpstr>Memory</vt:lpstr>
      <vt:lpstr>Semantics</vt:lpstr>
      <vt:lpstr>Semantics</vt:lpstr>
      <vt:lpstr>New assertion</vt:lpstr>
      <vt:lpstr>Two reasonable (but not perfect) rules</vt:lpstr>
      <vt:lpstr>Two reasonable (but not perfect) rules</vt:lpstr>
      <vt:lpstr>Two reasonable (but not perfect) rules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Reasoning about multiple pointers</vt:lpstr>
      <vt:lpstr>Separation Logic</vt:lpstr>
      <vt:lpstr>Separation, pictorially</vt:lpstr>
      <vt:lpstr>Separation, pictorially</vt:lpstr>
      <vt:lpstr>Separation, pictorially</vt:lpstr>
      <vt:lpstr>Separation, pictorially</vt:lpstr>
      <vt:lpstr>Formally</vt:lpstr>
      <vt:lpstr>Joining</vt:lpstr>
      <vt:lpstr>Disjoint union</vt:lpstr>
      <vt:lpstr>Resources</vt:lpstr>
      <vt:lpstr>Resources</vt:lpstr>
      <vt:lpstr>Resources</vt:lpstr>
      <vt:lpstr>Store rule for separation logic</vt:lpstr>
      <vt:lpstr>Store rule for separation logic</vt:lpstr>
      <vt:lpstr>Frame Rule</vt:lpstr>
      <vt:lpstr>Frame Rule</vt:lpstr>
      <vt:lpstr>Frame Rule</vt:lpstr>
      <vt:lpstr>Frame Rule</vt:lpstr>
      <vt:lpstr>Frame Rule</vt:lpstr>
      <vt:lpstr>Frame Rule</vt:lpstr>
      <vt:lpstr>Frame Rule</vt:lpstr>
      <vt:lpstr>I have cheated a bit so far…</vt:lpstr>
      <vt:lpstr>Two memories (only 5 locations total)</vt:lpstr>
      <vt:lpstr>What if memories were partial functions?</vt:lpstr>
      <vt:lpstr>Emp</vt:lpstr>
      <vt:lpstr>The revised definitions</vt:lpstr>
      <vt:lpstr>Emp</vt:lpstr>
      <vt:lpstr>What if memories were partial functions?</vt:lpstr>
      <vt:lpstr>What if memories were partial functions?</vt:lpstr>
      <vt:lpstr>Advantages of this approach</vt:lpstr>
      <vt:lpstr>Advantages of this approach</vt:lpstr>
      <vt:lpstr>Advantages of separation logic</vt:lpstr>
      <vt:lpstr>Advantages of separation logic</vt:lpstr>
      <vt:lpstr>Using Separation Logic for other resources</vt:lpstr>
      <vt:lpstr>Resource management</vt:lpstr>
      <vt:lpstr>Resource management</vt:lpstr>
      <vt:lpstr>Concurrency</vt:lpstr>
      <vt:lpstr>Concurrency and Formal Reasoning</vt:lpstr>
      <vt:lpstr>Scary fact…</vt:lpstr>
      <vt:lpstr>Why not verify concurrent programs?</vt:lpstr>
      <vt:lpstr>Why not verify concurrent programs?</vt:lpstr>
      <vt:lpstr>Why not verify concurrent programs?</vt:lpstr>
      <vt:lpstr>Why not verify concurrent programs?</vt:lpstr>
      <vt:lpstr>Why not verify concurrent programs?</vt:lpstr>
      <vt:lpstr>Applying Hoare Logic</vt:lpstr>
      <vt:lpstr>Applying Hoare Logic</vt:lpstr>
      <vt:lpstr>Applying Separation Logic</vt:lpstr>
      <vt:lpstr>Applying Separation Logic</vt:lpstr>
      <vt:lpstr>Applying Separation Logic</vt:lpstr>
      <vt:lpstr>Applying Separation Logic</vt:lpstr>
      <vt:lpstr>Concurrency 101: Locks</vt:lpstr>
      <vt:lpstr>Informal semantics</vt:lpstr>
      <vt:lpstr>Informal semantics</vt:lpstr>
      <vt:lpstr>Why are locks used?</vt:lpstr>
      <vt:lpstr>How can we model this behavior?</vt:lpstr>
      <vt:lpstr>What does it mean?</vt:lpstr>
      <vt:lpstr>A new assertion and Hoare rules</vt:lpstr>
      <vt:lpstr>A new assertion and Hoare rules</vt:lpstr>
      <vt:lpstr>Space</vt:lpstr>
      <vt:lpstr>Verification of Example Program</vt:lpstr>
      <vt:lpstr>Verification of Example Program</vt:lpstr>
      <vt:lpstr>Verification of Example Program</vt:lpstr>
      <vt:lpstr>Verification of Example Program</vt:lpstr>
      <vt:lpstr>Verification of Example Program</vt:lpstr>
      <vt:lpstr>Verification of Example Program</vt:lpstr>
      <vt:lpstr>Verification of Example Program</vt:lpstr>
      <vt:lpstr>Verification of Example Program</vt:lpstr>
      <vt:lpstr>Verification of Example Program</vt:lpstr>
      <vt:lpstr>Lessons</vt:lpstr>
      <vt:lpstr>Questions?</vt:lpstr>
    </vt:vector>
  </TitlesOfParts>
  <Company>National University of Singapore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Reasoning about Resources: an Introduction to Separation Logic</dc:title>
  <dc:creator>hobor</dc:creator>
  <cp:lastModifiedBy>hobor</cp:lastModifiedBy>
  <cp:revision>586</cp:revision>
  <dcterms:created xsi:type="dcterms:W3CDTF">2010-03-17T08:30:13Z</dcterms:created>
  <dcterms:modified xsi:type="dcterms:W3CDTF">2010-03-22T04:00:03Z</dcterms:modified>
</cp:coreProperties>
</file>