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552" r:id="rId2"/>
    <p:sldId id="553" r:id="rId3"/>
    <p:sldId id="487" r:id="rId4"/>
    <p:sldId id="518" r:id="rId5"/>
    <p:sldId id="519" r:id="rId6"/>
    <p:sldId id="554" r:id="rId7"/>
    <p:sldId id="555" r:id="rId8"/>
    <p:sldId id="556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99"/>
    <a:srgbClr val="CCECFF"/>
    <a:srgbClr val="9999FF"/>
    <a:srgbClr val="993366"/>
    <a:srgbClr val="6A2D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27" autoAdjust="0"/>
    <p:restoredTop sz="94175" autoAdjust="0"/>
  </p:normalViewPr>
  <p:slideViewPr>
    <p:cSldViewPr>
      <p:cViewPr varScale="1">
        <p:scale>
          <a:sx n="104" d="100"/>
          <a:sy n="104" d="100"/>
        </p:scale>
        <p:origin x="-2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838" y="-120"/>
      </p:cViewPr>
      <p:guideLst>
        <p:guide orient="horz" pos="3223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/>
          <a:lstStyle>
            <a:lvl1pPr algn="r">
              <a:defRPr sz="1300"/>
            </a:lvl1pPr>
          </a:lstStyle>
          <a:p>
            <a:fld id="{A113EC93-5493-4148-8BDF-EADFBF538A56}" type="datetimeFigureOut">
              <a:rPr lang="en-SG" smtClean="0"/>
              <a:pPr/>
              <a:t>7/11/2017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6512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85" tIns="48043" rIns="96085" bIns="48043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6085" tIns="48043" rIns="96085" bIns="4804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 anchor="b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6085" tIns="48043" rIns="96085" bIns="48043" rtlCol="0" anchor="b"/>
          <a:lstStyle>
            <a:lvl1pPr algn="r">
              <a:defRPr sz="1300"/>
            </a:lvl1pPr>
          </a:lstStyle>
          <a:p>
            <a:fld id="{CE639C66-3009-4C0A-8C82-6EB372F3C01F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6800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SG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85" tIns="48043" rIns="96085" bIns="48043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BD4F7A8-77E2-4F99-90F2-3C0D822EE72E}" type="slidenum">
              <a:rPr lang="en-SG" sz="1300">
                <a:latin typeface="Calibri" pitchFamily="34" charset="0"/>
              </a:rPr>
              <a:pPr algn="r" eaLnBrk="1" hangingPunct="1"/>
              <a:t>3</a:t>
            </a:fld>
            <a:endParaRPr lang="en-SG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SG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85" tIns="48043" rIns="96085" bIns="48043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BD4F7A8-77E2-4F99-90F2-3C0D822EE72E}" type="slidenum">
              <a:rPr lang="en-SG" sz="1300">
                <a:latin typeface="Calibri" pitchFamily="34" charset="0"/>
              </a:rPr>
              <a:pPr algn="r" eaLnBrk="1" hangingPunct="1"/>
              <a:t>4</a:t>
            </a:fld>
            <a:endParaRPr lang="en-SG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SG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85" tIns="48043" rIns="96085" bIns="48043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BD4F7A8-77E2-4F99-90F2-3C0D822EE72E}" type="slidenum">
              <a:rPr lang="en-SG" sz="1300">
                <a:latin typeface="Calibri" pitchFamily="34" charset="0"/>
              </a:rPr>
              <a:pPr algn="r" eaLnBrk="1" hangingPunct="1"/>
              <a:t>5</a:t>
            </a:fld>
            <a:endParaRPr lang="en-SG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SG" dirty="0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021294" y="9721107"/>
            <a:ext cx="3076363" cy="51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085" tIns="48043" rIns="96085" bIns="48043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9BD4F7A8-77E2-4F99-90F2-3C0D822EE72E}" type="slidenum">
              <a:rPr lang="en-SG" sz="1300">
                <a:latin typeface="Calibri" pitchFamily="34" charset="0"/>
              </a:rPr>
              <a:pPr algn="r" eaLnBrk="1" hangingPunct="1"/>
              <a:t>8</a:t>
            </a:fld>
            <a:endParaRPr lang="en-SG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DC88-1879-4539-883C-15A1383B60D5}" type="datetime1">
              <a:rPr lang="en-US" smtClean="0"/>
              <a:t>11/7/2017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54A9-219D-4BB1-BA23-A542B359D77F}" type="datetime1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430F5-6AE5-44E1-ABEB-B570436E1F7B}" type="datetime1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B26E-DD53-4E6E-9A8D-FF47D924CA97}" type="datetime1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AB84-795F-4A81-BD06-06D5EF36FA6F}" type="datetime1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20FF-B777-4388-A323-6481E5B5A070}" type="datetime1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7CB6-A055-403F-9370-796736A6D5B1}" type="datetime1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7A7E0-F9B9-41F2-83FA-4C74B3590DE4}" type="datetime1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EA12-B428-4707-85AA-E6305A5AC6E7}" type="datetime1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4385F-3FE7-466F-848A-AD0AF3BA12F3}" type="datetime1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7C69-EF9C-4DB7-8772-F972C251112F}" type="datetime1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039A19-3F9F-4B21-BAA5-3108157BB0E3}" type="datetime1">
              <a:rPr lang="en-US" smtClean="0"/>
              <a:t>11/7/2017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 CS1010 (AY2017/8 Semester 1)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485229"/>
            <a:ext cx="7427913" cy="886371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zh-CN" sz="5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Question #4 - 1</a:t>
            </a:r>
            <a:endParaRPr lang="en-GB" sz="54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2840" y="1775868"/>
            <a:ext cx="8229600" cy="302473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Q4</a:t>
            </a: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(a)</a:t>
            </a: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endParaRPr lang="en-US" altLang="zh-CN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endParaRPr lang="en-US" altLang="zh-CN" sz="2000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endParaRPr lang="en-US" altLang="zh-CN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Clr>
                <a:srgbClr val="E46C0A"/>
              </a:buClr>
              <a:buFont typeface="Wingdings" pitchFamily="2" charset="2"/>
              <a:buChar char="q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(b)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667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3" name="Slide Number Placeholder 3"/>
          <p:cNvSpPr txBox="1">
            <a:spLocks noGrp="1"/>
          </p:cNvSpPr>
          <p:nvPr/>
        </p:nvSpPr>
        <p:spPr bwMode="auto">
          <a:xfrm>
            <a:off x="8316416" y="6430962"/>
            <a:ext cx="522784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7E0D310-E243-4863-86A5-9F988E56BD2C}" type="slidenum">
              <a:rPr lang="en-SG" sz="1200">
                <a:solidFill>
                  <a:srgbClr val="E46C0A"/>
                </a:solidFill>
                <a:latin typeface="Constant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en-US" sz="1200" dirty="0">
                <a:solidFill>
                  <a:srgbClr val="E46C0A"/>
                </a:solidFill>
                <a:latin typeface="Constantia" pitchFamily="18" charset="0"/>
              </a:rPr>
              <a:t> </a:t>
            </a:r>
            <a:r>
              <a:rPr lang="en-US" sz="1200" dirty="0" smtClean="0">
                <a:solidFill>
                  <a:srgbClr val="E46C0A"/>
                </a:solidFill>
                <a:latin typeface="Constantia" pitchFamily="18" charset="0"/>
              </a:rPr>
              <a:t> </a:t>
            </a:r>
            <a:endParaRPr lang="en-SG" sz="1200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8" name="Text Box 111"/>
          <p:cNvSpPr txBox="1">
            <a:spLocks noChangeArrowheads="1"/>
          </p:cNvSpPr>
          <p:nvPr/>
        </p:nvSpPr>
        <p:spPr bwMode="auto">
          <a:xfrm>
            <a:off x="971601" y="2484512"/>
            <a:ext cx="66247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SG" altLang="zh-CN" sz="2000" dirty="0" smtClean="0">
                <a:latin typeface="+mj-lt"/>
                <a:cs typeface="Courier New" pitchFamily="49" charset="0"/>
              </a:rPr>
              <a:t>foo(30</a:t>
            </a:r>
            <a:r>
              <a:rPr lang="en-SG" altLang="zh-CN" sz="2000" dirty="0">
                <a:latin typeface="+mj-lt"/>
                <a:cs typeface="Courier New" pitchFamily="49" charset="0"/>
              </a:rPr>
              <a:t>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foo(15</a:t>
            </a:r>
            <a:r>
              <a:rPr lang="en-SG" altLang="zh-CN" sz="2000" dirty="0">
                <a:latin typeface="+mj-lt"/>
                <a:cs typeface="Courier New" pitchFamily="49" charset="0"/>
              </a:rPr>
              <a:t>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 </a:t>
            </a:r>
            <a:r>
              <a:rPr lang="en-SG" altLang="zh-CN" sz="2000" dirty="0">
                <a:latin typeface="+mj-lt"/>
                <a:cs typeface="Courier New" pitchFamily="49" charset="0"/>
              </a:rPr>
              <a:t>(5)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foo(1);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SG" altLang="zh-CN" sz="2000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return </a:t>
            </a:r>
            <a:r>
              <a:rPr lang="en-SG" altLang="zh-CN" sz="2000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value: </a:t>
            </a:r>
            <a:r>
              <a:rPr lang="en-SG" altLang="zh-CN" sz="2000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1</a:t>
            </a:r>
            <a:endParaRPr lang="en-US" sz="2000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0" name="Text Box 111"/>
          <p:cNvSpPr txBox="1">
            <a:spLocks noChangeArrowheads="1"/>
          </p:cNvSpPr>
          <p:nvPr/>
        </p:nvSpPr>
        <p:spPr bwMode="auto">
          <a:xfrm>
            <a:off x="971600" y="3276600"/>
            <a:ext cx="72579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SG" altLang="zh-CN" sz="2000" dirty="0" smtClean="0">
                <a:latin typeface="+mj-lt"/>
                <a:cs typeface="Courier New" pitchFamily="49" charset="0"/>
              </a:rPr>
              <a:t>foo(840</a:t>
            </a:r>
            <a:r>
              <a:rPr lang="en-SG" altLang="zh-CN" sz="2000" dirty="0">
                <a:latin typeface="+mj-lt"/>
                <a:cs typeface="Courier New" pitchFamily="49" charset="0"/>
              </a:rPr>
              <a:t>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foo(420</a:t>
            </a:r>
            <a:r>
              <a:rPr lang="en-SG" altLang="zh-CN" sz="2000" dirty="0">
                <a:latin typeface="+mj-lt"/>
                <a:cs typeface="Courier New" pitchFamily="49" charset="0"/>
              </a:rPr>
              <a:t>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foo(210</a:t>
            </a:r>
            <a:r>
              <a:rPr lang="en-SG" altLang="zh-CN" sz="2000" dirty="0">
                <a:latin typeface="+mj-lt"/>
                <a:cs typeface="Courier New" pitchFamily="49" charset="0"/>
              </a:rPr>
              <a:t>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foo(105</a:t>
            </a:r>
            <a:r>
              <a:rPr lang="en-SG" altLang="zh-CN" sz="2000" dirty="0">
                <a:latin typeface="+mj-lt"/>
                <a:cs typeface="Courier New" pitchFamily="49" charset="0"/>
              </a:rPr>
              <a:t>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foo(35</a:t>
            </a:r>
            <a:r>
              <a:rPr lang="en-SG" altLang="zh-CN" sz="2000" dirty="0">
                <a:latin typeface="+mj-lt"/>
                <a:cs typeface="Courier New" pitchFamily="49" charset="0"/>
              </a:rPr>
              <a:t>) -&gt; </a:t>
            </a:r>
            <a:r>
              <a:rPr lang="en-SG" altLang="zh-CN" sz="2000" dirty="0" smtClean="0">
                <a:latin typeface="+mj-lt"/>
                <a:cs typeface="Courier New" pitchFamily="49" charset="0"/>
              </a:rPr>
              <a:t>foo(7);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SG" altLang="zh-CN" sz="2000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return </a:t>
            </a:r>
            <a:r>
              <a:rPr lang="en-SG" altLang="zh-CN" sz="2000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value: </a:t>
            </a:r>
            <a:r>
              <a:rPr lang="en-SG" altLang="zh-CN" sz="2000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0</a:t>
            </a:r>
            <a:endParaRPr lang="en-US" sz="2000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1" name="Text Box 111"/>
          <p:cNvSpPr txBox="1">
            <a:spLocks noChangeArrowheads="1"/>
          </p:cNvSpPr>
          <p:nvPr/>
        </p:nvSpPr>
        <p:spPr bwMode="auto">
          <a:xfrm>
            <a:off x="971599" y="4724400"/>
            <a:ext cx="712879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SG" altLang="zh-CN" sz="2000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Exhaustively divide a given number by 2 first, then 3 and finally 5. Return 1 if the given number is </a:t>
            </a:r>
            <a:r>
              <a:rPr lang="en-SG" altLang="zh-CN" sz="2000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composed </a:t>
            </a:r>
            <a:r>
              <a:rPr lang="en-SG" altLang="zh-CN" sz="2000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of </a:t>
            </a:r>
            <a:r>
              <a:rPr lang="en-SG" altLang="zh-CN" sz="2000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factors 2</a:t>
            </a:r>
            <a:r>
              <a:rPr lang="en-SG" altLang="zh-CN" sz="2000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, 3 and </a:t>
            </a:r>
            <a:r>
              <a:rPr lang="en-SG" altLang="zh-CN" sz="2000" dirty="0" smtClean="0">
                <a:solidFill>
                  <a:srgbClr val="0000FF"/>
                </a:solidFill>
                <a:latin typeface="+mj-lt"/>
                <a:cs typeface="Courier New" pitchFamily="49" charset="0"/>
              </a:rPr>
              <a:t>5; </a:t>
            </a:r>
            <a:r>
              <a:rPr lang="en-SG" altLang="zh-CN" sz="2000" dirty="0">
                <a:solidFill>
                  <a:srgbClr val="0000FF"/>
                </a:solidFill>
                <a:latin typeface="+mj-lt"/>
                <a:cs typeface="Courier New" pitchFamily="49" charset="0"/>
              </a:rPr>
              <a:t>return 0 otherwise.</a:t>
            </a:r>
            <a:endParaRPr lang="en-US" sz="2000" dirty="0">
              <a:solidFill>
                <a:srgbClr val="0000FF"/>
              </a:solidFill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969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485229"/>
            <a:ext cx="7427913" cy="962571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zh-CN" sz="5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Question #4 - 2</a:t>
            </a:r>
            <a:endParaRPr lang="en-GB" sz="54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2840" y="1775867"/>
            <a:ext cx="8229600" cy="86104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Q4</a:t>
            </a:r>
          </a:p>
          <a:p>
            <a:pPr lvl="1"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(c)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819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3" name="Slide Number Placeholder 3"/>
          <p:cNvSpPr txBox="1">
            <a:spLocks noGrp="1"/>
          </p:cNvSpPr>
          <p:nvPr/>
        </p:nvSpPr>
        <p:spPr bwMode="auto">
          <a:xfrm>
            <a:off x="8316416" y="6430962"/>
            <a:ext cx="522784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7E0D310-E243-4863-86A5-9F988E56BD2C}" type="slidenum">
              <a:rPr lang="en-SG" sz="1200">
                <a:solidFill>
                  <a:srgbClr val="E46C0A"/>
                </a:solidFill>
                <a:latin typeface="Constant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en-US" sz="1200" dirty="0">
                <a:solidFill>
                  <a:srgbClr val="E46C0A"/>
                </a:solidFill>
                <a:latin typeface="Constantia" pitchFamily="18" charset="0"/>
              </a:rPr>
              <a:t> </a:t>
            </a:r>
            <a:r>
              <a:rPr lang="en-US" sz="1200" dirty="0" smtClean="0">
                <a:solidFill>
                  <a:srgbClr val="E46C0A"/>
                </a:solidFill>
                <a:latin typeface="Constantia" pitchFamily="18" charset="0"/>
              </a:rPr>
              <a:t> </a:t>
            </a:r>
            <a:endParaRPr lang="en-SG" sz="1200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403077" y="2636912"/>
            <a:ext cx="5257155" cy="3139321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92D05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ourier New" pitchFamily="49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 err="1">
                <a:solidFill>
                  <a:srgbClr val="0000FF"/>
                </a:solidFill>
              </a:rPr>
              <a:t>int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foo_iter</a:t>
            </a:r>
            <a:r>
              <a:rPr lang="en-US" sz="1800" b="1" dirty="0" smtClean="0">
                <a:solidFill>
                  <a:srgbClr val="000000"/>
                </a:solidFill>
              </a:rPr>
              <a:t>(</a:t>
            </a:r>
            <a:r>
              <a:rPr lang="en-US" sz="1800" b="1" dirty="0" err="1" smtClean="0">
                <a:solidFill>
                  <a:srgbClr val="0000FF"/>
                </a:solidFill>
              </a:rPr>
              <a:t>int</a:t>
            </a:r>
            <a:r>
              <a:rPr lang="en-US" sz="1800" b="1" dirty="0" smtClean="0">
                <a:solidFill>
                  <a:srgbClr val="000000"/>
                </a:solidFill>
              </a:rPr>
              <a:t> </a:t>
            </a:r>
            <a:r>
              <a:rPr lang="en-US" sz="1800" b="1" dirty="0">
                <a:solidFill>
                  <a:srgbClr val="000000"/>
                </a:solidFill>
              </a:rPr>
              <a:t>n)</a:t>
            </a: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</a:rPr>
              <a:t>{</a:t>
            </a: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</a:rPr>
              <a:t>    </a:t>
            </a:r>
            <a:r>
              <a:rPr lang="en-US" sz="1800" b="1" dirty="0" err="1">
                <a:solidFill>
                  <a:srgbClr val="0000FF"/>
                </a:solidFill>
              </a:rPr>
              <a:t>int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, a[3</a:t>
            </a:r>
            <a:r>
              <a:rPr lang="en-US" sz="1800" b="1" dirty="0">
                <a:solidFill>
                  <a:srgbClr val="000000"/>
                </a:solidFill>
              </a:rPr>
              <a:t>] = {2,3,5</a:t>
            </a:r>
            <a:r>
              <a:rPr lang="en-US" sz="1800" b="1" dirty="0" smtClean="0">
                <a:solidFill>
                  <a:srgbClr val="000000"/>
                </a:solidFill>
              </a:rPr>
              <a:t>};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</a:rPr>
              <a:t>    </a:t>
            </a:r>
            <a:r>
              <a:rPr lang="en-US" sz="1800" b="1" dirty="0">
                <a:solidFill>
                  <a:srgbClr val="0000FF"/>
                </a:solidFill>
              </a:rPr>
              <a:t>for</a:t>
            </a:r>
            <a:r>
              <a:rPr lang="en-US" sz="1800" b="1" dirty="0">
                <a:solidFill>
                  <a:srgbClr val="000000"/>
                </a:solidFill>
              </a:rPr>
              <a:t> (</a:t>
            </a:r>
            <a:r>
              <a:rPr lang="en-US" sz="1800" b="1" dirty="0" err="1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=0</a:t>
            </a:r>
            <a:r>
              <a:rPr lang="en-US" sz="1800" b="1" dirty="0">
                <a:solidFill>
                  <a:srgbClr val="000000"/>
                </a:solidFill>
              </a:rPr>
              <a:t>; </a:t>
            </a:r>
            <a:r>
              <a:rPr lang="en-US" sz="1800" b="1" dirty="0" err="1" smtClean="0">
                <a:solidFill>
                  <a:srgbClr val="000000"/>
                </a:solidFill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</a:rPr>
              <a:t>&lt;3</a:t>
            </a:r>
            <a:r>
              <a:rPr lang="en-US" sz="1800" b="1" dirty="0">
                <a:solidFill>
                  <a:srgbClr val="000000"/>
                </a:solidFill>
              </a:rPr>
              <a:t>; i++) {</a:t>
            </a: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000000"/>
                </a:solidFill>
              </a:rPr>
              <a:t>        </a:t>
            </a:r>
            <a:r>
              <a:rPr lang="pt-BR" sz="1800" b="1" dirty="0" smtClean="0">
                <a:solidFill>
                  <a:srgbClr val="0000FF"/>
                </a:solidFill>
              </a:rPr>
              <a:t>while </a:t>
            </a:r>
            <a:r>
              <a:rPr lang="pt-BR" sz="1800" b="1" dirty="0" smtClean="0">
                <a:solidFill>
                  <a:srgbClr val="000000"/>
                </a:solidFill>
              </a:rPr>
              <a:t>(!(n </a:t>
            </a:r>
            <a:r>
              <a:rPr lang="pt-BR" sz="1800" b="1" dirty="0">
                <a:solidFill>
                  <a:srgbClr val="000000"/>
                </a:solidFill>
              </a:rPr>
              <a:t>% a[i</a:t>
            </a:r>
            <a:r>
              <a:rPr lang="pt-BR" sz="1800" b="1" dirty="0" smtClean="0">
                <a:solidFill>
                  <a:srgbClr val="000000"/>
                </a:solidFill>
              </a:rPr>
              <a:t>]))</a:t>
            </a: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000000"/>
                </a:solidFill>
              </a:rPr>
              <a:t>            n /= a[i];</a:t>
            </a: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800" b="1" dirty="0">
                <a:solidFill>
                  <a:srgbClr val="000000"/>
                </a:solidFill>
              </a:rPr>
              <a:t>    </a:t>
            </a:r>
            <a:r>
              <a:rPr lang="en-US" sz="1800" b="1" dirty="0" smtClean="0">
                <a:solidFill>
                  <a:srgbClr val="000000"/>
                </a:solidFill>
              </a:rPr>
              <a:t>}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</a:rPr>
              <a:t>    </a:t>
            </a:r>
            <a:r>
              <a:rPr lang="en-US" sz="1800" b="1" dirty="0">
                <a:solidFill>
                  <a:srgbClr val="0000FF"/>
                </a:solidFill>
              </a:rPr>
              <a:t>return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</a:rPr>
              <a:t>(n </a:t>
            </a:r>
            <a:r>
              <a:rPr lang="en-US" sz="1800" b="1" dirty="0">
                <a:solidFill>
                  <a:srgbClr val="000000"/>
                </a:solidFill>
              </a:rPr>
              <a:t>== </a:t>
            </a:r>
            <a:r>
              <a:rPr lang="en-US" sz="1800" b="1" dirty="0" smtClean="0">
                <a:solidFill>
                  <a:srgbClr val="000000"/>
                </a:solidFill>
              </a:rPr>
              <a:t>1);</a:t>
            </a:r>
            <a:endParaRPr lang="en-SG" sz="1800" b="1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rgbClr val="000000"/>
                </a:solidFill>
              </a:rPr>
              <a:t>}</a:t>
            </a:r>
            <a:endParaRPr lang="en-SG" sz="18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4267200"/>
            <a:ext cx="2514600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Note: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(!(n % a[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])) </a:t>
            </a:r>
          </a:p>
          <a:p>
            <a:r>
              <a:rPr lang="en-US" sz="2000" dirty="0" smtClean="0">
                <a:latin typeface="+mj-lt"/>
              </a:rPr>
              <a:t>is the same as</a:t>
            </a:r>
          </a:p>
          <a:p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(n % a[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] == 0)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50340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zh-CN" sz="5400" dirty="0" smtClean="0">
                <a:ea typeface="宋体" pitchFamily="2" charset="-122"/>
              </a:rPr>
              <a:t>Question #5 - 1</a:t>
            </a:r>
            <a:endParaRPr lang="en-SG" sz="5400" dirty="0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71E9504-5DBB-4C71-84CB-FC669C95182B}" type="slidenum">
              <a:rPr lang="en-SG" sz="1200">
                <a:solidFill>
                  <a:srgbClr val="045C75"/>
                </a:solidFill>
                <a:latin typeface="Constantia" pitchFamily="18" charset="0"/>
              </a:rPr>
              <a:pPr algn="r" eaLnBrk="1" hangingPunct="1"/>
              <a:t>3</a:t>
            </a:fld>
            <a:endParaRPr lang="en-SG" sz="120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048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92275" y="1989138"/>
            <a:ext cx="4618038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50875" indent="-457200" algn="just">
              <a:spcBef>
                <a:spcPct val="2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altLang="zh-CN" sz="2400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GB" altLang="zh-CN" sz="2400" dirty="0">
                <a:latin typeface="Courier New" pitchFamily="49" charset="0"/>
                <a:cs typeface="Times New Roman" pitchFamily="18" charset="0"/>
              </a:rPr>
              <a:t> number[6][6];</a:t>
            </a:r>
          </a:p>
        </p:txBody>
      </p:sp>
      <p:graphicFrame>
        <p:nvGraphicFramePr>
          <p:cNvPr id="7" name="Group 7"/>
          <p:cNvGraphicFramePr>
            <a:graphicFrameLocks noGrp="1"/>
          </p:cNvGraphicFramePr>
          <p:nvPr/>
        </p:nvGraphicFramePr>
        <p:xfrm>
          <a:off x="2057400" y="2598738"/>
          <a:ext cx="4602163" cy="3176589"/>
        </p:xfrm>
        <a:graphic>
          <a:graphicData uri="http://schemas.openxmlformats.org/drawingml/2006/table">
            <a:tbl>
              <a:tblPr/>
              <a:tblGrid>
                <a:gridCol w="766763"/>
                <a:gridCol w="766762"/>
                <a:gridCol w="768350"/>
                <a:gridCol w="766763"/>
                <a:gridCol w="766762"/>
                <a:gridCol w="766763"/>
              </a:tblGrid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29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57200" y="1747659"/>
            <a:ext cx="8001000" cy="452431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accent6"/>
            </a:solidFill>
            <a:miter lim="800000"/>
            <a:headEnd type="none" w="sm" len="sm"/>
            <a:tailEnd type="none" w="sm" len="sm"/>
          </a:ln>
          <a:extLst/>
        </p:spPr>
        <p:txBody>
          <a:bodyPr wrap="square">
            <a:spAutoFit/>
          </a:bodyPr>
          <a:lstStyle/>
          <a:p>
            <a:r>
              <a:rPr lang="en-GB" sz="1600" b="1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b="1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 i, j, </a:t>
            </a:r>
            <a:r>
              <a:rPr lang="en-GB" sz="1600" dirty="0" err="1">
                <a:latin typeface="Courier New" pitchFamily="49" charset="0"/>
                <a:ea typeface="MS Mincho" pitchFamily="49" charset="-128"/>
              </a:rPr>
              <a:t>tempNumber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[6];</a:t>
            </a: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b="1" dirty="0">
                <a:latin typeface="Courier New" pitchFamily="49" charset="0"/>
                <a:ea typeface="MS Mincho" pitchFamily="49" charset="-128"/>
              </a:rPr>
              <a:t>for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 (i = 0; i &lt; 6; i++)</a:t>
            </a: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dirty="0" err="1">
                <a:latin typeface="Courier New" pitchFamily="49" charset="0"/>
                <a:ea typeface="MS Mincho" pitchFamily="49" charset="-128"/>
              </a:rPr>
              <a:t>selectionSort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( number[i] );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// At this point, fill in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Table(a</a:t>
            </a:r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) on the content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// in the number array.</a:t>
            </a:r>
          </a:p>
          <a:p>
            <a:endParaRPr lang="en-GB" sz="1600" dirty="0">
              <a:solidFill>
                <a:srgbClr val="0000FF"/>
              </a:solidFill>
              <a:latin typeface="Courier New" pitchFamily="49" charset="0"/>
              <a:ea typeface="MS Mincho" pitchFamily="49" charset="-128"/>
            </a:endParaRP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b="1" dirty="0">
                <a:latin typeface="Courier New" pitchFamily="49" charset="0"/>
                <a:ea typeface="MS Mincho" pitchFamily="49" charset="-128"/>
              </a:rPr>
              <a:t>for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 (j = 0; j &lt; 6; j</a:t>
            </a:r>
            <a:r>
              <a:rPr lang="en-GB" sz="1600" dirty="0" smtClean="0">
                <a:latin typeface="Courier New" pitchFamily="49" charset="0"/>
                <a:ea typeface="MS Mincho" pitchFamily="49" charset="-128"/>
              </a:rPr>
              <a:t>++)</a:t>
            </a:r>
          </a:p>
          <a:p>
            <a:r>
              <a:rPr lang="en-GB" sz="1600" dirty="0" smtClean="0">
                <a:latin typeface="Courier New" pitchFamily="49" charset="0"/>
                <a:ea typeface="MS Mincho" pitchFamily="49" charset="-128"/>
              </a:rPr>
              <a:t>{</a:t>
            </a:r>
            <a:endParaRPr lang="en-GB" sz="1600" dirty="0">
              <a:latin typeface="Courier New" pitchFamily="49" charset="0"/>
              <a:ea typeface="MS Mincho" pitchFamily="49" charset="-128"/>
            </a:endParaRP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b="1" dirty="0">
                <a:latin typeface="Courier New" pitchFamily="49" charset="0"/>
                <a:ea typeface="MS Mincho" pitchFamily="49" charset="-128"/>
              </a:rPr>
              <a:t>for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 (i = 0; i &lt; 6; i++)</a:t>
            </a: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      </a:t>
            </a:r>
            <a:r>
              <a:rPr lang="en-GB" sz="1600" dirty="0" err="1">
                <a:latin typeface="Courier New" pitchFamily="49" charset="0"/>
                <a:ea typeface="MS Mincho" pitchFamily="49" charset="-128"/>
              </a:rPr>
              <a:t>tempNumber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[i] = number[i][j];</a:t>
            </a:r>
          </a:p>
          <a:p>
            <a:endParaRPr lang="en-GB" sz="1600" dirty="0">
              <a:latin typeface="Courier New" pitchFamily="49" charset="0"/>
              <a:ea typeface="MS Mincho" pitchFamily="49" charset="-128"/>
            </a:endParaRP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dirty="0" err="1">
                <a:latin typeface="Courier New" pitchFamily="49" charset="0"/>
                <a:ea typeface="MS Mincho" pitchFamily="49" charset="-128"/>
              </a:rPr>
              <a:t>selectionSort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( </a:t>
            </a:r>
            <a:r>
              <a:rPr lang="en-GB" sz="1600" dirty="0" err="1">
                <a:latin typeface="Courier New" pitchFamily="49" charset="0"/>
                <a:ea typeface="MS Mincho" pitchFamily="49" charset="-128"/>
              </a:rPr>
              <a:t>tempNumber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 );</a:t>
            </a:r>
            <a:endParaRPr lang="en-GB" sz="1600" dirty="0">
              <a:latin typeface="Courier New" pitchFamily="49" charset="0"/>
              <a:cs typeface="Times New Roman" pitchFamily="18" charset="0"/>
            </a:endParaRP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</a:t>
            </a:r>
            <a:endParaRPr lang="en-GB" sz="1600" dirty="0">
              <a:latin typeface="Courier New" pitchFamily="49" charset="0"/>
              <a:cs typeface="Times New Roman" pitchFamily="18" charset="0"/>
            </a:endParaRP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b="1" dirty="0">
                <a:latin typeface="Courier New" pitchFamily="49" charset="0"/>
                <a:ea typeface="MS Mincho" pitchFamily="49" charset="-128"/>
              </a:rPr>
              <a:t>for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 (i = 0; i &lt; 6; i++)</a:t>
            </a: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      number[i][j] = </a:t>
            </a:r>
            <a:r>
              <a:rPr lang="en-GB" sz="1600" dirty="0" err="1">
                <a:latin typeface="Courier New" pitchFamily="49" charset="0"/>
                <a:ea typeface="MS Mincho" pitchFamily="49" charset="-128"/>
              </a:rPr>
              <a:t>tempNumber</a:t>
            </a:r>
            <a:r>
              <a:rPr lang="en-GB" sz="1600" dirty="0">
                <a:latin typeface="Courier New" pitchFamily="49" charset="0"/>
                <a:ea typeface="MS Mincho" pitchFamily="49" charset="-128"/>
              </a:rPr>
              <a:t>[i];</a:t>
            </a:r>
            <a:endParaRPr lang="en-GB" sz="1600" dirty="0">
              <a:latin typeface="Courier New" pitchFamily="49" charset="0"/>
              <a:cs typeface="Times New Roman" pitchFamily="18" charset="0"/>
            </a:endParaRPr>
          </a:p>
          <a:p>
            <a:r>
              <a:rPr lang="en-GB" sz="1600" dirty="0">
                <a:latin typeface="Courier New" pitchFamily="49" charset="0"/>
                <a:ea typeface="MS Mincho" pitchFamily="49" charset="-128"/>
              </a:rPr>
              <a:t> }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// At this point, fill in </a:t>
            </a:r>
            <a:r>
              <a:rPr lang="en-GB" sz="1600" dirty="0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Table(b</a:t>
            </a:r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) on the content</a:t>
            </a:r>
          </a:p>
          <a:p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// in the number array.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zh-CN" sz="5400" dirty="0" smtClean="0">
                <a:ea typeface="宋体" pitchFamily="2" charset="-122"/>
              </a:rPr>
              <a:t>Question #5 </a:t>
            </a:r>
            <a:r>
              <a:rPr lang="en-US" altLang="zh-CN" sz="5400" dirty="0">
                <a:ea typeface="宋体" pitchFamily="2" charset="-122"/>
              </a:rPr>
              <a:t>- </a:t>
            </a:r>
            <a:r>
              <a:rPr lang="en-US" altLang="zh-CN" sz="5400" dirty="0" smtClean="0">
                <a:ea typeface="宋体" pitchFamily="2" charset="-122"/>
              </a:rPr>
              <a:t>2</a:t>
            </a:r>
            <a:endParaRPr lang="en-SG" sz="5400" dirty="0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71E9504-5DBB-4C71-84CB-FC669C95182B}" type="slidenum">
              <a:rPr lang="en-SG" sz="1200">
                <a:solidFill>
                  <a:srgbClr val="045C75"/>
                </a:solidFill>
                <a:latin typeface="Constantia" pitchFamily="18" charset="0"/>
              </a:rPr>
              <a:pPr algn="r" eaLnBrk="1" hangingPunct="1"/>
              <a:t>4</a:t>
            </a:fld>
            <a:endParaRPr lang="en-SG" sz="120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048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181600" y="3900487"/>
            <a:ext cx="295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34963" algn="l"/>
              </a:tabLst>
            </a:pPr>
            <a:r>
              <a:rPr lang="en-US" altLang="zh-CN" b="1" dirty="0">
                <a:solidFill>
                  <a:srgbClr val="CC3300"/>
                </a:solidFill>
                <a:latin typeface="Courier New" pitchFamily="49" charset="0"/>
              </a:rPr>
              <a:t>take values of </a:t>
            </a:r>
            <a:r>
              <a:rPr lang="en-US" altLang="zh-CN" b="1" dirty="0" err="1">
                <a:solidFill>
                  <a:srgbClr val="CC3300"/>
                </a:solidFill>
                <a:latin typeface="Courier New" pitchFamily="49" charset="0"/>
              </a:rPr>
              <a:t>col</a:t>
            </a:r>
            <a:r>
              <a:rPr lang="en-US" altLang="zh-CN" b="1" dirty="0">
                <a:solidFill>
                  <a:srgbClr val="CC3300"/>
                </a:solidFill>
                <a:latin typeface="Courier New" pitchFamily="49" charset="0"/>
              </a:rPr>
              <a:t> j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181600" y="4433888"/>
            <a:ext cx="295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34963" algn="l"/>
              </a:tabLst>
            </a:pPr>
            <a:r>
              <a:rPr lang="en-US" altLang="zh-CN" b="1" dirty="0">
                <a:solidFill>
                  <a:srgbClr val="CC3300"/>
                </a:solidFill>
                <a:latin typeface="Courier New" pitchFamily="49" charset="0"/>
              </a:rPr>
              <a:t>sort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181600" y="5195887"/>
            <a:ext cx="295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34963" algn="l"/>
              </a:tabLst>
            </a:pPr>
            <a:r>
              <a:rPr lang="en-US" altLang="zh-CN" b="1" dirty="0">
                <a:solidFill>
                  <a:srgbClr val="CC3300"/>
                </a:solidFill>
                <a:latin typeface="Courier New" pitchFamily="49" charset="0"/>
              </a:rPr>
              <a:t>assign back to col j</a:t>
            </a:r>
          </a:p>
        </p:txBody>
      </p:sp>
    </p:spTree>
    <p:extLst>
      <p:ext uri="{BB962C8B-B14F-4D97-AF65-F5344CB8AC3E}">
        <p14:creationId xmlns:p14="http://schemas.microsoft.com/office/powerpoint/2010/main" val="374083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zh-CN" sz="5400" dirty="0" smtClean="0">
                <a:ea typeface="宋体" pitchFamily="2" charset="-122"/>
              </a:rPr>
              <a:t>Question #5 </a:t>
            </a:r>
            <a:r>
              <a:rPr lang="en-US" altLang="zh-CN" sz="5400" dirty="0">
                <a:ea typeface="宋体" pitchFamily="2" charset="-122"/>
              </a:rPr>
              <a:t>- </a:t>
            </a:r>
            <a:r>
              <a:rPr lang="en-US" altLang="zh-CN" sz="5400" dirty="0" smtClean="0">
                <a:ea typeface="宋体" pitchFamily="2" charset="-122"/>
              </a:rPr>
              <a:t>3</a:t>
            </a:r>
            <a:endParaRPr lang="en-SG" sz="5400" dirty="0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71E9504-5DBB-4C71-84CB-FC669C95182B}" type="slidenum">
              <a:rPr lang="en-SG" sz="1200">
                <a:solidFill>
                  <a:srgbClr val="045C75"/>
                </a:solidFill>
                <a:latin typeface="Constantia" pitchFamily="18" charset="0"/>
              </a:rPr>
              <a:pPr algn="r" eaLnBrk="1" hangingPunct="1"/>
              <a:t>5</a:t>
            </a:fld>
            <a:endParaRPr lang="en-SG" sz="120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048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3" name="Rectangle 109"/>
          <p:cNvSpPr>
            <a:spLocks noChangeArrowheads="1"/>
          </p:cNvSpPr>
          <p:nvPr/>
        </p:nvSpPr>
        <p:spPr bwMode="auto">
          <a:xfrm>
            <a:off x="1219200" y="167005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50875" indent="-457200">
              <a:spcBef>
                <a:spcPct val="2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altLang="zh-CN" sz="2400" dirty="0">
                <a:cs typeface="Times New Roman" pitchFamily="18" charset="0"/>
              </a:rPr>
              <a:t>Table (a)</a:t>
            </a:r>
          </a:p>
        </p:txBody>
      </p:sp>
      <p:graphicFrame>
        <p:nvGraphicFramePr>
          <p:cNvPr id="14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09136"/>
              </p:ext>
            </p:extLst>
          </p:nvPr>
        </p:nvGraphicFramePr>
        <p:xfrm>
          <a:off x="539750" y="2279650"/>
          <a:ext cx="3589338" cy="2819400"/>
        </p:xfrm>
        <a:graphic>
          <a:graphicData uri="http://schemas.openxmlformats.org/drawingml/2006/table">
            <a:tbl>
              <a:tblPr/>
              <a:tblGrid>
                <a:gridCol w="598488"/>
                <a:gridCol w="598487"/>
                <a:gridCol w="598488"/>
                <a:gridCol w="596900"/>
                <a:gridCol w="598487"/>
                <a:gridCol w="598488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62"/>
          <p:cNvSpPr>
            <a:spLocks noChangeArrowheads="1"/>
          </p:cNvSpPr>
          <p:nvPr/>
        </p:nvSpPr>
        <p:spPr bwMode="auto">
          <a:xfrm>
            <a:off x="5486400" y="167005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50875" indent="-457200">
              <a:spcBef>
                <a:spcPct val="2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altLang="zh-CN" sz="2400" dirty="0">
                <a:cs typeface="Times New Roman" pitchFamily="18" charset="0"/>
              </a:rPr>
              <a:t>Table (b)</a:t>
            </a:r>
          </a:p>
        </p:txBody>
      </p:sp>
      <p:graphicFrame>
        <p:nvGraphicFramePr>
          <p:cNvPr id="16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17691"/>
              </p:ext>
            </p:extLst>
          </p:nvPr>
        </p:nvGraphicFramePr>
        <p:xfrm>
          <a:off x="4500563" y="2279650"/>
          <a:ext cx="3652837" cy="2819400"/>
        </p:xfrm>
        <a:graphic>
          <a:graphicData uri="http://schemas.openxmlformats.org/drawingml/2006/table">
            <a:tbl>
              <a:tblPr/>
              <a:tblGrid>
                <a:gridCol w="609600"/>
                <a:gridCol w="608012"/>
                <a:gridCol w="609600"/>
                <a:gridCol w="608013"/>
                <a:gridCol w="609600"/>
                <a:gridCol w="608012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宋体" pitchFamily="2" charset="-122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474788" y="531495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34963" algn="l"/>
              </a:tabLst>
            </a:pPr>
            <a:r>
              <a:rPr lang="en-US" altLang="zh-CN" sz="2400" b="1" dirty="0">
                <a:solidFill>
                  <a:srgbClr val="0000FF"/>
                </a:solidFill>
                <a:latin typeface="Courier New" pitchFamily="49" charset="0"/>
              </a:rPr>
              <a:t>sort rows</a:t>
            </a: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5219700" y="5314950"/>
            <a:ext cx="2378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34963" algn="l"/>
              </a:tabLst>
            </a:pPr>
            <a:r>
              <a:rPr lang="en-US" altLang="zh-CN" sz="2400" b="1">
                <a:solidFill>
                  <a:srgbClr val="0000FF"/>
                </a:solidFill>
                <a:latin typeface="Courier New" pitchFamily="49" charset="0"/>
              </a:rPr>
              <a:t>sort columns</a:t>
            </a:r>
          </a:p>
        </p:txBody>
      </p:sp>
    </p:spTree>
    <p:extLst>
      <p:ext uri="{BB962C8B-B14F-4D97-AF65-F5344CB8AC3E}">
        <p14:creationId xmlns:p14="http://schemas.microsoft.com/office/powerpoint/2010/main" val="18428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84494"/>
              </p:ext>
            </p:extLst>
          </p:nvPr>
        </p:nvGraphicFramePr>
        <p:xfrm>
          <a:off x="1814463" y="2743200"/>
          <a:ext cx="4191000" cy="3276600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533400"/>
            <a:ext cx="7427913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zh-CN" sz="5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Question #5 - 4</a:t>
            </a:r>
            <a:endParaRPr lang="en-GB" sz="54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2840" y="1775867"/>
            <a:ext cx="8229600" cy="93305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E46C0A"/>
              </a:buClr>
              <a:buFont typeface="Wingdings" pitchFamily="2" charset="2"/>
              <a:buChar char="q"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The following table has been sorted by rows first, by column secondly:</a:t>
            </a: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8194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3" name="Slide Number Placeholder 3"/>
          <p:cNvSpPr txBox="1">
            <a:spLocks noGrp="1"/>
          </p:cNvSpPr>
          <p:nvPr/>
        </p:nvSpPr>
        <p:spPr bwMode="auto">
          <a:xfrm>
            <a:off x="8316416" y="6430962"/>
            <a:ext cx="522784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7E0D310-E243-4863-86A5-9F988E56BD2C}" type="slidenum">
              <a:rPr lang="en-SG" sz="1200">
                <a:solidFill>
                  <a:srgbClr val="E46C0A"/>
                </a:solidFill>
                <a:latin typeface="Constant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r>
              <a:rPr lang="en-US" sz="1200" dirty="0">
                <a:solidFill>
                  <a:srgbClr val="E46C0A"/>
                </a:solidFill>
                <a:latin typeface="Constantia" pitchFamily="18" charset="0"/>
              </a:rPr>
              <a:t> </a:t>
            </a:r>
            <a:r>
              <a:rPr lang="en-US" sz="1200" dirty="0" smtClean="0">
                <a:solidFill>
                  <a:srgbClr val="E46C0A"/>
                </a:solidFill>
                <a:latin typeface="Constantia" pitchFamily="18" charset="0"/>
              </a:rPr>
              <a:t> </a:t>
            </a:r>
            <a:endParaRPr lang="en-SG" sz="1200" dirty="0">
              <a:solidFill>
                <a:srgbClr val="045C75"/>
              </a:solidFill>
              <a:latin typeface="Constantia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87624" y="2616134"/>
            <a:ext cx="417620" cy="3621177"/>
            <a:chOff x="1582961" y="2616134"/>
            <a:chExt cx="417620" cy="3621177"/>
          </a:xfrm>
        </p:grpSpPr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1998994" y="2616134"/>
              <a:ext cx="1587" cy="360541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 type="arrow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SG" sz="160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1582961" y="5840436"/>
              <a:ext cx="2889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dirty="0">
                  <a:solidFill>
                    <a:srgbClr val="0000FF"/>
                  </a:solidFill>
                </a:rPr>
                <a:t>y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584375" y="2438474"/>
            <a:ext cx="5185469" cy="396875"/>
            <a:chOff x="1979712" y="2438474"/>
            <a:chExt cx="5185469" cy="396875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1979712" y="2636912"/>
              <a:ext cx="4752528" cy="0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SG" sz="1600">
                <a:solidFill>
                  <a:srgbClr val="000000"/>
                </a:solidFill>
                <a:latin typeface="Courier New" pitchFamily="49" charset="0"/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6876256" y="2438474"/>
              <a:ext cx="2889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Courier New" pitchFamily="49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dirty="0" smtClean="0">
                  <a:solidFill>
                    <a:srgbClr val="0000FF"/>
                  </a:solidFill>
                </a:rPr>
                <a:t>x</a:t>
              </a:r>
              <a:endParaRPr lang="en-US" altLang="zh-CN" sz="2000" dirty="0">
                <a:solidFill>
                  <a:srgbClr val="0000FF"/>
                </a:solidFill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3312567" y="3789040"/>
            <a:ext cx="463252" cy="521957"/>
          </a:xfrm>
          <a:prstGeom prst="ellipse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SG" sz="1600">
              <a:solidFill>
                <a:srgbClr val="FFFFFF"/>
              </a:solidFill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935024" y="2784131"/>
            <a:ext cx="3897824" cy="972000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 rot="5400000">
            <a:off x="1505888" y="4327019"/>
            <a:ext cx="2051396" cy="1193125"/>
          </a:xfrm>
          <a:prstGeom prst="rect">
            <a:avLst/>
          </a:prstGeom>
          <a:noFill/>
          <a:ln w="25400">
            <a:solidFill>
              <a:srgbClr val="C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399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533400"/>
            <a:ext cx="7427913" cy="9144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zh-CN" sz="5400" b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宋体" pitchFamily="2" charset="-122"/>
                <a:cs typeface="Calibri" pitchFamily="34" charset="0"/>
              </a:rPr>
              <a:t>Question #5 - 5 </a:t>
            </a:r>
            <a:endParaRPr lang="en-GB" sz="5400" b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57200" y="6400800"/>
            <a:ext cx="27432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3" name="Slide Number Placeholder 3"/>
          <p:cNvSpPr txBox="1">
            <a:spLocks noGrp="1"/>
          </p:cNvSpPr>
          <p:nvPr/>
        </p:nvSpPr>
        <p:spPr bwMode="auto">
          <a:xfrm>
            <a:off x="8316416" y="6430962"/>
            <a:ext cx="522784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7E0D310-E243-4863-86A5-9F988E56BD2C}" type="slidenum">
              <a:rPr lang="en-SG" sz="1200">
                <a:solidFill>
                  <a:srgbClr val="E46C0A"/>
                </a:solidFill>
                <a:latin typeface="Constantia" pitchFamily="18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r>
              <a:rPr lang="en-US" sz="1200" dirty="0">
                <a:solidFill>
                  <a:srgbClr val="E46C0A"/>
                </a:solidFill>
                <a:latin typeface="Constantia" pitchFamily="18" charset="0"/>
              </a:rPr>
              <a:t> </a:t>
            </a:r>
            <a:r>
              <a:rPr lang="en-US" sz="1200" dirty="0" smtClean="0">
                <a:solidFill>
                  <a:srgbClr val="E46C0A"/>
                </a:solidFill>
                <a:latin typeface="Constantia" pitchFamily="18" charset="0"/>
              </a:rPr>
              <a:t> </a:t>
            </a:r>
            <a:endParaRPr lang="en-SG" sz="1200" dirty="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1828800" y="2722587"/>
            <a:ext cx="4800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9" name="Text Box 108"/>
          <p:cNvSpPr txBox="1">
            <a:spLocks noChangeArrowheads="1"/>
          </p:cNvSpPr>
          <p:nvPr/>
        </p:nvSpPr>
        <p:spPr bwMode="auto">
          <a:xfrm>
            <a:off x="609600" y="1503387"/>
            <a:ext cx="8001000" cy="4758226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92D05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b="1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search 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key,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table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[][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],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startX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, </a:t>
            </a: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startY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          </a:t>
            </a:r>
            <a:r>
              <a:rPr lang="en-GB" sz="1600" b="1" dirty="0" err="1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endX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, </a:t>
            </a:r>
            <a:r>
              <a:rPr lang="en-GB" sz="1600" b="1" dirty="0" err="1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endY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) {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SG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SG" sz="1600" b="1" dirty="0" err="1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SG" sz="1600" dirty="0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SG" sz="16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midX</a:t>
            </a:r>
            <a:r>
              <a:rPr lang="en-SG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SG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= (</a:t>
            </a:r>
            <a:r>
              <a:rPr lang="en-SG" sz="16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startX+endX</a:t>
            </a:r>
            <a:r>
              <a:rPr lang="en-SG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) </a:t>
            </a:r>
            <a:r>
              <a:rPr lang="en-SG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/ </a:t>
            </a:r>
            <a:r>
              <a:rPr lang="en-SG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SG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SG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    </a:t>
            </a:r>
            <a:r>
              <a:rPr lang="en-SG" sz="16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mid</a:t>
            </a:r>
            <a:r>
              <a:rPr lang="en-SG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Y</a:t>
            </a:r>
            <a:r>
              <a:rPr lang="en-SG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SG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= (</a:t>
            </a:r>
            <a:r>
              <a:rPr lang="en-SG" sz="16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startY+endY</a:t>
            </a:r>
            <a:r>
              <a:rPr lang="en-SG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) </a:t>
            </a:r>
            <a:r>
              <a:rPr lang="en-SG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/ </a:t>
            </a:r>
            <a:r>
              <a:rPr lang="en-SG" sz="16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SG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;</a:t>
            </a:r>
            <a:endParaRPr lang="en-SG" sz="1600" dirty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SG" sz="1600" dirty="0" smtClean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if</a:t>
            </a:r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startX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&gt;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endX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||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startY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&gt; 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endY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)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_________ 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if</a:t>
            </a:r>
            <a:r>
              <a:rPr lang="en-GB" sz="1600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(key == table[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midX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][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midY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]) 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  </a:t>
            </a:r>
            <a:r>
              <a:rPr lang="en-GB" sz="1600" b="1" dirty="0" smtClean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_________ 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if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(key &lt; table[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midX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][</a:t>
            </a:r>
            <a:r>
              <a:rPr lang="en-GB" sz="1600" dirty="0" err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midY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])</a:t>
            </a:r>
            <a:endParaRPr lang="en-GB" sz="1600" dirty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          </a:t>
            </a:r>
            <a:r>
              <a:rPr lang="en-GB" sz="16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_______________________________________________</a:t>
            </a:r>
            <a:endParaRPr lang="en-GB" sz="1600" dirty="0">
              <a:solidFill>
                <a:srgbClr val="000000"/>
              </a:solidFill>
              <a:latin typeface="Courier New" pitchFamily="49" charset="0"/>
              <a:ea typeface="MS Mincho" pitchFamily="49" charset="-128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else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endParaRPr lang="en-GB" sz="1000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GB" sz="1600" b="1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</a:t>
            </a:r>
            <a:r>
              <a:rPr lang="en-GB" sz="1600" b="1" dirty="0">
                <a:solidFill>
                  <a:srgbClr val="0000FF"/>
                </a:solidFill>
                <a:latin typeface="Courier New" pitchFamily="49" charset="0"/>
                <a:ea typeface="MS Mincho" pitchFamily="49" charset="-128"/>
              </a:rPr>
              <a:t>return</a:t>
            </a: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           _______________________________________________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}</a:t>
            </a:r>
          </a:p>
        </p:txBody>
      </p:sp>
      <p:sp>
        <p:nvSpPr>
          <p:cNvPr id="20" name="Text Box 109"/>
          <p:cNvSpPr txBox="1">
            <a:spLocks noChangeArrowheads="1"/>
          </p:cNvSpPr>
          <p:nvPr/>
        </p:nvSpPr>
        <p:spPr bwMode="auto">
          <a:xfrm>
            <a:off x="6948264" y="2780928"/>
            <a:ext cx="457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0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21" name="Text Box 110"/>
          <p:cNvSpPr txBox="1">
            <a:spLocks noChangeArrowheads="1"/>
          </p:cNvSpPr>
          <p:nvPr/>
        </p:nvSpPr>
        <p:spPr bwMode="auto">
          <a:xfrm>
            <a:off x="6961212" y="3364811"/>
            <a:ext cx="419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ourier New" pitchFamily="49" charset="0"/>
              </a:rPr>
              <a:t>1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23" name="Text Box 112"/>
          <p:cNvSpPr txBox="1">
            <a:spLocks noChangeArrowheads="1"/>
          </p:cNvSpPr>
          <p:nvPr/>
        </p:nvSpPr>
        <p:spPr bwMode="auto">
          <a:xfrm>
            <a:off x="2411760" y="5373216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search( key, table, 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</a:rPr>
              <a:t>midX+1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</a:rPr>
              <a:t>startY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</a:rPr>
              <a:t>endX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</a:rPr>
              <a:t>midY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</a:rPr>
              <a:t> )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||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search( key, table,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</a:rPr>
              <a:t>startX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</a:rPr>
              <a:t>, midY+1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</a:rPr>
              <a:t>endX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 smtClean="0">
                <a:solidFill>
                  <a:srgbClr val="C00000"/>
                </a:solidFill>
                <a:latin typeface="Courier New" pitchFamily="49" charset="0"/>
              </a:rPr>
              <a:t>endY</a:t>
            </a:r>
            <a:r>
              <a:rPr lang="en-US" sz="1400" b="1" dirty="0" smtClean="0">
                <a:solidFill>
                  <a:srgbClr val="C00000"/>
                </a:solidFill>
                <a:latin typeface="Courier New" pitchFamily="49" charset="0"/>
              </a:rPr>
              <a:t> );</a:t>
            </a:r>
            <a:endParaRPr lang="en-US" sz="1400" b="1" dirty="0">
              <a:solidFill>
                <a:srgbClr val="C00000"/>
              </a:solidFill>
              <a:latin typeface="Courier New" pitchFamily="49" charset="0"/>
            </a:endParaRPr>
          </a:p>
        </p:txBody>
      </p:sp>
      <p:sp>
        <p:nvSpPr>
          <p:cNvPr id="24" name="Text Box 111"/>
          <p:cNvSpPr txBox="1">
            <a:spLocks noChangeArrowheads="1"/>
          </p:cNvSpPr>
          <p:nvPr/>
        </p:nvSpPr>
        <p:spPr bwMode="auto">
          <a:xfrm>
            <a:off x="2438400" y="4221088"/>
            <a:ext cx="5715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search( key, table, 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</a:rPr>
              <a:t>startX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</a:rPr>
              <a:t>startY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</a:rPr>
              <a:t>endX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, midY-1) ||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search( key, table, 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</a:rPr>
              <a:t>startX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, 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</a:rPr>
              <a:t>midY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, midX-1, 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</a:rPr>
              <a:t>endY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47850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3" grpId="0" autoUpdateAnimBg="0"/>
      <p:bldP spid="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2819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altLang="zh-CN" sz="5400" dirty="0" smtClean="0">
                <a:ea typeface="宋体" pitchFamily="2" charset="-122"/>
              </a:rPr>
              <a:t>The End</a:t>
            </a:r>
            <a:endParaRPr lang="en-SG" sz="5400" dirty="0" smtClean="0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771E9504-5DBB-4C71-84CB-FC669C95182B}" type="slidenum">
              <a:rPr lang="en-SG" sz="1200">
                <a:solidFill>
                  <a:srgbClr val="045C75"/>
                </a:solidFill>
                <a:latin typeface="Constantia" pitchFamily="18" charset="0"/>
              </a:rPr>
              <a:pPr algn="r" eaLnBrk="1" hangingPunct="1"/>
              <a:t>8</a:t>
            </a:fld>
            <a:endParaRPr lang="en-SG" sz="1200">
              <a:solidFill>
                <a:srgbClr val="045C75"/>
              </a:solidFill>
              <a:latin typeface="Constantia" pitchFamily="18" charset="0"/>
            </a:endParaRPr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248400"/>
            <a:ext cx="3048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zh-CN" smtClean="0">
                <a:solidFill>
                  <a:srgbClr val="045C75"/>
                </a:solidFill>
                <a:latin typeface="Constantia" pitchFamily="18" charset="0"/>
              </a:rPr>
              <a:t>© CS1010 (AY2017/8 Semester 1)</a:t>
            </a:r>
            <a:endParaRPr lang="en-US" dirty="0">
              <a:solidFill>
                <a:srgbClr val="045C75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89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5783</TotalTime>
  <Words>727</Words>
  <Application>Microsoft Office PowerPoint</Application>
  <PresentationFormat>On-screen Show (4:3)</PresentationFormat>
  <Paragraphs>258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PowerPoint Presentation</vt:lpstr>
      <vt:lpstr>PowerPoint Presentation</vt:lpstr>
      <vt:lpstr>Question #5 - 1</vt:lpstr>
      <vt:lpstr>Question #5 - 2</vt:lpstr>
      <vt:lpstr>Question #5 - 3</vt:lpstr>
      <vt:lpstr>PowerPoint Presentation</vt:lpstr>
      <vt:lpstr>PowerPoint Presentation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zlf</dc:creator>
  <cp:lastModifiedBy>Tan Soon Huat, Gary</cp:lastModifiedBy>
  <cp:revision>4005</cp:revision>
  <dcterms:created xsi:type="dcterms:W3CDTF">2006-08-16T00:00:00Z</dcterms:created>
  <dcterms:modified xsi:type="dcterms:W3CDTF">2017-11-07T07:25:17Z</dcterms:modified>
</cp:coreProperties>
</file>