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73" r:id="rId4"/>
    <p:sldId id="257" r:id="rId5"/>
    <p:sldId id="280" r:id="rId6"/>
    <p:sldId id="281" r:id="rId7"/>
    <p:sldId id="282" r:id="rId8"/>
    <p:sldId id="283" r:id="rId9"/>
    <p:sldId id="284" r:id="rId10"/>
    <p:sldId id="262" r:id="rId11"/>
    <p:sldId id="263" r:id="rId12"/>
    <p:sldId id="265" r:id="rId13"/>
    <p:sldId id="266" r:id="rId14"/>
    <p:sldId id="274" r:id="rId15"/>
    <p:sldId id="278" r:id="rId16"/>
    <p:sldId id="279" r:id="rId17"/>
    <p:sldId id="285" r:id="rId18"/>
    <p:sldId id="286" r:id="rId19"/>
    <p:sldId id="287" r:id="rId20"/>
    <p:sldId id="288" r:id="rId21"/>
    <p:sldId id="271" r:id="rId2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E7F7"/>
    <a:srgbClr val="DDE6F5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5" autoAdjust="0"/>
    <p:restoredTop sz="99451" autoAdjust="0"/>
  </p:normalViewPr>
  <p:slideViewPr>
    <p:cSldViewPr>
      <p:cViewPr varScale="1">
        <p:scale>
          <a:sx n="83" d="100"/>
          <a:sy n="83" d="100"/>
        </p:scale>
        <p:origin x="166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A8601-EB36-CE4F-9A66-97B6A6A6DF5E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D3055-EC21-F041-8317-A7315D06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52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BA436-BC7F-4AA8-B46F-5044DB7442D9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48E89-0C34-4C85-BAD0-7B5E070AE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0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B22AF8C-FFEA-4E70-A708-13F7A201D845}" type="datetime1">
              <a:rPr lang="en-US" smtClean="0"/>
              <a:pPr/>
              <a:t>8/23/2017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30E2-6985-4DD7-8C48-180A52D85F64}" type="datetime1">
              <a:rPr lang="en-US" smtClean="0"/>
              <a:pPr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7E20-01D9-4C07-B320-B3A7268E523F}" type="datetime1">
              <a:rPr lang="en-US" smtClean="0"/>
              <a:pPr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07D8-CB69-4AF6-A992-DC59EB465022}" type="datetime1">
              <a:rPr lang="en-US" smtClean="0"/>
              <a:pPr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6DA4230-CCA1-4C93-9921-725F5BCE5A13}" type="datetime1">
              <a:rPr lang="en-US" smtClean="0"/>
              <a:pPr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018A-51E4-4D23-858D-A58A8A59AD29}" type="datetime1">
              <a:rPr lang="en-US" smtClean="0"/>
              <a:pPr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ED2E-9E19-4B7D-8204-65E9736076FA}" type="datetime1">
              <a:rPr lang="en-US" smtClean="0"/>
              <a:pPr/>
              <a:t>8/23/2017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F5F3-2EE9-4D56-9F81-8C959CBEBA2B}" type="datetime1">
              <a:rPr lang="en-US" smtClean="0"/>
              <a:pPr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8817-19E1-4EA8-89A3-2E4848BCCA97}" type="datetime1">
              <a:rPr lang="en-US" smtClean="0"/>
              <a:pPr/>
              <a:t>8/23/2017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AB883-3863-4424-97A6-C332BD798679}" type="datetime1">
              <a:rPr lang="en-US" smtClean="0"/>
              <a:pPr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7233-353D-43BE-9D78-D3294439F37B}" type="datetime1">
              <a:rPr lang="en-US" smtClean="0"/>
              <a:pPr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120135-CC22-48AE-8794-A1D5BF04B779}" type="datetime1">
              <a:rPr lang="en-US" smtClean="0"/>
              <a:pPr/>
              <a:t>8/23/2017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labs/2017s1/labguide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mp.nus.edu.sg/~cs1010/labs/2015s2/labguide.html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decrunch.comp.nus.edu.sg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CodeCrunch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Getting Started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292"/>
          <a:stretch/>
        </p:blipFill>
        <p:spPr bwMode="auto">
          <a:xfrm>
            <a:off x="762000" y="3429000"/>
            <a:ext cx="7110211" cy="2152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task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Once you are done, scroll down the page to the </a:t>
            </a:r>
            <a:r>
              <a:rPr lang="en-US" sz="2400" dirty="0">
                <a:solidFill>
                  <a:srgbClr val="0000FF"/>
                </a:solidFill>
              </a:rPr>
              <a:t>Submission (Course) </a:t>
            </a:r>
            <a:r>
              <a:rPr lang="en-US" sz="2400" dirty="0"/>
              <a:t>section</a:t>
            </a:r>
          </a:p>
          <a:p>
            <a:r>
              <a:rPr lang="en-US" sz="2400" dirty="0"/>
              <a:t>Click </a:t>
            </a:r>
            <a:r>
              <a:rPr lang="en-US" sz="2400" dirty="0">
                <a:solidFill>
                  <a:srgbClr val="0000FF"/>
                </a:solidFill>
              </a:rPr>
              <a:t>Browse</a:t>
            </a:r>
            <a:r>
              <a:rPr lang="en-US" sz="2400" dirty="0"/>
              <a:t> and select your solution file.</a:t>
            </a:r>
          </a:p>
          <a:p>
            <a:pPr lvl="1"/>
            <a:r>
              <a:rPr lang="en-US" sz="2000" dirty="0"/>
              <a:t>Take care to submit the correct file – some exercises have </a:t>
            </a:r>
            <a:r>
              <a:rPr lang="en-US" sz="2000" u="sng" dirty="0"/>
              <a:t>limited number of submissions</a:t>
            </a:r>
            <a:r>
              <a:rPr lang="en-US" sz="2000" dirty="0"/>
              <a:t>.</a:t>
            </a:r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083158" y="4211391"/>
            <a:ext cx="1219200" cy="370134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293"/>
          <a:stretch/>
        </p:blipFill>
        <p:spPr bwMode="auto">
          <a:xfrm>
            <a:off x="838200" y="2667000"/>
            <a:ext cx="7110211" cy="278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task (2/3)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/>
          </a:bodyPr>
          <a:lstStyle/>
          <a:p>
            <a:r>
              <a:rPr lang="en-US" sz="2400" u="sng" dirty="0"/>
              <a:t>Wait</a:t>
            </a:r>
            <a:r>
              <a:rPr lang="en-US" sz="2400" dirty="0"/>
              <a:t> for the </a:t>
            </a:r>
            <a:r>
              <a:rPr lang="en-US" sz="2400" dirty="0">
                <a:solidFill>
                  <a:srgbClr val="0000FF"/>
                </a:solidFill>
              </a:rPr>
              <a:t>loading box </a:t>
            </a:r>
            <a:r>
              <a:rPr lang="en-US" sz="2400" dirty="0"/>
              <a:t>to appear</a:t>
            </a:r>
          </a:p>
          <a:p>
            <a:r>
              <a:rPr lang="en-US" sz="2400" dirty="0"/>
              <a:t>Click </a:t>
            </a:r>
            <a:r>
              <a:rPr lang="en-US" sz="2400" dirty="0">
                <a:solidFill>
                  <a:srgbClr val="0000FF"/>
                </a:solidFill>
              </a:rPr>
              <a:t>Submit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/>
              <a:t>The progress bar will start to fill </a:t>
            </a:r>
            <a:r>
              <a:rPr lang="en-US" dirty="0">
                <a:solidFill>
                  <a:srgbClr val="FF0000"/>
                </a:solidFill>
              </a:rPr>
              <a:t>only after you click Submit</a:t>
            </a:r>
            <a:r>
              <a:rPr lang="en-US" dirty="0"/>
              <a:t>.</a:t>
            </a:r>
          </a:p>
          <a:p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170780" y="4420644"/>
            <a:ext cx="1062000" cy="3600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422" b="37875"/>
          <a:stretch/>
        </p:blipFill>
        <p:spPr bwMode="auto">
          <a:xfrm>
            <a:off x="808973" y="2895601"/>
            <a:ext cx="7039627" cy="17515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task (3/3)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You should see a </a:t>
            </a:r>
            <a:r>
              <a:rPr lang="en-US" sz="2400" dirty="0">
                <a:solidFill>
                  <a:srgbClr val="006600"/>
                </a:solidFill>
              </a:rPr>
              <a:t>green box </a:t>
            </a:r>
            <a:r>
              <a:rPr lang="en-US" sz="2400" dirty="0"/>
              <a:t>indicating that your program has been submitted successfully.</a:t>
            </a:r>
          </a:p>
          <a:p>
            <a:r>
              <a:rPr lang="en-US" sz="2400" dirty="0"/>
              <a:t>Click </a:t>
            </a:r>
            <a:r>
              <a:rPr lang="en-US" sz="2400" dirty="0">
                <a:solidFill>
                  <a:srgbClr val="0000FF"/>
                </a:solidFill>
              </a:rPr>
              <a:t>My Submissions </a:t>
            </a:r>
            <a:r>
              <a:rPr lang="en-US" sz="2400" dirty="0"/>
              <a:t>to see the grade awarded for that submission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800" dirty="0"/>
          </a:p>
          <a:p>
            <a:endParaRPr lang="en-US" sz="2400" dirty="0"/>
          </a:p>
          <a:p>
            <a:pPr lvl="1"/>
            <a:r>
              <a:rPr lang="en-US" sz="2000" dirty="0"/>
              <a:t>Alternatively,  click </a:t>
            </a:r>
            <a:r>
              <a:rPr lang="en-US" sz="2000" dirty="0">
                <a:solidFill>
                  <a:srgbClr val="0000FF"/>
                </a:solidFill>
              </a:rPr>
              <a:t>My Submissions </a:t>
            </a:r>
            <a:r>
              <a:rPr lang="en-US" sz="2000" dirty="0"/>
              <a:t>from the navigation bar to get to the same page for the result.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057049" y="3502602"/>
            <a:ext cx="1029551" cy="20054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330999"/>
            <a:ext cx="5934075" cy="981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5268363" y="6031750"/>
            <a:ext cx="1029551" cy="20054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795166"/>
            <a:ext cx="8182841" cy="1714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Reviewing a submission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400" dirty="0"/>
              <a:t>You should see the following table containing the details of your submission.</a:t>
            </a:r>
          </a:p>
          <a:p>
            <a:pPr lvl="1"/>
            <a:r>
              <a:rPr lang="en-US" sz="2000" dirty="0"/>
              <a:t>If you are awarded a grade of</a:t>
            </a:r>
            <a:r>
              <a:rPr lang="en-US" sz="2000" dirty="0">
                <a:solidFill>
                  <a:srgbClr val="0000FF"/>
                </a:solidFill>
              </a:rPr>
              <a:t> A</a:t>
            </a:r>
            <a:r>
              <a:rPr lang="en-US" sz="2000" dirty="0"/>
              <a:t>, then congratulations, you have completed the task successfully!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1400" dirty="0"/>
          </a:p>
          <a:p>
            <a:pPr lvl="1"/>
            <a:endParaRPr lang="en-US" sz="700" dirty="0"/>
          </a:p>
          <a:p>
            <a:pPr lvl="1"/>
            <a:r>
              <a:rPr lang="en-US" sz="2000" dirty="0"/>
              <a:t>If no grade is shown and the submissio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</a:t>
            </a:r>
            <a:r>
              <a:rPr lang="en-US" sz="2000" dirty="0"/>
              <a:t> status is </a:t>
            </a:r>
            <a:r>
              <a:rPr lang="en-US" sz="2000" dirty="0">
                <a:solidFill>
                  <a:srgbClr val="0000FF"/>
                </a:solidFill>
              </a:rPr>
              <a:t>pending</a:t>
            </a:r>
            <a:r>
              <a:rPr lang="en-US" sz="2000" dirty="0"/>
              <a:t>, please refresh the page in a few seconds.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468644" y="4114800"/>
            <a:ext cx="457200" cy="48284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24" y="2209800"/>
            <a:ext cx="8389176" cy="17549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Reviewing a submission (2/3)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>
                <a:solidFill>
                  <a:schemeClr val="tx1"/>
                </a:solidFill>
              </a:rPr>
              <a:t>If you did not succeed, click </a:t>
            </a:r>
            <a:r>
              <a:rPr lang="en-US" sz="2400" dirty="0">
                <a:solidFill>
                  <a:srgbClr val="0000FF"/>
                </a:solidFill>
              </a:rPr>
              <a:t>View details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to check your output.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924800" y="3766860"/>
            <a:ext cx="620973" cy="1800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410450" y="3550838"/>
            <a:ext cx="457200" cy="48284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33600"/>
            <a:ext cx="8201025" cy="3409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Reviewing a submission (3/3)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3000" y="4476288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What’s wrong with this output?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/>
          <a:p>
            <a:pPr lvl="1"/>
            <a:r>
              <a:rPr lang="en-US" sz="2400" dirty="0">
                <a:solidFill>
                  <a:schemeClr val="tx1"/>
                </a:solidFill>
              </a:rPr>
              <a:t>Click </a:t>
            </a:r>
            <a:r>
              <a:rPr lang="en-US" sz="2400" dirty="0">
                <a:solidFill>
                  <a:srgbClr val="0000FF"/>
                </a:solidFill>
              </a:rPr>
              <a:t>Test Output</a:t>
            </a:r>
            <a:r>
              <a:rPr lang="en-US" sz="2400" dirty="0">
                <a:solidFill>
                  <a:schemeClr val="tx1"/>
                </a:solidFill>
              </a:rPr>
              <a:t> and check the errors in the output of your submission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Autofit/>
          </a:bodyPr>
          <a:lstStyle/>
          <a:p>
            <a:pPr lvl="1">
              <a:spcBef>
                <a:spcPts val="1200"/>
              </a:spcBef>
            </a:pPr>
            <a:r>
              <a:rPr lang="en-US" sz="2400" dirty="0">
                <a:solidFill>
                  <a:schemeClr val="tx1"/>
                </a:solidFill>
              </a:rPr>
              <a:t>Note that </a:t>
            </a:r>
            <a:r>
              <a:rPr lang="en-US" sz="2400" dirty="0" err="1">
                <a:solidFill>
                  <a:schemeClr val="tx1"/>
                </a:solidFill>
              </a:rPr>
              <a:t>CodeCrunch</a:t>
            </a:r>
            <a:r>
              <a:rPr lang="en-US" sz="2400" dirty="0">
                <a:solidFill>
                  <a:schemeClr val="tx1"/>
                </a:solidFill>
              </a:rPr>
              <a:t> is used to provide you instant feedback on the correctness of your programs based on a few sets of test data made known to you.</a:t>
            </a:r>
          </a:p>
          <a:p>
            <a:pPr lvl="1">
              <a:spcBef>
                <a:spcPts val="1200"/>
              </a:spcBef>
            </a:pPr>
            <a:r>
              <a:rPr lang="en-US" sz="2400" dirty="0">
                <a:solidFill>
                  <a:schemeClr val="tx1"/>
                </a:solidFill>
              </a:rPr>
              <a:t>You programs will be tested on </a:t>
            </a:r>
            <a:r>
              <a:rPr lang="en-US" sz="2400" dirty="0">
                <a:solidFill>
                  <a:srgbClr val="0000FF"/>
                </a:solidFill>
              </a:rPr>
              <a:t>more test data </a:t>
            </a:r>
            <a:r>
              <a:rPr lang="en-US" sz="2400" dirty="0">
                <a:solidFill>
                  <a:schemeClr val="tx1"/>
                </a:solidFill>
              </a:rPr>
              <a:t>that are </a:t>
            </a:r>
            <a:r>
              <a:rPr lang="en-US" sz="2400" dirty="0">
                <a:solidFill>
                  <a:srgbClr val="0000FF"/>
                </a:solidFill>
              </a:rPr>
              <a:t>unknown</a:t>
            </a:r>
            <a:r>
              <a:rPr lang="en-US" sz="2400" dirty="0">
                <a:solidFill>
                  <a:schemeClr val="tx1"/>
                </a:solidFill>
              </a:rPr>
              <a:t> to you, so you are to thoroughly test your programs yourself.</a:t>
            </a:r>
          </a:p>
          <a:p>
            <a:pPr lvl="1">
              <a:spcBef>
                <a:spcPts val="1200"/>
              </a:spcBef>
            </a:pPr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rgbClr val="0000FF"/>
                </a:solidFill>
              </a:rPr>
              <a:t>last submitted program </a:t>
            </a:r>
            <a:r>
              <a:rPr lang="en-US" sz="2400" dirty="0">
                <a:solidFill>
                  <a:schemeClr val="tx1"/>
                </a:solidFill>
              </a:rPr>
              <a:t>for each exercise will be manually graded on style and design besides correctness.</a:t>
            </a:r>
          </a:p>
          <a:p>
            <a:pPr lvl="1">
              <a:spcBef>
                <a:spcPts val="1200"/>
              </a:spcBef>
            </a:pPr>
            <a:r>
              <a:rPr lang="en-US" sz="2400" dirty="0">
                <a:solidFill>
                  <a:schemeClr val="tx1"/>
                </a:solidFill>
              </a:rPr>
              <a:t>You may refer to the Lab Guidelines document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  <a:hlinkClick r:id="rId3"/>
              </a:rPr>
              <a:t>http://www.comp.nus.edu.sg/~cs1010/labs/2017s1/labguide.html</a:t>
            </a:r>
            <a:br>
              <a:rPr lang="en-US" sz="2400" dirty="0">
                <a:solidFill>
                  <a:schemeClr val="tx1"/>
                </a:solidFill>
                <a:hlinkClick r:id="rId4"/>
              </a:rPr>
            </a:br>
            <a:r>
              <a:rPr lang="en-US" sz="2400" dirty="0">
                <a:solidFill>
                  <a:schemeClr val="tx1"/>
                </a:solidFill>
              </a:rPr>
              <a:t>which also includes the general grading guidelines.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Autofit/>
          </a:bodyPr>
          <a:lstStyle/>
          <a:p>
            <a:pPr lvl="1">
              <a:spcBef>
                <a:spcPts val="1200"/>
              </a:spcBef>
            </a:pPr>
            <a:r>
              <a:rPr lang="en-US" sz="2400">
                <a:solidFill>
                  <a:schemeClr val="tx1"/>
                </a:solidFill>
              </a:rPr>
              <a:t>The next three slides contain additional information/tips which you may skip for now, until you are more familiar with CodeCrunch.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324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Input and Output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Autofit/>
          </a:bodyPr>
          <a:lstStyle/>
          <a:p>
            <a:pPr lvl="1">
              <a:spcBef>
                <a:spcPts val="1200"/>
              </a:spcBef>
            </a:pPr>
            <a:r>
              <a:rPr lang="en-US" sz="2400">
                <a:solidFill>
                  <a:schemeClr val="tx1"/>
                </a:solidFill>
              </a:rPr>
              <a:t>Your program works on interactive inputs (for now), but CodeCrunch executes your program by redirecting the input data from a text file.</a:t>
            </a:r>
          </a:p>
          <a:p>
            <a:pPr lvl="2">
              <a:spcBef>
                <a:spcPts val="600"/>
              </a:spcBef>
            </a:pPr>
            <a:r>
              <a:rPr lang="en-US" sz="2100"/>
              <a:t>This way, it can test your program by reading input data from different text files, one at a time.</a:t>
            </a:r>
            <a:endParaRPr lang="en-US" sz="2100">
              <a:solidFill>
                <a:schemeClr val="tx1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sz="2400">
                <a:solidFill>
                  <a:schemeClr val="tx1"/>
                </a:solidFill>
              </a:rPr>
              <a:t>You can do this in UNIX using input redirection </a:t>
            </a:r>
            <a:r>
              <a:rPr lang="en-US" sz="2400">
                <a:solidFill>
                  <a:srgbClr val="C00000"/>
                </a:solidFill>
              </a:rPr>
              <a:t>&lt;</a:t>
            </a:r>
          </a:p>
          <a:p>
            <a:pPr lvl="2">
              <a:spcBef>
                <a:spcPts val="600"/>
              </a:spcBef>
              <a:tabLst>
                <a:tab pos="1379538" algn="l"/>
              </a:tabLst>
            </a:pPr>
            <a:r>
              <a:rPr lang="en-US" sz="2100"/>
              <a:t>Assuming that you have copied the input text file </a:t>
            </a:r>
            <a:r>
              <a:rPr lang="en-US" sz="21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set1.in</a:t>
            </a:r>
            <a:r>
              <a:rPr lang="en-US" sz="2100"/>
              <a:t> into your own directory, you can type:</a:t>
            </a:r>
            <a:br>
              <a:rPr lang="en-US" sz="2100"/>
            </a:br>
            <a:r>
              <a:rPr lang="en-US" sz="2100"/>
              <a:t>	</a:t>
            </a:r>
            <a:r>
              <a:rPr lang="en-US" sz="24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a.out </a:t>
            </a:r>
            <a:r>
              <a:rPr lang="en-US" sz="24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set1.in</a:t>
            </a:r>
          </a:p>
          <a:p>
            <a:pPr lvl="1">
              <a:spcBef>
                <a:spcPts val="1200"/>
              </a:spcBef>
              <a:tabLst>
                <a:tab pos="1379538" algn="l"/>
              </a:tabLst>
            </a:pPr>
            <a:r>
              <a:rPr lang="en-US" sz="2400">
                <a:solidFill>
                  <a:schemeClr val="tx1"/>
                </a:solidFill>
              </a:rPr>
              <a:t>Likewise,  you may also use output redirection </a:t>
            </a:r>
            <a:r>
              <a:rPr lang="en-US" sz="2400">
                <a:solidFill>
                  <a:srgbClr val="C00000"/>
                </a:solidFill>
              </a:rPr>
              <a:t>&gt;</a:t>
            </a:r>
            <a:r>
              <a:rPr lang="en-US" sz="2400">
                <a:solidFill>
                  <a:schemeClr val="tx1"/>
                </a:solidFill>
              </a:rPr>
              <a:t> to redirect output to a text file instead of to the screen: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	</a:t>
            </a:r>
            <a:r>
              <a:rPr lang="en-US" sz="24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a.out </a:t>
            </a:r>
            <a:r>
              <a:rPr lang="en-US" sz="24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set1.in </a:t>
            </a:r>
            <a:r>
              <a:rPr lang="en-US" sz="24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myset1.out</a:t>
            </a:r>
            <a:endParaRPr lang="en-US" sz="2400" b="1" dirty="0">
              <a:solidFill>
                <a:srgbClr val="00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1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Using the ‘diff’ 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Autofit/>
          </a:bodyPr>
          <a:lstStyle/>
          <a:p>
            <a:pPr lvl="1">
              <a:spcBef>
                <a:spcPts val="1200"/>
              </a:spcBef>
              <a:tabLst>
                <a:tab pos="1379538" algn="l"/>
              </a:tabLst>
            </a:pPr>
            <a:r>
              <a:rPr lang="en-US" sz="2400">
                <a:solidFill>
                  <a:schemeClr val="tx1"/>
                </a:solidFill>
              </a:rPr>
              <a:t>You may then use the </a:t>
            </a:r>
            <a:r>
              <a:rPr lang="en-US" sz="2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</a:t>
            </a:r>
            <a:r>
              <a:rPr lang="en-US" sz="2400">
                <a:solidFill>
                  <a:srgbClr val="C00000"/>
                </a:solidFill>
              </a:rPr>
              <a:t> </a:t>
            </a:r>
            <a:r>
              <a:rPr lang="en-US" sz="2400">
                <a:solidFill>
                  <a:schemeClr val="tx1"/>
                </a:solidFill>
              </a:rPr>
              <a:t>command in UNIX to compare your own output file </a:t>
            </a:r>
            <a:r>
              <a:rPr lang="en-US" sz="24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myset1.out</a:t>
            </a:r>
            <a:r>
              <a:rPr lang="en-US" sz="2400">
                <a:solidFill>
                  <a:srgbClr val="006600"/>
                </a:solidFill>
              </a:rPr>
              <a:t> </a:t>
            </a:r>
            <a:r>
              <a:rPr lang="en-US" sz="2400">
                <a:solidFill>
                  <a:schemeClr val="tx1"/>
                </a:solidFill>
              </a:rPr>
              <a:t>with the correct  output file </a:t>
            </a:r>
            <a:r>
              <a:rPr lang="en-US" sz="24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set1.out </a:t>
            </a:r>
            <a:r>
              <a:rPr lang="en-US" sz="2400">
                <a:solidFill>
                  <a:schemeClr val="tx1"/>
                </a:solidFill>
              </a:rPr>
              <a:t>provided on the CS1010 website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	</a:t>
            </a:r>
            <a:r>
              <a:rPr lang="en-US" sz="24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diff myset1.out set1.out</a:t>
            </a:r>
          </a:p>
          <a:p>
            <a:pPr lvl="1">
              <a:spcBef>
                <a:spcPts val="1200"/>
              </a:spcBef>
            </a:pPr>
            <a:r>
              <a:rPr lang="en-US" sz="2400">
                <a:solidFill>
                  <a:schemeClr val="tx1"/>
                </a:solidFill>
              </a:rPr>
              <a:t>If the two files (</a:t>
            </a: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myset1.out</a:t>
            </a:r>
            <a:r>
              <a:rPr lang="en-US" sz="2400">
                <a:solidFill>
                  <a:schemeClr val="tx1"/>
                </a:solidFill>
              </a:rPr>
              <a:t> and </a:t>
            </a: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set1.out</a:t>
            </a:r>
            <a:r>
              <a:rPr lang="en-US" sz="2400">
                <a:solidFill>
                  <a:schemeClr val="tx1"/>
                </a:solidFill>
              </a:rPr>
              <a:t>) are identical, no output will be produced by the </a:t>
            </a:r>
            <a:r>
              <a:rPr lang="en-US" sz="2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</a:t>
            </a:r>
            <a:r>
              <a:rPr lang="en-US" sz="2400">
                <a:solidFill>
                  <a:schemeClr val="tx1"/>
                </a:solidFill>
              </a:rPr>
              <a:t> command.</a:t>
            </a:r>
            <a:endParaRPr lang="en-US" sz="2400" b="1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1200"/>
              </a:spcBef>
              <a:tabLst>
                <a:tab pos="1379538" algn="l"/>
              </a:tabLst>
            </a:pPr>
            <a:r>
              <a:rPr lang="en-US" sz="2400">
                <a:solidFill>
                  <a:schemeClr val="tx1"/>
                </a:solidFill>
              </a:rPr>
              <a:t>This is handy in cases where the differences between your output and the model output are not visible to the eyes, for example, trailing spaces in an output line.</a:t>
            </a:r>
            <a:endParaRPr lang="en-US" sz="2400" b="1" dirty="0">
              <a:solidFill>
                <a:srgbClr val="00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00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48" y="2895600"/>
            <a:ext cx="8026688" cy="324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/>
          <a:lstStyle/>
          <a:p>
            <a:r>
              <a:rPr lang="en-US" sz="2400" dirty="0"/>
              <a:t>Point your browser to </a:t>
            </a:r>
            <a:r>
              <a:rPr lang="en-US" sz="2400" dirty="0">
                <a:hlinkClick r:id="rId4"/>
              </a:rPr>
              <a:t>https://codecrunch.comp.nus.edu.sg/</a:t>
            </a:r>
            <a:endParaRPr lang="en-US" sz="2400" dirty="0"/>
          </a:p>
          <a:p>
            <a:pPr lvl="1"/>
            <a:r>
              <a:rPr lang="en-US" sz="2000" dirty="0"/>
              <a:t>The recommended browser is IE. Other browsers may not be fully compatible with </a:t>
            </a:r>
            <a:r>
              <a:rPr lang="en-US" sz="2000" dirty="0" err="1"/>
              <a:t>CodeCrunch</a:t>
            </a:r>
            <a:r>
              <a:rPr lang="en-US" sz="2000" dirty="0"/>
              <a:t>.</a:t>
            </a:r>
          </a:p>
          <a:p>
            <a:r>
              <a:rPr lang="en-US" sz="2400" dirty="0"/>
              <a:t>Use your </a:t>
            </a:r>
            <a:r>
              <a:rPr lang="en-US" sz="2400" dirty="0">
                <a:solidFill>
                  <a:srgbClr val="0000FF"/>
                </a:solidFill>
              </a:rPr>
              <a:t>NUSNET id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0000FF"/>
                </a:solidFill>
              </a:rPr>
              <a:t>password</a:t>
            </a:r>
            <a:r>
              <a:rPr lang="en-US" sz="2400" dirty="0"/>
              <a:t> to login.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Logging 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922645" y="5197408"/>
            <a:ext cx="614150" cy="255948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Program that fails all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Autofit/>
          </a:bodyPr>
          <a:lstStyle/>
          <a:p>
            <a:pPr lvl="1">
              <a:spcBef>
                <a:spcPts val="1200"/>
              </a:spcBef>
              <a:tabLst>
                <a:tab pos="1379538" algn="l"/>
              </a:tabLst>
            </a:pPr>
            <a:r>
              <a:rPr lang="en-US" sz="2400">
                <a:solidFill>
                  <a:srgbClr val="0000FF"/>
                </a:solidFill>
              </a:rPr>
              <a:t>Q: I tested my program and it works well, but when I submit it to CodeCrunch, it </a:t>
            </a:r>
            <a:r>
              <a:rPr lang="en-US" sz="2400" u="sng">
                <a:solidFill>
                  <a:srgbClr val="0000FF"/>
                </a:solidFill>
              </a:rPr>
              <a:t>fails</a:t>
            </a:r>
            <a:r>
              <a:rPr lang="en-US" sz="2400">
                <a:solidFill>
                  <a:srgbClr val="0000FF"/>
                </a:solidFill>
              </a:rPr>
              <a:t> all the test cases! Why?</a:t>
            </a:r>
            <a:endParaRPr lang="en-US" sz="2400" b="1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1200"/>
              </a:spcBef>
            </a:pPr>
            <a:r>
              <a:rPr lang="en-US" sz="2400">
                <a:solidFill>
                  <a:schemeClr val="tx1"/>
                </a:solidFill>
              </a:rPr>
              <a:t>This is a very commonly encountered problem once students start to submit their programs to CodeCrunch</a:t>
            </a:r>
          </a:p>
          <a:p>
            <a:pPr lvl="1">
              <a:spcBef>
                <a:spcPts val="1200"/>
              </a:spcBef>
            </a:pPr>
            <a:r>
              <a:rPr lang="en-US" sz="2400">
                <a:solidFill>
                  <a:schemeClr val="tx1"/>
                </a:solidFill>
              </a:rPr>
              <a:t>A verly likely reason is that you have </a:t>
            </a:r>
            <a:r>
              <a:rPr lang="en-US" sz="2400" u="sng">
                <a:solidFill>
                  <a:srgbClr val="C00000"/>
                </a:solidFill>
              </a:rPr>
              <a:t>forgotten to initialise some variable properly.</a:t>
            </a:r>
            <a:r>
              <a:rPr lang="en-US" sz="2400">
                <a:solidFill>
                  <a:schemeClr val="tx1"/>
                </a:solidFill>
              </a:rPr>
              <a:t>  Remember that an uninitialised numeric variable may not contain zero.</a:t>
            </a:r>
          </a:p>
          <a:p>
            <a:pPr lvl="1">
              <a:spcBef>
                <a:spcPts val="1200"/>
              </a:spcBef>
            </a:pPr>
            <a:r>
              <a:rPr lang="en-US" sz="2400">
                <a:solidFill>
                  <a:schemeClr val="tx1"/>
                </a:solidFill>
              </a:rPr>
              <a:t>Correct your program and resubmit to CodeCrunch!</a:t>
            </a:r>
          </a:p>
          <a:p>
            <a:pPr lvl="2">
              <a:spcBef>
                <a:spcPts val="600"/>
              </a:spcBef>
            </a:pPr>
            <a:r>
              <a:rPr lang="en-US" sz="2100"/>
              <a:t>Some students just ignored CodeCrunch feedback and did nothing to correct their program when it fails all test cases. Don’t do this!</a:t>
            </a:r>
            <a:endParaRPr lang="en-US" sz="2100">
              <a:solidFill>
                <a:schemeClr val="tx1"/>
              </a:solidFill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389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743200" y="2667000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Calibri" pitchFamily="34" charset="0"/>
              </a:rPr>
              <a:t>THE END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70" y="1847088"/>
            <a:ext cx="8303712" cy="42158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a task (1/3)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Click the </a:t>
            </a:r>
            <a:r>
              <a:rPr lang="en-US" sz="2400" dirty="0">
                <a:solidFill>
                  <a:srgbClr val="0000FF"/>
                </a:solidFill>
              </a:rPr>
              <a:t>course name </a:t>
            </a:r>
            <a:r>
              <a:rPr lang="en-US" sz="2400" dirty="0"/>
              <a:t>from dashboard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62000" y="3698543"/>
            <a:ext cx="2133600" cy="254713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1905000"/>
            <a:ext cx="8253757" cy="411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a task (2/3)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Click the </a:t>
            </a:r>
            <a:r>
              <a:rPr lang="en-US" sz="2400" dirty="0">
                <a:solidFill>
                  <a:srgbClr val="0000FF"/>
                </a:solidFill>
              </a:rPr>
              <a:t>task name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97126" y="4953000"/>
            <a:ext cx="1322696" cy="23499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96" y="2082452"/>
            <a:ext cx="8303712" cy="42158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400" dirty="0"/>
              <a:t>Shortcut for selecting an </a:t>
            </a:r>
            <a:r>
              <a:rPr lang="en-US" sz="2400" dirty="0">
                <a:solidFill>
                  <a:srgbClr val="FF0000"/>
                </a:solidFill>
              </a:rPr>
              <a:t>uncompleted</a:t>
            </a:r>
            <a:r>
              <a:rPr lang="en-US" sz="2400" dirty="0"/>
              <a:t> task: </a:t>
            </a:r>
            <a:br>
              <a:rPr lang="en-US" sz="2400" dirty="0"/>
            </a:br>
            <a:r>
              <a:rPr lang="en-US" sz="2400" dirty="0"/>
              <a:t>Click the </a:t>
            </a:r>
            <a:r>
              <a:rPr lang="en-US" sz="2400" dirty="0">
                <a:solidFill>
                  <a:srgbClr val="0000FF"/>
                </a:solidFill>
              </a:rPr>
              <a:t>task name </a:t>
            </a:r>
            <a:r>
              <a:rPr lang="en-US" sz="2400" dirty="0"/>
              <a:t>from dashboard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a task (3/3)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219199" y="4183569"/>
            <a:ext cx="2015319" cy="21101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8393070" cy="38970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a task (1/4)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Click the </a:t>
            </a:r>
            <a:r>
              <a:rPr lang="en-US" sz="2400" dirty="0">
                <a:solidFill>
                  <a:srgbClr val="0000FF"/>
                </a:solidFill>
              </a:rPr>
              <a:t>URL</a:t>
            </a:r>
            <a:r>
              <a:rPr lang="en-US" sz="2400" dirty="0"/>
              <a:t> for the problem description page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10852" y="5004148"/>
            <a:ext cx="2057400" cy="2286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74" y="1828799"/>
            <a:ext cx="8220513" cy="40013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a task (2/4)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Read and understand the problem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914400" y="4876801"/>
            <a:ext cx="7290148" cy="953348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Screen Shot 2015-12-25 at 2.40.13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057400"/>
            <a:ext cx="2286000" cy="152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a task (3/4)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Download skeleton files, and/or sample input and output files from the problem description page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4" name="Group 11"/>
          <p:cNvGrpSpPr/>
          <p:nvPr/>
        </p:nvGrpSpPr>
        <p:grpSpPr>
          <a:xfrm>
            <a:off x="685800" y="2133600"/>
            <a:ext cx="8229600" cy="1981200"/>
            <a:chOff x="685800" y="2362200"/>
            <a:chExt cx="8229600" cy="1981200"/>
          </a:xfrm>
        </p:grpSpPr>
        <p:sp>
          <p:nvSpPr>
            <p:cNvPr id="6" name="Oval 5"/>
            <p:cNvSpPr/>
            <p:nvPr/>
          </p:nvSpPr>
          <p:spPr>
            <a:xfrm>
              <a:off x="2619920" y="3581400"/>
              <a:ext cx="914400" cy="533400"/>
            </a:xfrm>
            <a:prstGeom prst="ellipse">
              <a:avLst/>
            </a:prstGeom>
            <a:solidFill>
              <a:srgbClr val="C00000">
                <a:alpha val="26000"/>
              </a:srgb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b="53548"/>
            <a:stretch>
              <a:fillRect/>
            </a:stretch>
          </p:blipFill>
          <p:spPr bwMode="auto">
            <a:xfrm>
              <a:off x="685800" y="2362200"/>
              <a:ext cx="8229600" cy="1981200"/>
            </a:xfrm>
            <a:prstGeom prst="rect">
              <a:avLst/>
            </a:prstGeom>
            <a:noFill/>
            <a:ln w="9525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</p:spPr>
        </p:pic>
        <p:sp>
          <p:nvSpPr>
            <p:cNvPr id="11" name="Rounded Rectangle 10"/>
            <p:cNvSpPr/>
            <p:nvPr/>
          </p:nvSpPr>
          <p:spPr>
            <a:xfrm>
              <a:off x="1295400" y="2681748"/>
              <a:ext cx="3657600" cy="457200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a task (4/4)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09600"/>
          </a:xfrm>
        </p:spPr>
        <p:txBody>
          <a:bodyPr>
            <a:normAutofit/>
          </a:bodyPr>
          <a:lstStyle/>
          <a:p>
            <a:r>
              <a:rPr lang="en-US" sz="2400" dirty="0"/>
              <a:t>Write your program and test it thoroughly before submission.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0" y="1905000"/>
            <a:ext cx="3810000" cy="3962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are encouraged to use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editor 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vim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your UNIX account.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2200" baseline="0" dirty="0"/>
              <a:t>After</a:t>
            </a:r>
            <a:r>
              <a:rPr lang="en-US" sz="2200" dirty="0"/>
              <a:t> testing your program, you may transfer it to your hard-disk for submission to </a:t>
            </a:r>
            <a:r>
              <a:rPr lang="en-US" sz="2200" dirty="0" err="1"/>
              <a:t>CodeCrunch</a:t>
            </a:r>
            <a:r>
              <a:rPr lang="en-US" sz="2200" dirty="0"/>
              <a:t>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752601"/>
            <a:ext cx="3675196" cy="42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1251</TotalTime>
  <Words>781</Words>
  <Application>Microsoft Office PowerPoint</Application>
  <PresentationFormat>On-screen Show (4:3)</PresentationFormat>
  <Paragraphs>125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Bookman Old Style</vt:lpstr>
      <vt:lpstr>Calibri</vt:lpstr>
      <vt:lpstr>Courier New</vt:lpstr>
      <vt:lpstr>Gill Sans MT</vt:lpstr>
      <vt:lpstr>Wingdings</vt:lpstr>
      <vt:lpstr>Wingdings 3</vt:lpstr>
      <vt:lpstr>Origin</vt:lpstr>
      <vt:lpstr>CodeCrunch</vt:lpstr>
      <vt:lpstr>Logging in</vt:lpstr>
      <vt:lpstr>Selecting a task (1/3)</vt:lpstr>
      <vt:lpstr>Selecting a task (2/3)</vt:lpstr>
      <vt:lpstr>Selecting a task (3/3)</vt:lpstr>
      <vt:lpstr>Solving a task (1/4)</vt:lpstr>
      <vt:lpstr>Solving a task (2/4)</vt:lpstr>
      <vt:lpstr>Solving a task (3/4)</vt:lpstr>
      <vt:lpstr>Solving a task (4/4)</vt:lpstr>
      <vt:lpstr>Submitting a task (1/3)</vt:lpstr>
      <vt:lpstr>Submitting a task (2/3)</vt:lpstr>
      <vt:lpstr>Submitting a task (3/3)</vt:lpstr>
      <vt:lpstr>Reviewing a submission (1/3)</vt:lpstr>
      <vt:lpstr>Reviewing a submission (2/3)</vt:lpstr>
      <vt:lpstr>Reviewing a submission (3/3)</vt:lpstr>
      <vt:lpstr>Grading</vt:lpstr>
      <vt:lpstr>Additional Information</vt:lpstr>
      <vt:lpstr>Input and Output Files</vt:lpstr>
      <vt:lpstr>Using the ‘diff’ command</vt:lpstr>
      <vt:lpstr>Program that fails all test cases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CodeCrunch Intro</dc:title>
  <dc:creator>Zhao Jin</dc:creator>
  <cp:lastModifiedBy>Tuck-Choy Aaron TAN</cp:lastModifiedBy>
  <cp:revision>295</cp:revision>
  <dcterms:created xsi:type="dcterms:W3CDTF">2006-08-16T00:00:00Z</dcterms:created>
  <dcterms:modified xsi:type="dcterms:W3CDTF">2017-08-23T12:42:47Z</dcterms:modified>
</cp:coreProperties>
</file>