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9"/>
  </p:notesMasterIdLst>
  <p:sldIdLst>
    <p:sldId id="256" r:id="rId2"/>
    <p:sldId id="318" r:id="rId3"/>
    <p:sldId id="274" r:id="rId4"/>
    <p:sldId id="282" r:id="rId5"/>
    <p:sldId id="310" r:id="rId6"/>
    <p:sldId id="292" r:id="rId7"/>
    <p:sldId id="296" r:id="rId8"/>
    <p:sldId id="297" r:id="rId9"/>
    <p:sldId id="298" r:id="rId10"/>
    <p:sldId id="307" r:id="rId11"/>
    <p:sldId id="299" r:id="rId12"/>
    <p:sldId id="300" r:id="rId13"/>
    <p:sldId id="301" r:id="rId14"/>
    <p:sldId id="302" r:id="rId15"/>
    <p:sldId id="303" r:id="rId16"/>
    <p:sldId id="304" r:id="rId17"/>
    <p:sldId id="305" r:id="rId18"/>
    <p:sldId id="306" r:id="rId19"/>
    <p:sldId id="294" r:id="rId20"/>
    <p:sldId id="313" r:id="rId21"/>
    <p:sldId id="315" r:id="rId22"/>
    <p:sldId id="314" r:id="rId23"/>
    <p:sldId id="316" r:id="rId24"/>
    <p:sldId id="317" r:id="rId25"/>
    <p:sldId id="312" r:id="rId26"/>
    <p:sldId id="293" r:id="rId27"/>
    <p:sldId id="291" r:id="rId28"/>
    <p:sldId id="289" r:id="rId29"/>
    <p:sldId id="309" r:id="rId30"/>
    <p:sldId id="308" r:id="rId31"/>
    <p:sldId id="287" r:id="rId32"/>
    <p:sldId id="311" r:id="rId33"/>
    <p:sldId id="288" r:id="rId34"/>
    <p:sldId id="283" r:id="rId35"/>
    <p:sldId id="284" r:id="rId36"/>
    <p:sldId id="285" r:id="rId37"/>
    <p:sldId id="286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12" autoAdjust="0"/>
    <p:restoredTop sz="94660"/>
  </p:normalViewPr>
  <p:slideViewPr>
    <p:cSldViewPr>
      <p:cViewPr varScale="1">
        <p:scale>
          <a:sx n="70" d="100"/>
          <a:sy n="70" d="100"/>
        </p:scale>
        <p:origin x="-10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0A08BD-178C-4D9E-8CA0-DB8D89FC9B7A}" type="datetimeFigureOut">
              <a:rPr lang="en-SG" smtClean="0"/>
              <a:pPr/>
              <a:t>22/1/2015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C4A765-6640-4E40-95FD-7EE9ED1CB66D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82759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4A765-6640-4E40-95FD-7EE9ED1CB66D}" type="slidenum">
              <a:rPr lang="en-SG" smtClean="0"/>
              <a:pPr/>
              <a:t>1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697375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4A765-6640-4E40-95FD-7EE9ED1CB66D}" type="slidenum">
              <a:rPr lang="en-SG" smtClean="0"/>
              <a:pPr/>
              <a:t>10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306378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4A765-6640-4E40-95FD-7EE9ED1CB66D}" type="slidenum">
              <a:rPr lang="en-SG" smtClean="0"/>
              <a:pPr/>
              <a:t>11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148726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4A765-6640-4E40-95FD-7EE9ED1CB66D}" type="slidenum">
              <a:rPr lang="en-SG" smtClean="0"/>
              <a:pPr/>
              <a:t>12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6946792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4A765-6640-4E40-95FD-7EE9ED1CB66D}" type="slidenum">
              <a:rPr lang="en-SG" smtClean="0"/>
              <a:pPr/>
              <a:t>13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634942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4A765-6640-4E40-95FD-7EE9ED1CB66D}" type="slidenum">
              <a:rPr lang="en-SG" smtClean="0"/>
              <a:pPr/>
              <a:t>14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8239880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4A765-6640-4E40-95FD-7EE9ED1CB66D}" type="slidenum">
              <a:rPr lang="en-SG" smtClean="0"/>
              <a:pPr/>
              <a:t>15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010190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4A765-6640-4E40-95FD-7EE9ED1CB66D}" type="slidenum">
              <a:rPr lang="en-SG" smtClean="0"/>
              <a:pPr/>
              <a:t>16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1220814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4A765-6640-4E40-95FD-7EE9ED1CB66D}" type="slidenum">
              <a:rPr lang="en-SG" smtClean="0"/>
              <a:pPr/>
              <a:t>17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717685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4A765-6640-4E40-95FD-7EE9ED1CB66D}" type="slidenum">
              <a:rPr lang="en-SG" smtClean="0"/>
              <a:pPr/>
              <a:t>18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087681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4A765-6640-4E40-95FD-7EE9ED1CB66D}" type="slidenum">
              <a:rPr lang="en-SG" smtClean="0"/>
              <a:pPr/>
              <a:t>19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306378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4A765-6640-4E40-95FD-7EE9ED1CB66D}" type="slidenum">
              <a:rPr lang="en-SG" smtClean="0"/>
              <a:pPr/>
              <a:t>2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6513446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4A765-6640-4E40-95FD-7EE9ED1CB66D}" type="slidenum">
              <a:rPr lang="en-SG" smtClean="0"/>
              <a:pPr/>
              <a:t>20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83429288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4A765-6640-4E40-95FD-7EE9ED1CB66D}" type="slidenum">
              <a:rPr lang="en-SG" smtClean="0"/>
              <a:pPr/>
              <a:t>21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64834085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4A765-6640-4E40-95FD-7EE9ED1CB66D}" type="slidenum">
              <a:rPr lang="en-SG" smtClean="0"/>
              <a:pPr/>
              <a:t>22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99630215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4A765-6640-4E40-95FD-7EE9ED1CB66D}" type="slidenum">
              <a:rPr lang="en-SG" smtClean="0"/>
              <a:pPr/>
              <a:t>23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05806901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4A765-6640-4E40-95FD-7EE9ED1CB66D}" type="slidenum">
              <a:rPr lang="en-SG" smtClean="0"/>
              <a:pPr/>
              <a:t>24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76482557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4A765-6640-4E40-95FD-7EE9ED1CB66D}" type="slidenum">
              <a:rPr lang="en-SG" smtClean="0"/>
              <a:pPr/>
              <a:t>25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25386072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4A765-6640-4E40-95FD-7EE9ED1CB66D}" type="slidenum">
              <a:rPr lang="en-SG" smtClean="0"/>
              <a:pPr/>
              <a:t>26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6513446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4A765-6640-4E40-95FD-7EE9ED1CB66D}" type="slidenum">
              <a:rPr lang="en-SG" smtClean="0"/>
              <a:pPr/>
              <a:t>27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6513446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4A765-6640-4E40-95FD-7EE9ED1CB66D}" type="slidenum">
              <a:rPr lang="en-SG" smtClean="0"/>
              <a:pPr/>
              <a:t>28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7119980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4A765-6640-4E40-95FD-7EE9ED1CB66D}" type="slidenum">
              <a:rPr lang="en-SG" smtClean="0"/>
              <a:pPr/>
              <a:t>29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711998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4A765-6640-4E40-95FD-7EE9ED1CB66D}" type="slidenum">
              <a:rPr lang="en-SG" smtClean="0"/>
              <a:pPr/>
              <a:t>3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3063781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4A765-6640-4E40-95FD-7EE9ED1CB66D}" type="slidenum">
              <a:rPr lang="en-SG" smtClean="0"/>
              <a:pPr/>
              <a:t>30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7119980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4A765-6640-4E40-95FD-7EE9ED1CB66D}" type="slidenum">
              <a:rPr lang="en-SG" smtClean="0"/>
              <a:pPr/>
              <a:t>31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80521361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4A765-6640-4E40-95FD-7EE9ED1CB66D}" type="slidenum">
              <a:rPr lang="en-SG" smtClean="0"/>
              <a:pPr/>
              <a:t>32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03052788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4A765-6640-4E40-95FD-7EE9ED1CB66D}" type="slidenum">
              <a:rPr lang="en-SG" smtClean="0"/>
              <a:pPr/>
              <a:t>33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4959879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4A765-6640-4E40-95FD-7EE9ED1CB66D}" type="slidenum">
              <a:rPr lang="en-SG" smtClean="0"/>
              <a:pPr/>
              <a:t>37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226681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4A765-6640-4E40-95FD-7EE9ED1CB66D}" type="slidenum">
              <a:rPr lang="en-SG" smtClean="0"/>
              <a:pPr/>
              <a:t>4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651344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7388"/>
            <a:ext cx="4568825" cy="34274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C25A9B-AAC0-44F1-815F-5362F04D9AB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0297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4A765-6640-4E40-95FD-7EE9ED1CB66D}" type="slidenum">
              <a:rPr lang="en-SG" smtClean="0"/>
              <a:pPr/>
              <a:t>6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306378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4A765-6640-4E40-95FD-7EE9ED1CB66D}" type="slidenum">
              <a:rPr lang="en-SG" smtClean="0"/>
              <a:pPr/>
              <a:t>7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6884560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4A765-6640-4E40-95FD-7EE9ED1CB66D}" type="slidenum">
              <a:rPr lang="en-SG" smtClean="0"/>
              <a:pPr/>
              <a:t>8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632201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4A765-6640-4E40-95FD-7EE9ED1CB66D}" type="slidenum">
              <a:rPr lang="en-SG" smtClean="0"/>
              <a:pPr/>
              <a:t>9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690083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457A587-1B2A-4B43-96C7-05C4778AD945}" type="datetime1">
              <a:rPr lang="en-SG" smtClean="0"/>
              <a:pPr/>
              <a:t>22/1/2015</a:t>
            </a:fld>
            <a:endParaRPr lang="en-SG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SG" smtClean="0"/>
              <a:t>Week 3</a:t>
            </a:r>
            <a:endParaRPr lang="en-SG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60D3DB89-D0B7-4267-995B-14163E14260F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51E4-5C87-4AED-8E0D-88908E4C44DB}" type="datetime1">
              <a:rPr lang="en-SG" smtClean="0"/>
              <a:pPr/>
              <a:t>22/1/2015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Week 3</a:t>
            </a:r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DB89-D0B7-4267-995B-14163E14260F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90E00-0CC4-4A36-ADB3-E6AA04AEBB46}" type="datetime1">
              <a:rPr lang="en-SG" smtClean="0"/>
              <a:pPr/>
              <a:t>22/1/2015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Week 3</a:t>
            </a:r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DB89-D0B7-4267-995B-14163E14260F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38C1E-DDF6-4B40-975C-36C554F11C92}" type="datetime1">
              <a:rPr lang="en-SG" smtClean="0"/>
              <a:pPr/>
              <a:t>22/1/2015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Week 3</a:t>
            </a:r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DB89-D0B7-4267-995B-14163E14260F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644321C-73B0-4158-AE7B-3658FA28BB38}" type="datetime1">
              <a:rPr lang="en-SG" smtClean="0"/>
              <a:pPr/>
              <a:t>22/1/2015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SG" smtClean="0"/>
              <a:t>Week 3</a:t>
            </a:r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60D3DB89-D0B7-4267-995B-14163E14260F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A6657-0BE7-4A6D-BBF2-B5D983506F12}" type="datetime1">
              <a:rPr lang="en-SG" smtClean="0"/>
              <a:pPr/>
              <a:t>22/1/2015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Week 3</a:t>
            </a:r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DB89-D0B7-4267-995B-14163E14260F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51399-C6A7-4D25-971E-CFEB66817E01}" type="datetime1">
              <a:rPr lang="en-SG" smtClean="0"/>
              <a:pPr/>
              <a:t>22/1/2015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Week 3</a:t>
            </a:r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DB89-D0B7-4267-995B-14163E14260F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07C6-B44E-4F1B-91A1-45F68CF86A58}" type="datetime1">
              <a:rPr lang="en-SG" smtClean="0"/>
              <a:pPr/>
              <a:t>22/1/2015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Week 3</a:t>
            </a:r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DB89-D0B7-4267-995B-14163E14260F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32BB9-FF75-45D3-931B-B804DAEEBA2B}" type="datetime1">
              <a:rPr lang="en-SG" smtClean="0"/>
              <a:pPr/>
              <a:t>22/1/2015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Week 3</a:t>
            </a:r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DB89-D0B7-4267-995B-14163E14260F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8011-F70D-4199-9276-A48DBF005A36}" type="datetime1">
              <a:rPr lang="en-SG" smtClean="0"/>
              <a:pPr/>
              <a:t>22/1/2015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Week 3</a:t>
            </a:r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DB89-D0B7-4267-995B-14163E14260F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F9B5D-6887-469B-8355-09B8EF8DDD16}" type="datetime1">
              <a:rPr lang="en-SG" smtClean="0"/>
              <a:pPr/>
              <a:t>22/1/2015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Week 3</a:t>
            </a:r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DB89-D0B7-4267-995B-14163E14260F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BC05788-A758-4A88-8143-162D188D7B76}" type="datetime1">
              <a:rPr lang="en-SG" smtClean="0"/>
              <a:pPr/>
              <a:t>22/1/2015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SG" smtClean="0"/>
              <a:t>Week 3</a:t>
            </a:r>
            <a:endParaRPr lang="en-SG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0D3DB89-D0B7-4267-995B-14163E14260F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hf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7/docs/api/java/text/DecimalFormat.html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7/docs/api/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002060"/>
                </a:solidFill>
                <a:latin typeface="Lucida Sans Unicode" pitchFamily="34" charset="0"/>
                <a:cs typeface="Lucida Sans Unicode" pitchFamily="34" charset="0"/>
              </a:rPr>
              <a:t>CS1020</a:t>
            </a:r>
            <a:endParaRPr lang="en-SG" sz="6600" dirty="0">
              <a:solidFill>
                <a:srgbClr val="002060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Week 3: 29</a:t>
            </a:r>
            <a:r>
              <a:rPr lang="en-US" sz="2800" baseline="30000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sz="2800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January 2015</a:t>
            </a:r>
            <a:endParaRPr lang="en-SG" sz="2800" dirty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latin typeface="Calibri" panose="020F0502020204030204" pitchFamily="34" charset="0"/>
              </a:rPr>
              <a:t>Input/Output</a:t>
            </a:r>
            <a:endParaRPr lang="en-SG" sz="4000" dirty="0">
              <a:latin typeface="Calibri" panose="020F050202020403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SG" sz="2800" dirty="0" smtClean="0">
                <a:latin typeface="Calibri" panose="020F0502020204030204" pitchFamily="34" charset="0"/>
              </a:rPr>
              <a:t>Practice Exercise 9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24328" y="6356350"/>
            <a:ext cx="1272952" cy="365760"/>
          </a:xfrm>
        </p:spPr>
        <p:txBody>
          <a:bodyPr/>
          <a:lstStyle/>
          <a:p>
            <a:r>
              <a:rPr lang="en-SG" smtClean="0"/>
              <a:t>Week 3</a:t>
            </a:r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157241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Input: Reading Standard Input</a:t>
            </a:r>
            <a:endParaRPr lang="en-S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29600" cy="4824536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A5002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Scanner</a:t>
            </a:r>
            <a:r>
              <a:rPr lang="en-US" sz="24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 Class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000" dirty="0" smtClean="0">
                <a:solidFill>
                  <a:srgbClr val="00206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Initialization: </a:t>
            </a:r>
            <a:r>
              <a:rPr lang="en-US" sz="2000" b="1" i="1" dirty="0" smtClean="0">
                <a:solidFill>
                  <a:srgbClr val="00206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Scanner sc = </a:t>
            </a:r>
            <a:r>
              <a:rPr lang="en-US" sz="2000" b="1" i="1" smtClean="0">
                <a:solidFill>
                  <a:srgbClr val="00206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new Scanner(System.in</a:t>
            </a:r>
            <a:r>
              <a:rPr lang="en-US" sz="2000" b="1" i="1" dirty="0" smtClean="0">
                <a:solidFill>
                  <a:srgbClr val="00206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);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000" b="1" i="1" dirty="0" err="1" smtClean="0">
                <a:solidFill>
                  <a:srgbClr val="00206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hasNext</a:t>
            </a:r>
            <a:r>
              <a:rPr lang="en-US" sz="2000" b="1" i="1" dirty="0" smtClean="0">
                <a:solidFill>
                  <a:srgbClr val="00206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()</a:t>
            </a:r>
            <a:r>
              <a:rPr lang="en-US" sz="2000" dirty="0" smtClean="0">
                <a:solidFill>
                  <a:srgbClr val="00206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and variants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00206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Check if there exists another input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000" b="1" i="1" dirty="0" smtClean="0">
                <a:solidFill>
                  <a:srgbClr val="00206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next() </a:t>
            </a:r>
            <a:r>
              <a:rPr lang="en-US" sz="2000" dirty="0" smtClean="0">
                <a:solidFill>
                  <a:srgbClr val="00206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and variants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00206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Get the next input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000" u="sng" dirty="0" smtClean="0">
                <a:solidFill>
                  <a:srgbClr val="00206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Variants</a:t>
            </a:r>
            <a:r>
              <a:rPr lang="en-US" sz="2000" dirty="0" smtClean="0">
                <a:solidFill>
                  <a:srgbClr val="00206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: Int, Line, Double</a:t>
            </a:r>
            <a:br>
              <a:rPr lang="en-US" sz="2000" dirty="0" smtClean="0">
                <a:solidFill>
                  <a:srgbClr val="00206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</a:br>
            <a:r>
              <a:rPr lang="en-US" sz="2000" dirty="0" smtClean="0">
                <a:solidFill>
                  <a:srgbClr val="00206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example: </a:t>
            </a:r>
            <a:r>
              <a:rPr lang="en-US" sz="2000" b="1" i="1" dirty="0" err="1" smtClean="0">
                <a:solidFill>
                  <a:srgbClr val="00206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hasNextInt</a:t>
            </a:r>
            <a:r>
              <a:rPr lang="en-US" sz="2000" b="1" i="1" dirty="0" smtClean="0">
                <a:solidFill>
                  <a:srgbClr val="00206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() </a:t>
            </a:r>
            <a:r>
              <a:rPr lang="en-US" sz="2000" dirty="0" smtClean="0">
                <a:solidFill>
                  <a:srgbClr val="00206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and </a:t>
            </a:r>
            <a:r>
              <a:rPr lang="en-US" sz="2000" b="1" i="1" dirty="0" err="1" smtClean="0">
                <a:solidFill>
                  <a:srgbClr val="00206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nextLine</a:t>
            </a:r>
            <a:r>
              <a:rPr lang="en-US" sz="2000" b="1" i="1" dirty="0" smtClean="0">
                <a:solidFill>
                  <a:srgbClr val="00206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()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000" b="1" i="1" u="sng" dirty="0" smtClean="0">
                <a:solidFill>
                  <a:srgbClr val="00206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There is NO </a:t>
            </a:r>
            <a:r>
              <a:rPr lang="en-US" sz="2000" b="1" i="1" u="sng" dirty="0" err="1" smtClean="0">
                <a:solidFill>
                  <a:srgbClr val="00206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nextChar</a:t>
            </a:r>
            <a:r>
              <a:rPr lang="en-US" sz="2000" b="1" i="1" u="sng" dirty="0" smtClean="0">
                <a:solidFill>
                  <a:srgbClr val="00206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() and </a:t>
            </a:r>
            <a:r>
              <a:rPr lang="en-US" sz="2000" b="1" i="1" u="sng" dirty="0" err="1" smtClean="0">
                <a:solidFill>
                  <a:srgbClr val="00206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hasNextChar</a:t>
            </a:r>
            <a:r>
              <a:rPr lang="en-US" sz="2000" b="1" i="1" u="sng" dirty="0" smtClean="0">
                <a:solidFill>
                  <a:srgbClr val="00206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() variant</a:t>
            </a:r>
            <a:endParaRPr lang="en-US" sz="2000" b="1" i="1" dirty="0" smtClean="0">
              <a:solidFill>
                <a:srgbClr val="002060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4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Type of Input: (</a:t>
            </a:r>
            <a:r>
              <a:rPr lang="en-US" sz="2400" i="1" u="sng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from Practice Exercise 9</a:t>
            </a:r>
            <a:r>
              <a:rPr lang="en-US" sz="240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)</a:t>
            </a:r>
            <a:endParaRPr lang="en-US" sz="2400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marL="868680" lvl="1" indent="-457200">
              <a:lnSpc>
                <a:spcPct val="110000"/>
              </a:lnSpc>
              <a:spcBef>
                <a:spcPts val="0"/>
              </a:spcBef>
              <a:buSzPct val="60000"/>
              <a:buFont typeface="Courier New" pitchFamily="49" charset="0"/>
              <a:buChar char="o"/>
            </a:pPr>
            <a:r>
              <a:rPr lang="en-US" dirty="0" smtClean="0">
                <a:solidFill>
                  <a:srgbClr val="00206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Type 1: Number of Operations is specified</a:t>
            </a:r>
          </a:p>
          <a:p>
            <a:pPr marL="868680" lvl="1" indent="-457200">
              <a:lnSpc>
                <a:spcPct val="110000"/>
              </a:lnSpc>
              <a:spcBef>
                <a:spcPts val="0"/>
              </a:spcBef>
              <a:buSzPct val="60000"/>
              <a:buFont typeface="Courier New" pitchFamily="49" charset="0"/>
              <a:buChar char="o"/>
            </a:pPr>
            <a:r>
              <a:rPr lang="en-US" dirty="0" smtClean="0">
                <a:solidFill>
                  <a:srgbClr val="00206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Type 2: Read until Terminating Special Character</a:t>
            </a:r>
          </a:p>
          <a:p>
            <a:pPr marL="868680" lvl="1" indent="-457200">
              <a:lnSpc>
                <a:spcPct val="110000"/>
              </a:lnSpc>
              <a:spcBef>
                <a:spcPts val="0"/>
              </a:spcBef>
              <a:buSzPct val="60000"/>
              <a:buFont typeface="Courier New" pitchFamily="49" charset="0"/>
              <a:buChar char="o"/>
            </a:pPr>
            <a:r>
              <a:rPr lang="en-US" dirty="0" smtClean="0">
                <a:solidFill>
                  <a:srgbClr val="00206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Type 3: Read until End of File</a:t>
            </a:r>
            <a:endParaRPr lang="en-US" dirty="0">
              <a:solidFill>
                <a:srgbClr val="002060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DB89-D0B7-4267-995B-14163E14260F}" type="slidenum">
              <a:rPr lang="en-SG" smtClean="0"/>
              <a:pPr/>
              <a:t>11</a:t>
            </a:fld>
            <a:endParaRPr lang="en-S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24328" y="6356350"/>
            <a:ext cx="1272952" cy="365760"/>
          </a:xfrm>
        </p:spPr>
        <p:txBody>
          <a:bodyPr/>
          <a:lstStyle/>
          <a:p>
            <a:r>
              <a:rPr lang="en-SG" smtClean="0"/>
              <a:t>Week 3</a:t>
            </a:r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751639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Input: Type 1 Input (Example)</a:t>
            </a:r>
            <a:endParaRPr lang="en-SG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DB89-D0B7-4267-995B-14163E14260F}" type="slidenum">
              <a:rPr lang="en-SG" smtClean="0"/>
              <a:pPr/>
              <a:t>12</a:t>
            </a:fld>
            <a:endParaRPr lang="en-SG"/>
          </a:p>
        </p:txBody>
      </p:sp>
      <p:sp>
        <p:nvSpPr>
          <p:cNvPr id="7" name="Content Placeholder 1"/>
          <p:cNvSpPr>
            <a:spLocks noGrp="1"/>
          </p:cNvSpPr>
          <p:nvPr>
            <p:ph idx="1"/>
          </p:nvPr>
        </p:nvSpPr>
        <p:spPr>
          <a:xfrm>
            <a:off x="827584" y="1481329"/>
            <a:ext cx="7859216" cy="3963895"/>
          </a:xfrm>
          <a:solidFill>
            <a:srgbClr val="FFFFCC"/>
          </a:solidFill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pPr marL="1143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public static void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main(String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1143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// … Code Section Omitted</a:t>
            </a:r>
          </a:p>
          <a:p>
            <a:pPr marL="1143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// … Other Initialization</a:t>
            </a:r>
          </a:p>
          <a:p>
            <a:pPr marL="11430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1143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Scanner sc = 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Scanner(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1143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numOps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sc.nextInt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1143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for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i=0; i&lt;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numOps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i++) {</a:t>
            </a:r>
          </a:p>
          <a:p>
            <a:pPr marL="1143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// Read Other Inputs</a:t>
            </a:r>
          </a:p>
          <a:p>
            <a:pPr marL="1143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1143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b="1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	// … Code Section Omitted</a:t>
            </a:r>
          </a:p>
          <a:p>
            <a:pPr marL="1143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24328" y="6356350"/>
            <a:ext cx="1272952" cy="365760"/>
          </a:xfrm>
        </p:spPr>
        <p:txBody>
          <a:bodyPr/>
          <a:lstStyle/>
          <a:p>
            <a:r>
              <a:rPr lang="en-SG" smtClean="0"/>
              <a:t>Week 3</a:t>
            </a:r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234468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Input: Type 2 Input</a:t>
            </a:r>
            <a:endParaRPr lang="en-SG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DB89-D0B7-4267-995B-14163E14260F}" type="slidenum">
              <a:rPr lang="en-SG" smtClean="0"/>
              <a:pPr/>
              <a:t>13</a:t>
            </a:fld>
            <a:endParaRPr lang="en-SG"/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457200" y="1196752"/>
            <a:ext cx="8435280" cy="5472608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Steps:</a:t>
            </a:r>
          </a:p>
          <a:p>
            <a:pPr marL="571500" indent="-457200">
              <a:spcBef>
                <a:spcPts val="0"/>
              </a:spcBef>
              <a:buClr>
                <a:srgbClr val="0000FF"/>
              </a:buClr>
              <a:buSzPct val="100000"/>
              <a:buFont typeface="+mj-lt"/>
              <a:buAutoNum type="arabicPeriod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Instantiate a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Scanner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object</a:t>
            </a:r>
            <a:r>
              <a:rPr lang="en-US" dirty="0">
                <a:latin typeface="Arial" pitchFamily="34" charset="0"/>
                <a:cs typeface="Arial" pitchFamily="34" charset="0"/>
              </a:rPr>
              <a:t/>
            </a:r>
            <a:br>
              <a:rPr lang="en-US" dirty="0">
                <a:latin typeface="Arial" pitchFamily="34" charset="0"/>
                <a:cs typeface="Arial" pitchFamily="34" charset="0"/>
              </a:rPr>
            </a:b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571500" indent="-457200">
              <a:spcBef>
                <a:spcPts val="600"/>
              </a:spcBef>
              <a:buClr>
                <a:srgbClr val="0000FF"/>
              </a:buClr>
              <a:buSzPct val="100000"/>
              <a:buFont typeface="+mj-lt"/>
              <a:buAutoNum type="arabicPeriod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Read the First Input</a:t>
            </a:r>
            <a:r>
              <a:rPr lang="en-US" dirty="0">
                <a:latin typeface="Arial" pitchFamily="34" charset="0"/>
                <a:cs typeface="Arial" pitchFamily="34" charset="0"/>
              </a:rPr>
              <a:t/>
            </a:r>
            <a:br>
              <a:rPr lang="en-US" dirty="0">
                <a:latin typeface="Arial" pitchFamily="34" charset="0"/>
                <a:cs typeface="Arial" pitchFamily="34" charset="0"/>
              </a:rPr>
            </a:b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571500" indent="-457200">
              <a:spcBef>
                <a:spcPts val="600"/>
              </a:spcBef>
              <a:buClr>
                <a:srgbClr val="0000FF"/>
              </a:buClr>
              <a:buSzPct val="100000"/>
              <a:buFont typeface="+mj-lt"/>
              <a:buAutoNum type="arabicPeriod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Loop until Terminating Special Character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encountered</a:t>
            </a:r>
            <a:r>
              <a:rPr lang="en-US" dirty="0">
                <a:latin typeface="Arial" pitchFamily="34" charset="0"/>
                <a:cs typeface="Arial" pitchFamily="34" charset="0"/>
              </a:rPr>
              <a:t/>
            </a:r>
            <a:br>
              <a:rPr lang="en-US" dirty="0">
                <a:latin typeface="Arial" pitchFamily="34" charset="0"/>
                <a:cs typeface="Arial" pitchFamily="34" charset="0"/>
              </a:rPr>
            </a:b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71500" indent="-457200">
              <a:spcBef>
                <a:spcPts val="600"/>
              </a:spcBef>
              <a:buClr>
                <a:srgbClr val="0000FF"/>
              </a:buClr>
              <a:buSzPct val="100000"/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71500" indent="-457200">
              <a:spcBef>
                <a:spcPts val="600"/>
              </a:spcBef>
              <a:buClr>
                <a:srgbClr val="0000FF"/>
              </a:buClr>
              <a:buSzPct val="100000"/>
              <a:buFont typeface="+mj-lt"/>
              <a:buAutoNum type="arabicPeriod"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571500" indent="-457200">
              <a:spcBef>
                <a:spcPts val="2400"/>
              </a:spcBef>
              <a:buClr>
                <a:srgbClr val="0000FF"/>
              </a:buClr>
              <a:buSzPct val="100000"/>
              <a:buFont typeface="+mj-lt"/>
              <a:buAutoNum type="arabicPeriod" startAt="4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Read into </a:t>
            </a:r>
            <a:r>
              <a:rPr lang="en-US" sz="2400" i="1" u="sng" dirty="0" err="1">
                <a:latin typeface="Arial" pitchFamily="34" charset="0"/>
                <a:cs typeface="Arial" pitchFamily="34" charset="0"/>
              </a:rPr>
              <a:t>tempInput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again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114300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en-SG" dirty="0"/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1259632" y="2060848"/>
            <a:ext cx="7344816" cy="432048"/>
          </a:xfrm>
          <a:prstGeom prst="rect">
            <a:avLst/>
          </a:prstGeom>
          <a:solidFill>
            <a:srgbClr val="FFFFCC"/>
          </a:solidFill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vert="horz">
            <a:normAutofit/>
          </a:bodyPr>
          <a:lstStyle/>
          <a:p>
            <a:pPr marL="114300" lvl="0">
              <a:lnSpc>
                <a:spcPct val="110000"/>
              </a:lnSpc>
              <a:buClr>
                <a:schemeClr val="accent1"/>
              </a:buClr>
              <a:buSzPct val="68000"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Scanner sc = new Scanner(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System.in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kumimoji="0" lang="en-SG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1259632" y="2924944"/>
            <a:ext cx="7344816" cy="432048"/>
          </a:xfrm>
          <a:prstGeom prst="rect">
            <a:avLst/>
          </a:prstGeom>
          <a:solidFill>
            <a:srgbClr val="FFFFCC"/>
          </a:solidFill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vert="horz">
            <a:normAutofit/>
          </a:bodyPr>
          <a:lstStyle/>
          <a:p>
            <a:pPr marL="114300" lvl="0">
              <a:lnSpc>
                <a:spcPct val="110000"/>
              </a:lnSpc>
              <a:buClr>
                <a:schemeClr val="accent1"/>
              </a:buClr>
              <a:buSzPct val="68000"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tempInput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sc.next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kumimoji="0" lang="en-SG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1259632" y="3789040"/>
            <a:ext cx="7344816" cy="1512168"/>
          </a:xfrm>
          <a:prstGeom prst="rect">
            <a:avLst/>
          </a:prstGeom>
          <a:solidFill>
            <a:srgbClr val="FFFFCC"/>
          </a:solidFill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vert="horz">
            <a:noAutofit/>
          </a:bodyPr>
          <a:lstStyle/>
          <a:p>
            <a:pPr marL="114300" lvl="0">
              <a:buClr>
                <a:schemeClr val="accent1"/>
              </a:buClr>
              <a:buSzPct val="68000"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while (!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tempInput.equals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(TERMINATING_CHAR)) {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// Read Other Input (if exists)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// Step 4 Here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kumimoji="0" lang="en-SG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267744" y="4779390"/>
            <a:ext cx="6336704" cy="1529930"/>
            <a:chOff x="2267744" y="4779390"/>
            <a:chExt cx="6336704" cy="1529930"/>
          </a:xfrm>
        </p:grpSpPr>
        <p:sp>
          <p:nvSpPr>
            <p:cNvPr id="13" name="Content Placeholder 1"/>
            <p:cNvSpPr txBox="1">
              <a:spLocks/>
            </p:cNvSpPr>
            <p:nvPr/>
          </p:nvSpPr>
          <p:spPr>
            <a:xfrm>
              <a:off x="2267744" y="5877272"/>
              <a:ext cx="6336704" cy="432048"/>
            </a:xfrm>
            <a:prstGeom prst="rect">
              <a:avLst/>
            </a:prstGeom>
            <a:solidFill>
              <a:srgbClr val="FFFFCC"/>
            </a:solidFill>
            <a:ln w="19050">
              <a:solidFill>
                <a:schemeClr val="accent6">
                  <a:lumMod val="75000"/>
                </a:schemeClr>
              </a:solidFill>
            </a:ln>
          </p:spPr>
          <p:txBody>
            <a:bodyPr vert="horz">
              <a:normAutofit/>
            </a:bodyPr>
            <a:lstStyle/>
            <a:p>
              <a:pPr marL="114300" lvl="0">
                <a:lnSpc>
                  <a:spcPct val="110000"/>
                </a:lnSpc>
                <a:buClr>
                  <a:schemeClr val="accent1"/>
                </a:buClr>
                <a:buSzPct val="68000"/>
              </a:pPr>
              <a:r>
                <a:rPr lang="en-US" sz="2000" b="1" dirty="0" err="1" smtClean="0">
                  <a:latin typeface="Courier New" pitchFamily="49" charset="0"/>
                  <a:cs typeface="Courier New" pitchFamily="49" charset="0"/>
                </a:rPr>
                <a:t>tempInput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2000" b="1" dirty="0" err="1" smtClean="0">
                  <a:latin typeface="Courier New" pitchFamily="49" charset="0"/>
                  <a:cs typeface="Courier New" pitchFamily="49" charset="0"/>
                </a:rPr>
                <a:t>sc.next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();</a:t>
              </a:r>
              <a:endParaRPr lang="en-SG" sz="2000" b="1" dirty="0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4637988" y="4779390"/>
              <a:ext cx="1040090" cy="1084082"/>
            </a:xfrm>
            <a:custGeom>
              <a:avLst/>
              <a:gdLst>
                <a:gd name="connsiteX0" fmla="*/ 923826 w 1040090"/>
                <a:gd name="connsiteY0" fmla="*/ 1084082 h 1084082"/>
                <a:gd name="connsiteX1" fmla="*/ 886119 w 1040090"/>
                <a:gd name="connsiteY1" fmla="*/ 339365 h 1084082"/>
                <a:gd name="connsiteX2" fmla="*/ 0 w 1040090"/>
                <a:gd name="connsiteY2" fmla="*/ 0 h 1084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40090" h="1084082">
                  <a:moveTo>
                    <a:pt x="923826" y="1084082"/>
                  </a:moveTo>
                  <a:cubicBezTo>
                    <a:pt x="981958" y="802063"/>
                    <a:pt x="1040090" y="520045"/>
                    <a:pt x="886119" y="339365"/>
                  </a:cubicBezTo>
                  <a:cubicBezTo>
                    <a:pt x="732148" y="158685"/>
                    <a:pt x="366074" y="79342"/>
                    <a:pt x="0" y="0"/>
                  </a:cubicBezTo>
                </a:path>
              </a:pathLst>
            </a:custGeom>
            <a:ln w="19050">
              <a:solidFill>
                <a:schemeClr val="accent6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24328" y="6356350"/>
            <a:ext cx="1272952" cy="365760"/>
          </a:xfrm>
        </p:spPr>
        <p:txBody>
          <a:bodyPr/>
          <a:lstStyle/>
          <a:p>
            <a:r>
              <a:rPr lang="en-SG" smtClean="0"/>
              <a:t>Week 3</a:t>
            </a:r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1925393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animBg="1"/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Input: Type 2 Input (Example)</a:t>
            </a:r>
            <a:endParaRPr lang="en-SG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DB89-D0B7-4267-995B-14163E14260F}" type="slidenum">
              <a:rPr lang="en-SG" smtClean="0"/>
              <a:pPr/>
              <a:t>14</a:t>
            </a:fld>
            <a:endParaRPr lang="en-SG"/>
          </a:p>
        </p:txBody>
      </p:sp>
      <p:sp>
        <p:nvSpPr>
          <p:cNvPr id="15" name="Content Placeholder 1"/>
          <p:cNvSpPr txBox="1">
            <a:spLocks/>
          </p:cNvSpPr>
          <p:nvPr/>
        </p:nvSpPr>
        <p:spPr>
          <a:xfrm>
            <a:off x="611560" y="1412776"/>
            <a:ext cx="8208912" cy="4392488"/>
          </a:xfrm>
          <a:prstGeom prst="rect">
            <a:avLst/>
          </a:prstGeom>
          <a:solidFill>
            <a:srgbClr val="FFFFCC"/>
          </a:solidFill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vert="horz">
            <a:noAutofit/>
          </a:bodyPr>
          <a:lstStyle/>
          <a:p>
            <a:pPr marL="114300" indent="0">
              <a:buNone/>
              <a:tabLst>
                <a:tab pos="573088" algn="l"/>
              </a:tabLst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public static void main(String[]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114300" indent="0">
              <a:buNone/>
              <a:tabLst>
                <a:tab pos="573088" algn="l"/>
              </a:tabLst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// … Code Section Omitted</a:t>
            </a:r>
          </a:p>
          <a:p>
            <a:pPr marL="114300" indent="0">
              <a:buNone/>
              <a:tabLst>
                <a:tab pos="573088" algn="l"/>
              </a:tabLst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// … Other Initialization</a:t>
            </a:r>
          </a:p>
          <a:p>
            <a:pPr marL="114300" indent="0">
              <a:buNone/>
              <a:tabLst>
                <a:tab pos="573088" algn="l"/>
              </a:tabLst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  <a:tabLst>
                <a:tab pos="573088" algn="l"/>
              </a:tabLst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Scanner sc = new Scanner(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System.in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114300" indent="0">
              <a:buNone/>
              <a:tabLst>
                <a:tab pos="573088" algn="l"/>
              </a:tabLst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String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tempInput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sc.next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114300" indent="0">
              <a:buNone/>
              <a:tabLst>
                <a:tab pos="573088" algn="l"/>
              </a:tabLst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while (!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tempInput.equals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(TERMINATING_CHAR)) {</a:t>
            </a:r>
          </a:p>
          <a:p>
            <a:pPr marL="114300" indent="0">
              <a:buNone/>
              <a:tabLst>
                <a:tab pos="573088" algn="l"/>
              </a:tabLst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// Read Other Input</a:t>
            </a:r>
          </a:p>
          <a:p>
            <a:pPr marL="114300" indent="0">
              <a:buNone/>
              <a:tabLst>
                <a:tab pos="573088" algn="l"/>
              </a:tabLst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  <a:tabLst>
                <a:tab pos="573088" algn="l"/>
              </a:tabLst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i="1" u="sng" dirty="0" err="1" smtClean="0">
                <a:latin typeface="Courier New" pitchFamily="49" charset="0"/>
                <a:cs typeface="Courier New" pitchFamily="49" charset="0"/>
              </a:rPr>
              <a:t>tempInput</a:t>
            </a:r>
            <a:r>
              <a:rPr lang="en-US" sz="2000" b="1" i="1" u="sng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i="1" u="sng" dirty="0" err="1" smtClean="0">
                <a:latin typeface="Courier New" pitchFamily="49" charset="0"/>
                <a:cs typeface="Courier New" pitchFamily="49" charset="0"/>
              </a:rPr>
              <a:t>sc.next</a:t>
            </a:r>
            <a:r>
              <a:rPr lang="en-US" sz="2000" b="1" i="1" u="sng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000" b="1" i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114300" indent="0">
              <a:buNone/>
              <a:tabLst>
                <a:tab pos="573088" algn="l"/>
              </a:tabLst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114300" indent="0">
              <a:buNone/>
              <a:tabLst>
                <a:tab pos="573088" algn="l"/>
              </a:tabLst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// … Code Section Omitted</a:t>
            </a:r>
          </a:p>
          <a:p>
            <a:pPr marL="114300" indent="0">
              <a:buNone/>
              <a:tabLst>
                <a:tab pos="573088" algn="l"/>
              </a:tabLst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24328" y="6356350"/>
            <a:ext cx="1272952" cy="365760"/>
          </a:xfrm>
        </p:spPr>
        <p:txBody>
          <a:bodyPr/>
          <a:lstStyle/>
          <a:p>
            <a:r>
              <a:rPr lang="en-SG" smtClean="0"/>
              <a:t>Week 3</a:t>
            </a:r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5920353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Input: Type 3 Input</a:t>
            </a:r>
            <a:endParaRPr lang="en-SG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DB89-D0B7-4267-995B-14163E14260F}" type="slidenum">
              <a:rPr lang="en-SG" smtClean="0"/>
              <a:pPr/>
              <a:t>15</a:t>
            </a:fld>
            <a:endParaRPr lang="en-SG"/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457200" y="1196752"/>
            <a:ext cx="8435280" cy="547260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Steps:</a:t>
            </a:r>
          </a:p>
          <a:p>
            <a:pPr marL="571500" indent="-457200">
              <a:spcBef>
                <a:spcPts val="0"/>
              </a:spcBef>
              <a:buClr>
                <a:srgbClr val="0000FF"/>
              </a:buClr>
              <a:buSzPct val="100000"/>
              <a:buFont typeface="+mj-lt"/>
              <a:buAutoNum type="arabicPeriod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Instantiate a Scanner object </a:t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571500" indent="-457200">
              <a:spcBef>
                <a:spcPts val="0"/>
              </a:spcBef>
              <a:buClr>
                <a:srgbClr val="0000FF"/>
              </a:buClr>
              <a:buSzPct val="100000"/>
              <a:buFont typeface="+mj-lt"/>
              <a:buAutoNum type="arabicPeriod"/>
            </a:pPr>
            <a:endParaRPr lang="en-US" sz="2800" dirty="0" smtClean="0">
              <a:latin typeface="Courier New" pitchFamily="49" charset="0"/>
              <a:cs typeface="Courier New" pitchFamily="49" charset="0"/>
            </a:endParaRPr>
          </a:p>
          <a:p>
            <a:pPr marL="571500" indent="-457200">
              <a:spcBef>
                <a:spcPts val="0"/>
              </a:spcBef>
              <a:buClr>
                <a:srgbClr val="0000FF"/>
              </a:buClr>
              <a:buSzPct val="100000"/>
              <a:buFont typeface="+mj-lt"/>
              <a:buAutoNum type="arabicPeriod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Loop until End of File</a:t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endParaRPr lang="en-US" sz="2800" dirty="0" smtClean="0"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en-SG" dirty="0"/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1187624" y="2276872"/>
            <a:ext cx="7344816" cy="432048"/>
          </a:xfrm>
          <a:prstGeom prst="rect">
            <a:avLst/>
          </a:prstGeom>
          <a:solidFill>
            <a:srgbClr val="FFFFCC"/>
          </a:solidFill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vert="horz">
            <a:normAutofit/>
          </a:bodyPr>
          <a:lstStyle/>
          <a:p>
            <a:pPr marL="114300" lvl="0">
              <a:lnSpc>
                <a:spcPct val="110000"/>
              </a:lnSpc>
              <a:buClr>
                <a:schemeClr val="accent1"/>
              </a:buClr>
              <a:buSzPct val="68000"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Scanner sc = new Scanner(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System.in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kumimoji="0" lang="en-SG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Content Placeholder 1"/>
          <p:cNvSpPr txBox="1">
            <a:spLocks/>
          </p:cNvSpPr>
          <p:nvPr/>
        </p:nvSpPr>
        <p:spPr>
          <a:xfrm>
            <a:off x="1187624" y="3573016"/>
            <a:ext cx="7344816" cy="1080120"/>
          </a:xfrm>
          <a:prstGeom prst="rect">
            <a:avLst/>
          </a:prstGeom>
          <a:solidFill>
            <a:srgbClr val="FFFFCC"/>
          </a:solidFill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vert="horz">
            <a:normAutofit lnSpcReduction="10000"/>
          </a:bodyPr>
          <a:lstStyle/>
          <a:p>
            <a:pPr marL="114300" lvl="0">
              <a:lnSpc>
                <a:spcPct val="110000"/>
              </a:lnSpc>
              <a:buClr>
                <a:schemeClr val="accent1"/>
              </a:buClr>
              <a:buSzPct val="68000"/>
              <a:tabLst>
                <a:tab pos="573088" algn="l"/>
              </a:tabLst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while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sc.hasNext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()) {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// Read Other Input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kumimoji="0" lang="en-SG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24328" y="6356350"/>
            <a:ext cx="1272952" cy="365760"/>
          </a:xfrm>
        </p:spPr>
        <p:txBody>
          <a:bodyPr/>
          <a:lstStyle/>
          <a:p>
            <a:r>
              <a:rPr lang="en-SG" smtClean="0"/>
              <a:t>Week 3</a:t>
            </a:r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42618571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animBg="1"/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Input: Type 3 Input (Example)</a:t>
            </a:r>
            <a:endParaRPr lang="en-SG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DB89-D0B7-4267-995B-14163E14260F}" type="slidenum">
              <a:rPr lang="en-SG" smtClean="0"/>
              <a:pPr/>
              <a:t>16</a:t>
            </a:fld>
            <a:endParaRPr lang="en-SG"/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971600" y="1484784"/>
            <a:ext cx="7344816" cy="3456384"/>
          </a:xfrm>
          <a:prstGeom prst="rect">
            <a:avLst/>
          </a:prstGeom>
          <a:solidFill>
            <a:srgbClr val="FFFFCC"/>
          </a:solidFill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vert="horz">
            <a:noAutofit/>
          </a:bodyPr>
          <a:lstStyle/>
          <a:p>
            <a:pPr marL="114300" indent="0">
              <a:buNone/>
              <a:tabLst>
                <a:tab pos="573088" algn="l"/>
                <a:tab pos="1025525" algn="l"/>
              </a:tabLst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public static void main(String[]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114300" indent="0">
              <a:buNone/>
              <a:tabLst>
                <a:tab pos="573088" algn="l"/>
                <a:tab pos="1025525" algn="l"/>
              </a:tabLst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// … Code Section Omitted</a:t>
            </a:r>
          </a:p>
          <a:p>
            <a:pPr marL="114300" indent="0">
              <a:buNone/>
              <a:tabLst>
                <a:tab pos="573088" algn="l"/>
                <a:tab pos="1025525" algn="l"/>
              </a:tabLst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// … Other Initialization</a:t>
            </a:r>
          </a:p>
          <a:p>
            <a:pPr marL="114300" indent="0">
              <a:buNone/>
              <a:tabLst>
                <a:tab pos="573088" algn="l"/>
                <a:tab pos="1025525" algn="l"/>
              </a:tabLst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  <a:tabLst>
                <a:tab pos="573088" algn="l"/>
                <a:tab pos="1025525" algn="l"/>
              </a:tabLst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Scanner sc = new Scanner(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System.in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 	while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sc.hasNext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pPr marL="114300" indent="0">
              <a:buNone/>
              <a:tabLst>
                <a:tab pos="573088" algn="l"/>
                <a:tab pos="1025525" algn="l"/>
              </a:tabLst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// Read Other Inputs</a:t>
            </a:r>
          </a:p>
          <a:p>
            <a:pPr marL="114300" indent="0">
              <a:buNone/>
              <a:tabLst>
                <a:tab pos="573088" algn="l"/>
                <a:tab pos="1025525" algn="l"/>
              </a:tabLst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114300" indent="0">
              <a:buNone/>
              <a:tabLst>
                <a:tab pos="573088" algn="l"/>
                <a:tab pos="1025525" algn="l"/>
              </a:tabLst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// … Code Section Omitted</a:t>
            </a:r>
          </a:p>
          <a:p>
            <a:pPr marL="114300" indent="0">
              <a:buNone/>
              <a:tabLst>
                <a:tab pos="573088" algn="l"/>
                <a:tab pos="1025525" algn="l"/>
              </a:tabLst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24328" y="6356350"/>
            <a:ext cx="1272952" cy="365760"/>
          </a:xfrm>
        </p:spPr>
        <p:txBody>
          <a:bodyPr/>
          <a:lstStyle/>
          <a:p>
            <a:r>
              <a:rPr lang="en-SG" smtClean="0"/>
              <a:t>Week 3</a:t>
            </a:r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375014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Input: Hybrid Input</a:t>
            </a:r>
            <a:endParaRPr lang="en-SG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DB89-D0B7-4267-995B-14163E14260F}" type="slidenum">
              <a:rPr lang="en-SG" smtClean="0"/>
              <a:pPr/>
              <a:t>17</a:t>
            </a:fld>
            <a:endParaRPr lang="en-SG"/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457200" y="1196752"/>
            <a:ext cx="8435280" cy="151216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Combines two or more different input types into a single program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e.g.: Type 3 Input on the Outside, Type 1 Input on the Inside.</a:t>
            </a:r>
            <a:endParaRPr lang="en-US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1115616" y="2492896"/>
            <a:ext cx="7272808" cy="3816424"/>
          </a:xfrm>
          <a:prstGeom prst="rect">
            <a:avLst/>
          </a:prstGeom>
          <a:solidFill>
            <a:srgbClr val="FFFFCC"/>
          </a:solidFill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vert="horz">
            <a:noAutofit/>
          </a:bodyPr>
          <a:lstStyle/>
          <a:p>
            <a:pPr marL="114300" indent="0">
              <a:buNone/>
              <a:tabLst>
                <a:tab pos="574675" algn="l"/>
                <a:tab pos="1027113" algn="l"/>
                <a:tab pos="1489075" algn="l"/>
              </a:tabLst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public static void main(String[]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114300" indent="0">
              <a:buNone/>
              <a:tabLst>
                <a:tab pos="574675" algn="l"/>
                <a:tab pos="1027113" algn="l"/>
                <a:tab pos="1489075" algn="l"/>
              </a:tabLst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// … Code Section Omitted</a:t>
            </a:r>
          </a:p>
          <a:p>
            <a:pPr marL="114300" indent="0">
              <a:buNone/>
              <a:tabLst>
                <a:tab pos="574675" algn="l"/>
                <a:tab pos="1027113" algn="l"/>
                <a:tab pos="1489075" algn="l"/>
              </a:tabLst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// … Other Initialization</a:t>
            </a:r>
          </a:p>
          <a:p>
            <a:pPr marL="114300" indent="0">
              <a:buNone/>
              <a:tabLst>
                <a:tab pos="574675" algn="l"/>
                <a:tab pos="1027113" algn="l"/>
                <a:tab pos="1489075" algn="l"/>
              </a:tabLst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  <a:tabLst>
                <a:tab pos="574675" algn="l"/>
                <a:tab pos="1027113" algn="l"/>
                <a:tab pos="1489075" algn="l"/>
              </a:tabLst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A50021"/>
                </a:solidFill>
                <a:latin typeface="Courier New" pitchFamily="49" charset="0"/>
                <a:cs typeface="Courier New" pitchFamily="49" charset="0"/>
              </a:rPr>
              <a:t>Scanner sc = new Scanner (</a:t>
            </a:r>
            <a:r>
              <a:rPr lang="en-US" b="1" dirty="0" err="1" smtClean="0">
                <a:solidFill>
                  <a:srgbClr val="A50021"/>
                </a:solidFill>
                <a:latin typeface="Courier New" pitchFamily="49" charset="0"/>
                <a:cs typeface="Courier New" pitchFamily="49" charset="0"/>
              </a:rPr>
              <a:t>System.in</a:t>
            </a:r>
            <a:r>
              <a:rPr lang="en-US" b="1" dirty="0" smtClean="0">
                <a:solidFill>
                  <a:srgbClr val="A50021"/>
                </a:solidFill>
                <a:latin typeface="Courier New" pitchFamily="49" charset="0"/>
                <a:cs typeface="Courier New" pitchFamily="49" charset="0"/>
              </a:rPr>
              <a:t>); </a:t>
            </a:r>
          </a:p>
          <a:p>
            <a:pPr marL="114300" indent="0">
              <a:buNone/>
              <a:tabLst>
                <a:tab pos="574675" algn="l"/>
                <a:tab pos="1027113" algn="l"/>
                <a:tab pos="1489075" algn="l"/>
              </a:tabLst>
            </a:pPr>
            <a:r>
              <a:rPr lang="en-US" b="1" dirty="0" smtClean="0">
                <a:solidFill>
                  <a:srgbClr val="A50021"/>
                </a:solidFill>
                <a:latin typeface="Courier New" pitchFamily="49" charset="0"/>
                <a:cs typeface="Courier New" pitchFamily="49" charset="0"/>
              </a:rPr>
              <a:t>	while (</a:t>
            </a:r>
            <a:r>
              <a:rPr lang="en-US" b="1" dirty="0" err="1" smtClean="0">
                <a:solidFill>
                  <a:srgbClr val="A50021"/>
                </a:solidFill>
                <a:latin typeface="Courier New" pitchFamily="49" charset="0"/>
                <a:cs typeface="Courier New" pitchFamily="49" charset="0"/>
              </a:rPr>
              <a:t>sc.hasNext</a:t>
            </a:r>
            <a:r>
              <a:rPr lang="en-US" b="1" dirty="0" smtClean="0">
                <a:solidFill>
                  <a:srgbClr val="A50021"/>
                </a:solidFill>
                <a:latin typeface="Courier New" pitchFamily="49" charset="0"/>
                <a:cs typeface="Courier New" pitchFamily="49" charset="0"/>
              </a:rPr>
              <a:t>()) {</a:t>
            </a:r>
          </a:p>
          <a:p>
            <a:pPr marL="114300" indent="0">
              <a:buNone/>
              <a:tabLst>
                <a:tab pos="574675" algn="l"/>
                <a:tab pos="1027113" algn="l"/>
                <a:tab pos="1489075" algn="l"/>
              </a:tabLst>
            </a:pP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numOps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sc.nextInt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114300" indent="0">
              <a:buNone/>
              <a:tabLst>
                <a:tab pos="574675" algn="l"/>
                <a:tab pos="1027113" algn="l"/>
                <a:tab pos="1489075" algn="l"/>
              </a:tabLst>
            </a:pP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	for (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numOps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 marL="114300" indent="0">
              <a:buNone/>
              <a:tabLst>
                <a:tab pos="574675" algn="l"/>
                <a:tab pos="1027113" algn="l"/>
                <a:tab pos="1489075" algn="l"/>
              </a:tabLst>
            </a:pP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		// Read Other Inputs</a:t>
            </a:r>
          </a:p>
          <a:p>
            <a:pPr marL="114300" indent="0">
              <a:buNone/>
              <a:tabLst>
                <a:tab pos="574675" algn="l"/>
                <a:tab pos="1027113" algn="l"/>
                <a:tab pos="1489075" algn="l"/>
              </a:tabLst>
            </a:pP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114300" indent="0">
              <a:buNone/>
              <a:tabLst>
                <a:tab pos="574675" algn="l"/>
                <a:tab pos="1027113" algn="l"/>
                <a:tab pos="1489075" algn="l"/>
              </a:tabLst>
            </a:pPr>
            <a:r>
              <a:rPr lang="en-US" b="1" dirty="0" smtClean="0">
                <a:solidFill>
                  <a:srgbClr val="A50021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114300" indent="0">
              <a:buNone/>
              <a:tabLst>
                <a:tab pos="574675" algn="l"/>
                <a:tab pos="1027113" algn="l"/>
                <a:tab pos="1489075" algn="l"/>
              </a:tabLst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// … Code Section Omitted</a:t>
            </a:r>
          </a:p>
          <a:p>
            <a:pPr marL="114300" indent="0">
              <a:buNone/>
              <a:tabLst>
                <a:tab pos="574675" algn="l"/>
                <a:tab pos="1027113" algn="l"/>
                <a:tab pos="1489075" algn="l"/>
              </a:tabLst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24328" y="6356350"/>
            <a:ext cx="1272952" cy="365760"/>
          </a:xfrm>
        </p:spPr>
        <p:txBody>
          <a:bodyPr/>
          <a:lstStyle/>
          <a:p>
            <a:r>
              <a:rPr lang="en-SG" smtClean="0"/>
              <a:t>Week 3</a:t>
            </a:r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7208785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Output: Printing Standard Output</a:t>
            </a:r>
            <a:endParaRPr lang="en-S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29600" cy="4824536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With newline character at the end</a:t>
            </a:r>
          </a:p>
          <a:p>
            <a:pPr lvl="1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Without newline character at the end</a:t>
            </a:r>
          </a:p>
          <a:p>
            <a:endParaRPr lang="en-US" smtClean="0">
              <a:latin typeface="Arial" pitchFamily="34" charset="0"/>
              <a:cs typeface="Arial" pitchFamily="34" charset="0"/>
            </a:endParaRPr>
          </a:p>
          <a:p>
            <a:endParaRPr lang="en-US">
              <a:latin typeface="Arial" pitchFamily="34" charset="0"/>
              <a:cs typeface="Arial" pitchFamily="34" charset="0"/>
            </a:endParaRP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Note that for CodeCrunch, your last output line should contain a newline character at the end</a:t>
            </a:r>
            <a:endParaRPr lang="en-US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en-SG"/>
          </a:p>
          <a:p>
            <a:pPr marL="109728" indent="0">
              <a:buNone/>
            </a:pP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DB89-D0B7-4267-995B-14163E14260F}" type="slidenum">
              <a:rPr lang="en-SG" smtClean="0"/>
              <a:pPr/>
              <a:t>18</a:t>
            </a:fld>
            <a:endParaRPr lang="en-SG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1187624" y="1988840"/>
            <a:ext cx="7344816" cy="432048"/>
          </a:xfrm>
          <a:prstGeom prst="rect">
            <a:avLst/>
          </a:prstGeom>
          <a:solidFill>
            <a:srgbClr val="FFFFCC"/>
          </a:solidFill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vert="horz">
            <a:normAutofit/>
          </a:bodyPr>
          <a:lstStyle/>
          <a:p>
            <a:pPr marL="114300" lvl="0">
              <a:lnSpc>
                <a:spcPct val="110000"/>
              </a:lnSpc>
              <a:buClr>
                <a:schemeClr val="accent1"/>
              </a:buClr>
              <a:buSzPct val="68000"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2000" b="1" i="1" dirty="0" err="1" smtClean="0">
                <a:solidFill>
                  <a:srgbClr val="A50021"/>
                </a:solidFill>
                <a:latin typeface="Courier New" pitchFamily="49" charset="0"/>
                <a:cs typeface="Courier New" pitchFamily="49" charset="0"/>
              </a:rPr>
              <a:t>ln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("Output String Here");</a:t>
            </a:r>
            <a:endParaRPr kumimoji="0" lang="en-SG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1187624" y="3717032"/>
            <a:ext cx="7344816" cy="432048"/>
          </a:xfrm>
          <a:prstGeom prst="rect">
            <a:avLst/>
          </a:prstGeom>
          <a:solidFill>
            <a:srgbClr val="FFFFCC"/>
          </a:solidFill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vert="horz">
            <a:normAutofit/>
          </a:bodyPr>
          <a:lstStyle/>
          <a:p>
            <a:pPr marL="114300" lvl="0">
              <a:lnSpc>
                <a:spcPct val="110000"/>
              </a:lnSpc>
              <a:buClr>
                <a:schemeClr val="accent1"/>
              </a:buClr>
              <a:buSzPct val="68000"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("Output String Here");</a:t>
            </a:r>
            <a:endParaRPr kumimoji="0" lang="en-SG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1187624" y="2564904"/>
            <a:ext cx="7344816" cy="432048"/>
          </a:xfrm>
          <a:prstGeom prst="rect">
            <a:avLst/>
          </a:prstGeom>
          <a:solidFill>
            <a:srgbClr val="FFFFCC"/>
          </a:solidFill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vert="horz">
            <a:normAutofit/>
          </a:bodyPr>
          <a:lstStyle/>
          <a:p>
            <a:pPr marL="114300" lvl="0">
              <a:lnSpc>
                <a:spcPct val="110000"/>
              </a:lnSpc>
              <a:buClr>
                <a:schemeClr val="accent1"/>
              </a:buClr>
              <a:buSzPct val="68000"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("Output String Here</a:t>
            </a:r>
            <a:r>
              <a:rPr lang="en-US" sz="2000" b="1" dirty="0" smtClean="0">
                <a:solidFill>
                  <a:srgbClr val="A50021"/>
                </a:solidFill>
                <a:latin typeface="Courier New" pitchFamily="49" charset="0"/>
                <a:cs typeface="Courier New" pitchFamily="49" charset="0"/>
              </a:rPr>
              <a:t>\n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");</a:t>
            </a:r>
            <a:endParaRPr kumimoji="0" lang="en-SG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24328" y="6356350"/>
            <a:ext cx="1272952" cy="365760"/>
          </a:xfrm>
        </p:spPr>
        <p:txBody>
          <a:bodyPr/>
          <a:lstStyle/>
          <a:p>
            <a:r>
              <a:rPr lang="en-SG" smtClean="0"/>
              <a:t>Week 3</a:t>
            </a:r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67577684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7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Calibri" panose="020F0502020204030204" pitchFamily="34" charset="0"/>
              </a:rPr>
              <a:t>Take-home </a:t>
            </a:r>
            <a:r>
              <a:rPr lang="en-US" sz="4000" dirty="0">
                <a:latin typeface="Calibri" panose="020F0502020204030204" pitchFamily="34" charset="0"/>
              </a:rPr>
              <a:t>Lab #1</a:t>
            </a:r>
            <a:endParaRPr lang="en-SG" sz="4000" dirty="0">
              <a:latin typeface="Calibri" panose="020F050202020403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SG" sz="2800" dirty="0" smtClean="0">
                <a:latin typeface="Calibri" panose="020F0502020204030204" pitchFamily="34" charset="0"/>
              </a:rPr>
              <a:t>Exercise 1 – Temperature Conversion</a:t>
            </a:r>
            <a:endParaRPr lang="en-SG" sz="2800" dirty="0">
              <a:latin typeface="Calibri" panose="020F0502020204030204" pitchFamily="34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24328" y="6356350"/>
            <a:ext cx="1272952" cy="365760"/>
          </a:xfrm>
        </p:spPr>
        <p:txBody>
          <a:bodyPr/>
          <a:lstStyle/>
          <a:p>
            <a:r>
              <a:rPr lang="en-SG" smtClean="0"/>
              <a:t>Week 3</a:t>
            </a:r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6022898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>
            <a:normAutofit/>
          </a:bodyPr>
          <a:lstStyle/>
          <a:p>
            <a:r>
              <a:rPr lang="en-US" sz="4000" smtClean="0"/>
              <a:t>Contents</a:t>
            </a:r>
            <a:endParaRPr lang="en-S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4816192"/>
          </a:xfrm>
        </p:spPr>
        <p:txBody>
          <a:bodyPr numCol="1">
            <a:normAutofit/>
          </a:bodyPr>
          <a:lstStyle/>
          <a:p>
            <a:pPr>
              <a:spcBef>
                <a:spcPts val="1200"/>
              </a:spcBef>
            </a:pPr>
            <a:r>
              <a:rPr lang="en-US" altLang="zh-CN" sz="3600" smtClean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  <a:p>
            <a:pPr>
              <a:spcBef>
                <a:spcPts val="1200"/>
              </a:spcBef>
            </a:pPr>
            <a:r>
              <a:rPr lang="en-SG" sz="3200" smtClean="0">
                <a:latin typeface="Arial" panose="020B0604020202020204" pitchFamily="34" charset="0"/>
                <a:cs typeface="Arial" panose="020B0604020202020204" pitchFamily="34" charset="0"/>
              </a:rPr>
              <a:t>UNIX environment</a:t>
            </a:r>
          </a:p>
          <a:p>
            <a:pPr>
              <a:spcBef>
                <a:spcPts val="1200"/>
              </a:spcBef>
            </a:pPr>
            <a:r>
              <a:rPr lang="en-SG" sz="3200" smtClean="0">
                <a:latin typeface="Arial" panose="020B0604020202020204" pitchFamily="34" charset="0"/>
                <a:cs typeface="Arial" panose="020B0604020202020204" pitchFamily="34" charset="0"/>
              </a:rPr>
              <a:t>Input/Output: Practice Exercise #9</a:t>
            </a:r>
          </a:p>
          <a:p>
            <a:pPr>
              <a:spcBef>
                <a:spcPts val="1200"/>
              </a:spcBef>
            </a:pPr>
            <a:r>
              <a:rPr lang="en-SG" sz="3200" smtClean="0">
                <a:latin typeface="Arial" panose="020B0604020202020204" pitchFamily="34" charset="0"/>
                <a:cs typeface="Arial" panose="020B0604020202020204" pitchFamily="34" charset="0"/>
              </a:rPr>
              <a:t>Take-home Lab #1</a:t>
            </a:r>
          </a:p>
          <a:p>
            <a:pPr lvl="1"/>
            <a:r>
              <a:rPr lang="en-SG" sz="2800" smtClean="0">
                <a:latin typeface="Arial" panose="020B0604020202020204" pitchFamily="34" charset="0"/>
                <a:cs typeface="Arial" panose="020B0604020202020204" pitchFamily="34" charset="0"/>
              </a:rPr>
              <a:t>Exercise 1: Temperature Conversion</a:t>
            </a:r>
          </a:p>
          <a:p>
            <a:pPr lvl="1"/>
            <a:r>
              <a:rPr lang="en-SG" sz="2800" smtClean="0">
                <a:latin typeface="Arial" panose="020B0604020202020204" pitchFamily="34" charset="0"/>
                <a:cs typeface="Arial" panose="020B0604020202020204" pitchFamily="34" charset="0"/>
              </a:rPr>
              <a:t>Exercise 2: Palindromes</a:t>
            </a:r>
          </a:p>
          <a:p>
            <a:pPr lvl="1"/>
            <a:r>
              <a:rPr lang="en-SG" sz="2800" smtClean="0">
                <a:latin typeface="Arial" panose="020B0604020202020204" pitchFamily="34" charset="0"/>
                <a:cs typeface="Arial" panose="020B0604020202020204" pitchFamily="34" charset="0"/>
              </a:rPr>
              <a:t>Exercise 3: Overlapping Rectangles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DB89-D0B7-4267-995B-14163E14260F}" type="slidenum">
              <a:rPr lang="en-SG" smtClean="0"/>
              <a:pPr/>
              <a:t>2</a:t>
            </a:fld>
            <a:endParaRPr lang="en-SG"/>
          </a:p>
        </p:txBody>
      </p:sp>
      <p:sp>
        <p:nvSpPr>
          <p:cNvPr id="16" name="Footer Placeholder 4"/>
          <p:cNvSpPr txBox="1">
            <a:spLocks/>
          </p:cNvSpPr>
          <p:nvPr/>
        </p:nvSpPr>
        <p:spPr>
          <a:xfrm>
            <a:off x="7524328" y="6356350"/>
            <a:ext cx="1272952" cy="36576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SG" smtClean="0"/>
              <a:t>Week 3</a:t>
            </a:r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2174908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40080" cy="900336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Ex 1: Temperature Conversion (1/5)</a:t>
            </a:r>
            <a:endParaRPr lang="en-S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4816192"/>
          </a:xfrm>
        </p:spPr>
        <p:txBody>
          <a:bodyPr numCol="1">
            <a:normAutofit/>
          </a:bodyPr>
          <a:lstStyle/>
          <a:p>
            <a:pPr>
              <a:spcBef>
                <a:spcPts val="1200"/>
              </a:spcBef>
            </a:pPr>
            <a:r>
              <a:rPr lang="en-US" altLang="zh-C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Convert temperature of various scales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</a:pPr>
            <a:r>
              <a:rPr lang="en-US" altLang="zh-C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From Fahrenheit to </a:t>
            </a:r>
            <a:r>
              <a:rPr lang="en-US" altLang="zh-CN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Celcius</a:t>
            </a:r>
            <a:r>
              <a:rPr lang="en-US" altLang="zh-C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/>
            <a:r>
              <a:rPr lang="en-US" sz="2500" dirty="0" smtClean="0">
                <a:latin typeface="Calibri" panose="020F0502020204030204" pitchFamily="34" charset="0"/>
              </a:rPr>
              <a:t>°</a:t>
            </a:r>
            <a:r>
              <a:rPr lang="en-US" sz="2500" dirty="0">
                <a:latin typeface="Calibri" panose="020F0502020204030204" pitchFamily="34" charset="0"/>
              </a:rPr>
              <a:t>C = (5/9) × (°F – 32</a:t>
            </a:r>
            <a:r>
              <a:rPr lang="en-US" sz="2500" dirty="0" smtClean="0">
                <a:latin typeface="Calibri" panose="020F0502020204030204" pitchFamily="34" charset="0"/>
              </a:rPr>
              <a:t>)</a:t>
            </a:r>
            <a:endParaRPr lang="en-US" sz="2500" dirty="0">
              <a:latin typeface="Calibri" panose="020F0502020204030204" pitchFamily="34" charset="0"/>
            </a:endParaRPr>
          </a:p>
          <a:p>
            <a:pPr>
              <a:spcBef>
                <a:spcPts val="1200"/>
              </a:spcBef>
            </a:pPr>
            <a:r>
              <a:rPr lang="en-US" altLang="zh-C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From Celsius to Fahrenheit:</a:t>
            </a:r>
          </a:p>
          <a:p>
            <a:pPr lvl="1"/>
            <a:r>
              <a:rPr lang="en-US" sz="2500" dirty="0" smtClean="0">
                <a:latin typeface="Calibri" panose="020F0502020204030204" pitchFamily="34" charset="0"/>
              </a:rPr>
              <a:t>°</a:t>
            </a:r>
            <a:r>
              <a:rPr lang="en-US" sz="2500" dirty="0">
                <a:latin typeface="Calibri" panose="020F0502020204030204" pitchFamily="34" charset="0"/>
              </a:rPr>
              <a:t>F = 1.8 × °C + </a:t>
            </a:r>
            <a:r>
              <a:rPr lang="en-US" sz="2500" dirty="0" smtClean="0">
                <a:latin typeface="Calibri" panose="020F0502020204030204" pitchFamily="34" charset="0"/>
              </a:rPr>
              <a:t>32</a:t>
            </a:r>
          </a:p>
          <a:p>
            <a:pPr>
              <a:spcBef>
                <a:spcPts val="1200"/>
              </a:spcBef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From Celsius to Kelvin: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500" dirty="0">
                <a:latin typeface="Calibri" panose="020F0502020204030204" pitchFamily="34" charset="0"/>
              </a:rPr>
              <a:t>°K = °C + </a:t>
            </a:r>
            <a:r>
              <a:rPr lang="en-US" sz="2500" dirty="0" smtClean="0">
                <a:latin typeface="Calibri" panose="020F0502020204030204" pitchFamily="34" charset="0"/>
              </a:rPr>
              <a:t>273.15</a:t>
            </a:r>
            <a:endParaRPr lang="en-US" sz="2500" dirty="0">
              <a:latin typeface="Calibri" panose="020F0502020204030204" pitchFamily="34" charset="0"/>
            </a:endParaRPr>
          </a:p>
          <a:p>
            <a:pPr lvl="1"/>
            <a:endParaRPr lang="en-US" sz="2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DB89-D0B7-4267-995B-14163E14260F}" type="slidenum">
              <a:rPr lang="en-SG" smtClean="0"/>
              <a:pPr/>
              <a:t>20</a:t>
            </a:fld>
            <a:endParaRPr lang="en-SG"/>
          </a:p>
        </p:txBody>
      </p:sp>
      <p:sp>
        <p:nvSpPr>
          <p:cNvPr id="16" name="Footer Placeholder 4"/>
          <p:cNvSpPr txBox="1">
            <a:spLocks/>
          </p:cNvSpPr>
          <p:nvPr/>
        </p:nvSpPr>
        <p:spPr>
          <a:xfrm>
            <a:off x="7524328" y="6356350"/>
            <a:ext cx="1272952" cy="36576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SG" smtClean="0"/>
              <a:t>Week 3</a:t>
            </a:r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085776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40080" cy="900336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Ex 1: Temperature Conversion (2/5)</a:t>
            </a:r>
            <a:endParaRPr lang="en-S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3888432"/>
          </a:xfrm>
        </p:spPr>
        <p:txBody>
          <a:bodyPr numCol="1">
            <a:normAutofit/>
          </a:bodyPr>
          <a:lstStyle/>
          <a:p>
            <a:pPr>
              <a:spcBef>
                <a:spcPts val="1200"/>
              </a:spcBef>
            </a:pPr>
            <a:r>
              <a:rPr lang="en-US" altLang="zh-CN" sz="3200" dirty="0">
                <a:latin typeface="Arial" panose="020B0604020202020204" pitchFamily="34" charset="0"/>
                <a:cs typeface="Arial" panose="020B0604020202020204" pitchFamily="34" charset="0"/>
              </a:rPr>
              <a:t>Write a program to…</a:t>
            </a:r>
          </a:p>
          <a:p>
            <a:pPr lvl="1"/>
            <a:r>
              <a:rPr lang="en-US" altLang="zh-C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Read a temperature and convert the value from one scale to another</a:t>
            </a:r>
          </a:p>
          <a:p>
            <a:pPr lvl="1"/>
            <a:r>
              <a:rPr lang="en-US" altLang="zh-C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Contains four conversion methods (three of which must be from exercise pdf file)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altLang="zh-C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Output converted temperature in two decimal places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DB89-D0B7-4267-995B-14163E14260F}" type="slidenum">
              <a:rPr lang="en-SG" smtClean="0"/>
              <a:pPr/>
              <a:t>21</a:t>
            </a:fld>
            <a:endParaRPr lang="en-SG"/>
          </a:p>
        </p:txBody>
      </p:sp>
      <p:sp>
        <p:nvSpPr>
          <p:cNvPr id="16" name="Footer Placeholder 4"/>
          <p:cNvSpPr txBox="1">
            <a:spLocks/>
          </p:cNvSpPr>
          <p:nvPr/>
        </p:nvSpPr>
        <p:spPr>
          <a:xfrm>
            <a:off x="7524328" y="6356350"/>
            <a:ext cx="1272952" cy="36576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SG" smtClean="0"/>
              <a:t>Week 3</a:t>
            </a:r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177555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40080" cy="900336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Ex 1: Temperature Conversion </a:t>
            </a:r>
            <a:r>
              <a:rPr lang="en-US" sz="4000" dirty="0" smtClean="0"/>
              <a:t>(3/5</a:t>
            </a:r>
            <a:r>
              <a:rPr lang="en-US" sz="4000" dirty="0"/>
              <a:t>)</a:t>
            </a:r>
            <a:endParaRPr lang="en-SG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DB89-D0B7-4267-995B-14163E14260F}" type="slidenum">
              <a:rPr lang="en-SG" smtClean="0"/>
              <a:pPr/>
              <a:t>22</a:t>
            </a:fld>
            <a:endParaRPr lang="en-SG"/>
          </a:p>
        </p:txBody>
      </p:sp>
      <p:sp>
        <p:nvSpPr>
          <p:cNvPr id="16" name="Footer Placeholder 4"/>
          <p:cNvSpPr txBox="1">
            <a:spLocks/>
          </p:cNvSpPr>
          <p:nvPr/>
        </p:nvSpPr>
        <p:spPr>
          <a:xfrm>
            <a:off x="7524328" y="6356350"/>
            <a:ext cx="1272952" cy="36576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SG" smtClean="0"/>
              <a:t>Week 3</a:t>
            </a:r>
            <a:endParaRPr lang="en-SG"/>
          </a:p>
        </p:txBody>
      </p:sp>
      <p:sp>
        <p:nvSpPr>
          <p:cNvPr id="8" name="TextBox 7"/>
          <p:cNvSpPr txBox="1"/>
          <p:nvPr/>
        </p:nvSpPr>
        <p:spPr>
          <a:xfrm>
            <a:off x="642392" y="1739702"/>
            <a:ext cx="8154888" cy="46166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Enter 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temperature: </a:t>
            </a:r>
            <a:r>
              <a:rPr lang="en-US" sz="22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300.0 </a:t>
            </a:r>
          </a:p>
          <a:p>
            <a:endParaRPr lang="en-US" sz="16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2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Choose 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source scale: </a:t>
            </a:r>
          </a:p>
          <a:p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1. Celsius </a:t>
            </a:r>
          </a:p>
          <a:p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2. Fahrenheit </a:t>
            </a:r>
          </a:p>
          <a:p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3. Kelvin </a:t>
            </a:r>
          </a:p>
          <a:p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Enter your choice: 3 </a:t>
            </a:r>
          </a:p>
          <a:p>
            <a:endParaRPr lang="en-US" sz="16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2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Choose 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destination scale: </a:t>
            </a:r>
          </a:p>
          <a:p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1. Celsius </a:t>
            </a:r>
          </a:p>
          <a:p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2. Fahrenheit </a:t>
            </a:r>
          </a:p>
          <a:p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Enter your choice: 1 </a:t>
            </a:r>
          </a:p>
          <a:p>
            <a:endParaRPr lang="en-US" sz="16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2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300.0 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degrees Kelvin = 26.85 degrees Celsius 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1"/>
          </p:nvPr>
        </p:nvSpPr>
        <p:spPr>
          <a:xfrm>
            <a:off x="535062" y="1235646"/>
            <a:ext cx="8229600" cy="504056"/>
          </a:xfrm>
        </p:spPr>
        <p:txBody>
          <a:bodyPr numCol="1">
            <a:normAutofit/>
          </a:bodyPr>
          <a:lstStyle/>
          <a:p>
            <a:pPr>
              <a:spcBef>
                <a:spcPts val="1200"/>
              </a:spcBef>
            </a:pPr>
            <a:r>
              <a:rPr lang="en-US" altLang="zh-C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Sample 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run</a:t>
            </a:r>
          </a:p>
        </p:txBody>
      </p:sp>
    </p:spTree>
    <p:extLst>
      <p:ext uri="{BB962C8B-B14F-4D97-AF65-F5344CB8AC3E}">
        <p14:creationId xmlns:p14="http://schemas.microsoft.com/office/powerpoint/2010/main" val="137524214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340080" cy="900336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Ex 1: Temperature Conversion </a:t>
            </a:r>
            <a:r>
              <a:rPr lang="en-US" sz="4000" dirty="0" smtClean="0"/>
              <a:t>(4/5</a:t>
            </a:r>
            <a:r>
              <a:rPr lang="en-US" sz="4000" dirty="0"/>
              <a:t>)</a:t>
            </a:r>
            <a:endParaRPr lang="en-S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4816192"/>
          </a:xfrm>
        </p:spPr>
        <p:txBody>
          <a:bodyPr>
            <a:normAutofit/>
          </a:bodyPr>
          <a:lstStyle/>
          <a:p>
            <a:r>
              <a:rPr lang="en-US" altLang="zh-C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US" altLang="zh-CN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DecimalFormat</a:t>
            </a:r>
            <a:r>
              <a:rPr lang="en-US" altLang="zh-C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class (requirement)</a:t>
            </a:r>
          </a:p>
          <a:p>
            <a:pPr lvl="1"/>
            <a:r>
              <a:rPr lang="en-US" altLang="zh-C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Print properly formatted output (</a:t>
            </a:r>
            <a:r>
              <a:rPr lang="en-US" altLang="zh-CN" sz="2400" smtClean="0">
                <a:latin typeface="Arial" panose="020B0604020202020204" pitchFamily="34" charset="0"/>
                <a:cs typeface="Arial" panose="020B0604020202020204" pitchFamily="34" charset="0"/>
              </a:rPr>
              <a:t>2 decimal places</a:t>
            </a:r>
            <a:r>
              <a:rPr lang="en-US" altLang="zh-C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SG" dirty="0"/>
          </a:p>
          <a:p>
            <a:pPr>
              <a:spcBef>
                <a:spcPts val="1200"/>
              </a:spcBef>
            </a:pPr>
            <a:r>
              <a:rPr lang="en-SG" sz="2800" dirty="0" smtClean="0"/>
              <a:t>Check out the </a:t>
            </a:r>
            <a:r>
              <a:rPr lang="en-SG" sz="2800" dirty="0"/>
              <a:t>API! </a:t>
            </a:r>
            <a:r>
              <a:rPr lang="en-SG" dirty="0">
                <a:hlinkClick r:id="rId3"/>
              </a:rPr>
              <a:t>http://</a:t>
            </a:r>
            <a:r>
              <a:rPr lang="en-SG" dirty="0" smtClean="0">
                <a:hlinkClick r:id="rId3"/>
              </a:rPr>
              <a:t>docs.oracle.com/javase/7/docs/api/java/text/DecimalFormat.html</a:t>
            </a:r>
            <a:endParaRPr lang="en-SG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DB89-D0B7-4267-995B-14163E14260F}" type="slidenum">
              <a:rPr lang="en-SG" smtClean="0"/>
              <a:pPr/>
              <a:t>23</a:t>
            </a:fld>
            <a:endParaRPr lang="en-SG"/>
          </a:p>
        </p:txBody>
      </p:sp>
      <p:sp>
        <p:nvSpPr>
          <p:cNvPr id="16" name="Footer Placeholder 4"/>
          <p:cNvSpPr txBox="1">
            <a:spLocks/>
          </p:cNvSpPr>
          <p:nvPr/>
        </p:nvSpPr>
        <p:spPr>
          <a:xfrm>
            <a:off x="7524328" y="6356350"/>
            <a:ext cx="1272952" cy="36576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SG" smtClean="0"/>
              <a:t>Week 3</a:t>
            </a:r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1145968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340080" cy="900336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Ex 1: Temperature Conversion </a:t>
            </a:r>
            <a:r>
              <a:rPr lang="en-US" sz="4000" dirty="0" smtClean="0"/>
              <a:t>(5/5</a:t>
            </a:r>
            <a:r>
              <a:rPr lang="en-US" sz="4000" dirty="0"/>
              <a:t>)</a:t>
            </a:r>
            <a:endParaRPr lang="en-S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936104"/>
          </a:xfrm>
        </p:spPr>
        <p:txBody>
          <a:bodyPr>
            <a:normAutofit lnSpcReduction="10000"/>
          </a:bodyPr>
          <a:lstStyle/>
          <a:p>
            <a:r>
              <a:rPr lang="en-US" altLang="zh-C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Create </a:t>
            </a:r>
            <a:r>
              <a:rPr lang="en-US" altLang="zh-CN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DecimalFormat</a:t>
            </a:r>
            <a:r>
              <a:rPr lang="en-US" altLang="zh-C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object with appropriate pattern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DB89-D0B7-4267-995B-14163E14260F}" type="slidenum">
              <a:rPr lang="en-SG" smtClean="0"/>
              <a:pPr/>
              <a:t>24</a:t>
            </a:fld>
            <a:endParaRPr lang="en-SG"/>
          </a:p>
        </p:txBody>
      </p:sp>
      <p:sp>
        <p:nvSpPr>
          <p:cNvPr id="16" name="Footer Placeholder 4"/>
          <p:cNvSpPr txBox="1">
            <a:spLocks/>
          </p:cNvSpPr>
          <p:nvPr/>
        </p:nvSpPr>
        <p:spPr>
          <a:xfrm>
            <a:off x="7524328" y="6356350"/>
            <a:ext cx="1272952" cy="36576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SG" smtClean="0"/>
              <a:t>Week 3</a:t>
            </a:r>
            <a:endParaRPr lang="en-SG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647" y="2780928"/>
            <a:ext cx="4562503" cy="3575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204864"/>
            <a:ext cx="793688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73581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Calibri" panose="020F0502020204030204" pitchFamily="34" charset="0"/>
              </a:rPr>
              <a:t>Take-home </a:t>
            </a:r>
            <a:r>
              <a:rPr lang="en-US" sz="4000" dirty="0">
                <a:latin typeface="Calibri" panose="020F0502020204030204" pitchFamily="34" charset="0"/>
              </a:rPr>
              <a:t>Lab #1</a:t>
            </a:r>
            <a:endParaRPr lang="en-SG" sz="4000" dirty="0">
              <a:latin typeface="Calibri" panose="020F050202020403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SG" sz="2800" dirty="0" smtClean="0">
                <a:latin typeface="Calibri" panose="020F0502020204030204" pitchFamily="34" charset="0"/>
              </a:rPr>
              <a:t>Exercise 2 – Palindromes</a:t>
            </a:r>
            <a:endParaRPr lang="en-SG" sz="2800" dirty="0">
              <a:latin typeface="Calibri" panose="020F0502020204030204" pitchFamily="34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24328" y="6356350"/>
            <a:ext cx="1272952" cy="365760"/>
          </a:xfrm>
        </p:spPr>
        <p:txBody>
          <a:bodyPr/>
          <a:lstStyle/>
          <a:p>
            <a:r>
              <a:rPr lang="en-SG" smtClean="0"/>
              <a:t>Week 3</a:t>
            </a:r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8468086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Ex 2: Palindromes (1/5)</a:t>
            </a:r>
            <a:endParaRPr lang="en-S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4816192"/>
          </a:xfrm>
        </p:spPr>
        <p:txBody>
          <a:bodyPr numCol="1">
            <a:normAutofit/>
          </a:bodyPr>
          <a:lstStyle/>
          <a:p>
            <a:pPr>
              <a:spcBef>
                <a:spcPts val="1200"/>
              </a:spcBef>
            </a:pPr>
            <a:r>
              <a:rPr lang="en-US" altLang="zh-CN" sz="28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Palindrome: </a:t>
            </a:r>
            <a:r>
              <a:rPr lang="en-US" altLang="zh-C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 string that reads the same backward as forward – ignoring case and non-letters</a:t>
            </a:r>
          </a:p>
          <a:p>
            <a:pPr>
              <a:spcBef>
                <a:spcPts val="1200"/>
              </a:spcBef>
            </a:pPr>
            <a:r>
              <a:rPr lang="en-US" altLang="zh-C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Examples</a:t>
            </a:r>
          </a:p>
          <a:p>
            <a:pPr lvl="1"/>
            <a:r>
              <a:rPr lang="en-US" altLang="zh-CN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raDAR</a:t>
            </a:r>
            <a:endParaRPr lang="en-US" altLang="zh-CN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aibohphobia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 Do you know what this means?</a:t>
            </a:r>
            <a:endParaRPr lang="en-US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Race-car 7…</a:t>
            </a:r>
          </a:p>
          <a:p>
            <a:pPr lvl="1"/>
            <a:r>
              <a:rPr lang="en-SG" dirty="0" smtClean="0"/>
              <a:t>Madam, I’m Adam</a:t>
            </a:r>
          </a:p>
          <a:p>
            <a:pPr lvl="1"/>
            <a:r>
              <a:rPr lang="en-SG" dirty="0" smtClean="0"/>
              <a:t>A man, a plan, a canal – Panama!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DB89-D0B7-4267-995B-14163E14260F}" type="slidenum">
              <a:rPr lang="en-SG" smtClean="0"/>
              <a:pPr/>
              <a:t>26</a:t>
            </a:fld>
            <a:endParaRPr lang="en-SG"/>
          </a:p>
        </p:txBody>
      </p:sp>
      <p:sp>
        <p:nvSpPr>
          <p:cNvPr id="16" name="Footer Placeholder 4"/>
          <p:cNvSpPr txBox="1">
            <a:spLocks/>
          </p:cNvSpPr>
          <p:nvPr/>
        </p:nvSpPr>
        <p:spPr>
          <a:xfrm>
            <a:off x="7524328" y="6356350"/>
            <a:ext cx="1272952" cy="36576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SG" smtClean="0"/>
              <a:t>Week 3</a:t>
            </a:r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746691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Ex 2: Palindromes (2/5)</a:t>
            </a:r>
            <a:endParaRPr lang="en-S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2520280"/>
          </a:xfrm>
        </p:spPr>
        <p:txBody>
          <a:bodyPr numCol="1">
            <a:normAutofit/>
          </a:bodyPr>
          <a:lstStyle/>
          <a:p>
            <a:pPr>
              <a:spcBef>
                <a:spcPts val="1200"/>
              </a:spcBef>
            </a:pPr>
            <a:r>
              <a:rPr lang="en-US" altLang="zh-C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Write a program to…</a:t>
            </a:r>
          </a:p>
          <a:p>
            <a:pPr lvl="1"/>
            <a:r>
              <a:rPr lang="en-US" altLang="zh-CN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Read in several lines of text</a:t>
            </a:r>
          </a:p>
          <a:p>
            <a:pPr lvl="1"/>
            <a:r>
              <a:rPr lang="en-US" altLang="zh-CN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For each line, check if it is a palindrome</a:t>
            </a:r>
          </a:p>
          <a:p>
            <a:pPr lvl="1"/>
            <a:r>
              <a:rPr lang="en-US" altLang="zh-CN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Count and output the number of palindromes read</a:t>
            </a:r>
          </a:p>
          <a:p>
            <a:pPr>
              <a:spcBef>
                <a:spcPts val="1200"/>
              </a:spcBef>
            </a:pPr>
            <a:r>
              <a:rPr lang="en-US" altLang="zh-C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Sample runs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DB89-D0B7-4267-995B-14163E14260F}" type="slidenum">
              <a:rPr lang="en-SG" smtClean="0"/>
              <a:pPr/>
              <a:t>27</a:t>
            </a:fld>
            <a:endParaRPr lang="en-SG"/>
          </a:p>
        </p:txBody>
      </p:sp>
      <p:sp>
        <p:nvSpPr>
          <p:cNvPr id="16" name="Footer Placeholder 4"/>
          <p:cNvSpPr txBox="1">
            <a:spLocks/>
          </p:cNvSpPr>
          <p:nvPr/>
        </p:nvSpPr>
        <p:spPr>
          <a:xfrm>
            <a:off x="7524328" y="6356350"/>
            <a:ext cx="1272952" cy="36576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SG" smtClean="0"/>
              <a:t>Week 3</a:t>
            </a:r>
            <a:endParaRPr lang="en-SG"/>
          </a:p>
        </p:txBody>
      </p:sp>
      <p:sp>
        <p:nvSpPr>
          <p:cNvPr id="5" name="TextBox 4"/>
          <p:cNvSpPr txBox="1"/>
          <p:nvPr/>
        </p:nvSpPr>
        <p:spPr>
          <a:xfrm>
            <a:off x="258596" y="4005064"/>
            <a:ext cx="3953364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Enter text: </a:t>
            </a:r>
            <a:r>
              <a:rPr lang="en-US" sz="1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Race-car 7...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Enter text: </a:t>
            </a:r>
            <a:r>
              <a:rPr lang="en-US" sz="1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 like CS1020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Enter text: </a:t>
            </a:r>
            <a:r>
              <a:rPr lang="en-US" sz="1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 noon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Enter text:    </a:t>
            </a:r>
            <a:r>
              <a:rPr lang="en-US" sz="1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Mada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sz="1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I'm    Adam 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Enter text: </a:t>
            </a:r>
            <a:r>
              <a:rPr lang="en-US" sz="1400" i="1" dirty="0" smtClean="0">
                <a:latin typeface="Calibri" panose="020F0502020204030204" pitchFamily="34" charset="0"/>
                <a:cs typeface="Courier New" panose="02070309020205020404" pitchFamily="49" charset="0"/>
              </a:rPr>
              <a:t>(user pressed ctrl-d here)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Number of palindromes = 3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85204" y="391556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  <a:sym typeface="Wingdings"/>
              </a:rPr>
              <a:t>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32560" y="442056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  <a:sym typeface="Wingdings"/>
              </a:rPr>
              <a:t>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43552" y="4620617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  <a:sym typeface="Wingdings"/>
              </a:rPr>
              <a:t>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66272" y="4005064"/>
            <a:ext cx="4598216" cy="16004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Enter text: </a:t>
            </a:r>
            <a:r>
              <a:rPr lang="en-US" sz="1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Don't nod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Enter text: </a:t>
            </a:r>
            <a:r>
              <a:rPr lang="en-US" sz="1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Never  odd  or  even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Enter text: </a:t>
            </a:r>
            <a:r>
              <a:rPr lang="en-US" sz="1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Too bad – I hid a boot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Enter text: </a:t>
            </a:r>
            <a:r>
              <a:rPr lang="en-US" sz="1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Madam, in Eden I'm Adam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Enter text: </a:t>
            </a:r>
            <a:r>
              <a:rPr lang="en-US" sz="1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Oozy rat in a sanitary zoo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Enter text: </a:t>
            </a:r>
            <a:r>
              <a:rPr lang="en-US" sz="1400" i="1" dirty="0" smtClean="0">
                <a:latin typeface="Calibri" panose="020F0502020204030204" pitchFamily="34" charset="0"/>
                <a:cs typeface="Courier New" panose="02070309020205020404" pitchFamily="49" charset="0"/>
              </a:rPr>
              <a:t>(user pressed ctrl-d here)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Number of palindromes = 5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65380" y="400506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  <a:sym typeface="Wingdings"/>
              </a:rPr>
              <a:t>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160804" y="4199247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  <a:sym typeface="Wingdings"/>
              </a:rPr>
              <a:t>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028384" y="439343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  <a:sym typeface="Wingdings"/>
              </a:rPr>
              <a:t>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124580" y="4578247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  <a:sym typeface="Wingdings"/>
              </a:rPr>
              <a:t>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628636" y="4805283"/>
            <a:ext cx="439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  <a:sym typeface="Wingdings"/>
              </a:rPr>
              <a:t>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21520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8" grpId="0"/>
      <p:bldP spid="9" grpId="0"/>
      <p:bldP spid="10" grpId="0" animBg="1"/>
      <p:bldP spid="11" grpId="0"/>
      <p:bldP spid="12" grpId="0"/>
      <p:bldP spid="13" grpId="0"/>
      <p:bldP spid="14" grpId="0"/>
      <p:bldP spid="1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Ex 2: Palindromes (3/5)</a:t>
            </a:r>
            <a:endParaRPr lang="en-S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4816192"/>
          </a:xfrm>
        </p:spPr>
        <p:txBody>
          <a:bodyPr>
            <a:normAutofit/>
          </a:bodyPr>
          <a:lstStyle/>
          <a:p>
            <a:r>
              <a:rPr lang="en-US" altLang="zh-C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Preprocessing the string before checking if it is a palindrome:</a:t>
            </a:r>
          </a:p>
          <a:p>
            <a:pPr lvl="1"/>
            <a:r>
              <a:rPr lang="en-US" altLang="zh-C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Remove all non-letters</a:t>
            </a:r>
          </a:p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Convert all letters to lowercase</a:t>
            </a:r>
            <a:endParaRPr lang="en-SG" dirty="0"/>
          </a:p>
          <a:p>
            <a:pPr>
              <a:spcBef>
                <a:spcPts val="1800"/>
              </a:spcBef>
            </a:pPr>
            <a:r>
              <a:rPr lang="en-SG" sz="2800" dirty="0" smtClean="0"/>
              <a:t>Check out the </a:t>
            </a:r>
            <a:r>
              <a:rPr lang="en-SG" sz="2800" dirty="0"/>
              <a:t>API! </a:t>
            </a:r>
            <a:r>
              <a:rPr lang="en-SG" sz="2800" dirty="0">
                <a:hlinkClick r:id="rId3"/>
              </a:rPr>
              <a:t>http://docs.oracle.com/javase/7/docs/api</a:t>
            </a:r>
            <a:r>
              <a:rPr lang="en-SG" sz="2800" dirty="0" smtClean="0">
                <a:hlinkClick r:id="rId3"/>
              </a:rPr>
              <a:t>/</a:t>
            </a:r>
            <a:r>
              <a:rPr lang="en-SG" sz="2800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DB89-D0B7-4267-995B-14163E14260F}" type="slidenum">
              <a:rPr lang="en-SG" smtClean="0"/>
              <a:pPr/>
              <a:t>28</a:t>
            </a:fld>
            <a:endParaRPr lang="en-SG"/>
          </a:p>
        </p:txBody>
      </p:sp>
      <p:sp>
        <p:nvSpPr>
          <p:cNvPr id="16" name="Footer Placeholder 4"/>
          <p:cNvSpPr txBox="1">
            <a:spLocks/>
          </p:cNvSpPr>
          <p:nvPr/>
        </p:nvSpPr>
        <p:spPr>
          <a:xfrm>
            <a:off x="7524328" y="6356350"/>
            <a:ext cx="1272952" cy="36576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SG" smtClean="0"/>
              <a:t>Week 3</a:t>
            </a:r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397413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Ex 2: Palindromes (4/5)</a:t>
            </a:r>
            <a:endParaRPr lang="en-S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501008"/>
            <a:ext cx="8229600" cy="576064"/>
          </a:xfrm>
        </p:spPr>
        <p:txBody>
          <a:bodyPr>
            <a:normAutofit/>
          </a:bodyPr>
          <a:lstStyle/>
          <a:p>
            <a:r>
              <a:rPr lang="en-SG" dirty="0" smtClean="0">
                <a:latin typeface="Arial" panose="020B0604020202020204" pitchFamily="34" charset="0"/>
                <a:cs typeface="Arial" panose="020B0604020202020204" pitchFamily="34" charset="0"/>
              </a:rPr>
              <a:t>Convert all letters to lower case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DB89-D0B7-4267-995B-14163E14260F}" type="slidenum">
              <a:rPr lang="en-SG" smtClean="0"/>
              <a:pPr/>
              <a:t>29</a:t>
            </a:fld>
            <a:endParaRPr lang="en-SG"/>
          </a:p>
        </p:txBody>
      </p:sp>
      <p:sp>
        <p:nvSpPr>
          <p:cNvPr id="16" name="Footer Placeholder 4"/>
          <p:cNvSpPr txBox="1">
            <a:spLocks/>
          </p:cNvSpPr>
          <p:nvPr/>
        </p:nvSpPr>
        <p:spPr>
          <a:xfrm>
            <a:off x="7524328" y="6356350"/>
            <a:ext cx="1272952" cy="36576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SG" smtClean="0"/>
              <a:t>Week 3</a:t>
            </a:r>
            <a:endParaRPr lang="en-SG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8" t="21082" r="4907"/>
          <a:stretch/>
        </p:blipFill>
        <p:spPr>
          <a:xfrm>
            <a:off x="323528" y="4126166"/>
            <a:ext cx="8636000" cy="1936464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2483768" y="4400961"/>
            <a:ext cx="6048672" cy="525760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1196752"/>
            <a:ext cx="8229600" cy="576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SG" dirty="0" smtClean="0">
                <a:latin typeface="Arial" panose="020B0604020202020204" pitchFamily="34" charset="0"/>
                <a:cs typeface="Arial" panose="020B0604020202020204" pitchFamily="34" charset="0"/>
              </a:rPr>
              <a:t>Remove all non-letters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0" t="15040" r="5619"/>
          <a:stretch/>
        </p:blipFill>
        <p:spPr>
          <a:xfrm>
            <a:off x="323528" y="1730483"/>
            <a:ext cx="8525934" cy="1558897"/>
          </a:xfrm>
          <a:prstGeom prst="rect">
            <a:avLst/>
          </a:prstGeom>
        </p:spPr>
      </p:pic>
      <p:sp>
        <p:nvSpPr>
          <p:cNvPr id="12" name="Rounded Rectangle 11"/>
          <p:cNvSpPr/>
          <p:nvPr/>
        </p:nvSpPr>
        <p:spPr>
          <a:xfrm>
            <a:off x="395535" y="2340331"/>
            <a:ext cx="432049" cy="169600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2500453" y="2556355"/>
            <a:ext cx="6048672" cy="525760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454802" y="4732271"/>
            <a:ext cx="432049" cy="169600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26854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Calibri" panose="020F0502020204030204" pitchFamily="34" charset="0"/>
              </a:rPr>
              <a:t>Introduction</a:t>
            </a:r>
            <a:endParaRPr lang="en-SG" sz="4000" dirty="0">
              <a:latin typeface="Calibri" panose="020F050202020403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 sz="2800" dirty="0">
              <a:latin typeface="Calibri" panose="020F0502020204030204" pitchFamily="34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24328" y="6356350"/>
            <a:ext cx="1272952" cy="365760"/>
          </a:xfrm>
        </p:spPr>
        <p:txBody>
          <a:bodyPr/>
          <a:lstStyle/>
          <a:p>
            <a:r>
              <a:rPr lang="en-SG" smtClean="0"/>
              <a:t>Week 3</a:t>
            </a:r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136092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Ex 2: Palindromes (5/5)</a:t>
            </a:r>
            <a:endParaRPr lang="en-S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4816192"/>
          </a:xfrm>
        </p:spPr>
        <p:txBody>
          <a:bodyPr>
            <a:normAutofit/>
          </a:bodyPr>
          <a:lstStyle/>
          <a:p>
            <a:r>
              <a:rPr lang="en-US" altLang="zh-CN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replaceAll</a:t>
            </a:r>
            <a:r>
              <a:rPr lang="en-US" altLang="zh-C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(String regex, String replacement)</a:t>
            </a:r>
          </a:p>
          <a:p>
            <a:pPr lvl="1"/>
            <a:r>
              <a:rPr lang="en-US" altLang="zh-C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regex: </a:t>
            </a:r>
            <a:r>
              <a:rPr lang="en-US" altLang="zh-CN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</a:t>
            </a:r>
            <a:r>
              <a:rPr lang="en-US" altLang="zh-C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ular </a:t>
            </a:r>
            <a:r>
              <a:rPr lang="en-US" altLang="zh-CN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</a:t>
            </a:r>
            <a:r>
              <a:rPr lang="en-US" altLang="zh-C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pression</a:t>
            </a:r>
          </a:p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What is the regex for non-letters?</a:t>
            </a:r>
          </a:p>
          <a:p>
            <a:pPr lvl="2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[^A-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-z] (Explanation: </a:t>
            </a: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^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means not. Hence, not A-Z or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a-z)</a:t>
            </a:r>
          </a:p>
          <a:p>
            <a:pPr>
              <a:spcBef>
                <a:spcPts val="1800"/>
              </a:spcBef>
            </a:pP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See IVLE “General” forum, “Regex (regular expression)” thread started by Aaron</a:t>
            </a:r>
          </a:p>
          <a:p>
            <a:pPr lvl="1">
              <a:spcBef>
                <a:spcPts val="600"/>
              </a:spcBef>
            </a:pP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Contains a sample program on how to use replaceAll() with regex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SG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DB89-D0B7-4267-995B-14163E14260F}" type="slidenum">
              <a:rPr lang="en-SG" smtClean="0"/>
              <a:pPr/>
              <a:t>30</a:t>
            </a:fld>
            <a:endParaRPr lang="en-SG"/>
          </a:p>
        </p:txBody>
      </p:sp>
      <p:sp>
        <p:nvSpPr>
          <p:cNvPr id="16" name="Footer Placeholder 4"/>
          <p:cNvSpPr txBox="1">
            <a:spLocks/>
          </p:cNvSpPr>
          <p:nvPr/>
        </p:nvSpPr>
        <p:spPr>
          <a:xfrm>
            <a:off x="7524328" y="6356350"/>
            <a:ext cx="1272952" cy="36576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SG" smtClean="0"/>
              <a:t>Week 3</a:t>
            </a:r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7962973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Calibri" panose="020F0502020204030204" pitchFamily="34" charset="0"/>
              </a:rPr>
              <a:t>Take-home </a:t>
            </a:r>
            <a:r>
              <a:rPr lang="en-US" sz="4000" dirty="0">
                <a:latin typeface="Calibri" panose="020F0502020204030204" pitchFamily="34" charset="0"/>
              </a:rPr>
              <a:t>Lab #1</a:t>
            </a:r>
            <a:endParaRPr lang="en-SG" sz="4000" dirty="0">
              <a:latin typeface="Calibri" panose="020F050202020403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SG" sz="2800" dirty="0" smtClean="0">
                <a:latin typeface="Calibri" panose="020F0502020204030204" pitchFamily="34" charset="0"/>
              </a:rPr>
              <a:t>Exercise 3 – Overlapping Rectangles</a:t>
            </a:r>
            <a:endParaRPr lang="en-SG" sz="2800" dirty="0">
              <a:latin typeface="Calibri" panose="020F0502020204030204" pitchFamily="34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24328" y="6356350"/>
            <a:ext cx="1272952" cy="365760"/>
          </a:xfrm>
        </p:spPr>
        <p:txBody>
          <a:bodyPr/>
          <a:lstStyle/>
          <a:p>
            <a:r>
              <a:rPr lang="en-SG" smtClean="0"/>
              <a:t>Week 3</a:t>
            </a:r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5585546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Ex 3: Overlapping </a:t>
            </a:r>
            <a:r>
              <a:rPr lang="en-US" sz="4000" smtClean="0"/>
              <a:t>Rectangles (1/5</a:t>
            </a:r>
            <a:r>
              <a:rPr lang="en-US" sz="4000" dirty="0" smtClean="0"/>
              <a:t>)</a:t>
            </a:r>
            <a:endParaRPr lang="en-S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2736304"/>
          </a:xfrm>
        </p:spPr>
        <p:txBody>
          <a:bodyPr numCol="1"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altLang="zh-C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Write a program to…</a:t>
            </a:r>
          </a:p>
          <a:p>
            <a:pPr lvl="1">
              <a:lnSpc>
                <a:spcPct val="110000"/>
              </a:lnSpc>
            </a:pPr>
            <a:r>
              <a:rPr lang="en-US" altLang="zh-CN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Read in integer values for 4 points</a:t>
            </a:r>
          </a:p>
          <a:p>
            <a:pPr lvl="1">
              <a:lnSpc>
                <a:spcPct val="110000"/>
              </a:lnSpc>
            </a:pPr>
            <a:r>
              <a:rPr lang="en-US" altLang="zh-CN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First two points are opposite vertices of one rectangle and subsequent two are for second rectangle</a:t>
            </a:r>
          </a:p>
          <a:p>
            <a:pPr lvl="1">
              <a:lnSpc>
                <a:spcPct val="110000"/>
              </a:lnSpc>
            </a:pPr>
            <a:r>
              <a:rPr lang="en-US" altLang="zh-CN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Compute the overlap area of the two rectangles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altLang="zh-C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Sample run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DB89-D0B7-4267-995B-14163E14260F}" type="slidenum">
              <a:rPr lang="en-SG" smtClean="0"/>
              <a:pPr/>
              <a:t>32</a:t>
            </a:fld>
            <a:endParaRPr lang="en-SG"/>
          </a:p>
        </p:txBody>
      </p:sp>
      <p:sp>
        <p:nvSpPr>
          <p:cNvPr id="16" name="Footer Placeholder 4"/>
          <p:cNvSpPr txBox="1">
            <a:spLocks/>
          </p:cNvSpPr>
          <p:nvPr/>
        </p:nvSpPr>
        <p:spPr>
          <a:xfrm>
            <a:off x="7524328" y="6356350"/>
            <a:ext cx="1272952" cy="36576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SG" smtClean="0"/>
              <a:t>Week 3</a:t>
            </a:r>
            <a:endParaRPr lang="en-SG"/>
          </a:p>
        </p:txBody>
      </p:sp>
      <p:sp>
        <p:nvSpPr>
          <p:cNvPr id="5" name="TextBox 4"/>
          <p:cNvSpPr txBox="1"/>
          <p:nvPr/>
        </p:nvSpPr>
        <p:spPr>
          <a:xfrm>
            <a:off x="314292" y="4077072"/>
            <a:ext cx="8473752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Enter 2 opposite vertices of 1st rectangle: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3 -1 15 6 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Enter 2 opposite vertices of 2nd rectangle: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19 2 9 10 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Overlap area = 24 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43778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Ex 3: </a:t>
            </a:r>
            <a:r>
              <a:rPr lang="en-US" sz="4000" dirty="0"/>
              <a:t>Overlapping </a:t>
            </a:r>
            <a:r>
              <a:rPr lang="en-US" sz="4000" smtClean="0"/>
              <a:t>Rectangles (2/5</a:t>
            </a:r>
            <a:r>
              <a:rPr lang="en-US" sz="4000" dirty="0" smtClean="0"/>
              <a:t>)</a:t>
            </a:r>
            <a:endParaRPr lang="en-S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4816192"/>
          </a:xfrm>
        </p:spPr>
        <p:txBody>
          <a:bodyPr>
            <a:normAutofit/>
          </a:bodyPr>
          <a:lstStyle/>
          <a:p>
            <a:r>
              <a:rPr lang="en-SG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Observe the overlapping area:  </a:t>
            </a:r>
            <a:endParaRPr lang="en-US" altLang="zh-CN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DB89-D0B7-4267-995B-14163E14260F}" type="slidenum">
              <a:rPr lang="en-SG" smtClean="0"/>
              <a:pPr/>
              <a:t>33</a:t>
            </a:fld>
            <a:endParaRPr lang="en-SG"/>
          </a:p>
        </p:txBody>
      </p:sp>
      <p:grpSp>
        <p:nvGrpSpPr>
          <p:cNvPr id="13" name="Group 12"/>
          <p:cNvGrpSpPr/>
          <p:nvPr/>
        </p:nvGrpSpPr>
        <p:grpSpPr>
          <a:xfrm>
            <a:off x="1436693" y="1956320"/>
            <a:ext cx="6087635" cy="3507251"/>
            <a:chOff x="1436693" y="1956320"/>
            <a:chExt cx="6087635" cy="3507251"/>
          </a:xfrm>
        </p:grpSpPr>
        <p:sp>
          <p:nvSpPr>
            <p:cNvPr id="6" name="Rectangle 5"/>
            <p:cNvSpPr/>
            <p:nvPr/>
          </p:nvSpPr>
          <p:spPr>
            <a:xfrm>
              <a:off x="2591780" y="2420071"/>
              <a:ext cx="2376264" cy="15841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671899" y="3068143"/>
              <a:ext cx="2808312" cy="1872208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671900" y="3068143"/>
              <a:ext cx="1296144" cy="936104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498108" y="1956320"/>
              <a:ext cx="1577747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altLang="zh-CN" sz="2800" b="1" cap="all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rgbClr val="0000FF"/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X2,Y2</a:t>
              </a:r>
              <a:endParaRPr lang="en-US" altLang="zh-CN" sz="2800" b="1" dirty="0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436693" y="4009700"/>
              <a:ext cx="1577747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altLang="zh-CN" sz="2800" b="1" cap="all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rgbClr val="0000FF"/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X1,Y1</a:t>
              </a:r>
              <a:endParaRPr lang="en-US" altLang="zh-CN" sz="2800" b="1" dirty="0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017599" y="2625355"/>
              <a:ext cx="1506729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2800" b="1" cap="all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X4,Y4</a:t>
              </a:r>
              <a:endParaRPr lang="en-US" altLang="zh-CN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603684" y="4940351"/>
              <a:ext cx="1506729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2800" b="1" cap="all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X3,Y3</a:t>
              </a:r>
              <a:endParaRPr lang="en-US" altLang="zh-CN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287182" y="2625355"/>
              <a:ext cx="1577747" cy="46166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altLang="zh-CN" sz="2400" b="1" cap="all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rgbClr val="003300"/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X2,Y4</a:t>
              </a:r>
              <a:endParaRPr lang="en-US" altLang="zh-CN" sz="2400" b="1" dirty="0">
                <a:ln w="11430"/>
                <a:solidFill>
                  <a:srgbClr val="0033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918414" y="4004247"/>
              <a:ext cx="1577747" cy="46166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altLang="zh-CN" sz="2400" b="1" cap="all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rgbClr val="003300"/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X3,Y1</a:t>
              </a:r>
              <a:endParaRPr lang="en-US" altLang="zh-CN" sz="2400" b="1" dirty="0">
                <a:ln w="11430"/>
                <a:solidFill>
                  <a:srgbClr val="0033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sp>
        <p:nvSpPr>
          <p:cNvPr id="16" name="Footer Placeholder 4"/>
          <p:cNvSpPr txBox="1">
            <a:spLocks/>
          </p:cNvSpPr>
          <p:nvPr/>
        </p:nvSpPr>
        <p:spPr>
          <a:xfrm>
            <a:off x="7524328" y="6356350"/>
            <a:ext cx="1272952" cy="36576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SG" smtClean="0"/>
              <a:t>Week 3</a:t>
            </a:r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024117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>
            <a:normAutofit/>
          </a:bodyPr>
          <a:lstStyle/>
          <a:p>
            <a:r>
              <a:rPr lang="en-US" altLang="zh-CN" sz="3600" dirty="0"/>
              <a:t>Ex </a:t>
            </a:r>
            <a:r>
              <a:rPr lang="en-US" altLang="zh-CN" sz="3600" dirty="0" smtClean="0"/>
              <a:t>3: </a:t>
            </a:r>
            <a:r>
              <a:rPr lang="en-US" altLang="zh-CN" sz="3600" dirty="0"/>
              <a:t>Overlapping </a:t>
            </a:r>
            <a:r>
              <a:rPr lang="en-US" altLang="zh-CN" sz="3600" dirty="0" smtClean="0"/>
              <a:t>Rectangles (3/5)</a:t>
            </a:r>
            <a:endParaRPr lang="zh-CN" alt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DB89-D0B7-4267-995B-14163E14260F}" type="slidenum">
              <a:rPr lang="en-SG" smtClean="0"/>
              <a:pPr/>
              <a:t>34</a:t>
            </a:fld>
            <a:endParaRPr lang="en-SG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29600" cy="5616624"/>
          </a:xfrm>
        </p:spPr>
        <p:txBody>
          <a:bodyPr/>
          <a:lstStyle/>
          <a:p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The overlapping rectangle bottom-left point’s x- and y-coordinates are 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zh-CN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maximum</a:t>
            </a: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the other two rectangles bottom-left points’ x- and y-coordinates</a:t>
            </a:r>
          </a:p>
          <a:p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MAX(X1,X3) </a:t>
            </a: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X3</a:t>
            </a: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;  MAX(Y1,Y3) </a:t>
            </a: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Y1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Footer Placeholder 4"/>
          <p:cNvSpPr txBox="1">
            <a:spLocks/>
          </p:cNvSpPr>
          <p:nvPr/>
        </p:nvSpPr>
        <p:spPr>
          <a:xfrm>
            <a:off x="7524328" y="6356350"/>
            <a:ext cx="1272952" cy="36576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SG" smtClean="0"/>
              <a:t>Week 3</a:t>
            </a:r>
            <a:endParaRPr lang="en-SG"/>
          </a:p>
        </p:txBody>
      </p:sp>
      <p:grpSp>
        <p:nvGrpSpPr>
          <p:cNvPr id="40" name="Group 39"/>
          <p:cNvGrpSpPr/>
          <p:nvPr/>
        </p:nvGrpSpPr>
        <p:grpSpPr>
          <a:xfrm>
            <a:off x="1469940" y="2865765"/>
            <a:ext cx="6087635" cy="3507251"/>
            <a:chOff x="1436693" y="1956320"/>
            <a:chExt cx="6087635" cy="3507251"/>
          </a:xfrm>
        </p:grpSpPr>
        <p:sp>
          <p:nvSpPr>
            <p:cNvPr id="41" name="Rectangle 40"/>
            <p:cNvSpPr/>
            <p:nvPr/>
          </p:nvSpPr>
          <p:spPr>
            <a:xfrm>
              <a:off x="2591780" y="2420071"/>
              <a:ext cx="2376264" cy="15841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671899" y="3068143"/>
              <a:ext cx="2808312" cy="1872208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671900" y="3068143"/>
              <a:ext cx="1296144" cy="936104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4498108" y="1956320"/>
              <a:ext cx="1577747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altLang="zh-CN" sz="2800" b="1" cap="all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rgbClr val="0000FF"/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X2,Y2</a:t>
              </a:r>
              <a:endParaRPr lang="en-US" altLang="zh-CN" sz="2800" b="1" dirty="0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436693" y="4009700"/>
              <a:ext cx="1577747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altLang="zh-CN" sz="2800" b="1" cap="all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rgbClr val="0000FF"/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X1,Y1</a:t>
              </a:r>
              <a:endParaRPr lang="en-US" altLang="zh-CN" sz="2800" b="1" dirty="0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017599" y="2625355"/>
              <a:ext cx="1506729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2800" b="1" cap="all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X4,Y4</a:t>
              </a:r>
              <a:endParaRPr lang="en-US" altLang="zh-CN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603684" y="4940351"/>
              <a:ext cx="1506729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2800" b="1" cap="all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X3,Y3</a:t>
              </a:r>
              <a:endParaRPr lang="en-US" altLang="zh-CN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4287182" y="2625355"/>
              <a:ext cx="1577747" cy="46166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altLang="zh-CN" sz="2400" b="1" cap="all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rgbClr val="003300"/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X2,Y4</a:t>
              </a:r>
              <a:endParaRPr lang="en-US" altLang="zh-CN" sz="2400" b="1" dirty="0">
                <a:ln w="11430"/>
                <a:solidFill>
                  <a:srgbClr val="0033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918414" y="4004247"/>
              <a:ext cx="1577747" cy="46166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altLang="zh-CN" sz="2400" b="1" cap="all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rgbClr val="003300"/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X3,Y1</a:t>
              </a:r>
              <a:endParaRPr lang="en-US" altLang="zh-CN" sz="2400" b="1" dirty="0">
                <a:ln w="11430"/>
                <a:solidFill>
                  <a:srgbClr val="0033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sp>
        <p:nvSpPr>
          <p:cNvPr id="6" name="Oval 5"/>
          <p:cNvSpPr/>
          <p:nvPr/>
        </p:nvSpPr>
        <p:spPr>
          <a:xfrm>
            <a:off x="3203848" y="4934892"/>
            <a:ext cx="1227095" cy="528673"/>
          </a:xfrm>
          <a:prstGeom prst="ellipse">
            <a:avLst/>
          </a:prstGeom>
          <a:noFill/>
          <a:ln w="28575"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19331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>
            <a:normAutofit/>
          </a:bodyPr>
          <a:lstStyle/>
          <a:p>
            <a:r>
              <a:rPr lang="en-US" altLang="zh-CN" sz="3600" dirty="0"/>
              <a:t>Ex </a:t>
            </a:r>
            <a:r>
              <a:rPr lang="en-US" altLang="zh-CN" sz="3600" dirty="0" smtClean="0"/>
              <a:t>3: </a:t>
            </a:r>
            <a:r>
              <a:rPr lang="en-US" altLang="zh-CN" sz="3600" dirty="0"/>
              <a:t>Overlapping </a:t>
            </a:r>
            <a:r>
              <a:rPr lang="en-US" altLang="zh-CN" sz="3600" dirty="0" smtClean="0"/>
              <a:t>Rectangles (4/5)</a:t>
            </a:r>
            <a:endParaRPr lang="zh-CN" alt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DB89-D0B7-4267-995B-14163E14260F}" type="slidenum">
              <a:rPr lang="en-SG" smtClean="0"/>
              <a:pPr/>
              <a:t>35</a:t>
            </a:fld>
            <a:endParaRPr lang="en-SG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29600" cy="5032216"/>
          </a:xfrm>
        </p:spPr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The overlapping rectangle </a:t>
            </a: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top-right 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point’s </a:t>
            </a: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x- and y- coordinates are 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zh-CN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minimum</a:t>
            </a: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of the other two </a:t>
            </a: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rectangles top-right 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points’ </a:t>
            </a: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x- 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y-coordinates</a:t>
            </a:r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MIN(X2,X4) </a:t>
            </a: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X2</a:t>
            </a: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;  MIN(Y2,Y4) </a:t>
            </a: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Y4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zh-CN" altLang="en-US" dirty="0"/>
          </a:p>
        </p:txBody>
      </p:sp>
      <p:sp>
        <p:nvSpPr>
          <p:cNvPr id="23" name="Footer Placeholder 4"/>
          <p:cNvSpPr txBox="1">
            <a:spLocks/>
          </p:cNvSpPr>
          <p:nvPr/>
        </p:nvSpPr>
        <p:spPr>
          <a:xfrm>
            <a:off x="7524328" y="6356350"/>
            <a:ext cx="1272952" cy="36576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SG" smtClean="0"/>
              <a:t>Week 3</a:t>
            </a:r>
            <a:endParaRPr lang="en-SG"/>
          </a:p>
        </p:txBody>
      </p:sp>
      <p:grpSp>
        <p:nvGrpSpPr>
          <p:cNvPr id="46" name="Group 45"/>
          <p:cNvGrpSpPr/>
          <p:nvPr/>
        </p:nvGrpSpPr>
        <p:grpSpPr>
          <a:xfrm>
            <a:off x="1469940" y="2865765"/>
            <a:ext cx="6087635" cy="3507251"/>
            <a:chOff x="1436693" y="1956320"/>
            <a:chExt cx="6087635" cy="3507251"/>
          </a:xfrm>
        </p:grpSpPr>
        <p:sp>
          <p:nvSpPr>
            <p:cNvPr id="47" name="Rectangle 46"/>
            <p:cNvSpPr/>
            <p:nvPr/>
          </p:nvSpPr>
          <p:spPr>
            <a:xfrm>
              <a:off x="2591780" y="2420071"/>
              <a:ext cx="2376264" cy="15841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671899" y="3068143"/>
              <a:ext cx="2808312" cy="1872208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671900" y="3068143"/>
              <a:ext cx="1296144" cy="936104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4498108" y="1956320"/>
              <a:ext cx="1577747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altLang="zh-CN" sz="2800" b="1" cap="all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rgbClr val="0000FF"/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X2,Y2</a:t>
              </a:r>
              <a:endParaRPr lang="en-US" altLang="zh-CN" sz="2800" b="1" dirty="0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436693" y="4009700"/>
              <a:ext cx="1577747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altLang="zh-CN" sz="2800" b="1" cap="all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rgbClr val="0000FF"/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X1,Y1</a:t>
              </a:r>
              <a:endParaRPr lang="en-US" altLang="zh-CN" sz="2800" b="1" dirty="0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6017599" y="2625355"/>
              <a:ext cx="1506729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2800" b="1" cap="all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X4,Y4</a:t>
              </a:r>
              <a:endParaRPr lang="en-US" altLang="zh-CN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2603684" y="4940351"/>
              <a:ext cx="1506729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2800" b="1" cap="all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X3,Y3</a:t>
              </a:r>
              <a:endParaRPr lang="en-US" altLang="zh-CN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4287182" y="2625355"/>
              <a:ext cx="1577747" cy="46166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altLang="zh-CN" sz="2400" b="1" cap="all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rgbClr val="003300"/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X2,Y4</a:t>
              </a:r>
              <a:endParaRPr lang="en-US" altLang="zh-CN" sz="2400" b="1" dirty="0">
                <a:ln w="11430"/>
                <a:solidFill>
                  <a:srgbClr val="0033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2918414" y="4004247"/>
              <a:ext cx="1577747" cy="46166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altLang="zh-CN" sz="2400" b="1" cap="all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rgbClr val="003300"/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X3,Y1</a:t>
              </a:r>
              <a:endParaRPr lang="en-US" altLang="zh-CN" sz="2400" b="1" dirty="0">
                <a:ln w="11430"/>
                <a:solidFill>
                  <a:srgbClr val="0033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sp>
        <p:nvSpPr>
          <p:cNvPr id="44" name="Oval 43"/>
          <p:cNvSpPr/>
          <p:nvPr/>
        </p:nvSpPr>
        <p:spPr>
          <a:xfrm>
            <a:off x="4573478" y="3550547"/>
            <a:ext cx="1227095" cy="528673"/>
          </a:xfrm>
          <a:prstGeom prst="ellipse">
            <a:avLst/>
          </a:prstGeom>
          <a:noFill/>
          <a:ln w="28575"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9805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>
            <a:normAutofit/>
          </a:bodyPr>
          <a:lstStyle/>
          <a:p>
            <a:r>
              <a:rPr lang="en-US" altLang="zh-CN" sz="3600" dirty="0"/>
              <a:t>Ex </a:t>
            </a:r>
            <a:r>
              <a:rPr lang="en-US" altLang="zh-CN" sz="3600" dirty="0" smtClean="0"/>
              <a:t>3: </a:t>
            </a:r>
            <a:r>
              <a:rPr lang="en-US" altLang="zh-CN" sz="3600" dirty="0"/>
              <a:t>Overlapping </a:t>
            </a:r>
            <a:r>
              <a:rPr lang="en-US" altLang="zh-CN" sz="3600" dirty="0" smtClean="0"/>
              <a:t>Rectangles (5/5)</a:t>
            </a:r>
            <a:endParaRPr lang="zh-CN" alt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DB89-D0B7-4267-995B-14163E14260F}" type="slidenum">
              <a:rPr lang="en-SG" smtClean="0"/>
              <a:pPr/>
              <a:t>36</a:t>
            </a:fld>
            <a:endParaRPr lang="en-SG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35280" cy="4937760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But….</a:t>
            </a:r>
          </a:p>
          <a:p>
            <a:pPr>
              <a:spcBef>
                <a:spcPts val="300"/>
              </a:spcBef>
            </a:pP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The two points given may not lie in the same direction</a:t>
            </a:r>
          </a:p>
          <a:p>
            <a:pPr>
              <a:spcBef>
                <a:spcPts val="300"/>
              </a:spcBef>
            </a:pP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Need to rearrange coordinates to form suitable points</a:t>
            </a:r>
          </a:p>
          <a:p>
            <a:endParaRPr lang="zh-CN" altLang="en-US" dirty="0"/>
          </a:p>
        </p:txBody>
      </p:sp>
      <p:sp>
        <p:nvSpPr>
          <p:cNvPr id="13" name="Footer Placeholder 4"/>
          <p:cNvSpPr txBox="1">
            <a:spLocks/>
          </p:cNvSpPr>
          <p:nvPr/>
        </p:nvSpPr>
        <p:spPr>
          <a:xfrm>
            <a:off x="7524328" y="6356350"/>
            <a:ext cx="1272952" cy="36576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SG" smtClean="0"/>
              <a:t>Week 3</a:t>
            </a:r>
            <a:endParaRPr lang="en-SG"/>
          </a:p>
        </p:txBody>
      </p:sp>
      <p:sp>
        <p:nvSpPr>
          <p:cNvPr id="29" name="Rectangle 28"/>
          <p:cNvSpPr/>
          <p:nvPr/>
        </p:nvSpPr>
        <p:spPr>
          <a:xfrm>
            <a:off x="4552012" y="2849099"/>
            <a:ext cx="1577747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altLang="zh-CN" sz="28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X2,Y2</a:t>
            </a:r>
            <a:endParaRPr lang="en-US" altLang="zh-CN" sz="2800" b="1" dirty="0">
              <a:ln w="11430"/>
              <a:solidFill>
                <a:srgbClr val="0000FF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2645684" y="3312850"/>
            <a:ext cx="4932548" cy="3043500"/>
            <a:chOff x="2702751" y="3350716"/>
            <a:chExt cx="4932548" cy="3043500"/>
          </a:xfrm>
        </p:grpSpPr>
        <p:sp>
          <p:nvSpPr>
            <p:cNvPr id="26" name="Rectangle 25"/>
            <p:cNvSpPr/>
            <p:nvPr/>
          </p:nvSpPr>
          <p:spPr>
            <a:xfrm>
              <a:off x="2702751" y="3350716"/>
              <a:ext cx="2376264" cy="15841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782870" y="3998788"/>
              <a:ext cx="2808312" cy="1872208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782871" y="3998788"/>
              <a:ext cx="1296144" cy="936104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128570" y="3556000"/>
              <a:ext cx="1506729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2800" b="1" cap="all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X4,Y4</a:t>
              </a:r>
              <a:endParaRPr lang="en-US" altLang="zh-CN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714655" y="5870996"/>
              <a:ext cx="1506729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2800" b="1" cap="all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X3,Y3</a:t>
              </a:r>
              <a:endParaRPr lang="en-US" altLang="zh-CN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4398153" y="3556000"/>
              <a:ext cx="1577747" cy="46166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altLang="zh-CN" sz="2400" b="1" cap="all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rgbClr val="003300"/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X2,Y4</a:t>
              </a:r>
              <a:endParaRPr lang="en-US" altLang="zh-CN" sz="2400" b="1" dirty="0">
                <a:ln w="11430"/>
                <a:solidFill>
                  <a:srgbClr val="0033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029385" y="4934892"/>
              <a:ext cx="1577747" cy="46166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altLang="zh-CN" sz="2400" b="1" cap="all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rgbClr val="003300"/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X3,Y1</a:t>
              </a:r>
              <a:endParaRPr lang="en-US" altLang="zh-CN" sz="2400" b="1" dirty="0">
                <a:ln w="11430"/>
                <a:solidFill>
                  <a:srgbClr val="0033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sp>
        <p:nvSpPr>
          <p:cNvPr id="30" name="Rectangle 29"/>
          <p:cNvSpPr/>
          <p:nvPr/>
        </p:nvSpPr>
        <p:spPr>
          <a:xfrm>
            <a:off x="1490597" y="4902479"/>
            <a:ext cx="1577747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altLang="zh-CN" sz="28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X1,Y1</a:t>
            </a:r>
            <a:endParaRPr lang="en-US" altLang="zh-CN" sz="2800" b="1" dirty="0">
              <a:ln w="11430"/>
              <a:solidFill>
                <a:srgbClr val="0000FF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3036308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14524E-6 L -0.30295 -3.14524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156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08973E-6 L 0.30746 -3.08973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6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39752" y="2708920"/>
            <a:ext cx="4536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END OF FILE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1645022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Introduction</a:t>
            </a:r>
            <a:endParaRPr lang="en-S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4816192"/>
          </a:xfrm>
        </p:spPr>
        <p:txBody>
          <a:bodyPr numCol="1">
            <a:normAutofit/>
          </a:bodyPr>
          <a:lstStyle/>
          <a:p>
            <a:r>
              <a:rPr lang="en-US" altLang="zh-C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I’m ________</a:t>
            </a:r>
          </a:p>
          <a:p>
            <a:r>
              <a:rPr lang="en-US" altLang="zh-C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altLang="zh-CN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SoC</a:t>
            </a:r>
            <a:r>
              <a:rPr lang="en-US" altLang="zh-C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background*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*interesting things about yourself?*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*some basic expectations of your lab sessions*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*email/preferred mode of contact for </a:t>
            </a:r>
            <a:r>
              <a:rPr 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students*</a:t>
            </a:r>
          </a:p>
          <a:p>
            <a:r>
              <a:rPr 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etc.</a:t>
            </a:r>
            <a:endParaRPr lang="en-SG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DB89-D0B7-4267-995B-14163E14260F}" type="slidenum">
              <a:rPr lang="en-SG" smtClean="0"/>
              <a:pPr/>
              <a:t>4</a:t>
            </a:fld>
            <a:endParaRPr lang="en-SG"/>
          </a:p>
        </p:txBody>
      </p:sp>
      <p:sp>
        <p:nvSpPr>
          <p:cNvPr id="16" name="Footer Placeholder 4"/>
          <p:cNvSpPr txBox="1">
            <a:spLocks/>
          </p:cNvSpPr>
          <p:nvPr/>
        </p:nvSpPr>
        <p:spPr>
          <a:xfrm>
            <a:off x="7524328" y="6356350"/>
            <a:ext cx="1272952" cy="36576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SG" smtClean="0"/>
              <a:t>Week 3</a:t>
            </a:r>
            <a:endParaRPr lang="en-SG"/>
          </a:p>
        </p:txBody>
      </p:sp>
      <p:sp>
        <p:nvSpPr>
          <p:cNvPr id="5" name="TextBox 4"/>
          <p:cNvSpPr txBox="1"/>
          <p:nvPr/>
        </p:nvSpPr>
        <p:spPr>
          <a:xfrm>
            <a:off x="3419872" y="4221088"/>
            <a:ext cx="4104456" cy="1200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smtClean="0"/>
              <a:t>Lab TAs, please customise this slide.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17429813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8442" name="Group 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8641439"/>
              </p:ext>
            </p:extLst>
          </p:nvPr>
        </p:nvGraphicFramePr>
        <p:xfrm>
          <a:off x="1143000" y="1285502"/>
          <a:ext cx="7010400" cy="5126424"/>
        </p:xfrm>
        <a:graphic>
          <a:graphicData uri="http://schemas.openxmlformats.org/drawingml/2006/table">
            <a:tbl>
              <a:tblPr/>
              <a:tblGrid>
                <a:gridCol w="990600"/>
                <a:gridCol w="1524000"/>
                <a:gridCol w="2133600"/>
                <a:gridCol w="2362200"/>
              </a:tblGrid>
              <a:tr h="371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Week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Type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Topics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Special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Intro Workshop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Take-home #0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Basic Java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Take-home #1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r>
                        <a:rPr kumimoji="0" lang="en-U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Feb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Sit-in #1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Feb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Take-home #2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Array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and OOP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Feb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Chinese New Year (no lab)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r>
                        <a:rPr kumimoji="0" lang="en-U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Mar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Sit-in #2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Array and OOP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Mar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Take-home #3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Linked List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Mar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Take-home #4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Stack/Queue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</a:t>
                      </a:r>
                      <a:r>
                        <a:rPr kumimoji="0" lang="en-U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Sit-in #3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LL/Stack/Queue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nd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Apr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Take-home #5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Recursion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r>
                        <a:rPr kumimoji="0" lang="en-U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Apr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Sit-in #4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Recursion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Apr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Revision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579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924800" cy="685800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Britannic Bold" panose="020B0903060703020204" pitchFamily="34" charset="0"/>
              </a:rPr>
              <a:t>Lab </a:t>
            </a:r>
            <a:r>
              <a:rPr lang="en-US" sz="3600" b="1" smtClean="0">
                <a:latin typeface="Britannic Bold" panose="020B0903060703020204" pitchFamily="34" charset="0"/>
              </a:rPr>
              <a:t>Schedules </a:t>
            </a:r>
            <a:r>
              <a:rPr lang="en-US" sz="3600" b="1" dirty="0" smtClean="0">
                <a:solidFill>
                  <a:srgbClr val="C00000"/>
                </a:solidFill>
                <a:latin typeface="Britannic Bold" panose="020B0903060703020204" pitchFamily="34" charset="0"/>
              </a:rPr>
              <a:t>(Tentative)</a:t>
            </a:r>
          </a:p>
        </p:txBody>
      </p:sp>
      <p:cxnSp>
        <p:nvCxnSpPr>
          <p:cNvPr id="73" name="Straight Connector 72"/>
          <p:cNvCxnSpPr/>
          <p:nvPr/>
        </p:nvCxnSpPr>
        <p:spPr>
          <a:xfrm>
            <a:off x="963305" y="3858904"/>
            <a:ext cx="73152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/>
          <p:cNvSpPr>
            <a:spLocks noGrp="1"/>
          </p:cNvSpPr>
          <p:nvPr>
            <p:ph type="sldNum" sz="quarter" idx="4294967295"/>
          </p:nvPr>
        </p:nvSpPr>
        <p:spPr>
          <a:xfrm>
            <a:off x="8610600" y="6492875"/>
            <a:ext cx="533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C248D1A-7CB2-47F0-8FCE-57447C1C9ECF}" type="slidenum">
              <a:rPr lang="en-US" sz="1600" smtClean="0"/>
              <a:pPr>
                <a:defRPr/>
              </a:pPr>
              <a:t>5</a:t>
            </a:fld>
            <a:endParaRPr lang="en-US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681252" y="764704"/>
            <a:ext cx="81577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Plan is tentative. Refer to module website for the most up-to-date plan.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-701411" y="1051189"/>
            <a:ext cx="2251202" cy="523220"/>
          </a:xfrm>
          <a:prstGeom prst="rect">
            <a:avLst/>
          </a:prstGeom>
          <a:solidFill>
            <a:srgbClr val="FFCCFF">
              <a:alpha val="4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000099"/>
                </a:solidFill>
                <a:latin typeface="Britannic Bold" panose="020B0903060703020204" pitchFamily="34" charset="0"/>
              </a:rPr>
              <a:t>Assessments</a:t>
            </a:r>
            <a:endParaRPr lang="en-US" sz="2800">
              <a:solidFill>
                <a:srgbClr val="000099"/>
              </a:solidFill>
              <a:latin typeface="Britannic Bold" panose="020B0903060703020204" pitchFamily="34" charset="0"/>
            </a:endParaRPr>
          </a:p>
        </p:txBody>
      </p:sp>
      <p:sp>
        <p:nvSpPr>
          <p:cNvPr id="11" name="Footer Placeholder 4"/>
          <p:cNvSpPr txBox="1">
            <a:spLocks/>
          </p:cNvSpPr>
          <p:nvPr/>
        </p:nvSpPr>
        <p:spPr bwMode="auto">
          <a:xfrm>
            <a:off x="533400" y="6553200"/>
            <a:ext cx="2133600" cy="1524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2"/>
                </a:solidFill>
                <a:latin typeface="Arial Black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mtClean="0"/>
              <a:t>[CS1020 Lecture 0: Course Admin]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677381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Calibri" panose="020F0502020204030204" pitchFamily="34" charset="0"/>
              </a:rPr>
              <a:t>UNIX environment</a:t>
            </a:r>
            <a:endParaRPr lang="en-SG" sz="4000" dirty="0">
              <a:latin typeface="Calibri" panose="020F050202020403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SG" sz="2800" dirty="0" smtClean="0">
                <a:latin typeface="Calibri" panose="020F0502020204030204" pitchFamily="34" charset="0"/>
              </a:rPr>
              <a:t>UNIX commands</a:t>
            </a:r>
          </a:p>
          <a:p>
            <a:r>
              <a:rPr lang="en-SG" sz="2800" dirty="0" smtClean="0">
                <a:latin typeface="Calibri" panose="020F0502020204030204" pitchFamily="34" charset="0"/>
              </a:rPr>
              <a:t>Vim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24328" y="6356350"/>
            <a:ext cx="1272952" cy="365760"/>
          </a:xfrm>
        </p:spPr>
        <p:txBody>
          <a:bodyPr/>
          <a:lstStyle/>
          <a:p>
            <a:r>
              <a:rPr lang="en-SG" smtClean="0"/>
              <a:t>Week 3</a:t>
            </a:r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104404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Important UNIX Commands (1/2)</a:t>
            </a:r>
            <a:endParaRPr lang="en-S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30614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sz="2800" dirty="0" smtClean="0">
                <a:solidFill>
                  <a:srgbClr val="A5002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Change Directory (</a:t>
            </a:r>
            <a:r>
              <a:rPr lang="en-US" sz="2800" b="1" i="1" dirty="0" err="1" smtClean="0">
                <a:solidFill>
                  <a:srgbClr val="A5002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cd</a:t>
            </a:r>
            <a:r>
              <a:rPr lang="en-US" sz="2800" dirty="0" smtClean="0">
                <a:solidFill>
                  <a:srgbClr val="A5002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)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400" b="1" i="1" dirty="0" err="1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cd</a:t>
            </a:r>
            <a:r>
              <a:rPr lang="en-US" sz="24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[</a:t>
            </a:r>
            <a:r>
              <a:rPr lang="en-US" sz="2400" u="sng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directory name</a:t>
            </a:r>
            <a:r>
              <a:rPr lang="en-US" sz="24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]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400" b="1" i="1" dirty="0" err="1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cd</a:t>
            </a:r>
            <a:r>
              <a:rPr lang="en-US" sz="2400" b="1" i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  .. </a:t>
            </a:r>
            <a:r>
              <a:rPr lang="en-US" sz="24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(to go back to parent directory)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400" b="1" i="1" dirty="0" err="1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cd</a:t>
            </a:r>
            <a:r>
              <a:rPr lang="en-US" sz="24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 (to go to home directory)</a:t>
            </a:r>
          </a:p>
          <a:p>
            <a:pPr>
              <a:lnSpc>
                <a:spcPct val="110000"/>
              </a:lnSpc>
            </a:pPr>
            <a:r>
              <a:rPr lang="en-US" sz="2800" dirty="0" smtClean="0">
                <a:solidFill>
                  <a:srgbClr val="A5002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List Content (</a:t>
            </a:r>
            <a:r>
              <a:rPr lang="en-US" sz="2800" b="1" i="1" dirty="0" err="1" smtClean="0">
                <a:solidFill>
                  <a:srgbClr val="A5002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ls</a:t>
            </a:r>
            <a:r>
              <a:rPr lang="en-US" sz="2800" dirty="0" smtClean="0">
                <a:solidFill>
                  <a:srgbClr val="A5002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)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400" b="1" i="1" dirty="0" err="1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ls</a:t>
            </a:r>
            <a:r>
              <a:rPr lang="en-US" sz="24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(list current directory)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400" b="1" i="1" dirty="0" err="1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ls</a:t>
            </a:r>
            <a:r>
              <a:rPr lang="en-US" sz="2400" b="1" i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 –al </a:t>
            </a:r>
            <a:r>
              <a:rPr lang="en-US" sz="24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(include hidden files/folders, in long format)</a:t>
            </a:r>
          </a:p>
          <a:p>
            <a:pPr>
              <a:lnSpc>
                <a:spcPct val="110000"/>
              </a:lnSpc>
            </a:pPr>
            <a:r>
              <a:rPr lang="en-US" sz="2800" dirty="0" smtClean="0">
                <a:solidFill>
                  <a:srgbClr val="A5002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Copy/remove/move (</a:t>
            </a:r>
            <a:r>
              <a:rPr lang="en-US" sz="2800" b="1" i="1" dirty="0" smtClean="0">
                <a:solidFill>
                  <a:srgbClr val="A5002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cp</a:t>
            </a:r>
            <a:r>
              <a:rPr lang="en-US" sz="2800" dirty="0" smtClean="0">
                <a:solidFill>
                  <a:srgbClr val="A5002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, </a:t>
            </a:r>
            <a:r>
              <a:rPr lang="en-US" sz="2800" b="1" i="1" dirty="0" err="1" smtClean="0">
                <a:solidFill>
                  <a:srgbClr val="A5002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rm</a:t>
            </a:r>
            <a:r>
              <a:rPr lang="en-US" sz="2800" dirty="0" smtClean="0">
                <a:solidFill>
                  <a:srgbClr val="A5002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, </a:t>
            </a:r>
            <a:r>
              <a:rPr lang="en-US" sz="2800" b="1" i="1" dirty="0" err="1" smtClean="0">
                <a:solidFill>
                  <a:srgbClr val="A5002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mv</a:t>
            </a:r>
            <a:r>
              <a:rPr lang="en-US" sz="2800" dirty="0" smtClean="0">
                <a:solidFill>
                  <a:srgbClr val="A5002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)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400" b="1" i="1" dirty="0" err="1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mv</a:t>
            </a:r>
            <a:r>
              <a:rPr lang="en-US" sz="24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 command is also used for renaming files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solidFill>
                  <a:srgbClr val="A5002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Edit File in VIM (</a:t>
            </a:r>
            <a:r>
              <a:rPr lang="en-US" b="1" i="1" dirty="0" smtClean="0">
                <a:solidFill>
                  <a:srgbClr val="A5002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vim</a:t>
            </a:r>
            <a:r>
              <a:rPr lang="en-US" dirty="0" smtClean="0">
                <a:solidFill>
                  <a:srgbClr val="A5002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)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200" b="1" i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vim</a:t>
            </a:r>
            <a:r>
              <a:rPr lang="en-US" sz="22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 [</a:t>
            </a:r>
            <a:r>
              <a:rPr lang="en-US" sz="2200" u="sng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file name</a:t>
            </a:r>
            <a:r>
              <a:rPr lang="en-US" sz="22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]</a:t>
            </a:r>
          </a:p>
          <a:p>
            <a:pPr>
              <a:lnSpc>
                <a:spcPct val="110000"/>
              </a:lnSpc>
            </a:pPr>
            <a:r>
              <a:rPr lang="en-US" sz="2800" dirty="0" smtClean="0">
                <a:solidFill>
                  <a:srgbClr val="A5002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Auto-completion of filename/directory name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Use &lt;tab&gt; button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DB89-D0B7-4267-995B-14163E14260F}" type="slidenum">
              <a:rPr lang="en-SG" smtClean="0"/>
              <a:pPr/>
              <a:t>7</a:t>
            </a:fld>
            <a:endParaRPr lang="en-S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24328" y="6356350"/>
            <a:ext cx="1272952" cy="365760"/>
          </a:xfrm>
        </p:spPr>
        <p:txBody>
          <a:bodyPr/>
          <a:lstStyle/>
          <a:p>
            <a:r>
              <a:rPr lang="en-SG" smtClean="0"/>
              <a:t>Week 3</a:t>
            </a:r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0073747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Important UNIX Commands (2/2)</a:t>
            </a:r>
            <a:endParaRPr lang="en-S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306144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A5002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Java Compile (</a:t>
            </a:r>
            <a:r>
              <a:rPr lang="en-US" sz="2800" b="1" i="1" dirty="0" err="1" smtClean="0">
                <a:solidFill>
                  <a:srgbClr val="A5002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javac</a:t>
            </a:r>
            <a:r>
              <a:rPr lang="en-US" sz="2800" dirty="0" smtClean="0">
                <a:solidFill>
                  <a:srgbClr val="A5002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)</a:t>
            </a:r>
          </a:p>
          <a:p>
            <a:pPr lvl="1">
              <a:spcBef>
                <a:spcPts val="0"/>
              </a:spcBef>
            </a:pPr>
            <a:r>
              <a:rPr lang="en-US" sz="2400" b="1" i="1" dirty="0" err="1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javac</a:t>
            </a:r>
            <a:r>
              <a:rPr lang="en-US" sz="2400" b="1" i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 *.java</a:t>
            </a:r>
            <a:r>
              <a:rPr lang="en-US" sz="24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 (shortcut to compile all java files)</a:t>
            </a:r>
          </a:p>
          <a:p>
            <a:r>
              <a:rPr lang="en-US" dirty="0" smtClean="0">
                <a:solidFill>
                  <a:srgbClr val="A5002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Running Java Program (</a:t>
            </a:r>
            <a:r>
              <a:rPr lang="en-US" b="1" i="1" dirty="0" smtClean="0">
                <a:solidFill>
                  <a:srgbClr val="A5002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java</a:t>
            </a:r>
            <a:r>
              <a:rPr lang="en-US" dirty="0" smtClean="0">
                <a:solidFill>
                  <a:srgbClr val="A5002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)</a:t>
            </a:r>
          </a:p>
          <a:p>
            <a:pPr lvl="1">
              <a:spcBef>
                <a:spcPts val="0"/>
              </a:spcBef>
            </a:pPr>
            <a:r>
              <a:rPr lang="en-US" sz="2200" b="1" i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java </a:t>
            </a:r>
            <a:r>
              <a:rPr lang="en-US" sz="22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[</a:t>
            </a:r>
            <a:r>
              <a:rPr lang="en-US" sz="2200" u="sng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program name without extension</a:t>
            </a:r>
            <a:r>
              <a:rPr lang="en-US" sz="22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]</a:t>
            </a:r>
          </a:p>
          <a:p>
            <a:pPr lvl="1">
              <a:spcBef>
                <a:spcPts val="0"/>
              </a:spcBef>
            </a:pPr>
            <a:r>
              <a:rPr lang="en-US" sz="2200" b="1" i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java</a:t>
            </a:r>
            <a:r>
              <a:rPr lang="en-US" sz="2200" dirty="0" smtClean="0"/>
              <a:t> </a:t>
            </a:r>
            <a:r>
              <a:rPr lang="en-US" sz="22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[</a:t>
            </a:r>
            <a:r>
              <a:rPr lang="en-US" sz="2200" u="sng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class name</a:t>
            </a:r>
            <a:r>
              <a:rPr lang="en-US" sz="22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] &lt; [</a:t>
            </a:r>
            <a:r>
              <a:rPr lang="en-US" sz="2200" u="sng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input file</a:t>
            </a:r>
            <a:r>
              <a:rPr lang="en-US" sz="22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] &gt; [</a:t>
            </a:r>
            <a:r>
              <a:rPr lang="en-US" sz="2200" u="sng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output file</a:t>
            </a:r>
            <a:r>
              <a:rPr lang="en-US" sz="22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]</a:t>
            </a:r>
            <a:br>
              <a:rPr lang="en-US" sz="22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</a:br>
            <a:r>
              <a:rPr lang="en-US" sz="22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(input/output redirection)</a:t>
            </a:r>
          </a:p>
          <a:p>
            <a:r>
              <a:rPr lang="en-US" dirty="0" smtClean="0">
                <a:solidFill>
                  <a:srgbClr val="A5002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Checking for Difference (</a:t>
            </a:r>
            <a:r>
              <a:rPr lang="en-US" b="1" i="1" dirty="0" smtClean="0">
                <a:solidFill>
                  <a:srgbClr val="A5002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diff</a:t>
            </a:r>
            <a:r>
              <a:rPr lang="en-US" dirty="0" smtClean="0">
                <a:solidFill>
                  <a:srgbClr val="A5002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)</a:t>
            </a:r>
          </a:p>
          <a:p>
            <a:pPr lvl="1">
              <a:spcBef>
                <a:spcPts val="0"/>
              </a:spcBef>
            </a:pPr>
            <a:r>
              <a:rPr lang="en-US" sz="2200" b="1" i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diff  </a:t>
            </a:r>
            <a:r>
              <a:rPr lang="en-US" sz="22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[</a:t>
            </a:r>
            <a:r>
              <a:rPr lang="en-US" sz="2200" u="sng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filename1</a:t>
            </a:r>
            <a:r>
              <a:rPr lang="en-US" sz="22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] [</a:t>
            </a:r>
            <a:r>
              <a:rPr lang="en-US" sz="2200" u="sng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filename2</a:t>
            </a:r>
            <a:r>
              <a:rPr lang="en-US" sz="22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]</a:t>
            </a:r>
          </a:p>
          <a:p>
            <a:pPr lvl="1">
              <a:spcBef>
                <a:spcPts val="0"/>
              </a:spcBef>
            </a:pPr>
            <a:r>
              <a:rPr lang="en-US" sz="22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Difference in a single space or an extra line will be noted</a:t>
            </a:r>
          </a:p>
          <a:p>
            <a:r>
              <a:rPr lang="en-US" dirty="0" smtClean="0">
                <a:solidFill>
                  <a:srgbClr val="A5002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Manual (</a:t>
            </a:r>
            <a:r>
              <a:rPr lang="en-US" b="1" i="1" dirty="0" smtClean="0">
                <a:solidFill>
                  <a:srgbClr val="A5002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man</a:t>
            </a:r>
            <a:r>
              <a:rPr lang="en-US" dirty="0" smtClean="0">
                <a:solidFill>
                  <a:srgbClr val="A5002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)</a:t>
            </a:r>
          </a:p>
          <a:p>
            <a:pPr lvl="1">
              <a:spcBef>
                <a:spcPts val="0"/>
              </a:spcBef>
            </a:pPr>
            <a:r>
              <a:rPr lang="en-US" sz="2000" b="1" i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man </a:t>
            </a:r>
            <a:r>
              <a:rPr lang="en-US" sz="20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[</a:t>
            </a:r>
            <a:r>
              <a:rPr lang="en-US" sz="2000" u="sng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command name</a:t>
            </a:r>
            <a:r>
              <a:rPr lang="en-US" sz="20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]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When you are not sure what the command does, or what options it has</a:t>
            </a:r>
            <a:endParaRPr lang="en-US" sz="20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DB89-D0B7-4267-995B-14163E14260F}" type="slidenum">
              <a:rPr lang="en-SG" smtClean="0"/>
              <a:pPr/>
              <a:t>8</a:t>
            </a:fld>
            <a:endParaRPr lang="en-S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24328" y="6356350"/>
            <a:ext cx="1272952" cy="365760"/>
          </a:xfrm>
        </p:spPr>
        <p:txBody>
          <a:bodyPr/>
          <a:lstStyle/>
          <a:p>
            <a:r>
              <a:rPr lang="en-SG" smtClean="0"/>
              <a:t>Week 3</a:t>
            </a:r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3483246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Some VIM Commands</a:t>
            </a:r>
            <a:endParaRPr lang="en-S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29600" cy="482453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Command Mode: (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to get into command mode, press ESC key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915988" indent="-454025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:q!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→ Exit without saving changes</a:t>
            </a:r>
          </a:p>
          <a:p>
            <a:pPr marL="915988" indent="-454025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2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wq</a:t>
            </a:r>
            <a:r>
              <a:rPr lang="en-US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or </a:t>
            </a:r>
            <a:r>
              <a:rPr lang="en-US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ZZ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→ Save and Exit (don’t press ctrl-z!)</a:t>
            </a:r>
          </a:p>
          <a:p>
            <a:pPr marL="915988" indent="-454025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dd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→ Delete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the current line (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2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dd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→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 delete </a:t>
            </a:r>
            <a:r>
              <a:rPr lang="en-US" sz="2000" i="1" dirty="0" smtClean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n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 lines)</a:t>
            </a:r>
          </a:p>
          <a:p>
            <a:pPr marL="915988" indent="-454025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yy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→ Yank (copy) the current line (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2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→ yank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lines)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915988" indent="-454025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→ paste after current line (</a:t>
            </a:r>
            <a:r>
              <a:rPr lang="en-US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→ paste before current line)</a:t>
            </a:r>
          </a:p>
          <a:p>
            <a:pPr marL="915988" indent="-454025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or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2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→ Go to line number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(Example: 12G)</a:t>
            </a:r>
          </a:p>
          <a:p>
            <a:pPr marL="915988" indent="-454025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→ go to next word (</a:t>
            </a:r>
            <a:r>
              <a:rPr lang="en-US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→ go back to previous word)</a:t>
            </a:r>
          </a:p>
          <a:p>
            <a:pPr marL="915988" indent="-454025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0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[</a:t>
            </a:r>
            <a:r>
              <a:rPr lang="en-US" sz="20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pattern</a:t>
            </a:r>
            <a:r>
              <a:rPr lang="en-US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]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→ Search for the pattern</a:t>
            </a:r>
          </a:p>
          <a:p>
            <a:pPr marL="1144588" lvl="1" indent="-285750">
              <a:spcBef>
                <a:spcPts val="0"/>
              </a:spcBef>
            </a:pPr>
            <a:r>
              <a:rPr lang="en-US" sz="1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1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→ Search next in the same direction</a:t>
            </a:r>
          </a:p>
          <a:p>
            <a:pPr marL="1144588" lvl="1" indent="-285750">
              <a:spcBef>
                <a:spcPts val="0"/>
              </a:spcBef>
            </a:pPr>
            <a:r>
              <a:rPr lang="en-US" sz="1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1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→ Search next in the opposite direction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See “</a:t>
            </a:r>
            <a:r>
              <a:rPr lang="en-US" dirty="0">
                <a:latin typeface="Arial" pitchFamily="34" charset="0"/>
                <a:cs typeface="Arial" pitchFamily="34" charset="0"/>
              </a:rPr>
              <a:t>V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im editor” in CS1020 Online web page:</a:t>
            </a:r>
          </a:p>
          <a:p>
            <a:pPr lvl="1"/>
            <a:r>
              <a:rPr lang="en-US" sz="1800" b="1" i="1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http://www.comp.nus.edu.sg/~cs1020/2_resources/online.html</a:t>
            </a:r>
            <a:endParaRPr lang="en-US" sz="1800" b="1" i="1" dirty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DB89-D0B7-4267-995B-14163E14260F}" type="slidenum">
              <a:rPr lang="en-SG" smtClean="0"/>
              <a:pPr/>
              <a:t>9</a:t>
            </a:fld>
            <a:endParaRPr lang="en-S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24328" y="6356350"/>
            <a:ext cx="1272952" cy="365760"/>
          </a:xfrm>
        </p:spPr>
        <p:txBody>
          <a:bodyPr/>
          <a:lstStyle/>
          <a:p>
            <a:r>
              <a:rPr lang="en-SG" smtClean="0"/>
              <a:t>Week 3</a:t>
            </a:r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6424629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599</TotalTime>
  <Words>1632</Words>
  <Application>Microsoft Office PowerPoint</Application>
  <PresentationFormat>On-screen Show (4:3)</PresentationFormat>
  <Paragraphs>452</Paragraphs>
  <Slides>37</Slides>
  <Notes>34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Origin</vt:lpstr>
      <vt:lpstr>CS1020</vt:lpstr>
      <vt:lpstr>Contents</vt:lpstr>
      <vt:lpstr>Introduction</vt:lpstr>
      <vt:lpstr>Introduction</vt:lpstr>
      <vt:lpstr>Lab Schedules (Tentative)</vt:lpstr>
      <vt:lpstr>UNIX environment</vt:lpstr>
      <vt:lpstr>Important UNIX Commands (1/2)</vt:lpstr>
      <vt:lpstr>Important UNIX Commands (2/2)</vt:lpstr>
      <vt:lpstr>Some VIM Commands</vt:lpstr>
      <vt:lpstr>Input/Output</vt:lpstr>
      <vt:lpstr>Input: Reading Standard Input</vt:lpstr>
      <vt:lpstr>Input: Type 1 Input (Example)</vt:lpstr>
      <vt:lpstr>Input: Type 2 Input</vt:lpstr>
      <vt:lpstr>Input: Type 2 Input (Example)</vt:lpstr>
      <vt:lpstr>Input: Type 3 Input</vt:lpstr>
      <vt:lpstr>Input: Type 3 Input (Example)</vt:lpstr>
      <vt:lpstr>Input: Hybrid Input</vt:lpstr>
      <vt:lpstr>Output: Printing Standard Output</vt:lpstr>
      <vt:lpstr>Take-home Lab #1</vt:lpstr>
      <vt:lpstr>Ex 1: Temperature Conversion (1/5)</vt:lpstr>
      <vt:lpstr>Ex 1: Temperature Conversion (2/5)</vt:lpstr>
      <vt:lpstr>Ex 1: Temperature Conversion (3/5)</vt:lpstr>
      <vt:lpstr>Ex 1: Temperature Conversion (4/5)</vt:lpstr>
      <vt:lpstr>Ex 1: Temperature Conversion (5/5)</vt:lpstr>
      <vt:lpstr>Take-home Lab #1</vt:lpstr>
      <vt:lpstr>Ex 2: Palindromes (1/5)</vt:lpstr>
      <vt:lpstr>Ex 2: Palindromes (2/5)</vt:lpstr>
      <vt:lpstr>Ex 2: Palindromes (3/5)</vt:lpstr>
      <vt:lpstr>Ex 2: Palindromes (4/5)</vt:lpstr>
      <vt:lpstr>Ex 2: Palindromes (5/5)</vt:lpstr>
      <vt:lpstr>Take-home Lab #1</vt:lpstr>
      <vt:lpstr>Ex 3: Overlapping Rectangles (1/5)</vt:lpstr>
      <vt:lpstr>Ex 3: Overlapping Rectangles (2/5)</vt:lpstr>
      <vt:lpstr>Ex 3: Overlapping Rectangles (3/5)</vt:lpstr>
      <vt:lpstr>Ex 3: Overlapping Rectangles (4/5)</vt:lpstr>
      <vt:lpstr>Ex 3: Overlapping Rectangles (5/5)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CS1020</dc:title>
  <dc:creator>Aaron</dc:creator>
  <cp:lastModifiedBy>Aaron Tan</cp:lastModifiedBy>
  <cp:revision>158</cp:revision>
  <dcterms:created xsi:type="dcterms:W3CDTF">2013-01-27T12:39:02Z</dcterms:created>
  <dcterms:modified xsi:type="dcterms:W3CDTF">2015-01-22T14:08:24Z</dcterms:modified>
</cp:coreProperties>
</file>