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60"/>
  </p:notesMasterIdLst>
  <p:handoutMasterIdLst>
    <p:handoutMasterId r:id="rId61"/>
  </p:handoutMasterIdLst>
  <p:sldIdLst>
    <p:sldId id="256" r:id="rId2"/>
    <p:sldId id="468" r:id="rId3"/>
    <p:sldId id="469" r:id="rId4"/>
    <p:sldId id="507" r:id="rId5"/>
    <p:sldId id="470" r:id="rId6"/>
    <p:sldId id="384" r:id="rId7"/>
    <p:sldId id="385" r:id="rId8"/>
    <p:sldId id="472" r:id="rId9"/>
    <p:sldId id="473" r:id="rId10"/>
    <p:sldId id="476" r:id="rId11"/>
    <p:sldId id="474" r:id="rId12"/>
    <p:sldId id="477" r:id="rId13"/>
    <p:sldId id="478" r:id="rId14"/>
    <p:sldId id="479" r:id="rId15"/>
    <p:sldId id="480" r:id="rId16"/>
    <p:sldId id="475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522" r:id="rId28"/>
    <p:sldId id="523" r:id="rId29"/>
    <p:sldId id="491" r:id="rId30"/>
    <p:sldId id="492" r:id="rId31"/>
    <p:sldId id="493" r:id="rId32"/>
    <p:sldId id="494" r:id="rId33"/>
    <p:sldId id="495" r:id="rId34"/>
    <p:sldId id="501" r:id="rId35"/>
    <p:sldId id="496" r:id="rId36"/>
    <p:sldId id="508" r:id="rId37"/>
    <p:sldId id="497" r:id="rId38"/>
    <p:sldId id="498" r:id="rId39"/>
    <p:sldId id="499" r:id="rId40"/>
    <p:sldId id="500" r:id="rId41"/>
    <p:sldId id="502" r:id="rId42"/>
    <p:sldId id="503" r:id="rId43"/>
    <p:sldId id="504" r:id="rId44"/>
    <p:sldId id="505" r:id="rId45"/>
    <p:sldId id="509" r:id="rId46"/>
    <p:sldId id="510" r:id="rId47"/>
    <p:sldId id="511" r:id="rId48"/>
    <p:sldId id="512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06" r:id="rId58"/>
    <p:sldId id="308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6600"/>
    <a:srgbClr val="FFFFCC"/>
    <a:srgbClr val="E5E5FF"/>
    <a:srgbClr val="E2FFC5"/>
    <a:srgbClr val="CCCCFF"/>
    <a:srgbClr val="CCFF99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 autoAdjust="0"/>
    <p:restoredTop sz="91557" autoAdjust="0"/>
  </p:normalViewPr>
  <p:slideViewPr>
    <p:cSldViewPr snapToGrid="0">
      <p:cViewPr varScale="1">
        <p:scale>
          <a:sx n="95" d="100"/>
          <a:sy n="95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3/3/23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4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0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2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9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6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29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0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47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59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0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3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3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1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7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2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1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24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892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1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4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8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449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1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4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5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0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14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810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0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app.sli.do/event/djsjX8as8dJtmwfwpJjM6u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87947-CA8D-D474-B106-A25A12842AC7}"/>
              </a:ext>
            </a:extLst>
          </p:cNvPr>
          <p:cNvSpPr txBox="1"/>
          <p:nvPr userDrawn="1"/>
        </p:nvSpPr>
        <p:spPr>
          <a:xfrm>
            <a:off x="1335505" y="6452548"/>
            <a:ext cx="7351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13"/>
              </a:rPr>
              <a:t>https://</a:t>
            </a:r>
            <a:r>
              <a:rPr lang="en-GB" sz="1400" dirty="0" err="1">
                <a:hlinkClick r:id="rId13"/>
              </a:rPr>
              <a:t>app.sli.do</a:t>
            </a:r>
            <a:r>
              <a:rPr lang="en-GB" sz="1400" dirty="0">
                <a:hlinkClick r:id="rId13"/>
              </a:rPr>
              <a:t>/event/djsjX8as8dJtmwfwpJjM6u</a:t>
            </a:r>
            <a:endParaRPr lang="en-GB" sz="1400" dirty="0"/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1911AA93-0EB2-2EBB-17AD-2568932397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8" y="6226008"/>
            <a:ext cx="654384" cy="654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#18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MSI Components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44780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22464"/>
              </p:ext>
            </p:extLst>
          </p:nvPr>
        </p:nvGraphicFramePr>
        <p:xfrm>
          <a:off x="394046" y="1905318"/>
          <a:ext cx="4235913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83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85083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35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8646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(5/5)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B4FDA838-93FC-42D0-AF45-2DF17FECD46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2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general, for an </a:t>
            </a:r>
            <a:r>
              <a:rPr lang="en-US" sz="2800" i="1" dirty="0"/>
              <a:t>n</a:t>
            </a:r>
            <a:r>
              <a:rPr lang="en-US" sz="2800" dirty="0"/>
              <a:t>-bit code, a decoder could select up to </a:t>
            </a:r>
            <a:r>
              <a:rPr lang="en-US" sz="2800" dirty="0">
                <a:solidFill>
                  <a:srgbClr val="800000"/>
                </a:solidFill>
              </a:rPr>
              <a:t>2</a:t>
            </a:r>
            <a:r>
              <a:rPr lang="en-US" sz="2800" i="1" baseline="50000" dirty="0">
                <a:solidFill>
                  <a:srgbClr val="800000"/>
                </a:solidFill>
              </a:rPr>
              <a:t>n</a:t>
            </a:r>
            <a:r>
              <a:rPr lang="en-US" sz="2800" dirty="0">
                <a:solidFill>
                  <a:srgbClr val="800000"/>
                </a:solidFill>
              </a:rPr>
              <a:t> lines</a:t>
            </a:r>
            <a:r>
              <a:rPr lang="en-US" sz="2800" dirty="0"/>
              <a:t>: </a:t>
            </a:r>
            <a:endParaRPr lang="en-US" sz="2800" dirty="0">
              <a:sym typeface="Symbol" pitchFamily="18" charset="2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3B256667-69E4-4CF7-B5D2-B00D17C791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67000"/>
            <a:ext cx="5638800" cy="1219200"/>
            <a:chOff x="1536" y="1680"/>
            <a:chExt cx="3552" cy="768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BB7C2A1A-47B6-4309-80B6-55461FC3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680"/>
              <a:ext cx="1200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666AA8DA-D641-440A-823A-CE1012325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8180FD2-1935-41A2-974D-40157CA78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E3044650-BCE7-4313-A098-68CC58370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30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045D8772-5C6B-4897-B6EB-C8D44B038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9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1" name="Line 10">
              <a:extLst>
                <a:ext uri="{FF2B5EF4-FFF2-40B4-BE49-F238E27FC236}">
                  <a16:creationId xmlns:a16="http://schemas.microsoft.com/office/drawing/2014/main" id="{4CC4FC77-1BB0-4A6B-8C1E-25D759035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2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9E4FA306-1C21-4F5C-8F3C-E7F5CAF1E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7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973BCB65-0470-483C-9E6E-3A5F6C6B5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35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3">
              <a:extLst>
                <a:ext uri="{FF2B5EF4-FFF2-40B4-BE49-F238E27FC236}">
                  <a16:creationId xmlns:a16="http://schemas.microsoft.com/office/drawing/2014/main" id="{7AAB9BF3-BC68-44FB-AA8E-5173B0745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:</a:t>
              </a:r>
              <a:endParaRPr lang="en-GB" sz="2000" b="0"/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D7E6132F-3299-4FE0-A5BE-87E3A602E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82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5">
              <a:extLst>
                <a:ext uri="{FF2B5EF4-FFF2-40B4-BE49-F238E27FC236}">
                  <a16:creationId xmlns:a16="http://schemas.microsoft.com/office/drawing/2014/main" id="{345EDF37-A455-448B-8255-B9A35577A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6">
              <a:extLst>
                <a:ext uri="{FF2B5EF4-FFF2-40B4-BE49-F238E27FC236}">
                  <a16:creationId xmlns:a16="http://schemas.microsoft.com/office/drawing/2014/main" id="{EA831050-767F-42BC-9F86-0BC53BA5F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92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02385DF0-977D-4357-9722-018B56413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6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/>
                <a:t>n</a:t>
              </a:r>
              <a:r>
                <a:rPr lang="en-GB" sz="2000" b="0"/>
                <a:t>-bit</a:t>
              </a:r>
            </a:p>
            <a:p>
              <a:pPr algn="ctr" eaLnBrk="0" hangingPunct="0"/>
              <a:r>
                <a:rPr lang="en-GB" sz="2000" b="0"/>
                <a:t>code</a:t>
              </a:r>
              <a:endParaRPr lang="en-GB" b="0"/>
            </a:p>
          </p:txBody>
        </p:sp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D17CE4CA-D1C5-4601-88A1-F61A4C21A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 i="1" dirty="0"/>
                <a:t>n</a:t>
              </a:r>
              <a:r>
                <a:rPr lang="en-GB" sz="2000" b="0" dirty="0"/>
                <a:t> to 2</a:t>
              </a:r>
              <a:r>
                <a:rPr lang="en-GB" sz="2000" b="0" i="1" baseline="50000" dirty="0"/>
                <a:t>n</a:t>
              </a:r>
            </a:p>
            <a:p>
              <a:pPr algn="ctr" eaLnBrk="0" hangingPunct="0"/>
              <a:r>
                <a:rPr lang="en-GB" sz="2000" b="0" dirty="0"/>
                <a:t>decoder</a:t>
              </a:r>
              <a:endParaRPr lang="en-GB" b="0" dirty="0"/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C3B0C9C5-3B5D-48CB-9594-FE1A9DE08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82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0"/>
                <a:t>up to 2</a:t>
              </a:r>
              <a:r>
                <a:rPr lang="en-GB" sz="2000" b="0" i="1" baseline="50000"/>
                <a:t>n</a:t>
              </a:r>
            </a:p>
            <a:p>
              <a:pPr algn="ctr" eaLnBrk="0" hangingPunct="0"/>
              <a:r>
                <a:rPr lang="en-GB" sz="2000" b="0"/>
                <a:t>output lines</a:t>
              </a:r>
              <a:endParaRPr lang="en-GB" b="0"/>
            </a:p>
          </p:txBody>
        </p:sp>
      </p:grpSp>
    </p:spTree>
    <p:extLst>
      <p:ext uri="{BB962C8B-B14F-4D97-AF65-F5344CB8AC3E}">
        <p14:creationId xmlns:p14="http://schemas.microsoft.com/office/powerpoint/2010/main" val="40240750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1916"/>
            <a:ext cx="8229600" cy="483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3678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371600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409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2498878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1" y="524656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798053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3x8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 b="0"/>
            </a:p>
            <a:p>
              <a:pPr eaLnBrk="0" hangingPunct="0"/>
              <a:endParaRPr lang="en-GB" sz="1200" b="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 b="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x</a:t>
              </a:r>
              <a:endParaRPr lang="en-GB" sz="2000" b="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sz="2000" b="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z</a:t>
              </a:r>
              <a:endParaRPr lang="en-GB" sz="2000" b="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 b="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endParaRPr lang="en-GB" sz="2000" b="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</a:t>
              </a:r>
              <a:endParaRPr lang="en-GB" sz="2000" b="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6589253" y="2027115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5122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8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5598653" y="2484315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418641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566279" y="2560516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2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5751053" y="2484315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693279" y="2939929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53" y="2179515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5882816" y="2492252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2530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</p:spTree>
    <p:extLst>
      <p:ext uri="{BB962C8B-B14F-4D97-AF65-F5344CB8AC3E}">
        <p14:creationId xmlns:p14="http://schemas.microsoft.com/office/powerpoint/2010/main" val="157864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 of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b="0" dirty="0">
                <a:sym typeface="Symbol" pitchFamily="18" charset="2"/>
              </a:rPr>
              <a:t>:</a:t>
            </a:r>
            <a:endParaRPr lang="en-US" sz="2400" b="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38400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438400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90800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43000"/>
              </p:ext>
            </p:extLst>
          </p:nvPr>
        </p:nvGraphicFramePr>
        <p:xfrm>
          <a:off x="948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47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45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199" y="5643208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78378"/>
              </p:ext>
            </p:extLst>
          </p:nvPr>
        </p:nvGraphicFramePr>
        <p:xfrm>
          <a:off x="899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9233"/>
              </p:ext>
            </p:extLst>
          </p:nvPr>
        </p:nvGraphicFramePr>
        <p:xfrm>
          <a:off x="4943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16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724400"/>
            <a:ext cx="38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 b="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 b="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  <a:endParaRPr lang="en-GB" sz="1400" b="0"/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124200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124200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124200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</p:spTree>
    <p:extLst>
      <p:ext uri="{BB962C8B-B14F-4D97-AF65-F5344CB8AC3E}">
        <p14:creationId xmlns:p14="http://schemas.microsoft.com/office/powerpoint/2010/main" val="285467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6210300" y="1306321"/>
            <a:ext cx="2667000" cy="1384300"/>
            <a:chOff x="3264" y="768"/>
            <a:chExt cx="1680" cy="872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  <a:endParaRPr lang="en-GB" sz="1400" b="0"/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b="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 b="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 b="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613619" y="6057900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#18: MSI Components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405128"/>
            <a:ext cx="8420559" cy="5071872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Introduction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Encoders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Demultiplexers</a:t>
            </a:r>
          </a:p>
          <a:p>
            <a:pPr marL="514350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Multiplexers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D3BC1B-C2A9-4899-A12F-91EC9714D0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</a:rPr>
              <a:t>Exercise: </a:t>
            </a:r>
            <a:r>
              <a:rPr lang="en-US" dirty="0"/>
              <a:t>What modifications should be made to provide an ENABLE input for the 3</a:t>
            </a:r>
            <a:r>
              <a:rPr lang="en-US" dirty="0">
                <a:sym typeface="Symbol" pitchFamily="18" charset="2"/>
              </a:rPr>
              <a:t>8 decoder and the 416 decoder created in the previous two examples?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600"/>
                </a:solidFill>
                <a:sym typeface="Symbol" pitchFamily="18" charset="2"/>
              </a:rPr>
              <a:t>Exercise:</a:t>
            </a:r>
            <a:r>
              <a:rPr lang="en-US" dirty="0">
                <a:sym typeface="Symbol" pitchFamily="18" charset="2"/>
              </a:rPr>
              <a:t> How to construct a 416 decoder using five 24 decoders with enable?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606184"/>
            <a:ext cx="8229600" cy="205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may also have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 and/or </a:t>
            </a:r>
            <a:r>
              <a:rPr lang="en-US" dirty="0">
                <a:solidFill>
                  <a:srgbClr val="800000"/>
                </a:solidFill>
              </a:rPr>
              <a:t>negated 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3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/>
                <a:t>74138 decoder module. </a:t>
              </a:r>
            </a:p>
            <a:p>
              <a:pPr eaLnBrk="0" hangingPunct="0"/>
              <a:r>
                <a:rPr lang="en-US" sz="2000" b="0"/>
                <a:t> (a) Logic circuit. </a:t>
              </a:r>
            </a:p>
            <a:p>
              <a:pPr eaLnBrk="0" hangingPunct="0"/>
              <a:r>
                <a:rPr lang="en-US" sz="2000" b="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172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 </a:t>
              </a:r>
            </a:p>
            <a:p>
              <a:pPr eaLnBrk="0" hangingPunct="0"/>
              <a:r>
                <a:rPr lang="en-US" sz="2000" b="0" dirty="0"/>
                <a:t> (d) Generic symbol. </a:t>
              </a:r>
            </a:p>
            <a:p>
              <a:pPr eaLnBrk="0" hangingPunct="0"/>
              <a:r>
                <a:rPr lang="en-US" sz="2000" b="0" dirty="0"/>
                <a:t> (e) IEEE standard logic symbol.</a:t>
              </a:r>
            </a:p>
            <a:p>
              <a:pPr eaLnBrk="0" hangingPunct="0"/>
              <a:endParaRPr lang="en-US" sz="1000" b="0" dirty="0"/>
            </a:p>
            <a:p>
              <a:pPr eaLnBrk="0" hangingPunct="0"/>
              <a:r>
                <a:rPr lang="en-US" sz="1600" b="0" i="1" dirty="0" err="1"/>
                <a:t>Source:The</a:t>
              </a:r>
              <a:r>
                <a:rPr lang="en-US" sz="1600" b="0" i="1" dirty="0"/>
                <a:t> Data Book Volume 2, Texas Instruments  Inc.,1985</a:t>
              </a:r>
              <a:endParaRPr lang="en-US" sz="1600" b="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1891170" y="1082739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0" dirty="0"/>
                <a:t>74138 decoder module.</a:t>
              </a:r>
            </a:p>
            <a:p>
              <a:pPr eaLnBrk="0" hangingPunct="0"/>
              <a:r>
                <a:rPr lang="en-US" sz="2000" b="0" dirty="0"/>
                <a:t> (c)  Function table.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3076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</p:spTree>
    <p:extLst>
      <p:ext uri="{BB962C8B-B14F-4D97-AF65-F5344CB8AC3E}">
        <p14:creationId xmlns:p14="http://schemas.microsoft.com/office/powerpoint/2010/main" val="14114100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2665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f(Q,X,P)</a:t>
                </a:r>
                <a:endParaRPr lang="en-GB" sz="2000" b="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f(Q,X,P)</a:t>
              </a:r>
              <a:endParaRPr lang="en-GB" sz="2000" b="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0"/>
                  <a:t>3x8</a:t>
                </a:r>
              </a:p>
              <a:p>
                <a:pPr algn="ctr" eaLnBrk="0" hangingPunct="0"/>
                <a:r>
                  <a:rPr lang="en-GB" sz="1600" b="0"/>
                  <a:t>Dec</a:t>
                </a:r>
                <a:endParaRPr lang="en-GB" sz="2000" b="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 b="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P</a:t>
                </a:r>
                <a:endParaRPr lang="en-GB" sz="2000" b="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 b="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6858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2895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7010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b="0" dirty="0">
                <a:solidFill>
                  <a:srgbClr val="0000CC"/>
                </a:solidFill>
              </a:rPr>
              <a:t>= M2·M3·M5</a:t>
            </a:r>
          </a:p>
        </p:txBody>
      </p:sp>
    </p:spTree>
    <p:extLst>
      <p:ext uri="{BB962C8B-B14F-4D97-AF65-F5344CB8AC3E}">
        <p14:creationId xmlns:p14="http://schemas.microsoft.com/office/powerpoint/2010/main" val="386795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61809D-ACDE-4E24-9D58-5DAF652C92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Reducing Decoders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Read up DLD pages 136 – 140.</a:t>
            </a:r>
          </a:p>
        </p:txBody>
      </p:sp>
      <p:pic>
        <p:nvPicPr>
          <p:cNvPr id="10" name="Picture 21" descr="MCj04123960000[1]">
            <a:extLst>
              <a:ext uri="{FF2B5EF4-FFF2-40B4-BE49-F238E27FC236}">
                <a16:creationId xmlns:a16="http://schemas.microsoft.com/office/drawing/2014/main" id="{46571BA9-9E49-438A-926B-3AEE5F1F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35642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79743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2-bits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445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399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31012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93298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81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1807947" y="4511777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214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0" y="1709928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3798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575350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5181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1524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3469368" y="4953446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325837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219200"/>
          <a:ext cx="293528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29760" imgH="4677120" progId="Word.Document.8">
                  <p:embed/>
                </p:oleObj>
              </mc:Choice>
              <mc:Fallback>
                <p:oleObj name="Document" r:id="rId3" imgW="3029760" imgH="4677120" progId="Word.Document.8">
                  <p:embed/>
                  <p:pic>
                    <p:nvPicPr>
                      <p:cNvPr id="42399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935288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With K-map, 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D</a:t>
            </a:r>
            <a:r>
              <a:rPr lang="en-US" sz="2000" b="0" baseline="-25000" dirty="0"/>
              <a:t>0</a:t>
            </a:r>
            <a:r>
              <a:rPr lang="en-US" sz="2000" b="0" dirty="0"/>
              <a:t> = F1 + F3</a:t>
            </a:r>
            <a:br>
              <a:rPr lang="en-US" sz="2000" b="0" dirty="0"/>
            </a:br>
            <a:r>
              <a:rPr lang="en-US" sz="2000" b="0" dirty="0"/>
              <a:t>D</a:t>
            </a:r>
            <a:r>
              <a:rPr lang="en-US" sz="2000" b="0" baseline="-25000" dirty="0"/>
              <a:t>1</a:t>
            </a:r>
            <a:r>
              <a:rPr lang="en-US" sz="2000" b="0" dirty="0"/>
              <a:t> = F2 + F3</a:t>
            </a:r>
          </a:p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Circuit:</a:t>
            </a:r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1697039" y="3826042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2</a:t>
                </a:r>
                <a:endParaRPr lang="en-GB" sz="2000" b="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F</a:t>
                </a:r>
                <a:r>
                  <a:rPr lang="en-GB" sz="1600" b="0" baseline="-25000"/>
                  <a:t>3</a:t>
                </a:r>
                <a:endParaRPr lang="en-GB" sz="2000" b="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  <a:endParaRPr lang="en-GB" sz="2000" b="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/>
                <a:t>Simple 4-to-2 encoder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578516" cy="216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integrated circuit </a:t>
            </a:r>
            <a:r>
              <a:rPr lang="en-US" dirty="0"/>
              <a:t>(referred to as an </a:t>
            </a:r>
            <a:r>
              <a:rPr lang="en-US" dirty="0">
                <a:solidFill>
                  <a:srgbClr val="C00000"/>
                </a:solidFill>
              </a:rPr>
              <a:t>IC</a:t>
            </a:r>
            <a:r>
              <a:rPr lang="en-US" dirty="0"/>
              <a:t>, a </a:t>
            </a:r>
            <a:r>
              <a:rPr lang="en-US" dirty="0">
                <a:solidFill>
                  <a:srgbClr val="C00000"/>
                </a:solidFill>
              </a:rPr>
              <a:t>chip</a:t>
            </a:r>
            <a:r>
              <a:rPr lang="en-US" dirty="0"/>
              <a:t> or a </a:t>
            </a:r>
            <a:r>
              <a:rPr lang="en-US" dirty="0">
                <a:solidFill>
                  <a:srgbClr val="C00000"/>
                </a:solidFill>
              </a:rPr>
              <a:t>microchip</a:t>
            </a:r>
            <a:r>
              <a:rPr lang="en-US" dirty="0"/>
              <a:t>) is a set of electronic circuits on one small flat piece (or ‘chip’) of semiconductor material.</a:t>
            </a:r>
          </a:p>
          <a:p>
            <a:pPr marL="266700" indent="-266700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Scale of integration</a:t>
            </a:r>
            <a:r>
              <a:rPr lang="en-US" dirty="0"/>
              <a:t>: the number of components fitted into a standard size IC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F4A306-152A-4978-B16E-62F15000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7708"/>
              </p:ext>
            </p:extLst>
          </p:nvPr>
        </p:nvGraphicFramePr>
        <p:xfrm>
          <a:off x="457200" y="3429000"/>
          <a:ext cx="8290643" cy="304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9031">
                  <a:extLst>
                    <a:ext uri="{9D8B030D-6E8A-4147-A177-3AD203B41FA5}">
                      <a16:colId xmlns:a16="http://schemas.microsoft.com/office/drawing/2014/main" val="1864104903"/>
                    </a:ext>
                  </a:extLst>
                </a:gridCol>
                <a:gridCol w="3116179">
                  <a:extLst>
                    <a:ext uri="{9D8B030D-6E8A-4147-A177-3AD203B41FA5}">
                      <a16:colId xmlns:a16="http://schemas.microsoft.com/office/drawing/2014/main" val="2048910783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3345795323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234256446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98208513"/>
                    </a:ext>
                  </a:extLst>
                </a:gridCol>
              </a:tblGrid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Signification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#transistors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#logic gates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8550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Small-scale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 to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78759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MSI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Medium-scale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 to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13 to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97684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500 to 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 to 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2110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VLSI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Very 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20k to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10k to 99999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14291"/>
                  </a:ext>
                </a:extLst>
              </a:tr>
              <a:tr h="507332">
                <a:tc>
                  <a:txBody>
                    <a:bodyPr/>
                    <a:lstStyle/>
                    <a:p>
                      <a:r>
                        <a:rPr lang="en-SG" dirty="0"/>
                        <a:t>ULSI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Ultra-large-scale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1m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100k and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0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223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1,we need </a:t>
            </a:r>
            <a:r>
              <a:rPr lang="en-US" dirty="0">
                <a:solidFill>
                  <a:srgbClr val="800000"/>
                </a:solidFill>
              </a:rPr>
              <a:t>priority encoder</a:t>
            </a:r>
            <a:r>
              <a:rPr lang="en-US" dirty="0"/>
              <a:t>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8114"/>
              </p:ext>
            </p:extLst>
          </p:nvPr>
        </p:nvGraphicFramePr>
        <p:xfrm>
          <a:off x="2105526" y="3429000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40600" imgH="2968560" progId="Word.Document.8">
                  <p:embed/>
                </p:oleObj>
              </mc:Choice>
              <mc:Fallback>
                <p:oleObj name="Document" r:id="rId3" imgW="4440600" imgH="2968560" progId="Word.Document.8">
                  <p:embed/>
                  <p:pic>
                    <p:nvPicPr>
                      <p:cNvPr id="42704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526" y="3429000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066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905000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 b="0"/>
                  <a:t>D</a:t>
                </a:r>
                <a:r>
                  <a:rPr lang="en-GB" sz="1600" b="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z = D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 = D</a:t>
                </a:r>
                <a:r>
                  <a:rPr lang="en-GB" sz="1600" b="0" baseline="-25000"/>
                  <a:t>2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3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x = D</a:t>
                </a:r>
                <a:r>
                  <a:rPr lang="en-GB" sz="1600" b="0" baseline="-25000"/>
                  <a:t>4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5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6</a:t>
                </a:r>
                <a:r>
                  <a:rPr lang="en-GB" sz="1600" b="0"/>
                  <a:t> + D</a:t>
                </a:r>
                <a:r>
                  <a:rPr lang="en-GB" sz="1600" b="0" baseline="-25000"/>
                  <a:t>7</a:t>
                </a:r>
                <a:endParaRPr lang="en-GB" sz="2000" b="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6600"/>
                </a:solidFill>
              </a:rPr>
              <a:t>Exercise: </a:t>
            </a:r>
            <a:r>
              <a:rPr lang="en-US" sz="2400" b="0" dirty="0"/>
              <a:t>Can you design a 2</a:t>
            </a:r>
            <a:r>
              <a:rPr lang="en-US" sz="2400" b="0" i="1" baseline="50000" dirty="0"/>
              <a:t>n</a:t>
            </a:r>
            <a:r>
              <a:rPr lang="en-US" sz="2400" b="0" dirty="0"/>
              <a:t>-to-</a:t>
            </a:r>
            <a:r>
              <a:rPr lang="en-US" sz="2400" b="0" i="1" dirty="0"/>
              <a:t>n</a:t>
            </a:r>
            <a:r>
              <a:rPr lang="en-US" sz="2400" b="0" dirty="0"/>
              <a:t> encoder </a:t>
            </a:r>
            <a:r>
              <a:rPr lang="en-US" sz="2400" b="0" u="sng" dirty="0"/>
              <a:t>without using K-map</a:t>
            </a:r>
            <a:r>
              <a:rPr lang="en-US" sz="24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08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0765"/>
              </p:ext>
            </p:extLst>
          </p:nvPr>
        </p:nvGraphicFramePr>
        <p:xfrm>
          <a:off x="1635760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0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97763"/>
              </p:ext>
            </p:extLst>
          </p:nvPr>
        </p:nvGraphicFramePr>
        <p:xfrm>
          <a:off x="609600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84406"/>
              </p:ext>
            </p:extLst>
          </p:nvPr>
        </p:nvGraphicFramePr>
        <p:xfrm>
          <a:off x="4572000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457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457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461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b="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b="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b="0" kern="0" dirty="0">
                <a:latin typeface="+mn-lt"/>
                <a:cs typeface="+mn-cs"/>
              </a:rPr>
              <a:t> and </a:t>
            </a:r>
            <a:r>
              <a:rPr lang="en-US" sz="2400" b="0" i="1" kern="0" dirty="0">
                <a:latin typeface="+mn-lt"/>
                <a:cs typeface="+mn-cs"/>
              </a:rPr>
              <a:t>V</a:t>
            </a:r>
            <a:r>
              <a:rPr lang="en-US" sz="2400" b="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3924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260475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676400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4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Helps share a </a:t>
            </a:r>
            <a:r>
              <a:rPr lang="en-US" sz="2400" b="0" i="1" dirty="0"/>
              <a:t>single communication line</a:t>
            </a:r>
            <a:r>
              <a:rPr lang="en-US" sz="2400" b="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At any time, only one source and one destination can use the communication line.</a:t>
            </a:r>
          </a:p>
        </p:txBody>
      </p:sp>
    </p:spTree>
    <p:extLst>
      <p:ext uri="{BB962C8B-B14F-4D97-AF65-F5344CB8AC3E}">
        <p14:creationId xmlns:p14="http://schemas.microsoft.com/office/powerpoint/2010/main" val="34843314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9060C6D3-DF6D-43BF-8FCF-8BAFD5DCA8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71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an input line and a set of selection lines, a </a:t>
            </a:r>
            <a:r>
              <a:rPr lang="en-US" dirty="0">
                <a:solidFill>
                  <a:srgbClr val="800000"/>
                </a:solidFill>
              </a:rPr>
              <a:t>demultiplexer </a:t>
            </a:r>
            <a:r>
              <a:rPr lang="en-US" dirty="0"/>
              <a:t>directs data from the input to one selected output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</a:t>
            </a:r>
            <a:r>
              <a:rPr lang="en-US" dirty="0">
                <a:solidFill>
                  <a:srgbClr val="800000"/>
                </a:solidFill>
              </a:rPr>
              <a:t>1-to-4 demultiplexer</a:t>
            </a:r>
            <a:r>
              <a:rPr lang="en-US" dirty="0"/>
              <a:t>.</a:t>
            </a:r>
          </a:p>
        </p:txBody>
      </p:sp>
      <p:graphicFrame>
        <p:nvGraphicFramePr>
          <p:cNvPr id="103" name="Object 4">
            <a:extLst>
              <a:ext uri="{FF2B5EF4-FFF2-40B4-BE49-F238E27FC236}">
                <a16:creationId xmlns:a16="http://schemas.microsoft.com/office/drawing/2014/main" id="{49DD2420-A1EA-4CA9-91D7-FD818603C4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0"/>
          <a:ext cx="28670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881800" imgH="1611360" progId="Word.Document.8">
                  <p:embed/>
                </p:oleObj>
              </mc:Choice>
              <mc:Fallback>
                <p:oleObj name="Document" r:id="rId3" imgW="2881800" imgH="1611360" progId="Word.Document.8">
                  <p:embed/>
                  <p:pic>
                    <p:nvPicPr>
                      <p:cNvPr id="417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8670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5">
            <a:extLst>
              <a:ext uri="{FF2B5EF4-FFF2-40B4-BE49-F238E27FC236}">
                <a16:creationId xmlns:a16="http://schemas.microsoft.com/office/drawing/2014/main" id="{91BA2886-2350-4765-9D51-50A05727824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00400"/>
            <a:ext cx="4495800" cy="2774950"/>
            <a:chOff x="912" y="2016"/>
            <a:chExt cx="2832" cy="1748"/>
          </a:xfrm>
        </p:grpSpPr>
        <p:sp>
          <p:nvSpPr>
            <p:cNvPr id="105" name="Text Box 6">
              <a:extLst>
                <a:ext uri="{FF2B5EF4-FFF2-40B4-BE49-F238E27FC236}">
                  <a16:creationId xmlns:a16="http://schemas.microsoft.com/office/drawing/2014/main" id="{424FCE7C-D682-4AEB-9667-890DD4105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106" name="Line 7">
              <a:extLst>
                <a:ext uri="{FF2B5EF4-FFF2-40B4-BE49-F238E27FC236}">
                  <a16:creationId xmlns:a16="http://schemas.microsoft.com/office/drawing/2014/main" id="{90B9D04B-4542-42F8-A2EB-9F67493E5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8">
              <a:extLst>
                <a:ext uri="{FF2B5EF4-FFF2-40B4-BE49-F238E27FC236}">
                  <a16:creationId xmlns:a16="http://schemas.microsoft.com/office/drawing/2014/main" id="{4487536D-37AA-4153-8EEB-28D354F69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9">
              <a:extLst>
                <a:ext uri="{FF2B5EF4-FFF2-40B4-BE49-F238E27FC236}">
                  <a16:creationId xmlns:a16="http://schemas.microsoft.com/office/drawing/2014/main" id="{A4B79D4F-38D7-45B6-8A8A-3E91DC94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">
              <a:extLst>
                <a:ext uri="{FF2B5EF4-FFF2-40B4-BE49-F238E27FC236}">
                  <a16:creationId xmlns:a16="http://schemas.microsoft.com/office/drawing/2014/main" id="{51ED1374-60FB-4C76-8DBB-0E62FDD3A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">
              <a:extLst>
                <a:ext uri="{FF2B5EF4-FFF2-40B4-BE49-F238E27FC236}">
                  <a16:creationId xmlns:a16="http://schemas.microsoft.com/office/drawing/2014/main" id="{026B1225-D65C-4F5E-ACE9-30DE821FD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74F61DA1-4747-445E-B5AF-0A33EDC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3">
              <a:extLst>
                <a:ext uri="{FF2B5EF4-FFF2-40B4-BE49-F238E27FC236}">
                  <a16:creationId xmlns:a16="http://schemas.microsoft.com/office/drawing/2014/main" id="{23D37E19-9481-437A-A013-9C8BA2CB9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113" name="Text Box 14">
              <a:extLst>
                <a:ext uri="{FF2B5EF4-FFF2-40B4-BE49-F238E27FC236}">
                  <a16:creationId xmlns:a16="http://schemas.microsoft.com/office/drawing/2014/main" id="{97955B94-44FD-417D-A53F-78125876D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114" name="AutoShape 15">
              <a:extLst>
                <a:ext uri="{FF2B5EF4-FFF2-40B4-BE49-F238E27FC236}">
                  <a16:creationId xmlns:a16="http://schemas.microsoft.com/office/drawing/2014/main" id="{E406B1F5-CEC3-47CD-ACB0-0B0A2442B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6">
              <a:extLst>
                <a:ext uri="{FF2B5EF4-FFF2-40B4-BE49-F238E27FC236}">
                  <a16:creationId xmlns:a16="http://schemas.microsoft.com/office/drawing/2014/main" id="{3F344B0A-8B2A-4157-915A-9544972E3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17">
              <a:extLst>
                <a:ext uri="{FF2B5EF4-FFF2-40B4-BE49-F238E27FC236}">
                  <a16:creationId xmlns:a16="http://schemas.microsoft.com/office/drawing/2014/main" id="{F1DDD6D0-DABE-42BD-A1DB-8172EB342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117" name="Text Box 18">
              <a:extLst>
                <a:ext uri="{FF2B5EF4-FFF2-40B4-BE49-F238E27FC236}">
                  <a16:creationId xmlns:a16="http://schemas.microsoft.com/office/drawing/2014/main" id="{43401384-D246-4BD2-A903-764883E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118" name="Text Box 19">
              <a:extLst>
                <a:ext uri="{FF2B5EF4-FFF2-40B4-BE49-F238E27FC236}">
                  <a16:creationId xmlns:a16="http://schemas.microsoft.com/office/drawing/2014/main" id="{494C91AA-900E-44A9-8DF6-190863CAF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19" name="Text Box 20">
              <a:extLst>
                <a:ext uri="{FF2B5EF4-FFF2-40B4-BE49-F238E27FC236}">
                  <a16:creationId xmlns:a16="http://schemas.microsoft.com/office/drawing/2014/main" id="{57B78718-C7EA-44CD-9345-0090C98F5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1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120" name="Text Box 21">
              <a:extLst>
                <a:ext uri="{FF2B5EF4-FFF2-40B4-BE49-F238E27FC236}">
                  <a16:creationId xmlns:a16="http://schemas.microsoft.com/office/drawing/2014/main" id="{BE681485-11ED-41AF-A9C6-E30C6DC5C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121" name="Text Box 22">
              <a:extLst>
                <a:ext uri="{FF2B5EF4-FFF2-40B4-BE49-F238E27FC236}">
                  <a16:creationId xmlns:a16="http://schemas.microsoft.com/office/drawing/2014/main" id="{AC0708B0-FFA5-44B7-BE38-AD9864D72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  <p:sp>
        <p:nvSpPr>
          <p:cNvPr id="122" name="Rectangle 23">
            <a:extLst>
              <a:ext uri="{FF2B5EF4-FFF2-40B4-BE49-F238E27FC236}">
                <a16:creationId xmlns:a16="http://schemas.microsoft.com/office/drawing/2014/main" id="{E325EE5C-C976-4146-A97D-0096A3DE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685800" cy="16764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Demultiplexers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93232" y="-124633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C627DC6-799E-400F-9B9B-7515D1F0FF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104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turns out that the demultiplexer circuit is actually </a:t>
            </a:r>
            <a:r>
              <a:rPr lang="en-US" u="sng" dirty="0"/>
              <a:t>identical</a:t>
            </a:r>
            <a:r>
              <a:rPr lang="en-US" dirty="0"/>
              <a:t> to a decoder with enable.</a:t>
            </a:r>
          </a:p>
        </p:txBody>
      </p:sp>
      <p:grpSp>
        <p:nvGrpSpPr>
          <p:cNvPr id="48" name="Group 43">
            <a:extLst>
              <a:ext uri="{FF2B5EF4-FFF2-40B4-BE49-F238E27FC236}">
                <a16:creationId xmlns:a16="http://schemas.microsoft.com/office/drawing/2014/main" id="{D5BA567F-B109-436B-ACEA-4282EAD474F5}"/>
              </a:ext>
            </a:extLst>
          </p:cNvPr>
          <p:cNvGrpSpPr>
            <a:grpSpLocks/>
          </p:cNvGrpSpPr>
          <p:nvPr/>
        </p:nvGrpSpPr>
        <p:grpSpPr bwMode="auto">
          <a:xfrm>
            <a:off x="850232" y="2371679"/>
            <a:ext cx="4267200" cy="2470150"/>
            <a:chOff x="1440" y="1584"/>
            <a:chExt cx="2688" cy="1556"/>
          </a:xfrm>
        </p:grpSpPr>
        <p:sp>
          <p:nvSpPr>
            <p:cNvPr id="49" name="Text Box 25">
              <a:extLst>
                <a:ext uri="{FF2B5EF4-FFF2-40B4-BE49-F238E27FC236}">
                  <a16:creationId xmlns:a16="http://schemas.microsoft.com/office/drawing/2014/main" id="{F5CE6CB3-DAC9-4FB8-BE20-2CBA4CB8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80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</a:t>
              </a:r>
              <a:r>
                <a:rPr lang="en-GB" sz="1600" b="0">
                  <a:sym typeface="Symbol" pitchFamily="18" charset="2"/>
                </a:rPr>
                <a:t></a:t>
              </a:r>
              <a:r>
                <a:rPr lang="en-GB" sz="1600" b="0"/>
                <a:t>4 Decoder</a:t>
              </a:r>
              <a:endParaRPr lang="en-GB" sz="2000" b="0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43BE490-A6A1-430A-8C33-BA271FE7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6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9FA42E08-D836-41CD-94AE-92885BC6A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2A12A0CB-773F-4AD1-9185-87C2D07E4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942E8B58-224B-4AED-A6FB-5F39882EC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73DD88CA-2FD2-4F64-A910-F767A6BF0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0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431F2F11-0761-4E17-9198-C2F2397A1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32">
              <a:extLst>
                <a:ext uri="{FF2B5EF4-FFF2-40B4-BE49-F238E27FC236}">
                  <a16:creationId xmlns:a16="http://schemas.microsoft.com/office/drawing/2014/main" id="{545F1D8C-2E3E-4E2C-A5FB-D67660C3B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D</a:t>
              </a:r>
              <a:endParaRPr lang="en-GB" sz="2000" b="0"/>
            </a:p>
          </p:txBody>
        </p:sp>
        <p:sp>
          <p:nvSpPr>
            <p:cNvPr id="57" name="Text Box 33">
              <a:extLst>
                <a:ext uri="{FF2B5EF4-FFF2-40B4-BE49-F238E27FC236}">
                  <a16:creationId xmlns:a16="http://schemas.microsoft.com/office/drawing/2014/main" id="{29D93CC8-55B1-4ED8-8D9C-3C23A8E21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0"/>
              <a:ext cx="2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id="{08F3D423-2AE4-4A04-9D15-A9AB48BF7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68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0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59" name="Text Box 35">
              <a:extLst>
                <a:ext uri="{FF2B5EF4-FFF2-40B4-BE49-F238E27FC236}">
                  <a16:creationId xmlns:a16="http://schemas.microsoft.com/office/drawing/2014/main" id="{5FD69622-FFDF-4102-A86F-16FC2BBC8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92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 Box 36">
              <a:extLst>
                <a:ext uri="{FF2B5EF4-FFF2-40B4-BE49-F238E27FC236}">
                  <a16:creationId xmlns:a16="http://schemas.microsoft.com/office/drawing/2014/main" id="{E3833839-D94C-4F31-8BBA-29A41BA4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16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2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61" name="Text Box 37">
              <a:extLst>
                <a:ext uri="{FF2B5EF4-FFF2-40B4-BE49-F238E27FC236}">
                  <a16:creationId xmlns:a16="http://schemas.microsoft.com/office/drawing/2014/main" id="{E87BE2E5-E078-4C36-AF31-6A341F27D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400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3</a:t>
              </a:r>
              <a:r>
                <a:rPr lang="en-GB" sz="1600" b="0" dirty="0"/>
                <a:t> = </a:t>
              </a:r>
              <a:r>
                <a:rPr lang="en-GB" sz="1600" b="1" dirty="0">
                  <a:solidFill>
                    <a:srgbClr val="C00000"/>
                  </a:solidFill>
                </a:rPr>
                <a:t>?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2" name="Rectangle 38">
              <a:extLst>
                <a:ext uri="{FF2B5EF4-FFF2-40B4-BE49-F238E27FC236}">
                  <a16:creationId xmlns:a16="http://schemas.microsoft.com/office/drawing/2014/main" id="{B279C929-7BCB-4177-81A8-DF8657A6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584"/>
              <a:ext cx="864" cy="1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9BCD23DF-D553-42A4-BDEC-1BCE9C9E6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25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40">
              <a:extLst>
                <a:ext uri="{FF2B5EF4-FFF2-40B4-BE49-F238E27FC236}">
                  <a16:creationId xmlns:a16="http://schemas.microsoft.com/office/drawing/2014/main" id="{963A9ABC-666E-48D6-BD48-9F462C0ED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4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E</a:t>
              </a:r>
              <a:endParaRPr lang="en-GB" sz="2000" b="0"/>
            </a:p>
          </p:txBody>
        </p:sp>
        <p:sp>
          <p:nvSpPr>
            <p:cNvPr id="65" name="Text Box 41">
              <a:extLst>
                <a:ext uri="{FF2B5EF4-FFF2-40B4-BE49-F238E27FC236}">
                  <a16:creationId xmlns:a16="http://schemas.microsoft.com/office/drawing/2014/main" id="{1B0DAE3B-837E-490F-B843-3193FE4CB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968"/>
              <a:ext cx="14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0"/>
                <a:t>A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0"/>
                <a:t>B</a:t>
              </a:r>
            </a:p>
          </p:txBody>
        </p:sp>
        <p:sp>
          <p:nvSpPr>
            <p:cNvPr id="66" name="Text Box 42">
              <a:extLst>
                <a:ext uri="{FF2B5EF4-FFF2-40B4-BE49-F238E27FC236}">
                  <a16:creationId xmlns:a16="http://schemas.microsoft.com/office/drawing/2014/main" id="{27FCE850-A1FC-44B7-9518-CB017DF02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680"/>
              <a:ext cx="144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60000"/>
                </a:spcBef>
              </a:pPr>
              <a:r>
                <a:rPr lang="en-US" sz="1600" b="0"/>
                <a:t>0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1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2</a:t>
              </a:r>
            </a:p>
            <a:p>
              <a:pPr algn="ctr">
                <a:spcBef>
                  <a:spcPct val="60000"/>
                </a:spcBef>
              </a:pPr>
              <a:r>
                <a:rPr lang="en-US" sz="1600" b="0"/>
                <a:t>3</a:t>
              </a:r>
            </a:p>
          </p:txBody>
        </p:sp>
      </p:grpSp>
      <p:sp>
        <p:nvSpPr>
          <p:cNvPr id="67" name="Text Box 44">
            <a:extLst>
              <a:ext uri="{FF2B5EF4-FFF2-40B4-BE49-F238E27FC236}">
                <a16:creationId xmlns:a16="http://schemas.microsoft.com/office/drawing/2014/main" id="{A4B2E92C-1C48-4E0B-9949-D44E45A7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>
                <a:sym typeface="Wingdings 2" pitchFamily="18" charset="2"/>
              </a:rPr>
              <a:t>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8607FE-51DA-46A2-A6D6-4014665DA5D0}"/>
              </a:ext>
            </a:extLst>
          </p:cNvPr>
          <p:cNvSpPr txBox="1"/>
          <p:nvPr/>
        </p:nvSpPr>
        <p:spPr>
          <a:xfrm>
            <a:off x="3924300" y="2524079"/>
            <a:ext cx="11430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  <a:endParaRPr lang="en-GB" baseline="-25000" dirty="0">
              <a:solidFill>
                <a:srgbClr val="3333FF"/>
              </a:solidFill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'∙S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  <a:r>
              <a:rPr lang="en-GB" dirty="0">
                <a:solidFill>
                  <a:srgbClr val="3333FF"/>
                </a:solidFill>
              </a:rPr>
              <a:t>'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rgbClr val="3333FF"/>
                </a:solidFill>
              </a:rPr>
              <a:t>D∙S</a:t>
            </a:r>
            <a:r>
              <a:rPr lang="en-GB" baseline="-25000" dirty="0">
                <a:solidFill>
                  <a:srgbClr val="3333FF"/>
                </a:solidFill>
              </a:rPr>
              <a:t>1</a:t>
            </a:r>
            <a:r>
              <a:rPr lang="en-GB" dirty="0">
                <a:solidFill>
                  <a:srgbClr val="3333FF"/>
                </a:solidFill>
              </a:rPr>
              <a:t>∙S</a:t>
            </a:r>
            <a:r>
              <a:rPr lang="en-GB" baseline="-25000" dirty="0">
                <a:solidFill>
                  <a:srgbClr val="3333FF"/>
                </a:solidFill>
              </a:rPr>
              <a:t>0</a:t>
            </a:r>
          </a:p>
        </p:txBody>
      </p:sp>
      <p:grpSp>
        <p:nvGrpSpPr>
          <p:cNvPr id="69" name="Group 5">
            <a:extLst>
              <a:ext uri="{FF2B5EF4-FFF2-40B4-BE49-F238E27FC236}">
                <a16:creationId xmlns:a16="http://schemas.microsoft.com/office/drawing/2014/main" id="{CD8E8444-8C66-49D0-B4CB-A820FA6D03E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720674"/>
            <a:ext cx="4495800" cy="2774950"/>
            <a:chOff x="912" y="2016"/>
            <a:chExt cx="2832" cy="1748"/>
          </a:xfrm>
        </p:grpSpPr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FB135BDB-23E0-4B5D-9337-78D46A2F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demux</a:t>
              </a:r>
              <a:endParaRPr lang="en-GB" sz="2000" b="0"/>
            </a:p>
          </p:txBody>
        </p:sp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89345263-57F4-45D7-92A2-F7D09C66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B22F2B28-EF9D-4FDD-844D-3F4A76445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9">
              <a:extLst>
                <a:ext uri="{FF2B5EF4-FFF2-40B4-BE49-F238E27FC236}">
                  <a16:creationId xmlns:a16="http://schemas.microsoft.com/office/drawing/2014/main" id="{846370E2-9DCE-4D6F-9828-CCCB56FD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">
              <a:extLst>
                <a:ext uri="{FF2B5EF4-FFF2-40B4-BE49-F238E27FC236}">
                  <a16:creationId xmlns:a16="http://schemas.microsoft.com/office/drawing/2014/main" id="{EEA75E4C-EBD9-4E08-8B77-00E0FF22D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">
              <a:extLst>
                <a:ext uri="{FF2B5EF4-FFF2-40B4-BE49-F238E27FC236}">
                  <a16:creationId xmlns:a16="http://schemas.microsoft.com/office/drawing/2014/main" id="{F6102699-F6FC-4551-BFDD-09995301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B98D4179-AD58-4AC0-9DE6-582F58D1F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3">
              <a:extLst>
                <a:ext uri="{FF2B5EF4-FFF2-40B4-BE49-F238E27FC236}">
                  <a16:creationId xmlns:a16="http://schemas.microsoft.com/office/drawing/2014/main" id="{8C81A212-7DEF-4807-82FC-4B7531195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 D</a:t>
              </a:r>
              <a:endParaRPr lang="en-GB" sz="2000" b="0"/>
            </a:p>
          </p:txBody>
        </p:sp>
        <p:sp>
          <p:nvSpPr>
            <p:cNvPr id="78" name="Text Box 14">
              <a:extLst>
                <a:ext uri="{FF2B5EF4-FFF2-40B4-BE49-F238E27FC236}">
                  <a16:creationId xmlns:a16="http://schemas.microsoft.com/office/drawing/2014/main" id="{8FCC4D42-A4B5-4078-A62A-7BBF8B715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Outputs</a:t>
              </a:r>
              <a:endParaRPr lang="en-GB" sz="2000" b="0"/>
            </a:p>
          </p:txBody>
        </p:sp>
        <p:sp>
          <p:nvSpPr>
            <p:cNvPr id="79" name="AutoShape 15">
              <a:extLst>
                <a:ext uri="{FF2B5EF4-FFF2-40B4-BE49-F238E27FC236}">
                  <a16:creationId xmlns:a16="http://schemas.microsoft.com/office/drawing/2014/main" id="{DC7076D1-F174-49BC-ADB9-3A177B824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A45A0599-DA5A-4934-BFF9-4971A0DBB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7">
              <a:extLst>
                <a:ext uri="{FF2B5EF4-FFF2-40B4-BE49-F238E27FC236}">
                  <a16:creationId xmlns:a16="http://schemas.microsoft.com/office/drawing/2014/main" id="{9E88E874-8A3A-467C-BAA9-9879705C3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  <p:sp>
          <p:nvSpPr>
            <p:cNvPr id="82" name="Text Box 18">
              <a:extLst>
                <a:ext uri="{FF2B5EF4-FFF2-40B4-BE49-F238E27FC236}">
                  <a16:creationId xmlns:a16="http://schemas.microsoft.com/office/drawing/2014/main" id="{E72B3C96-BCBC-44EB-BD58-1F56899B8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r>
                <a:rPr lang="en-GB" sz="1600" b="0"/>
                <a:t>  S</a:t>
              </a:r>
              <a:r>
                <a:rPr lang="en-GB" sz="1600" b="0" baseline="-25000"/>
                <a:t>0</a:t>
              </a:r>
              <a:endParaRPr lang="en-GB" sz="2000" b="0"/>
            </a:p>
          </p:txBody>
        </p:sp>
        <p:sp>
          <p:nvSpPr>
            <p:cNvPr id="83" name="Text Box 19">
              <a:extLst>
                <a:ext uri="{FF2B5EF4-FFF2-40B4-BE49-F238E27FC236}">
                  <a16:creationId xmlns:a16="http://schemas.microsoft.com/office/drawing/2014/main" id="{2DA11DDE-ED1C-4B1D-B6B7-419F94C79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0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'∙S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4" name="Text Box 20">
              <a:extLst>
                <a:ext uri="{FF2B5EF4-FFF2-40B4-BE49-F238E27FC236}">
                  <a16:creationId xmlns:a16="http://schemas.microsoft.com/office/drawing/2014/main" id="{C79F28F7-6D04-4B8F-AEB9-19D121A0C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/>
                <a:t>Y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 = D∙S</a:t>
              </a:r>
              <a:r>
                <a:rPr lang="en-GB" sz="1600" b="0" baseline="-25000" dirty="0"/>
                <a:t>1</a:t>
              </a:r>
              <a:r>
                <a:rPr lang="en-GB" sz="1600" b="0" dirty="0"/>
                <a:t>'∙S</a:t>
              </a:r>
              <a:r>
                <a:rPr lang="en-GB" sz="1600" b="0" baseline="-25000" dirty="0"/>
                <a:t>0</a:t>
              </a:r>
              <a:endParaRPr lang="en-GB" sz="1600" b="0" dirty="0"/>
            </a:p>
          </p:txBody>
        </p:sp>
        <p:sp>
          <p:nvSpPr>
            <p:cNvPr id="85" name="Text Box 21">
              <a:extLst>
                <a:ext uri="{FF2B5EF4-FFF2-40B4-BE49-F238E27FC236}">
                  <a16:creationId xmlns:a16="http://schemas.microsoft.com/office/drawing/2014/main" id="{D7429844-23A0-49FC-9947-038FE570E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2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r>
                <a:rPr lang="en-GB" sz="1600" b="0"/>
                <a:t>'</a:t>
              </a:r>
            </a:p>
          </p:txBody>
        </p:sp>
        <p:sp>
          <p:nvSpPr>
            <p:cNvPr id="86" name="Text Box 22">
              <a:extLst>
                <a:ext uri="{FF2B5EF4-FFF2-40B4-BE49-F238E27FC236}">
                  <a16:creationId xmlns:a16="http://schemas.microsoft.com/office/drawing/2014/main" id="{E8874AD2-7F22-4E28-BD8B-212B72578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r>
                <a:rPr lang="en-GB" sz="1600" b="0" baseline="-25000"/>
                <a:t>3</a:t>
              </a:r>
              <a:r>
                <a:rPr lang="en-GB" sz="1600" b="0"/>
                <a:t> = D∙S</a:t>
              </a:r>
              <a:r>
                <a:rPr lang="en-GB" sz="1600" b="0" baseline="-25000"/>
                <a:t>1</a:t>
              </a:r>
              <a:r>
                <a:rPr lang="en-GB" sz="1600" b="0"/>
                <a:t>∙S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</p:grpSp>
    </p:spTree>
    <p:extLst>
      <p:ext uri="{BB962C8B-B14F-4D97-AF65-F5344CB8AC3E}">
        <p14:creationId xmlns:p14="http://schemas.microsoft.com/office/powerpoint/2010/main" val="1277016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2350169" y="4066674"/>
            <a:ext cx="3886200" cy="1814513"/>
            <a:chOff x="2016" y="2544"/>
            <a:chExt cx="2448" cy="114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 dirty="0"/>
                <a:t>2</a:t>
              </a:r>
              <a:r>
                <a:rPr lang="en-GB" sz="1600" b="0" i="1" baseline="50000" dirty="0"/>
                <a:t>n</a:t>
              </a:r>
              <a:r>
                <a:rPr lang="en-GB" sz="1600" b="0" dirty="0"/>
                <a:t>:1</a:t>
              </a:r>
            </a:p>
            <a:p>
              <a:pPr algn="ctr" eaLnBrk="0" hangingPunct="0"/>
              <a:r>
                <a:rPr lang="en-GB" sz="1600" b="0" dirty="0"/>
                <a:t>Multiplexer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 b="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 b="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86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457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1866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020760" imgH="1573920" progId="Word.Document.8">
                    <p:embed/>
                  </p:oleObj>
                </mc:Choice>
                <mc:Fallback>
                  <p:oleObj name="Document" r:id="rId3" imgW="3020760" imgH="1573920" progId="Word.Document.8">
                    <p:embed/>
                    <p:pic>
                      <p:nvPicPr>
                        <p:cNvPr id="13315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5672931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335960" imgH="1573920" progId="Word.Document.8">
                    <p:embed/>
                  </p:oleObj>
                </mc:Choice>
                <mc:Fallback>
                  <p:oleObj name="Document" r:id="rId5" imgW="1335960" imgH="1573920" progId="Word.Document.8">
                    <p:embed/>
                    <p:pic>
                      <p:nvPicPr>
                        <p:cNvPr id="13314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1332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4:1mux</a:t>
                </a:r>
                <a:endParaRPr lang="en-GB" sz="2000" b="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</a:t>
                </a:r>
              </a:p>
              <a:p>
                <a:pPr algn="ctr" eaLnBrk="0" hangingPunct="0"/>
                <a:r>
                  <a:rPr lang="en-GB" sz="1600" b="0"/>
                  <a:t>MUX</a:t>
                </a:r>
                <a:endParaRPr lang="en-GB" sz="2000" b="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Y</a:t>
                </a:r>
                <a:endParaRPr lang="en-GB" sz="2000" b="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Inputs</a:t>
                </a:r>
                <a:endParaRPr lang="en-GB" sz="2000" b="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select</a:t>
                </a:r>
                <a:endParaRPr lang="en-GB" sz="2000" b="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2000" b="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 b="0"/>
                  <a:t>3</a:t>
                </a:r>
                <a:endParaRPr lang="en-GB" sz="2000" b="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0"/>
                  <a:t>Output</a:t>
                </a:r>
                <a:endParaRPr lang="en-GB" sz="2000" b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222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457200" y="1346417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7467600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335960" imgH="1573920" progId="Word.Document.8">
                    <p:embed/>
                  </p:oleObj>
                </mc:Choice>
                <mc:Fallback>
                  <p:oleObj name="Document" r:id="rId3" imgW="1335960" imgH="1573920" progId="Word.Document.8">
                    <p:embed/>
                    <p:pic>
                      <p:nvPicPr>
                        <p:cNvPr id="1433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45403" y="2676743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822166" y="3890864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</p:spTree>
    <p:extLst>
      <p:ext uri="{BB962C8B-B14F-4D97-AF65-F5344CB8AC3E}">
        <p14:creationId xmlns:p14="http://schemas.microsoft.com/office/powerpoint/2010/main" val="452049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Introduction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578516" cy="528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 common and useful MSI circuits: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Demultiplexer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Encoder</a:t>
            </a:r>
          </a:p>
          <a:p>
            <a:pPr marL="541020" lvl="1" indent="-2667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Multiplexer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Block diagrams of the above MSI circuits:</a:t>
            </a:r>
          </a:p>
        </p:txBody>
      </p:sp>
      <p:grpSp>
        <p:nvGrpSpPr>
          <p:cNvPr id="8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1231232" y="3710794"/>
            <a:ext cx="3124200" cy="1066800"/>
            <a:chOff x="3696" y="816"/>
            <a:chExt cx="1968" cy="672"/>
          </a:xfrm>
        </p:grpSpPr>
        <p:sp>
          <p:nvSpPr>
            <p:cNvPr id="10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decoder</a:t>
              </a:r>
              <a:endParaRPr lang="en-GB" sz="2000" b="0"/>
            </a:p>
          </p:txBody>
        </p:sp>
        <p:sp>
          <p:nvSpPr>
            <p:cNvPr id="13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20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21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507832" y="3710794"/>
            <a:ext cx="3200400" cy="1066800"/>
            <a:chOff x="3648" y="816"/>
            <a:chExt cx="2016" cy="672"/>
          </a:xfrm>
        </p:grpSpPr>
        <p:sp>
          <p:nvSpPr>
            <p:cNvPr id="22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encoder</a:t>
              </a:r>
              <a:endParaRPr lang="en-GB" sz="2000" b="0"/>
            </a:p>
          </p:txBody>
        </p:sp>
        <p:sp>
          <p:nvSpPr>
            <p:cNvPr id="24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code</a:t>
              </a:r>
              <a:endParaRPr lang="en-GB" sz="2000" b="0"/>
            </a:p>
          </p:txBody>
        </p:sp>
        <p:sp>
          <p:nvSpPr>
            <p:cNvPr id="31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entity</a:t>
              </a:r>
              <a:endParaRPr lang="en-GB" sz="2000" b="0"/>
            </a:p>
          </p:txBody>
        </p:sp>
      </p:grpSp>
      <p:grpSp>
        <p:nvGrpSpPr>
          <p:cNvPr id="32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1307432" y="5006194"/>
            <a:ext cx="3124200" cy="1327150"/>
            <a:chOff x="3648" y="816"/>
            <a:chExt cx="1968" cy="836"/>
          </a:xfrm>
        </p:grpSpPr>
        <p:sp>
          <p:nvSpPr>
            <p:cNvPr id="33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mux</a:t>
              </a:r>
              <a:endParaRPr lang="en-GB" sz="2000" b="0" dirty="0"/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41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input</a:t>
              </a:r>
              <a:endParaRPr lang="en-GB" sz="2000" b="0"/>
            </a:p>
          </p:txBody>
        </p:sp>
        <p:sp>
          <p:nvSpPr>
            <p:cNvPr id="42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  <p:grpSp>
        <p:nvGrpSpPr>
          <p:cNvPr id="45" name="Group 143">
            <a:extLst>
              <a:ext uri="{FF2B5EF4-FFF2-40B4-BE49-F238E27FC236}">
                <a16:creationId xmlns:a16="http://schemas.microsoft.com/office/drawing/2014/main" id="{2B237E02-3361-40DB-BED6-4B6B8707A2EB}"/>
              </a:ext>
            </a:extLst>
          </p:cNvPr>
          <p:cNvGrpSpPr>
            <a:grpSpLocks/>
          </p:cNvGrpSpPr>
          <p:nvPr/>
        </p:nvGrpSpPr>
        <p:grpSpPr bwMode="auto">
          <a:xfrm>
            <a:off x="4660232" y="5006194"/>
            <a:ext cx="3048000" cy="1327150"/>
            <a:chOff x="3744" y="816"/>
            <a:chExt cx="1920" cy="836"/>
          </a:xfrm>
        </p:grpSpPr>
        <p:sp>
          <p:nvSpPr>
            <p:cNvPr id="46" name="Text Box 144">
              <a:extLst>
                <a:ext uri="{FF2B5EF4-FFF2-40B4-BE49-F238E27FC236}">
                  <a16:creationId xmlns:a16="http://schemas.microsoft.com/office/drawing/2014/main" id="{F3185E01-7A76-46E5-B58C-D2FCD0F67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982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 dirty="0" err="1"/>
                <a:t>demux</a:t>
              </a:r>
              <a:endParaRPr lang="en-GB" sz="2000" b="0" dirty="0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87766AA2-4228-4A2D-849D-612FDC2E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46">
              <a:extLst>
                <a:ext uri="{FF2B5EF4-FFF2-40B4-BE49-F238E27FC236}">
                  <a16:creationId xmlns:a16="http://schemas.microsoft.com/office/drawing/2014/main" id="{B7CEECFA-C038-4D9B-A6D6-FF9A0243B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47">
              <a:extLst>
                <a:ext uri="{FF2B5EF4-FFF2-40B4-BE49-F238E27FC236}">
                  <a16:creationId xmlns:a16="http://schemas.microsoft.com/office/drawing/2014/main" id="{5A7E3C8A-0ADE-466C-9CA7-1D9786F3D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48">
              <a:extLst>
                <a:ext uri="{FF2B5EF4-FFF2-40B4-BE49-F238E27FC236}">
                  <a16:creationId xmlns:a16="http://schemas.microsoft.com/office/drawing/2014/main" id="{FF98DE86-D1FF-40D5-963B-2D2C05FDF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9">
              <a:extLst>
                <a:ext uri="{FF2B5EF4-FFF2-40B4-BE49-F238E27FC236}">
                  <a16:creationId xmlns:a16="http://schemas.microsoft.com/office/drawing/2014/main" id="{2AEC3A9C-2CD4-4FAB-BD6D-863F45D19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0">
              <a:extLst>
                <a:ext uri="{FF2B5EF4-FFF2-40B4-BE49-F238E27FC236}">
                  <a16:creationId xmlns:a16="http://schemas.microsoft.com/office/drawing/2014/main" id="{C8076C0A-6EE4-46D1-80C8-5F332ED7C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51">
              <a:extLst>
                <a:ext uri="{FF2B5EF4-FFF2-40B4-BE49-F238E27FC236}">
                  <a16:creationId xmlns:a16="http://schemas.microsoft.com/office/drawing/2014/main" id="{728F5300-08F8-4252-827F-C2ADAAEE2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973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data</a:t>
              </a:r>
              <a:endParaRPr lang="en-GB" sz="2000" b="0"/>
            </a:p>
          </p:txBody>
        </p:sp>
        <p:sp>
          <p:nvSpPr>
            <p:cNvPr id="54" name="Text Box 152">
              <a:extLst>
                <a:ext uri="{FF2B5EF4-FFF2-40B4-BE49-F238E27FC236}">
                  <a16:creationId xmlns:a16="http://schemas.microsoft.com/office/drawing/2014/main" id="{E662ED70-3802-4E7F-A26C-A17827BCD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96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output</a:t>
              </a:r>
              <a:endParaRPr lang="en-GB" sz="2000" b="0"/>
            </a:p>
          </p:txBody>
        </p:sp>
        <p:sp>
          <p:nvSpPr>
            <p:cNvPr id="55" name="AutoShape 153">
              <a:extLst>
                <a:ext uri="{FF2B5EF4-FFF2-40B4-BE49-F238E27FC236}">
                  <a16:creationId xmlns:a16="http://schemas.microsoft.com/office/drawing/2014/main" id="{26E9A2B3-AF55-439D-A532-06EDF186F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4">
              <a:extLst>
                <a:ext uri="{FF2B5EF4-FFF2-40B4-BE49-F238E27FC236}">
                  <a16:creationId xmlns:a16="http://schemas.microsoft.com/office/drawing/2014/main" id="{A59B0E26-7C50-4D00-83E5-962934F52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55">
              <a:extLst>
                <a:ext uri="{FF2B5EF4-FFF2-40B4-BE49-F238E27FC236}">
                  <a16:creationId xmlns:a16="http://schemas.microsoft.com/office/drawing/2014/main" id="{DE6DD198-DA66-44DF-BF22-C8AE20216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select</a:t>
              </a:r>
              <a:endParaRPr lang="en-GB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457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1219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5334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I</a:t>
              </a:r>
              <a:r>
                <a:rPr lang="en-GB" sz="1600" b="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4953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418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</p:spTree>
    <p:extLst>
      <p:ext uri="{BB962C8B-B14F-4D97-AF65-F5344CB8AC3E}">
        <p14:creationId xmlns:p14="http://schemas.microsoft.com/office/powerpoint/2010/main" val="422424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1447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S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00CC"/>
                  </a:solidFill>
                </a:rPr>
                <a:t>A</a:t>
              </a:r>
              <a:r>
                <a:rPr lang="en-GB" sz="1600" b="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990033"/>
                  </a:solidFill>
                </a:rPr>
                <a:t>B</a:t>
              </a:r>
              <a:r>
                <a:rPr lang="en-GB" sz="1600" b="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 b="0"/>
                <a:t>E'</a:t>
              </a:r>
              <a:r>
                <a:rPr lang="en-GB" sz="1600" b="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 b="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solidFill>
                    <a:srgbClr val="006600"/>
                  </a:solidFill>
                </a:rPr>
                <a:t>Y</a:t>
              </a:r>
              <a:r>
                <a:rPr lang="en-GB" sz="1600" b="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6253163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88840" imgH="1361880" progId="Word.Document.8">
                  <p:embed/>
                </p:oleObj>
              </mc:Choice>
              <mc:Fallback>
                <p:oleObj name="Document" r:id="rId3" imgW="1788840" imgH="1361880" progId="Word.Document.8">
                  <p:embed/>
                  <p:pic>
                    <p:nvPicPr>
                      <p:cNvPr id="445556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4876800" y="5562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</p:spTree>
    <p:extLst>
      <p:ext uri="{BB962C8B-B14F-4D97-AF65-F5344CB8AC3E}">
        <p14:creationId xmlns:p14="http://schemas.microsoft.com/office/powerpoint/2010/main" val="558210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(1/4)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457200" y="1260476"/>
            <a:ext cx="8229600" cy="1590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multiplexers can be constructed from smaller ones.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8-to-1 multiplexer can be constructed from smaller multiplexers like this (note placement of selector lines):</a:t>
            </a: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1600200" y="2971800"/>
            <a:ext cx="3657600" cy="3076575"/>
            <a:chOff x="1056" y="2064"/>
            <a:chExt cx="2304" cy="1938"/>
          </a:xfrm>
        </p:grpSpPr>
        <p:grpSp>
          <p:nvGrpSpPr>
            <p:cNvPr id="79" name="Group 5"/>
            <p:cNvGrpSpPr>
              <a:grpSpLocks/>
            </p:cNvGrpSpPr>
            <p:nvPr/>
          </p:nvGrpSpPr>
          <p:grpSpPr bwMode="auto">
            <a:xfrm>
              <a:off x="1056" y="2064"/>
              <a:ext cx="1002" cy="978"/>
              <a:chOff x="1056" y="2064"/>
              <a:chExt cx="1002" cy="978"/>
            </a:xfrm>
          </p:grpSpPr>
          <p:sp>
            <p:nvSpPr>
              <p:cNvPr id="174" name="Rectangle 6"/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1"/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2"/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Text Box 14"/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83" name="Text Box 15"/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0" name="Group 16"/>
            <p:cNvGrpSpPr>
              <a:grpSpLocks/>
            </p:cNvGrpSpPr>
            <p:nvPr/>
          </p:nvGrpSpPr>
          <p:grpSpPr bwMode="auto">
            <a:xfrm>
              <a:off x="1056" y="3024"/>
              <a:ext cx="1002" cy="978"/>
              <a:chOff x="1056" y="3024"/>
              <a:chExt cx="1002" cy="978"/>
            </a:xfrm>
          </p:grpSpPr>
          <p:sp>
            <p:nvSpPr>
              <p:cNvPr id="164" name="Rectangle 17"/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Text Box 25"/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73" name="Text Box 26"/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2016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2016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2208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1"/>
            <p:cNvSpPr>
              <a:spLocks noChangeShapeType="1"/>
            </p:cNvSpPr>
            <p:nvPr/>
          </p:nvSpPr>
          <p:spPr bwMode="auto">
            <a:xfrm>
              <a:off x="2208" y="302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32"/>
            <p:cNvSpPr>
              <a:spLocks noChangeShapeType="1"/>
            </p:cNvSpPr>
            <p:nvPr/>
          </p:nvSpPr>
          <p:spPr bwMode="auto">
            <a:xfrm flipV="1">
              <a:off x="2208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33"/>
            <p:cNvSpPr>
              <a:spLocks noChangeArrowheads="1"/>
            </p:cNvSpPr>
            <p:nvPr/>
          </p:nvSpPr>
          <p:spPr bwMode="auto">
            <a:xfrm>
              <a:off x="2448" y="2640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34"/>
            <p:cNvSpPr txBox="1">
              <a:spLocks noChangeArrowheads="1"/>
            </p:cNvSpPr>
            <p:nvPr/>
          </p:nvSpPr>
          <p:spPr bwMode="auto">
            <a:xfrm>
              <a:off x="2448" y="2736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36"/>
            <p:cNvSpPr txBox="1">
              <a:spLocks noChangeArrowheads="1"/>
            </p:cNvSpPr>
            <p:nvPr/>
          </p:nvSpPr>
          <p:spPr bwMode="auto">
            <a:xfrm>
              <a:off x="2496" y="340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162" name="Line 37"/>
            <p:cNvSpPr>
              <a:spLocks noChangeShapeType="1"/>
            </p:cNvSpPr>
            <p:nvPr/>
          </p:nvSpPr>
          <p:spPr bwMode="auto">
            <a:xfrm flipV="1">
              <a:off x="2880" y="292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Text Box 38"/>
            <p:cNvSpPr txBox="1">
              <a:spLocks noChangeArrowheads="1"/>
            </p:cNvSpPr>
            <p:nvPr/>
          </p:nvSpPr>
          <p:spPr bwMode="auto">
            <a:xfrm>
              <a:off x="3120" y="283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84" name="Group 39"/>
          <p:cNvGrpSpPr>
            <a:grpSpLocks/>
          </p:cNvGrpSpPr>
          <p:nvPr/>
        </p:nvGrpSpPr>
        <p:grpSpPr bwMode="auto">
          <a:xfrm>
            <a:off x="5943600" y="3048000"/>
            <a:ext cx="1695450" cy="2595563"/>
            <a:chOff x="4080" y="2064"/>
            <a:chExt cx="1068" cy="1635"/>
          </a:xfrm>
        </p:grpSpPr>
        <p:graphicFrame>
          <p:nvGraphicFramePr>
            <p:cNvPr id="185" name="Object 40"/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6386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6" name="Line 41"/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42"/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50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(2/4)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5" name="Group 48">
            <a:extLst>
              <a:ext uri="{FF2B5EF4-FFF2-40B4-BE49-F238E27FC236}">
                <a16:creationId xmlns:a16="http://schemas.microsoft.com/office/drawing/2014/main" id="{AA3FF92A-FAB6-41B2-B410-48E0B095A30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4267200" cy="3076575"/>
            <a:chOff x="576" y="816"/>
            <a:chExt cx="2688" cy="1938"/>
          </a:xfrm>
        </p:grpSpPr>
        <p:grpSp>
          <p:nvGrpSpPr>
            <p:cNvPr id="86" name="Group 5">
              <a:extLst>
                <a:ext uri="{FF2B5EF4-FFF2-40B4-BE49-F238E27FC236}">
                  <a16:creationId xmlns:a16="http://schemas.microsoft.com/office/drawing/2014/main" id="{C111256B-F81E-4756-94A7-43929ABEC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816"/>
              <a:ext cx="1002" cy="978"/>
              <a:chOff x="1056" y="2064"/>
              <a:chExt cx="1002" cy="978"/>
            </a:xfrm>
          </p:grpSpPr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7A1ABCF5-F56D-43CB-B368-1B5BF934C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7">
                <a:extLst>
                  <a:ext uri="{FF2B5EF4-FFF2-40B4-BE49-F238E27FC236}">
                    <a16:creationId xmlns:a16="http://schemas.microsoft.com/office/drawing/2014/main" id="{28364213-6D46-4ECA-A7B2-D7D6A98E1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12" name="Line 8">
                <a:extLst>
                  <a:ext uri="{FF2B5EF4-FFF2-40B4-BE49-F238E27FC236}">
                    <a16:creationId xmlns:a16="http://schemas.microsoft.com/office/drawing/2014/main" id="{FC648EA7-DCFB-4914-8BB2-5F5835BE6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9">
                <a:extLst>
                  <a:ext uri="{FF2B5EF4-FFF2-40B4-BE49-F238E27FC236}">
                    <a16:creationId xmlns:a16="http://schemas.microsoft.com/office/drawing/2014/main" id="{FF7FB4F5-8F9F-4799-A6DB-0BC4F015F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0">
                <a:extLst>
                  <a:ext uri="{FF2B5EF4-FFF2-40B4-BE49-F238E27FC236}">
                    <a16:creationId xmlns:a16="http://schemas.microsoft.com/office/drawing/2014/main" id="{C4D945BC-D4D5-49CD-A709-08544EA35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11">
                <a:extLst>
                  <a:ext uri="{FF2B5EF4-FFF2-40B4-BE49-F238E27FC236}">
                    <a16:creationId xmlns:a16="http://schemas.microsoft.com/office/drawing/2014/main" id="{89EBA37B-F76A-47FA-BB6C-7EEC4434D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2">
                <a:extLst>
                  <a:ext uri="{FF2B5EF4-FFF2-40B4-BE49-F238E27FC236}">
                    <a16:creationId xmlns:a16="http://schemas.microsoft.com/office/drawing/2014/main" id="{F789F141-F42B-4EB8-B23A-981920423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3">
                <a:extLst>
                  <a:ext uri="{FF2B5EF4-FFF2-40B4-BE49-F238E27FC236}">
                    <a16:creationId xmlns:a16="http://schemas.microsoft.com/office/drawing/2014/main" id="{94C0F1D4-B7DC-4723-AD75-6DCA6053D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4">
                <a:extLst>
                  <a:ext uri="{FF2B5EF4-FFF2-40B4-BE49-F238E27FC236}">
                    <a16:creationId xmlns:a16="http://schemas.microsoft.com/office/drawing/2014/main" id="{6D09A3F2-CFB0-45C0-8525-888482517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0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1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119" name="Text Box 15">
                <a:extLst>
                  <a:ext uri="{FF2B5EF4-FFF2-40B4-BE49-F238E27FC236}">
                    <a16:creationId xmlns:a16="http://schemas.microsoft.com/office/drawing/2014/main" id="{21DFBCF1-B46F-412B-A7B4-4BFC004777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87" name="Group 16">
              <a:extLst>
                <a:ext uri="{FF2B5EF4-FFF2-40B4-BE49-F238E27FC236}">
                  <a16:creationId xmlns:a16="http://schemas.microsoft.com/office/drawing/2014/main" id="{03301907-B98E-49A9-A021-66192A766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76"/>
              <a:ext cx="1002" cy="978"/>
              <a:chOff x="1056" y="3024"/>
              <a:chExt cx="1002" cy="978"/>
            </a:xfrm>
          </p:grpSpPr>
          <p:sp>
            <p:nvSpPr>
              <p:cNvPr id="100" name="Rectangle 17">
                <a:extLst>
                  <a:ext uri="{FF2B5EF4-FFF2-40B4-BE49-F238E27FC236}">
                    <a16:creationId xmlns:a16="http://schemas.microsoft.com/office/drawing/2014/main" id="{FE83EEF8-C147-4A51-883D-06705E62D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Text Box 18">
                <a:extLst>
                  <a:ext uri="{FF2B5EF4-FFF2-40B4-BE49-F238E27FC236}">
                    <a16:creationId xmlns:a16="http://schemas.microsoft.com/office/drawing/2014/main" id="{5D7DCCD7-4DF9-41AF-B2B6-D12D8F1D41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4:1 MUX</a:t>
                </a:r>
              </a:p>
            </p:txBody>
          </p:sp>
          <p:sp>
            <p:nvSpPr>
              <p:cNvPr id="102" name="Line 19">
                <a:extLst>
                  <a:ext uri="{FF2B5EF4-FFF2-40B4-BE49-F238E27FC236}">
                    <a16:creationId xmlns:a16="http://schemas.microsoft.com/office/drawing/2014/main" id="{D66E1B13-18A4-4E62-B33E-6EBE533D7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20">
                <a:extLst>
                  <a:ext uri="{FF2B5EF4-FFF2-40B4-BE49-F238E27FC236}">
                    <a16:creationId xmlns:a16="http://schemas.microsoft.com/office/drawing/2014/main" id="{7D587238-C1D1-4C9C-84E8-A66800EE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1">
                <a:extLst>
                  <a:ext uri="{FF2B5EF4-FFF2-40B4-BE49-F238E27FC236}">
                    <a16:creationId xmlns:a16="http://schemas.microsoft.com/office/drawing/2014/main" id="{675D22C4-57C9-4A53-856E-BC4912F9E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2">
                <a:extLst>
                  <a:ext uri="{FF2B5EF4-FFF2-40B4-BE49-F238E27FC236}">
                    <a16:creationId xmlns:a16="http://schemas.microsoft.com/office/drawing/2014/main" id="{1D33F539-4625-4251-AE9B-D78F3DEFB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3">
                <a:extLst>
                  <a:ext uri="{FF2B5EF4-FFF2-40B4-BE49-F238E27FC236}">
                    <a16:creationId xmlns:a16="http://schemas.microsoft.com/office/drawing/2014/main" id="{47A65B38-5008-4EE6-BCBF-2ED35FEE8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4">
                <a:extLst>
                  <a:ext uri="{FF2B5EF4-FFF2-40B4-BE49-F238E27FC236}">
                    <a16:creationId xmlns:a16="http://schemas.microsoft.com/office/drawing/2014/main" id="{A4310E47-A53C-4E28-ADB4-9FB5CB897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Text Box 25">
                <a:extLst>
                  <a:ext uri="{FF2B5EF4-FFF2-40B4-BE49-F238E27FC236}">
                    <a16:creationId xmlns:a16="http://schemas.microsoft.com/office/drawing/2014/main" id="{619496D3-2D9B-488C-9F18-5744558EC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/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109" name="Text Box 26">
                <a:extLst>
                  <a:ext uri="{FF2B5EF4-FFF2-40B4-BE49-F238E27FC236}">
                    <a16:creationId xmlns:a16="http://schemas.microsoft.com/office/drawing/2014/main" id="{D3A1C586-2AD1-41C3-BE69-75EAE0FC7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1</a:t>
                </a:r>
                <a:r>
                  <a:rPr lang="en-GB" sz="1600" b="0"/>
                  <a:t>  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88" name="Line 27">
              <a:extLst>
                <a:ext uri="{FF2B5EF4-FFF2-40B4-BE49-F238E27FC236}">
                  <a16:creationId xmlns:a16="http://schemas.microsoft.com/office/drawing/2014/main" id="{2FD9B4F5-BFDB-459E-A7F5-1D738A474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1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>
              <a:extLst>
                <a:ext uri="{FF2B5EF4-FFF2-40B4-BE49-F238E27FC236}">
                  <a16:creationId xmlns:a16="http://schemas.microsoft.com/office/drawing/2014/main" id="{3F4A08DF-9E35-45DD-BC8F-ECE6A6AB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>
              <a:extLst>
                <a:ext uri="{FF2B5EF4-FFF2-40B4-BE49-F238E27FC236}">
                  <a16:creationId xmlns:a16="http://schemas.microsoft.com/office/drawing/2014/main" id="{31B52E2B-1B9D-4EB4-8B68-FB4665822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>
              <a:extLst>
                <a:ext uri="{FF2B5EF4-FFF2-40B4-BE49-F238E27FC236}">
                  <a16:creationId xmlns:a16="http://schemas.microsoft.com/office/drawing/2014/main" id="{A0B1E2FB-F626-45D4-9849-BDD8E29A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5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>
              <a:extLst>
                <a:ext uri="{FF2B5EF4-FFF2-40B4-BE49-F238E27FC236}">
                  <a16:creationId xmlns:a16="http://schemas.microsoft.com/office/drawing/2014/main" id="{952D9834-F8B4-4A92-8AF4-1899B1361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>
              <a:extLst>
                <a:ext uri="{FF2B5EF4-FFF2-40B4-BE49-F238E27FC236}">
                  <a16:creationId xmlns:a16="http://schemas.microsoft.com/office/drawing/2014/main" id="{8BBE3DF9-F57E-45AD-B960-B1354404A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7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33">
              <a:extLst>
                <a:ext uri="{FF2B5EF4-FFF2-40B4-BE49-F238E27FC236}">
                  <a16:creationId xmlns:a16="http://schemas.microsoft.com/office/drawing/2014/main" id="{E434C415-D21A-4CFD-9941-E7285E383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392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34">
              <a:extLst>
                <a:ext uri="{FF2B5EF4-FFF2-40B4-BE49-F238E27FC236}">
                  <a16:creationId xmlns:a16="http://schemas.microsoft.com/office/drawing/2014/main" id="{A344A65F-014B-4A73-94A7-D35A872AC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488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6F48B46B-072F-4D78-A7CF-3D239A642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96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36">
              <a:extLst>
                <a:ext uri="{FF2B5EF4-FFF2-40B4-BE49-F238E27FC236}">
                  <a16:creationId xmlns:a16="http://schemas.microsoft.com/office/drawing/2014/main" id="{2A77A19D-5BA6-4188-BE91-4DEBFD20D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160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endParaRPr lang="en-GB" sz="1600" b="0"/>
            </a:p>
          </p:txBody>
        </p:sp>
        <p:sp>
          <p:nvSpPr>
            <p:cNvPr id="98" name="Line 37">
              <a:extLst>
                <a:ext uri="{FF2B5EF4-FFF2-40B4-BE49-F238E27FC236}">
                  <a16:creationId xmlns:a16="http://schemas.microsoft.com/office/drawing/2014/main" id="{83005F69-C001-41FB-91D5-5D0DB86B0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68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38">
              <a:extLst>
                <a:ext uri="{FF2B5EF4-FFF2-40B4-BE49-F238E27FC236}">
                  <a16:creationId xmlns:a16="http://schemas.microsoft.com/office/drawing/2014/main" id="{7A845BD8-1F02-4FC9-8EF7-14722DE0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58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grpSp>
        <p:nvGrpSpPr>
          <p:cNvPr id="120" name="Group 39">
            <a:extLst>
              <a:ext uri="{FF2B5EF4-FFF2-40B4-BE49-F238E27FC236}">
                <a16:creationId xmlns:a16="http://schemas.microsoft.com/office/drawing/2014/main" id="{4F319A55-270F-4D6A-BF44-A7F9C9FDA2E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600200"/>
            <a:ext cx="2090738" cy="3200400"/>
            <a:chOff x="4080" y="2064"/>
            <a:chExt cx="1068" cy="1635"/>
          </a:xfrm>
        </p:grpSpPr>
        <p:graphicFrame>
          <p:nvGraphicFramePr>
            <p:cNvPr id="121" name="Object 40">
              <a:extLst>
                <a:ext uri="{FF2B5EF4-FFF2-40B4-BE49-F238E27FC236}">
                  <a16:creationId xmlns:a16="http://schemas.microsoft.com/office/drawing/2014/main" id="{35226AC0-B14A-4C71-9494-CEAC88E5A6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741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Line 41">
              <a:extLst>
                <a:ext uri="{FF2B5EF4-FFF2-40B4-BE49-F238E27FC236}">
                  <a16:creationId xmlns:a16="http://schemas.microsoft.com/office/drawing/2014/main" id="{CA5671EC-2899-4853-9845-0405A4373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42">
              <a:extLst>
                <a:ext uri="{FF2B5EF4-FFF2-40B4-BE49-F238E27FC236}">
                  <a16:creationId xmlns:a16="http://schemas.microsoft.com/office/drawing/2014/main" id="{ED814F5A-7F8C-43ED-8900-D7579DACE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" name="Rectangle 43">
            <a:extLst>
              <a:ext uri="{FF2B5EF4-FFF2-40B4-BE49-F238E27FC236}">
                <a16:creationId xmlns:a16="http://schemas.microsoft.com/office/drawing/2014/main" id="{1F29760C-1C96-4072-9DF3-8D3A3A80B68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46482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When S</a:t>
            </a:r>
            <a:r>
              <a:rPr lang="en-US" sz="2000" baseline="-25000" dirty="0"/>
              <a:t>2</a:t>
            </a: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S</a:t>
            </a:r>
            <a:r>
              <a:rPr lang="en-US" sz="2000" baseline="-25000" dirty="0"/>
              <a:t>0</a:t>
            </a:r>
            <a:r>
              <a:rPr lang="en-US" sz="2000" dirty="0"/>
              <a:t> = 000</a:t>
            </a:r>
          </a:p>
        </p:txBody>
      </p:sp>
      <p:grpSp>
        <p:nvGrpSpPr>
          <p:cNvPr id="125" name="Group 49">
            <a:extLst>
              <a:ext uri="{FF2B5EF4-FFF2-40B4-BE49-F238E27FC236}">
                <a16:creationId xmlns:a16="http://schemas.microsoft.com/office/drawing/2014/main" id="{798A15E0-B5A8-4E29-9F54-508DBD448E0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12875"/>
            <a:ext cx="381000" cy="2019300"/>
            <a:chOff x="1536" y="890"/>
            <a:chExt cx="240" cy="1272"/>
          </a:xfrm>
        </p:grpSpPr>
        <p:sp>
          <p:nvSpPr>
            <p:cNvPr id="126" name="Text Box 46">
              <a:extLst>
                <a:ext uri="{FF2B5EF4-FFF2-40B4-BE49-F238E27FC236}">
                  <a16:creationId xmlns:a16="http://schemas.microsoft.com/office/drawing/2014/main" id="{7AB44607-E942-4720-B8A3-A5CF0D80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127" name="Text Box 47">
              <a:extLst>
                <a:ext uri="{FF2B5EF4-FFF2-40B4-BE49-F238E27FC236}">
                  <a16:creationId xmlns:a16="http://schemas.microsoft.com/office/drawing/2014/main" id="{753C833B-CEE5-400F-8073-662E46EFA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4</a:t>
              </a:r>
              <a:endParaRPr lang="en-GB" sz="2000" b="1" baseline="-25000" dirty="0"/>
            </a:p>
          </p:txBody>
        </p:sp>
      </p:grpSp>
      <p:grpSp>
        <p:nvGrpSpPr>
          <p:cNvPr id="128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008188"/>
            <a:ext cx="2743200" cy="304800"/>
            <a:chOff x="3600" y="1248"/>
            <a:chExt cx="1728" cy="240"/>
          </a:xfrm>
        </p:grpSpPr>
        <p:sp>
          <p:nvSpPr>
            <p:cNvPr id="129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54">
            <a:extLst>
              <a:ext uri="{FF2B5EF4-FFF2-40B4-BE49-F238E27FC236}">
                <a16:creationId xmlns:a16="http://schemas.microsoft.com/office/drawing/2014/main" id="{76CB1611-E987-4622-B448-D4790BB2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0</a:t>
            </a:r>
            <a:endParaRPr lang="en-GB" sz="2000" b="1" baseline="-25000" dirty="0"/>
          </a:p>
        </p:txBody>
      </p:sp>
      <p:sp>
        <p:nvSpPr>
          <p:cNvPr id="132" name="Rectangle 56">
            <a:extLst>
              <a:ext uri="{FF2B5EF4-FFF2-40B4-BE49-F238E27FC236}">
                <a16:creationId xmlns:a16="http://schemas.microsoft.com/office/drawing/2014/main" id="{B52CD115-36F4-47F3-A3BB-FB649C16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001</a:t>
            </a:r>
          </a:p>
        </p:txBody>
      </p:sp>
      <p:grpSp>
        <p:nvGrpSpPr>
          <p:cNvPr id="133" name="Group 60">
            <a:extLst>
              <a:ext uri="{FF2B5EF4-FFF2-40B4-BE49-F238E27FC236}">
                <a16:creationId xmlns:a16="http://schemas.microsoft.com/office/drawing/2014/main" id="{3B4F8AEC-E16D-4332-92A4-E92D54DDA52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25688"/>
            <a:ext cx="2743200" cy="304800"/>
            <a:chOff x="3600" y="1248"/>
            <a:chExt cx="1728" cy="240"/>
          </a:xfrm>
        </p:grpSpPr>
        <p:sp>
          <p:nvSpPr>
            <p:cNvPr id="134" name="AutoShape 61">
              <a:extLst>
                <a:ext uri="{FF2B5EF4-FFF2-40B4-BE49-F238E27FC236}">
                  <a16:creationId xmlns:a16="http://schemas.microsoft.com/office/drawing/2014/main" id="{F3B832DB-13B8-4003-AC6E-86CDF5E31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73728281-6439-4D9A-9442-784884C7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" name="Group 66">
            <a:extLst>
              <a:ext uri="{FF2B5EF4-FFF2-40B4-BE49-F238E27FC236}">
                <a16:creationId xmlns:a16="http://schemas.microsoft.com/office/drawing/2014/main" id="{CCB4C56A-FEBE-4767-B95A-922C94F2D70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412875"/>
            <a:ext cx="381000" cy="2019300"/>
            <a:chOff x="1536" y="890"/>
            <a:chExt cx="240" cy="1272"/>
          </a:xfrm>
        </p:grpSpPr>
        <p:sp>
          <p:nvSpPr>
            <p:cNvPr id="137" name="Text Box 67">
              <a:extLst>
                <a:ext uri="{FF2B5EF4-FFF2-40B4-BE49-F238E27FC236}">
                  <a16:creationId xmlns:a16="http://schemas.microsoft.com/office/drawing/2014/main" id="{13CB2611-09DE-4E9F-B0E3-97595FAF9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138" name="Text Box 68">
              <a:extLst>
                <a:ext uri="{FF2B5EF4-FFF2-40B4-BE49-F238E27FC236}">
                  <a16:creationId xmlns:a16="http://schemas.microsoft.com/office/drawing/2014/main" id="{74DB3D21-67FD-430C-87E5-A7722E3C0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5</a:t>
              </a:r>
              <a:endParaRPr lang="en-GB" sz="2000" b="1" baseline="-25000" dirty="0"/>
            </a:p>
          </p:txBody>
        </p:sp>
      </p:grpSp>
      <p:sp>
        <p:nvSpPr>
          <p:cNvPr id="139" name="Text Box 69">
            <a:extLst>
              <a:ext uri="{FF2B5EF4-FFF2-40B4-BE49-F238E27FC236}">
                <a16:creationId xmlns:a16="http://schemas.microsoft.com/office/drawing/2014/main" id="{C50875AC-7417-49BB-A95E-E3135AC5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1</a:t>
            </a:r>
            <a:endParaRPr lang="en-GB" sz="2000" b="1" baseline="-25000" dirty="0"/>
          </a:p>
        </p:txBody>
      </p:sp>
      <p:sp>
        <p:nvSpPr>
          <p:cNvPr id="140" name="Rectangle 70">
            <a:extLst>
              <a:ext uri="{FF2B5EF4-FFF2-40B4-BE49-F238E27FC236}">
                <a16:creationId xmlns:a16="http://schemas.microsoft.com/office/drawing/2014/main" id="{89722A91-D10E-4EA0-A8AD-6D0FD20D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/>
              <a:t>When S</a:t>
            </a:r>
            <a:r>
              <a:rPr lang="en-US" sz="2000" b="0" baseline="-25000" dirty="0"/>
              <a:t>2</a:t>
            </a:r>
            <a:r>
              <a:rPr lang="en-US" sz="2000" b="0" dirty="0"/>
              <a:t>S</a:t>
            </a:r>
            <a:r>
              <a:rPr lang="en-US" sz="2000" b="0" baseline="-25000" dirty="0"/>
              <a:t>1</a:t>
            </a:r>
            <a:r>
              <a:rPr lang="en-US" sz="2000" b="0" dirty="0"/>
              <a:t>S</a:t>
            </a:r>
            <a:r>
              <a:rPr lang="en-US" sz="2000" b="0" baseline="-25000" dirty="0"/>
              <a:t>0</a:t>
            </a:r>
            <a:r>
              <a:rPr lang="en-US" sz="2000" b="0" dirty="0"/>
              <a:t> = 110</a:t>
            </a:r>
          </a:p>
        </p:txBody>
      </p:sp>
      <p:grpSp>
        <p:nvGrpSpPr>
          <p:cNvPr id="141" name="Group 71">
            <a:extLst>
              <a:ext uri="{FF2B5EF4-FFF2-40B4-BE49-F238E27FC236}">
                <a16:creationId xmlns:a16="http://schemas.microsoft.com/office/drawing/2014/main" id="{5B8236A2-11C2-4ADF-AB2D-93625C8A1A6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412875"/>
            <a:ext cx="381000" cy="2019300"/>
            <a:chOff x="1536" y="890"/>
            <a:chExt cx="240" cy="1272"/>
          </a:xfrm>
        </p:grpSpPr>
        <p:sp>
          <p:nvSpPr>
            <p:cNvPr id="142" name="Text Box 72">
              <a:extLst>
                <a:ext uri="{FF2B5EF4-FFF2-40B4-BE49-F238E27FC236}">
                  <a16:creationId xmlns:a16="http://schemas.microsoft.com/office/drawing/2014/main" id="{7CDE6D75-583C-4DB7-910A-048606294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43" name="Text Box 73">
              <a:extLst>
                <a:ext uri="{FF2B5EF4-FFF2-40B4-BE49-F238E27FC236}">
                  <a16:creationId xmlns:a16="http://schemas.microsoft.com/office/drawing/2014/main" id="{4EACE858-0E8B-46F5-828E-85226403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>
                  <a:solidFill>
                    <a:srgbClr val="0000CC"/>
                  </a:solidFill>
                </a:rPr>
                <a:t>I</a:t>
              </a:r>
              <a:r>
                <a:rPr lang="en-GB" sz="2000" b="1" baseline="-25000" dirty="0">
                  <a:solidFill>
                    <a:srgbClr val="0000CC"/>
                  </a:solidFill>
                </a:rPr>
                <a:t>6</a:t>
              </a:r>
              <a:endParaRPr lang="en-GB" sz="2000" b="1" baseline="-25000" dirty="0"/>
            </a:p>
          </p:txBody>
        </p:sp>
      </p:grpSp>
      <p:grpSp>
        <p:nvGrpSpPr>
          <p:cNvPr id="144" name="Group 74">
            <a:extLst>
              <a:ext uri="{FF2B5EF4-FFF2-40B4-BE49-F238E27FC236}">
                <a16:creationId xmlns:a16="http://schemas.microsoft.com/office/drawing/2014/main" id="{89077AC1-6595-455C-BDD0-80CEC00BCC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41763"/>
            <a:ext cx="2743200" cy="304800"/>
            <a:chOff x="3600" y="1248"/>
            <a:chExt cx="1728" cy="240"/>
          </a:xfrm>
        </p:grpSpPr>
        <p:sp>
          <p:nvSpPr>
            <p:cNvPr id="145" name="AutoShape 75">
              <a:extLst>
                <a:ext uri="{FF2B5EF4-FFF2-40B4-BE49-F238E27FC236}">
                  <a16:creationId xmlns:a16="http://schemas.microsoft.com/office/drawing/2014/main" id="{EBBFAA7C-FFEC-410A-BA58-3E5A419F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96"/>
              <a:ext cx="288" cy="165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76">
              <a:extLst>
                <a:ext uri="{FF2B5EF4-FFF2-40B4-BE49-F238E27FC236}">
                  <a16:creationId xmlns:a16="http://schemas.microsoft.com/office/drawing/2014/main" id="{902ABD36-878C-4A6D-9D13-C46B4085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296" cy="240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Text Box 77">
            <a:extLst>
              <a:ext uri="{FF2B5EF4-FFF2-40B4-BE49-F238E27FC236}">
                <a16:creationId xmlns:a16="http://schemas.microsoft.com/office/drawing/2014/main" id="{AE44D8FA-B548-4BBC-AD2B-BF004041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990033"/>
                </a:solidFill>
              </a:rPr>
              <a:t>I</a:t>
            </a:r>
            <a:r>
              <a:rPr lang="en-GB" sz="2000" b="1" baseline="-25000" dirty="0">
                <a:solidFill>
                  <a:srgbClr val="990033"/>
                </a:solidFill>
              </a:rPr>
              <a:t>6</a:t>
            </a:r>
            <a:endParaRPr lang="en-GB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9405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  <p:bldP spid="131" grpId="0" autoUpdateAnimBg="0"/>
      <p:bldP spid="132" grpId="0" build="p"/>
      <p:bldP spid="139" grpId="0" autoUpdateAnimBg="0"/>
      <p:bldP spid="140" grpId="0" build="p"/>
      <p:bldP spid="14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(3/4)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43DE426-D78B-4D88-AD7E-7591513072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Another implementation of an </a:t>
            </a:r>
            <a:r>
              <a:rPr lang="en-US" dirty="0">
                <a:solidFill>
                  <a:srgbClr val="800000"/>
                </a:solidFill>
              </a:rPr>
              <a:t>8-to-1 multiplexer</a:t>
            </a:r>
            <a:r>
              <a:rPr lang="en-US" dirty="0"/>
              <a:t> using smaller multiplexers:</a:t>
            </a: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A2AF3D0F-004A-4C62-BB65-1BCB8B7957C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209800"/>
            <a:ext cx="1695450" cy="2595563"/>
            <a:chOff x="4464" y="1392"/>
            <a:chExt cx="1068" cy="1635"/>
          </a:xfrm>
        </p:grpSpPr>
        <p:graphicFrame>
          <p:nvGraphicFramePr>
            <p:cNvPr id="25" name="Object 55">
              <a:extLst>
                <a:ext uri="{FF2B5EF4-FFF2-40B4-BE49-F238E27FC236}">
                  <a16:creationId xmlns:a16="http://schemas.microsoft.com/office/drawing/2014/main" id="{D3D7CF3C-B6A5-4BE6-85BA-F63C79CDC5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392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720080" imgH="2625480" progId="Word.Document.8">
                    <p:embed/>
                  </p:oleObj>
                </mc:Choice>
                <mc:Fallback>
                  <p:oleObj name="Document" r:id="rId3" imgW="1720080" imgH="2625480" progId="Word.Document.8">
                    <p:embed/>
                    <p:pic>
                      <p:nvPicPr>
                        <p:cNvPr id="18434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392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56">
              <a:extLst>
                <a:ext uri="{FF2B5EF4-FFF2-40B4-BE49-F238E27FC236}">
                  <a16:creationId xmlns:a16="http://schemas.microsoft.com/office/drawing/2014/main" id="{6CA439CA-476D-480E-B4F0-5D69E8F13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60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7">
              <a:extLst>
                <a:ext uri="{FF2B5EF4-FFF2-40B4-BE49-F238E27FC236}">
                  <a16:creationId xmlns:a16="http://schemas.microsoft.com/office/drawing/2014/main" id="{21B117A7-9A76-4A98-9E8A-FDA18D96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938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8">
              <a:extLst>
                <a:ext uri="{FF2B5EF4-FFF2-40B4-BE49-F238E27FC236}">
                  <a16:creationId xmlns:a16="http://schemas.microsoft.com/office/drawing/2014/main" id="{E77B6011-74DE-45C8-826E-01A2DAC02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262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9">
              <a:extLst>
                <a:ext uri="{FF2B5EF4-FFF2-40B4-BE49-F238E27FC236}">
                  <a16:creationId xmlns:a16="http://schemas.microsoft.com/office/drawing/2014/main" id="{22FB476B-BB7A-443D-8D83-98B5540D6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4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68">
            <a:extLst>
              <a:ext uri="{FF2B5EF4-FFF2-40B4-BE49-F238E27FC236}">
                <a16:creationId xmlns:a16="http://schemas.microsoft.com/office/drawing/2014/main" id="{B492DFFA-8020-4E67-ABD2-BD76DD55C533}"/>
              </a:ext>
            </a:extLst>
          </p:cNvPr>
          <p:cNvGrpSpPr>
            <a:grpSpLocks/>
          </p:cNvGrpSpPr>
          <p:nvPr/>
        </p:nvGrpSpPr>
        <p:grpSpPr bwMode="auto">
          <a:xfrm>
            <a:off x="1352559" y="2125444"/>
            <a:ext cx="4648200" cy="4070350"/>
            <a:chOff x="1056" y="1392"/>
            <a:chExt cx="2928" cy="2564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399DB8C9-CB44-41E6-B9FB-7AA4E073A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08"/>
              <a:ext cx="528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9D540ECD-9CF7-440E-8635-D37A8E40A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35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4:1 MUX</a:t>
              </a:r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EC790E5D-67A8-439D-904B-31CE9CFF8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3F138488-6841-4455-858D-2EB075284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5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91FCF9D1-A9B0-456C-86CF-97974E8AD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7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D2009A5C-E7DB-480D-AEC5-7F0621AD1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7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2</a:t>
              </a:r>
              <a:r>
                <a:rPr lang="en-GB" sz="1600" b="0"/>
                <a:t>  S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D17F7918-8A6D-43F3-86EE-99ECC856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2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:a16="http://schemas.microsoft.com/office/drawing/2014/main" id="{4CCC53ED-FA6C-469B-8AD9-0DA9997F8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736"/>
              <a:ext cx="0" cy="7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8C2E1DA2-CA1D-4DE1-B601-D07CA3AB4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53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AAF11ABE-B179-4990-A566-FFEAB5F0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9EC6C9DC-83B1-484B-95E9-95672A62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24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0</a:t>
              </a:r>
              <a:endParaRPr lang="en-GB" sz="1600" b="0"/>
            </a:p>
            <a:p>
              <a:pPr eaLnBrk="0" hangingPunct="0">
                <a:lnSpc>
                  <a:spcPct val="120000"/>
                </a:lnSpc>
              </a:pPr>
              <a:r>
                <a:rPr lang="en-GB" sz="1600" b="0"/>
                <a:t>I</a:t>
              </a:r>
              <a:r>
                <a:rPr lang="en-GB" sz="1600" b="0" baseline="-25000"/>
                <a:t>1</a:t>
              </a:r>
              <a:endParaRPr lang="en-GB" sz="1600" b="0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8A12FE96-8808-4881-A0B8-CEA0CA69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432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98AEC742-6F94-477C-80A8-FABAACA9E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440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0"/>
                <a:t>2:1 MUX</a:t>
              </a: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F792BC9D-1D5B-4948-85A8-8593069F0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87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0D22F462-6F3B-4E08-9267-5F7963A9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2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S</a:t>
              </a:r>
              <a:r>
                <a:rPr lang="en-GB" sz="1600" b="0" baseline="-25000"/>
                <a:t>0</a:t>
              </a:r>
              <a:endParaRPr lang="en-GB" sz="1600" b="0"/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DB685D73-CF5E-4EED-8726-87B30578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54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74CB3724-0DDC-498C-B42D-275BD6D25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2">
              <a:extLst>
                <a:ext uri="{FF2B5EF4-FFF2-40B4-BE49-F238E27FC236}">
                  <a16:creationId xmlns:a16="http://schemas.microsoft.com/office/drawing/2014/main" id="{7688FE19-A333-46E5-9F10-6A0F56AEC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920"/>
              <a:ext cx="864" cy="740"/>
              <a:chOff x="1248" y="1920"/>
              <a:chExt cx="864" cy="740"/>
            </a:xfrm>
          </p:grpSpPr>
          <p:sp>
            <p:nvSpPr>
              <p:cNvPr id="74" name="Line 23">
                <a:extLst>
                  <a:ext uri="{FF2B5EF4-FFF2-40B4-BE49-F238E27FC236}">
                    <a16:creationId xmlns:a16="http://schemas.microsoft.com/office/drawing/2014/main" id="{E9A1127B-9BAF-424E-B31B-95C588AD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4">
                <a:extLst>
                  <a:ext uri="{FF2B5EF4-FFF2-40B4-BE49-F238E27FC236}">
                    <a16:creationId xmlns:a16="http://schemas.microsoft.com/office/drawing/2014/main" id="{7609EB71-3B0F-468E-9839-F1D879BD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25">
                <a:extLst>
                  <a:ext uri="{FF2B5EF4-FFF2-40B4-BE49-F238E27FC236}">
                    <a16:creationId xmlns:a16="http://schemas.microsoft.com/office/drawing/2014/main" id="{1F03D938-48C5-4BCF-ACBF-B2F314032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2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3</a:t>
                </a:r>
                <a:endParaRPr lang="en-GB" sz="1600" b="0"/>
              </a:p>
            </p:txBody>
          </p:sp>
          <p:sp>
            <p:nvSpPr>
              <p:cNvPr id="77" name="Rectangle 26">
                <a:extLst>
                  <a:ext uri="{FF2B5EF4-FFF2-40B4-BE49-F238E27FC236}">
                    <a16:creationId xmlns:a16="http://schemas.microsoft.com/office/drawing/2014/main" id="{25749BC3-89EA-47D9-A2D4-81EFA86A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920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27">
                <a:extLst>
                  <a:ext uri="{FF2B5EF4-FFF2-40B4-BE49-F238E27FC236}">
                    <a16:creationId xmlns:a16="http://schemas.microsoft.com/office/drawing/2014/main" id="{40CB2484-2D9B-4509-A1E6-04F8FF7C9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9" name="Line 28">
                <a:extLst>
                  <a:ext uri="{FF2B5EF4-FFF2-40B4-BE49-F238E27FC236}">
                    <a16:creationId xmlns:a16="http://schemas.microsoft.com/office/drawing/2014/main" id="{C2B1DC74-821C-4089-9244-64DA5E16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400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29">
                <a:extLst>
                  <a:ext uri="{FF2B5EF4-FFF2-40B4-BE49-F238E27FC236}">
                    <a16:creationId xmlns:a16="http://schemas.microsoft.com/office/drawing/2014/main" id="{121901A3-C1A9-4358-BC0A-64AB09F05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7BEB01C6-287D-4534-A5D7-A1C17D087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30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BFAA8550-4056-40CA-BD7A-F8F698243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4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32">
              <a:extLst>
                <a:ext uri="{FF2B5EF4-FFF2-40B4-BE49-F238E27FC236}">
                  <a16:creationId xmlns:a16="http://schemas.microsoft.com/office/drawing/2014/main" id="{EE10F480-5958-4907-9C52-225EBB184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688"/>
              <a:ext cx="864" cy="740"/>
              <a:chOff x="1248" y="2688"/>
              <a:chExt cx="864" cy="740"/>
            </a:xfrm>
          </p:grpSpPr>
          <p:sp>
            <p:nvSpPr>
              <p:cNvPr id="67" name="Line 33">
                <a:extLst>
                  <a:ext uri="{FF2B5EF4-FFF2-40B4-BE49-F238E27FC236}">
                    <a16:creationId xmlns:a16="http://schemas.microsoft.com/office/drawing/2014/main" id="{98241669-E18F-4BC9-9068-41D3E15F0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83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4">
                <a:extLst>
                  <a:ext uri="{FF2B5EF4-FFF2-40B4-BE49-F238E27FC236}">
                    <a16:creationId xmlns:a16="http://schemas.microsoft.com/office/drawing/2014/main" id="{68436E78-05CB-4D55-A7B3-BA6D078EE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30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35">
                <a:extLst>
                  <a:ext uri="{FF2B5EF4-FFF2-40B4-BE49-F238E27FC236}">
                    <a16:creationId xmlns:a16="http://schemas.microsoft.com/office/drawing/2014/main" id="{8238EAFE-0E67-4EBC-95F2-41658E34B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688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4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5</a:t>
                </a:r>
                <a:endParaRPr lang="en-GB" sz="1600" b="0"/>
              </a:p>
            </p:txBody>
          </p:sp>
          <p:sp>
            <p:nvSpPr>
              <p:cNvPr id="70" name="Rectangle 36">
                <a:extLst>
                  <a:ext uri="{FF2B5EF4-FFF2-40B4-BE49-F238E27FC236}">
                    <a16:creationId xmlns:a16="http://schemas.microsoft.com/office/drawing/2014/main" id="{00DAA811-46B6-4569-AF1F-D26E5F09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37">
                <a:extLst>
                  <a:ext uri="{FF2B5EF4-FFF2-40B4-BE49-F238E27FC236}">
                    <a16:creationId xmlns:a16="http://schemas.microsoft.com/office/drawing/2014/main" id="{FAC7FBFD-D48A-4E8C-83D2-C805A9084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736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72" name="Line 38">
                <a:extLst>
                  <a:ext uri="{FF2B5EF4-FFF2-40B4-BE49-F238E27FC236}">
                    <a16:creationId xmlns:a16="http://schemas.microsoft.com/office/drawing/2014/main" id="{D9525C5D-F054-4F44-B862-261E71C3A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31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39">
                <a:extLst>
                  <a:ext uri="{FF2B5EF4-FFF2-40B4-BE49-F238E27FC236}">
                    <a16:creationId xmlns:a16="http://schemas.microsoft.com/office/drawing/2014/main" id="{7972F320-1C96-4733-B58B-0CD46AE54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21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8480C783-B9A5-4BDA-B56A-E0AF23B5C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216"/>
              <a:ext cx="864" cy="740"/>
              <a:chOff x="2016" y="3216"/>
              <a:chExt cx="864" cy="740"/>
            </a:xfrm>
          </p:grpSpPr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779C21FC-3E57-4093-9C14-41ED922FC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3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B7F1BA7E-953E-415B-B7E6-0F1B43FD0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5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43">
                <a:extLst>
                  <a:ext uri="{FF2B5EF4-FFF2-40B4-BE49-F238E27FC236}">
                    <a16:creationId xmlns:a16="http://schemas.microsoft.com/office/drawing/2014/main" id="{E59F2B70-2AD8-45E6-A6C6-F2352D2A1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216"/>
                <a:ext cx="240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6</a:t>
                </a:r>
                <a:endParaRPr lang="en-GB" sz="1600" b="0"/>
              </a:p>
              <a:p>
                <a:pPr eaLnBrk="0" hangingPunct="0">
                  <a:lnSpc>
                    <a:spcPct val="120000"/>
                  </a:lnSpc>
                </a:pPr>
                <a:r>
                  <a:rPr lang="en-GB" sz="1600" b="0"/>
                  <a:t>I</a:t>
                </a:r>
                <a:r>
                  <a:rPr lang="en-GB" sz="1600" b="0" baseline="-25000"/>
                  <a:t>7</a:t>
                </a:r>
                <a:endParaRPr lang="en-GB" sz="1600" b="0"/>
              </a:p>
            </p:txBody>
          </p:sp>
          <p:sp>
            <p:nvSpPr>
              <p:cNvPr id="63" name="Rectangle 44">
                <a:extLst>
                  <a:ext uri="{FF2B5EF4-FFF2-40B4-BE49-F238E27FC236}">
                    <a16:creationId xmlns:a16="http://schemas.microsoft.com/office/drawing/2014/main" id="{892D1F6F-A648-4B9C-85C2-E88FE097C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32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45">
                <a:extLst>
                  <a:ext uri="{FF2B5EF4-FFF2-40B4-BE49-F238E27FC236}">
                    <a16:creationId xmlns:a16="http://schemas.microsoft.com/office/drawing/2014/main" id="{F0DAA3B0-601E-4258-8EAB-AD444641C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264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0"/>
                  <a:t>2:1 MUX</a:t>
                </a: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6D9AE97-A288-4201-9746-FD61C52C5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369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47">
                <a:extLst>
                  <a:ext uri="{FF2B5EF4-FFF2-40B4-BE49-F238E27FC236}">
                    <a16:creationId xmlns:a16="http://schemas.microsoft.com/office/drawing/2014/main" id="{29797A91-E916-4856-8270-88AA2E68A4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74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0"/>
                  <a:t>S</a:t>
                </a:r>
                <a:r>
                  <a:rPr lang="en-GB" sz="1600" b="0" baseline="-25000"/>
                  <a:t>0</a:t>
                </a:r>
                <a:endParaRPr lang="en-GB" sz="1600" b="0"/>
              </a:p>
            </p:txBody>
          </p:sp>
        </p:grp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A1C92B7C-DEE6-4E30-9433-EF1F9888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63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B56FBC82-439D-4B30-93D2-6389AF79F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14B3301A-C4BF-494A-8351-C23ECBB5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16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369B0F79-97E5-4D0C-82EE-1ABE3C614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D0B71833-5954-4C2A-8EB3-2A50A616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160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86E3E5B6-D1D9-4C4B-B547-27ED7BB13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9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60">
              <a:extLst>
                <a:ext uri="{FF2B5EF4-FFF2-40B4-BE49-F238E27FC236}">
                  <a16:creationId xmlns:a16="http://schemas.microsoft.com/office/drawing/2014/main" id="{AF5F96F5-FF09-4CED-953A-5F0EF2D8C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/>
                <a:t>Y</a:t>
              </a:r>
            </a:p>
          </p:txBody>
        </p:sp>
      </p:grpSp>
      <p:sp>
        <p:nvSpPr>
          <p:cNvPr id="81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9" y="3573244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0</a:t>
            </a:r>
            <a:endParaRPr lang="en-GB" sz="1600" b="1" baseline="-25000" dirty="0"/>
          </a:p>
        </p:txBody>
      </p:sp>
      <p:sp>
        <p:nvSpPr>
          <p:cNvPr id="82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8" y="1896844"/>
            <a:ext cx="192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When </a:t>
            </a:r>
          </a:p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006600"/>
                </a:solidFill>
              </a:rPr>
              <a:t>000</a:t>
            </a:r>
            <a:endParaRPr lang="en-GB" b="0" baseline="-25000" dirty="0">
              <a:solidFill>
                <a:srgbClr val="006600"/>
              </a:solidFill>
            </a:endParaRPr>
          </a:p>
        </p:txBody>
      </p:sp>
      <p:grpSp>
        <p:nvGrpSpPr>
          <p:cNvPr id="83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47959" y="2201644"/>
            <a:ext cx="1676400" cy="3460750"/>
            <a:chOff x="2064" y="1440"/>
            <a:chExt cx="1056" cy="2180"/>
          </a:xfrm>
        </p:grpSpPr>
        <p:sp>
          <p:nvSpPr>
            <p:cNvPr id="84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0</a:t>
              </a:r>
            </a:p>
          </p:txBody>
        </p:sp>
        <p:sp>
          <p:nvSpPr>
            <p:cNvPr id="86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4</a:t>
              </a:r>
              <a:endParaRPr lang="en-GB" sz="1600" b="1" baseline="-25000" dirty="0"/>
            </a:p>
          </p:txBody>
        </p:sp>
        <p:sp>
          <p:nvSpPr>
            <p:cNvPr id="87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2</a:t>
              </a:r>
              <a:endParaRPr lang="en-GB" sz="1600" b="1" baseline="-25000" dirty="0"/>
            </a:p>
          </p:txBody>
        </p:sp>
        <p:sp>
          <p:nvSpPr>
            <p:cNvPr id="103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00CC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0000CC"/>
                  </a:solidFill>
                </a:rPr>
                <a:t>6</a:t>
              </a:r>
              <a:endParaRPr lang="en-GB" sz="1600" b="1" baseline="-25000" dirty="0"/>
            </a:p>
          </p:txBody>
        </p:sp>
      </p:grpSp>
      <p:sp>
        <p:nvSpPr>
          <p:cNvPr id="104" name="Text Box 77">
            <a:extLst>
              <a:ext uri="{FF2B5EF4-FFF2-40B4-BE49-F238E27FC236}">
                <a16:creationId xmlns:a16="http://schemas.microsoft.com/office/drawing/2014/main" id="{2679CB22-AFED-473A-B7FC-67321D8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9" y="5900707"/>
            <a:ext cx="45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 dirty="0"/>
              <a:t>Q: Can we use only 2:1 multiplexers?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6014" y="2924424"/>
            <a:ext cx="3169615" cy="3241116"/>
            <a:chOff x="1954840" y="2965815"/>
            <a:chExt cx="3169615" cy="3241116"/>
          </a:xfrm>
        </p:grpSpPr>
        <p:sp>
          <p:nvSpPr>
            <p:cNvPr id="8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8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89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9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06600"/>
                  </a:solidFill>
                </a:rPr>
                <a:t>0   0</a:t>
              </a:r>
              <a:endParaRPr lang="en-GB" sz="1600" b="1" baseline="-25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92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2562373"/>
            <a:ext cx="1954213" cy="242570"/>
            <a:chOff x="3821" y="1267"/>
            <a:chExt cx="1231" cy="191"/>
          </a:xfrm>
        </p:grpSpPr>
        <p:sp>
          <p:nvSpPr>
            <p:cNvPr id="93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Text Box 71">
            <a:extLst>
              <a:ext uri="{FF2B5EF4-FFF2-40B4-BE49-F238E27FC236}">
                <a16:creationId xmlns:a16="http://schemas.microsoft.com/office/drawing/2014/main" id="{EADAF7CB-2817-4BB3-8A58-BBBC958A2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39" y="2591946"/>
            <a:ext cx="1924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b="0" dirty="0"/>
              <a:t>S</a:t>
            </a:r>
            <a:r>
              <a:rPr lang="en-GB" sz="2000" b="0" baseline="-25000" dirty="0"/>
              <a:t>2</a:t>
            </a:r>
            <a:r>
              <a:rPr lang="en-GB" sz="2000" b="0" dirty="0"/>
              <a:t>S</a:t>
            </a:r>
            <a:r>
              <a:rPr lang="en-GB" sz="2000" b="0" baseline="-25000" dirty="0"/>
              <a:t>1</a:t>
            </a:r>
            <a:r>
              <a:rPr lang="en-GB" sz="2000" b="0" dirty="0"/>
              <a:t>S</a:t>
            </a:r>
            <a:r>
              <a:rPr lang="en-GB" sz="2000" b="0" baseline="-25000" dirty="0"/>
              <a:t>0</a:t>
            </a:r>
            <a:r>
              <a:rPr lang="en-GB" sz="2000" b="0" dirty="0"/>
              <a:t> = </a:t>
            </a:r>
            <a:r>
              <a:rPr lang="en-GB" sz="2000" b="0" dirty="0">
                <a:solidFill>
                  <a:srgbClr val="CC6600"/>
                </a:solidFill>
              </a:rPr>
              <a:t>101</a:t>
            </a:r>
            <a:endParaRPr lang="en-GB" b="0" baseline="-25000" dirty="0">
              <a:solidFill>
                <a:srgbClr val="CC6600"/>
              </a:solidFill>
            </a:endParaRPr>
          </a:p>
        </p:txBody>
      </p:sp>
      <p:grpSp>
        <p:nvGrpSpPr>
          <p:cNvPr id="96" name="Group 55">
            <a:extLst>
              <a:ext uri="{FF2B5EF4-FFF2-40B4-BE49-F238E27FC236}">
                <a16:creationId xmlns:a16="http://schemas.microsoft.com/office/drawing/2014/main" id="{FA3C5699-61E3-496E-B3C0-18BB776778CC}"/>
              </a:ext>
            </a:extLst>
          </p:cNvPr>
          <p:cNvGrpSpPr>
            <a:grpSpLocks/>
          </p:cNvGrpSpPr>
          <p:nvPr/>
        </p:nvGrpSpPr>
        <p:grpSpPr bwMode="auto">
          <a:xfrm>
            <a:off x="6563136" y="3871762"/>
            <a:ext cx="1954213" cy="242570"/>
            <a:chOff x="3821" y="1267"/>
            <a:chExt cx="1231" cy="191"/>
          </a:xfrm>
        </p:grpSpPr>
        <p:sp>
          <p:nvSpPr>
            <p:cNvPr id="97" name="AutoShape 50">
              <a:extLst>
                <a:ext uri="{FF2B5EF4-FFF2-40B4-BE49-F238E27FC236}">
                  <a16:creationId xmlns:a16="http://schemas.microsoft.com/office/drawing/2014/main" id="{1880F937-1B21-425F-8FF8-FF0BF1E6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" y="1296"/>
              <a:ext cx="161" cy="144"/>
            </a:xfrm>
            <a:prstGeom prst="rightArrow">
              <a:avLst>
                <a:gd name="adj1" fmla="val 50000"/>
                <a:gd name="adj2" fmla="val 43636"/>
              </a:avLst>
            </a:prstGeom>
            <a:solidFill>
              <a:srgbClr val="CC66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2">
              <a:extLst>
                <a:ext uri="{FF2B5EF4-FFF2-40B4-BE49-F238E27FC236}">
                  <a16:creationId xmlns:a16="http://schemas.microsoft.com/office/drawing/2014/main" id="{D18FACF7-3194-4CD2-B253-99DD791A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67"/>
              <a:ext cx="1020" cy="191"/>
            </a:xfrm>
            <a:prstGeom prst="rect">
              <a:avLst/>
            </a:prstGeom>
            <a:noFill/>
            <a:ln w="2540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962157" y="3116044"/>
            <a:ext cx="3169615" cy="3241116"/>
            <a:chOff x="1954840" y="2965815"/>
            <a:chExt cx="3169615" cy="3241116"/>
          </a:xfrm>
        </p:grpSpPr>
        <p:sp>
          <p:nvSpPr>
            <p:cNvPr id="100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9" y="2965815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1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840" y="3785969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2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9" y="5049033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5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702" y="5870381"/>
              <a:ext cx="38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  <p:sp>
          <p:nvSpPr>
            <p:cNvPr id="106" name="Text Box 70">
              <a:extLst>
                <a:ext uri="{FF2B5EF4-FFF2-40B4-BE49-F238E27FC236}">
                  <a16:creationId xmlns:a16="http://schemas.microsoft.com/office/drawing/2014/main" id="{78C58E2B-F4A6-4027-A620-015E3B00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863" y="4888518"/>
              <a:ext cx="6095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CC6600"/>
                  </a:solidFill>
                </a:rPr>
                <a:t>1   0</a:t>
              </a:r>
              <a:endParaRPr lang="en-GB" sz="1600" b="1" baseline="-25000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107" name="Group 72">
            <a:extLst>
              <a:ext uri="{FF2B5EF4-FFF2-40B4-BE49-F238E27FC236}">
                <a16:creationId xmlns:a16="http://schemas.microsoft.com/office/drawing/2014/main" id="{4FD21E34-0FFA-4527-82E4-32F5A8CF8BC1}"/>
              </a:ext>
            </a:extLst>
          </p:cNvPr>
          <p:cNvGrpSpPr>
            <a:grpSpLocks/>
          </p:cNvGrpSpPr>
          <p:nvPr/>
        </p:nvGrpSpPr>
        <p:grpSpPr bwMode="auto">
          <a:xfrm>
            <a:off x="2666010" y="2449481"/>
            <a:ext cx="1676400" cy="3460750"/>
            <a:chOff x="2064" y="1440"/>
            <a:chExt cx="1056" cy="2180"/>
          </a:xfrm>
        </p:grpSpPr>
        <p:sp>
          <p:nvSpPr>
            <p:cNvPr id="108" name="Text Box 73">
              <a:extLst>
                <a:ext uri="{FF2B5EF4-FFF2-40B4-BE49-F238E27FC236}">
                  <a16:creationId xmlns:a16="http://schemas.microsoft.com/office/drawing/2014/main" id="{C89A1A4B-FA1A-4D1B-BDE9-4F029C9CD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09" name="Text Box 74">
              <a:extLst>
                <a:ext uri="{FF2B5EF4-FFF2-40B4-BE49-F238E27FC236}">
                  <a16:creationId xmlns:a16="http://schemas.microsoft.com/office/drawing/2014/main" id="{9820D580-F8FB-4A5E-900C-DD756569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3711D730-EE84-4C0B-9D75-F4221F201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92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111" name="Text Box 76">
              <a:extLst>
                <a:ext uri="{FF2B5EF4-FFF2-40B4-BE49-F238E27FC236}">
                  <a16:creationId xmlns:a16="http://schemas.microsoft.com/office/drawing/2014/main" id="{30FEC51F-721B-4FB7-81AF-2009A3BD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7030A0"/>
                  </a:solidFill>
                </a:rPr>
                <a:t>I</a:t>
              </a:r>
              <a:r>
                <a:rPr lang="en-GB" sz="1600" b="1" baseline="-25000" dirty="0">
                  <a:solidFill>
                    <a:srgbClr val="7030A0"/>
                  </a:solidFill>
                </a:rPr>
                <a:t>7</a:t>
              </a:r>
            </a:p>
          </p:txBody>
        </p:sp>
      </p:grpSp>
      <p:sp>
        <p:nvSpPr>
          <p:cNvPr id="112" name="Text Box 70">
            <a:extLst>
              <a:ext uri="{FF2B5EF4-FFF2-40B4-BE49-F238E27FC236}">
                <a16:creationId xmlns:a16="http://schemas.microsoft.com/office/drawing/2014/main" id="{78C58E2B-F4A6-4027-A620-015E3B00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7" y="3951307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990033"/>
                </a:solidFill>
              </a:rPr>
              <a:t>I</a:t>
            </a:r>
            <a:r>
              <a:rPr lang="en-GB" sz="1600" b="1" baseline="-25000" dirty="0">
                <a:solidFill>
                  <a:srgbClr val="990033"/>
                </a:solidFill>
              </a:rPr>
              <a:t>5</a:t>
            </a:r>
            <a:endParaRPr lang="en-GB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899639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utoUpdateAnimBg="0"/>
      <p:bldP spid="82" grpId="0" autoUpdateAnimBg="0"/>
      <p:bldP spid="104" grpId="0" autoUpdateAnimBg="0"/>
      <p:bldP spid="95" grpId="0" autoUpdateAnimBg="0"/>
      <p:bldP spid="11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Constructing Larger Multiplexers (4/4)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88" name="Picture 69" descr="Image272">
            <a:extLst>
              <a:ext uri="{FF2B5EF4-FFF2-40B4-BE49-F238E27FC236}">
                <a16:creationId xmlns:a16="http://schemas.microsoft.com/office/drawing/2014/main" id="{FFF641E7-BEF6-49DB-A7AB-89004D90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631" y="1380344"/>
            <a:ext cx="4171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id="{E5D047EC-960D-4E5C-BC02-0676BEBFBD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83895"/>
            <a:ext cx="3886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16-to-1 multiplexer can be constructed from five 4-to-1 multiplexers:</a:t>
            </a:r>
          </a:p>
        </p:txBody>
      </p:sp>
    </p:spTree>
    <p:extLst>
      <p:ext uri="{BB962C8B-B14F-4D97-AF65-F5344CB8AC3E}">
        <p14:creationId xmlns:p14="http://schemas.microsoft.com/office/powerpoint/2010/main" val="34305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71600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64099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633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557463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32194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</p:spTree>
    <p:extLst>
      <p:ext uri="{BB962C8B-B14F-4D97-AF65-F5344CB8AC3E}">
        <p14:creationId xmlns:p14="http://schemas.microsoft.com/office/powerpoint/2010/main" val="308068404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184617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99" y="1928274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000" b="0" dirty="0"/>
              <a:t>  </a:t>
            </a:r>
            <a:r>
              <a:rPr lang="en-GB" sz="2400" b="0" dirty="0"/>
              <a:t>Output =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b="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b="0" dirty="0"/>
              <a:t> 	   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b="0" dirty="0">
                <a:solidFill>
                  <a:srgbClr val="0000FF"/>
                </a:solidFill>
              </a:rPr>
              <a:t>I</a:t>
            </a:r>
            <a:r>
              <a:rPr lang="en-GB" sz="2400" b="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  <a:endParaRPr lang="en-GB" sz="2400" b="0" dirty="0"/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b="0" dirty="0"/>
              <a:t>Supplying ‘1’ to I</a:t>
            </a:r>
            <a:r>
              <a:rPr lang="en-GB" sz="2400" b="0" baseline="-30000" dirty="0"/>
              <a:t>1</a:t>
            </a:r>
            <a:r>
              <a:rPr lang="en-GB" sz="2400" b="0" dirty="0"/>
              <a:t>,I</a:t>
            </a:r>
            <a:r>
              <a:rPr lang="en-GB" sz="2400" b="0" baseline="-30000" dirty="0"/>
              <a:t>3</a:t>
            </a:r>
            <a:r>
              <a:rPr lang="en-GB" sz="2400" b="0" dirty="0"/>
              <a:t>,I</a:t>
            </a:r>
            <a:r>
              <a:rPr lang="en-GB" sz="2400" b="0" baseline="-30000" dirty="0"/>
              <a:t>5</a:t>
            </a:r>
            <a:r>
              <a:rPr lang="en-GB" sz="2400" b="0" dirty="0"/>
              <a:t>,I</a:t>
            </a:r>
            <a:r>
              <a:rPr lang="en-GB" sz="2400" b="0" baseline="-30000" dirty="0"/>
              <a:t>6</a:t>
            </a:r>
            <a:r>
              <a:rPr lang="en-GB" sz="2400" b="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1900" b="0" dirty="0"/>
              <a:t>  </a:t>
            </a:r>
            <a:r>
              <a:rPr lang="en-GB" sz="2400" b="0" dirty="0"/>
              <a:t>Output = m</a:t>
            </a:r>
            <a:r>
              <a:rPr lang="en-GB" sz="2400" b="0" baseline="-25000" dirty="0"/>
              <a:t>1</a:t>
            </a:r>
            <a:r>
              <a:rPr lang="en-GB" sz="2400" b="0" dirty="0"/>
              <a:t> + m</a:t>
            </a:r>
            <a:r>
              <a:rPr lang="en-GB" sz="2400" b="0" baseline="-25000" dirty="0"/>
              <a:t>3</a:t>
            </a:r>
            <a:r>
              <a:rPr lang="en-GB" sz="2400" b="0" dirty="0"/>
              <a:t> + m</a:t>
            </a:r>
            <a:r>
              <a:rPr lang="en-GB" sz="2400" b="0" baseline="-25000" dirty="0"/>
              <a:t>5</a:t>
            </a:r>
            <a:r>
              <a:rPr lang="en-GB" sz="2400" b="0" dirty="0"/>
              <a:t> + m</a:t>
            </a:r>
            <a:r>
              <a:rPr lang="en-GB" sz="2400" b="0" baseline="-25000" dirty="0"/>
              <a:t>6</a:t>
            </a:r>
            <a:r>
              <a:rPr lang="en-GB" sz="2400" b="0" dirty="0"/>
              <a:t> </a:t>
            </a:r>
            <a:endParaRPr lang="en-GB" sz="2000" b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457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57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2. Decoders (1/5)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CD0BA927-3072-4609-8545-1BC54A819BC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382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Codes are frequently used to represent entities, </a:t>
            </a:r>
            <a:r>
              <a:rPr lang="en-US" dirty="0" err="1"/>
              <a:t>eg</a:t>
            </a:r>
            <a:r>
              <a:rPr lang="en-US" dirty="0"/>
              <a:t>: your name is a code to denote yourself (an entity!)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These codes can be identified (or decoded) using a decoder. Given a code, identify the entity.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Convert binary information from </a:t>
            </a:r>
            <a:r>
              <a:rPr lang="en-US" i="1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input lines to (a maximum of) 2</a:t>
            </a:r>
            <a:r>
              <a:rPr lang="en-US" i="1" baseline="50000" dirty="0">
                <a:solidFill>
                  <a:srgbClr val="800000"/>
                </a:solidFill>
              </a:rPr>
              <a:t>n</a:t>
            </a:r>
            <a:r>
              <a:rPr lang="en-US" dirty="0">
                <a:solidFill>
                  <a:srgbClr val="800000"/>
                </a:solidFill>
              </a:rPr>
              <a:t> output lines.</a:t>
            </a:r>
            <a:r>
              <a:rPr lang="en-US" dirty="0"/>
              <a:t> 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Known as </a:t>
            </a:r>
            <a:r>
              <a:rPr lang="en-US" i="1" dirty="0"/>
              <a:t>n</a:t>
            </a:r>
            <a:r>
              <a:rPr lang="en-US" dirty="0"/>
              <a:t>-to-</a:t>
            </a:r>
            <a:r>
              <a:rPr lang="en-US" i="1" dirty="0"/>
              <a:t>m</a:t>
            </a:r>
            <a:r>
              <a:rPr lang="en-US" dirty="0"/>
              <a:t>-line decoder, or simply </a:t>
            </a:r>
            <a:r>
              <a:rPr lang="en-US" i="1" dirty="0"/>
              <a:t>n:m</a:t>
            </a:r>
            <a:r>
              <a:rPr lang="en-US" dirty="0"/>
              <a:t> or </a:t>
            </a:r>
            <a:r>
              <a:rPr lang="en-US" i="1" dirty="0" err="1"/>
              <a:t>n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i="1" dirty="0" err="1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decoder (</a:t>
            </a:r>
            <a:r>
              <a:rPr lang="en-US" i="1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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).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May be used to generate 2</a:t>
            </a:r>
            <a:r>
              <a:rPr lang="en-US" i="1" baseline="50000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minterms</a:t>
            </a:r>
            <a:r>
              <a:rPr lang="en-US" dirty="0">
                <a:sym typeface="Symbol" pitchFamily="18" charset="2"/>
              </a:rPr>
              <a:t> of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input variables.</a:t>
            </a:r>
          </a:p>
        </p:txBody>
      </p:sp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778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</p:spTree>
    <p:extLst>
      <p:ext uri="{BB962C8B-B14F-4D97-AF65-F5344CB8AC3E}">
        <p14:creationId xmlns:p14="http://schemas.microsoft.com/office/powerpoint/2010/main" val="109764696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438400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  C</a:t>
              </a:r>
              <a:endParaRPr lang="en-GB" sz="2000" b="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0"/>
                <a:t>0</a:t>
              </a:r>
            </a:p>
            <a:p>
              <a:pPr eaLnBrk="0" hangingPunct="0"/>
              <a:r>
                <a:rPr lang="en-GB" sz="1400" b="0"/>
                <a:t>1</a:t>
              </a:r>
            </a:p>
            <a:p>
              <a:pPr eaLnBrk="0" hangingPunct="0"/>
              <a:r>
                <a:rPr lang="en-GB" sz="1400" b="0"/>
                <a:t>2</a:t>
              </a:r>
            </a:p>
            <a:p>
              <a:pPr eaLnBrk="0" hangingPunct="0"/>
              <a:r>
                <a:rPr lang="en-GB" sz="1400" b="0"/>
                <a:t>3</a:t>
              </a:r>
            </a:p>
            <a:p>
              <a:pPr eaLnBrk="0" hangingPunct="0"/>
              <a:r>
                <a:rPr lang="en-GB" sz="1400" b="0"/>
                <a:t>4</a:t>
              </a:r>
            </a:p>
            <a:p>
              <a:pPr eaLnBrk="0" hangingPunct="0"/>
              <a:r>
                <a:rPr lang="en-GB" sz="1400" b="0"/>
                <a:t>5</a:t>
              </a:r>
            </a:p>
            <a:p>
              <a:pPr eaLnBrk="0" hangingPunct="0"/>
              <a:r>
                <a:rPr lang="en-GB" sz="1400" b="0"/>
                <a:t>6</a:t>
              </a:r>
            </a:p>
            <a:p>
              <a:pPr eaLnBrk="0" hangingPunct="0"/>
              <a:r>
                <a:rPr lang="en-GB" sz="1400" b="0"/>
                <a:t>7</a:t>
              </a:r>
              <a:endParaRPr lang="en-GB" sz="1600" b="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Two of the variables, </a:t>
            </a:r>
            <a:r>
              <a:rPr lang="en-US" sz="2400" b="0" dirty="0">
                <a:solidFill>
                  <a:srgbClr val="C00000"/>
                </a:solidFill>
              </a:rPr>
              <a:t>A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B</a:t>
            </a:r>
            <a:r>
              <a:rPr lang="en-US" sz="2400" b="0" dirty="0"/>
              <a:t>, are applied as selection lines of the multiplexer, while the inputs of the multiplexer contain </a:t>
            </a:r>
            <a:r>
              <a:rPr lang="en-US" sz="2400" b="0" dirty="0">
                <a:solidFill>
                  <a:srgbClr val="C00000"/>
                </a:solidFill>
              </a:rPr>
              <a:t>1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C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rgbClr val="C00000"/>
                </a:solidFill>
              </a:rPr>
              <a:t>0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C'</a:t>
            </a:r>
            <a:r>
              <a:rPr lang="en-US" sz="2400" b="0" dirty="0"/>
              <a:t>.</a:t>
            </a:r>
            <a:r>
              <a:rPr lang="en-US" sz="2400" b="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1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</p:spTree>
    <p:extLst>
      <p:ext uri="{BB962C8B-B14F-4D97-AF65-F5344CB8AC3E}">
        <p14:creationId xmlns:p14="http://schemas.microsoft.com/office/powerpoint/2010/main" val="155029103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199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CE9E15A3-C021-421D-ACFA-C6AD3379B75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408947"/>
            <a:ext cx="2827338" cy="1860550"/>
            <a:chOff x="3456" y="2064"/>
            <a:chExt cx="1781" cy="1172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D3E0B3-8EBD-4B01-8CA1-6CE2DFD41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F212A8D-83B5-46B4-90E4-6250CAC37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474CD3F-8C17-418F-BB0A-602E0899C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D5D39D9A-7047-42D6-95B4-899D376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DC20A0A-82FD-41C3-8EEA-E027DE0A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AF21F5F-36DC-443C-9545-E75113924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8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3">
              <a:extLst>
                <a:ext uri="{FF2B5EF4-FFF2-40B4-BE49-F238E27FC236}">
                  <a16:creationId xmlns:a16="http://schemas.microsoft.com/office/drawing/2014/main" id="{2FA2043B-70A7-4CBD-B9A4-6915D066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4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DA9ABAEA-478B-4428-BC0D-4AA147C68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8CC49A03-E6CE-4437-8C70-9E2BF616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A  B</a:t>
              </a:r>
              <a:endParaRPr lang="en-GB" sz="2000" b="0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C32D0026-82A2-42D6-9BAE-81D0005A7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2BD4834-E987-4E66-B4A3-3D04FC2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1EAEE6BC-6F51-4E9D-8F6A-442B271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12"/>
              <a:ext cx="288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endParaRPr lang="en-GB" sz="1600" b="0"/>
            </a:p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D6BF1983-A96D-456E-A7ED-62C9EA9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3513C5BC-4A8B-4490-A008-F7AB15D5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3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C</a:t>
              </a:r>
            </a:p>
          </p:txBody>
        </p:sp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C4F3B1D-FC68-448A-BD05-3D857F464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544"/>
              <a:ext cx="176" cy="180"/>
              <a:chOff x="3096" y="3240"/>
              <a:chExt cx="792" cy="792"/>
            </a:xfrm>
          </p:grpSpPr>
          <p:sp>
            <p:nvSpPr>
              <p:cNvPr id="30" name="AutoShape 22">
                <a:extLst>
                  <a:ext uri="{FF2B5EF4-FFF2-40B4-BE49-F238E27FC236}">
                    <a16:creationId xmlns:a16="http://schemas.microsoft.com/office/drawing/2014/main" id="{979924A3-0B84-4B38-9B23-DF16E63F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FB9E9949-D8F9-46B0-A6D2-D4F5903A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1F8DA5B-338B-4B25-B19A-8925533B2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3751CD69-D9FA-4175-A67C-08C8CD31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28"/>
              <a:ext cx="0" cy="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FE5D941C-63C3-418D-95DF-8D21F52F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41438"/>
              </p:ext>
            </p:extLst>
          </p:nvPr>
        </p:nvGraphicFramePr>
        <p:xfrm>
          <a:off x="1600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 Box 110">
            <a:extLst>
              <a:ext uri="{FF2B5EF4-FFF2-40B4-BE49-F238E27FC236}">
                <a16:creationId xmlns:a16="http://schemas.microsoft.com/office/drawing/2014/main" id="{8372354F-6541-4B07-90A5-4E8E6030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61347"/>
            <a:ext cx="45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spcBef>
                <a:spcPct val="70000"/>
              </a:spcBef>
              <a:spcAft>
                <a:spcPct val="50000"/>
              </a:spcAft>
            </a:pPr>
            <a:r>
              <a:rPr lang="en-US" b="1" dirty="0">
                <a:solidFill>
                  <a:srgbClr val="C00000"/>
                </a:solidFill>
              </a:rPr>
              <a:t>C'</a:t>
            </a:r>
          </a:p>
        </p:txBody>
      </p:sp>
    </p:spTree>
    <p:extLst>
      <p:ext uri="{BB962C8B-B14F-4D97-AF65-F5344CB8AC3E}">
        <p14:creationId xmlns:p14="http://schemas.microsoft.com/office/powerpoint/2010/main" val="271381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B23EF238-18D3-4064-9F3E-EE4E0721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 dirty="0">
                <a:sym typeface="Wingdings 2" pitchFamily="18" charset="2"/>
              </a:rPr>
              <a:t>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463120" imgH="3444120" progId="Word.Document.8">
                    <p:embed/>
                  </p:oleObj>
                </mc:Choice>
                <mc:Fallback>
                  <p:oleObj name="Document" r:id="rId3" imgW="2463120" imgH="3444120" progId="Word.Document.8">
                    <p:embed/>
                    <p:pic>
                      <p:nvPicPr>
                        <p:cNvPr id="1945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81200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895400" imgH="3204000" progId="Word.Document.8">
                    <p:embed/>
                  </p:oleObj>
                </mc:Choice>
                <mc:Fallback>
                  <p:oleObj name="Document" r:id="rId5" imgW="1895400" imgH="3204000" progId="Word.Document.8">
                    <p:embed/>
                    <p:pic>
                      <p:nvPicPr>
                        <p:cNvPr id="1945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D5682731-9900-48FA-81B7-0AB53E5683F9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595563"/>
            <a:ext cx="2514600" cy="1219200"/>
            <a:chOff x="3552" y="1728"/>
            <a:chExt cx="1584" cy="768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F8E3CD47-9174-4FA1-974B-9D32C3787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776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CC"/>
                  </a:solidFill>
                </a:rPr>
                <a:t>A' </a:t>
              </a:r>
              <a:r>
                <a:rPr lang="en-GB" b="0"/>
                <a:t>(when BC = 00)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04E7C3CF-8F5B-4E8E-9777-D46E89AA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728"/>
              <a:ext cx="286" cy="14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7A42F91-4BF4-4572-8631-86555CDC9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013"/>
              <a:ext cx="334" cy="483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E6659474-56D3-487C-83C3-C5A2F435639D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2976563"/>
            <a:ext cx="2590800" cy="1143000"/>
            <a:chOff x="3552" y="1968"/>
            <a:chExt cx="1632" cy="720"/>
          </a:xfrm>
        </p:grpSpPr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892ED6D-7AF8-460F-BE3E-2FEC91DA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9900CC"/>
                  </a:solidFill>
                </a:rPr>
                <a:t>A'</a:t>
              </a:r>
              <a:r>
                <a:rPr lang="en-GB" b="0"/>
                <a:t> (when BC = 01)</a:t>
              </a: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AEF0ED3E-3F79-45CF-864D-AC6C536B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288" cy="192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D564935-61F5-4CB6-890A-D52565D5F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352"/>
              <a:ext cx="288" cy="336"/>
            </a:xfrm>
            <a:prstGeom prst="line">
              <a:avLst/>
            </a:prstGeom>
            <a:noFill/>
            <a:ln w="15875">
              <a:solidFill>
                <a:srgbClr val="9900CC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6BF7D808-5093-4EEA-8876-49FECCCE705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281363"/>
            <a:ext cx="2514600" cy="1066800"/>
            <a:chOff x="3552" y="2160"/>
            <a:chExt cx="1584" cy="672"/>
          </a:xfrm>
        </p:grpSpPr>
        <p:sp>
          <p:nvSpPr>
            <p:cNvPr id="51" name="Text Box 23">
              <a:extLst>
                <a:ext uri="{FF2B5EF4-FFF2-40B4-BE49-F238E27FC236}">
                  <a16:creationId xmlns:a16="http://schemas.microsoft.com/office/drawing/2014/main" id="{9B1EA86D-1584-43DA-9037-7A8AC99F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6600"/>
                  </a:solidFill>
                </a:rPr>
                <a:t>A</a:t>
              </a:r>
              <a:r>
                <a:rPr lang="en-GB" b="0"/>
                <a:t> (when BC = 10)</a:t>
              </a:r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CE22A778-717B-4430-B65A-4A201B507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288" cy="480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6A0E8B7D-17DF-4504-82DB-F2871FCD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784"/>
              <a:ext cx="288" cy="48"/>
            </a:xfrm>
            <a:prstGeom prst="line">
              <a:avLst/>
            </a:prstGeom>
            <a:noFill/>
            <a:ln w="15875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2FC9DE1F-EAB5-488D-8F98-2CB1092BC6CC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586163"/>
            <a:ext cx="2667000" cy="1433512"/>
            <a:chOff x="3552" y="2352"/>
            <a:chExt cx="1680" cy="903"/>
          </a:xfrm>
        </p:grpSpPr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17B9830A-43F3-4498-AB4D-31CA4CDA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024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FF0000"/>
                  </a:solidFill>
                </a:rPr>
                <a:t>A'</a:t>
              </a:r>
              <a:r>
                <a:rPr lang="en-GB" b="0"/>
                <a:t> (when BC = 11)</a:t>
              </a: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270AD693-FC6A-40EB-931C-1BA4C9A60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288" cy="72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A76AFE10-337B-41B6-8843-BCF4EE0EF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3024"/>
              <a:ext cx="240" cy="9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0">
            <a:extLst>
              <a:ext uri="{FF2B5EF4-FFF2-40B4-BE49-F238E27FC236}">
                <a16:creationId xmlns:a16="http://schemas.microsoft.com/office/drawing/2014/main" id="{AAB09ADB-6441-4688-99A5-5539E4F9D14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343400"/>
            <a:ext cx="2903538" cy="1860550"/>
            <a:chOff x="864" y="2832"/>
            <a:chExt cx="1829" cy="1172"/>
          </a:xfrm>
        </p:grpSpPr>
        <p:sp>
          <p:nvSpPr>
            <p:cNvPr id="59" name="Text Box 31">
              <a:extLst>
                <a:ext uri="{FF2B5EF4-FFF2-40B4-BE49-F238E27FC236}">
                  <a16:creationId xmlns:a16="http://schemas.microsoft.com/office/drawing/2014/main" id="{9AD6E90D-5A4F-4636-84E3-440777C50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5BF2A4F1-664E-4E65-9315-7409C449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3293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D195FED-DB7B-41A8-890D-3201672A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4D8FE00A-F96B-4A4F-B72D-716148156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60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3049127E-82C3-46E6-B458-14B68CF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2976"/>
              <a:ext cx="3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3664005A-87F8-45EC-9638-DC4F0035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5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37">
              <a:extLst>
                <a:ext uri="{FF2B5EF4-FFF2-40B4-BE49-F238E27FC236}">
                  <a16:creationId xmlns:a16="http://schemas.microsoft.com/office/drawing/2014/main" id="{9A887AE0-CF39-477E-B805-2CEDB29F63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80" y="3024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6FEAE0E2-B5D6-4FB4-A28E-34277C574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456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39">
              <a:extLst>
                <a:ext uri="{FF2B5EF4-FFF2-40B4-BE49-F238E27FC236}">
                  <a16:creationId xmlns:a16="http://schemas.microsoft.com/office/drawing/2014/main" id="{DD037A2C-5E88-4D84-BBC8-5739B541F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79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68" name="Text Box 40">
              <a:extLst>
                <a:ext uri="{FF2B5EF4-FFF2-40B4-BE49-F238E27FC236}">
                  <a16:creationId xmlns:a16="http://schemas.microsoft.com/office/drawing/2014/main" id="{D990B549-E97F-48F8-83F4-AD607787D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2895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4A8F0823-FF03-41E0-A47C-F540F6C06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42">
              <a:extLst>
                <a:ext uri="{FF2B5EF4-FFF2-40B4-BE49-F238E27FC236}">
                  <a16:creationId xmlns:a16="http://schemas.microsoft.com/office/drawing/2014/main" id="{530881C0-9F60-4FA9-AEC9-435D0F907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0"/>
                <a:t>A</a:t>
              </a:r>
            </a:p>
          </p:txBody>
        </p: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C787682E-2F1B-4873-A492-0AE87CBF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 dirty="0">
                  <a:latin typeface="Times New Roman" pitchFamily="18" charset="0"/>
                </a:rPr>
                <a:t> </a:t>
              </a:r>
              <a:r>
                <a:rPr lang="en-GB" sz="1600" b="0" dirty="0"/>
                <a:t>F</a:t>
              </a: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9B02E02A-2CFF-4D76-B74B-2FD1AFA12B7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298" y="2890"/>
              <a:ext cx="176" cy="180"/>
              <a:chOff x="3096" y="3240"/>
              <a:chExt cx="792" cy="792"/>
            </a:xfrm>
          </p:grpSpPr>
          <p:sp>
            <p:nvSpPr>
              <p:cNvPr id="79" name="AutoShape 45">
                <a:extLst>
                  <a:ext uri="{FF2B5EF4-FFF2-40B4-BE49-F238E27FC236}">
                    <a16:creationId xmlns:a16="http://schemas.microsoft.com/office/drawing/2014/main" id="{A38C93D8-944E-4A29-ABBC-5A6360A6C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46">
                <a:extLst>
                  <a:ext uri="{FF2B5EF4-FFF2-40B4-BE49-F238E27FC236}">
                    <a16:creationId xmlns:a16="http://schemas.microsoft.com/office/drawing/2014/main" id="{7D6DD667-FB6D-4EAE-BB8A-5FBB1AC0E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47">
              <a:extLst>
                <a:ext uri="{FF2B5EF4-FFF2-40B4-BE49-F238E27FC236}">
                  <a16:creationId xmlns:a16="http://schemas.microsoft.com/office/drawing/2014/main" id="{3DF61FD9-5CF5-415B-A436-9EE336EC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7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48">
              <a:extLst>
                <a:ext uri="{FF2B5EF4-FFF2-40B4-BE49-F238E27FC236}">
                  <a16:creationId xmlns:a16="http://schemas.microsoft.com/office/drawing/2014/main" id="{3123AEF1-EFEE-4EB3-B5FB-D83AB7EAC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49">
              <a:extLst>
                <a:ext uri="{FF2B5EF4-FFF2-40B4-BE49-F238E27FC236}">
                  <a16:creationId xmlns:a16="http://schemas.microsoft.com/office/drawing/2014/main" id="{20BF5573-5510-40BA-BF38-5588D541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7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">
              <a:extLst>
                <a:ext uri="{FF2B5EF4-FFF2-40B4-BE49-F238E27FC236}">
                  <a16:creationId xmlns:a16="http://schemas.microsoft.com/office/drawing/2014/main" id="{45D2A792-4118-4D0A-A0AF-25078B33D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1">
              <a:extLst>
                <a:ext uri="{FF2B5EF4-FFF2-40B4-BE49-F238E27FC236}">
                  <a16:creationId xmlns:a16="http://schemas.microsoft.com/office/drawing/2014/main" id="{258E641A-1A3E-4A4A-8D8E-9CE48E44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3BA258CA-B3C0-416E-9111-BBADEC2A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43400"/>
            <a:ext cx="2065338" cy="1860550"/>
            <a:chOff x="3600" y="2064"/>
            <a:chExt cx="1301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mux</a:t>
              </a:r>
              <a:endParaRPr lang="en-GB" sz="2000" b="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B  C</a:t>
              </a:r>
              <a:endParaRPr lang="en-GB" sz="2000" b="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 b="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6">
              <a:extLst>
                <a:ext uri="{FF2B5EF4-FFF2-40B4-BE49-F238E27FC236}">
                  <a16:creationId xmlns:a16="http://schemas.microsoft.com/office/drawing/2014/main" id="{36FCB235-FD09-4F4E-9351-90FA242E8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?</a:t>
              </a:r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 b="0">
                  <a:latin typeface="Times New Roman" pitchFamily="18" charset="0"/>
                </a:rPr>
                <a:t> </a:t>
              </a:r>
              <a:r>
                <a:rPr lang="en-GB" sz="16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6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1700464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8725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1483895" y="1169233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64400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1637988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21090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5257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3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CS2100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F803-7A3F-4F63-80F9-033FE8DF25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92924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1656534" y="4071653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1883798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5161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1524000" y="1686981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62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light bulbs, 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0" dirty="0"/>
                <a:t>2x4</a:t>
              </a:r>
            </a:p>
            <a:p>
              <a:pPr algn="ctr" eaLnBrk="0" hangingPunct="0"/>
              <a:r>
                <a:rPr lang="en-GB" sz="1600" b="0" dirty="0"/>
                <a:t>DEC</a:t>
              </a:r>
              <a:endParaRPr lang="en-GB" sz="2000" b="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/>
                <a:t>2-bit code</a:t>
              </a:r>
              <a:endParaRPr lang="en-GB" sz="2000" b="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 b="0"/>
            </a:p>
            <a:p>
              <a:pPr eaLnBrk="0" hangingPunct="0"/>
              <a:endParaRPr lang="en-GB" sz="1000" b="0"/>
            </a:p>
            <a:p>
              <a:pPr eaLnBrk="0" hangingPunct="0"/>
              <a:r>
                <a:rPr lang="en-GB" sz="1400"/>
                <a:t>Y</a:t>
              </a:r>
              <a:endParaRPr lang="en-GB" sz="2000" b="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Bulb 3</a:t>
              </a:r>
              <a:endParaRPr lang="en-GB" sz="2000" b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This is a </a:t>
            </a:r>
            <a:r>
              <a:rPr lang="en-US" sz="2400" b="0" dirty="0">
                <a:solidFill>
                  <a:srgbClr val="800000"/>
                </a:solidFill>
              </a:rPr>
              <a:t>2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b="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2756"/>
              </p:ext>
            </p:extLst>
          </p:nvPr>
        </p:nvGraphicFramePr>
        <p:xfrm>
          <a:off x="3061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68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#18: MSI Components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60475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590800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35814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/>
              <a:t>Note: Each output is a </a:t>
            </a:r>
            <a:r>
              <a:rPr lang="en-US" sz="2400" b="0" dirty="0" err="1"/>
              <a:t>minterm</a:t>
            </a:r>
            <a:r>
              <a:rPr lang="en-US" sz="2400" b="0" dirty="0"/>
              <a:t> (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X'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,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400" b="0" dirty="0">
                <a:sym typeface="Symbol" pitchFamily="18" charset="2"/>
              </a:rPr>
              <a:t> or </a:t>
            </a:r>
            <a:r>
              <a:rPr lang="en-US" sz="2400" b="0" dirty="0">
                <a:solidFill>
                  <a:srgbClr val="800000"/>
                </a:solidFill>
              </a:rPr>
              <a:t>X</a:t>
            </a:r>
            <a:r>
              <a:rPr lang="en-US" sz="2400" b="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400" b="0" dirty="0">
                <a:sym typeface="Symbol" pitchFamily="18" charset="2"/>
              </a:rPr>
              <a:t>) of a 2-variable function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68046"/>
              </p:ext>
            </p:extLst>
          </p:nvPr>
        </p:nvGraphicFramePr>
        <p:xfrm>
          <a:off x="5086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2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18888</TotalTime>
  <Words>5500</Words>
  <Application>Microsoft Macintosh PowerPoint</Application>
  <PresentationFormat>On-screen Show (4:3)</PresentationFormat>
  <Paragraphs>1822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Symbol</vt:lpstr>
      <vt:lpstr>Times New Roman</vt:lpstr>
      <vt:lpstr>Wingdings</vt:lpstr>
      <vt:lpstr>Wingdings 3</vt:lpstr>
      <vt:lpstr>ZapfDingbats</vt:lpstr>
      <vt:lpstr>Clarity</vt:lpstr>
      <vt:lpstr>Document</vt:lpstr>
      <vt:lpstr>http://www.comp.nus.edu.sg/~cs2100/</vt:lpstr>
      <vt:lpstr>Lecture #18: MSI Components</vt:lpstr>
      <vt:lpstr>1. Introduction (1/2)</vt:lpstr>
      <vt:lpstr>1. Introduction (2/2)</vt:lpstr>
      <vt:lpstr>2. Decoders (1/5)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 (5/5)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2. Constructing Larger Decoders (4/4)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Reading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Multiplexers and Demultiplexers</vt:lpstr>
      <vt:lpstr>4. Demultiplexers (1/2)</vt:lpstr>
      <vt:lpstr>4. Demultiplexers (2/2)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Constructing Larger Multiplexers (1/4)</vt:lpstr>
      <vt:lpstr>5. Constructing Larger Multiplexers (2/4)</vt:lpstr>
      <vt:lpstr>5. Constructing Larger Multiplexers (3/4)</vt:lpstr>
      <vt:lpstr>5. Constructing Larger Multiplexers (4/4)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Keng Yan, Colin</cp:lastModifiedBy>
  <cp:revision>1831</cp:revision>
  <cp:lastPrinted>2017-06-30T03:15:07Z</cp:lastPrinted>
  <dcterms:created xsi:type="dcterms:W3CDTF">1998-09-05T15:03:32Z</dcterms:created>
  <dcterms:modified xsi:type="dcterms:W3CDTF">2023-03-03T08:38:00Z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