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CF91A2-55D7-4FDE-8619-FEEB998DD778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SG"/>
        </a:p>
      </dgm:t>
    </dgm:pt>
    <dgm:pt modelId="{BEA3DB3E-D0BC-42D3-BE31-7678DC9CE7C7}">
      <dgm:prSet phldrT="[Text]"/>
      <dgm:spPr/>
      <dgm:t>
        <a:bodyPr/>
        <a:lstStyle/>
        <a:p>
          <a:r>
            <a:rPr lang="en-US" dirty="0" smtClean="0"/>
            <a:t>Phase A [~40 Minutes] User Acceptance Test</a:t>
          </a:r>
          <a:endParaRPr lang="en-SG" dirty="0"/>
        </a:p>
      </dgm:t>
    </dgm:pt>
    <dgm:pt modelId="{C170CDD3-1EEE-4A86-85D0-2DAC7A65A2A1}" type="parTrans" cxnId="{8D85299D-43E2-465B-B21C-041339FAF816}">
      <dgm:prSet/>
      <dgm:spPr/>
      <dgm:t>
        <a:bodyPr/>
        <a:lstStyle/>
        <a:p>
          <a:endParaRPr lang="en-SG"/>
        </a:p>
      </dgm:t>
    </dgm:pt>
    <dgm:pt modelId="{D6CD4C63-792C-4B7E-B076-088955984F6E}" type="sibTrans" cxnId="{8D85299D-43E2-465B-B21C-041339FAF816}">
      <dgm:prSet/>
      <dgm:spPr/>
      <dgm:t>
        <a:bodyPr/>
        <a:lstStyle/>
        <a:p>
          <a:endParaRPr lang="en-SG"/>
        </a:p>
      </dgm:t>
    </dgm:pt>
    <dgm:pt modelId="{7AE4B998-61C6-4940-8091-06568323778E}">
      <dgm:prSet phldrT="[Text]"/>
      <dgm:spPr/>
      <dgm:t>
        <a:bodyPr/>
        <a:lstStyle/>
        <a:p>
          <a:r>
            <a:rPr lang="en-US" dirty="0" smtClean="0"/>
            <a:t>Phase B [~40 minutes] </a:t>
          </a:r>
          <a:r>
            <a:rPr lang="en-US" dirty="0" smtClean="0"/>
            <a:t>Other Evaluations</a:t>
          </a:r>
          <a:endParaRPr lang="en-SG" dirty="0"/>
        </a:p>
      </dgm:t>
    </dgm:pt>
    <dgm:pt modelId="{35495E55-1587-49A3-8BB4-A515B1A10777}" type="parTrans" cxnId="{50A09375-0E99-42C8-B8F5-7869D36C2BDF}">
      <dgm:prSet/>
      <dgm:spPr/>
      <dgm:t>
        <a:bodyPr/>
        <a:lstStyle/>
        <a:p>
          <a:endParaRPr lang="en-SG"/>
        </a:p>
      </dgm:t>
    </dgm:pt>
    <dgm:pt modelId="{50588B5B-F343-421F-AB92-0906F478D026}" type="sibTrans" cxnId="{50A09375-0E99-42C8-B8F5-7869D36C2BDF}">
      <dgm:prSet/>
      <dgm:spPr/>
      <dgm:t>
        <a:bodyPr/>
        <a:lstStyle/>
        <a:p>
          <a:endParaRPr lang="en-SG"/>
        </a:p>
      </dgm:t>
    </dgm:pt>
    <dgm:pt modelId="{B503B6E3-C952-4CB8-8494-97561DEFFE18}">
      <dgm:prSet phldrT="[Text]"/>
      <dgm:spPr/>
      <dgm:t>
        <a:bodyPr/>
        <a:lstStyle/>
        <a:p>
          <a:r>
            <a:rPr lang="en-US" dirty="0" smtClean="0"/>
            <a:t>Similar as user testing in week 11</a:t>
          </a:r>
          <a:endParaRPr lang="en-SG" dirty="0"/>
        </a:p>
      </dgm:t>
    </dgm:pt>
    <dgm:pt modelId="{C9495181-5241-4B81-A7EF-61521912A64A}" type="parTrans" cxnId="{84A539C8-2D95-424B-B547-DC285E4E5A55}">
      <dgm:prSet/>
      <dgm:spPr/>
      <dgm:t>
        <a:bodyPr/>
        <a:lstStyle/>
        <a:p>
          <a:endParaRPr lang="en-SG"/>
        </a:p>
      </dgm:t>
    </dgm:pt>
    <dgm:pt modelId="{3CD83312-A07D-4975-8C63-08787AE5AD5D}" type="sibTrans" cxnId="{84A539C8-2D95-424B-B547-DC285E4E5A55}">
      <dgm:prSet/>
      <dgm:spPr/>
      <dgm:t>
        <a:bodyPr/>
        <a:lstStyle/>
        <a:p>
          <a:endParaRPr lang="en-SG"/>
        </a:p>
      </dgm:t>
    </dgm:pt>
    <dgm:pt modelId="{E8E14D93-AAE8-4E68-A95E-7336CBED66DF}">
      <dgm:prSet phldrT="[Text]"/>
      <dgm:spPr/>
      <dgm:t>
        <a:bodyPr/>
        <a:lstStyle/>
        <a:p>
          <a:r>
            <a:rPr lang="en-US" b="1" dirty="0" smtClean="0"/>
            <a:t>Differences:</a:t>
          </a:r>
          <a:endParaRPr lang="en-SG" b="1" dirty="0"/>
        </a:p>
      </dgm:t>
    </dgm:pt>
    <dgm:pt modelId="{F0AB01A3-BF36-42C0-A4D9-353942A5B380}" type="parTrans" cxnId="{F979A74F-BEB1-410D-A380-DDA54C545EF2}">
      <dgm:prSet/>
      <dgm:spPr/>
      <dgm:t>
        <a:bodyPr/>
        <a:lstStyle/>
        <a:p>
          <a:endParaRPr lang="en-SG"/>
        </a:p>
      </dgm:t>
    </dgm:pt>
    <dgm:pt modelId="{EE1273E4-F36E-482C-9966-33DB9497B7EA}" type="sibTrans" cxnId="{F979A74F-BEB1-410D-A380-DDA54C545EF2}">
      <dgm:prSet/>
      <dgm:spPr/>
      <dgm:t>
        <a:bodyPr/>
        <a:lstStyle/>
        <a:p>
          <a:endParaRPr lang="en-SG"/>
        </a:p>
      </dgm:t>
    </dgm:pt>
    <dgm:pt modelId="{7FBCDBDD-6B57-4487-A346-484323E9875F}">
      <dgm:prSet phldrT="[Text]"/>
      <dgm:spPr/>
      <dgm:t>
        <a:bodyPr/>
        <a:lstStyle/>
        <a:p>
          <a:r>
            <a:rPr lang="en-US" dirty="0" smtClean="0"/>
            <a:t>Product download from </a:t>
          </a:r>
          <a:r>
            <a:rPr lang="en-US" dirty="0" smtClean="0"/>
            <a:t>IVLE (</a:t>
          </a:r>
          <a:r>
            <a:rPr lang="en-US" b="1" dirty="0" smtClean="0"/>
            <a:t>tentative</a:t>
          </a:r>
          <a:r>
            <a:rPr lang="en-US" dirty="0" smtClean="0"/>
            <a:t>)</a:t>
          </a:r>
          <a:endParaRPr lang="en-SG" dirty="0"/>
        </a:p>
      </dgm:t>
    </dgm:pt>
    <dgm:pt modelId="{A8C5E764-37E7-4342-B107-A0A9F4BDF7CC}" type="parTrans" cxnId="{D8A5F86E-162F-4664-87FD-9194678041F1}">
      <dgm:prSet/>
      <dgm:spPr/>
      <dgm:t>
        <a:bodyPr/>
        <a:lstStyle/>
        <a:p>
          <a:endParaRPr lang="en-SG"/>
        </a:p>
      </dgm:t>
    </dgm:pt>
    <dgm:pt modelId="{7E537333-CD53-471C-AAF6-DC226C2BF268}" type="sibTrans" cxnId="{D8A5F86E-162F-4664-87FD-9194678041F1}">
      <dgm:prSet/>
      <dgm:spPr/>
      <dgm:t>
        <a:bodyPr/>
        <a:lstStyle/>
        <a:p>
          <a:endParaRPr lang="en-SG"/>
        </a:p>
      </dgm:t>
    </dgm:pt>
    <dgm:pt modelId="{BB1C9450-59EB-4D74-9C29-A3101E8E9080}">
      <dgm:prSet phldrT="[Text]"/>
      <dgm:spPr/>
      <dgm:t>
        <a:bodyPr/>
        <a:lstStyle/>
        <a:p>
          <a:r>
            <a:rPr lang="en-US" dirty="0" smtClean="0"/>
            <a:t>Actual bugs will affect target team's score</a:t>
          </a:r>
          <a:endParaRPr lang="en-SG" dirty="0"/>
        </a:p>
      </dgm:t>
    </dgm:pt>
    <dgm:pt modelId="{78ABEC6A-B087-43D7-A50D-5970033CC91E}" type="parTrans" cxnId="{82632F8E-1F53-4B13-A206-DE4B6C346E16}">
      <dgm:prSet/>
      <dgm:spPr/>
      <dgm:t>
        <a:bodyPr/>
        <a:lstStyle/>
        <a:p>
          <a:endParaRPr lang="en-SG"/>
        </a:p>
      </dgm:t>
    </dgm:pt>
    <dgm:pt modelId="{34E7CAB0-8D78-4E55-B802-9A2D275D0501}" type="sibTrans" cxnId="{82632F8E-1F53-4B13-A206-DE4B6C346E16}">
      <dgm:prSet/>
      <dgm:spPr/>
      <dgm:t>
        <a:bodyPr/>
        <a:lstStyle/>
        <a:p>
          <a:endParaRPr lang="en-SG"/>
        </a:p>
      </dgm:t>
    </dgm:pt>
    <dgm:pt modelId="{706714F0-546F-49E1-8886-42C4D96483BE}">
      <dgm:prSet phldrT="[Text]"/>
      <dgm:spPr/>
      <dgm:t>
        <a:bodyPr/>
        <a:lstStyle/>
        <a:p>
          <a:r>
            <a:rPr lang="en-US" dirty="0" smtClean="0"/>
            <a:t>Evaluate </a:t>
          </a:r>
          <a:r>
            <a:rPr lang="en-US" b="1" dirty="0" smtClean="0"/>
            <a:t>Documentation</a:t>
          </a:r>
          <a:r>
            <a:rPr lang="en-US" dirty="0" smtClean="0"/>
            <a:t>, </a:t>
          </a:r>
          <a:r>
            <a:rPr lang="en-US" b="1" dirty="0" smtClean="0"/>
            <a:t>Features</a:t>
          </a:r>
          <a:r>
            <a:rPr lang="en-US" dirty="0" smtClean="0"/>
            <a:t> and </a:t>
          </a:r>
          <a:r>
            <a:rPr lang="en-US" dirty="0" smtClean="0"/>
            <a:t>Estimate </a:t>
          </a:r>
          <a:r>
            <a:rPr lang="en-US" b="1" dirty="0" smtClean="0"/>
            <a:t>Effort</a:t>
          </a:r>
          <a:endParaRPr lang="en-SG" b="1" dirty="0"/>
        </a:p>
      </dgm:t>
    </dgm:pt>
    <dgm:pt modelId="{2DA4BE39-4440-4234-A354-18448646233F}" type="parTrans" cxnId="{2E5BB0FE-633A-4771-AAFC-B9C216552D05}">
      <dgm:prSet/>
      <dgm:spPr/>
      <dgm:t>
        <a:bodyPr/>
        <a:lstStyle/>
        <a:p>
          <a:endParaRPr lang="en-SG"/>
        </a:p>
      </dgm:t>
    </dgm:pt>
    <dgm:pt modelId="{798E4617-A87E-4252-ADCB-D34AC58F570C}" type="sibTrans" cxnId="{2E5BB0FE-633A-4771-AAFC-B9C216552D05}">
      <dgm:prSet/>
      <dgm:spPr/>
      <dgm:t>
        <a:bodyPr/>
        <a:lstStyle/>
        <a:p>
          <a:endParaRPr lang="en-SG"/>
        </a:p>
      </dgm:t>
    </dgm:pt>
    <dgm:pt modelId="{963587DC-2F07-4571-82D6-F0D32520F027}">
      <dgm:prSet phldrT="[Text]"/>
      <dgm:spPr/>
      <dgm:t>
        <a:bodyPr/>
        <a:lstStyle/>
        <a:p>
          <a:r>
            <a:rPr lang="en-US" dirty="0" smtClean="0"/>
            <a:t>Submit report using </a:t>
          </a:r>
          <a:r>
            <a:rPr lang="en-US" b="1" dirty="0" smtClean="0"/>
            <a:t>TEAMMATES</a:t>
          </a:r>
          <a:endParaRPr lang="en-SG" b="1" dirty="0"/>
        </a:p>
      </dgm:t>
    </dgm:pt>
    <dgm:pt modelId="{6391DA69-CA47-492B-8B58-C8DA3257EB42}" type="parTrans" cxnId="{1B02D3ED-DD7C-4D67-AC6E-CDECAF9D0202}">
      <dgm:prSet/>
      <dgm:spPr/>
      <dgm:t>
        <a:bodyPr/>
        <a:lstStyle/>
        <a:p>
          <a:endParaRPr lang="en-SG"/>
        </a:p>
      </dgm:t>
    </dgm:pt>
    <dgm:pt modelId="{69C01647-68B6-4A1A-B722-F93B3B5A85A6}" type="sibTrans" cxnId="{1B02D3ED-DD7C-4D67-AC6E-CDECAF9D0202}">
      <dgm:prSet/>
      <dgm:spPr/>
      <dgm:t>
        <a:bodyPr/>
        <a:lstStyle/>
        <a:p>
          <a:endParaRPr lang="en-SG"/>
        </a:p>
      </dgm:t>
    </dgm:pt>
    <dgm:pt modelId="{40A9D1F9-62F1-4A2D-B71C-FBF2099EE5C7}">
      <dgm:prSet phldrT="[Text]"/>
      <dgm:spPr/>
      <dgm:t>
        <a:bodyPr/>
        <a:lstStyle/>
        <a:p>
          <a:r>
            <a:rPr lang="en-US" dirty="0" smtClean="0"/>
            <a:t>Tester ID will be anonymized</a:t>
          </a:r>
          <a:endParaRPr lang="en-SG" dirty="0"/>
        </a:p>
      </dgm:t>
    </dgm:pt>
    <dgm:pt modelId="{6FD46C69-834C-40F9-A4E8-6A3BEFDB42DE}" type="parTrans" cxnId="{EF5C3217-0B2D-47FE-8EE6-7323DF16E8B2}">
      <dgm:prSet/>
      <dgm:spPr/>
      <dgm:t>
        <a:bodyPr/>
        <a:lstStyle/>
        <a:p>
          <a:endParaRPr lang="en-SG"/>
        </a:p>
      </dgm:t>
    </dgm:pt>
    <dgm:pt modelId="{74B8E68B-C565-4579-B2FB-0A76BBAB10EA}" type="sibTrans" cxnId="{EF5C3217-0B2D-47FE-8EE6-7323DF16E8B2}">
      <dgm:prSet/>
      <dgm:spPr/>
      <dgm:t>
        <a:bodyPr/>
        <a:lstStyle/>
        <a:p>
          <a:endParaRPr lang="en-SG"/>
        </a:p>
      </dgm:t>
    </dgm:pt>
    <dgm:pt modelId="{A06F2435-20BE-43A1-B82D-278EFEAF9EE5}" type="pres">
      <dgm:prSet presAssocID="{1ACF91A2-55D7-4FDE-8619-FEEB998DD77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SG"/>
        </a:p>
      </dgm:t>
    </dgm:pt>
    <dgm:pt modelId="{FDD34747-215F-47DE-A0F4-F25157EC1462}" type="pres">
      <dgm:prSet presAssocID="{BEA3DB3E-D0BC-42D3-BE31-7678DC9CE7C7}" presName="parentLin" presStyleCnt="0"/>
      <dgm:spPr/>
    </dgm:pt>
    <dgm:pt modelId="{904BDD37-0911-41F1-86B5-C6D4D0A2E40C}" type="pres">
      <dgm:prSet presAssocID="{BEA3DB3E-D0BC-42D3-BE31-7678DC9CE7C7}" presName="parentLeftMargin" presStyleLbl="node1" presStyleIdx="0" presStyleCnt="2"/>
      <dgm:spPr/>
      <dgm:t>
        <a:bodyPr/>
        <a:lstStyle/>
        <a:p>
          <a:endParaRPr lang="en-SG"/>
        </a:p>
      </dgm:t>
    </dgm:pt>
    <dgm:pt modelId="{BDCE135F-3865-438D-A03F-AA2E8C7B6555}" type="pres">
      <dgm:prSet presAssocID="{BEA3DB3E-D0BC-42D3-BE31-7678DC9CE7C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SG"/>
        </a:p>
      </dgm:t>
    </dgm:pt>
    <dgm:pt modelId="{4AA1DE07-46E3-4BA6-9B92-EA3FFC66A092}" type="pres">
      <dgm:prSet presAssocID="{BEA3DB3E-D0BC-42D3-BE31-7678DC9CE7C7}" presName="negativeSpace" presStyleCnt="0"/>
      <dgm:spPr/>
    </dgm:pt>
    <dgm:pt modelId="{62DAC7E7-3685-4BD1-9EA7-6F3BB3FAC643}" type="pres">
      <dgm:prSet presAssocID="{BEA3DB3E-D0BC-42D3-BE31-7678DC9CE7C7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SG"/>
        </a:p>
      </dgm:t>
    </dgm:pt>
    <dgm:pt modelId="{4F2E5B2B-F83F-4A8F-9DC0-BA8B42F410B8}" type="pres">
      <dgm:prSet presAssocID="{D6CD4C63-792C-4B7E-B076-088955984F6E}" presName="spaceBetweenRectangles" presStyleCnt="0"/>
      <dgm:spPr/>
    </dgm:pt>
    <dgm:pt modelId="{7AB19E7E-55EB-491E-A8B0-75B215997359}" type="pres">
      <dgm:prSet presAssocID="{7AE4B998-61C6-4940-8091-06568323778E}" presName="parentLin" presStyleCnt="0"/>
      <dgm:spPr/>
    </dgm:pt>
    <dgm:pt modelId="{E62FCAE8-E0FE-4EB0-A068-54C7D92E11EF}" type="pres">
      <dgm:prSet presAssocID="{7AE4B998-61C6-4940-8091-06568323778E}" presName="parentLeftMargin" presStyleLbl="node1" presStyleIdx="0" presStyleCnt="2"/>
      <dgm:spPr/>
      <dgm:t>
        <a:bodyPr/>
        <a:lstStyle/>
        <a:p>
          <a:endParaRPr lang="en-SG"/>
        </a:p>
      </dgm:t>
    </dgm:pt>
    <dgm:pt modelId="{05F157A0-9BFC-4B7C-A167-1C88C7832C48}" type="pres">
      <dgm:prSet presAssocID="{7AE4B998-61C6-4940-8091-06568323778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SG"/>
        </a:p>
      </dgm:t>
    </dgm:pt>
    <dgm:pt modelId="{4A71882E-7877-41B1-B06A-B76CBB982529}" type="pres">
      <dgm:prSet presAssocID="{7AE4B998-61C6-4940-8091-06568323778E}" presName="negativeSpace" presStyleCnt="0"/>
      <dgm:spPr/>
    </dgm:pt>
    <dgm:pt modelId="{F47789B2-6A43-488F-BBF6-DE91BF405E03}" type="pres">
      <dgm:prSet presAssocID="{7AE4B998-61C6-4940-8091-06568323778E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SG"/>
        </a:p>
      </dgm:t>
    </dgm:pt>
  </dgm:ptLst>
  <dgm:cxnLst>
    <dgm:cxn modelId="{F979A74F-BEB1-410D-A380-DDA54C545EF2}" srcId="{BEA3DB3E-D0BC-42D3-BE31-7678DC9CE7C7}" destId="{E8E14D93-AAE8-4E68-A95E-7336CBED66DF}" srcOrd="1" destOrd="0" parTransId="{F0AB01A3-BF36-42C0-A4D9-353942A5B380}" sibTransId="{EE1273E4-F36E-482C-9966-33DB9497B7EA}"/>
    <dgm:cxn modelId="{82632F8E-1F53-4B13-A206-DE4B6C346E16}" srcId="{E8E14D93-AAE8-4E68-A95E-7336CBED66DF}" destId="{BB1C9450-59EB-4D74-9C29-A3101E8E9080}" srcOrd="1" destOrd="0" parTransId="{78ABEC6A-B087-43D7-A50D-5970033CC91E}" sibTransId="{34E7CAB0-8D78-4E55-B802-9A2D275D0501}"/>
    <dgm:cxn modelId="{EF134024-1FB3-4C0D-B63C-B0EF1B2D5B28}" type="presOf" srcId="{BEA3DB3E-D0BC-42D3-BE31-7678DC9CE7C7}" destId="{904BDD37-0911-41F1-86B5-C6D4D0A2E40C}" srcOrd="0" destOrd="0" presId="urn:microsoft.com/office/officeart/2005/8/layout/list1"/>
    <dgm:cxn modelId="{D8A5F86E-162F-4664-87FD-9194678041F1}" srcId="{E8E14D93-AAE8-4E68-A95E-7336CBED66DF}" destId="{7FBCDBDD-6B57-4487-A346-484323E9875F}" srcOrd="0" destOrd="0" parTransId="{A8C5E764-37E7-4342-B107-A0A9F4BDF7CC}" sibTransId="{7E537333-CD53-471C-AAF6-DC226C2BF268}"/>
    <dgm:cxn modelId="{EFFE3395-A1FE-4DB1-BF0E-8C5D6B414797}" type="presOf" srcId="{963587DC-2F07-4571-82D6-F0D32520F027}" destId="{F47789B2-6A43-488F-BBF6-DE91BF405E03}" srcOrd="0" destOrd="1" presId="urn:microsoft.com/office/officeart/2005/8/layout/list1"/>
    <dgm:cxn modelId="{EF5C3217-0B2D-47FE-8EE6-7323DF16E8B2}" srcId="{E8E14D93-AAE8-4E68-A95E-7336CBED66DF}" destId="{40A9D1F9-62F1-4A2D-B71C-FBF2099EE5C7}" srcOrd="2" destOrd="0" parTransId="{6FD46C69-834C-40F9-A4E8-6A3BEFDB42DE}" sibTransId="{74B8E68B-C565-4579-B2FB-0A76BBAB10EA}"/>
    <dgm:cxn modelId="{55892FC5-C0B4-4A13-B5C7-059280BCB1CC}" type="presOf" srcId="{7FBCDBDD-6B57-4487-A346-484323E9875F}" destId="{62DAC7E7-3685-4BD1-9EA7-6F3BB3FAC643}" srcOrd="0" destOrd="2" presId="urn:microsoft.com/office/officeart/2005/8/layout/list1"/>
    <dgm:cxn modelId="{9053D462-2D29-4FC8-94F0-7634B11302A8}" type="presOf" srcId="{7AE4B998-61C6-4940-8091-06568323778E}" destId="{E62FCAE8-E0FE-4EB0-A068-54C7D92E11EF}" srcOrd="0" destOrd="0" presId="urn:microsoft.com/office/officeart/2005/8/layout/list1"/>
    <dgm:cxn modelId="{C3BACED4-B996-4FE9-B4C9-ACE418CB78EB}" type="presOf" srcId="{40A9D1F9-62F1-4A2D-B71C-FBF2099EE5C7}" destId="{62DAC7E7-3685-4BD1-9EA7-6F3BB3FAC643}" srcOrd="0" destOrd="4" presId="urn:microsoft.com/office/officeart/2005/8/layout/list1"/>
    <dgm:cxn modelId="{36F8A156-8F67-49B0-830A-D0294FE6640A}" type="presOf" srcId="{BB1C9450-59EB-4D74-9C29-A3101E8E9080}" destId="{62DAC7E7-3685-4BD1-9EA7-6F3BB3FAC643}" srcOrd="0" destOrd="3" presId="urn:microsoft.com/office/officeart/2005/8/layout/list1"/>
    <dgm:cxn modelId="{0095C524-A1CC-44DB-AB35-9690FD8365A3}" type="presOf" srcId="{B503B6E3-C952-4CB8-8494-97561DEFFE18}" destId="{62DAC7E7-3685-4BD1-9EA7-6F3BB3FAC643}" srcOrd="0" destOrd="0" presId="urn:microsoft.com/office/officeart/2005/8/layout/list1"/>
    <dgm:cxn modelId="{AF16DA8C-5947-490E-8911-7AEF5FCEDD9F}" type="presOf" srcId="{1ACF91A2-55D7-4FDE-8619-FEEB998DD778}" destId="{A06F2435-20BE-43A1-B82D-278EFEAF9EE5}" srcOrd="0" destOrd="0" presId="urn:microsoft.com/office/officeart/2005/8/layout/list1"/>
    <dgm:cxn modelId="{2E5BB0FE-633A-4771-AAFC-B9C216552D05}" srcId="{7AE4B998-61C6-4940-8091-06568323778E}" destId="{706714F0-546F-49E1-8886-42C4D96483BE}" srcOrd="0" destOrd="0" parTransId="{2DA4BE39-4440-4234-A354-18448646233F}" sibTransId="{798E4617-A87E-4252-ADCB-D34AC58F570C}"/>
    <dgm:cxn modelId="{2E2A5209-5D5A-48D4-9AEC-5D3AA1EABD41}" type="presOf" srcId="{706714F0-546F-49E1-8886-42C4D96483BE}" destId="{F47789B2-6A43-488F-BBF6-DE91BF405E03}" srcOrd="0" destOrd="0" presId="urn:microsoft.com/office/officeart/2005/8/layout/list1"/>
    <dgm:cxn modelId="{D9E683FC-1386-4D81-AEC2-247E7A936E91}" type="presOf" srcId="{BEA3DB3E-D0BC-42D3-BE31-7678DC9CE7C7}" destId="{BDCE135F-3865-438D-A03F-AA2E8C7B6555}" srcOrd="1" destOrd="0" presId="urn:microsoft.com/office/officeart/2005/8/layout/list1"/>
    <dgm:cxn modelId="{84A539C8-2D95-424B-B547-DC285E4E5A55}" srcId="{BEA3DB3E-D0BC-42D3-BE31-7678DC9CE7C7}" destId="{B503B6E3-C952-4CB8-8494-97561DEFFE18}" srcOrd="0" destOrd="0" parTransId="{C9495181-5241-4B81-A7EF-61521912A64A}" sibTransId="{3CD83312-A07D-4975-8C63-08787AE5AD5D}"/>
    <dgm:cxn modelId="{98A9ECBB-5A14-49EE-A29B-C1B2E01D0933}" type="presOf" srcId="{7AE4B998-61C6-4940-8091-06568323778E}" destId="{05F157A0-9BFC-4B7C-A167-1C88C7832C48}" srcOrd="1" destOrd="0" presId="urn:microsoft.com/office/officeart/2005/8/layout/list1"/>
    <dgm:cxn modelId="{1B02D3ED-DD7C-4D67-AC6E-CDECAF9D0202}" srcId="{7AE4B998-61C6-4940-8091-06568323778E}" destId="{963587DC-2F07-4571-82D6-F0D32520F027}" srcOrd="1" destOrd="0" parTransId="{6391DA69-CA47-492B-8B58-C8DA3257EB42}" sibTransId="{69C01647-68B6-4A1A-B722-F93B3B5A85A6}"/>
    <dgm:cxn modelId="{8D85299D-43E2-465B-B21C-041339FAF816}" srcId="{1ACF91A2-55D7-4FDE-8619-FEEB998DD778}" destId="{BEA3DB3E-D0BC-42D3-BE31-7678DC9CE7C7}" srcOrd="0" destOrd="0" parTransId="{C170CDD3-1EEE-4A86-85D0-2DAC7A65A2A1}" sibTransId="{D6CD4C63-792C-4B7E-B076-088955984F6E}"/>
    <dgm:cxn modelId="{50A09375-0E99-42C8-B8F5-7869D36C2BDF}" srcId="{1ACF91A2-55D7-4FDE-8619-FEEB998DD778}" destId="{7AE4B998-61C6-4940-8091-06568323778E}" srcOrd="1" destOrd="0" parTransId="{35495E55-1587-49A3-8BB4-A515B1A10777}" sibTransId="{50588B5B-F343-421F-AB92-0906F478D026}"/>
    <dgm:cxn modelId="{11A66EA4-4AC0-4C28-ACB3-4D6436B62C0B}" type="presOf" srcId="{E8E14D93-AAE8-4E68-A95E-7336CBED66DF}" destId="{62DAC7E7-3685-4BD1-9EA7-6F3BB3FAC643}" srcOrd="0" destOrd="1" presId="urn:microsoft.com/office/officeart/2005/8/layout/list1"/>
    <dgm:cxn modelId="{F6768A83-E871-4E39-BF0B-DCF485377795}" type="presParOf" srcId="{A06F2435-20BE-43A1-B82D-278EFEAF9EE5}" destId="{FDD34747-215F-47DE-A0F4-F25157EC1462}" srcOrd="0" destOrd="0" presId="urn:microsoft.com/office/officeart/2005/8/layout/list1"/>
    <dgm:cxn modelId="{EC649391-9F22-45C4-959D-14104BC91AFF}" type="presParOf" srcId="{FDD34747-215F-47DE-A0F4-F25157EC1462}" destId="{904BDD37-0911-41F1-86B5-C6D4D0A2E40C}" srcOrd="0" destOrd="0" presId="urn:microsoft.com/office/officeart/2005/8/layout/list1"/>
    <dgm:cxn modelId="{CF03AD64-7C48-42CA-A361-25999ACB5234}" type="presParOf" srcId="{FDD34747-215F-47DE-A0F4-F25157EC1462}" destId="{BDCE135F-3865-438D-A03F-AA2E8C7B6555}" srcOrd="1" destOrd="0" presId="urn:microsoft.com/office/officeart/2005/8/layout/list1"/>
    <dgm:cxn modelId="{9F6F1321-BC1E-424E-8C21-F9DB61BF5B06}" type="presParOf" srcId="{A06F2435-20BE-43A1-B82D-278EFEAF9EE5}" destId="{4AA1DE07-46E3-4BA6-9B92-EA3FFC66A092}" srcOrd="1" destOrd="0" presId="urn:microsoft.com/office/officeart/2005/8/layout/list1"/>
    <dgm:cxn modelId="{574A880C-685C-4884-AFB7-CBF36C357BB4}" type="presParOf" srcId="{A06F2435-20BE-43A1-B82D-278EFEAF9EE5}" destId="{62DAC7E7-3685-4BD1-9EA7-6F3BB3FAC643}" srcOrd="2" destOrd="0" presId="urn:microsoft.com/office/officeart/2005/8/layout/list1"/>
    <dgm:cxn modelId="{84EC18B6-D449-43B6-BCAD-CEBF9242A589}" type="presParOf" srcId="{A06F2435-20BE-43A1-B82D-278EFEAF9EE5}" destId="{4F2E5B2B-F83F-4A8F-9DC0-BA8B42F410B8}" srcOrd="3" destOrd="0" presId="urn:microsoft.com/office/officeart/2005/8/layout/list1"/>
    <dgm:cxn modelId="{E5A0C39B-6713-47D0-A403-A68DFBC019DF}" type="presParOf" srcId="{A06F2435-20BE-43A1-B82D-278EFEAF9EE5}" destId="{7AB19E7E-55EB-491E-A8B0-75B215997359}" srcOrd="4" destOrd="0" presId="urn:microsoft.com/office/officeart/2005/8/layout/list1"/>
    <dgm:cxn modelId="{49DA5FAF-299D-4DC1-AC0C-7A82BDE64849}" type="presParOf" srcId="{7AB19E7E-55EB-491E-A8B0-75B215997359}" destId="{E62FCAE8-E0FE-4EB0-A068-54C7D92E11EF}" srcOrd="0" destOrd="0" presId="urn:microsoft.com/office/officeart/2005/8/layout/list1"/>
    <dgm:cxn modelId="{BBCC9435-E1E8-436F-86B6-B5FF3D1E9428}" type="presParOf" srcId="{7AB19E7E-55EB-491E-A8B0-75B215997359}" destId="{05F157A0-9BFC-4B7C-A167-1C88C7832C48}" srcOrd="1" destOrd="0" presId="urn:microsoft.com/office/officeart/2005/8/layout/list1"/>
    <dgm:cxn modelId="{069D37DB-6DD5-4B8B-B36A-D6E2DF217EFF}" type="presParOf" srcId="{A06F2435-20BE-43A1-B82D-278EFEAF9EE5}" destId="{4A71882E-7877-41B1-B06A-B76CBB982529}" srcOrd="5" destOrd="0" presId="urn:microsoft.com/office/officeart/2005/8/layout/list1"/>
    <dgm:cxn modelId="{7491B190-56E4-4E41-846B-B17B5960FACA}" type="presParOf" srcId="{A06F2435-20BE-43A1-B82D-278EFEAF9EE5}" destId="{F47789B2-6A43-488F-BBF6-DE91BF405E03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DAC7E7-3685-4BD1-9EA7-6F3BB3FAC643}">
      <dsp:nvSpPr>
        <dsp:cNvPr id="0" name=""/>
        <dsp:cNvSpPr/>
      </dsp:nvSpPr>
      <dsp:spPr>
        <a:xfrm>
          <a:off x="0" y="893587"/>
          <a:ext cx="8534400" cy="2463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2364" tIns="479044" rIns="662364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Similar as user testing in week 11</a:t>
          </a:r>
          <a:endParaRPr lang="en-SG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b="1" kern="1200" dirty="0" smtClean="0"/>
            <a:t>Differences:</a:t>
          </a:r>
          <a:endParaRPr lang="en-SG" sz="2300" b="1" kern="1200" dirty="0"/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Product download from </a:t>
          </a:r>
          <a:r>
            <a:rPr lang="en-US" sz="2300" kern="1200" dirty="0" smtClean="0"/>
            <a:t>IVLE (</a:t>
          </a:r>
          <a:r>
            <a:rPr lang="en-US" sz="2300" b="1" kern="1200" dirty="0" smtClean="0"/>
            <a:t>tentative</a:t>
          </a:r>
          <a:r>
            <a:rPr lang="en-US" sz="2300" kern="1200" dirty="0" smtClean="0"/>
            <a:t>)</a:t>
          </a:r>
          <a:endParaRPr lang="en-SG" sz="2300" kern="1200" dirty="0"/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Actual bugs will affect target team's score</a:t>
          </a:r>
          <a:endParaRPr lang="en-SG" sz="2300" kern="1200" dirty="0"/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Tester ID will be anonymized</a:t>
          </a:r>
          <a:endParaRPr lang="en-SG" sz="2300" kern="1200" dirty="0"/>
        </a:p>
      </dsp:txBody>
      <dsp:txXfrm>
        <a:off x="0" y="893587"/>
        <a:ext cx="8534400" cy="2463300"/>
      </dsp:txXfrm>
    </dsp:sp>
    <dsp:sp modelId="{BDCE135F-3865-438D-A03F-AA2E8C7B6555}">
      <dsp:nvSpPr>
        <dsp:cNvPr id="0" name=""/>
        <dsp:cNvSpPr/>
      </dsp:nvSpPr>
      <dsp:spPr>
        <a:xfrm>
          <a:off x="426720" y="554107"/>
          <a:ext cx="5974080" cy="678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806" tIns="0" rIns="225806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Phase A [~40 Minutes] User Acceptance Test</a:t>
          </a:r>
          <a:endParaRPr lang="en-SG" sz="2300" kern="1200" dirty="0"/>
        </a:p>
      </dsp:txBody>
      <dsp:txXfrm>
        <a:off x="459864" y="587251"/>
        <a:ext cx="5907792" cy="612672"/>
      </dsp:txXfrm>
    </dsp:sp>
    <dsp:sp modelId="{F47789B2-6A43-488F-BBF6-DE91BF405E03}">
      <dsp:nvSpPr>
        <dsp:cNvPr id="0" name=""/>
        <dsp:cNvSpPr/>
      </dsp:nvSpPr>
      <dsp:spPr>
        <a:xfrm>
          <a:off x="0" y="3820567"/>
          <a:ext cx="8534400" cy="1340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2364" tIns="479044" rIns="662364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Evaluate </a:t>
          </a:r>
          <a:r>
            <a:rPr lang="en-US" sz="2300" b="1" kern="1200" dirty="0" smtClean="0"/>
            <a:t>Documentation</a:t>
          </a:r>
          <a:r>
            <a:rPr lang="en-US" sz="2300" kern="1200" dirty="0" smtClean="0"/>
            <a:t>, </a:t>
          </a:r>
          <a:r>
            <a:rPr lang="en-US" sz="2300" b="1" kern="1200" dirty="0" smtClean="0"/>
            <a:t>Features</a:t>
          </a:r>
          <a:r>
            <a:rPr lang="en-US" sz="2300" kern="1200" dirty="0" smtClean="0"/>
            <a:t> and </a:t>
          </a:r>
          <a:r>
            <a:rPr lang="en-US" sz="2300" kern="1200" dirty="0" smtClean="0"/>
            <a:t>Estimate </a:t>
          </a:r>
          <a:r>
            <a:rPr lang="en-US" sz="2300" b="1" kern="1200" dirty="0" smtClean="0"/>
            <a:t>Effort</a:t>
          </a:r>
          <a:endParaRPr lang="en-SG" sz="2300" b="1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Submit report using </a:t>
          </a:r>
          <a:r>
            <a:rPr lang="en-US" sz="2300" b="1" kern="1200" dirty="0" smtClean="0"/>
            <a:t>TEAMMATES</a:t>
          </a:r>
          <a:endParaRPr lang="en-SG" sz="2300" b="1" kern="1200" dirty="0"/>
        </a:p>
      </dsp:txBody>
      <dsp:txXfrm>
        <a:off x="0" y="3820567"/>
        <a:ext cx="8534400" cy="1340325"/>
      </dsp:txXfrm>
    </dsp:sp>
    <dsp:sp modelId="{05F157A0-9BFC-4B7C-A167-1C88C7832C48}">
      <dsp:nvSpPr>
        <dsp:cNvPr id="0" name=""/>
        <dsp:cNvSpPr/>
      </dsp:nvSpPr>
      <dsp:spPr>
        <a:xfrm>
          <a:off x="426720" y="3481087"/>
          <a:ext cx="5974080" cy="6789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806" tIns="0" rIns="225806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Phase B [~40 minutes] </a:t>
          </a:r>
          <a:r>
            <a:rPr lang="en-US" sz="2300" kern="1200" dirty="0" smtClean="0"/>
            <a:t>Other Evaluations</a:t>
          </a:r>
          <a:endParaRPr lang="en-SG" sz="2300" kern="1200" dirty="0"/>
        </a:p>
      </dsp:txBody>
      <dsp:txXfrm>
        <a:off x="459864" y="3514231"/>
        <a:ext cx="5907792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96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18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92875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P</a:t>
            </a:r>
            <a:r>
              <a:rPr lang="en-US" b="1" dirty="0" smtClean="0"/>
              <a:t>roject – </a:t>
            </a:r>
            <a:r>
              <a:rPr lang="en-US" b="1" dirty="0">
                <a:solidFill>
                  <a:srgbClr val="C00000"/>
                </a:solidFill>
              </a:rPr>
              <a:t>T</a:t>
            </a:r>
            <a:r>
              <a:rPr lang="en-US" b="1" dirty="0" smtClean="0"/>
              <a:t>he </a:t>
            </a:r>
            <a:r>
              <a:rPr lang="en-US" b="1" dirty="0">
                <a:solidFill>
                  <a:srgbClr val="C00000"/>
                </a:solidFill>
              </a:rPr>
              <a:t>L</a:t>
            </a:r>
            <a:r>
              <a:rPr lang="en-US" b="1" dirty="0" smtClean="0"/>
              <a:t>ast </a:t>
            </a:r>
            <a:r>
              <a:rPr lang="en-US" b="1" dirty="0">
                <a:solidFill>
                  <a:srgbClr val="C00000"/>
                </a:solidFill>
              </a:rPr>
              <a:t>M</a:t>
            </a:r>
            <a:r>
              <a:rPr lang="en-US" b="1" dirty="0" smtClean="0"/>
              <a:t>ile</a:t>
            </a:r>
            <a:endParaRPr lang="en-SG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V1.5 and Week 13 Evaluation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29930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en-US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April (Sunday)</a:t>
            </a:r>
            <a:r>
              <a:rPr lang="en-US" dirty="0" smtClean="0"/>
              <a:t>, 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2359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Submissions</a:t>
            </a:r>
            <a:endParaRPr lang="en-SG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10" y="1447152"/>
            <a:ext cx="8799004" cy="42767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998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Tutorial Timeslot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</a:t>
            </a:r>
            <a:endParaRPr lang="en-SG" b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589448"/>
              </p:ext>
            </p:extLst>
          </p:nvPr>
        </p:nvGraphicFramePr>
        <p:xfrm>
          <a:off x="762000" y="1371600"/>
          <a:ext cx="7696200" cy="4648200"/>
        </p:xfrm>
        <a:graphic>
          <a:graphicData uri="http://schemas.openxmlformats.org/drawingml/2006/table">
            <a:tbl>
              <a:tblPr bandRow="1">
                <a:tableStyleId>{8799B23B-EC83-4686-B30A-512413B5E67A}</a:tableStyleId>
              </a:tblPr>
              <a:tblGrid>
                <a:gridCol w="1924050"/>
                <a:gridCol w="5772150"/>
              </a:tblGrid>
              <a:tr h="212187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Schedule</a:t>
                      </a:r>
                      <a:endParaRPr lang="en-SG" sz="24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Start at </a:t>
                      </a:r>
                    </a:p>
                    <a:p>
                      <a:r>
                        <a:rPr lang="en-US" sz="2000" dirty="0" smtClean="0"/>
                        <a:t>B1: 00min, </a:t>
                      </a:r>
                      <a:r>
                        <a:rPr lang="en-US" sz="2000" i="1" dirty="0" smtClean="0"/>
                        <a:t>B2:15min</a:t>
                      </a:r>
                      <a:r>
                        <a:rPr lang="en-US" sz="2000" dirty="0" smtClean="0"/>
                        <a:t>, B3:30min, </a:t>
                      </a:r>
                      <a:r>
                        <a:rPr lang="en-US" sz="2000" i="1" dirty="0" smtClean="0"/>
                        <a:t>B4: 45min     </a:t>
                      </a:r>
                    </a:p>
                    <a:p>
                      <a:endParaRPr lang="en-US" sz="2000" dirty="0" smtClean="0"/>
                    </a:p>
                    <a:p>
                      <a:r>
                        <a:rPr lang="en-US" sz="2000" dirty="0" smtClean="0"/>
                        <a:t>Arrive at least</a:t>
                      </a:r>
                      <a:r>
                        <a:rPr lang="en-US" sz="2000" baseline="0" dirty="0" smtClean="0"/>
                        <a:t> 15 minutes early to setup and prepare</a:t>
                      </a:r>
                      <a:endParaRPr lang="en-SG" sz="2000" dirty="0"/>
                    </a:p>
                  </a:txBody>
                  <a:tcPr anchor="ctr"/>
                </a:tc>
              </a:tr>
              <a:tr h="155026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Duration</a:t>
                      </a:r>
                      <a:endParaRPr lang="en-SG" sz="24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1+ (Team Size x 3</a:t>
                      </a:r>
                      <a:r>
                        <a:rPr lang="en-US" sz="2000" dirty="0" smtClean="0"/>
                        <a:t>) minutes</a:t>
                      </a:r>
                    </a:p>
                    <a:p>
                      <a:endParaRPr lang="en-US" sz="2000" dirty="0" smtClean="0"/>
                    </a:p>
                    <a:p>
                      <a:r>
                        <a:rPr lang="en-US" sz="2000" b="1" dirty="0" smtClean="0"/>
                        <a:t>1 min for overview</a:t>
                      </a:r>
                    </a:p>
                    <a:p>
                      <a:r>
                        <a:rPr lang="en-US" sz="2000" b="1" dirty="0" smtClean="0"/>
                        <a:t>3 min each for features by individual member</a:t>
                      </a:r>
                      <a:endParaRPr lang="en-SG" sz="2000" b="1" dirty="0"/>
                    </a:p>
                  </a:txBody>
                  <a:tcPr anchor="ctr"/>
                </a:tc>
              </a:tr>
              <a:tr h="97606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Focus</a:t>
                      </a:r>
                      <a:endParaRPr lang="en-SG" sz="24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User profile and features</a:t>
                      </a:r>
                    </a:p>
                    <a:p>
                      <a:r>
                        <a:rPr lang="en-US" sz="2000" dirty="0" smtClean="0"/>
                        <a:t>(Not</a:t>
                      </a:r>
                      <a:r>
                        <a:rPr lang="en-US" sz="2000" baseline="0" dirty="0" smtClean="0"/>
                        <a:t> to evaluate implementation strategy / quality)</a:t>
                      </a:r>
                      <a:endParaRPr lang="en-SG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24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Timeslot</a:t>
            </a:r>
            <a:r>
              <a:rPr lang="en-US" b="1" dirty="0" smtClean="0"/>
              <a:t>, </a:t>
            </a:r>
            <a:r>
              <a:rPr lang="en-US" b="1" dirty="0" smtClean="0"/>
              <a:t>i3 </a:t>
            </a:r>
            <a:r>
              <a:rPr lang="en-US" b="1" dirty="0" err="1" smtClean="0"/>
              <a:t>Aud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Evaluation</a:t>
            </a:r>
            <a:endParaRPr lang="en-SG" b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89564348"/>
              </p:ext>
            </p:extLst>
          </p:nvPr>
        </p:nvGraphicFramePr>
        <p:xfrm>
          <a:off x="304800" y="914400"/>
          <a:ext cx="85344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564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CE135F-3865-438D-A03F-AA2E8C7B65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DAC7E7-3685-4BD1-9EA7-6F3BB3FAC6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F157A0-9BFC-4B7C-A167-1C88C7832C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7789B2-6A43-488F-BBF6-DE91BF405E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963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W</a:t>
            </a:r>
            <a:r>
              <a:rPr lang="en-US" b="1" dirty="0" smtClean="0"/>
              <a:t>hy Peer Evaluation? </a:t>
            </a:r>
            <a:r>
              <a:rPr lang="en-US" b="1" dirty="0">
                <a:solidFill>
                  <a:srgbClr val="C00000"/>
                </a:solidFill>
              </a:rPr>
              <a:t>H</a:t>
            </a:r>
            <a:r>
              <a:rPr lang="en-US" b="1" dirty="0" smtClean="0"/>
              <a:t>ow </a:t>
            </a:r>
            <a:r>
              <a:rPr lang="en-US" b="1" dirty="0" smtClean="0"/>
              <a:t>is it used</a:t>
            </a:r>
            <a:r>
              <a:rPr lang="en-US" b="1" dirty="0" smtClean="0"/>
              <a:t>? </a:t>
            </a:r>
            <a:endParaRPr lang="en-SG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only practical way to test 50+ products with different features</a:t>
            </a:r>
          </a:p>
          <a:p>
            <a:pPr lvl="1"/>
            <a:r>
              <a:rPr lang="en-US" dirty="0" smtClean="0"/>
              <a:t>Each product are tested with 3-4 dedicated testers</a:t>
            </a:r>
          </a:p>
          <a:p>
            <a:r>
              <a:rPr lang="en-US" dirty="0" smtClean="0"/>
              <a:t>Learn and apply testing skill in actual setting</a:t>
            </a:r>
          </a:p>
          <a:p>
            <a:pPr lvl="1"/>
            <a:r>
              <a:rPr lang="en-US" dirty="0" smtClean="0"/>
              <a:t>You acquire a different perspective</a:t>
            </a:r>
          </a:p>
          <a:p>
            <a:r>
              <a:rPr lang="en-US" dirty="0" smtClean="0"/>
              <a:t>How your result is used?</a:t>
            </a:r>
          </a:p>
          <a:p>
            <a:pPr lvl="1"/>
            <a:r>
              <a:rPr lang="en-US" dirty="0" smtClean="0"/>
              <a:t>The testing result is used heavily for the implementation quality</a:t>
            </a:r>
          </a:p>
          <a:p>
            <a:pPr lvl="1"/>
            <a:r>
              <a:rPr lang="en-US" dirty="0" smtClean="0"/>
              <a:t>Documentation, Features and Effort estimation will be used as a factor only</a:t>
            </a:r>
          </a:p>
          <a:p>
            <a:pPr lvl="1"/>
            <a:r>
              <a:rPr lang="en-US" b="1" dirty="0" smtClean="0"/>
              <a:t>Quality of both </a:t>
            </a:r>
            <a:r>
              <a:rPr lang="en-US" dirty="0" smtClean="0"/>
              <a:t>will be reflected for your personal milestones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838672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Until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Wed 25th April</a:t>
            </a:r>
            <a:r>
              <a:rPr lang="en-US" b="1" dirty="0"/>
              <a:t>,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2359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Aftermath</a:t>
            </a:r>
            <a:endParaRPr lang="en-SG" b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r>
              <a:rPr lang="en-US" dirty="0" smtClean="0"/>
              <a:t>Team should meet and review all issues / bugs raised:</a:t>
            </a:r>
          </a:p>
          <a:p>
            <a:pPr lvl="1"/>
            <a:r>
              <a:rPr lang="en-US" b="1" dirty="0" smtClean="0"/>
              <a:t>Response</a:t>
            </a:r>
            <a:r>
              <a:rPr lang="en-US" dirty="0" smtClean="0"/>
              <a:t> [</a:t>
            </a:r>
            <a:r>
              <a:rPr lang="en-US" i="1" dirty="0" smtClean="0"/>
              <a:t>Accepted</a:t>
            </a:r>
            <a:r>
              <a:rPr lang="en-US" dirty="0" smtClean="0"/>
              <a:t>, </a:t>
            </a:r>
            <a:r>
              <a:rPr lang="en-US" i="1" dirty="0"/>
              <a:t>Rejected</a:t>
            </a:r>
            <a:r>
              <a:rPr lang="en-US" dirty="0" smtClean="0"/>
              <a:t>, </a:t>
            </a:r>
            <a:r>
              <a:rPr lang="en-US" i="1" dirty="0" err="1"/>
              <a:t>CannotReproduce</a:t>
            </a:r>
            <a:r>
              <a:rPr lang="en-US" dirty="0" smtClean="0"/>
              <a:t>, </a:t>
            </a:r>
            <a:r>
              <a:rPr lang="en-US" i="1" dirty="0" err="1"/>
              <a:t>IssueUnclear</a:t>
            </a:r>
            <a:r>
              <a:rPr lang="en-US" dirty="0" smtClean="0"/>
              <a:t>]</a:t>
            </a:r>
          </a:p>
          <a:p>
            <a:pPr marL="1160463" lvl="1"/>
            <a:r>
              <a:rPr lang="en-US" b="1" dirty="0" smtClean="0"/>
              <a:t>Classify accepted bug </a:t>
            </a:r>
            <a:r>
              <a:rPr lang="en-US" dirty="0" smtClean="0"/>
              <a:t>[</a:t>
            </a:r>
            <a:r>
              <a:rPr lang="en-US" i="1" dirty="0"/>
              <a:t>Functionality</a:t>
            </a:r>
            <a:r>
              <a:rPr lang="en-US" dirty="0" smtClean="0"/>
              <a:t>, </a:t>
            </a:r>
            <a:r>
              <a:rPr lang="en-US" i="1" dirty="0"/>
              <a:t>Documentation</a:t>
            </a:r>
            <a:r>
              <a:rPr lang="en-US" dirty="0" smtClean="0"/>
              <a:t>]</a:t>
            </a:r>
          </a:p>
          <a:p>
            <a:pPr marL="1160463" lvl="1"/>
            <a:r>
              <a:rPr lang="en-US" b="1" dirty="0" smtClean="0"/>
              <a:t>Decide severity </a:t>
            </a:r>
            <a:r>
              <a:rPr lang="en-US" dirty="0" smtClean="0"/>
              <a:t>[</a:t>
            </a:r>
            <a:r>
              <a:rPr lang="en-US" i="1" dirty="0"/>
              <a:t>low</a:t>
            </a:r>
            <a:r>
              <a:rPr lang="en-US" dirty="0" smtClean="0"/>
              <a:t>, </a:t>
            </a:r>
            <a:r>
              <a:rPr lang="en-US" i="1" dirty="0"/>
              <a:t>medium</a:t>
            </a:r>
            <a:r>
              <a:rPr lang="en-US" dirty="0" smtClean="0"/>
              <a:t>, </a:t>
            </a:r>
            <a:r>
              <a:rPr lang="en-US" i="1" dirty="0"/>
              <a:t>high</a:t>
            </a:r>
            <a:r>
              <a:rPr lang="en-US" dirty="0" smtClean="0"/>
              <a:t>]</a:t>
            </a:r>
          </a:p>
          <a:p>
            <a:pPr marL="1160463" lvl="1"/>
            <a:r>
              <a:rPr lang="en-US" b="1" dirty="0" smtClean="0"/>
              <a:t>Assign fixer </a:t>
            </a:r>
            <a:r>
              <a:rPr lang="en-US" dirty="0" smtClean="0"/>
              <a:t>[which team member (if any)should take responsibility]</a:t>
            </a:r>
          </a:p>
          <a:p>
            <a:r>
              <a:rPr lang="en-US" dirty="0" smtClean="0"/>
              <a:t>TA will verify all issues afterwards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81844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290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Project – The Last Mile</vt:lpstr>
      <vt:lpstr>15th April (Sunday), 2359, Submissions</vt:lpstr>
      <vt:lpstr>Tutorial Timeslot, Demo</vt:lpstr>
      <vt:lpstr>Lecture Timeslot, i3 Aud, Evaluation</vt:lpstr>
      <vt:lpstr>Why Peer Evaluation? How is it used? </vt:lpstr>
      <vt:lpstr>Until Wed 25th April, 2359, Aftermath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– The Last Mile</dc:title>
  <dc:creator>Soo Yuen Jien</dc:creator>
  <cp:lastModifiedBy>Soo Yuen Jien</cp:lastModifiedBy>
  <cp:revision>6</cp:revision>
  <dcterms:created xsi:type="dcterms:W3CDTF">2006-08-16T00:00:00Z</dcterms:created>
  <dcterms:modified xsi:type="dcterms:W3CDTF">2018-04-13T06:16:07Z</dcterms:modified>
</cp:coreProperties>
</file>