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20" r:id="rId3"/>
    <p:sldId id="258" r:id="rId4"/>
    <p:sldId id="259" r:id="rId5"/>
    <p:sldId id="288" r:id="rId6"/>
    <p:sldId id="260" r:id="rId7"/>
    <p:sldId id="314" r:id="rId8"/>
    <p:sldId id="290" r:id="rId9"/>
    <p:sldId id="291" r:id="rId10"/>
    <p:sldId id="293" r:id="rId11"/>
    <p:sldId id="321" r:id="rId12"/>
    <p:sldId id="294" r:id="rId13"/>
    <p:sldId id="297" r:id="rId14"/>
    <p:sldId id="298" r:id="rId15"/>
    <p:sldId id="301" r:id="rId16"/>
    <p:sldId id="304" r:id="rId17"/>
    <p:sldId id="315" r:id="rId18"/>
    <p:sldId id="317" r:id="rId19"/>
    <p:sldId id="318" r:id="rId20"/>
    <p:sldId id="319" r:id="rId21"/>
    <p:sldId id="271" r:id="rId22"/>
    <p:sldId id="270" r:id="rId23"/>
    <p:sldId id="273" r:id="rId24"/>
    <p:sldId id="274" r:id="rId25"/>
    <p:sldId id="28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289" r:id="rId43"/>
    <p:sldId id="282" r:id="rId44"/>
    <p:sldId id="283" r:id="rId45"/>
    <p:sldId id="284" r:id="rId4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0B3647-1C0B-4B7C-8E4F-E84B0A7744F9}">
          <p14:sldIdLst>
            <p14:sldId id="256"/>
            <p14:sldId id="320"/>
            <p14:sldId id="258"/>
            <p14:sldId id="259"/>
            <p14:sldId id="288"/>
            <p14:sldId id="260"/>
            <p14:sldId id="314"/>
            <p14:sldId id="290"/>
            <p14:sldId id="291"/>
            <p14:sldId id="293"/>
            <p14:sldId id="321"/>
            <p14:sldId id="294"/>
            <p14:sldId id="297"/>
            <p14:sldId id="298"/>
            <p14:sldId id="301"/>
            <p14:sldId id="304"/>
            <p14:sldId id="315"/>
            <p14:sldId id="317"/>
            <p14:sldId id="318"/>
            <p14:sldId id="319"/>
            <p14:sldId id="271"/>
            <p14:sldId id="270"/>
            <p14:sldId id="273"/>
            <p14:sldId id="274"/>
            <p14:sldId id="285"/>
            <p14:sldId id="275"/>
            <p14:sldId id="276"/>
            <p14:sldId id="277"/>
            <p14:sldId id="278"/>
            <p14:sldId id="279"/>
            <p14:sldId id="280"/>
            <p14:sldId id="281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289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9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3316919495408561"/>
          <c:y val="0.12516833519254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Apps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Social Network App</c:v>
                </c:pt>
                <c:pt idx="1">
                  <c:v>E-mail App</c:v>
                </c:pt>
                <c:pt idx="2">
                  <c:v>Health IS</c:v>
                </c:pt>
                <c:pt idx="3">
                  <c:v>File Mgmt Sys</c:v>
                </c:pt>
                <c:pt idx="4">
                  <c:v>Conference Mgmt Sys</c:v>
                </c:pt>
                <c:pt idx="5">
                  <c:v>E-Commerce</c:v>
                </c:pt>
                <c:pt idx="6">
                  <c:v>Content Mgmt Sys</c:v>
                </c:pt>
                <c:pt idx="7">
                  <c:v>CRM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7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597442594046981"/>
          <c:y val="5.8552768711225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208824192810253E-2"/>
          <c:y val="0.18005176942072662"/>
          <c:w val="0.90047745089814457"/>
          <c:h val="0.5287511248535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Historical Vulns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Social Network</c:v>
                </c:pt>
                <c:pt idx="1">
                  <c:v>Mail App</c:v>
                </c:pt>
                <c:pt idx="2">
                  <c:v>Health IS</c:v>
                </c:pt>
                <c:pt idx="3">
                  <c:v>File Mgmt Sys</c:v>
                </c:pt>
                <c:pt idx="4">
                  <c:v>Conference Mgmt Sys</c:v>
                </c:pt>
                <c:pt idx="5">
                  <c:v>E-Commerce</c:v>
                </c:pt>
                <c:pt idx="6">
                  <c:v>Content Mgmt Sys</c:v>
                </c:pt>
                <c:pt idx="7">
                  <c:v>CRM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12</c:v>
                </c:pt>
                <c:pt idx="2">
                  <c:v>2</c:v>
                </c:pt>
                <c:pt idx="3">
                  <c:v>19</c:v>
                </c:pt>
                <c:pt idx="4">
                  <c:v>4</c:v>
                </c:pt>
                <c:pt idx="5">
                  <c:v>20</c:v>
                </c:pt>
                <c:pt idx="6">
                  <c:v>262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6921072"/>
        <c:axId val="-1066918896"/>
      </c:barChart>
      <c:catAx>
        <c:axId val="-106692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918896"/>
        <c:crosses val="autoZero"/>
        <c:auto val="1"/>
        <c:lblAlgn val="ctr"/>
        <c:lblOffset val="100"/>
        <c:noMultiLvlLbl val="0"/>
      </c:catAx>
      <c:valAx>
        <c:axId val="-106691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92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597442594046981"/>
          <c:y val="5.8552768711225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862283680568651E-2"/>
          <c:y val="0.14923914444818737"/>
          <c:w val="0.87121102353959656"/>
          <c:h val="0.47115921639082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Reduction Factor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Social Network</c:v>
                </c:pt>
                <c:pt idx="1">
                  <c:v>Mail App</c:v>
                </c:pt>
                <c:pt idx="2">
                  <c:v>Health IS</c:v>
                </c:pt>
                <c:pt idx="3">
                  <c:v>File Mgmt Sys</c:v>
                </c:pt>
                <c:pt idx="4">
                  <c:v>Conference Mgmt Sys</c:v>
                </c:pt>
                <c:pt idx="5">
                  <c:v>E-Commerce</c:v>
                </c:pt>
                <c:pt idx="6">
                  <c:v>Content Mgmt Sys</c:v>
                </c:pt>
                <c:pt idx="7">
                  <c:v>CRM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88</c:v>
                </c:pt>
                <c:pt idx="1">
                  <c:v>118</c:v>
                </c:pt>
                <c:pt idx="2">
                  <c:v>8</c:v>
                </c:pt>
                <c:pt idx="3">
                  <c:v>138</c:v>
                </c:pt>
                <c:pt idx="4">
                  <c:v>32</c:v>
                </c:pt>
                <c:pt idx="5">
                  <c:v>79</c:v>
                </c:pt>
                <c:pt idx="6">
                  <c:v>140</c:v>
                </c:pt>
                <c:pt idx="7">
                  <c:v>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6915632"/>
        <c:axId val="-1066919440"/>
      </c:barChart>
      <c:catAx>
        <c:axId val="-106691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919440"/>
        <c:crosses val="autoZero"/>
        <c:auto val="1"/>
        <c:lblAlgn val="ctr"/>
        <c:lblOffset val="100"/>
        <c:noMultiLvlLbl val="0"/>
      </c:catAx>
      <c:valAx>
        <c:axId val="-10669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91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Login time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w/o UserPath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Social Network</c:v>
                </c:pt>
                <c:pt idx="1">
                  <c:v>Mail App</c:v>
                </c:pt>
                <c:pt idx="2">
                  <c:v>Health IS</c:v>
                </c:pt>
                <c:pt idx="3">
                  <c:v>File Mgmt Sys</c:v>
                </c:pt>
                <c:pt idx="4">
                  <c:v>Conference Mgmt Sys</c:v>
                </c:pt>
                <c:pt idx="5">
                  <c:v>E-Commerce</c:v>
                </c:pt>
                <c:pt idx="6">
                  <c:v>Content Mgmt Sys</c:v>
                </c:pt>
                <c:pt idx="7">
                  <c:v>CRM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2.88</c:v>
                </c:pt>
                <c:pt idx="1">
                  <c:v>7.28</c:v>
                </c:pt>
                <c:pt idx="2">
                  <c:v>3.23</c:v>
                </c:pt>
                <c:pt idx="3">
                  <c:v>3.3</c:v>
                </c:pt>
                <c:pt idx="4">
                  <c:v>0.6</c:v>
                </c:pt>
                <c:pt idx="5">
                  <c:v>3.91</c:v>
                </c:pt>
                <c:pt idx="6">
                  <c:v>2.66</c:v>
                </c:pt>
                <c:pt idx="7">
                  <c:v>9.1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 with UserPath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Social Network</c:v>
                </c:pt>
                <c:pt idx="1">
                  <c:v>Mail App</c:v>
                </c:pt>
                <c:pt idx="2">
                  <c:v>Health IS</c:v>
                </c:pt>
                <c:pt idx="3">
                  <c:v>File Mgmt Sys</c:v>
                </c:pt>
                <c:pt idx="4">
                  <c:v>Conference Mgmt Sys</c:v>
                </c:pt>
                <c:pt idx="5">
                  <c:v>E-Commerce</c:v>
                </c:pt>
                <c:pt idx="6">
                  <c:v>Content Mgmt Sys</c:v>
                </c:pt>
                <c:pt idx="7">
                  <c:v>CRM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2.95</c:v>
                </c:pt>
                <c:pt idx="1">
                  <c:v>7.49</c:v>
                </c:pt>
                <c:pt idx="2">
                  <c:v>3.33</c:v>
                </c:pt>
                <c:pt idx="3">
                  <c:v>3.4</c:v>
                </c:pt>
                <c:pt idx="4">
                  <c:v>0.62</c:v>
                </c:pt>
                <c:pt idx="5">
                  <c:v>3.98</c:v>
                </c:pt>
                <c:pt idx="6">
                  <c:v>2.73</c:v>
                </c:pt>
                <c:pt idx="7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6918352"/>
        <c:axId val="-1066917264"/>
      </c:barChart>
      <c:catAx>
        <c:axId val="-106691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917264"/>
        <c:crosses val="autoZero"/>
        <c:auto val="1"/>
        <c:lblAlgn val="ctr"/>
        <c:lblOffset val="100"/>
        <c:noMultiLvlLbl val="0"/>
      </c:catAx>
      <c:valAx>
        <c:axId val="-106691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91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E708F-512C-4869-9321-0E8538F5A27C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CB605-B195-425D-9468-A64994ED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7DC54-8367-49B1-BEB5-B6161CBE2DE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E6A7-34B3-4E01-B919-E3CB79F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7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enough,</a:t>
            </a:r>
            <a:r>
              <a:rPr lang="en-US" baseline="0" dirty="0" smtClean="0"/>
              <a:t> in the present web, the username and password is sent as a plaintext to the web</a:t>
            </a:r>
          </a:p>
          <a:p>
            <a:r>
              <a:rPr lang="en-US" baseline="0" dirty="0" smtClean="0"/>
              <a:t>PAKE protocol will be successful only if both the parties own the credential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enough,</a:t>
            </a:r>
            <a:r>
              <a:rPr lang="en-US" baseline="0" dirty="0" smtClean="0"/>
              <a:t> in the present web, the username and password is sent as a plaintext to the web</a:t>
            </a:r>
          </a:p>
          <a:p>
            <a:r>
              <a:rPr lang="en-US" baseline="0" dirty="0" smtClean="0"/>
              <a:t>PAKE protocol will be successful only if both the parties own the credential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successfully logged in, the next step is to delegate</a:t>
            </a:r>
            <a:r>
              <a:rPr lang="en-US" baseline="0" dirty="0" smtClean="0"/>
              <a:t> the authority of user-owned data from the web server to the browser</a:t>
            </a:r>
          </a:p>
          <a:p>
            <a:r>
              <a:rPr lang="en-US" baseline="0" dirty="0" smtClean="0"/>
              <a:t>In the present web, origin is the only authority to access sensitive user-owned data</a:t>
            </a:r>
          </a:p>
          <a:p>
            <a:r>
              <a:rPr lang="en-US" baseline="0" dirty="0" smtClean="0"/>
              <a:t>Since malicious script running under the same origin as the benign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BAM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malicious script</a:t>
            </a:r>
            <a:r>
              <a:rPr lang="en-US" baseline="0" dirty="0" smtClean="0"/>
              <a:t> has the same privilege with the user, since the script run in the same origin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Sensitive data / trusted code needs to be checked on its authenticity and integrity, with respect to 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 : both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: component that has more privilege and run under this origin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has the user authority to access user-owned data, able to run code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Able to render secure web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1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 :</a:t>
            </a:r>
            <a:r>
              <a:rPr lang="en-US" baseline="0" dirty="0" smtClean="0"/>
              <a:t> some HTTP request needs to be authorized by trusted component on the client-side before being sent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component that has user authority can authorize an HTTP request  </a:t>
            </a:r>
            <a:r>
              <a:rPr lang="en-US" baseline="0" dirty="0" smtClean="0">
                <a:sym typeface="Wingdings" panose="05000000000000000000" pitchFamily="2" charset="2"/>
              </a:rPr>
              <a:t> every request will be tagged with a secret value,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Which is derived from Ks … why? Ks signifies user authority</a:t>
            </a:r>
            <a:endParaRPr lang="en-US" baseline="0" dirty="0" smtClean="0"/>
          </a:p>
          <a:p>
            <a:r>
              <a:rPr lang="en-US" baseline="0" dirty="0" smtClean="0"/>
              <a:t>Ks represents the authority </a:t>
            </a:r>
            <a:r>
              <a:rPr lang="en-US" baseline="0" dirty="0" smtClean="0">
                <a:sym typeface="Wingdings" panose="05000000000000000000" pitchFamily="2" charset="2"/>
              </a:rPr>
              <a:t> every time when \\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</a:t>
            </a:r>
            <a:r>
              <a:rPr lang="en-US" baseline="0" dirty="0" smtClean="0"/>
              <a:t> see how this is implemented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 the browser to have</a:t>
            </a:r>
            <a:r>
              <a:rPr lang="en-US" baseline="0" dirty="0" smtClean="0"/>
              <a:t> trusted path, which is a secure channel for inputting data and displaying a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5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Secondly,</a:t>
            </a:r>
            <a:r>
              <a:rPr lang="en-US" baseline="0" dirty="0" smtClean="0"/>
              <a:t> We add a novel primitive called </a:t>
            </a:r>
            <a:r>
              <a:rPr lang="en-US" baseline="0" dirty="0" err="1" smtClean="0"/>
              <a:t>Uframe</a:t>
            </a:r>
            <a:r>
              <a:rPr lang="en-US" baseline="0" dirty="0" smtClean="0"/>
              <a:t> for secure authority delegation, we need a component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 isolates trusted data state and code, and also more privileged than the origin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70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Secure request channel </a:t>
            </a:r>
            <a:r>
              <a:rPr lang="en-US" dirty="0" smtClean="0">
                <a:sym typeface="Wingdings" panose="05000000000000000000" pitchFamily="2" charset="2"/>
              </a:rPr>
              <a:t> token is derived from Ks, which malicious</a:t>
            </a:r>
            <a:r>
              <a:rPr lang="en-US" baseline="0" dirty="0" smtClean="0">
                <a:sym typeface="Wingdings" panose="05000000000000000000" pitchFamily="2" charset="2"/>
              </a:rPr>
              <a:t> scripts don’t have access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9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present web, the authority</a:t>
            </a:r>
            <a:r>
              <a:rPr lang="en-US" baseline="0" dirty="0" smtClean="0"/>
              <a:t> of a user is represented by an origin and a web session</a:t>
            </a:r>
          </a:p>
          <a:p>
            <a:r>
              <a:rPr lang="en-US" baseline="0" dirty="0" smtClean="0"/>
              <a:t>However, due to script injection attacks, the attacker has unfettered access to do any malicious activities inside the user’s session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 : sensitive user owned data, or some privileged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6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7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TCB</a:t>
            </a:r>
            <a:r>
              <a:rPr lang="en-US" baseline="0" dirty="0" smtClean="0"/>
              <a:t> reduction = Final TCB / Initial TCB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538D-693C-47A3-9563-1A053E8114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5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538D-693C-47A3-9563-1A053E8114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5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workflow : 2 separate ideas : PAKE &amp; secure credential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1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workflow : 2 separate ideas : PAKE &amp; secure credential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6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538D-693C-47A3-9563-1A053E8114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01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538D-693C-47A3-9563-1A053E81146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have been many reports</a:t>
            </a:r>
            <a:r>
              <a:rPr lang="en-US" baseline="0" dirty="0" smtClean="0"/>
              <a:t> suggested the prevalence and damage that it costs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 reference use italic and smaller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prevent script injection attack, the web has first line defenses such as…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Unfortunately, these first line defenses aim at preventing script injection attacks, and it is not sufficient to protect user’s data in the presence of a script already running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have to resort to second line of defense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CSP doesn’t protect sensitive data from malicious extension, as it can inject script or simply modify header info for incoming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 for the question is yes</a:t>
            </a:r>
            <a:r>
              <a:rPr lang="en-US" baseline="0" dirty="0" smtClean="0"/>
              <a:t> we can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has been a challenging problem because many channels are available for the attacker to steal sensitive data</a:t>
            </a:r>
          </a:p>
          <a:p>
            <a:r>
              <a:rPr lang="en-US" baseline="0" dirty="0" smtClean="0"/>
              <a:t>We offer second line of defenses to protect sensitive user-owned resources by systematically analyze all channels that can be compromised </a:t>
            </a:r>
          </a:p>
          <a:p>
            <a:r>
              <a:rPr lang="en-US" baseline="0" dirty="0" smtClean="0"/>
              <a:t>To steal the data, and build defenses around these channels</a:t>
            </a:r>
          </a:p>
          <a:p>
            <a:r>
              <a:rPr lang="en-US" baseline="0" dirty="0" smtClean="0"/>
              <a:t>Soon,  we’ll see how our design works, but let me first give you an idea on how an attacker compromises channels on the web to </a:t>
            </a:r>
          </a:p>
          <a:p>
            <a:r>
              <a:rPr lang="en-US" baseline="0" dirty="0" smtClean="0"/>
              <a:t>Steal user-owned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scope</a:t>
            </a:r>
            <a:r>
              <a:rPr lang="en-US" baseline="0" dirty="0" smtClean="0"/>
              <a:t> of our problem </a:t>
            </a:r>
          </a:p>
          <a:p>
            <a:r>
              <a:rPr lang="en-US" baseline="0" dirty="0" smtClean="0"/>
              <a:t>What is in-scope is the following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8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this scenario, how do we solve this? Let’s take a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</a:t>
            </a:r>
          </a:p>
          <a:p>
            <a:r>
              <a:rPr lang="en-US" dirty="0" smtClean="0"/>
              <a:t>- When</a:t>
            </a:r>
            <a:r>
              <a:rPr lang="en-US" baseline="0" dirty="0" smtClean="0"/>
              <a:t> a user shares a session with the attacker, there is no protection over input data, attacker can intercept input</a:t>
            </a:r>
          </a:p>
          <a:p>
            <a:r>
              <a:rPr lang="en-US" baseline="0" dirty="0" smtClean="0"/>
              <a:t>- As a solution, we build a secure input channel which can reliably transmit user data into the kernel, and not accessible to the attacker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a secure channel is</a:t>
            </a:r>
            <a:r>
              <a:rPr lang="en-US" baseline="0" dirty="0" smtClean="0"/>
              <a:t> not enough, because the attacker can compromised the content that is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E6A7-34B3-4E01-B919-E3CB79FA94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02D7-1DFC-4191-84F9-B34D697DDE4C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A8C5-0532-48FA-89F3-2EFD9F39D516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A49-6DED-4B85-967E-23AE34E6C078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54F-C720-470A-9676-7F380DD789C5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D85F-5652-4B58-8896-FECB2858BD93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1A-01D2-477C-8DA5-4401F9601445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D258-07EF-4AE8-8D08-3F37F12D91CB}" type="datetime1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8151-C75D-4C87-9D4B-3F6C93D03A3F}" type="datetime1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133C-2CC2-4237-896B-A5158103BAA7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F208-437C-44CE-B44B-45685EC44862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0EDF-A473-4BEC-828F-41EC43BDDB01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E83A-8223-49A1-90A3-84F6B54F8B30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D932-CE4A-40A6-8FFC-26A3661B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gif"/><Relationship Id="rId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15.png"/><Relationship Id="rId1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4.gif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gif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nricob@comp.nus.edu.s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8.png"/><Relationship Id="rId5" Type="http://schemas.openxmlformats.org/officeDocument/2006/relationships/image" Target="../media/image46.png"/><Relationship Id="rId10" Type="http://schemas.openxmlformats.org/officeDocument/2006/relationships/image" Target="../media/image23.png"/><Relationship Id="rId4" Type="http://schemas.openxmlformats.org/officeDocument/2006/relationships/image" Target="../media/image48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8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.jpeg"/><Relationship Id="rId10" Type="http://schemas.openxmlformats.org/officeDocument/2006/relationships/image" Target="../media/image51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65.t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rp.stanford.edu/ndss.html#itpass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8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gif"/><Relationship Id="rId10" Type="http://schemas.openxmlformats.org/officeDocument/2006/relationships/image" Target="../media/image65.tif"/><Relationship Id="rId4" Type="http://schemas.openxmlformats.org/officeDocument/2006/relationships/image" Target="../media/image54.png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Light"/>
              </a:rPr>
              <a:t>You Can’t Be Me: Enabling Trusted Paths and User Sub-origins in Web Browsers</a:t>
            </a:r>
            <a:endParaRPr lang="en-US" dirty="0">
              <a:latin typeface="Helvetic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Helvetica Light"/>
              </a:rPr>
              <a:t>Enrico </a:t>
            </a:r>
            <a:r>
              <a:rPr lang="en-US" sz="4400" b="1" dirty="0" err="1" smtClean="0">
                <a:solidFill>
                  <a:schemeClr val="tx1"/>
                </a:solidFill>
                <a:latin typeface="Helvetica Light"/>
              </a:rPr>
              <a:t>Budianto</a:t>
            </a:r>
            <a:r>
              <a:rPr lang="en-US" sz="4400" b="1" dirty="0" smtClean="0">
                <a:solidFill>
                  <a:schemeClr val="tx1"/>
                </a:solidFill>
                <a:latin typeface="Helvetica Light"/>
              </a:rPr>
              <a:t>*   </a:t>
            </a:r>
            <a:r>
              <a:rPr lang="en-US" sz="4400" dirty="0" smtClean="0">
                <a:solidFill>
                  <a:schemeClr val="tx1"/>
                </a:solidFill>
                <a:latin typeface="Helvetica Light"/>
              </a:rPr>
              <a:t>Yaoqi Jia*    </a:t>
            </a:r>
            <a:r>
              <a:rPr lang="en-US" sz="4400" dirty="0" err="1" smtClean="0">
                <a:solidFill>
                  <a:schemeClr val="tx1"/>
                </a:solidFill>
                <a:latin typeface="Helvetica Light"/>
              </a:rPr>
              <a:t>Xinshu</a:t>
            </a:r>
            <a:r>
              <a:rPr lang="en-US" sz="4400" dirty="0" smtClean="0">
                <a:solidFill>
                  <a:schemeClr val="tx1"/>
                </a:solidFill>
                <a:latin typeface="Helvetica Light"/>
              </a:rPr>
              <a:t> Dong</a:t>
            </a:r>
            <a:r>
              <a:rPr lang="en-US" altLang="en-US" sz="4400" baseline="30000" dirty="0" smtClean="0">
                <a:solidFill>
                  <a:schemeClr val="tx1"/>
                </a:solidFill>
                <a:latin typeface="Helvetica Light"/>
                <a:cs typeface="Arial" pitchFamily="34" charset="0"/>
              </a:rPr>
              <a:t>‡</a:t>
            </a:r>
            <a:r>
              <a:rPr lang="en-US" sz="4400" dirty="0" smtClean="0">
                <a:solidFill>
                  <a:schemeClr val="tx1"/>
                </a:solidFill>
                <a:latin typeface="Helvetica Light"/>
              </a:rPr>
              <a:t>	</a:t>
            </a:r>
          </a:p>
          <a:p>
            <a:r>
              <a:rPr lang="en-US" sz="4400" dirty="0" err="1" smtClean="0">
                <a:solidFill>
                  <a:schemeClr val="tx1"/>
                </a:solidFill>
                <a:latin typeface="Helvetica Light"/>
              </a:rPr>
              <a:t>Prateek</a:t>
            </a:r>
            <a:r>
              <a:rPr lang="en-US" sz="4400" dirty="0" smtClean="0">
                <a:solidFill>
                  <a:schemeClr val="tx1"/>
                </a:solidFill>
                <a:latin typeface="Helvetica Light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Helvetica Light"/>
              </a:rPr>
              <a:t>Saxena</a:t>
            </a:r>
            <a:r>
              <a:rPr lang="en-US" sz="4400" dirty="0" smtClean="0">
                <a:solidFill>
                  <a:schemeClr val="tx1"/>
                </a:solidFill>
                <a:latin typeface="Helvetica Light"/>
              </a:rPr>
              <a:t>*	</a:t>
            </a:r>
            <a:r>
              <a:rPr lang="en-US" sz="4400" dirty="0" err="1" smtClean="0">
                <a:solidFill>
                  <a:schemeClr val="tx1"/>
                </a:solidFill>
                <a:latin typeface="Helvetica Light"/>
              </a:rPr>
              <a:t>Zhenkai</a:t>
            </a:r>
            <a:r>
              <a:rPr lang="en-US" sz="4400" dirty="0" smtClean="0">
                <a:solidFill>
                  <a:schemeClr val="tx1"/>
                </a:solidFill>
                <a:latin typeface="Helvetica Light"/>
              </a:rPr>
              <a:t> Liang*</a:t>
            </a:r>
          </a:p>
          <a:p>
            <a:endParaRPr lang="en-US" dirty="0" smtClean="0">
              <a:solidFill>
                <a:schemeClr val="tx1"/>
              </a:solidFill>
              <a:latin typeface="Helvetica Light"/>
            </a:endParaRPr>
          </a:p>
          <a:p>
            <a:r>
              <a:rPr lang="en-US" sz="3800" dirty="0" smtClean="0">
                <a:solidFill>
                  <a:schemeClr val="tx1"/>
                </a:solidFill>
                <a:latin typeface="Helvetica Light"/>
              </a:rPr>
              <a:t>*School of Computing, National University of Singapore</a:t>
            </a:r>
          </a:p>
          <a:p>
            <a:r>
              <a:rPr lang="en-US" altLang="en-US" sz="3800" baseline="30000" dirty="0" smtClean="0">
                <a:solidFill>
                  <a:schemeClr val="tx1"/>
                </a:solidFill>
                <a:latin typeface="Helvetica Light"/>
                <a:cs typeface="Arial" pitchFamily="34" charset="0"/>
              </a:rPr>
              <a:t>‡</a:t>
            </a:r>
            <a:r>
              <a:rPr lang="en-US" sz="3800" dirty="0" smtClean="0">
                <a:solidFill>
                  <a:schemeClr val="tx1"/>
                </a:solidFill>
                <a:latin typeface="Helvetica Light"/>
              </a:rPr>
              <a:t>Advanced Digital Sciences Center</a:t>
            </a:r>
          </a:p>
          <a:p>
            <a:endParaRPr lang="en-US" dirty="0">
              <a:solidFill>
                <a:schemeClr val="tx1"/>
              </a:solidFill>
              <a:latin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4" y="108964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Protecting User Credentials (2)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5790" y="1111031"/>
            <a:ext cx="694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Problem: Spoofing for user credentials</a:t>
            </a:r>
            <a:endParaRPr lang="en-US" sz="3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4663539" y="5943600"/>
            <a:ext cx="1398049" cy="830997"/>
            <a:chOff x="3634623" y="5470553"/>
            <a:chExt cx="1398049" cy="830997"/>
          </a:xfrm>
        </p:grpSpPr>
        <p:sp>
          <p:nvSpPr>
            <p:cNvPr id="30" name="Rounded Rectangle 29"/>
            <p:cNvSpPr/>
            <p:nvPr/>
          </p:nvSpPr>
          <p:spPr>
            <a:xfrm>
              <a:off x="3634623" y="5512351"/>
              <a:ext cx="1398049" cy="7697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7588" y="5470553"/>
              <a:ext cx="124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Services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09045" y="28956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51067" y="2026446"/>
            <a:ext cx="5810089" cy="3764754"/>
            <a:chOff x="1951067" y="1340646"/>
            <a:chExt cx="5810089" cy="4145754"/>
          </a:xfrm>
        </p:grpSpPr>
        <p:pic>
          <p:nvPicPr>
            <p:cNvPr id="54" name="Picture 2" descr="https://mockupstogo.mybalsamiq.com/mockups/397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96"/>
            <a:stretch/>
          </p:blipFill>
          <p:spPr bwMode="auto">
            <a:xfrm>
              <a:off x="1951067" y="1340646"/>
              <a:ext cx="5810089" cy="414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6858000" y="1828800"/>
              <a:ext cx="798331" cy="27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15141" y="3700344"/>
            <a:ext cx="107099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99389" y="4038600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318934" y="3637120"/>
            <a:ext cx="1079694" cy="1030469"/>
            <a:chOff x="5674419" y="4150551"/>
            <a:chExt cx="1345405" cy="1169012"/>
          </a:xfrm>
        </p:grpSpPr>
        <p:pic>
          <p:nvPicPr>
            <p:cNvPr id="61" name="Picture 60" descr="http://pitweston.com/wp-content/uploads/2011/12/Devil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740" y="4450479"/>
              <a:ext cx="869084" cy="86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http://simpleicon.com/wp-content/uploads/sign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8256">
              <a:off x="5674419" y="4150551"/>
              <a:ext cx="599857" cy="59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35" y="3309364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6" y="4315562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672267" y="5105400"/>
            <a:ext cx="991273" cy="3828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LOGIN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588019" y="4343400"/>
            <a:ext cx="58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CVV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72267" y="4648200"/>
            <a:ext cx="2362200" cy="2746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25" y="4765254"/>
            <a:ext cx="864506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59024" y="1143000"/>
            <a:ext cx="823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Solution: Special display element with color indicator</a:t>
            </a:r>
            <a:endParaRPr lang="en-US" sz="2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81600" y="4313270"/>
            <a:ext cx="0" cy="1782730"/>
          </a:xfrm>
          <a:prstGeom prst="line">
            <a:avLst/>
          </a:prstGeom>
          <a:ln w="28575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703820" y="3459130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699389" y="4041558"/>
            <a:ext cx="2362200" cy="27467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609089" y="301440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714379" y="3459130"/>
            <a:ext cx="2362200" cy="27467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97992" y="2461189"/>
            <a:ext cx="878164" cy="2725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5486400" y="3733800"/>
            <a:ext cx="0" cy="236220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10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74056" y="2296984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11832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5694 L -3.05556E-6 -0.05671 C 0.00486 -0.05625 0.00973 -0.05602 0.01459 -0.05486 C 0.01632 -0.0544 0.01789 -0.05324 0.01962 -0.05255 L 0.03264 -0.04815 C 0.04861 -0.04907 0.06441 -0.04931 0.08021 -0.05046 C 0.0842 -0.05069 0.09236 -0.05324 0.0967 -0.05486 C 0.09827 -0.05556 0.09983 -0.05671 0.10157 -0.05694 C 0.10591 -0.0581 0.11025 -0.05856 0.11459 -0.05926 L 0.19167 -0.05486 C 0.2382 -0.05486 0.28455 -0.05625 0.33108 -0.05694 L 0.37032 -0.05926 L 0.41789 -0.06134 C 0.42674 -0.06181 0.43542 -0.06319 0.4441 -0.06366 C 0.4665 -0.06458 0.48889 -0.06505 0.51129 -0.06574 C 0.52101 -0.06991 0.51164 -0.0662 0.52604 -0.07014 C 0.53125 -0.07153 0.53299 -0.07245 0.53768 -0.07454 C 0.54775 -0.08819 0.53299 -0.06968 0.54584 -0.08102 C 0.54775 -0.08287 0.54879 -0.08588 0.5507 -0.08773 C 0.55209 -0.08889 0.55417 -0.08889 0.55556 -0.08981 C 0.55747 -0.09097 0.55886 -0.09282 0.56059 -0.09421 C 0.57066 -0.11435 0.55782 -0.08958 0.56719 -0.10509 C 0.57535 -0.11898 0.5658 -0.10556 0.57361 -0.11597 C 0.57414 -0.11829 0.57448 -0.1206 0.57535 -0.12268 C 0.57726 -0.12731 0.58195 -0.13565 0.58195 -0.13542 L 0.58195 -0.13565 " pathEditMode="relative" rAng="0" ptsTypes="AAAAAAAAAAAAAAAAAAAAAAAA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68" grpId="0"/>
      <p:bldP spid="69" grpId="0" animBg="1"/>
      <p:bldP spid="70" grpId="0"/>
      <p:bldP spid="75" grpId="0" animBg="1"/>
      <p:bldP spid="74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90" y="-76200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Protecting User Credentials (3)</a:t>
            </a:r>
            <a:endParaRPr lang="en-US" dirty="0"/>
          </a:p>
        </p:txBody>
      </p:sp>
      <p:pic>
        <p:nvPicPr>
          <p:cNvPr id="4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013981" y="1811972"/>
            <a:ext cx="3883112" cy="35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445" y="2824596"/>
            <a:ext cx="21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Authentication 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9037" y="32253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381" y="3594700"/>
            <a:ext cx="1812693" cy="28480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25133" y="3869371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9381" y="4238703"/>
            <a:ext cx="1812693" cy="2451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pitweston.com/wp-content/uploads/2011/12/Devi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60" y="2569138"/>
            <a:ext cx="697444" cy="7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2894" y="2582849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XYZ</a:t>
            </a:r>
          </a:p>
        </p:txBody>
      </p:sp>
      <p:pic>
        <p:nvPicPr>
          <p:cNvPr id="14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61" y="2754514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1" y="3853448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285080" y="4645588"/>
            <a:ext cx="991273" cy="3828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LOGIN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92093" y="5735210"/>
            <a:ext cx="1435556" cy="830997"/>
            <a:chOff x="3624239" y="5600867"/>
            <a:chExt cx="1435556" cy="830997"/>
          </a:xfrm>
        </p:grpSpPr>
        <p:sp>
          <p:nvSpPr>
            <p:cNvPr id="18" name="Rounded Rectangle 17"/>
            <p:cNvSpPr/>
            <p:nvPr/>
          </p:nvSpPr>
          <p:spPr>
            <a:xfrm>
              <a:off x="3624239" y="5604453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7588" y="5600867"/>
              <a:ext cx="124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Services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54093" y="4513373"/>
            <a:ext cx="0" cy="1225423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02483" y="2244890"/>
            <a:ext cx="486431" cy="16294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2361" y="1015425"/>
            <a:ext cx="849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Problem: Leaking credentials to the bad websites</a:t>
            </a:r>
            <a:endParaRPr lang="en-US" sz="3200" b="1" dirty="0"/>
          </a:p>
        </p:txBody>
      </p:sp>
      <p:pic>
        <p:nvPicPr>
          <p:cNvPr id="25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93" y="3283778"/>
            <a:ext cx="1258934" cy="11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12560" y="2425984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Web </a:t>
            </a:r>
          </a:p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11</a:t>
            </a:fld>
            <a:endParaRPr lang="en-US"/>
          </a:p>
        </p:txBody>
      </p:sp>
      <p:pic>
        <p:nvPicPr>
          <p:cNvPr id="40" name="Picture 39" descr="http://pitweston.com/wp-content/uploads/2011/12/Devi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41" y="3200475"/>
            <a:ext cx="697444" cy="7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5665"/>
            <a:ext cx="864506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90618" y="2056674"/>
            <a:ext cx="1477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xyzi.com</a:t>
            </a:r>
          </a:p>
        </p:txBody>
      </p:sp>
    </p:spTree>
    <p:extLst>
      <p:ext uri="{BB962C8B-B14F-4D97-AF65-F5344CB8AC3E}">
        <p14:creationId xmlns:p14="http://schemas.microsoft.com/office/powerpoint/2010/main" val="25519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0.00023 C 0.01788 -0.0007 0.03611 -0.00023 0.054 -0.00209 C 0.05747 -0.00255 0.06059 -0.00509 0.06389 -0.00648 L 0.06875 -0.0088 C 0.07101 -0.01158 0.0724 -0.01621 0.07535 -0.01736 C 0.07691 -0.01806 0.07865 -0.01852 0.08021 -0.01968 C 0.09306 -0.02801 0.07778 -0.0206 0.09011 -0.02616 C 0.09167 -0.02847 0.09306 -0.03125 0.09497 -0.03264 C 0.09809 -0.03496 0.10486 -0.03704 0.10486 -0.03681 C 0.10591 -0.03866 0.10677 -0.04074 0.10816 -0.04144 C 0.11077 -0.04306 0.11354 -0.04283 0.11632 -0.04375 C 0.13021 -0.04769 0.11441 -0.04421 0.13438 -0.04792 L 0.18195 -0.04584 C 0.18681 -0.0456 0.19167 -0.04421 0.1967 -0.04375 C 0.23525 -0.03912 0.20556 -0.04375 0.23281 -0.03935 C 0.23334 -0.03912 0.24306 -0.03611 0.24427 -0.03496 C 0.24879 -0.03033 0.25278 -0.02408 0.25573 -0.01736 C 0.25695 -0.01459 0.25764 -0.01158 0.25903 -0.0088 C 0.26493 0.0044 0.26389 0.00231 0.27049 0.01088 C 0.27101 0.01319 0.2717 0.01528 0.27205 0.01759 C 0.27327 0.02338 0.27396 0.0294 0.27535 0.03495 C 0.27952 0.05162 0.27795 0.04352 0.28038 0.05903 C 0.27969 0.06782 0.27986 0.07662 0.27865 0.08518 C 0.2783 0.08773 0.27622 0.08935 0.27535 0.0919 C 0.27518 0.09259 0.27309 0.10555 0.27205 0.10717 C 0.27084 0.10926 0.26875 0.10995 0.26719 0.11157 C 0.26667 0.11366 0.2665 0.1162 0.26563 0.11805 C 0.2632 0.12222 0.26007 0.12523 0.25729 0.12893 C 0.25573 0.13125 0.25434 0.13379 0.25243 0.13541 C 0.2507 0.13704 0.24896 0.13819 0.24757 0.13981 C 0.24566 0.1419 0.24462 0.14491 0.24254 0.14653 C 0.24063 0.14791 0.2382 0.14791 0.23611 0.14861 C 0.2349 0.15 0.23403 0.15162 0.23281 0.15301 C 0.22882 0.15717 0.2257 0.15879 0.22118 0.1618 C 0.21823 0.16574 0.21719 0.16782 0.21302 0.1706 C 0.21146 0.17153 0.20972 0.17199 0.20816 0.17268 C 0.20591 0.17477 0.20365 0.17685 0.20156 0.17916 C 0.19983 0.18125 0.19861 0.18403 0.1967 0.18588 C 0.19462 0.18773 0.19236 0.18866 0.19011 0.19004 C 0.18906 0.19236 0.18768 0.19444 0.18681 0.19676 C 0.18611 0.19884 0.18611 0.20139 0.18525 0.20324 C 0.18351 0.20694 0.18021 0.20949 0.17709 0.20972 C 0.17205 0.21041 0.16719 0.20972 0.16216 0.20972 L 0.16216 0.20995 " pathEditMode="relative" rAng="0" ptsTypes="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78 0.20023 L 0.25278 0.20023 C 0.25868 0.19491 0.26563 0.19143 0.27066 0.18472 C 0.2724 0.18264 0.27379 0.18009 0.2757 0.17824 C 0.27813 0.17569 0.28143 0.1743 0.28386 0.17176 C 0.28681 0.16852 0.28924 0.16435 0.29202 0.16088 C 0.29844 0.15231 0.29566 0.15671 0.30018 0.14768 C 0.30452 0.13032 0.30295 0.13912 0.30521 0.12153 C 0.30469 0.10254 0.30486 0.08356 0.30347 0.06458 C 0.30313 0.05926 0.30087 0.05463 0.30018 0.0493 C 0.29913 0.04004 0.29948 0.03032 0.29861 0.02083 C 0.29827 0.01805 0.2974 0.01504 0.29688 0.01227 C 0.28889 -0.04746 0.30052 0.03125 0.29375 -0.01412 C 0.29427 -0.04306 0.29323 -0.07246 0.29531 -0.10139 C 0.29549 -0.10417 0.29844 -0.10486 0.30018 -0.10579 C 0.30278 -0.10718 0.30573 -0.10718 0.30851 -0.1081 C 0.31007 -0.10857 0.31163 -0.10949 0.31337 -0.11019 C 0.31719 -0.11181 0.32101 -0.11296 0.32483 -0.11459 C 0.32656 -0.11528 0.32813 -0.11621 0.32969 -0.11667 C 0.34948 -0.12431 0.35851 -0.11991 0.38716 -0.12107 C 0.38924 -0.12176 0.3915 -0.12269 0.39375 -0.12338 C 0.42222 -0.13033 0.44306 -0.12431 0.47726 -0.12338 C 0.48229 -0.12246 0.48716 -0.12222 0.49202 -0.12107 C 0.49427 -0.1206 0.49636 -0.11898 0.49861 -0.11898 L 0.71667 -0.12107 C 0.72361 -0.12408 0.72222 -0.12384 0.73143 -0.12546 C 0.73681 -0.12639 0.74792 -0.12755 0.74792 -0.12755 L 0.74792 -0.12755 " pathEditMode="relative" ptsTypes="AAAAAA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90" y="-129682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Protecting User Credentials (3)</a:t>
            </a:r>
            <a:endParaRPr lang="en-US" dirty="0"/>
          </a:p>
        </p:txBody>
      </p:sp>
      <p:pic>
        <p:nvPicPr>
          <p:cNvPr id="4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013981" y="1811972"/>
            <a:ext cx="3883112" cy="35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445" y="2824596"/>
            <a:ext cx="21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Authentication 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9037" y="32253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381" y="3594700"/>
            <a:ext cx="1812693" cy="28480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25133" y="3869371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9381" y="4238703"/>
            <a:ext cx="1812693" cy="2451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pitweston.com/wp-content/uploads/2011/12/Devi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60" y="2569138"/>
            <a:ext cx="697444" cy="7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2894" y="2582849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XYZ</a:t>
            </a:r>
          </a:p>
        </p:txBody>
      </p:sp>
      <p:pic>
        <p:nvPicPr>
          <p:cNvPr id="14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61" y="2754514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1" y="3853448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285080" y="4645588"/>
            <a:ext cx="991273" cy="3828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LOGIN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92093" y="5735210"/>
            <a:ext cx="1435556" cy="830997"/>
            <a:chOff x="3624239" y="5600867"/>
            <a:chExt cx="1435556" cy="830997"/>
          </a:xfrm>
        </p:grpSpPr>
        <p:sp>
          <p:nvSpPr>
            <p:cNvPr id="18" name="Rounded Rectangle 17"/>
            <p:cNvSpPr/>
            <p:nvPr/>
          </p:nvSpPr>
          <p:spPr>
            <a:xfrm>
              <a:off x="3624239" y="5604453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7588" y="5600867"/>
              <a:ext cx="124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Services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5665"/>
            <a:ext cx="864506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754093" y="4513373"/>
            <a:ext cx="0" cy="12254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02483" y="2244890"/>
            <a:ext cx="486431" cy="16294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628807" y="767072"/>
            <a:ext cx="1014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Solution : Mutual authentication using zero-knowledge </a:t>
            </a:r>
          </a:p>
          <a:p>
            <a:pPr algn="ctr"/>
            <a:r>
              <a:rPr lang="en-US" sz="2800" b="1" dirty="0" smtClean="0"/>
              <a:t>proof protocol</a:t>
            </a:r>
            <a:endParaRPr lang="en-US" sz="2800" b="1" dirty="0"/>
          </a:p>
        </p:txBody>
      </p:sp>
      <p:pic>
        <p:nvPicPr>
          <p:cNvPr id="25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93" y="3283778"/>
            <a:ext cx="1258934" cy="11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370863" y="3182110"/>
            <a:ext cx="1690149" cy="1056593"/>
          </a:xfrm>
          <a:prstGeom prst="round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560" y="2425984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Web </a:t>
            </a:r>
          </a:p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18053" y="3283778"/>
            <a:ext cx="1435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PAKE</a:t>
            </a:r>
          </a:p>
          <a:p>
            <a:pPr algn="ctr"/>
            <a:r>
              <a:rPr lang="en-US" sz="2800" b="1" dirty="0" smtClean="0"/>
              <a:t>Protocol</a:t>
            </a:r>
            <a:endParaRPr lang="en-US" sz="2800" b="1" dirty="0"/>
          </a:p>
        </p:txBody>
      </p:sp>
      <p:sp>
        <p:nvSpPr>
          <p:cNvPr id="29" name="Right Arrow 28"/>
          <p:cNvSpPr/>
          <p:nvPr/>
        </p:nvSpPr>
        <p:spPr>
          <a:xfrm rot="10800000">
            <a:off x="4545698" y="3616878"/>
            <a:ext cx="669986" cy="33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224560" y="3616879"/>
            <a:ext cx="526910" cy="33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4" y="5898359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08321" y="6225153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sp>
        <p:nvSpPr>
          <p:cNvPr id="36" name="Down Arrow 35"/>
          <p:cNvSpPr/>
          <p:nvPr/>
        </p:nvSpPr>
        <p:spPr>
          <a:xfrm>
            <a:off x="1727718" y="5432115"/>
            <a:ext cx="491319" cy="439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7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48" y="4819835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579975" y="5146629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sp>
        <p:nvSpPr>
          <p:cNvPr id="39" name="Down Arrow 38"/>
          <p:cNvSpPr/>
          <p:nvPr/>
        </p:nvSpPr>
        <p:spPr>
          <a:xfrm>
            <a:off x="8199372" y="4353591"/>
            <a:ext cx="491319" cy="439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12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74986" y="2057274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41690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0.00023 C 0.01788 -0.0007 0.03611 -0.00023 0.054 -0.00209 C 0.05747 -0.00255 0.06059 -0.00509 0.06389 -0.00648 L 0.06875 -0.0088 C 0.07101 -0.01158 0.0724 -0.01621 0.07535 -0.01736 C 0.07691 -0.01806 0.07865 -0.01852 0.08021 -0.01968 C 0.09306 -0.02801 0.07778 -0.0206 0.09011 -0.02616 C 0.09167 -0.02847 0.09306 -0.03125 0.09497 -0.03264 C 0.09809 -0.03496 0.10486 -0.03704 0.10486 -0.03681 C 0.10591 -0.03866 0.10677 -0.04074 0.10816 -0.04144 C 0.11077 -0.04306 0.11354 -0.04283 0.11632 -0.04375 C 0.13021 -0.04769 0.11441 -0.04421 0.13438 -0.04792 L 0.18195 -0.04584 C 0.18681 -0.0456 0.19167 -0.04421 0.1967 -0.04375 C 0.23525 -0.03912 0.20556 -0.04375 0.23281 -0.03935 C 0.23334 -0.03912 0.24306 -0.03611 0.24427 -0.03496 C 0.24879 -0.03033 0.25278 -0.02408 0.25573 -0.01736 C 0.25695 -0.01459 0.25764 -0.01158 0.25903 -0.0088 C 0.26493 0.0044 0.26389 0.00231 0.27049 0.01088 C 0.27101 0.01319 0.2717 0.01528 0.27205 0.01759 C 0.27327 0.02338 0.27396 0.0294 0.27535 0.03495 C 0.27952 0.05162 0.27795 0.04352 0.28038 0.05903 C 0.27969 0.06782 0.27986 0.07662 0.27865 0.08518 C 0.2783 0.08773 0.27622 0.08935 0.27535 0.0919 C 0.27518 0.09259 0.27309 0.10555 0.27205 0.10717 C 0.27084 0.10926 0.26875 0.10995 0.26719 0.11157 C 0.26667 0.11366 0.2665 0.1162 0.26563 0.11805 C 0.2632 0.12222 0.26007 0.12523 0.25729 0.12893 C 0.25573 0.13125 0.25434 0.13379 0.25243 0.13541 C 0.2507 0.13704 0.24896 0.13819 0.24757 0.13981 C 0.24566 0.1419 0.24462 0.14491 0.24254 0.14653 C 0.24063 0.14791 0.2382 0.14791 0.23611 0.14861 C 0.2349 0.15 0.23403 0.15162 0.23281 0.15301 C 0.22882 0.15717 0.2257 0.15879 0.22118 0.1618 C 0.21823 0.16574 0.21719 0.16782 0.21302 0.1706 C 0.21146 0.17153 0.20972 0.17199 0.20816 0.17268 C 0.20591 0.17477 0.20365 0.17685 0.20156 0.17916 C 0.19983 0.18125 0.19861 0.18403 0.1967 0.18588 C 0.19462 0.18773 0.19236 0.18866 0.19011 0.19004 C 0.18906 0.19236 0.18768 0.19444 0.18681 0.19676 C 0.18611 0.19884 0.18611 0.20139 0.18525 0.20324 C 0.18351 0.20694 0.18021 0.20949 0.17709 0.20972 C 0.17205 0.21041 0.16719 0.20972 0.16216 0.20972 L 0.16216 0.20995 " pathEditMode="relative" rAng="0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8" grpId="0"/>
      <p:bldP spid="29" grpId="0" animBg="1"/>
      <p:bldP spid="30" grpId="0" animBg="1"/>
      <p:bldP spid="35" grpId="0"/>
      <p:bldP spid="36" grpId="0" animBg="1"/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Secure Authority Delegation (1)</a:t>
            </a:r>
            <a:endParaRPr lang="en-US" dirty="0"/>
          </a:p>
        </p:txBody>
      </p:sp>
      <p:pic>
        <p:nvPicPr>
          <p:cNvPr id="4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7" y="3607032"/>
            <a:ext cx="1258934" cy="11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444" y="2749238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Web </a:t>
            </a:r>
          </a:p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pic>
        <p:nvPicPr>
          <p:cNvPr id="6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3" y="4298159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624953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308473" y="2590800"/>
            <a:ext cx="5276689" cy="2799317"/>
            <a:chOff x="1951067" y="1340646"/>
            <a:chExt cx="5810089" cy="4145754"/>
          </a:xfrm>
        </p:grpSpPr>
        <p:pic>
          <p:nvPicPr>
            <p:cNvPr id="9" name="Picture 2" descr="https://mockupstogo.mybalsamiq.com/mockups/3972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96"/>
            <a:stretch/>
          </p:blipFill>
          <p:spPr bwMode="auto">
            <a:xfrm>
              <a:off x="1951067" y="1340646"/>
              <a:ext cx="5810089" cy="414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858000" y="1828800"/>
              <a:ext cx="798331" cy="27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77" y="2114669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6566" y="2359967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13473" y="5638800"/>
            <a:ext cx="1435556" cy="830997"/>
            <a:chOff x="3624239" y="5600867"/>
            <a:chExt cx="1435556" cy="830997"/>
          </a:xfrm>
        </p:grpSpPr>
        <p:sp>
          <p:nvSpPr>
            <p:cNvPr id="14" name="Rounded Rectangle 13"/>
            <p:cNvSpPr/>
            <p:nvPr/>
          </p:nvSpPr>
          <p:spPr>
            <a:xfrm>
              <a:off x="3624239" y="5604453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7588" y="5600867"/>
              <a:ext cx="124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Services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2137871" y="3251877"/>
            <a:ext cx="1295400" cy="913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9" idx="2"/>
            <a:endCxn id="15" idx="0"/>
          </p:cNvCxnSpPr>
          <p:nvPr/>
        </p:nvCxnSpPr>
        <p:spPr>
          <a:xfrm>
            <a:off x="5946818" y="5390117"/>
            <a:ext cx="1392" cy="248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4vector.com/i/free-vector-text-file-icon_101919_Text_Fil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38" y="4056836"/>
            <a:ext cx="697818" cy="6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13073" y="480707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Light"/>
              </a:rPr>
              <a:t>HTML+JS</a:t>
            </a:r>
            <a:endParaRPr lang="en-US" b="1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1483682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Light"/>
              </a:rPr>
              <a:t>Present web: origin manages user-owned resources</a:t>
            </a:r>
            <a:endParaRPr lang="en-US" sz="2400" b="1" dirty="0">
              <a:latin typeface="Helvetica Light"/>
            </a:endParaRPr>
          </a:p>
        </p:txBody>
      </p:sp>
      <p:pic>
        <p:nvPicPr>
          <p:cNvPr id="29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9" y="3526497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72000" y="3401612"/>
            <a:ext cx="338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Account No : 123-445</a:t>
            </a:r>
          </a:p>
        </p:txBody>
      </p:sp>
      <p:pic>
        <p:nvPicPr>
          <p:cNvPr id="37" name="Picture 36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19" y="4841980"/>
            <a:ext cx="535078" cy="6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://pitweston.com/wp-content/uploads/2011/12/Devil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65" y="4229178"/>
            <a:ext cx="697444" cy="7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32"/>
          <p:cNvSpPr/>
          <p:nvPr/>
        </p:nvSpPr>
        <p:spPr>
          <a:xfrm>
            <a:off x="5984059" y="4592021"/>
            <a:ext cx="1173365" cy="653287"/>
          </a:xfrm>
          <a:custGeom>
            <a:avLst/>
            <a:gdLst>
              <a:gd name="connsiteX0" fmla="*/ 1500424 w 1500424"/>
              <a:gd name="connsiteY0" fmla="*/ 0 h 1963711"/>
              <a:gd name="connsiteX1" fmla="*/ 795886 w 1500424"/>
              <a:gd name="connsiteY1" fmla="*/ 119921 h 1963711"/>
              <a:gd name="connsiteX2" fmla="*/ 301211 w 1500424"/>
              <a:gd name="connsiteY2" fmla="*/ 464695 h 1963711"/>
              <a:gd name="connsiteX3" fmla="*/ 31388 w 1500424"/>
              <a:gd name="connsiteY3" fmla="*/ 1229193 h 1963711"/>
              <a:gd name="connsiteX4" fmla="*/ 16398 w 1500424"/>
              <a:gd name="connsiteY4" fmla="*/ 1963711 h 196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424" h="1963711">
                <a:moveTo>
                  <a:pt x="1500424" y="0"/>
                </a:moveTo>
                <a:cubicBezTo>
                  <a:pt x="1248089" y="21236"/>
                  <a:pt x="995755" y="42472"/>
                  <a:pt x="795886" y="119921"/>
                </a:cubicBezTo>
                <a:cubicBezTo>
                  <a:pt x="596017" y="197370"/>
                  <a:pt x="428627" y="279816"/>
                  <a:pt x="301211" y="464695"/>
                </a:cubicBezTo>
                <a:cubicBezTo>
                  <a:pt x="173795" y="649574"/>
                  <a:pt x="78857" y="979357"/>
                  <a:pt x="31388" y="1229193"/>
                </a:cubicBezTo>
                <a:cubicBezTo>
                  <a:pt x="-16081" y="1479029"/>
                  <a:pt x="158" y="1721370"/>
                  <a:pt x="16398" y="196371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67756" y="583295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123-445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98379" y="4281957"/>
            <a:ext cx="1072294" cy="948361"/>
            <a:chOff x="4414106" y="4358157"/>
            <a:chExt cx="1072294" cy="948361"/>
          </a:xfrm>
        </p:grpSpPr>
        <p:grpSp>
          <p:nvGrpSpPr>
            <p:cNvPr id="40" name="Group 39"/>
            <p:cNvGrpSpPr/>
            <p:nvPr/>
          </p:nvGrpSpPr>
          <p:grpSpPr>
            <a:xfrm>
              <a:off x="4414106" y="4358157"/>
              <a:ext cx="851125" cy="660529"/>
              <a:chOff x="7530874" y="4267846"/>
              <a:chExt cx="851125" cy="66052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530874" y="4267846"/>
                <a:ext cx="851125" cy="660529"/>
              </a:xfrm>
              <a:prstGeom prst="roundRect">
                <a:avLst>
                  <a:gd name="adj" fmla="val 11253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" descr="https://cdn2.iconfinder.com/data/icons/snipicons/500/script-128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8254" y="4342273"/>
                <a:ext cx="514671" cy="514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Freeform 2"/>
            <p:cNvSpPr/>
            <p:nvPr/>
          </p:nvSpPr>
          <p:spPr>
            <a:xfrm>
              <a:off x="5276538" y="4811843"/>
              <a:ext cx="209862" cy="494675"/>
            </a:xfrm>
            <a:custGeom>
              <a:avLst/>
              <a:gdLst>
                <a:gd name="connsiteX0" fmla="*/ 0 w 209862"/>
                <a:gd name="connsiteY0" fmla="*/ 0 h 494675"/>
                <a:gd name="connsiteX1" fmla="*/ 164892 w 209862"/>
                <a:gd name="connsiteY1" fmla="*/ 149901 h 494675"/>
                <a:gd name="connsiteX2" fmla="*/ 209862 w 209862"/>
                <a:gd name="connsiteY2" fmla="*/ 494675 h 4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862" h="494675">
                  <a:moveTo>
                    <a:pt x="0" y="0"/>
                  </a:moveTo>
                  <a:cubicBezTo>
                    <a:pt x="64957" y="33727"/>
                    <a:pt x="129915" y="67455"/>
                    <a:pt x="164892" y="149901"/>
                  </a:cubicBezTo>
                  <a:cubicBezTo>
                    <a:pt x="199869" y="232347"/>
                    <a:pt x="204865" y="363511"/>
                    <a:pt x="209862" y="494675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2059" y="1497637"/>
            <a:ext cx="9125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Helvetica Light"/>
              </a:rPr>
              <a:t>Problem: injected scripts have access to user-owned resources</a:t>
            </a:r>
            <a:endParaRPr lang="en-US" sz="2200" b="1" dirty="0">
              <a:latin typeface="Helvetica Ligh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32087" y="4123504"/>
            <a:ext cx="1993416" cy="2582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414615" y="6248401"/>
            <a:ext cx="2133600" cy="365125"/>
          </a:xfrm>
        </p:spPr>
        <p:txBody>
          <a:bodyPr/>
          <a:lstStyle/>
          <a:p>
            <a:pPr algn="l"/>
            <a:fld id="{1813D932-CE4A-40A6-8FFC-26A3661BCF16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26022" y="2718593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21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1.94444E-6 0.00023 C -0.00173 -0.00417 -0.00312 -0.00857 -0.00503 -0.0125 C -0.00573 -0.01389 -0.00694 -0.01435 -0.00781 -0.01551 C -0.0085 -0.01644 -0.00885 -0.01783 -0.00955 -0.01852 C -0.01041 -0.01991 -0.01146 -0.0206 -0.01232 -0.02176 C -0.01285 -0.02246 -0.01302 -0.02338 -0.01354 -0.02384 C -0.01528 -0.0257 -0.01719 -0.02732 -0.0191 -0.02894 C -0.01979 -0.02963 -0.02066 -0.03033 -0.02135 -0.03102 C -0.02205 -0.03172 -0.02257 -0.03241 -0.02309 -0.0331 C -0.02344 -0.0338 -0.02378 -0.03472 -0.0243 -0.03519 C -0.02552 -0.03704 -0.02656 -0.0375 -0.02812 -0.03843 C -0.03038 -0.04236 -0.02812 -0.03889 -0.0309 -0.04144 C -0.03524 -0.0456 -0.03003 -0.0419 -0.0342 -0.04468 C -0.03472 -0.04769 -0.03507 -0.05093 -0.03541 -0.05394 C -0.03559 -0.05695 -0.03576 -0.06019 -0.03594 -0.0632 C -0.03611 -0.06574 -0.0368 -0.06829 -0.03715 -0.0706 C -0.03732 -0.07384 -0.03732 -0.07732 -0.03767 -0.08079 C -0.03785 -0.08195 -0.03785 -0.0831 -0.03819 -0.0838 C -0.03871 -0.08472 -0.03923 -0.08472 -0.03993 -0.08496 C -0.04028 -0.08565 -0.04062 -0.08634 -0.04114 -0.08704 C -0.04392 -0.09352 -0.04062 -0.08727 -0.04323 -0.09213 C -0.0434 -0.09329 -0.04357 -0.09445 -0.04392 -0.09537 C -0.0441 -0.09607 -0.04496 -0.0963 -0.04496 -0.09746 C -0.04548 -0.11713 -0.04687 -0.11343 -0.04323 -0.12014 C -0.04305 -0.12246 -0.04219 -0.12917 -0.04149 -0.13056 C -0.04114 -0.13195 -0.04062 -0.13334 -0.03993 -0.13472 C -0.03958 -0.13542 -0.03906 -0.13588 -0.03871 -0.13681 C -0.03837 -0.13773 -0.03819 -0.13889 -0.03767 -0.13982 C -0.03715 -0.14074 -0.03646 -0.14121 -0.03594 -0.1419 C -0.03507 -0.14352 -0.0342 -0.14537 -0.03316 -0.14722 C -0.03281 -0.14769 -0.03264 -0.14884 -0.03212 -0.14908 L -0.03038 -0.15023 C -0.02899 -0.15255 -0.02778 -0.15533 -0.02587 -0.15648 C -0.02535 -0.15672 -0.02465 -0.15695 -0.0243 -0.15741 C -0.02361 -0.1581 -0.02291 -0.1588 -0.02257 -0.15949 C -0.02205 -0.16019 -0.02187 -0.16111 -0.02135 -0.16158 C -0.02083 -0.16227 -0.02014 -0.16227 -0.01962 -0.1625 C -0.0191 -0.1632 -0.01857 -0.16412 -0.01805 -0.16459 C -0.01719 -0.16551 -0.01475 -0.16644 -0.01406 -0.16667 C -0.01354 -0.16736 -0.01302 -0.16829 -0.01232 -0.16875 C -0.0118 -0.16922 -0.01128 -0.16968 -0.01076 -0.16991 C -0.0092 -0.1706 -0.00816 -0.17084 -0.00677 -0.17199 C -0.0059 -0.17269 -0.00521 -0.17361 -0.00451 -0.17408 C -0.00364 -0.17454 -0.0026 -0.17477 -0.00173 -0.175 C 0.00313 -0.17685 -0.00225 -0.17547 0.00504 -0.17709 C 0.00834 -0.17917 0.00521 -0.17732 0.01007 -0.17917 C 0.01094 -0.1794 0.01163 -0.17986 0.01233 -0.18033 C 0.01337 -0.18056 0.01424 -0.18079 0.01511 -0.18125 C 0.0158 -0.18148 0.01632 -0.18195 0.01684 -0.18241 C 0.01788 -0.18287 0.0191 -0.18287 0.02031 -0.18334 C 0.02136 -0.1838 0.02257 -0.18472 0.02361 -0.18542 C 0.02413 -0.18565 0.02483 -0.18588 0.02535 -0.18634 C 0.02761 -0.18935 0.02639 -0.1882 0.02917 -0.18959 C 0.03056 -0.19306 0.02986 -0.19167 0.03108 -0.19352 L 0.03108 -0.19329 " pathEditMode="relative" rAng="0" ptsTypes="AAAAAAAAA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 animBg="1"/>
      <p:bldP spid="20" grpId="0"/>
      <p:bldP spid="21" grpId="0"/>
      <p:bldP spid="21" grpId="1"/>
      <p:bldP spid="31" grpId="0"/>
      <p:bldP spid="33" grpId="0" animBg="1"/>
      <p:bldP spid="35" grpId="0"/>
      <p:bldP spid="35" grpId="1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28" y="-40000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Secure Authority Delegation (2)</a:t>
            </a:r>
            <a:endParaRPr lang="en-US" dirty="0"/>
          </a:p>
        </p:txBody>
      </p:sp>
      <p:pic>
        <p:nvPicPr>
          <p:cNvPr id="4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7" y="2788853"/>
            <a:ext cx="1258934" cy="11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444" y="193105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Web </a:t>
            </a:r>
          </a:p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pic>
        <p:nvPicPr>
          <p:cNvPr id="6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3" y="3479980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806774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308473" y="2563140"/>
            <a:ext cx="5276689" cy="2598377"/>
            <a:chOff x="1951067" y="1340646"/>
            <a:chExt cx="5810089" cy="4145754"/>
          </a:xfrm>
        </p:grpSpPr>
        <p:pic>
          <p:nvPicPr>
            <p:cNvPr id="9" name="Picture 2" descr="https://mockupstogo.mybalsamiq.com/mockups/3972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96"/>
            <a:stretch/>
          </p:blipFill>
          <p:spPr bwMode="auto">
            <a:xfrm>
              <a:off x="1951067" y="1340646"/>
              <a:ext cx="5810089" cy="414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858000" y="1828800"/>
              <a:ext cx="798331" cy="27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08" y="4773651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9945" y="5173972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13473" y="5410200"/>
            <a:ext cx="1435556" cy="830997"/>
            <a:chOff x="3624239" y="5600867"/>
            <a:chExt cx="1435556" cy="830997"/>
          </a:xfrm>
        </p:grpSpPr>
        <p:sp>
          <p:nvSpPr>
            <p:cNvPr id="14" name="Rounded Rectangle 13"/>
            <p:cNvSpPr/>
            <p:nvPr/>
          </p:nvSpPr>
          <p:spPr>
            <a:xfrm>
              <a:off x="3624239" y="5604453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7588" y="5600867"/>
              <a:ext cx="124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Services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2137871" y="3332661"/>
            <a:ext cx="1295400" cy="604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9" idx="2"/>
            <a:endCxn id="15" idx="0"/>
          </p:cNvCxnSpPr>
          <p:nvPr/>
        </p:nvCxnSpPr>
        <p:spPr>
          <a:xfrm>
            <a:off x="5946818" y="5161517"/>
            <a:ext cx="1392" cy="248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4vector.com/i/free-vector-text-file-icon_101919_Text_Fil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38" y="3828236"/>
            <a:ext cx="697818" cy="6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13073" y="457847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Light"/>
              </a:rPr>
              <a:t>HTML+JS</a:t>
            </a:r>
            <a:endParaRPr lang="en-US" b="1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802" y="1016346"/>
            <a:ext cx="91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 Light"/>
              </a:rPr>
              <a:t>Solution: Separate sensitive data and trusted code</a:t>
            </a:r>
            <a:endParaRPr lang="en-US" sz="2800" b="1" dirty="0">
              <a:latin typeface="Helvetica Light"/>
            </a:endParaRPr>
          </a:p>
        </p:txBody>
      </p:sp>
      <p:pic>
        <p:nvPicPr>
          <p:cNvPr id="29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94" y="3596402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88" y="4735957"/>
            <a:ext cx="535078" cy="6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://pitweston.com/wp-content/uploads/2011/12/Devil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76" y="3474892"/>
            <a:ext cx="697444" cy="7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767756" y="560435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123-445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24529" y="2080678"/>
            <a:ext cx="1909271" cy="1043621"/>
            <a:chOff x="1676307" y="1718436"/>
            <a:chExt cx="1909271" cy="1043621"/>
          </a:xfrm>
        </p:grpSpPr>
        <p:pic>
          <p:nvPicPr>
            <p:cNvPr id="44" name="Picture 4" descr="https://cdn2.iconfinder.com/data/icons/snipicons/500/script-12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608" y="2176570"/>
              <a:ext cx="514671" cy="51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1676307" y="1718436"/>
              <a:ext cx="1909271" cy="1043621"/>
              <a:chOff x="1676307" y="1718436"/>
              <a:chExt cx="1909271" cy="104362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676307" y="1718436"/>
                <a:ext cx="1909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Light"/>
                  </a:rPr>
                  <a:t>Data + Code</a:t>
                </a:r>
                <a:endParaRPr lang="en-US" b="1" dirty="0">
                  <a:latin typeface="Helvetica Light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263373" y="2122133"/>
                <a:ext cx="736931" cy="639924"/>
              </a:xfrm>
              <a:prstGeom prst="roundRect">
                <a:avLst>
                  <a:gd name="adj" fmla="val 11253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953000" y="3596402"/>
            <a:ext cx="2421618" cy="1543475"/>
            <a:chOff x="4881458" y="3363302"/>
            <a:chExt cx="2421618" cy="1543475"/>
          </a:xfrm>
        </p:grpSpPr>
        <p:grpSp>
          <p:nvGrpSpPr>
            <p:cNvPr id="56" name="Group 55"/>
            <p:cNvGrpSpPr/>
            <p:nvPr/>
          </p:nvGrpSpPr>
          <p:grpSpPr>
            <a:xfrm>
              <a:off x="4881458" y="3363302"/>
              <a:ext cx="2421618" cy="1084850"/>
              <a:chOff x="7756002" y="3571233"/>
              <a:chExt cx="2421618" cy="108485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7756002" y="3571233"/>
                <a:ext cx="2421618" cy="1084850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4" descr="https://cdn2.iconfinder.com/data/icons/snipicons/500/script-128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7563" y="4119005"/>
                <a:ext cx="442997" cy="442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7" name="Straight Arrow Connector 56"/>
            <p:cNvCxnSpPr/>
            <p:nvPr/>
          </p:nvCxnSpPr>
          <p:spPr>
            <a:xfrm>
              <a:off x="5676172" y="4434590"/>
              <a:ext cx="0" cy="47218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960021" y="3457285"/>
              <a:ext cx="18842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Account No : </a:t>
              </a:r>
            </a:p>
            <a:p>
              <a:r>
                <a:rPr lang="en-US" sz="2400" b="1" dirty="0" smtClean="0"/>
                <a:t>123-445</a:t>
              </a:r>
            </a:p>
          </p:txBody>
        </p:sp>
      </p:grpSp>
      <p:sp>
        <p:nvSpPr>
          <p:cNvPr id="51" name="Freeform 50"/>
          <p:cNvSpPr/>
          <p:nvPr/>
        </p:nvSpPr>
        <p:spPr>
          <a:xfrm>
            <a:off x="6751033" y="4363420"/>
            <a:ext cx="1228914" cy="763215"/>
          </a:xfrm>
          <a:custGeom>
            <a:avLst/>
            <a:gdLst>
              <a:gd name="connsiteX0" fmla="*/ 1253715 w 1258156"/>
              <a:gd name="connsiteY0" fmla="*/ 0 h 1858780"/>
              <a:gd name="connsiteX1" fmla="*/ 1253715 w 1258156"/>
              <a:gd name="connsiteY1" fmla="*/ 209862 h 1858780"/>
              <a:gd name="connsiteX2" fmla="*/ 1253715 w 1258156"/>
              <a:gd name="connsiteY2" fmla="*/ 509665 h 1858780"/>
              <a:gd name="connsiteX3" fmla="*/ 1193754 w 1258156"/>
              <a:gd name="connsiteY3" fmla="*/ 914400 h 1858780"/>
              <a:gd name="connsiteX4" fmla="*/ 1028862 w 1258156"/>
              <a:gd name="connsiteY4" fmla="*/ 1334124 h 1858780"/>
              <a:gd name="connsiteX5" fmla="*/ 789019 w 1258156"/>
              <a:gd name="connsiteY5" fmla="*/ 1528996 h 1858780"/>
              <a:gd name="connsiteX6" fmla="*/ 279354 w 1258156"/>
              <a:gd name="connsiteY6" fmla="*/ 1603947 h 1858780"/>
              <a:gd name="connsiteX7" fmla="*/ 24521 w 1258156"/>
              <a:gd name="connsiteY7" fmla="*/ 1663908 h 1858780"/>
              <a:gd name="connsiteX8" fmla="*/ 24521 w 1258156"/>
              <a:gd name="connsiteY8" fmla="*/ 1858780 h 185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56" h="1858780">
                <a:moveTo>
                  <a:pt x="1253715" y="0"/>
                </a:moveTo>
                <a:lnTo>
                  <a:pt x="1253715" y="209862"/>
                </a:lnTo>
                <a:cubicBezTo>
                  <a:pt x="1253715" y="294806"/>
                  <a:pt x="1263709" y="392242"/>
                  <a:pt x="1253715" y="509665"/>
                </a:cubicBezTo>
                <a:cubicBezTo>
                  <a:pt x="1243721" y="627088"/>
                  <a:pt x="1231229" y="776990"/>
                  <a:pt x="1193754" y="914400"/>
                </a:cubicBezTo>
                <a:cubicBezTo>
                  <a:pt x="1156279" y="1051810"/>
                  <a:pt x="1096318" y="1231691"/>
                  <a:pt x="1028862" y="1334124"/>
                </a:cubicBezTo>
                <a:cubicBezTo>
                  <a:pt x="961406" y="1436557"/>
                  <a:pt x="913937" y="1484026"/>
                  <a:pt x="789019" y="1528996"/>
                </a:cubicBezTo>
                <a:cubicBezTo>
                  <a:pt x="664101" y="1573967"/>
                  <a:pt x="406770" y="1581462"/>
                  <a:pt x="279354" y="1603947"/>
                </a:cubicBezTo>
                <a:cubicBezTo>
                  <a:pt x="151938" y="1626432"/>
                  <a:pt x="66993" y="1621436"/>
                  <a:pt x="24521" y="1663908"/>
                </a:cubicBezTo>
                <a:cubicBezTo>
                  <a:pt x="-17951" y="1706380"/>
                  <a:pt x="3285" y="1782580"/>
                  <a:pt x="24521" y="185878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68112" y="1056999"/>
            <a:ext cx="807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Light"/>
              </a:rPr>
              <a:t>Solution: Component with higher privilege than origin  </a:t>
            </a:r>
            <a:endParaRPr lang="en-US" sz="2400" b="1" dirty="0">
              <a:latin typeface="Helvetica Light"/>
            </a:endParaRPr>
          </a:p>
        </p:txBody>
      </p:sp>
      <p:pic>
        <p:nvPicPr>
          <p:cNvPr id="8194" name="Picture 2" descr="http://www.jskipsuite.com/Images/Features/registration-certificate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82" y="2858568"/>
            <a:ext cx="494231" cy="4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14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74638" y="2668658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39944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 animBg="1"/>
      <p:bldP spid="20" grpId="0"/>
      <p:bldP spid="21" grpId="0"/>
      <p:bldP spid="21" grpId="1"/>
      <p:bldP spid="35" grpId="0"/>
      <p:bldP spid="51" grpId="0" animBg="1"/>
      <p:bldP spid="62" grpId="0"/>
      <p:bldP spid="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End-to-end Trusted Path</a:t>
            </a:r>
            <a:endParaRPr lang="en-US" dirty="0"/>
          </a:p>
        </p:txBody>
      </p:sp>
      <p:pic>
        <p:nvPicPr>
          <p:cNvPr id="5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609600" y="2024836"/>
            <a:ext cx="5276689" cy="32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18" y="4740216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345" y="5429686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514600" y="5482726"/>
            <a:ext cx="1435556" cy="830997"/>
            <a:chOff x="3624239" y="5600867"/>
            <a:chExt cx="1435556" cy="830997"/>
          </a:xfrm>
        </p:grpSpPr>
        <p:sp>
          <p:nvSpPr>
            <p:cNvPr id="10" name="Rounded Rectangle 9"/>
            <p:cNvSpPr/>
            <p:nvPr/>
          </p:nvSpPr>
          <p:spPr>
            <a:xfrm>
              <a:off x="3624239" y="5604453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7588" y="5600867"/>
              <a:ext cx="124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Services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Connector 11"/>
          <p:cNvCxnSpPr>
            <a:stCxn id="5" idx="2"/>
            <a:endCxn id="11" idx="0"/>
          </p:cNvCxnSpPr>
          <p:nvPr/>
        </p:nvCxnSpPr>
        <p:spPr>
          <a:xfrm>
            <a:off x="3247945" y="5234043"/>
            <a:ext cx="1392" cy="248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1" y="3668928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5" y="4808483"/>
            <a:ext cx="535078" cy="6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pitweston.com/wp-content/uploads/2011/12/Dev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16" y="3483916"/>
            <a:ext cx="697444" cy="7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227437" y="3170128"/>
            <a:ext cx="2496963" cy="2042275"/>
            <a:chOff x="4854768" y="2864502"/>
            <a:chExt cx="2496963" cy="2042275"/>
          </a:xfrm>
        </p:grpSpPr>
        <p:grpSp>
          <p:nvGrpSpPr>
            <p:cNvPr id="27" name="Group 26"/>
            <p:cNvGrpSpPr/>
            <p:nvPr/>
          </p:nvGrpSpPr>
          <p:grpSpPr>
            <a:xfrm>
              <a:off x="4881458" y="2864502"/>
              <a:ext cx="2421618" cy="1583650"/>
              <a:chOff x="7756002" y="3072433"/>
              <a:chExt cx="2421618" cy="158365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756002" y="3072433"/>
                <a:ext cx="2421618" cy="1583650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4" descr="https://cdn2.iconfinder.com/data/icons/snipicons/500/script-128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7081" y="4209262"/>
                <a:ext cx="442997" cy="442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8" name="Straight Arrow Connector 27"/>
            <p:cNvCxnSpPr/>
            <p:nvPr/>
          </p:nvCxnSpPr>
          <p:spPr>
            <a:xfrm>
              <a:off x="5676172" y="4434590"/>
              <a:ext cx="0" cy="47218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73056" y="3028659"/>
              <a:ext cx="1999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Name : Alice Bob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4768" y="3351974"/>
              <a:ext cx="2460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Account No : 123-445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8741" y="3704028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Balance : USD 100000</a:t>
              </a:r>
            </a:p>
          </p:txBody>
        </p:sp>
      </p:grpSp>
      <p:sp>
        <p:nvSpPr>
          <p:cNvPr id="31" name="Freeform 30"/>
          <p:cNvSpPr/>
          <p:nvPr/>
        </p:nvSpPr>
        <p:spPr>
          <a:xfrm>
            <a:off x="4149778" y="4278423"/>
            <a:ext cx="1002058" cy="939477"/>
          </a:xfrm>
          <a:custGeom>
            <a:avLst/>
            <a:gdLst>
              <a:gd name="connsiteX0" fmla="*/ 1034321 w 1034321"/>
              <a:gd name="connsiteY0" fmla="*/ 0 h 1124263"/>
              <a:gd name="connsiteX1" fmla="*/ 1004341 w 1034321"/>
              <a:gd name="connsiteY1" fmla="*/ 239843 h 1124263"/>
              <a:gd name="connsiteX2" fmla="*/ 884420 w 1034321"/>
              <a:gd name="connsiteY2" fmla="*/ 479686 h 1124263"/>
              <a:gd name="connsiteX3" fmla="*/ 614597 w 1034321"/>
              <a:gd name="connsiteY3" fmla="*/ 794479 h 1124263"/>
              <a:gd name="connsiteX4" fmla="*/ 104931 w 1034321"/>
              <a:gd name="connsiteY4" fmla="*/ 839450 h 1124263"/>
              <a:gd name="connsiteX5" fmla="*/ 0 w 1034321"/>
              <a:gd name="connsiteY5" fmla="*/ 1124263 h 112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21" h="1124263">
                <a:moveTo>
                  <a:pt x="1034321" y="0"/>
                </a:moveTo>
                <a:cubicBezTo>
                  <a:pt x="1031822" y="79947"/>
                  <a:pt x="1029324" y="159895"/>
                  <a:pt x="1004341" y="239843"/>
                </a:cubicBezTo>
                <a:cubicBezTo>
                  <a:pt x="979358" y="319791"/>
                  <a:pt x="949377" y="387247"/>
                  <a:pt x="884420" y="479686"/>
                </a:cubicBezTo>
                <a:cubicBezTo>
                  <a:pt x="819463" y="572125"/>
                  <a:pt x="744512" y="734518"/>
                  <a:pt x="614597" y="794479"/>
                </a:cubicBezTo>
                <a:cubicBezTo>
                  <a:pt x="484682" y="854440"/>
                  <a:pt x="207364" y="784486"/>
                  <a:pt x="104931" y="839450"/>
                </a:cubicBezTo>
                <a:cubicBezTo>
                  <a:pt x="2498" y="894414"/>
                  <a:pt x="1249" y="1009338"/>
                  <a:pt x="0" y="112426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 descr="http://png-3.findicons.com/files/icons/977/rrze/720/server_multi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63" y="3133146"/>
            <a:ext cx="1424354" cy="11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041978" y="2671481"/>
            <a:ext cx="168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Web Server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509460" y="3958304"/>
            <a:ext cx="1661903" cy="40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73" y="3730126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43800" y="4419596"/>
            <a:ext cx="49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Ks</a:t>
            </a:r>
            <a:endParaRPr lang="en-US" sz="2400" b="1" i="1" dirty="0"/>
          </a:p>
        </p:txBody>
      </p:sp>
      <p:pic>
        <p:nvPicPr>
          <p:cNvPr id="37" name="Picture 2" descr="http://www.iconshock.com/img_jpg/BETA/general/jpg/256/cross_ico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57" y="4419600"/>
            <a:ext cx="365143" cy="3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4753787" y="3483916"/>
            <a:ext cx="2790013" cy="11296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84415" y="1285838"/>
            <a:ext cx="832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 Light"/>
              </a:rPr>
              <a:t>Problem : Fake HTTP request from the attacker</a:t>
            </a:r>
          </a:p>
        </p:txBody>
      </p:sp>
      <p:pic>
        <p:nvPicPr>
          <p:cNvPr id="10242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79" y="3699947"/>
            <a:ext cx="460735" cy="4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01740" y="1270784"/>
            <a:ext cx="65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 Light"/>
              </a:rPr>
              <a:t>Solution: Authorized HTTP request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650807" y="3334285"/>
            <a:ext cx="2520556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4vector.com/i/free-vector-document-icon-clip-art_117163_Document_Icon_clip_art_high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61" y="2774695"/>
            <a:ext cx="409350" cy="5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cdn3.iconfinder.com/data/icons/lightly-icons/30/652823-key-48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9" y="5831863"/>
            <a:ext cx="510262" cy="5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iconshock.com/img_jpg/BETA/general/jpg/256/cross_icon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2" y="3697803"/>
            <a:ext cx="474043" cy="4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15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19858" y="2207762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36542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33333E-6 L 8.67362E-19 -3.33333E-6 C 0.00434 -0.00301 0.00851 -0.00625 0.01302 -0.00879 C 0.01511 -0.00995 0.01754 -0.01018 0.01962 -0.01111 C 0.0224 -0.01227 0.025 -0.01435 0.02778 -0.01551 C 0.03038 -0.01643 0.03334 -0.01666 0.03594 -0.01759 C 0.03768 -0.01805 0.03924 -0.01921 0.04098 -0.01967 C 0.04306 -0.0206 0.04532 -0.02129 0.0474 -0.02199 C 0.05295 -0.02129 0.05834 -0.02083 0.06389 -0.01967 C 0.07327 -0.01805 0.06979 -0.01828 0.07691 -0.01551 C 0.07917 -0.01458 0.08143 -0.01389 0.08351 -0.01319 C 0.08577 -0.0118 0.08785 -0.00995 0.09011 -0.00879 C 0.09219 -0.00787 0.09445 -0.0074 0.0967 -0.00671 C 0.09827 -0.00602 0.1 -0.00532 0.10157 -0.00439 L 0.16875 -0.00671 C 0.17153 -0.00694 0.17431 -0.00764 0.17709 -0.00879 C 0.17934 -0.00995 0.18143 -0.0118 0.18351 -0.01319 C 0.18473 -0.01551 0.18559 -0.01782 0.18681 -0.01967 C 0.18837 -0.02222 0.19063 -0.02361 0.19184 -0.02639 C 0.19341 -0.03032 0.19497 -0.03935 0.19497 -0.03935 C 0.19445 -0.04977 0.19427 -0.05995 0.19341 -0.07014 C 0.19254 -0.08055 0.19202 -0.07916 0.19011 -0.0875 C 0.18959 -0.09051 0.18907 -0.09328 0.18854 -0.09629 C 0.18802 -0.10208 0.18768 -0.1081 0.18681 -0.11389 C 0.18646 -0.11597 0.18594 -0.11828 0.18525 -0.12037 C 0.18264 -0.12801 0.18195 -0.12893 0.17865 -0.13564 C 0.17813 -0.13773 0.1783 -0.14051 0.17709 -0.14213 C 0.17535 -0.14444 0.1724 -0.14467 0.17049 -0.14652 C 0.1691 -0.14768 0.16841 -0.14977 0.16719 -0.15092 C 0.16511 -0.15277 0.16285 -0.15393 0.16059 -0.15532 C 0.15955 -0.1574 0.15886 -0.16018 0.15729 -0.1618 C 0.15591 -0.16319 0.15348 -0.16227 0.15243 -0.16412 C 0.15035 -0.16782 0.15104 -0.17338 0.14913 -0.17708 L 0.14584 -0.18379 C 0.14271 -0.19606 0.14167 -0.19722 0.14584 -0.21643 C 0.14636 -0.21898 0.14931 -0.21921 0.1507 -0.22083 C 0.15261 -0.22291 0.15382 -0.22546 0.15573 -0.22754 C 0.15886 -0.23055 0.16181 -0.23449 0.16545 -0.23611 L 0.17535 -0.24051 C 0.17709 -0.24189 0.17848 -0.24398 0.18021 -0.2449 C 0.18438 -0.24722 0.19532 -0.24861 0.19827 -0.2493 C 0.20052 -0.24977 0.20278 -0.25069 0.20486 -0.25139 C 0.21754 -0.26273 0.20035 -0.24861 0.21806 -0.2581 C 0.22309 -0.26088 0.22639 -0.26551 0.23108 -0.26898 C 0.23316 -0.2706 0.23542 -0.27222 0.23768 -0.27338 C 0.24063 -0.27477 0.24618 -0.27546 0.24913 -0.27777 C 0.25469 -0.28171 0.2599 -0.28703 0.26563 -0.29074 C 0.27066 -0.29421 0.27795 -0.29861 0.28195 -0.30393 L 0.29184 -0.31713 C 0.29966 -0.33796 0.28976 -0.31203 0.3 -0.3368 C 0.30122 -0.33958 0.30209 -0.34259 0.3033 -0.34537 C 0.30521 -0.35 0.3099 -0.35856 0.3099 -0.35856 C 0.31094 -0.36296 0.31111 -0.36782 0.31302 -0.37176 C 0.31945 -0.38426 0.31285 -0.37291 0.32136 -0.38264 C 0.33299 -0.39583 0.3224 -0.38773 0.33438 -0.39583 C 0.34098 -0.40879 0.33386 -0.39652 0.34254 -0.40671 C 0.35417 -0.42014 0.34618 -0.41551 0.35573 -0.41967 C 0.36511 -0.4324 0.36025 -0.42916 0.36893 -0.43287 C 0.37066 -0.44004 0.36875 -0.43935 0.37223 -0.43935 L 0.37223 -0.43935 " pathEditMode="relative" ptsTypes="AAAAAAAAAAA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66667E-6 L -3.61111E-6 6.66667E-6 C 0.01979 0.00024 0.17691 -0.0111 0.25903 0.0044 C 0.26215 0.0051 0.26545 0.00579 0.26875 0.00672 C 0.27327 0.00857 0.2809 0.01135 0.28524 0.01528 C 0.28715 0.01714 0.28837 0.01991 0.29011 0.022 C 0.29323 0.0257 0.29688 0.02894 0.3 0.03288 C 0.30295 0.03681 0.30972 0.05695 0.30972 0.05695 C 0.31389 0.06528 0.31163 0.06158 0.31632 0.06783 L 0.31806 0.07454 L 0.31806 0.07454 " pathEditMode="relative" ptsTypes="AAAAAAAAAAA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22 -0.43912 L 0.37222 -0.43912 L 0.53941 -0.4412 C 0.55625 -0.4412 0.57327 -0.44051 0.59011 -0.43912 C 0.59236 -0.43889 0.59445 -0.43727 0.5967 -0.43704 C 0.60712 -0.43565 0.61754 -0.43542 0.62795 -0.43472 C 0.64306 -0.42477 0.63629 -0.42755 0.64757 -0.42384 C 0.64983 -0.42245 0.65191 -0.42107 0.65417 -0.41945 C 0.65695 -0.41736 0.65938 -0.41482 0.66233 -0.41296 C 0.66389 -0.41181 0.66563 -0.41134 0.66719 -0.41065 C 0.67708 -0.39745 0.67379 -0.4044 0.67865 -0.39097 C 0.68108 -0.37801 0.68038 -0.38519 0.68038 -0.36898 L 0.68038 -0.36898 " pathEditMode="relative" ptsTypes="AAAAAAAAAAAAA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 animBg="1"/>
      <p:bldP spid="38" grpId="1" animBg="1"/>
      <p:bldP spid="39" grpId="0"/>
      <p:bldP spid="39" grpId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UserPath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Establishing Secure Channels (1)</a:t>
            </a:r>
            <a:endParaRPr lang="en-US" dirty="0"/>
          </a:p>
        </p:txBody>
      </p:sp>
      <p:pic>
        <p:nvPicPr>
          <p:cNvPr id="58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2134421" y="1857999"/>
            <a:ext cx="47680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6449" y="1442396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 </a:t>
            </a:r>
            <a:r>
              <a:rPr lang="en-US" sz="2000" b="1" i="1" dirty="0" smtClean="0"/>
              <a:t>O</a:t>
            </a:r>
            <a:endParaRPr lang="en-US" sz="2000" b="1" i="1" dirty="0"/>
          </a:p>
        </p:txBody>
      </p:sp>
      <p:pic>
        <p:nvPicPr>
          <p:cNvPr id="69" name="Picture 68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5" y="3089990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84" y="2665058"/>
            <a:ext cx="724564" cy="72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381092" y="5893172"/>
            <a:ext cx="3486308" cy="533400"/>
            <a:chOff x="1727800" y="5830703"/>
            <a:chExt cx="3486308" cy="533400"/>
          </a:xfrm>
        </p:grpSpPr>
        <p:sp>
          <p:nvSpPr>
            <p:cNvPr id="18" name="Rectangle 17"/>
            <p:cNvSpPr/>
            <p:nvPr/>
          </p:nvSpPr>
          <p:spPr>
            <a:xfrm>
              <a:off x="1727800" y="5830703"/>
              <a:ext cx="3486308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58373" y="5857854"/>
              <a:ext cx="2770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lvetica Light"/>
                </a:rPr>
                <a:t>Browser Services</a:t>
              </a:r>
              <a:endParaRPr lang="en-US" sz="2400" b="1" dirty="0">
                <a:solidFill>
                  <a:schemeClr val="bg1"/>
                </a:solidFill>
                <a:latin typeface="Helvetica Ligh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155071" y="2315980"/>
            <a:ext cx="647882" cy="21875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92" y="2898107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567293" y="315133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73047" y="3647404"/>
            <a:ext cx="2362200" cy="27467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67293" y="4038781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44249" y="4394765"/>
            <a:ext cx="2362200" cy="27467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341107" y="4669435"/>
            <a:ext cx="2" cy="1225413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https://cdn3.iconfinder.com/data/icons/wpzoom-developer-icon-set/500/102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05" y="4993592"/>
            <a:ext cx="496205" cy="4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560394" y="4886603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Secure Input Channel</a:t>
            </a:r>
            <a:endParaRPr lang="en-US" sz="2000" b="1" dirty="0">
              <a:latin typeface="Helvetica Ligh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82969" y="4640995"/>
            <a:ext cx="2" cy="1225413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cdn3.iconfinder.com/data/icons/wpzoom-developer-icon-set/500/102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67" y="4965152"/>
            <a:ext cx="496205" cy="4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20724" y="4876605"/>
            <a:ext cx="310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Secure Display Channel</a:t>
            </a:r>
            <a:endParaRPr lang="en-US" sz="2000" b="1" dirty="0">
              <a:latin typeface="Helvetica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82517" y="2128790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37412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Establishing Secure Channels (2)</a:t>
            </a:r>
            <a:endParaRPr lang="en-US" dirty="0"/>
          </a:p>
        </p:txBody>
      </p:sp>
      <p:pic>
        <p:nvPicPr>
          <p:cNvPr id="58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596657" y="1857999"/>
            <a:ext cx="47680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4661" y="3077190"/>
            <a:ext cx="2751607" cy="1733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4742" y="1442396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 </a:t>
            </a:r>
            <a:r>
              <a:rPr lang="en-US" sz="2000" b="1" i="1" dirty="0" smtClean="0"/>
              <a:t>O</a:t>
            </a:r>
            <a:endParaRPr lang="en-US" sz="20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3024644" y="3278802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24644" y="365667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Acct No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55107" y="3750750"/>
            <a:ext cx="940054" cy="2178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121571" y="4341764"/>
            <a:ext cx="991273" cy="38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SEND</a:t>
            </a:r>
            <a:endParaRPr lang="en-US" b="1" dirty="0"/>
          </a:p>
        </p:txBody>
      </p:sp>
      <p:pic>
        <p:nvPicPr>
          <p:cNvPr id="69" name="Picture 68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50490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89" y="4006816"/>
            <a:ext cx="724564" cy="72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4328874" y="326657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100000</a:t>
            </a:r>
            <a:endParaRPr lang="en-US" sz="2000" b="1" dirty="0">
              <a:latin typeface="Helvetica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96656" y="5965577"/>
            <a:ext cx="3798505" cy="533400"/>
            <a:chOff x="1487513" y="5816061"/>
            <a:chExt cx="3798505" cy="533400"/>
          </a:xfrm>
        </p:grpSpPr>
        <p:sp>
          <p:nvSpPr>
            <p:cNvPr id="18" name="Rectangle 17"/>
            <p:cNvSpPr/>
            <p:nvPr/>
          </p:nvSpPr>
          <p:spPr>
            <a:xfrm>
              <a:off x="1487513" y="5816061"/>
              <a:ext cx="3798505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2243" y="5859861"/>
              <a:ext cx="2770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lvetica Light"/>
                </a:rPr>
                <a:t>Browser Services</a:t>
              </a:r>
              <a:endParaRPr lang="en-US" sz="2400" b="1" dirty="0">
                <a:solidFill>
                  <a:schemeClr val="bg1"/>
                </a:solidFill>
                <a:latin typeface="Helvetica Ligh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601806" y="2305199"/>
            <a:ext cx="647882" cy="2406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284224" y="4805574"/>
            <a:ext cx="11118" cy="1174645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7" idx="2"/>
          </p:cNvCxnSpPr>
          <p:nvPr/>
        </p:nvCxnSpPr>
        <p:spPr>
          <a:xfrm>
            <a:off x="4925134" y="3968573"/>
            <a:ext cx="15078" cy="2011646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s://cdn3.iconfinder.com/data/icons/wpzoom-developer-icon-set/500/102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03" y="4578113"/>
            <a:ext cx="496205" cy="4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cdn3.iconfinder.com/data/icons/wpzoom-developer-icon-set/500/102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93" y="5256016"/>
            <a:ext cx="428679" cy="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480704" y="5017844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Secure Session Data Channel</a:t>
            </a:r>
            <a:endParaRPr lang="en-US" sz="2000" b="1" dirty="0">
              <a:latin typeface="Helvetica Light"/>
            </a:endParaRPr>
          </a:p>
        </p:txBody>
      </p:sp>
      <p:pic>
        <p:nvPicPr>
          <p:cNvPr id="35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57" y="2914942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880953" y="2703412"/>
            <a:ext cx="56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UFrame = User authority + Sub-origin</a:t>
            </a:r>
            <a:endParaRPr lang="en-US" sz="2000" b="1" dirty="0">
              <a:latin typeface="Helvetica Light"/>
            </a:endParaRPr>
          </a:p>
        </p:txBody>
      </p:sp>
      <p:pic>
        <p:nvPicPr>
          <p:cNvPr id="31" name="Picture 4" descr="https://cdn2.iconfinder.com/data/icons/snipicons/500/script-1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62" y="4064821"/>
            <a:ext cx="442997" cy="4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997938" y="5055883"/>
            <a:ext cx="394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Secure Input / Display Channel</a:t>
            </a:r>
            <a:endParaRPr lang="en-US" sz="2000" b="1" dirty="0">
              <a:latin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11310" y="2135267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20578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Establishing Secure Channels (3)</a:t>
            </a:r>
            <a:endParaRPr lang="en-US" dirty="0"/>
          </a:p>
        </p:txBody>
      </p:sp>
      <p:pic>
        <p:nvPicPr>
          <p:cNvPr id="58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487514" y="1857999"/>
            <a:ext cx="47680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5518" y="3077190"/>
            <a:ext cx="2751607" cy="1733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59542" y="1442396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 </a:t>
            </a:r>
            <a:r>
              <a:rPr lang="en-US" sz="2000" b="1" i="1" dirty="0" smtClean="0"/>
              <a:t>O</a:t>
            </a:r>
            <a:endParaRPr lang="en-US" sz="20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2915501" y="3278802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15501" y="365667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Acct No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345964" y="3750750"/>
            <a:ext cx="940054" cy="2178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012428" y="4341764"/>
            <a:ext cx="991273" cy="3828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SEND</a:t>
            </a:r>
            <a:endParaRPr lang="en-US" b="1" dirty="0"/>
          </a:p>
        </p:txBody>
      </p:sp>
      <p:pic>
        <p:nvPicPr>
          <p:cNvPr id="69" name="Picture 68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" y="3150490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6" y="4006816"/>
            <a:ext cx="724564" cy="72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4219731" y="326657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100000</a:t>
            </a:r>
            <a:endParaRPr lang="en-US" sz="2000" b="1" dirty="0">
              <a:latin typeface="Helvetica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87514" y="5980219"/>
            <a:ext cx="4691370" cy="533400"/>
            <a:chOff x="1487514" y="5830703"/>
            <a:chExt cx="4691370" cy="533400"/>
          </a:xfrm>
        </p:grpSpPr>
        <p:sp>
          <p:nvSpPr>
            <p:cNvPr id="18" name="Rectangle 17"/>
            <p:cNvSpPr/>
            <p:nvPr/>
          </p:nvSpPr>
          <p:spPr>
            <a:xfrm>
              <a:off x="1487514" y="5830703"/>
              <a:ext cx="469137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9216" y="5880398"/>
              <a:ext cx="2770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lvetica Light"/>
                </a:rPr>
                <a:t>Browser Services</a:t>
              </a:r>
              <a:endParaRPr lang="en-US" sz="2400" b="1" dirty="0">
                <a:solidFill>
                  <a:schemeClr val="bg1"/>
                </a:solidFill>
                <a:latin typeface="Helvetica Ligh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492663" y="2305199"/>
            <a:ext cx="647882" cy="2406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175081" y="4805574"/>
            <a:ext cx="11118" cy="1174645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7" idx="2"/>
          </p:cNvCxnSpPr>
          <p:nvPr/>
        </p:nvCxnSpPr>
        <p:spPr>
          <a:xfrm>
            <a:off x="4815991" y="3968573"/>
            <a:ext cx="15078" cy="2011646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s://cdn3.iconfinder.com/data/icons/wpzoom-developer-icon-set/500/102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60" y="4578113"/>
            <a:ext cx="496205" cy="4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cdn3.iconfinder.com/data/icons/wpzoom-developer-icon-set/500/102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50" y="5256016"/>
            <a:ext cx="428679" cy="4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4" y="2914942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828139" y="270063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UFrame</a:t>
            </a:r>
            <a:endParaRPr lang="en-US" sz="2000" b="1" dirty="0">
              <a:latin typeface="Helvetica Light"/>
            </a:endParaRPr>
          </a:p>
        </p:txBody>
      </p:sp>
      <p:pic>
        <p:nvPicPr>
          <p:cNvPr id="31" name="Picture 4" descr="https://cdn2.iconfinder.com/data/icons/snipicons/500/script-1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19" y="4064821"/>
            <a:ext cx="442997" cy="4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png-3.findicons.com/files/icons/977/rrze/720/server_multip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87" y="3204865"/>
            <a:ext cx="1424354" cy="11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75002" y="2743200"/>
            <a:ext cx="168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Web Server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25073" y="4006816"/>
            <a:ext cx="1766327" cy="2612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792734" y="3343162"/>
            <a:ext cx="510262" cy="614042"/>
            <a:chOff x="5792734" y="3343162"/>
            <a:chExt cx="510262" cy="614042"/>
          </a:xfrm>
        </p:grpSpPr>
        <p:pic>
          <p:nvPicPr>
            <p:cNvPr id="30" name="Picture 2" descr="http://4vector.com/i/free-vector-document-icon-clip-art_117163_Document_Icon_clip_art_hight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896" y="3343162"/>
              <a:ext cx="409350" cy="5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cdn3.iconfinder.com/data/icons/lightly-icons/30/652823-key-480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734" y="3446942"/>
              <a:ext cx="510262" cy="51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 descr="https://cdn3.iconfinder.com/data/icons/wpzoom-developer-icon-set/500/102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12" y="3756541"/>
            <a:ext cx="496205" cy="4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647103" y="4268239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Secure Request Channel</a:t>
            </a:r>
            <a:endParaRPr lang="en-US" sz="2000" b="1" dirty="0">
              <a:latin typeface="Helvetica Light"/>
            </a:endParaRPr>
          </a:p>
        </p:txBody>
      </p:sp>
      <p:pic>
        <p:nvPicPr>
          <p:cNvPr id="39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4" y="3750750"/>
            <a:ext cx="864506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19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79629" y="2134483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  <p:pic>
        <p:nvPicPr>
          <p:cNvPr id="40" name="Picture 39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88" y="4826215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04" y="3299562"/>
            <a:ext cx="883440" cy="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5.55556E-7 2.96296E-6 C 0.00434 0.00208 0.00885 0.00394 0.01302 0.00648 C 0.01475 0.00764 0.01614 0.00972 0.01788 0.01088 C 0.01944 0.01181 0.02118 0.01227 0.02291 0.01296 C 0.02569 0.01435 0.0283 0.01597 0.03107 0.01736 C 0.03264 0.01829 0.03437 0.01875 0.03593 0.01945 C 0.03871 0.02083 0.04132 0.02315 0.04409 0.02384 C 0.05069 0.02546 0.05729 0.025 0.06389 0.02616 C 0.11093 0.03403 0.05139 0.02801 0.11146 0.03264 L 0.22951 0.03056 C 0.23107 0.03032 0.23264 0.02894 0.23437 0.02824 C 0.23646 0.02755 0.23871 0.02639 0.24097 0.02616 C 0.24965 0.025 0.25833 0.02477 0.26718 0.02384 C 0.28211 0.02245 0.28455 0.02176 0.29826 0.01945 C 0.30781 0.01528 0.29861 0.01898 0.31302 0.01528 C 0.31527 0.01458 0.31736 0.01343 0.31961 0.01296 C 0.32343 0.01204 0.32725 0.01157 0.33107 0.01088 C 0.33385 0.01019 0.33663 0.00926 0.33923 0.00857 C 0.35017 0.00926 0.36111 0.00972 0.37205 0.01088 C 0.37482 0.01111 0.37777 0.01157 0.38021 0.01296 C 0.38177 0.01389 0.38229 0.0162 0.3835 0.01736 C 0.38507 0.01852 0.3868 0.01875 0.38854 0.01945 C 0.38958 0.02107 0.39097 0.02222 0.39166 0.02384 C 0.39271 0.02593 0.39288 0.02824 0.3934 0.03056 C 0.39461 0.03634 0.39618 0.0419 0.3967 0.04792 C 0.39722 0.0537 0.39739 0.05972 0.39826 0.06551 C 0.39896 0.06991 0.40052 0.07431 0.40156 0.07847 L 0.4033 0.08519 C 0.40382 0.09028 0.40399 0.09537 0.40486 0.10046 C 0.40555 0.10486 0.40816 0.11343 0.40816 0.11343 C 0.40868 0.11782 0.40937 0.12222 0.40972 0.12662 C 0.41093 0.1382 0.41163 0.15 0.41302 0.16157 L 0.41475 0.17477 C 0.41701 0.22245 0.41684 0.20046 0.41475 0.25995 C 0.41406 0.27639 0.41406 0.29398 0.41146 0.31019 C 0.41111 0.3125 0.41059 0.31482 0.40972 0.3169 C 0.39166 0.36019 0.40833 0.3162 0.40156 0.33426 L 0.40156 0.33426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56 0.33449 L 0.40156 0.33449 C 0.39548 0.32847 0.38958 0.32245 0.38333 0.3169 C 0.38177 0.31551 0.38003 0.31412 0.37847 0.3125 C 0.37621 0.30972 0.37361 0.30718 0.37187 0.3037 L 0.36527 0.29074 C 0.36475 0.28773 0.36475 0.28449 0.36371 0.28194 C 0.36302 0.28009 0.36111 0.2794 0.36041 0.27755 C 0.35885 0.27338 0.35711 0.26435 0.35711 0.26435 C 0.35764 0.25648 0.35798 0.24838 0.35885 0.24028 C 0.35902 0.23819 0.36041 0.23611 0.36041 0.2338 C 0.36041 0.125 0.36336 0.15301 0.35711 0.10255 C 0.35764 0.08796 0.35798 0.07338 0.35885 0.0588 C 0.35902 0.0544 0.35954 0.05 0.36041 0.04583 C 0.36128 0.0412 0.36371 0.03264 0.36371 0.03264 C 0.36319 0.02245 0.36336 0.01204 0.36215 0.00208 C 0.3618 -0.00046 0.36007 -0.00255 0.35885 -0.0044 C 0.35347 -0.01273 0.35312 -0.0125 0.34722 -0.01759 C 0.34548 -0.02477 0.34739 -0.02407 0.34409 -0.02407 L 0.34409 -0.02407 " pathEditMode="relative" ptsTypes="AAAAAAAAAAAAAAAAAA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7 L 5.83333E-6 3.7037E-7 C 0.00487 0.00208 0.00973 0.00439 0.01459 0.00648 C 0.01841 0.00787 0.0257 0.00995 0.02935 0.01088 C 0.03265 0.01157 0.03595 0.0125 0.03925 0.01296 C 0.05626 0.01481 0.07327 0.01527 0.09011 0.01736 C 0.11286 0.02013 0.11859 0.02106 0.14584 0.02175 C 0.1698 0.02222 0.19393 0.02175 0.21806 0.02175 L 0.21806 0.02175 " pathEditMode="relative" ptsTypes="AAAA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6600"/>
                </a:solidFill>
                <a:latin typeface="Helvetica Light"/>
                <a:sym typeface="Helvetica Light"/>
              </a:rPr>
              <a:t>Motivation (1)</a:t>
            </a:r>
            <a:endParaRPr lang="en-US" dirty="0"/>
          </a:p>
        </p:txBody>
      </p:sp>
      <p:pic>
        <p:nvPicPr>
          <p:cNvPr id="4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524000" y="1521206"/>
            <a:ext cx="6037102" cy="41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68" y="2847542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2662876"/>
            <a:ext cx="176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Bank XYZ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145521"/>
            <a:ext cx="280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Welcome, 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4669" y="3792380"/>
            <a:ext cx="3532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Account No: 123-55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1844900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xyz.com</a:t>
            </a:r>
          </a:p>
        </p:txBody>
      </p:sp>
      <p:pic>
        <p:nvPicPr>
          <p:cNvPr id="11" name="Picture 10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4" y="4570946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7027" y="4920607"/>
            <a:ext cx="336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sessionID = 12345abc</a:t>
            </a:r>
          </a:p>
        </p:txBody>
      </p:sp>
      <p:pic>
        <p:nvPicPr>
          <p:cNvPr id="17" name="Picture 16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03" y="2104651"/>
            <a:ext cx="708730" cy="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pasted-image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09" y="3572947"/>
            <a:ext cx="1212359" cy="12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Freeform 18"/>
          <p:cNvSpPr/>
          <p:nvPr/>
        </p:nvSpPr>
        <p:spPr>
          <a:xfrm>
            <a:off x="6845830" y="2901422"/>
            <a:ext cx="245676" cy="692458"/>
          </a:xfrm>
          <a:custGeom>
            <a:avLst/>
            <a:gdLst>
              <a:gd name="connsiteX0" fmla="*/ 239697 w 245676"/>
              <a:gd name="connsiteY0" fmla="*/ 0 h 692458"/>
              <a:gd name="connsiteX1" fmla="*/ 239697 w 245676"/>
              <a:gd name="connsiteY1" fmla="*/ 106532 h 692458"/>
              <a:gd name="connsiteX2" fmla="*/ 177553 w 245676"/>
              <a:gd name="connsiteY2" fmla="*/ 452761 h 692458"/>
              <a:gd name="connsiteX3" fmla="*/ 0 w 245676"/>
              <a:gd name="connsiteY3" fmla="*/ 692458 h 6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76" h="692458">
                <a:moveTo>
                  <a:pt x="239697" y="0"/>
                </a:moveTo>
                <a:cubicBezTo>
                  <a:pt x="244875" y="15536"/>
                  <a:pt x="250054" y="31072"/>
                  <a:pt x="239697" y="106532"/>
                </a:cubicBezTo>
                <a:cubicBezTo>
                  <a:pt x="229340" y="181992"/>
                  <a:pt x="217502" y="355107"/>
                  <a:pt x="177553" y="452761"/>
                </a:cubicBezTo>
                <a:cubicBezTo>
                  <a:pt x="137604" y="550415"/>
                  <a:pt x="68802" y="621436"/>
                  <a:pt x="0" y="69245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554" y="5973837"/>
            <a:ext cx="7277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Light"/>
              </a:rPr>
              <a:t>Target 1 : Sensitive user-owned data</a:t>
            </a:r>
            <a:endParaRPr lang="en-US" sz="3200" b="1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558" y="5996705"/>
            <a:ext cx="855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Light"/>
              </a:rPr>
              <a:t>Target 2 : Privileged requests tied to a user</a:t>
            </a:r>
            <a:endParaRPr lang="en-US" sz="3200" b="1" dirty="0">
              <a:latin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5918" y="5963899"/>
            <a:ext cx="4886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Light"/>
              </a:rPr>
              <a:t>“The </a:t>
            </a:r>
            <a:r>
              <a:rPr lang="en-US" sz="3200" b="1" dirty="0" smtClean="0">
                <a:solidFill>
                  <a:srgbClr val="FF0000"/>
                </a:solidFill>
                <a:latin typeface="Helvetica Light"/>
              </a:rPr>
              <a:t>scripts</a:t>
            </a:r>
            <a:r>
              <a:rPr lang="en-US" sz="3200" b="1" dirty="0" smtClean="0">
                <a:latin typeface="Helvetica Light"/>
              </a:rPr>
              <a:t> can be me”</a:t>
            </a:r>
            <a:endParaRPr lang="en-US" sz="3200" b="1" dirty="0">
              <a:latin typeface="Helvetica Ligh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Establishing Secure Channels (4)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8600" y="1329702"/>
            <a:ext cx="3878339" cy="3623298"/>
            <a:chOff x="2134421" y="1312072"/>
            <a:chExt cx="5866657" cy="5114500"/>
          </a:xfrm>
        </p:grpSpPr>
        <p:pic>
          <p:nvPicPr>
            <p:cNvPr id="4" name="Picture 2" descr="https://mockupstogo.mybalsamiq.com/mockups/397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96"/>
            <a:stretch/>
          </p:blipFill>
          <p:spPr bwMode="auto">
            <a:xfrm>
              <a:off x="2134421" y="1857999"/>
              <a:ext cx="4768045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415899" y="1312072"/>
              <a:ext cx="1063112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Origin </a:t>
              </a:r>
              <a:r>
                <a:rPr lang="en-US" sz="2000" b="1" i="1" dirty="0" smtClean="0"/>
                <a:t>O</a:t>
              </a:r>
              <a:endParaRPr lang="en-US" sz="2000" b="1" i="1" dirty="0"/>
            </a:p>
          </p:txBody>
        </p:sp>
        <p:pic>
          <p:nvPicPr>
            <p:cNvPr id="8" name="Picture 7" descr="C:\Documents and Settings\prateeks\Local Settings\Temporary Internet Files\Content.IE5\AWSIQVYJ\MMj03567080000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084" y="2665058"/>
              <a:ext cx="724564" cy="72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381092" y="5893172"/>
              <a:ext cx="3486308" cy="533400"/>
              <a:chOff x="1727800" y="5830703"/>
              <a:chExt cx="3486308" cy="533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27800" y="5830703"/>
                <a:ext cx="3486308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58373" y="5857854"/>
                <a:ext cx="2284665" cy="434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Helvetica Light"/>
                  </a:rPr>
                  <a:t>Browser Kernel</a:t>
                </a:r>
                <a:endParaRPr lang="en-US" sz="1400" b="1" dirty="0">
                  <a:solidFill>
                    <a:schemeClr val="bg1"/>
                  </a:solidFill>
                  <a:latin typeface="Helvetica Light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155071" y="2315980"/>
              <a:ext cx="647882" cy="21875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https://cdn2.iconfinder.com/data/icons/devine-icons-part-2/128/Currency-_Dolla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092" y="2898107"/>
              <a:ext cx="703453" cy="70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182353" y="3045190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Username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06386" y="3579862"/>
              <a:ext cx="2362200" cy="32493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0406" y="3935490"/>
              <a:ext cx="107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Password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06385" y="4393369"/>
              <a:ext cx="2362200" cy="2746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86986" y="4669435"/>
              <a:ext cx="2" cy="122541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 descr="https://cdn3.iconfinder.com/data/icons/wpzoom-developer-icon-set/500/102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84" y="4993592"/>
              <a:ext cx="496205" cy="49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944958" y="4779933"/>
              <a:ext cx="2628989" cy="56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Helvetica Light"/>
                </a:rPr>
                <a:t>Secure Input</a:t>
              </a:r>
              <a:endParaRPr lang="en-US" sz="2000" b="1" dirty="0">
                <a:latin typeface="Helvetica Ligh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028848" y="4640995"/>
              <a:ext cx="2" cy="122541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" descr="https://cdn3.iconfinder.com/data/icons/wpzoom-developer-icon-set/500/102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746" y="4965152"/>
              <a:ext cx="496205" cy="49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940471" y="5200624"/>
              <a:ext cx="3060607" cy="56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Helvetica Light"/>
                </a:rPr>
                <a:t>Secure Display</a:t>
              </a:r>
              <a:endParaRPr lang="en-US" sz="2000" b="1" dirty="0">
                <a:latin typeface="Helvetica Ligh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60308" y="1498177"/>
            <a:ext cx="4670411" cy="3454823"/>
            <a:chOff x="1487514" y="1157808"/>
            <a:chExt cx="7438832" cy="5395907"/>
          </a:xfrm>
        </p:grpSpPr>
        <p:pic>
          <p:nvPicPr>
            <p:cNvPr id="27" name="Picture 2" descr="https://mockupstogo.mybalsamiq.com/mockups/397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96"/>
            <a:stretch/>
          </p:blipFill>
          <p:spPr bwMode="auto">
            <a:xfrm>
              <a:off x="1487515" y="1857999"/>
              <a:ext cx="4030204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2435773" y="3392454"/>
              <a:ext cx="2751606" cy="1478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26387" y="1157808"/>
              <a:ext cx="10631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Origin </a:t>
              </a:r>
              <a:r>
                <a:rPr lang="en-US" sz="2000" b="1" i="1" dirty="0" smtClean="0"/>
                <a:t>O</a:t>
              </a:r>
              <a:endParaRPr lang="en-US" sz="2000" b="1" i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87514" y="5976874"/>
              <a:ext cx="4094897" cy="576841"/>
              <a:chOff x="1487514" y="5827358"/>
              <a:chExt cx="4094897" cy="57684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487514" y="5830703"/>
                <a:ext cx="4094897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58369" y="5827358"/>
                <a:ext cx="3010728" cy="57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Helvetica Light"/>
                  </a:rPr>
                  <a:t>Browser Kernel</a:t>
                </a:r>
                <a:endParaRPr lang="en-US" b="1" dirty="0">
                  <a:solidFill>
                    <a:schemeClr val="bg1"/>
                  </a:solidFill>
                  <a:latin typeface="Helvetica Light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flipH="1">
              <a:off x="3222542" y="4806042"/>
              <a:ext cx="11118" cy="1174645"/>
            </a:xfrm>
            <a:prstGeom prst="line">
              <a:avLst/>
            </a:prstGeom>
            <a:ln w="28575">
              <a:solidFill>
                <a:srgbClr val="0070C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https://cdn3.iconfinder.com/data/icons/wpzoom-developer-icon-set/500/102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111" y="5256484"/>
              <a:ext cx="428679" cy="42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s://cdn2.iconfinder.com/data/icons/devine-icons-part-2/128/Currency-_Dolla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414" y="2914942"/>
              <a:ext cx="703453" cy="70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362200" y="2700633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Helvetica Light"/>
                </a:rPr>
                <a:t>UFrame</a:t>
              </a:r>
              <a:endParaRPr lang="en-US" sz="2000" b="1" dirty="0">
                <a:latin typeface="Helvetica Light"/>
              </a:endParaRPr>
            </a:p>
          </p:txBody>
        </p:sp>
        <p:pic>
          <p:nvPicPr>
            <p:cNvPr id="35" name="Picture 4" descr="http://png-3.findicons.com/files/icons/977/rrze/720/server_multipl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520" y="3112836"/>
              <a:ext cx="1424354" cy="117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091045" y="2408370"/>
              <a:ext cx="2835301" cy="7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Web Server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207722" y="3797689"/>
              <a:ext cx="1726478" cy="13059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 descr="https://cdn3.iconfinder.com/data/icons/wpzoom-developer-icon-set/500/102-51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678" y="3562646"/>
              <a:ext cx="496205" cy="49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423321" y="4258905"/>
              <a:ext cx="3383493" cy="624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Helvetica Light"/>
                </a:rPr>
                <a:t>Secure Request</a:t>
              </a:r>
              <a:endParaRPr lang="en-US" sz="2000" b="1" dirty="0">
                <a:latin typeface="Helvetica Ligh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00412" y="4070592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Secure Session Data</a:t>
            </a:r>
            <a:endParaRPr lang="en-US" sz="2000" b="1" dirty="0">
              <a:latin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6710" y="5507205"/>
            <a:ext cx="753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Helvetica Light"/>
              </a:rPr>
              <a:t>Building four secure channels</a:t>
            </a:r>
            <a:endParaRPr lang="en-US" sz="4000" b="1" dirty="0">
              <a:latin typeface="Helvetica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03845" y="5509533"/>
            <a:ext cx="6109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Helvetica Light"/>
              </a:rPr>
              <a:t>Trusted Path on the web</a:t>
            </a:r>
            <a:endParaRPr lang="en-US" sz="4000" b="1" dirty="0">
              <a:latin typeface="Helvetica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20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35802" y="5574197"/>
            <a:ext cx="782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 Light"/>
              </a:rPr>
              <a:t>User + Sub-Origin + Trusted Path = UserPath</a:t>
            </a:r>
            <a:endParaRPr lang="en-US" sz="2800" b="1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15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Implementation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Helvetica Light"/>
              </a:rPr>
              <a:t>Patched Chromium v12 </a:t>
            </a:r>
            <a:r>
              <a:rPr lang="en-US" dirty="0" smtClean="0">
                <a:latin typeface="Helvetica Light"/>
                <a:sym typeface="Wingdings" panose="05000000000000000000" pitchFamily="2" charset="2"/>
              </a:rPr>
              <a:t> added 475 lines of C++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7" y="2895600"/>
            <a:ext cx="7016815" cy="179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6600" y="450128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Client-side </a:t>
            </a:r>
          </a:p>
          <a:p>
            <a:pPr algn="ctr"/>
            <a:r>
              <a:rPr lang="en-US" sz="2400" b="1" dirty="0" smtClean="0"/>
              <a:t>PAKE plug-in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0020" y="4537997"/>
            <a:ext cx="198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Server-side </a:t>
            </a:r>
          </a:p>
          <a:p>
            <a:pPr algn="ctr"/>
            <a:r>
              <a:rPr lang="en-US" sz="2400" b="1" dirty="0" smtClean="0"/>
              <a:t>PAKE module</a:t>
            </a:r>
            <a:endParaRPr lang="en-US" sz="2400" b="1" dirty="0"/>
          </a:p>
        </p:txBody>
      </p:sp>
      <p:pic>
        <p:nvPicPr>
          <p:cNvPr id="1026" name="Picture 2" descr="http://www.artistsvalley.com/images/icons/Professional%20Vista%20Software%20Icons%20Var/Document%20Code%20PHP%20Refresh/256x256/Document%20Code%20PHP%20Refres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48" y="3048954"/>
            <a:ext cx="1323652" cy="13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UserPath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dirty="0" smtClean="0">
                <a:latin typeface="Helvetica Light"/>
              </a:rPr>
              <a:t>Questions to be answered (w.r.t web applications):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How</a:t>
            </a:r>
            <a:r>
              <a:rPr lang="zh-CN" altLang="en-US" sz="2400" dirty="0" smtClean="0">
                <a:latin typeface="Helvetica Light"/>
              </a:rPr>
              <a:t> </a:t>
            </a:r>
            <a:r>
              <a:rPr lang="en-US" altLang="zh-CN" sz="2400" dirty="0" smtClean="0">
                <a:latin typeface="Helvetica Light"/>
              </a:rPr>
              <a:t>many lines of code to adopt UserPath? </a:t>
            </a:r>
            <a:r>
              <a:rPr lang="en-US" sz="2400" dirty="0">
                <a:latin typeface="Helvetica Light"/>
              </a:rPr>
              <a:t>(Adoption effort) </a:t>
            </a:r>
            <a:endParaRPr lang="en-US" sz="2400" dirty="0" smtClean="0">
              <a:latin typeface="Helvetica Light"/>
            </a:endParaRP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How</a:t>
            </a:r>
            <a:r>
              <a:rPr lang="zh-CN" altLang="en-US" sz="2400" dirty="0" smtClean="0">
                <a:latin typeface="Helvetica Light"/>
              </a:rPr>
              <a:t> </a:t>
            </a:r>
            <a:r>
              <a:rPr lang="en-US" altLang="zh-CN" sz="2400" dirty="0" smtClean="0">
                <a:latin typeface="Helvetica Light"/>
              </a:rPr>
              <a:t>big</a:t>
            </a:r>
            <a:r>
              <a:rPr lang="zh-CN" altLang="en-US" sz="2400" dirty="0" smtClean="0">
                <a:latin typeface="Helvetica Light"/>
              </a:rPr>
              <a:t> </a:t>
            </a:r>
            <a:r>
              <a:rPr lang="en-US" altLang="zh-CN" sz="2400" dirty="0" smtClean="0">
                <a:latin typeface="Helvetica Light"/>
              </a:rPr>
              <a:t>is</a:t>
            </a:r>
            <a:r>
              <a:rPr lang="zh-CN" altLang="en-US" sz="2400" dirty="0" smtClean="0">
                <a:latin typeface="Helvetica Light"/>
              </a:rPr>
              <a:t> </a:t>
            </a:r>
            <a:r>
              <a:rPr lang="en-US" altLang="zh-CN" sz="2400" dirty="0" smtClean="0">
                <a:latin typeface="Helvetica Light"/>
              </a:rPr>
              <a:t>TCB reduction after adopting UserPath? </a:t>
            </a:r>
            <a:r>
              <a:rPr lang="en-US" sz="2400" dirty="0">
                <a:latin typeface="Helvetica Light"/>
              </a:rPr>
              <a:t>(TCB reduction) </a:t>
            </a:r>
            <a:endParaRPr lang="en-US" altLang="zh-CN" sz="2400" dirty="0" smtClean="0">
              <a:latin typeface="Helvetica Light"/>
            </a:endParaRP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How</a:t>
            </a:r>
            <a:r>
              <a:rPr lang="zh-CN" altLang="en-US" sz="2400" dirty="0" smtClean="0">
                <a:latin typeface="Helvetica Light"/>
              </a:rPr>
              <a:t> </a:t>
            </a:r>
            <a:r>
              <a:rPr lang="en-US" altLang="zh-CN" sz="2400" dirty="0" smtClean="0">
                <a:latin typeface="Helvetica Light"/>
              </a:rPr>
              <a:t>big is the performance overhead after adopting UserPath? </a:t>
            </a:r>
            <a:r>
              <a:rPr lang="en-US" sz="2400" dirty="0">
                <a:latin typeface="Helvetica Light"/>
              </a:rPr>
              <a:t>(Performance)</a:t>
            </a:r>
            <a:endParaRPr lang="en-US" altLang="zh-CN" sz="2400" dirty="0" smtClean="0">
              <a:latin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Evaluation Setup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41477"/>
              </p:ext>
            </p:extLst>
          </p:nvPr>
        </p:nvGraphicFramePr>
        <p:xfrm>
          <a:off x="152400" y="1676400"/>
          <a:ext cx="4343400" cy="37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535"/>
                <a:gridCol w="868680"/>
                <a:gridCol w="1342505"/>
                <a:gridCol w="868680"/>
              </a:tblGrid>
              <a:tr h="3594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</a:t>
                      </a:r>
                      <a:r>
                        <a:rPr lang="en-US" sz="1800" baseline="0" dirty="0" smtClean="0"/>
                        <a:t> 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Application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 #</a:t>
                      </a:r>
                      <a:endParaRPr lang="en-US" sz="18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Elgg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114375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Magento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928991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Friendica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144555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ZenCart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95381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Roundcube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109663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osCommerce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60081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OpenEMR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495987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StoreSprite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30350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OwnCloud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337192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CubeCart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11942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HotCRP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36333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WordPress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135540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OpenConf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Joomla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227351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PrestaShop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250660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Drupal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43835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OpenCart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93770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Piwigo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143144</a:t>
                      </a:r>
                      <a:endParaRPr lang="en-US" sz="1600" dirty="0"/>
                    </a:p>
                  </a:txBody>
                  <a:tcPr/>
                </a:tc>
              </a:tr>
              <a:tr h="33641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AstroSpaces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X2CRM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747261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26298698"/>
              </p:ext>
            </p:extLst>
          </p:nvPr>
        </p:nvGraphicFramePr>
        <p:xfrm>
          <a:off x="3886200" y="2133600"/>
          <a:ext cx="4996597" cy="308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447800" y="1905000"/>
            <a:ext cx="3124200" cy="1828800"/>
          </a:xfrm>
          <a:prstGeom prst="wedgeRectCallout">
            <a:avLst>
              <a:gd name="adj1" fmla="val -71223"/>
              <a:gd name="adj2" fmla="val -3620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Phone number, e-mail data, Admin options (set user as admin, add new user)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Reported Vulnerabilities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Sensitive user-owned data protected from </a:t>
            </a:r>
            <a:r>
              <a:rPr lang="en-US" sz="2400" b="1" dirty="0" smtClean="0">
                <a:latin typeface="Helvetica Light"/>
              </a:rPr>
              <a:t>325 </a:t>
            </a:r>
            <a:r>
              <a:rPr lang="en-US" sz="2400" dirty="0" smtClean="0">
                <a:latin typeface="Helvetica Light"/>
              </a:rPr>
              <a:t>reported XSS and CSRF Vulnerabilities (CVE)</a:t>
            </a:r>
            <a:endParaRPr lang="en-US" sz="2400" dirty="0">
              <a:latin typeface="Helvetica Ligh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1188705"/>
              </p:ext>
            </p:extLst>
          </p:nvPr>
        </p:nvGraphicFramePr>
        <p:xfrm>
          <a:off x="1905000" y="2507396"/>
          <a:ext cx="5971923" cy="390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67000" y="3554711"/>
            <a:ext cx="3382338" cy="584775"/>
            <a:chOff x="8488907" y="520361"/>
            <a:chExt cx="3053118" cy="487637"/>
          </a:xfrm>
        </p:grpSpPr>
        <p:sp>
          <p:nvSpPr>
            <p:cNvPr id="8" name="Rectangle 7"/>
            <p:cNvSpPr/>
            <p:nvPr/>
          </p:nvSpPr>
          <p:spPr>
            <a:xfrm>
              <a:off x="8488907" y="536983"/>
              <a:ext cx="3044296" cy="41361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13043" y="520361"/>
              <a:ext cx="3028982" cy="487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325 Vulnerabilities</a:t>
              </a:r>
              <a:endParaRPr lang="en-US" sz="32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1887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Adoption Effort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Successfully retrofitted 20 applications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Modify web page that contains sensitive user-owned resources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Measure the LOC number of PHP code (mostly JS code)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07104"/>
              </p:ext>
            </p:extLst>
          </p:nvPr>
        </p:nvGraphicFramePr>
        <p:xfrm>
          <a:off x="3514877" y="3048000"/>
          <a:ext cx="425752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742"/>
                <a:gridCol w="1453781"/>
              </a:tblGrid>
              <a:tr h="599049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UserPath LOC (PHP)</a:t>
                      </a:r>
                      <a:endParaRPr lang="en-US" dirty="0"/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Network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188.3</a:t>
                      </a:r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E-mail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Information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File Management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Conference </a:t>
                      </a:r>
                      <a:r>
                        <a:rPr lang="en-US" dirty="0" err="1" smtClean="0"/>
                        <a:t>Mgmt</a:t>
                      </a:r>
                      <a:r>
                        <a:rPr lang="en-US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E-Commerce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158.1</a:t>
                      </a:r>
                      <a:endParaRPr lang="en-US" dirty="0"/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</a:t>
                      </a:r>
                      <a:r>
                        <a:rPr lang="en-US" dirty="0" err="1" smtClean="0"/>
                        <a:t>Mgmt</a:t>
                      </a:r>
                      <a:r>
                        <a:rPr lang="en-US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42314">
                <a:tc>
                  <a:txBody>
                    <a:bodyPr/>
                    <a:lstStyle/>
                    <a:p>
                      <a:r>
                        <a:rPr lang="en-US" dirty="0" smtClean="0"/>
                        <a:t>CRM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38200" y="4225536"/>
            <a:ext cx="2428722" cy="584775"/>
            <a:chOff x="8488907" y="536983"/>
            <a:chExt cx="4644150" cy="584775"/>
          </a:xfrm>
        </p:grpSpPr>
        <p:sp>
          <p:nvSpPr>
            <p:cNvPr id="7" name="Rectangle 6"/>
            <p:cNvSpPr/>
            <p:nvPr/>
          </p:nvSpPr>
          <p:spPr>
            <a:xfrm>
              <a:off x="8488907" y="536983"/>
              <a:ext cx="4644150" cy="54119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34615" y="536983"/>
              <a:ext cx="3956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# LOC : 149</a:t>
              </a:r>
              <a:endParaRPr lang="en-US" sz="32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TCB Reduction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Initial TCB : Size of web page without UserPath</a:t>
            </a:r>
          </a:p>
          <a:p>
            <a:r>
              <a:rPr lang="en-US" sz="2400" dirty="0" smtClean="0">
                <a:latin typeface="Helvetica Light"/>
              </a:rPr>
              <a:t>Final TCB : Size of the UFrame Code (size in KB)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83018978"/>
              </p:ext>
            </p:extLst>
          </p:nvPr>
        </p:nvGraphicFramePr>
        <p:xfrm>
          <a:off x="3759018" y="2431196"/>
          <a:ext cx="4927782" cy="408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229100" y="3118604"/>
            <a:ext cx="4089582" cy="523220"/>
            <a:chOff x="8488907" y="493398"/>
            <a:chExt cx="4089582" cy="523220"/>
          </a:xfrm>
        </p:grpSpPr>
        <p:sp>
          <p:nvSpPr>
            <p:cNvPr id="8" name="Rectangle 7"/>
            <p:cNvSpPr/>
            <p:nvPr/>
          </p:nvSpPr>
          <p:spPr>
            <a:xfrm>
              <a:off x="8488907" y="536983"/>
              <a:ext cx="4089582" cy="41361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70982" y="493398"/>
              <a:ext cx="40075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TCB Reduction : 8x – 264x</a:t>
              </a:r>
              <a:endParaRPr lang="en-US" sz="28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905" y="3600158"/>
                <a:ext cx="3596113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𝑅𝑒𝑑𝑢𝑐𝑡𝑖𝑜𝑛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𝑇𝐶𝐵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𝑇𝐶𝐵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5" y="3600158"/>
                <a:ext cx="3596113" cy="7936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5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Light"/>
              </a:rPr>
              <a:t>Performance testing conducted on Chromium v.12</a:t>
            </a:r>
          </a:p>
          <a:p>
            <a:pPr marL="457200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Light"/>
              </a:rPr>
              <a:t>Time taken during login with and without UserPath</a:t>
            </a:r>
          </a:p>
          <a:p>
            <a:pPr marL="457200" indent="-2889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Light"/>
              </a:rPr>
              <a:t>Measured in seconds</a:t>
            </a:r>
            <a:endParaRPr lang="en-US" sz="2400" dirty="0">
              <a:latin typeface="Helvetica Ligh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80993406"/>
              </p:ext>
            </p:extLst>
          </p:nvPr>
        </p:nvGraphicFramePr>
        <p:xfrm>
          <a:off x="1143000" y="2800529"/>
          <a:ext cx="6761538" cy="405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08404" y="3429000"/>
            <a:ext cx="5174791" cy="584775"/>
            <a:chOff x="8488907" y="493398"/>
            <a:chExt cx="6445698" cy="584775"/>
          </a:xfrm>
        </p:grpSpPr>
        <p:sp>
          <p:nvSpPr>
            <p:cNvPr id="7" name="Rectangle 6"/>
            <p:cNvSpPr/>
            <p:nvPr/>
          </p:nvSpPr>
          <p:spPr>
            <a:xfrm>
              <a:off x="8488907" y="536983"/>
              <a:ext cx="6361764" cy="54119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0982" y="493398"/>
              <a:ext cx="6363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Performance overhead: 2.3%</a:t>
              </a:r>
              <a:endParaRPr lang="en-US" sz="32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Helvetica Light"/>
              </a:rPr>
              <a:t>Augment the web with the three missing notions:</a:t>
            </a:r>
          </a:p>
          <a:p>
            <a:pPr lvl="1"/>
            <a:r>
              <a:rPr lang="en-US" dirty="0" smtClean="0">
                <a:latin typeface="Helvetica Light"/>
              </a:rPr>
              <a:t>User authority ||  Sub-origins  || Trusted Path</a:t>
            </a:r>
          </a:p>
          <a:p>
            <a:r>
              <a:rPr lang="en-US" sz="2800" dirty="0" smtClean="0">
                <a:latin typeface="Helvetica Light"/>
              </a:rPr>
              <a:t>Complete second line of defense to protect sensitive user-owned resources</a:t>
            </a:r>
          </a:p>
          <a:p>
            <a:r>
              <a:rPr lang="en-US" sz="2800" dirty="0" smtClean="0">
                <a:latin typeface="Helvetica Light"/>
              </a:rPr>
              <a:t>Practical Applications </a:t>
            </a:r>
            <a:r>
              <a:rPr lang="en-US" sz="2800" dirty="0" smtClean="0">
                <a:latin typeface="Helvetica Light"/>
                <a:sym typeface="Wingdings" panose="05000000000000000000" pitchFamily="2" charset="2"/>
              </a:rPr>
              <a:t> evaluated on 20 PHP applications</a:t>
            </a:r>
            <a:endParaRPr lang="en-US" sz="2800" dirty="0" smtClean="0">
              <a:latin typeface="Helvetica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73652" y="4878961"/>
            <a:ext cx="2616325" cy="501769"/>
            <a:chOff x="2498" y="172251"/>
            <a:chExt cx="2669976" cy="633600"/>
          </a:xfrm>
          <a:effectLst>
            <a:outerShdw blurRad="101600" dist="1270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2498" y="172251"/>
              <a:ext cx="2669976" cy="6336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98" y="172251"/>
              <a:ext cx="2669976" cy="633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TCB Reduction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31285" y="4925775"/>
            <a:ext cx="2482229" cy="473364"/>
            <a:chOff x="3046511" y="204533"/>
            <a:chExt cx="2669976" cy="633600"/>
          </a:xfrm>
          <a:effectLst>
            <a:outerShdw blurRad="101600" dist="1143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3046511" y="204533"/>
              <a:ext cx="2669976" cy="633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511" y="204533"/>
              <a:ext cx="2669976" cy="633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Performance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9264" y="4878961"/>
            <a:ext cx="2804450" cy="544321"/>
            <a:chOff x="6090284" y="204533"/>
            <a:chExt cx="2669976" cy="633600"/>
          </a:xfrm>
          <a:effectLst>
            <a:outerShdw blurRad="101600" dist="1270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6090284" y="204533"/>
              <a:ext cx="2669976" cy="6336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0284" y="204533"/>
              <a:ext cx="2669976" cy="633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chemeClr val="bg1"/>
                  </a:solidFill>
                </a:rPr>
                <a:t>Adoption Effort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84" y="5176021"/>
            <a:ext cx="579763" cy="5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33" y="5176020"/>
            <a:ext cx="446238" cy="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72" y="5271731"/>
            <a:ext cx="388342" cy="3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Motivation (2)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9" y="1969577"/>
            <a:ext cx="3524931" cy="1610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430172" y="1456017"/>
            <a:ext cx="210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Prevalence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7933" r="9673" b="168"/>
          <a:stretch/>
        </p:blipFill>
        <p:spPr bwMode="auto">
          <a:xfrm>
            <a:off x="1143001" y="2203948"/>
            <a:ext cx="3429000" cy="143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3"/>
          <a:stretch/>
        </p:blipFill>
        <p:spPr bwMode="auto">
          <a:xfrm>
            <a:off x="767106" y="2922520"/>
            <a:ext cx="2861920" cy="138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7" r="47880" b="1547"/>
          <a:stretch/>
        </p:blipFill>
        <p:spPr bwMode="auto">
          <a:xfrm>
            <a:off x="5029200" y="2002705"/>
            <a:ext cx="3286125" cy="184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248400" y="144635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Damage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3564"/>
            <a:ext cx="2909887" cy="189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46" y="2707306"/>
            <a:ext cx="3240351" cy="174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402912" y="4737892"/>
            <a:ext cx="4909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9.6%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8166" y="4773305"/>
            <a:ext cx="391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Helvetica Light"/>
              </a:rPr>
              <a:t>25%</a:t>
            </a:r>
            <a:endParaRPr lang="en-US" sz="2400" dirty="0">
              <a:latin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200" y="4830224"/>
            <a:ext cx="2977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websites vulnerable </a:t>
            </a:r>
          </a:p>
          <a:p>
            <a:r>
              <a:rPr lang="en-US" sz="2400" dirty="0" smtClean="0">
                <a:latin typeface="Helvetica Light"/>
              </a:rPr>
              <a:t>to DOM-XSS</a:t>
            </a:r>
            <a:endParaRPr lang="en-US" sz="2400" dirty="0">
              <a:latin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51882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</a:rPr>
              <a:t>(CCS, 2013)</a:t>
            </a:r>
            <a:endParaRPr lang="en-US" i="1" dirty="0">
              <a:latin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728" y="555813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</a:rPr>
              <a:t>(Cenzic, 2014)</a:t>
            </a:r>
            <a:endParaRPr lang="en-US" i="1" dirty="0">
              <a:latin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2585" y="4828252"/>
            <a:ext cx="2014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reported bugs </a:t>
            </a:r>
          </a:p>
          <a:p>
            <a:r>
              <a:rPr lang="en-US" sz="2400" dirty="0" smtClean="0"/>
              <a:t>are XSS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lwarwick.com/wp-content/uploads/2013/09/Thank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5876"/>
            <a:ext cx="4760640" cy="35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4505984"/>
            <a:ext cx="6781800" cy="10640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Helvetica Light"/>
              </a:rPr>
              <a:t>Enrico Budianto</a:t>
            </a:r>
          </a:p>
          <a:p>
            <a:pPr marL="0" indent="0" algn="ctr">
              <a:buNone/>
            </a:pPr>
            <a:r>
              <a:rPr lang="en-US" sz="2400" dirty="0" smtClean="0">
                <a:latin typeface="Helvetica Light"/>
                <a:hlinkClick r:id="rId3"/>
              </a:rPr>
              <a:t>enricob@comp.nus.edu.sg</a:t>
            </a:r>
            <a:endParaRPr lang="en-US" sz="2400" dirty="0" smtClean="0">
              <a:latin typeface="Helvetica Ligh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Helvetica Light"/>
              </a:rPr>
              <a:t>https://github.com/ebudianto/UserPath</a:t>
            </a:r>
            <a:endParaRPr lang="en-US" sz="2400" dirty="0">
              <a:latin typeface="Helvetica Light"/>
            </a:endParaRPr>
          </a:p>
        </p:txBody>
      </p:sp>
      <p:pic>
        <p:nvPicPr>
          <p:cNvPr id="6" name="Picture 2" descr="https://fbcdn-sphotos-a-a.akamaihd.net/hphotos-ak-xaf1/t31.0-8/c0.154.851.315/p851x315/478329_10150633372383583_331072985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-1" r="7031" b="4557"/>
          <a:stretch/>
        </p:blipFill>
        <p:spPr bwMode="auto">
          <a:xfrm>
            <a:off x="5029200" y="5773717"/>
            <a:ext cx="2463982" cy="10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omp.nus.edu.sg/images/Logo-with-Taglin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8"/>
          <a:stretch/>
        </p:blipFill>
        <p:spPr bwMode="auto">
          <a:xfrm>
            <a:off x="1371600" y="5829234"/>
            <a:ext cx="2993523" cy="9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 Light"/>
              </a:rPr>
              <a:t>[</a:t>
            </a:r>
            <a:r>
              <a:rPr lang="en-US" sz="2400" dirty="0">
                <a:latin typeface="Helvetica Light"/>
              </a:rPr>
              <a:t>SP’09] </a:t>
            </a:r>
            <a:r>
              <a:rPr lang="en-US" sz="2400" dirty="0" smtClean="0">
                <a:latin typeface="Helvetica Light"/>
              </a:rPr>
              <a:t>B. </a:t>
            </a:r>
            <a:r>
              <a:rPr lang="en-US" sz="2400" dirty="0" err="1" smtClean="0">
                <a:latin typeface="Helvetica Light"/>
              </a:rPr>
              <a:t>Parno</a:t>
            </a:r>
            <a:r>
              <a:rPr lang="en-US" sz="2400" dirty="0" smtClean="0">
                <a:latin typeface="Helvetica Light"/>
              </a:rPr>
              <a:t>, J. McCune</a:t>
            </a:r>
            <a:r>
              <a:rPr lang="en-US" sz="2400" dirty="0">
                <a:latin typeface="Helvetica Light"/>
              </a:rPr>
              <a:t>, </a:t>
            </a:r>
            <a:r>
              <a:rPr lang="en-US" sz="2400" dirty="0" smtClean="0">
                <a:latin typeface="Helvetica Light"/>
              </a:rPr>
              <a:t>D. </a:t>
            </a:r>
            <a:r>
              <a:rPr lang="en-US" sz="2400" dirty="0" err="1" smtClean="0">
                <a:latin typeface="Helvetica Light"/>
              </a:rPr>
              <a:t>Wendlandt</a:t>
            </a:r>
            <a:r>
              <a:rPr lang="en-US" sz="2400" dirty="0">
                <a:latin typeface="Helvetica Light"/>
              </a:rPr>
              <a:t>, </a:t>
            </a:r>
            <a:r>
              <a:rPr lang="en-US" sz="2400" dirty="0" err="1" smtClean="0">
                <a:latin typeface="Helvetica Light"/>
              </a:rPr>
              <a:t>et.a</a:t>
            </a:r>
            <a:r>
              <a:rPr lang="en-US" sz="2400" dirty="0" smtClean="0">
                <a:latin typeface="Helvetica Light"/>
              </a:rPr>
              <a:t>.</a:t>
            </a:r>
          </a:p>
          <a:p>
            <a:pPr indent="0">
              <a:buNone/>
            </a:pPr>
            <a:r>
              <a:rPr lang="en-US" sz="2400" b="1" dirty="0">
                <a:latin typeface="Helvetica Light"/>
              </a:rPr>
              <a:t>CLAMP</a:t>
            </a:r>
            <a:r>
              <a:rPr lang="en-US" sz="2400" dirty="0">
                <a:latin typeface="Helvetica Light"/>
              </a:rPr>
              <a:t>: Practical Prevention of Large-Scale Data </a:t>
            </a:r>
            <a:r>
              <a:rPr lang="en-US" sz="2400" dirty="0" smtClean="0">
                <a:latin typeface="Helvetica Light"/>
              </a:rPr>
              <a:t>Leaks</a:t>
            </a:r>
          </a:p>
          <a:p>
            <a:r>
              <a:rPr lang="en-US" sz="2400" dirty="0" smtClean="0">
                <a:latin typeface="Helvetica Light"/>
              </a:rPr>
              <a:t>[</a:t>
            </a:r>
            <a:r>
              <a:rPr lang="en-US" sz="2400" dirty="0">
                <a:latin typeface="Helvetica Light"/>
              </a:rPr>
              <a:t>ASIACCS’11</a:t>
            </a:r>
            <a:r>
              <a:rPr lang="en-US" sz="2400" dirty="0" smtClean="0">
                <a:latin typeface="Helvetica Light"/>
              </a:rPr>
              <a:t>] A.P. Felt, M. </a:t>
            </a:r>
            <a:r>
              <a:rPr lang="en-US" sz="2400" dirty="0" err="1" smtClean="0">
                <a:latin typeface="Helvetica Light"/>
              </a:rPr>
              <a:t>Finifter</a:t>
            </a:r>
            <a:r>
              <a:rPr lang="en-US" sz="2400" dirty="0" smtClean="0">
                <a:latin typeface="Helvetica Light"/>
              </a:rPr>
              <a:t>, J. Weinberger, and D. Wagner</a:t>
            </a:r>
          </a:p>
          <a:p>
            <a:pPr indent="0">
              <a:buNone/>
            </a:pPr>
            <a:r>
              <a:rPr lang="en-US" sz="2400" b="1" dirty="0">
                <a:latin typeface="Helvetica Light"/>
              </a:rPr>
              <a:t>Diesel</a:t>
            </a:r>
            <a:r>
              <a:rPr lang="en-US" sz="2400" dirty="0">
                <a:latin typeface="Helvetica Light"/>
              </a:rPr>
              <a:t>: Applying Privilege Separation to Database </a:t>
            </a:r>
            <a:r>
              <a:rPr lang="en-US" sz="2400" dirty="0" smtClean="0">
                <a:latin typeface="Helvetica Light"/>
              </a:rPr>
              <a:t>Access</a:t>
            </a:r>
          </a:p>
          <a:p>
            <a:r>
              <a:rPr lang="en-US" sz="2400" dirty="0" smtClean="0">
                <a:latin typeface="Helvetica Light"/>
              </a:rPr>
              <a:t>[</a:t>
            </a:r>
            <a:r>
              <a:rPr lang="en-US" sz="2400" dirty="0">
                <a:latin typeface="Helvetica Light"/>
              </a:rPr>
              <a:t>CCS’13] </a:t>
            </a:r>
            <a:r>
              <a:rPr lang="en-US" sz="2400" dirty="0" smtClean="0">
                <a:latin typeface="Helvetica Light"/>
              </a:rPr>
              <a:t>S. </a:t>
            </a:r>
            <a:r>
              <a:rPr lang="en-US" sz="2400" dirty="0" err="1" smtClean="0">
                <a:latin typeface="Helvetica Light"/>
              </a:rPr>
              <a:t>Lekies</a:t>
            </a:r>
            <a:r>
              <a:rPr lang="en-US" sz="2400" dirty="0" smtClean="0">
                <a:latin typeface="Helvetica Light"/>
              </a:rPr>
              <a:t>, B. Stock, M. Johns.</a:t>
            </a:r>
          </a:p>
          <a:p>
            <a:pPr indent="0">
              <a:buNone/>
            </a:pPr>
            <a:r>
              <a:rPr lang="en-US" sz="2400" dirty="0" smtClean="0">
                <a:latin typeface="Helvetica Light"/>
              </a:rPr>
              <a:t>25 Million Flows Later: Large-scale Detection of DOM-based XSS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F5B-E3D9-49E4-99E9-4BE988ADA7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Helvetica Light"/>
              </a:rPr>
              <a:t>[ESORICS’13] D. </a:t>
            </a:r>
            <a:r>
              <a:rPr lang="en-US" dirty="0" err="1">
                <a:latin typeface="Helvetica Light"/>
              </a:rPr>
              <a:t>Akhawe</a:t>
            </a:r>
            <a:r>
              <a:rPr lang="en-US" dirty="0">
                <a:latin typeface="Helvetica Light"/>
              </a:rPr>
              <a:t>, F. Li, W. He, et.al.</a:t>
            </a:r>
          </a:p>
          <a:p>
            <a:pPr indent="0">
              <a:buNone/>
            </a:pPr>
            <a:r>
              <a:rPr lang="en-US" dirty="0">
                <a:latin typeface="Helvetica Light"/>
              </a:rPr>
              <a:t>Data-confined HTML5 </a:t>
            </a:r>
            <a:r>
              <a:rPr lang="en-US" dirty="0" smtClean="0">
                <a:latin typeface="Helvetica Light"/>
              </a:rPr>
              <a:t>Applications</a:t>
            </a:r>
          </a:p>
          <a:p>
            <a:r>
              <a:rPr lang="en-US" dirty="0" smtClean="0">
                <a:latin typeface="Helvetica Light"/>
              </a:rPr>
              <a:t>[</a:t>
            </a:r>
            <a:r>
              <a:rPr lang="en-US" dirty="0">
                <a:latin typeface="Helvetica Light"/>
              </a:rPr>
              <a:t>SEC’12</a:t>
            </a:r>
            <a:r>
              <a:rPr lang="en-US" dirty="0" smtClean="0">
                <a:latin typeface="Helvetica Light"/>
              </a:rPr>
              <a:t>] M Dietz, A. </a:t>
            </a:r>
            <a:r>
              <a:rPr lang="en-US" dirty="0" err="1" smtClean="0">
                <a:latin typeface="Helvetica Light"/>
              </a:rPr>
              <a:t>Czeskis</a:t>
            </a:r>
            <a:r>
              <a:rPr lang="en-US" dirty="0" smtClean="0">
                <a:latin typeface="Helvetica Light"/>
              </a:rPr>
              <a:t>, D. </a:t>
            </a:r>
            <a:r>
              <a:rPr lang="en-US" dirty="0" err="1" smtClean="0">
                <a:latin typeface="Helvetica Light"/>
              </a:rPr>
              <a:t>Balfanz</a:t>
            </a:r>
            <a:r>
              <a:rPr lang="en-US" dirty="0" smtClean="0">
                <a:latin typeface="Helvetica Light"/>
              </a:rPr>
              <a:t>, and D.S. Wallach</a:t>
            </a:r>
          </a:p>
          <a:p>
            <a:pPr indent="0">
              <a:buNone/>
            </a:pPr>
            <a:r>
              <a:rPr lang="en-US" dirty="0">
                <a:latin typeface="Helvetica Light"/>
              </a:rPr>
              <a:t>Origin-Bound Certificates: A Fresh Approach to Strong </a:t>
            </a:r>
            <a:r>
              <a:rPr lang="en-US" dirty="0" smtClean="0">
                <a:latin typeface="Helvetica Light"/>
              </a:rPr>
              <a:t>Client Authentication </a:t>
            </a:r>
            <a:r>
              <a:rPr lang="en-US" dirty="0">
                <a:latin typeface="Helvetica Light"/>
              </a:rPr>
              <a:t>for the Web</a:t>
            </a:r>
          </a:p>
          <a:p>
            <a:r>
              <a:rPr lang="en-US" dirty="0">
                <a:latin typeface="Helvetica Light"/>
              </a:rPr>
              <a:t>[NDSS’12</a:t>
            </a:r>
            <a:r>
              <a:rPr lang="en-US" dirty="0" smtClean="0">
                <a:latin typeface="Helvetica Light"/>
              </a:rPr>
              <a:t>] Y. Cao, V. </a:t>
            </a:r>
            <a:r>
              <a:rPr lang="en-US" dirty="0" err="1" smtClean="0">
                <a:latin typeface="Helvetica Light"/>
              </a:rPr>
              <a:t>Yegneswaran</a:t>
            </a:r>
            <a:r>
              <a:rPr lang="en-US" dirty="0" smtClean="0">
                <a:latin typeface="Helvetica Light"/>
              </a:rPr>
              <a:t>, P. Porras, and Y. Chen</a:t>
            </a:r>
          </a:p>
          <a:p>
            <a:pPr indent="0">
              <a:buNone/>
            </a:pPr>
            <a:r>
              <a:rPr lang="en-US" dirty="0">
                <a:latin typeface="Helvetica Light"/>
              </a:rPr>
              <a:t>PathCutter: Severing the Self-Propagation Path of XSS JavaScript Worms </a:t>
            </a:r>
            <a:r>
              <a:rPr lang="en-US" dirty="0" smtClean="0">
                <a:latin typeface="Helvetica Light"/>
              </a:rPr>
              <a:t>in Social </a:t>
            </a:r>
            <a:r>
              <a:rPr lang="en-US" dirty="0">
                <a:latin typeface="Helvetica Light"/>
              </a:rPr>
              <a:t>Web </a:t>
            </a:r>
            <a:r>
              <a:rPr lang="en-US" dirty="0" smtClean="0">
                <a:latin typeface="Helvetica Light"/>
              </a:rPr>
              <a:t>Networks</a:t>
            </a:r>
            <a:endParaRPr lang="en-US" dirty="0">
              <a:latin typeface="Helvetica Light"/>
            </a:endParaRPr>
          </a:p>
          <a:p>
            <a:r>
              <a:rPr lang="en-US" dirty="0">
                <a:latin typeface="Helvetica Light"/>
              </a:rPr>
              <a:t>[ICECCS’13</a:t>
            </a:r>
            <a:r>
              <a:rPr lang="en-US" dirty="0" smtClean="0">
                <a:latin typeface="Helvetica Light"/>
              </a:rPr>
              <a:t>] X. Dong, K. </a:t>
            </a:r>
            <a:r>
              <a:rPr lang="en-US" dirty="0" err="1" smtClean="0">
                <a:latin typeface="Helvetica Light"/>
              </a:rPr>
              <a:t>Patil</a:t>
            </a:r>
            <a:r>
              <a:rPr lang="en-US" dirty="0" smtClean="0">
                <a:latin typeface="Helvetica Light"/>
              </a:rPr>
              <a:t>, J. Mao, and Z. Liang</a:t>
            </a:r>
          </a:p>
          <a:p>
            <a:pPr indent="0">
              <a:buNone/>
            </a:pPr>
            <a:r>
              <a:rPr lang="en-US" dirty="0">
                <a:latin typeface="Helvetica Light"/>
              </a:rPr>
              <a:t>A Comprehensive Client-side Behavior Model for Diagnosing Attacks in Ajax Applications</a:t>
            </a:r>
          </a:p>
          <a:p>
            <a:r>
              <a:rPr lang="en-US" dirty="0">
                <a:latin typeface="Helvetica Light"/>
              </a:rPr>
              <a:t>[NDSS’97] </a:t>
            </a:r>
            <a:r>
              <a:rPr lang="en-US" dirty="0" smtClean="0">
                <a:latin typeface="Helvetica Light"/>
              </a:rPr>
              <a:t>T. Wu</a:t>
            </a:r>
          </a:p>
          <a:p>
            <a:pPr indent="0">
              <a:buNone/>
            </a:pPr>
            <a:r>
              <a:rPr lang="en-US" dirty="0">
                <a:latin typeface="Helvetica Light"/>
              </a:rPr>
              <a:t>The Secure Remote Password </a:t>
            </a:r>
            <a:r>
              <a:rPr lang="en-US" dirty="0" smtClean="0">
                <a:latin typeface="Helvetica Light"/>
              </a:rPr>
              <a:t>Protocol</a:t>
            </a:r>
            <a:endParaRPr lang="en-US" dirty="0">
              <a:latin typeface="Helvetica Light"/>
            </a:endParaRPr>
          </a:p>
          <a:p>
            <a:r>
              <a:rPr lang="en-US" dirty="0">
                <a:latin typeface="Helvetica Light"/>
              </a:rPr>
              <a:t>[WWW’09</a:t>
            </a:r>
            <a:r>
              <a:rPr lang="en-US" dirty="0" smtClean="0">
                <a:latin typeface="Helvetica Light"/>
              </a:rPr>
              <a:t>] Y. </a:t>
            </a:r>
            <a:r>
              <a:rPr lang="en-US" dirty="0" err="1" smtClean="0">
                <a:latin typeface="Helvetica Light"/>
              </a:rPr>
              <a:t>Oiwa</a:t>
            </a:r>
            <a:r>
              <a:rPr lang="en-US" dirty="0" smtClean="0">
                <a:latin typeface="Helvetica Light"/>
              </a:rPr>
              <a:t>, H. Watanabe, and H. Takagi</a:t>
            </a:r>
          </a:p>
          <a:p>
            <a:pPr indent="0">
              <a:buNone/>
            </a:pPr>
            <a:r>
              <a:rPr lang="en-US" dirty="0">
                <a:latin typeface="Helvetica Light"/>
              </a:rPr>
              <a:t>PAKE-based mutual HTTP authentication for preventing phishing </a:t>
            </a:r>
            <a:r>
              <a:rPr lang="en-US" dirty="0" smtClean="0">
                <a:latin typeface="Helvetica Light"/>
              </a:rPr>
              <a:t>attacks</a:t>
            </a:r>
            <a:endParaRPr lang="en-US" dirty="0">
              <a:latin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F5B-E3D9-49E4-99E9-4BE988ADA7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UserPath : Secure Login</a:t>
            </a:r>
            <a:endParaRPr lang="en-US" dirty="0"/>
          </a:p>
        </p:txBody>
      </p:sp>
      <p:pic>
        <p:nvPicPr>
          <p:cNvPr id="4" name="Picture 3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" y="4908813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76" y="4553024"/>
            <a:ext cx="1258934" cy="11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85059" y="4636186"/>
            <a:ext cx="86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Web </a:t>
            </a:r>
          </a:p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95949" y="2743200"/>
            <a:ext cx="1690149" cy="1056593"/>
          </a:xfrm>
          <a:prstGeom prst="round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799" y="2845662"/>
            <a:ext cx="1435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PAKE</a:t>
            </a:r>
          </a:p>
          <a:p>
            <a:pPr algn="ctr"/>
            <a:r>
              <a:rPr lang="en-US" sz="2800" b="1" dirty="0" smtClean="0"/>
              <a:t>Protocol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482848" y="3993094"/>
            <a:ext cx="526910" cy="33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48" y="5378073"/>
            <a:ext cx="988876" cy="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95" y="5893503"/>
            <a:ext cx="988876" cy="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67768" y="5580125"/>
            <a:ext cx="569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Ks</a:t>
            </a:r>
            <a:endParaRPr lang="en-US" sz="3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42639" y="6095552"/>
            <a:ext cx="569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Ks</a:t>
            </a:r>
            <a:endParaRPr lang="en-US" sz="3200" b="1" i="1" dirty="0"/>
          </a:p>
        </p:txBody>
      </p:sp>
      <p:sp>
        <p:nvSpPr>
          <p:cNvPr id="16" name="Down Arrow 15"/>
          <p:cNvSpPr/>
          <p:nvPr/>
        </p:nvSpPr>
        <p:spPr>
          <a:xfrm>
            <a:off x="5098260" y="4653887"/>
            <a:ext cx="491319" cy="6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7500643" y="5598918"/>
            <a:ext cx="491319" cy="6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ight Arrow 21"/>
          <p:cNvSpPr/>
          <p:nvPr/>
        </p:nvSpPr>
        <p:spPr>
          <a:xfrm rot="10800000">
            <a:off x="6098390" y="3156820"/>
            <a:ext cx="669986" cy="33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065357" y="1348070"/>
            <a:ext cx="3247332" cy="293175"/>
          </a:xfrm>
          <a:prstGeom prst="straightConnector1">
            <a:avLst/>
          </a:prstGeom>
          <a:ln w="57150" cmpd="sng"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531864" y="5066092"/>
            <a:ext cx="1435556" cy="827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249642" y="4790363"/>
            <a:ext cx="0" cy="31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31864" y="5980234"/>
            <a:ext cx="15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Browser kernel</a:t>
            </a:r>
            <a:endParaRPr lang="en-US" dirty="0"/>
          </a:p>
        </p:txBody>
      </p:sp>
      <p:pic>
        <p:nvPicPr>
          <p:cNvPr id="27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86" y="5792574"/>
            <a:ext cx="864506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349751" y="1600200"/>
            <a:ext cx="2236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dobe Devanagari" pitchFamily="18" charset="0"/>
                <a:cs typeface="Adobe Devanagari" pitchFamily="18" charset="0"/>
              </a:rPr>
              <a:t>How to securely login </a:t>
            </a:r>
            <a:endParaRPr lang="en-US" i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and </a:t>
            </a:r>
            <a:r>
              <a:rPr lang="en-US" i="1" dirty="0">
                <a:latin typeface="Adobe Devanagari" pitchFamily="18" charset="0"/>
                <a:cs typeface="Adobe Devanagari" pitchFamily="18" charset="0"/>
              </a:rPr>
              <a:t>authenticate user </a:t>
            </a:r>
            <a:endParaRPr lang="en-US" i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to </a:t>
            </a:r>
            <a:r>
              <a:rPr lang="en-US" i="1" dirty="0">
                <a:latin typeface="Adobe Devanagari" pitchFamily="18" charset="0"/>
                <a:cs typeface="Adobe Devanagari" pitchFamily="18" charset="0"/>
              </a:rPr>
              <a:t>a web application</a:t>
            </a:r>
            <a:r>
              <a:rPr lang="en-US" i="1" dirty="0"/>
              <a:t>?</a:t>
            </a:r>
            <a:endParaRPr lang="en-US" dirty="0"/>
          </a:p>
        </p:txBody>
      </p:sp>
      <p:pic>
        <p:nvPicPr>
          <p:cNvPr id="29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983460" y="1876857"/>
            <a:ext cx="4114800" cy="29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58924" y="2813282"/>
            <a:ext cx="21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Authentication Page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88516" y="321405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133771" y="2486457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78860" y="3583387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94612" y="3858057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78860" y="4227389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644364" y="3436024"/>
            <a:ext cx="1079694" cy="1030469"/>
            <a:chOff x="5674419" y="4150551"/>
            <a:chExt cx="1345405" cy="1169012"/>
          </a:xfrm>
        </p:grpSpPr>
        <p:pic>
          <p:nvPicPr>
            <p:cNvPr id="39" name="Picture 38" descr="http://pitweston.com/wp-content/uploads/2011/12/Devil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740" y="4450479"/>
              <a:ext cx="869084" cy="86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simpleicon.com/wp-content/uploads/signa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8256">
              <a:off x="5674419" y="4150551"/>
              <a:ext cx="599857" cy="59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2162373" y="2571535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XYZ</a:t>
            </a:r>
          </a:p>
        </p:txBody>
      </p:sp>
      <p:pic>
        <p:nvPicPr>
          <p:cNvPr id="1026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40" y="2743200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Attack Channels 1: </a:t>
            </a:r>
            <a:b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</a:br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Input &amp; Display Channel</a:t>
            </a:r>
            <a:endParaRPr lang="en-US" dirty="0"/>
          </a:p>
        </p:txBody>
      </p:sp>
      <p:pic>
        <p:nvPicPr>
          <p:cNvPr id="4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2514600" y="2057400"/>
            <a:ext cx="4114800" cy="29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sk-advocates.com/wp-content/uploads/2014/03/default-user-icon-pro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6608" y="359306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Bob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064" y="2993825"/>
            <a:ext cx="21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Authentication Page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9656" y="339459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64911" y="26670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3763930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25752" y="4038600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0" y="4407932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175504" y="3616567"/>
            <a:ext cx="1079694" cy="1030469"/>
            <a:chOff x="5674419" y="4150551"/>
            <a:chExt cx="1345405" cy="1169012"/>
          </a:xfrm>
        </p:grpSpPr>
        <p:pic>
          <p:nvPicPr>
            <p:cNvPr id="16" name="Picture 15" descr="http://pitweston.com/wp-content/uploads/2011/12/Devil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740" y="4450479"/>
              <a:ext cx="869084" cy="86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simpleicon.com/wp-content/uploads/sign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8256">
              <a:off x="5674419" y="4150551"/>
              <a:ext cx="599857" cy="59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78491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77433" y="3894661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123-4456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0398" y="2588567"/>
            <a:ext cx="198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Input Channel</a:t>
            </a:r>
            <a:endParaRPr lang="en-US" sz="2400" b="1" dirty="0"/>
          </a:p>
        </p:txBody>
      </p:sp>
      <p:pic>
        <p:nvPicPr>
          <p:cNvPr id="21" name="Picture 4" descr="http://citizentom.files.wordpress.com/2007/07/confuse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09" y="4305096"/>
            <a:ext cx="1524542" cy="11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29400" y="3901265"/>
            <a:ext cx="222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Display Channel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-1" y="5732781"/>
            <a:ext cx="9400801" cy="614856"/>
            <a:chOff x="4081123" y="1324303"/>
            <a:chExt cx="9400801" cy="614856"/>
          </a:xfrm>
        </p:grpSpPr>
        <p:sp>
          <p:nvSpPr>
            <p:cNvPr id="24" name="TextBox 23"/>
            <p:cNvSpPr txBox="1"/>
            <p:nvPr/>
          </p:nvSpPr>
          <p:spPr>
            <a:xfrm>
              <a:off x="4081123" y="1368166"/>
              <a:ext cx="9400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No secure channel for data </a:t>
              </a:r>
              <a:r>
                <a:rPr lang="en-US" sz="28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Trusted path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73895" y="1324303"/>
              <a:ext cx="6763407" cy="6148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93513" y="2752078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XYZ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03747E-6 C 0.02725 -0.00554 0.05503 -0.00184 0.08246 0.0014 C 0.11041 0.00047 0.12309 -0.00115 0.14652 -0.00369 C 0.15086 -0.00578 0.15573 -0.00809 0.16024 -0.00901 C 0.16597 -0.01017 0.1776 -0.01156 0.1776 -0.01156 C 0.18854 -0.0148 0.19895 -0.01989 0.20972 -0.02312 C 0.21267 -0.02729 0.2125 -0.02521 0.2125 -0.02845 " pathEditMode="relative" ptsTypes="ffffff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/>
      <p:bldP spid="19" grpId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Attack Channels 2: </a:t>
            </a:r>
            <a:b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</a:br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Session Data Channel</a:t>
            </a:r>
            <a:endParaRPr lang="en-US" dirty="0"/>
          </a:p>
        </p:txBody>
      </p:sp>
      <p:pic>
        <p:nvPicPr>
          <p:cNvPr id="4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564983" y="1683165"/>
            <a:ext cx="5965892" cy="30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sk-advocates.com/wp-content/uploads/2014/03/default-user-icon-pro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20" y="25242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1768" y="3288655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Bob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3376" y="2687026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 Transfer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2968" y="3087799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Receiving Party : Charles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04712" y="2322304"/>
            <a:ext cx="0" cy="227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60802" y="3429185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 : USD 10000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47206" y="6172200"/>
            <a:ext cx="9400801" cy="443973"/>
            <a:chOff x="4081123" y="1324303"/>
            <a:chExt cx="9400801" cy="443973"/>
          </a:xfrm>
        </p:grpSpPr>
        <p:sp>
          <p:nvSpPr>
            <p:cNvPr id="24" name="TextBox 23"/>
            <p:cNvSpPr txBox="1"/>
            <p:nvPr/>
          </p:nvSpPr>
          <p:spPr>
            <a:xfrm>
              <a:off x="4081123" y="1368166"/>
              <a:ext cx="9400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No isolation of sensitive data &amp; trusted code within an origin </a:t>
              </a:r>
              <a:r>
                <a:rPr lang="en-US" sz="20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Sub-origins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90724" y="1324303"/>
              <a:ext cx="8153399" cy="4439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16825" y="2445279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XYZ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30151" y="5105400"/>
            <a:ext cx="1435556" cy="834338"/>
            <a:chOff x="5432962" y="5741501"/>
            <a:chExt cx="1435556" cy="834338"/>
          </a:xfrm>
        </p:grpSpPr>
        <p:sp>
          <p:nvSpPr>
            <p:cNvPr id="28" name="Rounded Rectangle 27"/>
            <p:cNvSpPr/>
            <p:nvPr/>
          </p:nvSpPr>
          <p:spPr>
            <a:xfrm>
              <a:off x="5432962" y="5741501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94887" y="5744842"/>
              <a:ext cx="13117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Kernel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18905" y="3846304"/>
            <a:ext cx="11088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SEND</a:t>
            </a:r>
            <a:endParaRPr lang="en-US" b="1" dirty="0"/>
          </a:p>
        </p:txBody>
      </p:sp>
      <p:pic>
        <p:nvPicPr>
          <p:cNvPr id="32" name="Picture 31" descr="http://www.getrailo.org/plugins/GadgetStore_3/display_objects/images/icon-gadget-mediu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40" y="5282772"/>
            <a:ext cx="482933" cy="4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507173" y="5340511"/>
            <a:ext cx="30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</a:rPr>
              <a:t>Charles – Acct No: 155-246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791200" y="3736148"/>
            <a:ext cx="1367492" cy="660529"/>
            <a:chOff x="7014508" y="2854507"/>
            <a:chExt cx="1367492" cy="799240"/>
          </a:xfrm>
        </p:grpSpPr>
        <p:pic>
          <p:nvPicPr>
            <p:cNvPr id="16" name="Picture 15" descr="http://pitweston.com/wp-content/uploads/2011/12/Devil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964398"/>
              <a:ext cx="468360" cy="58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34"/>
            <p:cNvSpPr/>
            <p:nvPr/>
          </p:nvSpPr>
          <p:spPr>
            <a:xfrm>
              <a:off x="7014508" y="2854507"/>
              <a:ext cx="1367492" cy="799240"/>
            </a:xfrm>
            <a:prstGeom prst="roundRect">
              <a:avLst>
                <a:gd name="adj" fmla="val 1125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http://www.veryicon.com/icon/png/System/Red%20CandyBar/Scrip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225" y="3036242"/>
              <a:ext cx="476975" cy="47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679865" y="3753174"/>
            <a:ext cx="851125" cy="660529"/>
            <a:chOff x="7530874" y="4267846"/>
            <a:chExt cx="851125" cy="660529"/>
          </a:xfrm>
        </p:grpSpPr>
        <p:sp>
          <p:nvSpPr>
            <p:cNvPr id="40" name="Rounded Rectangle 39"/>
            <p:cNvSpPr/>
            <p:nvPr/>
          </p:nvSpPr>
          <p:spPr>
            <a:xfrm>
              <a:off x="7530874" y="4267846"/>
              <a:ext cx="851125" cy="660529"/>
            </a:xfrm>
            <a:prstGeom prst="roundRect">
              <a:avLst>
                <a:gd name="adj" fmla="val 1125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https://cdn2.iconfinder.com/data/icons/snipicons/500/script-12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254" y="4342273"/>
              <a:ext cx="514671" cy="51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Straight Arrow Connector 42"/>
          <p:cNvCxnSpPr/>
          <p:nvPr/>
        </p:nvCxnSpPr>
        <p:spPr>
          <a:xfrm>
            <a:off x="4127747" y="4066412"/>
            <a:ext cx="525447" cy="84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32973" y="5029200"/>
            <a:ext cx="2374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/>
              </a:rPr>
              <a:t>Charles – Acct No: 155-246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54106E-7 C -0.00121 -0.00902 -0.00608 -0.01342 -0.00972 -0.02082 C -0.01215 -0.02591 -0.0125 -0.02892 -0.01649 -0.03239 C -0.01858 -0.04048 -0.02917 -0.04812 -0.03489 -0.05182 C -0.05677 -0.06639 -0.08854 -0.07217 -0.11267 -0.07379 C -0.12101 -0.07425 -0.12951 -0.07449 -0.13785 -0.07495 C -0.15174 -0.07634 -0.16458 -0.07819 -0.17864 -0.07888 C -0.18976 -0.0805 -0.20191 -0.0805 -0.21267 -0.0842 C -0.21892 -0.08628 -0.22483 -0.08998 -0.23108 -0.09184 C -0.23733 -0.09716 -0.23611 -0.10965 -0.2408 -0.11774 C -0.24184 -0.1226 -0.24358 -0.12653 -0.24566 -0.1307 C -0.24705 -0.13717 -0.24948 -0.14249 -0.25139 -0.14874 C -0.25347 -0.16424 -0.25243 -0.15383 -0.25243 -0.17974 " pathEditMode="relative" ptsTypes="ffffffffffff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54106E-7 C -0.00017 -0.0044 0.00313 -0.04488 -0.00399 -0.05829 C -0.00555 -0.065 -0.00851 -0.07287 -0.01371 -0.07495 C -0.01944 -0.08304 -0.02882 -0.09114 -0.03698 -0.09438 C -0.04201 -0.09947 -0.04792 -0.10201 -0.05347 -0.10618 C -0.05851 -0.10988 -0.05972 -0.11173 -0.0651 -0.11381 C -0.06805 -0.11774 -0.0717 -0.12121 -0.07569 -0.12283 C -0.07934 -0.12769 -0.07708 -0.12515 -0.08351 -0.1307 C -0.08542 -0.13232 -0.08941 -0.13579 -0.08941 -0.13579 C -0.09062 -0.14088 -0.0934 -0.14296 -0.09514 -0.14758 C -0.09705 -0.15267 -0.09757 -0.15892 -0.09913 -0.16424 C -0.09878 -0.16771 -0.09809 -0.17465 -0.09809 -0.17465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4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Attack Channels 3: </a:t>
            </a:r>
            <a:b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</a:br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Request Channel</a:t>
            </a:r>
            <a:endParaRPr lang="en-US" dirty="0"/>
          </a:p>
        </p:txBody>
      </p:sp>
      <p:pic>
        <p:nvPicPr>
          <p:cNvPr id="4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447799" y="2133600"/>
            <a:ext cx="481162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94595" y="4953000"/>
            <a:ext cx="1435556" cy="834338"/>
            <a:chOff x="5432962" y="5741501"/>
            <a:chExt cx="1435556" cy="834338"/>
          </a:xfrm>
        </p:grpSpPr>
        <p:sp>
          <p:nvSpPr>
            <p:cNvPr id="7" name="Rounded Rectangle 6"/>
            <p:cNvSpPr/>
            <p:nvPr/>
          </p:nvSpPr>
          <p:spPr>
            <a:xfrm>
              <a:off x="5432962" y="5741501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4887" y="5744842"/>
              <a:ext cx="13117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Kernel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http://www.getrailo.org/plugins/GadgetStore_3/display_objects/images/icon-gadget-mediu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84" y="5286113"/>
            <a:ext cx="482933" cy="4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sk-advocates.com/wp-content/uploads/2014/03/default-user-icon-pro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75" y="285185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33617" y="365798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Bob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1309" y="2895600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Money Transfer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0212" y="3197579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Acct No : 145-222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617921" y="2629945"/>
            <a:ext cx="0" cy="186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10212" y="3475540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 : USD 10000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7996" y="2629945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XYZ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87966" y="3962400"/>
            <a:ext cx="11088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SEND</a:t>
            </a:r>
            <a:endParaRPr lang="en-US" b="1" dirty="0"/>
          </a:p>
        </p:txBody>
      </p:sp>
      <p:pic>
        <p:nvPicPr>
          <p:cNvPr id="8194" name="Picture 2" descr="http://png-1.findicons.com/files/icons/977/rrze/720/data_transf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8" y="3356869"/>
            <a:ext cx="539629" cy="5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14800" y="5029200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Acct No : 145-222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5334000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 : USD 10000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02218" y="3816465"/>
            <a:ext cx="1367492" cy="660529"/>
            <a:chOff x="7014508" y="2854507"/>
            <a:chExt cx="1367492" cy="799240"/>
          </a:xfrm>
        </p:grpSpPr>
        <p:pic>
          <p:nvPicPr>
            <p:cNvPr id="25" name="Picture 24" descr="http://pitweston.com/wp-content/uploads/2011/12/Devil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964398"/>
              <a:ext cx="468360" cy="585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7014508" y="2854507"/>
              <a:ext cx="1367492" cy="799240"/>
            </a:xfrm>
            <a:prstGeom prst="roundRect">
              <a:avLst>
                <a:gd name="adj" fmla="val 1125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ttp://www.veryicon.com/icon/png/System/Red%20CandyBar/Scrip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225" y="3036242"/>
              <a:ext cx="476975" cy="47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4" descr="http://png-3.findicons.com/files/icons/977/rrze/720/server_multi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60" y="2896239"/>
            <a:ext cx="1424354" cy="11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209188" y="2286000"/>
            <a:ext cx="168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Web Server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867400" y="3470007"/>
            <a:ext cx="1674137" cy="783037"/>
          </a:xfrm>
          <a:custGeom>
            <a:avLst/>
            <a:gdLst>
              <a:gd name="connsiteX0" fmla="*/ 0 w 2018923"/>
              <a:gd name="connsiteY0" fmla="*/ 776068 h 783037"/>
              <a:gd name="connsiteX1" fmla="*/ 334978 w 2018923"/>
              <a:gd name="connsiteY1" fmla="*/ 776068 h 783037"/>
              <a:gd name="connsiteX2" fmla="*/ 724277 w 2018923"/>
              <a:gd name="connsiteY2" fmla="*/ 703641 h 783037"/>
              <a:gd name="connsiteX3" fmla="*/ 1023041 w 2018923"/>
              <a:gd name="connsiteY3" fmla="*/ 477304 h 783037"/>
              <a:gd name="connsiteX4" fmla="*/ 1186004 w 2018923"/>
              <a:gd name="connsiteY4" fmla="*/ 314342 h 783037"/>
              <a:gd name="connsiteX5" fmla="*/ 1403287 w 2018923"/>
              <a:gd name="connsiteY5" fmla="*/ 142326 h 783037"/>
              <a:gd name="connsiteX6" fmla="*/ 1656784 w 2018923"/>
              <a:gd name="connsiteY6" fmla="*/ 15577 h 783037"/>
              <a:gd name="connsiteX7" fmla="*/ 2018923 w 2018923"/>
              <a:gd name="connsiteY7" fmla="*/ 6524 h 78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8923" h="783037">
                <a:moveTo>
                  <a:pt x="0" y="776068"/>
                </a:moveTo>
                <a:cubicBezTo>
                  <a:pt x="107132" y="782103"/>
                  <a:pt x="214265" y="788139"/>
                  <a:pt x="334978" y="776068"/>
                </a:cubicBezTo>
                <a:cubicBezTo>
                  <a:pt x="455691" y="763997"/>
                  <a:pt x="609600" y="753435"/>
                  <a:pt x="724277" y="703641"/>
                </a:cubicBezTo>
                <a:cubicBezTo>
                  <a:pt x="838954" y="653847"/>
                  <a:pt x="946086" y="542187"/>
                  <a:pt x="1023041" y="477304"/>
                </a:cubicBezTo>
                <a:cubicBezTo>
                  <a:pt x="1099996" y="412421"/>
                  <a:pt x="1122630" y="370172"/>
                  <a:pt x="1186004" y="314342"/>
                </a:cubicBezTo>
                <a:cubicBezTo>
                  <a:pt x="1249378" y="258512"/>
                  <a:pt x="1324824" y="192120"/>
                  <a:pt x="1403287" y="142326"/>
                </a:cubicBezTo>
                <a:cubicBezTo>
                  <a:pt x="1481750" y="92532"/>
                  <a:pt x="1554178" y="38211"/>
                  <a:pt x="1656784" y="15577"/>
                </a:cubicBezTo>
                <a:cubicBezTo>
                  <a:pt x="1759390" y="-7057"/>
                  <a:pt x="1889156" y="-267"/>
                  <a:pt x="2018923" y="652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73262" y="4224854"/>
            <a:ext cx="2796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“Please send to Mallory’s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ccount with amount =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USD 20”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19050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OK!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736" y="4628965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XHR API</a:t>
            </a:r>
            <a:endParaRPr lang="en-US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33400" y="6087859"/>
            <a:ext cx="8001000" cy="718701"/>
            <a:chOff x="971904" y="5447748"/>
            <a:chExt cx="3328930" cy="827663"/>
          </a:xfrm>
        </p:grpSpPr>
        <p:sp>
          <p:nvSpPr>
            <p:cNvPr id="33" name="Rectangle 32"/>
            <p:cNvSpPr/>
            <p:nvPr/>
          </p:nvSpPr>
          <p:spPr>
            <a:xfrm>
              <a:off x="971904" y="5447748"/>
              <a:ext cx="3295765" cy="473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1904" y="5460203"/>
              <a:ext cx="3328930" cy="81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No End-to-end user authority </a:t>
              </a:r>
              <a:r>
                <a:rPr lang="en-US" sz="20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2000" b="1" dirty="0">
                  <a:solidFill>
                    <a:srgbClr val="FF0000"/>
                  </a:solidFill>
                </a:rPr>
                <a:t>Trusted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path, </a:t>
              </a:r>
              <a:r>
                <a:rPr lang="en-US" sz="2000" b="1" dirty="0">
                  <a:solidFill>
                    <a:srgbClr val="FF0000"/>
                  </a:solidFill>
                </a:rPr>
                <a:t>Sub-origins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,User authority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33525" y="2721716"/>
            <a:ext cx="851125" cy="660529"/>
            <a:chOff x="7530874" y="4267846"/>
            <a:chExt cx="851125" cy="660529"/>
          </a:xfrm>
        </p:grpSpPr>
        <p:sp>
          <p:nvSpPr>
            <p:cNvPr id="37" name="Rounded Rectangle 36"/>
            <p:cNvSpPr/>
            <p:nvPr/>
          </p:nvSpPr>
          <p:spPr>
            <a:xfrm>
              <a:off x="7530874" y="4267846"/>
              <a:ext cx="851125" cy="660529"/>
            </a:xfrm>
            <a:prstGeom prst="roundRect">
              <a:avLst>
                <a:gd name="adj" fmla="val 1125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4" descr="https://cdn2.iconfinder.com/data/icons/snipicons/500/script-12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254" y="4342273"/>
              <a:ext cx="514671" cy="51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/>
          <p:cNvSpPr txBox="1"/>
          <p:nvPr/>
        </p:nvSpPr>
        <p:spPr>
          <a:xfrm>
            <a:off x="4128636" y="5638800"/>
            <a:ext cx="348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Token for Network Request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01305" y="3024637"/>
            <a:ext cx="1473693" cy="293130"/>
          </a:xfrm>
          <a:custGeom>
            <a:avLst/>
            <a:gdLst>
              <a:gd name="connsiteX0" fmla="*/ 0 w 1473693"/>
              <a:gd name="connsiteY0" fmla="*/ 2648 h 293130"/>
              <a:gd name="connsiteX1" fmla="*/ 239697 w 1473693"/>
              <a:gd name="connsiteY1" fmla="*/ 20404 h 293130"/>
              <a:gd name="connsiteX2" fmla="*/ 621437 w 1473693"/>
              <a:gd name="connsiteY2" fmla="*/ 153569 h 293130"/>
              <a:gd name="connsiteX3" fmla="*/ 1029810 w 1473693"/>
              <a:gd name="connsiteY3" fmla="*/ 277856 h 293130"/>
              <a:gd name="connsiteX4" fmla="*/ 1473693 w 1473693"/>
              <a:gd name="connsiteY4" fmla="*/ 286734 h 2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693" h="293130">
                <a:moveTo>
                  <a:pt x="0" y="2648"/>
                </a:moveTo>
                <a:cubicBezTo>
                  <a:pt x="68062" y="-1051"/>
                  <a:pt x="136124" y="-4749"/>
                  <a:pt x="239697" y="20404"/>
                </a:cubicBezTo>
                <a:cubicBezTo>
                  <a:pt x="343270" y="45557"/>
                  <a:pt x="489752" y="110660"/>
                  <a:pt x="621437" y="153569"/>
                </a:cubicBezTo>
                <a:cubicBezTo>
                  <a:pt x="753123" y="196478"/>
                  <a:pt x="887767" y="255662"/>
                  <a:pt x="1029810" y="277856"/>
                </a:cubicBezTo>
                <a:cubicBezTo>
                  <a:pt x="1171853" y="300050"/>
                  <a:pt x="1322773" y="293392"/>
                  <a:pt x="1473693" y="286734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https://cdn3.iconfinder.com/data/icons/lightly-icons/30/652823-key-48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79" y="5486942"/>
            <a:ext cx="510262" cy="5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39116E-6 C 0.00938 0.00116 0.01806 0.0037 0.02726 0.00509 C 0.03386 0.00763 0.03994 0.00902 0.04671 0.01018 C 0.05938 0.01619 0.07206 0.01804 0.08542 0.01943 C 0.1073 0.01851 0.12726 0.01712 0.14862 0.01295 C 0.15504 0.00972 0.16233 0.00902 0.16893 0.00648 C 0.18091 0.00763 0.18508 0.00763 0.19133 0.02059 C 0.1941 0.03331 0.19567 0.05043 0.18838 0.06084 C 0.18404 0.07634 0.18022 0.09253 0.17761 0.10849 C 0.17588 0.11936 0.17466 0.13047 0.17188 0.14087 C 0.17067 0.15152 0.16772 0.16123 0.16598 0.17187 C 0.16476 0.19015 0.16424 0.20657 0.16598 0.22508 C 0.16546 0.24659 0.16407 0.2681 0.16407 0.28961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79158E-6 C -0.01771 -0.04696 -0.06337 -0.04858 -0.09705 -0.05043 C -0.10451 -0.05228 -0.11198 -0.05413 -0.11944 -0.05552 C -0.12326 -0.06107 -0.12726 -0.0657 -0.13108 -0.07125 C -0.13142 -0.07241 -0.13142 -0.0738 -0.13194 -0.07495 C -0.13246 -0.07634 -0.13351 -0.0775 -0.13403 -0.07889 C -0.1349 -0.08166 -0.1349 -0.08513 -0.13594 -0.08791 C -0.13663 -0.08976 -0.13715 -0.09138 -0.13785 -0.09323 C -0.13854 -0.09716 -0.13906 -0.10086 -0.13976 -0.10479 C -0.1401 -0.10688 -0.1408 -0.11127 -0.1408 -0.11127 C -0.13871 -0.15383 -0.13403 -0.1957 -0.13194 -0.23803 C -0.13264 -0.26232 -0.13316 -0.28476 -0.13785 -0.30789 C -0.13733 -0.32732 -0.13767 -0.34305 -0.13299 -0.36087 C -0.1342 -0.3641 -0.13576 -0.37521 -0.13889 -0.37521 " pathEditMode="relative" ptsTypes="fffffffffffff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9" grpId="0"/>
      <p:bldP spid="22" grpId="0" animBg="1"/>
      <p:bldP spid="30" grpId="0"/>
      <p:bldP spid="3" grpId="0"/>
      <p:bldP spid="39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UserPath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405673" y="3962400"/>
            <a:ext cx="2211025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92" y="-96773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UserPath: Overview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5568434"/>
            <a:ext cx="3786673" cy="834338"/>
            <a:chOff x="5432962" y="5741501"/>
            <a:chExt cx="1435556" cy="834338"/>
          </a:xfrm>
        </p:grpSpPr>
        <p:sp>
          <p:nvSpPr>
            <p:cNvPr id="8" name="Rounded Rectangle 7"/>
            <p:cNvSpPr/>
            <p:nvPr/>
          </p:nvSpPr>
          <p:spPr>
            <a:xfrm>
              <a:off x="5432962" y="5741501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94887" y="5744842"/>
              <a:ext cx="13117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Kernel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4549854" y="5037924"/>
            <a:ext cx="16864" cy="53385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707019" y="5037923"/>
            <a:ext cx="14979" cy="5338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www.endlessicons.com/wp-content/uploads/2012/12/lock-icon-614x46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t="23814" r="35061" b="22352"/>
          <a:stretch/>
        </p:blipFill>
        <p:spPr bwMode="auto">
          <a:xfrm>
            <a:off x="4540683" y="5155501"/>
            <a:ext cx="236590" cy="3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86130"/>
            <a:ext cx="997888" cy="12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png-3.findicons.com/files/icons/977/rrze/720/server_multi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842"/>
            <a:ext cx="1424354" cy="14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62800" y="2252964"/>
            <a:ext cx="18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Server</a:t>
            </a:r>
            <a:endParaRPr lang="en-US" sz="2800" dirty="0"/>
          </a:p>
        </p:txBody>
      </p:sp>
      <p:pic>
        <p:nvPicPr>
          <p:cNvPr id="26" name="Picture 2" descr="https://cdn3.iconfinder.com/data/icons/lightly-icons/30/652823-key-4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93" y="3062486"/>
            <a:ext cx="510262" cy="5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4109376" y="4419600"/>
            <a:ext cx="1273141" cy="604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UFrame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08035" y="3992732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Light"/>
              </a:rPr>
              <a:t>Web Page Instance</a:t>
            </a:r>
            <a:endParaRPr lang="en-US" b="1" dirty="0">
              <a:latin typeface="Helvetica Light"/>
            </a:endParaRPr>
          </a:p>
        </p:txBody>
      </p:sp>
      <p:pic>
        <p:nvPicPr>
          <p:cNvPr id="67" name="Picture 66" descr="http://pitweston.com/wp-content/uploads/2011/12/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99" y="4671289"/>
            <a:ext cx="468360" cy="4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/>
          <p:nvPr/>
        </p:nvCxnSpPr>
        <p:spPr>
          <a:xfrm flipH="1" flipV="1">
            <a:off x="1752601" y="3600845"/>
            <a:ext cx="1653072" cy="51395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6" idx="3"/>
          </p:cNvCxnSpPr>
          <p:nvPr/>
        </p:nvCxnSpPr>
        <p:spPr>
          <a:xfrm flipV="1">
            <a:off x="5691673" y="3566431"/>
            <a:ext cx="500845" cy="6109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752600" y="914400"/>
            <a:ext cx="4439918" cy="2663950"/>
            <a:chOff x="1752600" y="914400"/>
            <a:chExt cx="4439918" cy="2663950"/>
          </a:xfrm>
        </p:grpSpPr>
        <p:grpSp>
          <p:nvGrpSpPr>
            <p:cNvPr id="60" name="Group 59"/>
            <p:cNvGrpSpPr/>
            <p:nvPr/>
          </p:nvGrpSpPr>
          <p:grpSpPr>
            <a:xfrm>
              <a:off x="1752600" y="914400"/>
              <a:ext cx="4439918" cy="2663950"/>
              <a:chOff x="2143536" y="1651123"/>
              <a:chExt cx="4439918" cy="2663950"/>
            </a:xfrm>
          </p:grpSpPr>
          <p:pic>
            <p:nvPicPr>
              <p:cNvPr id="40" name="Picture 2" descr="https://mockupstogo.mybalsamiq.com/mockups/3972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296"/>
              <a:stretch/>
            </p:blipFill>
            <p:spPr bwMode="auto">
              <a:xfrm>
                <a:off x="2143536" y="1651123"/>
                <a:ext cx="4439918" cy="266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://ask-advocates.com/wp-content/uploads/2014/03/default-user-icon-profil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712" y="2541217"/>
                <a:ext cx="762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229354" y="3276600"/>
                <a:ext cx="1058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Alice Bob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17046" y="2450178"/>
                <a:ext cx="168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Money Transfer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28154" y="2881965"/>
                <a:ext cx="2369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Bank Acct No : 145-222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3313658" y="2319311"/>
                <a:ext cx="0" cy="1865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959520" y="3179404"/>
                <a:ext cx="2144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Amount : USD 10000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23733" y="2184523"/>
                <a:ext cx="1071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Bank XYZ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038592" y="3548736"/>
                <a:ext cx="110884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SEND</a:t>
                </a:r>
                <a:endParaRPr lang="en-US" b="1" dirty="0"/>
              </a:p>
            </p:txBody>
          </p:sp>
          <p:pic>
            <p:nvPicPr>
              <p:cNvPr id="50" name="Picture 49" descr="http://pitweston.com/wp-content/uploads/2011/12/Devil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163" y="3645932"/>
                <a:ext cx="468360" cy="484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5" name="Rounded Rectangle 74"/>
            <p:cNvSpPr/>
            <p:nvPr/>
          </p:nvSpPr>
          <p:spPr>
            <a:xfrm>
              <a:off x="3408035" y="2095743"/>
              <a:ext cx="2498742" cy="124817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H="1" flipV="1">
            <a:off x="3408035" y="3343922"/>
            <a:ext cx="701341" cy="11084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382517" y="3343922"/>
            <a:ext cx="522091" cy="11084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208227" y="4289939"/>
            <a:ext cx="1001950" cy="870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Secure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stCxn id="80" idx="2"/>
          </p:cNvCxnSpPr>
          <p:nvPr/>
        </p:nvCxnSpPr>
        <p:spPr>
          <a:xfrm>
            <a:off x="2709202" y="5160394"/>
            <a:ext cx="0" cy="411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15000" y="4419600"/>
            <a:ext cx="3114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</a:rPr>
              <a:t>User-authority + Sub-Origins</a:t>
            </a:r>
          </a:p>
          <a:p>
            <a:r>
              <a:rPr lang="en-US" dirty="0" smtClean="0">
                <a:latin typeface="Helvetica Light"/>
              </a:rPr>
              <a:t>= </a:t>
            </a:r>
            <a:r>
              <a:rPr lang="en-US" b="1" dirty="0" smtClean="0">
                <a:latin typeface="Helvetica Light"/>
              </a:rPr>
              <a:t>UFrame</a:t>
            </a:r>
            <a:r>
              <a:rPr lang="en-US" dirty="0" smtClean="0">
                <a:latin typeface="Helvetica Light"/>
              </a:rPr>
              <a:t> (1)</a:t>
            </a:r>
            <a:endParaRPr lang="en-US" dirty="0">
              <a:latin typeface="Helvetica Light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5903650" y="2782558"/>
            <a:ext cx="1571348" cy="818492"/>
          </a:xfrm>
          <a:custGeom>
            <a:avLst/>
            <a:gdLst>
              <a:gd name="connsiteX0" fmla="*/ 0 w 1571348"/>
              <a:gd name="connsiteY0" fmla="*/ 13908 h 818492"/>
              <a:gd name="connsiteX1" fmla="*/ 221942 w 1571348"/>
              <a:gd name="connsiteY1" fmla="*/ 22786 h 818492"/>
              <a:gd name="connsiteX2" fmla="*/ 497150 w 1571348"/>
              <a:gd name="connsiteY2" fmla="*/ 226972 h 818492"/>
              <a:gd name="connsiteX3" fmla="*/ 745725 w 1571348"/>
              <a:gd name="connsiteY3" fmla="*/ 626467 h 818492"/>
              <a:gd name="connsiteX4" fmla="*/ 1065321 w 1571348"/>
              <a:gd name="connsiteY4" fmla="*/ 795143 h 818492"/>
              <a:gd name="connsiteX5" fmla="*/ 1571348 w 1571348"/>
              <a:gd name="connsiteY5" fmla="*/ 812898 h 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1348" h="818492">
                <a:moveTo>
                  <a:pt x="0" y="13908"/>
                </a:moveTo>
                <a:cubicBezTo>
                  <a:pt x="69542" y="591"/>
                  <a:pt x="139084" y="-12725"/>
                  <a:pt x="221942" y="22786"/>
                </a:cubicBezTo>
                <a:cubicBezTo>
                  <a:pt x="304800" y="58297"/>
                  <a:pt x="409853" y="126359"/>
                  <a:pt x="497150" y="226972"/>
                </a:cubicBezTo>
                <a:cubicBezTo>
                  <a:pt x="584447" y="327586"/>
                  <a:pt x="651030" y="531772"/>
                  <a:pt x="745725" y="626467"/>
                </a:cubicBezTo>
                <a:cubicBezTo>
                  <a:pt x="840420" y="721162"/>
                  <a:pt x="927717" y="764071"/>
                  <a:pt x="1065321" y="795143"/>
                </a:cubicBezTo>
                <a:cubicBezTo>
                  <a:pt x="1202925" y="826215"/>
                  <a:pt x="1387136" y="819556"/>
                  <a:pt x="1571348" y="81289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http://png-1.findicons.com/files/icons/977/rrze/720/data_transf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1" y="3532019"/>
            <a:ext cx="539629" cy="5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5796914" y="5163519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</a:rPr>
              <a:t>Building secure data channels </a:t>
            </a:r>
          </a:p>
          <a:p>
            <a:r>
              <a:rPr lang="en-US" dirty="0" smtClean="0">
                <a:latin typeface="Helvetica Light"/>
              </a:rPr>
              <a:t>from browser I/O to program </a:t>
            </a:r>
          </a:p>
          <a:p>
            <a:r>
              <a:rPr lang="en-US" dirty="0" smtClean="0">
                <a:latin typeface="Helvetica Light"/>
                <a:sym typeface="Wingdings" panose="05000000000000000000" pitchFamily="2" charset="2"/>
              </a:rPr>
              <a:t>at web server  </a:t>
            </a:r>
            <a:r>
              <a:rPr lang="en-US" b="1" dirty="0" smtClean="0">
                <a:latin typeface="Helvetica Light"/>
                <a:sym typeface="Wingdings" panose="05000000000000000000" pitchFamily="2" charset="2"/>
              </a:rPr>
              <a:t>Trusted Path</a:t>
            </a:r>
          </a:p>
          <a:p>
            <a:r>
              <a:rPr lang="en-US" dirty="0" smtClean="0">
                <a:latin typeface="Helvetica Light"/>
                <a:sym typeface="Wingdings" panose="05000000000000000000" pitchFamily="2" charset="2"/>
              </a:rPr>
              <a:t>(2)</a:t>
            </a:r>
            <a:endParaRPr lang="en-US" dirty="0">
              <a:latin typeface="Helvetica Light"/>
            </a:endParaRPr>
          </a:p>
        </p:txBody>
      </p:sp>
      <p:pic>
        <p:nvPicPr>
          <p:cNvPr id="49" name="Picture 48" descr="http://www.getrailo.org/plugins/GadgetStore_3/display_objects/images/icon-gadget-medium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65" y="5780059"/>
            <a:ext cx="482933" cy="4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66736E-6 C 0.00521 0.00255 0.0092 0.00787 0.01441 0.01042 C 0.01684 0.01342 0.01893 0.01435 0.02223 0.01551 C 0.025 0.02106 0.03021 0.02476 0.0349 0.0273 C 0.04045 0.03447 0.04983 0.03609 0.05712 0.03887 C 0.06528 0.04188 0.05469 0.03818 0.06302 0.0428 C 0.06684 0.04488 0.0717 0.04512 0.0757 0.04673 C 0.07986 0.04835 0.08386 0.0502 0.0882 0.05182 C 0.0915 0.05576 0.09445 0.06108 0.09792 0.06478 C 0.09983 0.06663 0.10382 0.06987 0.10382 0.06987 C 0.10504 0.07565 0.10903 0.07912 0.11164 0.08421 C 0.11268 0.09022 0.11493 0.09323 0.11736 0.09832 C 0.11858 0.10503 0.12118 0.11081 0.12414 0.11636 C 0.12674 0.12654 0.13021 0.13556 0.13195 0.1462 C 0.1316 0.1617 0.13143 0.1772 0.13091 0.1927 C 0.13073 0.19802 0.12813 0.20843 0.12813 0.20843 C 0.1283 0.2274 0.11789 0.27921 0.13681 0.29749 C 0.13993 0.30373 0.14375 0.3079 0.14844 0.31183 C 0.15122 0.31761 0.15521 0.319 0.16007 0.32085 C 0.1717 0.33033 0.15782 0.32016 0.17084 0.32594 C 0.17205 0.3264 0.17275 0.32825 0.17379 0.32871 C 0.17535 0.32941 0.17709 0.32941 0.17865 0.32987 C 0.19358 0.34352 0.2125 0.34352 0.23004 0.34676 C 0.23872 0.35023 0.2474 0.35208 0.25625 0.35439 C 0.25851 0.35509 0.26077 0.35532 0.26302 0.35578 C 0.26598 0.35647 0.2717 0.35832 0.2717 0.35832 C 0.27361 0.35786 0.2757 0.35809 0.27761 0.35717 C 0.27986 0.35601 0.28264 0.35023 0.28438 0.34791 C 0.28855 0.34236 0.29341 0.33912 0.29896 0.33774 C 0.30504 0.33357 0.31268 0.32825 0.31927 0.32594 C 0.32032 0.32501 0.32118 0.32409 0.32223 0.32339 C 0.32309 0.3227 0.32431 0.32293 0.32518 0.32224 C 0.32986 0.31854 0.33316 0.31183 0.33785 0.3079 C 0.33872 0.30119 0.33837 0.29864 0.34271 0.29494 C 0.34393 0.2924 0.34532 0.28985 0.34653 0.28731 C 0.34705 0.28615 0.34688 0.2843 0.34757 0.28338 C 0.34914 0.28129 0.35157 0.28106 0.3533 0.27944 C 0.35677 0.26996 0.35504 0.2762 0.35712 0.26001 C 0.35782 0.25492 0.36025 0.2496 0.36111 0.24451 C 0.36302 0.23364 0.36511 0.22277 0.36789 0.21213 C 0.36754 0.20403 0.36754 0.19571 0.36684 0.18761 C 0.3665 0.1846 0.36493 0.17859 0.36493 0.17859 C 0.36389 0.16702 0.36268 0.15684 0.36198 0.14505 C 0.36164 0.12284 0.3625 0.09716 0.36007 0.0738 C 0.3592 0.06547 0.3566 0.05738 0.35521 0.04928 C 0.34931 0.01389 0.34098 -0.02035 0.3349 -0.05551 C 0.33611 -0.06985 0.33855 -0.10039 0.34948 -0.10987 C 0.35313 -0.1175 0.36129 -0.12051 0.36789 -0.12282 C 0.37153 -0.12606 0.37535 -0.12745 0.37952 -0.1293 C 0.53698 -0.12699 0.43855 -0.13508 0.49028 -0.12282 C 0.49705 -0.1182 0.50469 -0.11658 0.51164 -0.11241 C 0.5191 -0.10802 0.52518 -0.10062 0.53299 -0.0983 C 0.53473 -0.09668 0.53716 -0.09645 0.53872 -0.09437 C 0.53941 -0.09345 0.53907 -0.0916 0.53976 -0.09044 C 0.54202 -0.08627 0.54566 -0.08119 0.54844 -0.07748 C 0.55 -0.07193 0.55261 -0.06661 0.55625 -0.06337 C 0.55747 -0.05643 0.56077 -0.05204 0.56407 -0.04649 C 0.56702 -0.0414 0.5691 -0.03608 0.5717 -0.03099 C 0.57361 -0.02752 0.57691 -0.02567 0.57952 -0.02312 C 0.58525 -0.0178 0.59202 -0.01248 0.59896 -0.0104 C 0.60695 0.00024 0.62466 0.00024 0.6349 0.00255 C 0.65174 0.00093 0.66198 0.00093 0.67657 -0.00508 C 0.67969 -0.00878 0.68368 -0.0104 0.68733 -0.01295 C 0.69098 -0.01526 0.69306 -0.01896 0.69705 -0.02058 C 0.69896 -0.0222 0.7007 -0.02451 0.70278 -0.0259 C 0.70521 -0.02752 0.70816 -0.02821 0.71059 -0.0296 " pathEditMode="relative" ptsTypes="ffffffffffffffffffffff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UserPath : Secure Login</a:t>
            </a:r>
            <a:endParaRPr lang="en-US" dirty="0"/>
          </a:p>
        </p:txBody>
      </p:sp>
      <p:pic>
        <p:nvPicPr>
          <p:cNvPr id="4" name="Picture 3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3" y="3487698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42" y="1803109"/>
            <a:ext cx="4261948" cy="2987257"/>
          </a:xfrm>
          <a:prstGeom prst="rect">
            <a:avLst/>
          </a:prstGeom>
        </p:spPr>
      </p:pic>
      <p:pic>
        <p:nvPicPr>
          <p:cNvPr id="6" name="Picture 4" descr="http://citizentom.files.wordpress.com/2007/07/confused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3109"/>
            <a:ext cx="1545600" cy="11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76" y="4553024"/>
            <a:ext cx="1258934" cy="11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85059" y="4636186"/>
            <a:ext cx="86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Web </a:t>
            </a:r>
          </a:p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95949" y="2743200"/>
            <a:ext cx="1690149" cy="1056593"/>
          </a:xfrm>
          <a:prstGeom prst="round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799" y="2845662"/>
            <a:ext cx="1435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PAKE</a:t>
            </a:r>
          </a:p>
          <a:p>
            <a:pPr algn="ctr"/>
            <a:r>
              <a:rPr lang="en-US" sz="2800" b="1" dirty="0" smtClean="0"/>
              <a:t>Protocol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482848" y="3993094"/>
            <a:ext cx="526910" cy="33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48" y="5378073"/>
            <a:ext cx="988876" cy="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95" y="5893503"/>
            <a:ext cx="988876" cy="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67768" y="5580125"/>
            <a:ext cx="569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Ks</a:t>
            </a:r>
            <a:endParaRPr lang="en-US" sz="3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42639" y="6095552"/>
            <a:ext cx="569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Ks</a:t>
            </a:r>
            <a:endParaRPr lang="en-US" sz="3200" b="1" i="1" dirty="0"/>
          </a:p>
        </p:txBody>
      </p:sp>
      <p:sp>
        <p:nvSpPr>
          <p:cNvPr id="16" name="Down Arrow 15"/>
          <p:cNvSpPr/>
          <p:nvPr/>
        </p:nvSpPr>
        <p:spPr>
          <a:xfrm>
            <a:off x="5098260" y="4653887"/>
            <a:ext cx="491319" cy="6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7500643" y="5598918"/>
            <a:ext cx="491319" cy="6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E0101"/>
              </a:clrFrom>
              <a:clrTo>
                <a:srgbClr val="FE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442" y="1803107"/>
            <a:ext cx="4261948" cy="298725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836445" y="1803106"/>
            <a:ext cx="4261949" cy="2987258"/>
            <a:chOff x="5085898" y="2377062"/>
            <a:chExt cx="4261949" cy="2987258"/>
          </a:xfrm>
        </p:grpSpPr>
        <p:sp>
          <p:nvSpPr>
            <p:cNvPr id="20" name="Rectangle 19"/>
            <p:cNvSpPr/>
            <p:nvPr/>
          </p:nvSpPr>
          <p:spPr>
            <a:xfrm>
              <a:off x="5085898" y="2377062"/>
              <a:ext cx="4261949" cy="2987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0101"/>
                </a:clrFrom>
                <a:clrTo>
                  <a:srgbClr val="FE010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5899" y="2377063"/>
              <a:ext cx="4261948" cy="2987257"/>
            </a:xfrm>
            <a:prstGeom prst="rect">
              <a:avLst/>
            </a:prstGeom>
          </p:spPr>
        </p:pic>
      </p:grpSp>
      <p:sp>
        <p:nvSpPr>
          <p:cNvPr id="22" name="Right Arrow 21"/>
          <p:cNvSpPr/>
          <p:nvPr/>
        </p:nvSpPr>
        <p:spPr>
          <a:xfrm rot="10800000">
            <a:off x="6098390" y="3156820"/>
            <a:ext cx="669986" cy="33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75931" y="3759331"/>
            <a:ext cx="3247332" cy="293175"/>
          </a:xfrm>
          <a:prstGeom prst="straightConnector1">
            <a:avLst/>
          </a:prstGeom>
          <a:ln w="57150" cmpd="sng"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531864" y="5066092"/>
            <a:ext cx="1435556" cy="827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249642" y="4790363"/>
            <a:ext cx="0" cy="31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31864" y="5980234"/>
            <a:ext cx="15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Browser kernel</a:t>
            </a:r>
            <a:endParaRPr lang="en-US" dirty="0"/>
          </a:p>
        </p:txBody>
      </p:sp>
      <p:pic>
        <p:nvPicPr>
          <p:cNvPr id="27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52" y="3718707"/>
            <a:ext cx="864506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349751" y="1600200"/>
            <a:ext cx="2236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dobe Devanagari" pitchFamily="18" charset="0"/>
                <a:cs typeface="Adobe Devanagari" pitchFamily="18" charset="0"/>
              </a:rPr>
              <a:t>How to securely login </a:t>
            </a:r>
            <a:endParaRPr lang="en-US" i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and </a:t>
            </a:r>
            <a:r>
              <a:rPr lang="en-US" i="1" dirty="0">
                <a:latin typeface="Adobe Devanagari" pitchFamily="18" charset="0"/>
                <a:cs typeface="Adobe Devanagari" pitchFamily="18" charset="0"/>
              </a:rPr>
              <a:t>authenticate user </a:t>
            </a:r>
            <a:endParaRPr lang="en-US" i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to </a:t>
            </a:r>
            <a:r>
              <a:rPr lang="en-US" i="1" dirty="0">
                <a:latin typeface="Adobe Devanagari" pitchFamily="18" charset="0"/>
                <a:cs typeface="Adobe Devanagari" pitchFamily="18" charset="0"/>
              </a:rPr>
              <a:t>a web application</a:t>
            </a:r>
            <a:r>
              <a:rPr lang="en-US" i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703E-7 7.03704E-6 C -0.0026 0.01251 -0.0056 0.01783 -0.01289 0.02269 C -0.01628 0.02501 -0.01967 0.02663 -0.02305 0.02871 C -0.02475 0.02964 -0.02813 0.03172 -0.02813 0.03172 C -0.03412 0.03866 -0.03139 0.03658 -0.03582 0.03936 C -0.03959 0.04977 -0.03517 0.03959 -0.04011 0.04538 C -0.04194 0.04746 -0.04337 0.0507 -0.04519 0.05301 C -0.0491 0.0632 -0.04715 0.0595 -0.0504 0.06505 C -0.05223 0.07547 -0.04988 0.06366 -0.05288 0.07408 C -0.05457 0.07964 -0.0547 0.08658 -0.05626 0.09237 C -0.05835 0.10024 -0.06121 0.10788 -0.06395 0.11505 C -0.06551 0.11922 -0.06629 0.12362 -0.06825 0.12732 C -0.07176 0.14422 -0.06916 0.17223 -0.06916 0.18936 " pathEditMode="relative" ptsTypes="ffffffffffff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4" grpId="0"/>
      <p:bldP spid="15" grpId="0"/>
      <p:bldP spid="16" grpId="0" animBg="1"/>
      <p:bldP spid="17" grpId="0" animBg="1"/>
      <p:bldP spid="22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30" y="1737460"/>
            <a:ext cx="4458070" cy="33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Insufficiency of Existing Solutions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998" y="1959114"/>
            <a:ext cx="3347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Light"/>
              </a:rPr>
              <a:t>SSL indicator for Mixed</a:t>
            </a:r>
          </a:p>
          <a:p>
            <a:pPr algn="ctr">
              <a:tabLst>
                <a:tab pos="342900" algn="l"/>
              </a:tabLst>
            </a:pPr>
            <a:r>
              <a:rPr lang="en-US" sz="2000" dirty="0" smtClean="0">
                <a:latin typeface="Helvetica Light"/>
              </a:rPr>
              <a:t>Content Vulnerability</a:t>
            </a:r>
            <a:endParaRPr lang="en-US" sz="2000" dirty="0">
              <a:latin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209" y="2762861"/>
            <a:ext cx="244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ight"/>
              </a:rPr>
              <a:t>Same-origin policy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903" y="1520784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First-line defenses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9060" y="3304379"/>
            <a:ext cx="1795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ight"/>
              </a:rPr>
              <a:t>Sanitization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497" y="4813080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Helvetica Light"/>
              </a:rPr>
              <a:t>Second-line defenses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1" y="5181600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Light"/>
              </a:rPr>
              <a:t>Content Security Policy</a:t>
            </a:r>
          </a:p>
          <a:p>
            <a:pPr algn="ctr"/>
            <a:r>
              <a:rPr lang="en-US" sz="2000" dirty="0" smtClean="0">
                <a:latin typeface="Helvetica Light"/>
              </a:rPr>
              <a:t>(Not sufficient)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26513" y="1377816"/>
            <a:ext cx="3154887" cy="2965584"/>
          </a:xfrm>
          <a:prstGeom prst="roundRect">
            <a:avLst>
              <a:gd name="adj" fmla="val 88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12060"/>
            <a:ext cx="708730" cy="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http://www.iconshock.com/img_jpg/GOLDEN/networking/jpg/256/virus_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65" y="3607981"/>
            <a:ext cx="849469" cy="8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426513" y="4733875"/>
            <a:ext cx="3154887" cy="1285925"/>
          </a:xfrm>
          <a:prstGeom prst="roundRect">
            <a:avLst>
              <a:gd name="adj" fmla="val 87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79114" y="5311914"/>
            <a:ext cx="533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latin typeface="Helvetica Light"/>
              </a:rPr>
              <a:t>How can we protect sensitive user-owned </a:t>
            </a:r>
          </a:p>
          <a:p>
            <a:pPr algn="ctr"/>
            <a:r>
              <a:rPr lang="en-US" sz="2000" b="1" i="1" dirty="0" smtClean="0">
                <a:latin typeface="Helvetica Light"/>
              </a:rPr>
              <a:t>resources effectively?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1505" y="380188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ight"/>
              </a:rPr>
              <a:t>XSS Auditor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433" y="2136610"/>
            <a:ext cx="5076825" cy="371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3" grpId="0"/>
      <p:bldP spid="16" grpId="0"/>
      <p:bldP spid="33" grpId="0"/>
      <p:bldP spid="34" grpId="0"/>
      <p:bldP spid="35" grpId="0" animBg="1"/>
      <p:bldP spid="40" grpId="0" animBg="1"/>
      <p:bldP spid="37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32077" y="1705151"/>
            <a:ext cx="3382705" cy="2130550"/>
            <a:chOff x="2143536" y="1651123"/>
            <a:chExt cx="4439918" cy="2663950"/>
          </a:xfrm>
        </p:grpSpPr>
        <p:pic>
          <p:nvPicPr>
            <p:cNvPr id="14" name="Picture 2" descr="https://mockupstogo.mybalsamiq.com/mockups/397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96"/>
            <a:stretch/>
          </p:blipFill>
          <p:spPr bwMode="auto">
            <a:xfrm>
              <a:off x="2143536" y="1651123"/>
              <a:ext cx="4439918" cy="266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ask-advocates.com/wp-content/uploads/2014/03/default-user-icon-pro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712" y="2541217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229353" y="3276600"/>
              <a:ext cx="905140" cy="46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7046" y="2450178"/>
              <a:ext cx="1680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Money Transfer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84171" y="2881965"/>
              <a:ext cx="2369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Bank Acct No : 145-222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313658" y="2184523"/>
              <a:ext cx="0" cy="2000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20700" y="3184844"/>
              <a:ext cx="2144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Amount : USD 10000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3733" y="2184523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Bank XYZ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84171" y="3578929"/>
              <a:ext cx="1108842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SEND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Illustration of a UFrame</a:t>
            </a:r>
            <a:endParaRPr lang="en-US" dirty="0"/>
          </a:p>
        </p:txBody>
      </p:sp>
      <p:pic>
        <p:nvPicPr>
          <p:cNvPr id="4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1" y="2430476"/>
            <a:ext cx="1240677" cy="10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35" y="3432538"/>
            <a:ext cx="1178300" cy="300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681577" y="2770426"/>
            <a:ext cx="528223" cy="41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104" y="1984185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</a:t>
            </a:r>
            <a:r>
              <a:rPr lang="en-US" sz="2400" b="1" i="1" dirty="0" smtClean="0"/>
              <a:t> O</a:t>
            </a:r>
            <a:endParaRPr lang="en-US" sz="2400" b="1" i="1" dirty="0"/>
          </a:p>
        </p:txBody>
      </p:sp>
      <p:sp>
        <p:nvSpPr>
          <p:cNvPr id="8" name="Right Arrow 7"/>
          <p:cNvSpPr/>
          <p:nvPr/>
        </p:nvSpPr>
        <p:spPr>
          <a:xfrm>
            <a:off x="4953000" y="2749711"/>
            <a:ext cx="517830" cy="41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58" y="3068618"/>
            <a:ext cx="514147" cy="5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54" y="3550598"/>
            <a:ext cx="462548" cy="4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1117" y="3227158"/>
            <a:ext cx="704205" cy="9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281561" y="1984185"/>
            <a:ext cx="2590800" cy="2283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1905" y="2089378"/>
            <a:ext cx="939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&lt;html&gt;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&lt;/html&gt;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48261" y="2507135"/>
            <a:ext cx="2057400" cy="11958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85251" y="2468453"/>
            <a:ext cx="1834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uframe</a:t>
            </a:r>
            <a:r>
              <a:rPr lang="en-US" dirty="0" smtClean="0"/>
              <a:t>&gt;</a:t>
            </a:r>
          </a:p>
          <a:p>
            <a:r>
              <a:rPr lang="en-US" dirty="0"/>
              <a:t>s</a:t>
            </a:r>
            <a:r>
              <a:rPr lang="en-US" dirty="0" smtClean="0"/>
              <a:t>ign = </a:t>
            </a:r>
            <a:r>
              <a:rPr lang="en-US" b="1" dirty="0" err="1" smtClean="0"/>
              <a:t>abcdefgh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&lt;/</a:t>
            </a:r>
            <a:r>
              <a:rPr lang="en-US" dirty="0" err="1" smtClean="0"/>
              <a:t>uframe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13443" y="4748068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</a:rPr>
              <a:t>UFrame code won’t be accessible to any scripts running outside UFrame</a:t>
            </a:r>
            <a:endParaRPr lang="en-US" dirty="0">
              <a:latin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7025" y="4707955"/>
            <a:ext cx="38739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❶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4172" y="5215887"/>
            <a:ext cx="54070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❷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6508" y="5206438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</a:rPr>
              <a:t>UFrame code is verified by web browser on its authenticity and integrity</a:t>
            </a:r>
            <a:endParaRPr lang="en-US" dirty="0">
              <a:latin typeface="Helvetica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6262833" y="3404854"/>
            <a:ext cx="1204767" cy="41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39663" y="1977195"/>
            <a:ext cx="2642701" cy="2969790"/>
            <a:chOff x="4282171" y="1954491"/>
            <a:chExt cx="3111690" cy="2969790"/>
          </a:xfrm>
        </p:grpSpPr>
        <p:sp>
          <p:nvSpPr>
            <p:cNvPr id="11" name="Rectangle 10"/>
            <p:cNvSpPr/>
            <p:nvPr/>
          </p:nvSpPr>
          <p:spPr>
            <a:xfrm>
              <a:off x="4282171" y="1954491"/>
              <a:ext cx="3111690" cy="29697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50096" y="2452698"/>
              <a:ext cx="2242380" cy="1471057"/>
            </a:xfrm>
            <a:prstGeom prst="roundRect">
              <a:avLst>
                <a:gd name="adj" fmla="val 10173"/>
              </a:avLst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4892" y="3453011"/>
              <a:ext cx="794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O</a:t>
              </a:r>
              <a:r>
                <a:rPr lang="en-US" sz="2400" b="1" i="1" baseline="-25000" dirty="0" smtClean="0"/>
                <a:t>Alice</a:t>
              </a:r>
              <a:endParaRPr lang="en-US" sz="2400" b="1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7634" y="1991033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HTML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6372" y="2508849"/>
              <a:ext cx="1916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</a:t>
              </a:r>
              <a:r>
                <a:rPr lang="en-US" dirty="0" err="1" smtClean="0"/>
                <a:t>uframe</a:t>
              </a:r>
              <a:r>
                <a:rPr lang="en-US" dirty="0" smtClean="0"/>
                <a:t>&gt;</a:t>
              </a:r>
            </a:p>
            <a:p>
              <a:r>
                <a:rPr lang="en-US" dirty="0" smtClean="0"/>
                <a:t>Token = </a:t>
              </a:r>
              <a:r>
                <a:rPr lang="en-US" b="1" dirty="0" smtClean="0"/>
                <a:t>‘qvrz1clw’</a:t>
              </a:r>
              <a:endParaRPr lang="en-US" dirty="0"/>
            </a:p>
          </p:txBody>
        </p:sp>
        <p:pic>
          <p:nvPicPr>
            <p:cNvPr id="16" name="Picture 15" descr="C:\Documents and Settings\prateeks\Local Settings\Temporary Internet Files\Content.IE5\AWSIQVYJ\MMj03567080000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16" y="4055219"/>
              <a:ext cx="696311" cy="69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792815" y="3319460"/>
              <a:ext cx="113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x</a:t>
              </a:r>
              <a:r>
                <a:rPr lang="en-US" b="1" dirty="0" err="1" smtClean="0"/>
                <a:t>hr.send</a:t>
              </a:r>
              <a:r>
                <a:rPr lang="en-US" b="1" dirty="0" smtClean="0"/>
                <a:t>()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6237" y="3955575"/>
              <a:ext cx="9749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&lt;body&gt;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  <a:p>
              <a:r>
                <a:rPr lang="en-US" dirty="0" smtClean="0"/>
                <a:t>&lt;/body&gt;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Use Case: Creating Authenticated HTTP Request</a:t>
            </a:r>
            <a:endParaRPr lang="en-US" dirty="0"/>
          </a:p>
        </p:txBody>
      </p:sp>
      <p:pic>
        <p:nvPicPr>
          <p:cNvPr id="4" name="Picture 2" descr="https://lh6.googleusercontent.com/IAx-sfT9ETMkKyu1nZAEP3NtnZRdNvMWfdY26kI6wEmxcPdvdP84L2iaOX74_2SBU4CY4QHZv0Q01-N_TKbmAFbMH16MAFNSQx4h0k3dIfNFDX18cDH03qmmkGVGxVOaZU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4749"/>
            <a:ext cx="2165250" cy="22269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26" y="2418258"/>
            <a:ext cx="1970499" cy="17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600" y="192140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</a:t>
            </a:r>
            <a:r>
              <a:rPr lang="en-US" sz="2400" b="1" i="1" dirty="0" smtClean="0"/>
              <a:t> O</a:t>
            </a:r>
            <a:endParaRPr lang="en-US" sz="2400" b="1" i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6341272" y="2573061"/>
            <a:ext cx="1126328" cy="41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" y="4149463"/>
            <a:ext cx="836008" cy="10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72788" y="4043138"/>
            <a:ext cx="144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Server</a:t>
            </a:r>
            <a:endParaRPr lang="en-US" sz="2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096000" y="3241026"/>
            <a:ext cx="942285" cy="1048131"/>
            <a:chOff x="7704427" y="3997827"/>
            <a:chExt cx="942285" cy="1048131"/>
          </a:xfrm>
        </p:grpSpPr>
        <p:pic>
          <p:nvPicPr>
            <p:cNvPr id="22" name="Picture 2" descr="http://4vector.com/i/free-vector-document-icon-clip-art_117163_Document_Icon_clip_art_high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427" y="3997827"/>
              <a:ext cx="635435" cy="88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files.hotpads.com/pages/features/Trusted+Listings/LargeTrustedIcon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144" y="4421389"/>
              <a:ext cx="624568" cy="62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2209800" y="5501439"/>
            <a:ext cx="4221884" cy="834338"/>
            <a:chOff x="5432962" y="5741501"/>
            <a:chExt cx="1435556" cy="834338"/>
          </a:xfrm>
        </p:grpSpPr>
        <p:sp>
          <p:nvSpPr>
            <p:cNvPr id="25" name="Rounded Rectangle 24"/>
            <p:cNvSpPr/>
            <p:nvPr/>
          </p:nvSpPr>
          <p:spPr>
            <a:xfrm>
              <a:off x="5432962" y="5741501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94887" y="5744842"/>
              <a:ext cx="13117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Kernel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 descr="http://www.getrailo.org/plugins/GadgetStore_3/display_objects/images/icon-gadget-medium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99" y="5678811"/>
            <a:ext cx="482933" cy="4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5501184" y="3973216"/>
            <a:ext cx="9198" cy="152822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endlessicons.com/wp-content/uploads/2012/12/lock-icon-614x46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t="23814" r="35061" b="22352"/>
          <a:stretch/>
        </p:blipFill>
        <p:spPr bwMode="auto">
          <a:xfrm>
            <a:off x="5327657" y="4774234"/>
            <a:ext cx="365450" cy="4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709202" y="4243193"/>
            <a:ext cx="1001950" cy="870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Secure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30" idx="2"/>
          </p:cNvCxnSpPr>
          <p:nvPr/>
        </p:nvCxnSpPr>
        <p:spPr>
          <a:xfrm>
            <a:off x="3210177" y="5113648"/>
            <a:ext cx="0" cy="411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://png-1.findicons.com/files/icons/977/rrze/720/data_transf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7" y="3991078"/>
            <a:ext cx="539629" cy="5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42595" y="5550548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</a:rPr>
              <a:t>Display name, </a:t>
            </a:r>
          </a:p>
          <a:p>
            <a:r>
              <a:rPr lang="en-US" dirty="0" smtClean="0">
                <a:latin typeface="Helvetica Light"/>
              </a:rPr>
              <a:t>username, e-mail, </a:t>
            </a:r>
          </a:p>
          <a:p>
            <a:r>
              <a:rPr lang="en-US" dirty="0" smtClean="0">
                <a:latin typeface="Helvetica Light"/>
              </a:rPr>
              <a:t>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7347" y="3092758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 = ‘</a:t>
            </a:r>
            <a:r>
              <a:rPr lang="en-US" b="1" dirty="0" smtClean="0"/>
              <a:t>qvrz1clw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341 C 0.00104 0.01781 0.00642 0.04117 0.01042 0.0488 C 0.01111 0.05621 0.01267 0.06153 0.01406 0.0687 C 0.01441 0.09576 0.01441 0.12283 0.0151 0.15012 C 0.01528 0.15753 0.0184 0.16308 0.01944 0.17002 C 0.02187 0.1839 0.02413 0.20101 0.0309 0.21235 C 0.03125 0.21397 0.03125 0.21559 0.03194 0.21721 C 0.03281 0.21975 0.03472 0.22183 0.03542 0.22415 C 0.03854 0.23571 0.04566 0.24774 0.0533 0.25514 C 0.05764 0.26347 0.06319 0.2637 0.06927 0.26787 C 0.10243 0.29054 0.11111 0.27989 0.16302 0.28082 C 0.17135 0.28637 0.18385 0.28822 0.19323 0.2903 C 0.19931 0.29169 0.20503 0.29285 0.21111 0.29377 C 0.21753 0.29516 0.22344 0.2984 0.22986 0.29979 C 0.2342 0.30349 0.23941 0.30603 0.24427 0.30904 C 0.24757 0.31135 0.24931 0.31459 0.25208 0.31853 C 0.25347 0.32061 0.2559 0.32153 0.25747 0.32338 C 0.26059 0.33587 0.26007 0.33796 0.26007 0.35531 " pathEditMode="relative" rAng="0" ptsTypes="fffffffffffffffff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7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9158E-6 C 0.00556 0.00092 0.00938 0.00207 0.01459 0.00369 C 0.02206 0.01457 0.0382 0.00439 0.04845 0.00254 C 0.05331 0.00092 0.06303 -0.00139 0.06303 -0.00139 C 0.07397 -7.9158E-6 0.08525 0.00138 0.09324 0.01295 C 0.09862 0.03631 0.11598 0.0687 0.13404 0.07633 C 0.14324 0.08026 0.14879 0.0791 0.15921 0.08003 C 0.16372 0.08049 0.16824 0.08119 0.17275 0.08142 C 0.18091 0.08211 0.1889 0.08234 0.19706 0.08281 C 0.20782 0.08396 0.21181 0.08651 0.22032 0.09437 C 0.2224 0.10224 0.22414 0.1101 0.22622 0.11774 C 0.22865 0.13879 0.23022 0.16007 0.23299 0.18112 C 0.23421 0.20356 0.23525 0.22276 0.23404 0.24566 C 0.23386 0.25074 0.23126 0.25607 0.23109 0.26115 C 0.23091 0.27018 0.23109 0.27943 0.23109 0.28845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09 0.28846 C 0.23786 0.28568 0.24254 0.27573 0.24845 0.27041 C 0.25747 0.26232 0.26945 0.26116 0.27952 0.25746 C 0.30713 0.25792 0.33473 0.25607 0.36216 0.26 C 0.37518 0.26185 0.38786 0.26648 0.40088 0.26903 C 0.41095 0.27388 0.41841 0.27111 0.43004 0.27041 C 0.43751 0.26694 0.44567 0.2644 0.45331 0.26139 C 0.45747 0.25792 0.46147 0.25561 0.46598 0.25353 C 0.46945 0.25029 0.47223 0.24659 0.4757 0.24335 C 0.48004 0.23433 0.47883 0.23849 0.48056 0.23155 C 0.47987 0.21929 0.47987 0.20703 0.47657 0.19547 C 0.47553 0.18806 0.47484 0.18089 0.47379 0.17349 C 0.47345 0.16817 0.47293 0.16308 0.47275 0.15776 C 0.47188 0.11635 0.47466 0.08466 0.46494 0.04788 C 0.46355 0.04233 0.46355 0.03747 0.46112 0.03238 C 0.45973 0.02406 0.45904 0.01874 0.45522 0.0118 C 0.45452 0.00601 0.45365 0.00162 0.45244 -0.00393 C 0.45209 -0.01989 0.45209 -0.03562 0.4514 -0.05158 C 0.45105 -0.0613 0.44775 -0.07194 0.44463 -0.08027 C 0.44029 -0.0923 0.43977 -0.1071 0.4349 -0.1189 " pathEditMode="relative" ptsTypes="fffffffffffffffffff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93 C 0.01701 -0.00115 0.03385 0.00023 0.05104 0.00116 C 0.05868 0.0044 0.0658 0.01226 0.07326 0.01596 C 0.08108 0.01967 0.10312 0.01967 0.1033 0.01967 C 0.11927 0.01828 0.12309 0.0192 0.13472 0.01411 C 0.13785 0.00879 0.14115 0.00879 0.14462 0.00671 C 0.14549 0.00579 0.14635 0.00394 0.1474 0.00324 C 0.14844 0.00208 0.14983 0.00232 0.15087 0.00116 C 0.15278 -0.00069 0.15486 -0.00231 0.15642 -0.00601 C 0.15694 -0.00694 0.15729 -0.00879 0.15781 -0.00948 C 0.16007 -0.01249 0.16267 -0.01341 0.16476 -0.01665 C 0.17101 -0.0259 0.17674 -0.03446 0.18229 -0.0458 C 0.1849 -0.05112 0.18767 -0.05413 0.1901 -0.06014 " pathEditMode="relative" rAng="0" ptsTypes="ffffffffffff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33" grpId="0"/>
      <p:bldP spid="3" grpId="0"/>
      <p:bldP spid="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Sensitive User-owned Resources</a:t>
            </a:r>
            <a:endParaRPr lang="en-US" dirty="0"/>
          </a:p>
        </p:txBody>
      </p:sp>
      <p:pic>
        <p:nvPicPr>
          <p:cNvPr id="4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491234" y="1752601"/>
            <a:ext cx="30119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sk-advocates.com/wp-content/uploads/2014/03/default-user-icon-pro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595173"/>
            <a:ext cx="205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Welcome Alice Bob,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070" y="3315303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Balance               $10000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191000" y="1525481"/>
            <a:ext cx="3733800" cy="25908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505200" y="2285999"/>
            <a:ext cx="992574" cy="3810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3102227"/>
            <a:ext cx="838200" cy="33382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2483384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Phone No</a:t>
            </a:r>
            <a:endParaRPr lang="en-US" sz="24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033837" y="3038304"/>
            <a:ext cx="204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Credit Card No</a:t>
            </a:r>
            <a:endParaRPr lang="en-US" sz="24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253291" y="2349598"/>
            <a:ext cx="145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User’s Bio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1059" y="4443558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 Light"/>
              </a:rPr>
              <a:t>Inputted Data : </a:t>
            </a:r>
            <a:r>
              <a:rPr lang="en-US" sz="2400" dirty="0" smtClean="0">
                <a:latin typeface="Helvetica Light"/>
              </a:rPr>
              <a:t>Username, password</a:t>
            </a:r>
            <a:endParaRPr lang="en-US" sz="2400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7784" y="1929387"/>
            <a:ext cx="199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Profile Picture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5869" y="4920329"/>
            <a:ext cx="6585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 Light"/>
              </a:rPr>
              <a:t>Display Data : </a:t>
            </a:r>
            <a:r>
              <a:rPr lang="en-US" sz="2400" dirty="0" smtClean="0">
                <a:latin typeface="Helvetica Light"/>
              </a:rPr>
              <a:t>Bank account #, phone number</a:t>
            </a:r>
            <a:endParaRPr lang="en-US" sz="2400" dirty="0">
              <a:latin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5381994"/>
            <a:ext cx="455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 Light"/>
              </a:rPr>
              <a:t>Binding Token : </a:t>
            </a:r>
            <a:r>
              <a:rPr lang="en-US" sz="2400" dirty="0" smtClean="0">
                <a:latin typeface="Helvetica Light"/>
              </a:rPr>
              <a:t>Request token</a:t>
            </a:r>
            <a:endParaRPr lang="en-US" sz="2400" dirty="0">
              <a:latin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114" y="3048000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Acct No.    123-3456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A PAKE Protocol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53" y="1690689"/>
            <a:ext cx="3913094" cy="40550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7184" y="2802170"/>
            <a:ext cx="1267612" cy="1056593"/>
          </a:xfrm>
          <a:prstGeom prst="round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304" y="2853412"/>
            <a:ext cx="150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Browser </a:t>
            </a:r>
          </a:p>
          <a:p>
            <a:pPr algn="ctr"/>
            <a:r>
              <a:rPr lang="en-US" sz="2800" b="1" dirty="0" smtClean="0"/>
              <a:t>Kernel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885256" y="2778244"/>
            <a:ext cx="1549439" cy="1104440"/>
          </a:xfrm>
          <a:prstGeom prst="round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3923" y="2904654"/>
            <a:ext cx="1939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Server-side </a:t>
            </a:r>
          </a:p>
          <a:p>
            <a:pPr algn="ctr"/>
            <a:r>
              <a:rPr lang="en-US" sz="2800" b="1" dirty="0" smtClean="0"/>
              <a:t>Module</a:t>
            </a:r>
            <a:endParaRPr lang="en-US" sz="2800" b="1" dirty="0"/>
          </a:p>
        </p:txBody>
      </p:sp>
      <p:pic>
        <p:nvPicPr>
          <p:cNvPr id="9" name="image3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117" y="5988533"/>
            <a:ext cx="1106897" cy="646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00" y="1828965"/>
            <a:ext cx="648380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7" y="1589907"/>
            <a:ext cx="805574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indicons.com/files/icons/617/voltes_vanatics/128/top_secret_folder_and_documen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04" y="1589906"/>
            <a:ext cx="648379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04" y="1655448"/>
            <a:ext cx="518703" cy="8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7129020" y="2108481"/>
            <a:ext cx="644820" cy="0"/>
          </a:xfrm>
          <a:prstGeom prst="straightConnector1">
            <a:avLst/>
          </a:prstGeom>
          <a:ln w="57150" cmpd="sng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8660" y="1269854"/>
            <a:ext cx="10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Verifier </a:t>
            </a:r>
            <a:r>
              <a:rPr lang="en-US" b="1" i="1" dirty="0" smtClean="0"/>
              <a:t>v</a:t>
            </a:r>
            <a:endParaRPr lang="en-US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61359" y="6256042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[NDSS’97] [WWW’09]</a:t>
            </a:r>
            <a:endParaRPr lang="en-US" sz="2800" dirty="0"/>
          </a:p>
        </p:txBody>
      </p:sp>
      <p:pic>
        <p:nvPicPr>
          <p:cNvPr id="19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5" y="4702550"/>
            <a:ext cx="741657" cy="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png-5.findicons.com/files/icons/996/vista_alarm/128/key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76" y="4777147"/>
            <a:ext cx="741657" cy="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7070" y="4904602"/>
            <a:ext cx="56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Ks</a:t>
            </a:r>
            <a:endParaRPr lang="en-US" sz="32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15791" y="4979196"/>
            <a:ext cx="56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Ks</a:t>
            </a:r>
            <a:endParaRPr lang="en-US" sz="3200" b="1" i="1" dirty="0"/>
          </a:p>
        </p:txBody>
      </p:sp>
      <p:sp>
        <p:nvSpPr>
          <p:cNvPr id="23" name="Down Arrow 22"/>
          <p:cNvSpPr/>
          <p:nvPr/>
        </p:nvSpPr>
        <p:spPr>
          <a:xfrm>
            <a:off x="1314940" y="3978364"/>
            <a:ext cx="368489" cy="6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Down Arrow 23"/>
          <p:cNvSpPr/>
          <p:nvPr/>
        </p:nvSpPr>
        <p:spPr>
          <a:xfrm>
            <a:off x="7529560" y="4039450"/>
            <a:ext cx="368489" cy="6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28926" y="5745982"/>
            <a:ext cx="3924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Zero-knowledge Protocol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F5B-E3D9-49E4-99E9-4BE988ADA7C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A PAKE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F5B-E3D9-49E4-99E9-4BE988ADA7CA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6202" r="5522" b="10260"/>
          <a:stretch/>
        </p:blipFill>
        <p:spPr bwMode="auto">
          <a:xfrm>
            <a:off x="5855278" y="1905000"/>
            <a:ext cx="3288722" cy="237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811" y="1441198"/>
            <a:ext cx="771474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1. Carol </a:t>
            </a:r>
            <a:r>
              <a:rPr lang="en-US" sz="1600" dirty="0">
                <a:latin typeface="Helvetica Light"/>
              </a:rPr>
              <a:t>sends Steve her username, (e.g. carol).</a:t>
            </a:r>
          </a:p>
          <a:p>
            <a:r>
              <a:rPr lang="en-US" sz="1600" dirty="0" smtClean="0">
                <a:latin typeface="Helvetica Light"/>
              </a:rPr>
              <a:t>2. Steve </a:t>
            </a:r>
            <a:r>
              <a:rPr lang="en-US" sz="1600" dirty="0">
                <a:latin typeface="Helvetica Light"/>
              </a:rPr>
              <a:t>looks up Carol's password entry and fetches her </a:t>
            </a:r>
            <a:r>
              <a:rPr lang="en-US" sz="1600" dirty="0" smtClean="0">
                <a:latin typeface="Helvetica Light"/>
              </a:rPr>
              <a:t>password </a:t>
            </a:r>
            <a:r>
              <a:rPr lang="en-US" sz="1600" dirty="0">
                <a:latin typeface="Helvetica Light"/>
              </a:rPr>
              <a:t>verifier </a:t>
            </a:r>
            <a:endParaRPr lang="en-US" sz="1600" dirty="0" smtClean="0">
              <a:latin typeface="Helvetica Light"/>
            </a:endParaRPr>
          </a:p>
          <a:p>
            <a:r>
              <a:rPr lang="en-US" sz="1600" i="1" dirty="0" smtClean="0">
                <a:latin typeface="Helvetica Light"/>
              </a:rPr>
              <a:t>v</a:t>
            </a:r>
            <a:r>
              <a:rPr lang="en-US" sz="1600" dirty="0">
                <a:latin typeface="Helvetica Light"/>
              </a:rPr>
              <a:t> and her salt </a:t>
            </a:r>
            <a:r>
              <a:rPr lang="en-US" sz="1600" i="1" dirty="0">
                <a:latin typeface="Helvetica Light"/>
              </a:rPr>
              <a:t>s</a:t>
            </a:r>
            <a:r>
              <a:rPr lang="en-US" sz="1600" dirty="0">
                <a:latin typeface="Helvetica Light"/>
              </a:rPr>
              <a:t>. He sends </a:t>
            </a:r>
            <a:r>
              <a:rPr lang="en-US" sz="1600" i="1" dirty="0">
                <a:latin typeface="Helvetica Light"/>
              </a:rPr>
              <a:t>s</a:t>
            </a:r>
            <a:r>
              <a:rPr lang="en-US" sz="1600" dirty="0">
                <a:latin typeface="Helvetica Light"/>
              </a:rPr>
              <a:t> to Carol.  </a:t>
            </a:r>
            <a:r>
              <a:rPr lang="en-US" sz="1600" dirty="0" smtClean="0">
                <a:latin typeface="Helvetica Light"/>
              </a:rPr>
              <a:t>Carol </a:t>
            </a:r>
            <a:r>
              <a:rPr lang="en-US" sz="1600" dirty="0">
                <a:latin typeface="Helvetica Light"/>
              </a:rPr>
              <a:t>computes her long-term </a:t>
            </a:r>
            <a:endParaRPr lang="en-US" sz="1600" dirty="0" smtClean="0">
              <a:latin typeface="Helvetica Light"/>
            </a:endParaRPr>
          </a:p>
          <a:p>
            <a:r>
              <a:rPr lang="en-US" sz="1600" dirty="0" smtClean="0">
                <a:latin typeface="Helvetica Light"/>
              </a:rPr>
              <a:t>private </a:t>
            </a:r>
            <a:r>
              <a:rPr lang="en-US" sz="1600" dirty="0">
                <a:latin typeface="Helvetica Light"/>
              </a:rPr>
              <a:t>key </a:t>
            </a:r>
            <a:r>
              <a:rPr lang="en-US" sz="1600" i="1" dirty="0">
                <a:latin typeface="Helvetica Light"/>
              </a:rPr>
              <a:t>x</a:t>
            </a:r>
            <a:r>
              <a:rPr lang="en-US" sz="1600" dirty="0">
                <a:latin typeface="Helvetica Light"/>
              </a:rPr>
              <a:t> using </a:t>
            </a:r>
            <a:r>
              <a:rPr lang="en-US" sz="1600" i="1" dirty="0">
                <a:latin typeface="Helvetica Light"/>
              </a:rPr>
              <a:t>s</a:t>
            </a:r>
            <a:r>
              <a:rPr lang="en-US" sz="1600" dirty="0">
                <a:latin typeface="Helvetica Light"/>
              </a:rPr>
              <a:t> and </a:t>
            </a:r>
            <a:r>
              <a:rPr lang="en-US" sz="1600" dirty="0" smtClean="0">
                <a:latin typeface="Helvetica Light"/>
              </a:rPr>
              <a:t>her </a:t>
            </a:r>
            <a:r>
              <a:rPr lang="en-US" sz="1600" dirty="0">
                <a:latin typeface="Helvetica Light"/>
              </a:rPr>
              <a:t>real </a:t>
            </a:r>
            <a:r>
              <a:rPr lang="en-US" sz="1600" dirty="0" smtClean="0">
                <a:latin typeface="Helvetica Light"/>
              </a:rPr>
              <a:t>password</a:t>
            </a:r>
            <a:r>
              <a:rPr lang="en-US" sz="1600" dirty="0">
                <a:latin typeface="Helvetica Light"/>
              </a:rPr>
              <a:t> </a:t>
            </a:r>
            <a:r>
              <a:rPr lang="en-US" sz="1600" i="1" dirty="0">
                <a:latin typeface="Helvetica Light"/>
              </a:rPr>
              <a:t>P</a:t>
            </a:r>
            <a:r>
              <a:rPr lang="en-US" sz="1600" dirty="0">
                <a:latin typeface="Helvetica Light"/>
              </a:rPr>
              <a:t>.  </a:t>
            </a:r>
          </a:p>
          <a:p>
            <a:r>
              <a:rPr lang="en-US" sz="1600" dirty="0" smtClean="0">
                <a:latin typeface="Helvetica Light"/>
              </a:rPr>
              <a:t>3. Carol </a:t>
            </a:r>
            <a:r>
              <a:rPr lang="en-US" sz="1600" dirty="0">
                <a:latin typeface="Helvetica Light"/>
              </a:rPr>
              <a:t>generates a random number </a:t>
            </a:r>
            <a:r>
              <a:rPr lang="en-US" sz="1600" i="1" dirty="0">
                <a:latin typeface="Helvetica Light"/>
              </a:rPr>
              <a:t>a</a:t>
            </a:r>
            <a:r>
              <a:rPr lang="en-US" sz="1600" dirty="0">
                <a:latin typeface="Helvetica Light"/>
              </a:rPr>
              <a:t>, 1 &lt; </a:t>
            </a:r>
            <a:r>
              <a:rPr lang="en-US" sz="1600" i="1" dirty="0">
                <a:latin typeface="Helvetica Light"/>
              </a:rPr>
              <a:t>a</a:t>
            </a:r>
            <a:r>
              <a:rPr lang="en-US" sz="1600" dirty="0">
                <a:latin typeface="Helvetica Light"/>
              </a:rPr>
              <a:t> &lt; </a:t>
            </a:r>
            <a:r>
              <a:rPr lang="en-US" sz="1600" i="1" dirty="0">
                <a:latin typeface="Helvetica Light"/>
              </a:rPr>
              <a:t>n</a:t>
            </a:r>
            <a:r>
              <a:rPr lang="en-US" sz="1600" dirty="0">
                <a:latin typeface="Helvetica Light"/>
              </a:rPr>
              <a:t>, computes </a:t>
            </a:r>
            <a:r>
              <a:rPr lang="en-US" sz="1600" dirty="0" smtClean="0">
                <a:latin typeface="Helvetica Light"/>
              </a:rPr>
              <a:t>her </a:t>
            </a:r>
          </a:p>
          <a:p>
            <a:r>
              <a:rPr lang="en-US" sz="1600" dirty="0" smtClean="0">
                <a:latin typeface="Helvetica Light"/>
              </a:rPr>
              <a:t>ephemeral </a:t>
            </a:r>
            <a:r>
              <a:rPr lang="en-US" sz="1600" dirty="0">
                <a:latin typeface="Helvetica Light"/>
              </a:rPr>
              <a:t>public key </a:t>
            </a:r>
            <a:r>
              <a:rPr lang="en-US" sz="1600" i="1" dirty="0">
                <a:latin typeface="Helvetica Light"/>
              </a:rPr>
              <a:t>A</a:t>
            </a:r>
            <a:r>
              <a:rPr lang="en-US" sz="1600" dirty="0">
                <a:latin typeface="Helvetica Light"/>
              </a:rPr>
              <a:t> = </a:t>
            </a:r>
            <a:r>
              <a:rPr lang="en-US" sz="1600" i="1" dirty="0" err="1">
                <a:latin typeface="Helvetica Light"/>
              </a:rPr>
              <a:t>g</a:t>
            </a:r>
            <a:r>
              <a:rPr lang="en-US" sz="1600" dirty="0" err="1">
                <a:latin typeface="Helvetica Light"/>
              </a:rPr>
              <a:t>^</a:t>
            </a:r>
            <a:r>
              <a:rPr lang="en-US" sz="1600" i="1" dirty="0" err="1">
                <a:latin typeface="Helvetica Light"/>
              </a:rPr>
              <a:t>a</a:t>
            </a:r>
            <a:r>
              <a:rPr lang="en-US" sz="1600" dirty="0">
                <a:latin typeface="Helvetica Light"/>
              </a:rPr>
              <a:t>, and sends it to Steve.  </a:t>
            </a:r>
          </a:p>
          <a:p>
            <a:r>
              <a:rPr lang="en-US" sz="1600" dirty="0" smtClean="0">
                <a:latin typeface="Helvetica Light"/>
              </a:rPr>
              <a:t>4. Steve </a:t>
            </a:r>
            <a:r>
              <a:rPr lang="en-US" sz="1600" dirty="0">
                <a:latin typeface="Helvetica Light"/>
              </a:rPr>
              <a:t>generates his own random number </a:t>
            </a:r>
            <a:r>
              <a:rPr lang="en-US" sz="1600" i="1" dirty="0">
                <a:latin typeface="Helvetica Light"/>
              </a:rPr>
              <a:t>b</a:t>
            </a:r>
            <a:r>
              <a:rPr lang="en-US" sz="1600" dirty="0">
                <a:latin typeface="Helvetica Light"/>
              </a:rPr>
              <a:t>, 1 &lt; </a:t>
            </a:r>
            <a:r>
              <a:rPr lang="en-US" sz="1600" i="1" dirty="0">
                <a:latin typeface="Helvetica Light"/>
              </a:rPr>
              <a:t>b</a:t>
            </a:r>
            <a:r>
              <a:rPr lang="en-US" sz="1600" dirty="0">
                <a:latin typeface="Helvetica Light"/>
              </a:rPr>
              <a:t> &lt; </a:t>
            </a:r>
            <a:r>
              <a:rPr lang="en-US" sz="1600" i="1" dirty="0">
                <a:latin typeface="Helvetica Light"/>
              </a:rPr>
              <a:t>n</a:t>
            </a:r>
            <a:r>
              <a:rPr lang="en-US" sz="1600" dirty="0">
                <a:latin typeface="Helvetica Light"/>
              </a:rPr>
              <a:t>, computes </a:t>
            </a:r>
            <a:r>
              <a:rPr lang="en-US" sz="1600" dirty="0" smtClean="0">
                <a:latin typeface="Helvetica Light"/>
              </a:rPr>
              <a:t>his </a:t>
            </a:r>
          </a:p>
          <a:p>
            <a:r>
              <a:rPr lang="en-US" sz="1600" dirty="0" smtClean="0">
                <a:latin typeface="Helvetica Light"/>
              </a:rPr>
              <a:t>ephemeral </a:t>
            </a:r>
            <a:r>
              <a:rPr lang="en-US" sz="1600" dirty="0">
                <a:latin typeface="Helvetica Light"/>
              </a:rPr>
              <a:t>public key </a:t>
            </a:r>
            <a:r>
              <a:rPr lang="en-US" sz="1600" i="1" dirty="0">
                <a:latin typeface="Helvetica Light"/>
              </a:rPr>
              <a:t>B</a:t>
            </a:r>
            <a:r>
              <a:rPr lang="en-US" sz="1600" dirty="0">
                <a:latin typeface="Helvetica Light"/>
              </a:rPr>
              <a:t> = </a:t>
            </a:r>
            <a:r>
              <a:rPr lang="en-US" sz="1600" i="1" dirty="0">
                <a:latin typeface="Helvetica Light"/>
              </a:rPr>
              <a:t>v</a:t>
            </a:r>
            <a:r>
              <a:rPr lang="en-US" sz="1600" dirty="0">
                <a:latin typeface="Helvetica Light"/>
              </a:rPr>
              <a:t> + </a:t>
            </a:r>
            <a:r>
              <a:rPr lang="en-US" sz="1600" i="1" dirty="0" err="1">
                <a:latin typeface="Helvetica Light"/>
              </a:rPr>
              <a:t>g</a:t>
            </a:r>
            <a:r>
              <a:rPr lang="en-US" sz="1600" dirty="0" err="1">
                <a:latin typeface="Helvetica Light"/>
              </a:rPr>
              <a:t>^</a:t>
            </a:r>
            <a:r>
              <a:rPr lang="en-US" sz="1600" i="1" dirty="0" err="1">
                <a:latin typeface="Helvetica Light"/>
              </a:rPr>
              <a:t>b</a:t>
            </a:r>
            <a:r>
              <a:rPr lang="en-US" sz="1600" dirty="0">
                <a:latin typeface="Helvetica Light"/>
              </a:rPr>
              <a:t>, and sends it back to Carol, </a:t>
            </a:r>
            <a:r>
              <a:rPr lang="en-US" sz="1600" dirty="0" smtClean="0">
                <a:latin typeface="Helvetica Light"/>
              </a:rPr>
              <a:t>along </a:t>
            </a:r>
          </a:p>
          <a:p>
            <a:r>
              <a:rPr lang="en-US" sz="1600" dirty="0" smtClean="0">
                <a:latin typeface="Helvetica Light"/>
              </a:rPr>
              <a:t>with </a:t>
            </a:r>
            <a:r>
              <a:rPr lang="en-US" sz="1600" dirty="0">
                <a:latin typeface="Helvetica Light"/>
              </a:rPr>
              <a:t>the randomly generated parameter </a:t>
            </a:r>
            <a:r>
              <a:rPr lang="en-US" sz="1600" i="1" dirty="0">
                <a:latin typeface="Helvetica Light"/>
              </a:rPr>
              <a:t>u</a:t>
            </a:r>
            <a:r>
              <a:rPr lang="en-US" sz="1600" dirty="0">
                <a:latin typeface="Helvetica Light"/>
              </a:rPr>
              <a:t>.  </a:t>
            </a:r>
          </a:p>
          <a:p>
            <a:r>
              <a:rPr lang="en-US" sz="1600" dirty="0" smtClean="0">
                <a:latin typeface="Helvetica Light"/>
              </a:rPr>
              <a:t>5. Carol </a:t>
            </a:r>
            <a:r>
              <a:rPr lang="en-US" sz="1600" dirty="0">
                <a:latin typeface="Helvetica Light"/>
              </a:rPr>
              <a:t>and Steve compute the common exponential value </a:t>
            </a:r>
            <a:r>
              <a:rPr lang="en-US" sz="1600" dirty="0" smtClean="0">
                <a:latin typeface="Helvetica Light"/>
              </a:rPr>
              <a:t> </a:t>
            </a:r>
            <a:r>
              <a:rPr lang="en-US" sz="1600" i="1" dirty="0" smtClean="0">
                <a:latin typeface="Helvetica Light"/>
              </a:rPr>
              <a:t>S</a:t>
            </a:r>
            <a:r>
              <a:rPr lang="en-US" sz="1600" dirty="0">
                <a:latin typeface="Helvetica Light"/>
              </a:rPr>
              <a:t> = </a:t>
            </a:r>
            <a:r>
              <a:rPr lang="en-US" sz="1600" i="1" dirty="0">
                <a:latin typeface="Helvetica Light"/>
              </a:rPr>
              <a:t>g</a:t>
            </a:r>
            <a:r>
              <a:rPr lang="en-US" sz="1600" dirty="0">
                <a:latin typeface="Helvetica Light"/>
              </a:rPr>
              <a:t>^(</a:t>
            </a:r>
            <a:r>
              <a:rPr lang="en-US" sz="1600" i="1" dirty="0">
                <a:latin typeface="Helvetica Light"/>
              </a:rPr>
              <a:t>ab</a:t>
            </a:r>
            <a:r>
              <a:rPr lang="en-US" sz="1600" dirty="0">
                <a:latin typeface="Helvetica Light"/>
              </a:rPr>
              <a:t> + </a:t>
            </a:r>
            <a:r>
              <a:rPr lang="en-US" sz="1600" i="1" dirty="0" err="1">
                <a:latin typeface="Helvetica Light"/>
              </a:rPr>
              <a:t>bux</a:t>
            </a:r>
            <a:r>
              <a:rPr lang="en-US" sz="1600" dirty="0">
                <a:latin typeface="Helvetica Light"/>
              </a:rPr>
              <a:t>) </a:t>
            </a:r>
            <a:endParaRPr lang="en-US" sz="1600" dirty="0" smtClean="0">
              <a:latin typeface="Helvetica Light"/>
            </a:endParaRPr>
          </a:p>
          <a:p>
            <a:r>
              <a:rPr lang="en-US" sz="1600" dirty="0" smtClean="0">
                <a:latin typeface="Helvetica Light"/>
              </a:rPr>
              <a:t>using </a:t>
            </a:r>
            <a:r>
              <a:rPr lang="en-US" sz="1600" dirty="0">
                <a:latin typeface="Helvetica Light"/>
              </a:rPr>
              <a:t>the values available to each of them. If Carol's </a:t>
            </a:r>
            <a:r>
              <a:rPr lang="en-US" sz="1600" dirty="0" smtClean="0">
                <a:latin typeface="Helvetica Light"/>
              </a:rPr>
              <a:t>password</a:t>
            </a:r>
            <a:r>
              <a:rPr lang="en-US" sz="1600" dirty="0">
                <a:latin typeface="Helvetica Light"/>
              </a:rPr>
              <a:t> </a:t>
            </a:r>
            <a:r>
              <a:rPr lang="en-US" sz="1600" i="1" dirty="0">
                <a:latin typeface="Helvetica Light"/>
              </a:rPr>
              <a:t>P</a:t>
            </a:r>
            <a:r>
              <a:rPr lang="en-US" sz="1600" dirty="0">
                <a:latin typeface="Helvetica Light"/>
              </a:rPr>
              <a:t> entered </a:t>
            </a:r>
            <a:endParaRPr lang="en-US" sz="1600" dirty="0" smtClean="0">
              <a:latin typeface="Helvetica Light"/>
            </a:endParaRPr>
          </a:p>
          <a:p>
            <a:r>
              <a:rPr lang="en-US" sz="1600" dirty="0" smtClean="0">
                <a:latin typeface="Helvetica Light"/>
              </a:rPr>
              <a:t>in </a:t>
            </a:r>
            <a:r>
              <a:rPr lang="en-US" sz="1600" dirty="0">
                <a:latin typeface="Helvetica Light"/>
              </a:rPr>
              <a:t>Step </a:t>
            </a:r>
            <a:r>
              <a:rPr lang="en-US" sz="1600" dirty="0">
                <a:latin typeface="Helvetica Light"/>
                <a:hlinkClick r:id="rId3"/>
              </a:rPr>
              <a:t>2</a:t>
            </a:r>
            <a:r>
              <a:rPr lang="en-US" sz="1600" dirty="0">
                <a:latin typeface="Helvetica Light"/>
              </a:rPr>
              <a:t> matches the one she originally used to </a:t>
            </a:r>
            <a:r>
              <a:rPr lang="en-US" sz="1600" dirty="0" smtClean="0">
                <a:latin typeface="Helvetica Light"/>
              </a:rPr>
              <a:t>generate</a:t>
            </a:r>
            <a:r>
              <a:rPr lang="en-US" sz="1600" dirty="0">
                <a:latin typeface="Helvetica Light"/>
              </a:rPr>
              <a:t> </a:t>
            </a:r>
            <a:r>
              <a:rPr lang="en-US" sz="1600" i="1" dirty="0">
                <a:latin typeface="Helvetica Light"/>
              </a:rPr>
              <a:t>v</a:t>
            </a:r>
            <a:r>
              <a:rPr lang="en-US" sz="1600" dirty="0">
                <a:latin typeface="Helvetica Light"/>
              </a:rPr>
              <a:t>, then both </a:t>
            </a:r>
            <a:endParaRPr lang="en-US" sz="1600" dirty="0" smtClean="0">
              <a:latin typeface="Helvetica Light"/>
            </a:endParaRPr>
          </a:p>
          <a:p>
            <a:r>
              <a:rPr lang="en-US" sz="1600" dirty="0" smtClean="0">
                <a:latin typeface="Helvetica Light"/>
              </a:rPr>
              <a:t>values </a:t>
            </a:r>
            <a:r>
              <a:rPr lang="en-US" sz="1600" dirty="0">
                <a:latin typeface="Helvetica Light"/>
              </a:rPr>
              <a:t>of </a:t>
            </a:r>
            <a:r>
              <a:rPr lang="en-US" sz="1600" i="1" dirty="0">
                <a:latin typeface="Helvetica Light"/>
              </a:rPr>
              <a:t>S</a:t>
            </a:r>
            <a:r>
              <a:rPr lang="en-US" sz="1600" dirty="0">
                <a:latin typeface="Helvetica Light"/>
              </a:rPr>
              <a:t> will match.  </a:t>
            </a:r>
          </a:p>
          <a:p>
            <a:r>
              <a:rPr lang="en-US" sz="1600" dirty="0" smtClean="0">
                <a:latin typeface="Helvetica Light"/>
              </a:rPr>
              <a:t>6. Both </a:t>
            </a:r>
            <a:r>
              <a:rPr lang="en-US" sz="1600" dirty="0">
                <a:latin typeface="Helvetica Light"/>
              </a:rPr>
              <a:t>sides hash the exponential </a:t>
            </a:r>
            <a:r>
              <a:rPr lang="en-US" sz="1600" i="1" dirty="0">
                <a:latin typeface="Helvetica Light"/>
              </a:rPr>
              <a:t>S</a:t>
            </a:r>
            <a:r>
              <a:rPr lang="en-US" sz="1600" dirty="0">
                <a:latin typeface="Helvetica Light"/>
              </a:rPr>
              <a:t> into a cryptographically strong session key.</a:t>
            </a:r>
          </a:p>
          <a:p>
            <a:r>
              <a:rPr lang="en-US" sz="1600" dirty="0" smtClean="0">
                <a:latin typeface="Helvetica Light"/>
              </a:rPr>
              <a:t>7. Carol </a:t>
            </a:r>
            <a:r>
              <a:rPr lang="en-US" sz="1600" dirty="0">
                <a:latin typeface="Helvetica Light"/>
              </a:rPr>
              <a:t>sends Steve </a:t>
            </a:r>
            <a:r>
              <a:rPr lang="en-US" sz="1600" i="1" dirty="0">
                <a:latin typeface="Helvetica Light"/>
              </a:rPr>
              <a:t>M</a:t>
            </a:r>
            <a:r>
              <a:rPr lang="en-US" sz="1600" dirty="0">
                <a:latin typeface="Helvetica Light"/>
              </a:rPr>
              <a:t>[1] as evidence that she has the correct session key. Steve </a:t>
            </a:r>
            <a:endParaRPr lang="en-US" sz="1600" dirty="0" smtClean="0">
              <a:latin typeface="Helvetica Light"/>
            </a:endParaRPr>
          </a:p>
          <a:p>
            <a:r>
              <a:rPr lang="en-US" sz="1600" dirty="0" smtClean="0">
                <a:latin typeface="Helvetica Light"/>
              </a:rPr>
              <a:t>computes</a:t>
            </a:r>
            <a:r>
              <a:rPr lang="en-US" sz="1600" dirty="0">
                <a:latin typeface="Helvetica Light"/>
              </a:rPr>
              <a:t> </a:t>
            </a:r>
            <a:r>
              <a:rPr lang="en-US" sz="1600" i="1" dirty="0">
                <a:latin typeface="Helvetica Light"/>
              </a:rPr>
              <a:t>M</a:t>
            </a:r>
            <a:r>
              <a:rPr lang="en-US" sz="1600" dirty="0">
                <a:latin typeface="Helvetica Light"/>
              </a:rPr>
              <a:t>[1] himself and verifies that it matches what Carol sent him.</a:t>
            </a:r>
          </a:p>
          <a:p>
            <a:r>
              <a:rPr lang="en-US" sz="1600" dirty="0" smtClean="0">
                <a:latin typeface="Helvetica Light"/>
              </a:rPr>
              <a:t>8. Steve </a:t>
            </a:r>
            <a:r>
              <a:rPr lang="en-US" sz="1600" dirty="0">
                <a:latin typeface="Helvetica Light"/>
              </a:rPr>
              <a:t>sends Carol </a:t>
            </a:r>
            <a:r>
              <a:rPr lang="en-US" sz="1600" i="1" dirty="0">
                <a:latin typeface="Helvetica Light"/>
              </a:rPr>
              <a:t>M</a:t>
            </a:r>
            <a:r>
              <a:rPr lang="en-US" sz="1600" dirty="0">
                <a:latin typeface="Helvetica Light"/>
              </a:rPr>
              <a:t>[2] as evidence that he also has the correct session key. </a:t>
            </a:r>
            <a:r>
              <a:rPr lang="en-US" sz="1600" dirty="0" smtClean="0">
                <a:latin typeface="Helvetica Light"/>
              </a:rPr>
              <a:t> </a:t>
            </a:r>
          </a:p>
          <a:p>
            <a:r>
              <a:rPr lang="en-US" sz="1600" dirty="0" smtClean="0">
                <a:latin typeface="Helvetica Light"/>
              </a:rPr>
              <a:t>Carol </a:t>
            </a:r>
            <a:r>
              <a:rPr lang="en-US" sz="1600" dirty="0">
                <a:latin typeface="Helvetica Light"/>
              </a:rPr>
              <a:t>also verifies </a:t>
            </a:r>
            <a:r>
              <a:rPr lang="en-US" sz="1600" i="1" dirty="0">
                <a:latin typeface="Helvetica Light"/>
              </a:rPr>
              <a:t>M</a:t>
            </a:r>
            <a:r>
              <a:rPr lang="en-US" sz="1600" dirty="0">
                <a:latin typeface="Helvetica Light"/>
              </a:rPr>
              <a:t>[2] herself, accepting only if it matches Steve's value.</a:t>
            </a:r>
          </a:p>
          <a:p>
            <a:endParaRPr lang="en-US" sz="16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41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Security Analysis of UserPath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96389" y="1954491"/>
            <a:ext cx="2592311" cy="39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16267" y="2452698"/>
            <a:ext cx="2321394" cy="2392257"/>
          </a:xfrm>
          <a:prstGeom prst="roundRect">
            <a:avLst>
              <a:gd name="adj" fmla="val 10173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0" descr="https://lh5.googleusercontent.com/6O4TTFwUXpciqq9anOg9Mem9R-KtHjHRrYywh4vF0_mIjbtAeQC7-jrzktHhDE8nEWCPo-YRqVHGnRPXlD0lXR1xL3YL1JeW0DrBLsgFbGRv6fdP2VvYjkkcW0wajN3lqK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33" y="2499602"/>
            <a:ext cx="1335017" cy="156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214334" y="2037936"/>
            <a:ext cx="190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Server </a:t>
            </a:r>
            <a:r>
              <a:rPr lang="en-US" sz="2400" b="1" i="1" dirty="0" smtClean="0"/>
              <a:t>O</a:t>
            </a:r>
            <a:endParaRPr lang="en-US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16407" y="4275315"/>
            <a:ext cx="79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O</a:t>
            </a:r>
            <a:r>
              <a:rPr lang="en-US" sz="2400" b="1" i="1" baseline="-25000" dirty="0" smtClean="0"/>
              <a:t>Alice</a:t>
            </a:r>
            <a:endParaRPr lang="en-US" sz="2400" b="1" i="1" baseline="-25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23" y="2175700"/>
            <a:ext cx="2019965" cy="18877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89029" y="199103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HTML</a:t>
            </a:r>
            <a:endParaRPr lang="en-US" b="1" dirty="0"/>
          </a:p>
        </p:txBody>
      </p:sp>
      <p:sp>
        <p:nvSpPr>
          <p:cNvPr id="34" name="Right Arrow 33"/>
          <p:cNvSpPr/>
          <p:nvPr/>
        </p:nvSpPr>
        <p:spPr>
          <a:xfrm rot="16200000">
            <a:off x="3913166" y="4688019"/>
            <a:ext cx="1228319" cy="307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16407" y="2520988"/>
            <a:ext cx="2258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uframe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token </a:t>
            </a:r>
            <a:r>
              <a:rPr lang="en-US" dirty="0"/>
              <a:t>= </a:t>
            </a:r>
            <a:r>
              <a:rPr lang="en-US" b="1" dirty="0" smtClean="0"/>
              <a:t>‘qvrz1clwo90xiud’</a:t>
            </a:r>
          </a:p>
          <a:p>
            <a:r>
              <a:rPr lang="en-US" dirty="0"/>
              <a:t>s</a:t>
            </a:r>
            <a:r>
              <a:rPr lang="en-US" dirty="0" smtClean="0"/>
              <a:t>ign</a:t>
            </a:r>
            <a:r>
              <a:rPr lang="en-US" b="1" dirty="0" smtClean="0"/>
              <a:t> = ‘8d4f9a3112e70043’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uframe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36" name="Picture 35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94" y="4388824"/>
            <a:ext cx="522233" cy="69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ight Arrow 36"/>
          <p:cNvSpPr/>
          <p:nvPr/>
        </p:nvSpPr>
        <p:spPr>
          <a:xfrm rot="10800000">
            <a:off x="5537661" y="2742591"/>
            <a:ext cx="1630898" cy="41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3" y="3496661"/>
            <a:ext cx="627006" cy="10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dentdevil.com/wp-content/uploads/2009/11/dent-devil-hail-icon-of-St.-Loui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19" y="2107991"/>
            <a:ext cx="456102" cy="6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dialectline.files.wordpress.com/2013/06/sign-error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24" y="2268769"/>
            <a:ext cx="380143" cy="5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107320" y="2268769"/>
            <a:ext cx="5029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❶</a:t>
            </a:r>
          </a:p>
        </p:txBody>
      </p:sp>
      <p:sp>
        <p:nvSpPr>
          <p:cNvPr id="20" name="Bent-Up Arrow 19"/>
          <p:cNvSpPr/>
          <p:nvPr/>
        </p:nvSpPr>
        <p:spPr>
          <a:xfrm flipH="1">
            <a:off x="1319154" y="3817923"/>
            <a:ext cx="2253733" cy="1639478"/>
          </a:xfrm>
          <a:prstGeom prst="bentUpArrow">
            <a:avLst>
              <a:gd name="adj1" fmla="val 158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83875" y="463436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❷</a:t>
            </a:r>
          </a:p>
        </p:txBody>
      </p:sp>
      <p:pic>
        <p:nvPicPr>
          <p:cNvPr id="45" name="Picture 44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55" y="5003250"/>
            <a:ext cx="509868" cy="67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http://dialectline.files.wordpress.com/2013/06/sign-error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19" y="4407758"/>
            <a:ext cx="380143" cy="5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4024911" y="5044911"/>
            <a:ext cx="57581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❸  </a:t>
            </a:r>
            <a:endParaRPr lang="en-US" sz="2400" dirty="0"/>
          </a:p>
        </p:txBody>
      </p:sp>
      <p:pic>
        <p:nvPicPr>
          <p:cNvPr id="49" name="Picture 8" descr="http://dialectline.files.wordpress.com/2013/06/sign-error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55" y="4101259"/>
            <a:ext cx="380143" cy="5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ight Arrow 49"/>
          <p:cNvSpPr/>
          <p:nvPr/>
        </p:nvSpPr>
        <p:spPr>
          <a:xfrm>
            <a:off x="4932402" y="3434538"/>
            <a:ext cx="2259044" cy="41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http://files.hotpads.com/pages/features/Trusted+Listings/LargeTrustedIcon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30" y="3340468"/>
            <a:ext cx="448687" cy="5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 rot="20336347">
            <a:off x="5205457" y="4553412"/>
            <a:ext cx="2373344" cy="41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5307" y="5158075"/>
            <a:ext cx="424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❹</a:t>
            </a:r>
          </a:p>
        </p:txBody>
      </p:sp>
      <p:pic>
        <p:nvPicPr>
          <p:cNvPr id="54" name="Picture 8" descr="http://dialectline.files.wordpress.com/2013/06/sign-error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47" y="4389696"/>
            <a:ext cx="380143" cy="5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131734" y="3452353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x</a:t>
            </a:r>
            <a:r>
              <a:rPr lang="en-US" b="1" dirty="0" err="1" smtClean="0"/>
              <a:t>hr.send</a:t>
            </a:r>
            <a:r>
              <a:rPr lang="en-US" b="1" dirty="0" smtClean="0"/>
              <a:t>()</a:t>
            </a:r>
            <a:endParaRPr lang="en-US" b="1" dirty="0"/>
          </a:p>
        </p:txBody>
      </p:sp>
      <p:pic>
        <p:nvPicPr>
          <p:cNvPr id="39" name="image3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32117" y="5988533"/>
            <a:ext cx="1106897" cy="646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895307" y="1621701"/>
            <a:ext cx="29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Compromise UFrame content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54912" y="5523795"/>
            <a:ext cx="225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Phish and intercept UI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535946" y="5564581"/>
            <a:ext cx="204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session or </a:t>
            </a:r>
          </a:p>
          <a:p>
            <a:r>
              <a:rPr lang="en-US" dirty="0" smtClean="0"/>
              <a:t>other sensitive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F5B-E3D9-49E4-99E9-4BE988ADA7C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2" grpId="0"/>
      <p:bldP spid="20" grpId="0" animBg="1"/>
      <p:bldP spid="44" grpId="0"/>
      <p:bldP spid="48" grpId="0"/>
      <p:bldP spid="50" grpId="0" animBg="1"/>
      <p:bldP spid="52" grpId="0" animBg="1"/>
      <p:bldP spid="21" grpId="0"/>
      <p:bldP spid="3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Vulnerable Channels on the Web</a:t>
            </a:r>
            <a:endParaRPr lang="en-US" dirty="0"/>
          </a:p>
        </p:txBody>
      </p:sp>
      <p:pic>
        <p:nvPicPr>
          <p:cNvPr id="58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1300887" y="1701695"/>
            <a:ext cx="47680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5820" y="1243946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Origin </a:t>
            </a:r>
            <a:r>
              <a:rPr lang="en-US" sz="2400" b="1" i="1" dirty="0" smtClean="0"/>
              <a:t>O</a:t>
            </a:r>
            <a:endParaRPr lang="en-US" sz="24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2643977" y="3199263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34016" y="35300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Acct No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129519" y="3611267"/>
            <a:ext cx="1724820" cy="209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720234" y="4055957"/>
            <a:ext cx="991273" cy="38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SEND</a:t>
            </a:r>
            <a:endParaRPr lang="en-US" b="1" dirty="0"/>
          </a:p>
        </p:txBody>
      </p:sp>
      <p:pic>
        <p:nvPicPr>
          <p:cNvPr id="69" name="Picture 68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7" y="3865110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C:\Documents and Settings\prateeks\Local Settings\Temporary Internet Files\Content.IE5\AWSIQVYJ\MMj0356708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29" y="406799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29577" y="4796135"/>
            <a:ext cx="375815" cy="461665"/>
            <a:chOff x="1099356" y="6200838"/>
            <a:chExt cx="375815" cy="461665"/>
          </a:xfrm>
        </p:grpSpPr>
        <p:sp>
          <p:nvSpPr>
            <p:cNvPr id="7" name="Oval 6"/>
            <p:cNvSpPr/>
            <p:nvPr/>
          </p:nvSpPr>
          <p:spPr>
            <a:xfrm>
              <a:off x="1099356" y="6248400"/>
              <a:ext cx="375815" cy="371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5387" y="620083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1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06272" y="4770179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Helvetica Light"/>
              </a:rPr>
              <a:t>Input Channel</a:t>
            </a:r>
            <a:endParaRPr lang="en-US" sz="2800" b="1" dirty="0">
              <a:solidFill>
                <a:srgbClr val="0070C0"/>
              </a:solidFill>
              <a:latin typeface="Helvetica Ligh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948777" y="2613315"/>
            <a:ext cx="375815" cy="419695"/>
            <a:chOff x="1099356" y="6205336"/>
            <a:chExt cx="375815" cy="419695"/>
          </a:xfrm>
        </p:grpSpPr>
        <p:sp>
          <p:nvSpPr>
            <p:cNvPr id="72" name="Oval 71"/>
            <p:cNvSpPr/>
            <p:nvPr/>
          </p:nvSpPr>
          <p:spPr>
            <a:xfrm>
              <a:off x="1099356" y="6248400"/>
              <a:ext cx="375815" cy="371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22379" y="6205336"/>
              <a:ext cx="340158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2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299719" y="2621934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 Light"/>
              </a:rPr>
              <a:t>Display Channel</a:t>
            </a:r>
            <a:endParaRPr lang="en-US" sz="2400" b="1" dirty="0">
              <a:solidFill>
                <a:srgbClr val="0070C0"/>
              </a:solidFill>
              <a:latin typeface="Helvetica Ligh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72977" y="5064244"/>
            <a:ext cx="375815" cy="461665"/>
            <a:chOff x="1099356" y="6203430"/>
            <a:chExt cx="375815" cy="461665"/>
          </a:xfrm>
        </p:grpSpPr>
        <p:sp>
          <p:nvSpPr>
            <p:cNvPr id="76" name="Oval 75"/>
            <p:cNvSpPr/>
            <p:nvPr/>
          </p:nvSpPr>
          <p:spPr>
            <a:xfrm>
              <a:off x="1099356" y="6248400"/>
              <a:ext cx="375815" cy="371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16134" y="620343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3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525231" y="4939186"/>
            <a:ext cx="2542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Helvetica Light"/>
              </a:rPr>
              <a:t>Session Data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Helvetica Light"/>
              </a:rPr>
              <a:t>Channel</a:t>
            </a:r>
            <a:endParaRPr lang="en-US" sz="2800" b="1" dirty="0">
              <a:solidFill>
                <a:srgbClr val="0070C0"/>
              </a:solidFill>
              <a:latin typeface="Helvetica Light"/>
            </a:endParaRPr>
          </a:p>
        </p:txBody>
      </p:sp>
      <p:pic>
        <p:nvPicPr>
          <p:cNvPr id="83" name="Picture 4" descr="http://png-3.findicons.com/files/icons/977/rrze/720/server_multi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75" y="3132169"/>
            <a:ext cx="1424354" cy="11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6866490" y="4208016"/>
            <a:ext cx="168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Web Server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5" name="Picture 4" descr="http://simpleicon.com/wp-content/uploads/sig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8256">
            <a:off x="4362099" y="4061103"/>
            <a:ext cx="528766" cy="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1172145" y="3856842"/>
            <a:ext cx="3432748" cy="945709"/>
          </a:xfrm>
          <a:custGeom>
            <a:avLst/>
            <a:gdLst>
              <a:gd name="connsiteX0" fmla="*/ 0 w 3432748"/>
              <a:gd name="connsiteY0" fmla="*/ 929390 h 945709"/>
              <a:gd name="connsiteX1" fmla="*/ 734518 w 3432748"/>
              <a:gd name="connsiteY1" fmla="*/ 944380 h 945709"/>
              <a:gd name="connsiteX2" fmla="*/ 1603948 w 3432748"/>
              <a:gd name="connsiteY2" fmla="*/ 899409 h 945709"/>
              <a:gd name="connsiteX3" fmla="*/ 2698230 w 3432748"/>
              <a:gd name="connsiteY3" fmla="*/ 644577 h 945709"/>
              <a:gd name="connsiteX4" fmla="*/ 3432748 w 3432748"/>
              <a:gd name="connsiteY4" fmla="*/ 0 h 94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748" h="945709">
                <a:moveTo>
                  <a:pt x="0" y="929390"/>
                </a:moveTo>
                <a:cubicBezTo>
                  <a:pt x="233596" y="939383"/>
                  <a:pt x="467193" y="949377"/>
                  <a:pt x="734518" y="944380"/>
                </a:cubicBezTo>
                <a:cubicBezTo>
                  <a:pt x="1001843" y="939383"/>
                  <a:pt x="1276663" y="949376"/>
                  <a:pt x="1603948" y="899409"/>
                </a:cubicBezTo>
                <a:cubicBezTo>
                  <a:pt x="1931233" y="849442"/>
                  <a:pt x="2393430" y="794478"/>
                  <a:pt x="2698230" y="644577"/>
                </a:cubicBezTo>
                <a:cubicBezTo>
                  <a:pt x="3003030" y="494675"/>
                  <a:pt x="3217889" y="247337"/>
                  <a:pt x="343274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" y="513109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123-445</a:t>
            </a:r>
            <a:endParaRPr lang="en-US" sz="2000" b="1" dirty="0">
              <a:latin typeface="Helvetica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28903" y="3166897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ight"/>
              </a:rPr>
              <a:t>100000</a:t>
            </a:r>
            <a:endParaRPr lang="en-US" sz="2000" b="1" dirty="0">
              <a:latin typeface="Helvetica Ligh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217116" y="3354954"/>
            <a:ext cx="2818150" cy="951593"/>
          </a:xfrm>
          <a:custGeom>
            <a:avLst/>
            <a:gdLst>
              <a:gd name="connsiteX0" fmla="*/ 2818150 w 2818150"/>
              <a:gd name="connsiteY0" fmla="*/ 7212 h 951593"/>
              <a:gd name="connsiteX1" fmla="*/ 2563318 w 2818150"/>
              <a:gd name="connsiteY1" fmla="*/ 7212 h 951593"/>
              <a:gd name="connsiteX2" fmla="*/ 1978701 w 2818150"/>
              <a:gd name="connsiteY2" fmla="*/ 82163 h 951593"/>
              <a:gd name="connsiteX3" fmla="*/ 944380 w 2818150"/>
              <a:gd name="connsiteY3" fmla="*/ 396956 h 951593"/>
              <a:gd name="connsiteX4" fmla="*/ 0 w 2818150"/>
              <a:gd name="connsiteY4" fmla="*/ 951593 h 95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150" h="951593">
                <a:moveTo>
                  <a:pt x="2818150" y="7212"/>
                </a:moveTo>
                <a:cubicBezTo>
                  <a:pt x="2760688" y="966"/>
                  <a:pt x="2703226" y="-5280"/>
                  <a:pt x="2563318" y="7212"/>
                </a:cubicBezTo>
                <a:cubicBezTo>
                  <a:pt x="2423410" y="19704"/>
                  <a:pt x="2248524" y="17206"/>
                  <a:pt x="1978701" y="82163"/>
                </a:cubicBezTo>
                <a:cubicBezTo>
                  <a:pt x="1708878" y="147120"/>
                  <a:pt x="1274163" y="252051"/>
                  <a:pt x="944380" y="396956"/>
                </a:cubicBezTo>
                <a:cubicBezTo>
                  <a:pt x="614597" y="541861"/>
                  <a:pt x="307298" y="746727"/>
                  <a:pt x="0" y="95159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177480" y="3182805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 Light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Helvetica Light"/>
              </a:rPr>
              <a:t>0000</a:t>
            </a:r>
            <a:endParaRPr lang="en-US" sz="2000" b="1" dirty="0">
              <a:solidFill>
                <a:srgbClr val="FF0000"/>
              </a:solidFill>
              <a:latin typeface="Helvetica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0887" y="5674399"/>
            <a:ext cx="469137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26352" y="5703559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a Light"/>
              </a:rPr>
              <a:t>Browser Services</a:t>
            </a:r>
            <a:endParaRPr lang="en-US" sz="2400" b="1" dirty="0">
              <a:solidFill>
                <a:schemeClr val="bg1"/>
              </a:solidFill>
              <a:latin typeface="Helvetica Light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105203" y="5389501"/>
            <a:ext cx="0" cy="41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539339" y="4906194"/>
            <a:ext cx="0" cy="900634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198" y="5598164"/>
            <a:ext cx="726436" cy="726436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>
          <a:xfrm flipV="1">
            <a:off x="5746429" y="3838628"/>
            <a:ext cx="1268887" cy="46791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6457700" y="2137969"/>
            <a:ext cx="375815" cy="461665"/>
            <a:chOff x="1099356" y="6213290"/>
            <a:chExt cx="375815" cy="461665"/>
          </a:xfrm>
        </p:grpSpPr>
        <p:sp>
          <p:nvSpPr>
            <p:cNvPr id="80" name="Oval 79"/>
            <p:cNvSpPr/>
            <p:nvPr/>
          </p:nvSpPr>
          <p:spPr>
            <a:xfrm>
              <a:off x="1099356" y="6248400"/>
              <a:ext cx="375815" cy="371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16134" y="6213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935980" y="1879389"/>
            <a:ext cx="1604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Helvetica Light"/>
              </a:rPr>
              <a:t>Request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Helvetica Light"/>
              </a:rPr>
              <a:t>Channel</a:t>
            </a:r>
            <a:endParaRPr lang="en-US" sz="2800" b="1" dirty="0">
              <a:solidFill>
                <a:srgbClr val="0070C0"/>
              </a:solidFill>
              <a:latin typeface="Helvetica Light"/>
            </a:endParaRPr>
          </a:p>
        </p:txBody>
      </p:sp>
      <p:pic>
        <p:nvPicPr>
          <p:cNvPr id="47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16" y="2719776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00024 L 0.09011 0.00232 C 0.09618 0.00232 0.10209 0.0007 0.10816 -4.81481E-6 C 0.11684 -0.00092 0.1257 -0.00115 0.13438 -0.00208 C 0.19983 -0.00925 0.10764 -0.00023 0.16059 -0.00648 C 0.16875 -0.00763 0.17691 -0.0081 0.18524 -0.00879 C 0.18733 -0.00949 0.18941 -0.01064 0.19167 -0.01087 C 0.20816 -0.01365 0.20816 -0.01157 0.22118 -0.01527 C 0.2257 -0.01666 0.23004 -0.01828 0.23438 -0.01967 C 0.23646 -0.02037 0.23872 -0.02083 0.24097 -0.02175 L 0.2507 -0.02615 C 0.25243 -0.02685 0.25399 -0.02777 0.25573 -0.02847 C 0.25781 -0.02916 0.26007 -0.02986 0.26215 -0.03055 C 0.27865 -0.0368 0.25313 -0.02824 0.27379 -0.03495 C 0.28125 -0.04189 0.27656 -0.03842 0.28854 -0.04375 C 0.29011 -0.04444 0.29202 -0.04467 0.2934 -0.04583 C 0.31042 -0.06111 0.28386 -0.03796 0.30486 -0.05462 C 0.30816 -0.0574 0.31094 -0.0618 0.31476 -0.06342 C 0.31632 -0.06412 0.31806 -0.06458 0.31962 -0.0655 C 0.32309 -0.06805 0.32674 -0.0706 0.32952 -0.0743 L 0.33924 -0.0875 C 0.34097 -0.08958 0.34202 -0.09305 0.34427 -0.09398 L 0.34913 -0.09629 C 0.35018 -0.09837 0.35087 -0.10115 0.35243 -0.10277 C 0.35747 -0.1081 0.375 -0.10277 0.37535 -0.10277 C 0.37691 -0.10208 0.37865 -0.10115 0.38021 -0.10069 C 0.38247 -0.09976 0.38472 -0.0993 0.38681 -0.09837 C 0.39011 -0.09699 0.3967 -0.09398 0.3967 -0.09375 C 0.39827 -0.09259 0.39983 -0.09074 0.40156 -0.08958 C 0.40469 -0.08773 0.41146 -0.08518 0.41146 -0.08495 C 0.41649 -0.07847 0.41285 -0.08194 0.42118 -0.0787 C 0.42292 -0.078 0.42448 -0.07662 0.42622 -0.07662 C 0.46059 -0.07523 0.49497 -0.075 0.52952 -0.0743 C 0.53438 -0.06782 0.53438 -0.07013 0.53108 -0.05694 C 0.53056 -0.05439 0.52778 -0.05023 0.52778 -0.05 L 0.52778 -0.05023 " pathEditMode="relative" rAng="0" ptsTypes="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0.00023 C -0.0007 -0.01898 -0.0007 -0.03796 -0.00174 -0.05694 C -0.00191 -0.05926 -0.00296 -0.06134 -0.0033 -0.06342 C -0.00417 -0.06852 -0.00452 -0.07361 -0.00504 -0.0787 C -0.00556 -0.1044 -0.00521 -0.12986 -0.0066 -0.15532 C -0.00695 -0.15995 -0.00747 -0.16504 -0.0099 -0.16852 L -0.0132 -0.17268 C -0.01441 -0.17801 -0.01493 -0.18171 -0.01806 -0.18588 C -0.01945 -0.18773 -0.02136 -0.18889 -0.02292 -0.19027 C -0.02813 -0.21111 -0.02657 -0.19884 -0.02466 -0.22754 C -0.02518 -0.23171 -0.02553 -0.23611 -0.02622 -0.24051 C -0.02657 -0.24282 -0.02778 -0.24699 -0.02778 -0.24676 L -0.02778 -0.24699 " pathEditMode="relative" rAng="0" ptsTypes="AAAAAAAAAAAAAA">
                                      <p:cBhvr>
                                        <p:cTn id="5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4" grpId="0"/>
      <p:bldP spid="78" grpId="0"/>
      <p:bldP spid="15" grpId="0" animBg="1"/>
      <p:bldP spid="16" grpId="0"/>
      <p:bldP spid="16" grpId="1"/>
      <p:bldP spid="16" grpId="2"/>
      <p:bldP spid="86" grpId="0"/>
      <p:bldP spid="17" grpId="0" animBg="1"/>
      <p:bldP spid="87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Our Approach &amp;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4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Helvetica Light"/>
              </a:rPr>
              <a:t>      Missing notions on the web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Helvetica Light"/>
              </a:rPr>
              <a:t>User Authority</a:t>
            </a:r>
            <a:r>
              <a:rPr lang="en-US" sz="2400" dirty="0" smtClean="0">
                <a:latin typeface="Helvetica Light"/>
              </a:rPr>
              <a:t>: </a:t>
            </a:r>
            <a:r>
              <a:rPr lang="en-US" sz="2400" dirty="0">
                <a:latin typeface="Helvetica Light"/>
              </a:rPr>
              <a:t>a</a:t>
            </a:r>
            <a:r>
              <a:rPr lang="en-US" sz="2400" dirty="0" smtClean="0">
                <a:latin typeface="Helvetica Light"/>
              </a:rPr>
              <a:t>dds a notion of “user” principal besides web origin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Helvetica Light"/>
              </a:rPr>
              <a:t>Sub-origin</a:t>
            </a:r>
            <a:r>
              <a:rPr lang="en-US" sz="2400" dirty="0" smtClean="0">
                <a:latin typeface="Helvetica Light"/>
              </a:rPr>
              <a:t>: isolate privilege data state/code within a web origin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Helvetica Light"/>
              </a:rPr>
              <a:t>Trusted path</a:t>
            </a:r>
            <a:r>
              <a:rPr lang="en-US" sz="2400" dirty="0" smtClean="0">
                <a:latin typeface="Helvetica Light"/>
              </a:rPr>
              <a:t>: secure data channel between web user to the web server</a:t>
            </a:r>
          </a:p>
          <a:p>
            <a:pPr lvl="1"/>
            <a:endParaRPr lang="en-US" sz="2400" dirty="0">
              <a:latin typeface="Helvetica Light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Helvetica Light"/>
              </a:rPr>
              <a:t>Our approach achieves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High compatibility &amp; easy adoption (149 LOC)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High TCB reduction (8x – 264x)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 Light"/>
              </a:rPr>
              <a:t>Negligible performance overhead (2.3%)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961" y="1394436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❶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214" y="4648200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6600"/>
                </a:solidFill>
                <a:latin typeface="Helvetica Light"/>
                <a:sym typeface="Helvetica Light"/>
              </a:rPr>
              <a:t>Scope &amp;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Helvetica Light"/>
              </a:rPr>
              <a:t>In-scope</a:t>
            </a:r>
          </a:p>
          <a:p>
            <a:pPr lvl="1"/>
            <a:r>
              <a:rPr lang="en-US" dirty="0" smtClean="0">
                <a:latin typeface="Helvetica Light"/>
              </a:rPr>
              <a:t>Web attacker</a:t>
            </a:r>
          </a:p>
          <a:p>
            <a:pPr lvl="1"/>
            <a:r>
              <a:rPr lang="en-US" dirty="0" smtClean="0">
                <a:latin typeface="Helvetica Light"/>
              </a:rPr>
              <a:t>Uncompromised server [SP’09][ASIACCS’11]</a:t>
            </a:r>
          </a:p>
          <a:p>
            <a:pPr lvl="1"/>
            <a:r>
              <a:rPr lang="en-US" dirty="0" smtClean="0">
                <a:latin typeface="Helvetica Light"/>
              </a:rPr>
              <a:t>Benign user</a:t>
            </a:r>
          </a:p>
          <a:p>
            <a:pPr lvl="1"/>
            <a:r>
              <a:rPr lang="en-US" dirty="0" smtClean="0">
                <a:latin typeface="Helvetica Light"/>
              </a:rPr>
              <a:t>JS-based attacks</a:t>
            </a:r>
            <a:endParaRPr lang="en-US" dirty="0">
              <a:latin typeface="Helvetica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0974" y="42672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Helvetica Light"/>
              </a:rPr>
              <a:t>Out of scope</a:t>
            </a:r>
          </a:p>
          <a:p>
            <a:pPr lvl="1"/>
            <a:r>
              <a:rPr lang="en-US" dirty="0" smtClean="0">
                <a:latin typeface="Helvetica Light"/>
              </a:rPr>
              <a:t>Uncompromised web browser</a:t>
            </a:r>
          </a:p>
          <a:p>
            <a:pPr lvl="1"/>
            <a:r>
              <a:rPr lang="en-US" dirty="0" smtClean="0">
                <a:latin typeface="Helvetica Light"/>
              </a:rPr>
              <a:t>Flash and JAVA-based attacks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Solution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88" y="19976"/>
            <a:ext cx="8229600" cy="1143000"/>
          </a:xfrm>
        </p:spPr>
        <p:txBody>
          <a:bodyPr/>
          <a:lstStyle/>
          <a:p>
            <a:r>
              <a:rPr lang="en-US" kern="0" dirty="0" smtClean="0">
                <a:solidFill>
                  <a:srgbClr val="FF6600"/>
                </a:solidFill>
                <a:latin typeface="Helvetica Light"/>
                <a:sym typeface="Helvetica Light"/>
              </a:rPr>
              <a:t>Protecting User Credentials (1)</a:t>
            </a:r>
            <a:endParaRPr lang="en-US" dirty="0"/>
          </a:p>
        </p:txBody>
      </p:sp>
      <p:pic>
        <p:nvPicPr>
          <p:cNvPr id="29" name="Picture 2" descr="https://mockupstogo.mybalsamiq.com/mockups/39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6"/>
          <a:stretch/>
        </p:blipFill>
        <p:spPr bwMode="auto">
          <a:xfrm>
            <a:off x="2060488" y="1981200"/>
            <a:ext cx="4682414" cy="35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235952" y="2993824"/>
            <a:ext cx="21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Authentication Page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5544" y="339459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55888" y="3763929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71640" y="4038599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55888" y="4407931"/>
            <a:ext cx="2362200" cy="274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363548" y="3784347"/>
            <a:ext cx="1079694" cy="1030469"/>
            <a:chOff x="5674419" y="4150551"/>
            <a:chExt cx="1345405" cy="1169012"/>
          </a:xfrm>
        </p:grpSpPr>
        <p:pic>
          <p:nvPicPr>
            <p:cNvPr id="39" name="Picture 38" descr="http://pitweston.com/wp-content/uploads/2011/12/Devil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740" y="4450479"/>
              <a:ext cx="869084" cy="86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simpleicon.com/wp-content/uploads/sign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8256">
              <a:off x="5674419" y="4150551"/>
              <a:ext cx="599857" cy="59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3239401" y="2752077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XYZ</a:t>
            </a:r>
          </a:p>
        </p:txBody>
      </p:sp>
      <p:pic>
        <p:nvPicPr>
          <p:cNvPr id="1026" name="Picture 2" descr="https://cdn2.iconfinder.com/data/icons/devine-icons-part-2/128/Currency-_Doll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68" y="2923742"/>
            <a:ext cx="703453" cy="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t2.gstatic.com/images?q=tbn:ANd9GcTtoZ1_0MgDrKq-KrM9Gg-7d4zCtv4ErAZugyovBy8oKBRWzdy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83541"/>
            <a:ext cx="1074098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3331587" y="4814816"/>
            <a:ext cx="991273" cy="3828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LOGIN</a:t>
            </a:r>
            <a:endParaRPr lang="en-US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55644" y="5752039"/>
            <a:ext cx="1435556" cy="830997"/>
            <a:chOff x="3624239" y="5600867"/>
            <a:chExt cx="1435556" cy="830997"/>
          </a:xfrm>
        </p:grpSpPr>
        <p:sp>
          <p:nvSpPr>
            <p:cNvPr id="49" name="Rounded Rectangle 48"/>
            <p:cNvSpPr/>
            <p:nvPr/>
          </p:nvSpPr>
          <p:spPr>
            <a:xfrm>
              <a:off x="3624239" y="5604453"/>
              <a:ext cx="1435556" cy="8274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37588" y="5600867"/>
              <a:ext cx="124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Browser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Services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" descr="http://1.bp.blogspot.com/-PYw090mmV5g/TqhLvFHYLsI/AAAAAAAAAXg/Cvia_CAE7Jc/s200/lock+fol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07" y="4524893"/>
            <a:ext cx="864506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22188" y="1112335"/>
            <a:ext cx="836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 : Attacker compromises the input data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57331" y="112502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Solution : Tamper proof HTML element for input data </a:t>
            </a:r>
            <a:endParaRPr lang="en-US" sz="2800" b="1" dirty="0"/>
          </a:p>
        </p:txBody>
      </p:sp>
      <p:cxnSp>
        <p:nvCxnSpPr>
          <p:cNvPr id="54" name="Straight Connector 53"/>
          <p:cNvCxnSpPr>
            <a:endCxn id="49" idx="0"/>
          </p:cNvCxnSpPr>
          <p:nvPr/>
        </p:nvCxnSpPr>
        <p:spPr>
          <a:xfrm>
            <a:off x="5073422" y="4689180"/>
            <a:ext cx="0" cy="1066445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932-CE4A-40A6-8FFC-26A3661BCF16}" type="slidenum">
              <a:rPr lang="en-US" smtClean="0"/>
              <a:t>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12397" y="2209800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xyz.com</a:t>
            </a:r>
          </a:p>
        </p:txBody>
      </p:sp>
    </p:spTree>
    <p:extLst>
      <p:ext uri="{BB962C8B-B14F-4D97-AF65-F5344CB8AC3E}">
        <p14:creationId xmlns:p14="http://schemas.microsoft.com/office/powerpoint/2010/main" val="42880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0.00023 C 0.01094 -0.0007 0.04688 -0.00047 0.06545 -0.0044 C 0.07031 -0.00556 0.08229 -0.01459 0.08351 -0.01551 C 0.08577 -0.0169 0.08802 -0.01806 0.09011 -0.01968 C 0.10139 -0.02987 0.09618 -0.02686 0.10486 -0.03079 C 0.1059 -0.03218 0.10677 -0.03403 0.10816 -0.03496 C 0.11337 -0.03959 0.11719 -0.04005 0.12292 -0.04375 C 0.14358 -0.05764 0.1217 -0.04422 0.13594 -0.05463 C 0.14028 -0.05788 0.14497 -0.06019 0.14913 -0.06343 C 0.15191 -0.06575 0.15452 -0.06806 0.15729 -0.06991 C 0.15886 -0.07107 0.16059 -0.07107 0.16215 -0.07223 C 0.17865 -0.08311 0.15365 -0.06945 0.17361 -0.08102 C 0.18021 -0.08473 0.17986 -0.08241 0.18837 -0.08542 C 0.19184 -0.08635 0.19514 -0.0875 0.19827 -0.08959 C 0.21406 -0.10024 0.19809 -0.08843 0.20816 -0.09838 C 0.22101 -0.11135 0.21389 -0.10348 0.22448 -0.11158 C 0.22622 -0.11274 0.22761 -0.11482 0.22934 -0.11598 C 0.23264 -0.11783 0.23924 -0.12014 0.23924 -0.11991 C 0.25122 -0.11945 0.26337 -0.11968 0.27535 -0.11806 C 0.27882 -0.1176 0.28195 -0.11505 0.28507 -0.11366 L 0.29011 -0.11158 C 0.29115 -0.10996 0.29202 -0.10811 0.2934 -0.10718 C 0.30122 -0.10186 0.30764 -0.10209 0.31632 -0.1007 C 0.31875 -0.1007 0.33924 -0.09954 0.3474 -0.10487 C 0.34913 -0.10625 0.3507 -0.10788 0.35243 -0.10926 C 0.35347 -0.10718 0.35486 -0.1051 0.35573 -0.10278 C 0.3566 -0.1 0.3566 -0.097 0.35729 -0.09399 C 0.35781 -0.0919 0.35834 -0.08959 0.35886 -0.0875 C 0.35955 -0.07732 0.35938 -0.06713 0.36059 -0.05695 C 0.36111 -0.05232 0.36268 -0.04815 0.36389 -0.04375 L 0.36545 -0.03727 C 0.36615 -0.03172 0.3665 -0.02153 0.36875 -0.01551 C 0.3691 -0.01459 0.36979 -0.01389 0.37049 -0.0132 L 0.37049 -0.01297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0.00023 C 0.00643 0.00162 0.01302 0.00416 0.01962 0.00439 C 0.06563 0.00578 0.05625 0.00925 0.07691 4.81481E-6 C 0.09288 -0.01575 0.07587 -0.00024 0.08837 -0.00857 C 0.09792 -0.01505 0.08837 -0.01158 0.09983 -0.01737 C 0.10209 -0.01852 0.10434 -0.01875 0.10643 -0.01968 L 0.11632 -0.02825 C 0.11788 -0.02987 0.11962 -0.03125 0.12118 -0.03264 C 0.12396 -0.03496 0.12674 -0.03704 0.12934 -0.03936 C 0.13212 -0.04144 0.13472 -0.04399 0.13768 -0.04584 C 0.13976 -0.04723 0.14202 -0.04862 0.1441 -0.05024 C 0.14584 -0.05139 0.14722 -0.05348 0.14913 -0.05463 C 0.15226 -0.05649 0.15886 -0.0588 0.15886 -0.05857 C 0.18368 -0.05232 0.15278 -0.06065 0.17361 -0.05463 C 0.17639 -0.05371 0.17917 -0.05255 0.18195 -0.05232 C 0.21198 -0.05093 0.24202 -0.05093 0.27205 -0.05024 C 0.2842 -0.04468 0.26788 -0.05301 0.28351 -0.03936 C 0.28976 -0.0338 0.28698 -0.03681 0.29167 -0.03056 C 0.28993 0.02106 0.28906 0.01828 0.29167 0.07222 C 0.29184 0.07592 0.29288 0.07939 0.2934 0.0831 C 0.2941 0.09027 0.2934 0.09791 0.29497 0.10509 C 0.2967 0.11226 0.30104 0.11736 0.30486 0.12245 C 0.30538 0.12476 0.30556 0.12708 0.30643 0.12893 C 0.30729 0.13078 0.30851 0.13217 0.30972 0.13333 C 0.31354 0.1375 0.31493 0.13819 0.31962 0.14004 C 0.3342 0.14537 0.3309 0.14398 0.34584 0.14652 C 0.35018 0.14953 0.35538 0.15069 0.35886 0.15532 L 0.36545 0.16388 C 0.36597 0.1662 0.36719 0.16828 0.36719 0.1706 C 0.36719 0.17754 0.36493 0.18055 0.36215 0.18587 C 0.36406 0.19606 0.36285 0.19189 0.36545 0.19907 L 0.36545 0.1993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2421</Words>
  <Application>Microsoft Office PowerPoint</Application>
  <PresentationFormat>On-screen Show (4:3)</PresentationFormat>
  <Paragraphs>668</Paragraphs>
  <Slides>45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宋体</vt:lpstr>
      <vt:lpstr>Adobe Devanagari</vt:lpstr>
      <vt:lpstr>Arial</vt:lpstr>
      <vt:lpstr>Calibri</vt:lpstr>
      <vt:lpstr>Cambria Math</vt:lpstr>
      <vt:lpstr>Helvetica Light</vt:lpstr>
      <vt:lpstr>Wingdings</vt:lpstr>
      <vt:lpstr>Office Theme</vt:lpstr>
      <vt:lpstr>You Can’t Be Me: Enabling Trusted Paths and User Sub-origins in Web Browsers</vt:lpstr>
      <vt:lpstr>Motivation (1)</vt:lpstr>
      <vt:lpstr>Motivation (2)</vt:lpstr>
      <vt:lpstr>Insufficiency of Existing Solutions</vt:lpstr>
      <vt:lpstr>Vulnerable Channels on the Web</vt:lpstr>
      <vt:lpstr>Our Approach &amp; Contributions</vt:lpstr>
      <vt:lpstr>Scope &amp; Assumptions</vt:lpstr>
      <vt:lpstr>Solution Overview</vt:lpstr>
      <vt:lpstr>Protecting User Credentials (1)</vt:lpstr>
      <vt:lpstr>Protecting User Credentials (2)</vt:lpstr>
      <vt:lpstr>Protecting User Credentials (3)</vt:lpstr>
      <vt:lpstr>Protecting User Credentials (3)</vt:lpstr>
      <vt:lpstr>Secure Authority Delegation (1)</vt:lpstr>
      <vt:lpstr>Secure Authority Delegation (2)</vt:lpstr>
      <vt:lpstr>End-to-end Trusted Path</vt:lpstr>
      <vt:lpstr>UserPath Implementation</vt:lpstr>
      <vt:lpstr>Establishing Secure Channels (1)</vt:lpstr>
      <vt:lpstr>Establishing Secure Channels (2)</vt:lpstr>
      <vt:lpstr>Establishing Secure Channels (3)</vt:lpstr>
      <vt:lpstr>Establishing Secure Channels (4)</vt:lpstr>
      <vt:lpstr>Implementation Summary</vt:lpstr>
      <vt:lpstr>UserPath Evaluation</vt:lpstr>
      <vt:lpstr>Evaluation</vt:lpstr>
      <vt:lpstr>Evaluation Setup</vt:lpstr>
      <vt:lpstr>Reported Vulnerabilities</vt:lpstr>
      <vt:lpstr>Adoption Effort</vt:lpstr>
      <vt:lpstr>TCB Reduction</vt:lpstr>
      <vt:lpstr>Performance</vt:lpstr>
      <vt:lpstr>Conclusion</vt:lpstr>
      <vt:lpstr>PowerPoint Presentation</vt:lpstr>
      <vt:lpstr>References</vt:lpstr>
      <vt:lpstr>References</vt:lpstr>
      <vt:lpstr>UserPath : Secure Login</vt:lpstr>
      <vt:lpstr>Attack Channels 1:  Input &amp; Display Channel</vt:lpstr>
      <vt:lpstr>Attack Channels 2:  Session Data Channel</vt:lpstr>
      <vt:lpstr>Attack Channels 3:  Request Channel</vt:lpstr>
      <vt:lpstr>UserPath Design</vt:lpstr>
      <vt:lpstr>UserPath: Overview</vt:lpstr>
      <vt:lpstr>UserPath : Secure Login</vt:lpstr>
      <vt:lpstr>Illustration of a UFrame</vt:lpstr>
      <vt:lpstr>Use Case: Creating Authenticated HTTP Request</vt:lpstr>
      <vt:lpstr>Sensitive User-owned Resources</vt:lpstr>
      <vt:lpstr>A PAKE Protocol</vt:lpstr>
      <vt:lpstr>A PAKE Protocol</vt:lpstr>
      <vt:lpstr>Security Analysis of UserPath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Can’t Be Me: Enabling Trusted Paths and User Sub-origins in Web Browsers</dc:title>
  <dc:creator>workshop</dc:creator>
  <cp:lastModifiedBy>AdminNUS</cp:lastModifiedBy>
  <cp:revision>1100</cp:revision>
  <cp:lastPrinted>2014-09-11T04:31:04Z</cp:lastPrinted>
  <dcterms:created xsi:type="dcterms:W3CDTF">2014-09-10T14:07:16Z</dcterms:created>
  <dcterms:modified xsi:type="dcterms:W3CDTF">2014-09-18T12:32:47Z</dcterms:modified>
</cp:coreProperties>
</file>