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7" r:id="rId3"/>
    <p:sldId id="259" r:id="rId4"/>
    <p:sldId id="260" r:id="rId5"/>
    <p:sldId id="261" r:id="rId6"/>
    <p:sldId id="262" r:id="rId7"/>
    <p:sldId id="263" r:id="rId8"/>
    <p:sldId id="264" r:id="rId9"/>
    <p:sldId id="265" r:id="rId10"/>
    <p:sldId id="269" r:id="rId11"/>
    <p:sldId id="268" r:id="rId12"/>
    <p:sldId id="270"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8" r:id="rId29"/>
    <p:sldId id="289" r:id="rId30"/>
    <p:sldId id="287" r:id="rId31"/>
    <p:sldId id="290" r:id="rId32"/>
    <p:sldId id="291" r:id="rId33"/>
    <p:sldId id="292" r:id="rId34"/>
    <p:sldId id="293" r:id="rId35"/>
    <p:sldId id="294" r:id="rId36"/>
    <p:sldId id="295" r:id="rId37"/>
    <p:sldId id="296" r:id="rId38"/>
    <p:sldId id="297" r:id="rId39"/>
    <p:sldId id="298" r:id="rId40"/>
    <p:sldId id="299" r:id="rId41"/>
    <p:sldId id="300"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3" r:id="rId61"/>
    <p:sldId id="320" r:id="rId62"/>
    <p:sldId id="321" r:id="rId63"/>
    <p:sldId id="322"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01" r:id="rId77"/>
    <p:sldId id="336" r:id="rId78"/>
    <p:sldId id="337" r:id="rId79"/>
    <p:sldId id="33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3" d="100"/>
          <a:sy n="63" d="100"/>
        </p:scale>
        <p:origin x="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A67F-E3E3-48D3-B15C-3B485F85B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4D8088-E5E8-4A49-A3A6-E373944037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F3513-E34F-4251-8265-B5B5B3D897BF}"/>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5" name="Footer Placeholder 4">
            <a:extLst>
              <a:ext uri="{FF2B5EF4-FFF2-40B4-BE49-F238E27FC236}">
                <a16:creationId xmlns:a16="http://schemas.microsoft.com/office/drawing/2014/main" id="{71E452E5-8BF7-4443-8CD9-A0AC27BF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5CE66-0005-4CD3-9F4D-CA4E6CF8FF64}"/>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24519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4A1D-550C-4F73-AF2B-86BEB80E3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FC9C8-4C9B-499F-A1F1-28899E1BCC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C4E81-249C-4E00-ABFE-8AC92F089259}"/>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5" name="Footer Placeholder 4">
            <a:extLst>
              <a:ext uri="{FF2B5EF4-FFF2-40B4-BE49-F238E27FC236}">
                <a16:creationId xmlns:a16="http://schemas.microsoft.com/office/drawing/2014/main" id="{0F51A5CF-8FEA-4F4D-BB23-49A83D446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890E6-769E-4038-8373-D1A94A9A6667}"/>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65027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CF62A-ED66-4675-8EF8-2FA07E7296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F6DF92-60FF-45DB-B696-D261F9A050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0B7F9-110C-4E29-AFB1-4A1A71132609}"/>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5" name="Footer Placeholder 4">
            <a:extLst>
              <a:ext uri="{FF2B5EF4-FFF2-40B4-BE49-F238E27FC236}">
                <a16:creationId xmlns:a16="http://schemas.microsoft.com/office/drawing/2014/main" id="{AC6A9D89-FE39-4AE1-804E-DE05DC1D5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2B741-FB05-4754-A72E-283021442307}"/>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364245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D5B2-1953-4C0C-A61E-8516FDA97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0B9D8-5C65-41D2-9447-598420A76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DA3B8-7AB3-4B92-BCE0-1CC9D428653B}"/>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5" name="Footer Placeholder 4">
            <a:extLst>
              <a:ext uri="{FF2B5EF4-FFF2-40B4-BE49-F238E27FC236}">
                <a16:creationId xmlns:a16="http://schemas.microsoft.com/office/drawing/2014/main" id="{14EF2127-3CF3-441F-BA3E-A691D30D8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D08E6-6ABA-44BF-8288-719920903FC1}"/>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231573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67DF-0772-4515-8AB1-F1E629074D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6F5F53-5CE2-4334-9BD5-3E89AD013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FD3337-C186-4A6B-B837-6C903E2C1827}"/>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5" name="Footer Placeholder 4">
            <a:extLst>
              <a:ext uri="{FF2B5EF4-FFF2-40B4-BE49-F238E27FC236}">
                <a16:creationId xmlns:a16="http://schemas.microsoft.com/office/drawing/2014/main" id="{9442CF99-AF53-404B-B150-B2EA4ADAF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B3D79-438C-41DB-A12F-D48A4AF0C5B6}"/>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311378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BDFF-9486-4907-8372-9BAF93F14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E900C-572A-429A-B1BA-2F2939A56D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7C89D-DF1D-4C53-AC96-5DCEA4AA51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7384B8-BE74-42E1-A9F6-10F49EE2931A}"/>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6" name="Footer Placeholder 5">
            <a:extLst>
              <a:ext uri="{FF2B5EF4-FFF2-40B4-BE49-F238E27FC236}">
                <a16:creationId xmlns:a16="http://schemas.microsoft.com/office/drawing/2014/main" id="{160C2CF7-FBBC-48AE-829C-03C4C556B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867D8-46EE-487C-B853-59C847497D38}"/>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12636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AF76-8B20-4FFB-AB23-A2EEA5FC46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BFB8AE-4151-428B-8ABC-2E1EC55C4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BCDCBD-871E-42DF-80FF-271950BC03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3713E5-E902-4A8F-9D32-7CFB9ABB8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D5214-7E39-48D6-8077-97399B1E16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2B89B1-D825-402F-9476-83C8E52C9CE6}"/>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8" name="Footer Placeholder 7">
            <a:extLst>
              <a:ext uri="{FF2B5EF4-FFF2-40B4-BE49-F238E27FC236}">
                <a16:creationId xmlns:a16="http://schemas.microsoft.com/office/drawing/2014/main" id="{525F9AB1-B871-4C15-8150-EFD4EDEF09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7FE92A-CBB4-49D5-B9DD-472500EF41C7}"/>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136342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86D3-426A-4D5E-A42F-4CDC4F30C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2D8B7-AD78-451C-9DFE-FC04D0531D40}"/>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4" name="Footer Placeholder 3">
            <a:extLst>
              <a:ext uri="{FF2B5EF4-FFF2-40B4-BE49-F238E27FC236}">
                <a16:creationId xmlns:a16="http://schemas.microsoft.com/office/drawing/2014/main" id="{3DC6DAEF-8D54-401F-B035-F900641E1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BB1BAA-DBC0-449C-8243-5D560EE9CEAF}"/>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69205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71A941-9142-44B6-A191-07B81BA20D70}"/>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3" name="Footer Placeholder 2">
            <a:extLst>
              <a:ext uri="{FF2B5EF4-FFF2-40B4-BE49-F238E27FC236}">
                <a16:creationId xmlns:a16="http://schemas.microsoft.com/office/drawing/2014/main" id="{D9D8D8E6-3473-4833-AFA1-26BA7221EA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20FF13-E056-4436-807C-618C452BBCCF}"/>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342613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AEBE-ECD1-4CC2-8719-6C851E683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9D6E7-636C-4AA8-BB7E-1F22BDA60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08958-21E2-4A6D-9E3A-E531EF094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600F8-07DC-46DA-97CB-7B9E83DAC12A}"/>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6" name="Footer Placeholder 5">
            <a:extLst>
              <a:ext uri="{FF2B5EF4-FFF2-40B4-BE49-F238E27FC236}">
                <a16:creationId xmlns:a16="http://schemas.microsoft.com/office/drawing/2014/main" id="{AA81C281-F9E3-4937-BADE-DDCFA7F0C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02555-8F6B-45D2-866E-8CE0DED60D16}"/>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59188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7B24-7492-4D2A-B02A-4466001AE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D0E77C-6D62-4C59-AD05-2FBE08F98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739342-7831-4E34-BB38-C0593A5BC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4C145-F8DE-4679-9C27-C80B38D01CB9}"/>
              </a:ext>
            </a:extLst>
          </p:cNvPr>
          <p:cNvSpPr>
            <a:spLocks noGrp="1"/>
          </p:cNvSpPr>
          <p:nvPr>
            <p:ph type="dt" sz="half" idx="10"/>
          </p:nvPr>
        </p:nvSpPr>
        <p:spPr/>
        <p:txBody>
          <a:bodyPr/>
          <a:lstStyle/>
          <a:p>
            <a:fld id="{654318D0-F026-4837-B800-2DE389E0122A}" type="datetimeFigureOut">
              <a:rPr lang="en-US" smtClean="0"/>
              <a:t>11/8/2019</a:t>
            </a:fld>
            <a:endParaRPr lang="en-US"/>
          </a:p>
        </p:txBody>
      </p:sp>
      <p:sp>
        <p:nvSpPr>
          <p:cNvPr id="6" name="Footer Placeholder 5">
            <a:extLst>
              <a:ext uri="{FF2B5EF4-FFF2-40B4-BE49-F238E27FC236}">
                <a16:creationId xmlns:a16="http://schemas.microsoft.com/office/drawing/2014/main" id="{D0C86E09-680D-4695-8854-553B2689D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29E33-D3DD-4958-9AD1-EB5E777650A8}"/>
              </a:ext>
            </a:extLst>
          </p:cNvPr>
          <p:cNvSpPr>
            <a:spLocks noGrp="1"/>
          </p:cNvSpPr>
          <p:nvPr>
            <p:ph type="sldNum" sz="quarter" idx="12"/>
          </p:nvPr>
        </p:nvSpPr>
        <p:spPr/>
        <p:txBody>
          <a:bodyPr/>
          <a:lstStyle/>
          <a:p>
            <a:fld id="{8F365CB1-9DB9-4118-9D9A-197089F0876B}" type="slidenum">
              <a:rPr lang="en-US" smtClean="0"/>
              <a:t>‹#›</a:t>
            </a:fld>
            <a:endParaRPr lang="en-US"/>
          </a:p>
        </p:txBody>
      </p:sp>
    </p:spTree>
    <p:extLst>
      <p:ext uri="{BB962C8B-B14F-4D97-AF65-F5344CB8AC3E}">
        <p14:creationId xmlns:p14="http://schemas.microsoft.com/office/powerpoint/2010/main" val="124736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535540-6186-4361-957E-BE5EE4B7C9B0}"/>
              </a:ext>
              <a:ext uri="{C183D7F6-B498-43B3-948B-1728B52AA6E4}">
                <adec:decorative xmlns:adec="http://schemas.microsoft.com/office/drawing/2017/decorative" val="1"/>
              </a:ext>
            </a:extLst>
          </p:cNvPr>
          <p:cNvPicPr>
            <a:picLocks noChangeAspect="1"/>
          </p:cNvPicPr>
          <p:nvPr userDrawn="1"/>
        </p:nvPicPr>
        <p:blipFill rotWithShape="1">
          <a:blip r:embed="rId13">
            <a:alphaModFix/>
          </a:blip>
          <a:srcRect r="52444" b="-1"/>
          <a:stretch/>
        </p:blipFill>
        <p:spPr>
          <a:xfrm>
            <a:off x="20" y="0"/>
            <a:ext cx="12191980" cy="6858000"/>
          </a:xfrm>
          <a:prstGeom prst="rect">
            <a:avLst/>
          </a:prstGeom>
        </p:spPr>
      </p:pic>
      <p:sp>
        <p:nvSpPr>
          <p:cNvPr id="8" name="Rectangle 7">
            <a:extLst>
              <a:ext uri="{FF2B5EF4-FFF2-40B4-BE49-F238E27FC236}">
                <a16:creationId xmlns:a16="http://schemas.microsoft.com/office/drawing/2014/main" id="{E2ED781C-C7A1-4D46-B638-E3FD5B21BC5F}"/>
              </a:ext>
            </a:extLst>
          </p:cNvPr>
          <p:cNvSpPr/>
          <p:nvPr userDrawn="1"/>
        </p:nvSpPr>
        <p:spPr>
          <a:xfrm>
            <a:off x="0" y="0"/>
            <a:ext cx="1219198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BFE3571-C521-4685-9B31-826E292307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0BD93-9961-4296-A33B-6EC16C678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0E6C5-563F-4314-B10D-2C169B6526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318D0-F026-4837-B800-2DE389E0122A}" type="datetimeFigureOut">
              <a:rPr lang="en-US" smtClean="0"/>
              <a:t>11/8/2019</a:t>
            </a:fld>
            <a:endParaRPr lang="en-US"/>
          </a:p>
        </p:txBody>
      </p:sp>
      <p:sp>
        <p:nvSpPr>
          <p:cNvPr id="5" name="Footer Placeholder 4">
            <a:extLst>
              <a:ext uri="{FF2B5EF4-FFF2-40B4-BE49-F238E27FC236}">
                <a16:creationId xmlns:a16="http://schemas.microsoft.com/office/drawing/2014/main" id="{3F49FDCB-4F1C-402E-B0C8-D6C2E0A90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D55DC-D519-4677-BE86-BB78F0DA4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65CB1-9DB9-4118-9D9A-197089F0876B}" type="slidenum">
              <a:rPr lang="en-US" smtClean="0"/>
              <a:t>‹#›</a:t>
            </a:fld>
            <a:endParaRPr lang="en-US"/>
          </a:p>
        </p:txBody>
      </p:sp>
    </p:spTree>
    <p:extLst>
      <p:ext uri="{BB962C8B-B14F-4D97-AF65-F5344CB8AC3E}">
        <p14:creationId xmlns:p14="http://schemas.microsoft.com/office/powerpoint/2010/main" val="3290495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226B-4953-42C4-91E3-D20070F76969}"/>
              </a:ext>
            </a:extLst>
          </p:cNvPr>
          <p:cNvSpPr>
            <a:spLocks noGrp="1"/>
          </p:cNvSpPr>
          <p:nvPr>
            <p:ph type="ctrTitle"/>
          </p:nvPr>
        </p:nvSpPr>
        <p:spPr/>
        <p:txBody>
          <a:bodyPr/>
          <a:lstStyle/>
          <a:p>
            <a:r>
              <a:rPr lang="en-US" dirty="0" err="1"/>
              <a:t>HyperLogLog</a:t>
            </a:r>
            <a:r>
              <a:rPr lang="en-US" dirty="0"/>
              <a:t> on Windowed Streams</a:t>
            </a:r>
          </a:p>
        </p:txBody>
      </p:sp>
      <p:sp>
        <p:nvSpPr>
          <p:cNvPr id="3" name="Subtitle 2">
            <a:extLst>
              <a:ext uri="{FF2B5EF4-FFF2-40B4-BE49-F238E27FC236}">
                <a16:creationId xmlns:a16="http://schemas.microsoft.com/office/drawing/2014/main" id="{A1339A26-EE2D-4C39-B23A-4AEFCDD26A45}"/>
              </a:ext>
            </a:extLst>
          </p:cNvPr>
          <p:cNvSpPr>
            <a:spLocks noGrp="1"/>
          </p:cNvSpPr>
          <p:nvPr>
            <p:ph type="subTitle" idx="1"/>
          </p:nvPr>
        </p:nvSpPr>
        <p:spPr>
          <a:xfrm>
            <a:off x="1524000" y="3602038"/>
            <a:ext cx="9144000" cy="1655762"/>
          </a:xfrm>
        </p:spPr>
        <p:txBody>
          <a:bodyPr anchor="b">
            <a:normAutofit/>
          </a:bodyPr>
          <a:lstStyle/>
          <a:p>
            <a:pPr algn="r"/>
            <a:r>
              <a:rPr lang="en-US" dirty="0">
                <a:solidFill>
                  <a:schemeClr val="bg2">
                    <a:lumMod val="75000"/>
                  </a:schemeClr>
                </a:solidFill>
              </a:rPr>
              <a:t>Robin Christopher Yu</a:t>
            </a:r>
          </a:p>
          <a:p>
            <a:pPr algn="r"/>
            <a:r>
              <a:rPr lang="en-US" dirty="0" err="1">
                <a:solidFill>
                  <a:schemeClr val="bg2">
                    <a:lumMod val="75000"/>
                  </a:schemeClr>
                </a:solidFill>
              </a:rPr>
              <a:t>Sidhant</a:t>
            </a:r>
            <a:r>
              <a:rPr lang="en-US" dirty="0">
                <a:solidFill>
                  <a:schemeClr val="bg2">
                    <a:lumMod val="75000"/>
                  </a:schemeClr>
                </a:solidFill>
              </a:rPr>
              <a:t> Bansal</a:t>
            </a:r>
          </a:p>
        </p:txBody>
      </p:sp>
      <p:sp>
        <p:nvSpPr>
          <p:cNvPr id="4" name="TextBox 3">
            <a:extLst>
              <a:ext uri="{FF2B5EF4-FFF2-40B4-BE49-F238E27FC236}">
                <a16:creationId xmlns:a16="http://schemas.microsoft.com/office/drawing/2014/main" id="{02FBDBFA-BA52-40DA-BDD8-F85DFE22E496}"/>
              </a:ext>
            </a:extLst>
          </p:cNvPr>
          <p:cNvSpPr txBox="1"/>
          <p:nvPr/>
        </p:nvSpPr>
        <p:spPr>
          <a:xfrm>
            <a:off x="289641" y="6335608"/>
            <a:ext cx="3214071" cy="369332"/>
          </a:xfrm>
          <a:prstGeom prst="rect">
            <a:avLst/>
          </a:prstGeom>
          <a:noFill/>
        </p:spPr>
        <p:txBody>
          <a:bodyPr wrap="square" rtlCol="0">
            <a:spAutoFit/>
          </a:bodyPr>
          <a:lstStyle/>
          <a:p>
            <a:r>
              <a:rPr lang="en-US" i="1" dirty="0"/>
              <a:t>CS5234 — Algorithms at Scale</a:t>
            </a:r>
          </a:p>
        </p:txBody>
      </p:sp>
    </p:spTree>
    <p:extLst>
      <p:ext uri="{BB962C8B-B14F-4D97-AF65-F5344CB8AC3E}">
        <p14:creationId xmlns:p14="http://schemas.microsoft.com/office/powerpoint/2010/main" val="394486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8CEED7-E0FE-454D-978C-8F2874810BD3}"/>
              </a:ext>
            </a:extLst>
          </p:cNvPr>
          <p:cNvSpPr/>
          <p:nvPr/>
        </p:nvSpPr>
        <p:spPr>
          <a:xfrm>
            <a:off x="422290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4</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Windowed Streaming Context</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Our problem:</a:t>
            </a:r>
          </a:p>
          <a:p>
            <a:pPr marL="0" indent="0">
              <a:buNone/>
            </a:pPr>
            <a:r>
              <a:rPr lang="en-SG" dirty="0"/>
              <a:t>Number of </a:t>
            </a:r>
            <a:r>
              <a:rPr lang="en-SG" b="1" dirty="0"/>
              <a:t>distinct elements</a:t>
            </a:r>
            <a:r>
              <a:rPr lang="en-SG" dirty="0"/>
              <a:t> in the window.</a:t>
            </a:r>
          </a:p>
        </p:txBody>
      </p:sp>
      <p:sp>
        <p:nvSpPr>
          <p:cNvPr id="4" name="Rectangle 3">
            <a:extLst>
              <a:ext uri="{FF2B5EF4-FFF2-40B4-BE49-F238E27FC236}">
                <a16:creationId xmlns:a16="http://schemas.microsoft.com/office/drawing/2014/main" id="{5B29BD78-D126-47FD-B602-123EF4FD0561}"/>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5" name="Rectangle 4">
            <a:extLst>
              <a:ext uri="{FF2B5EF4-FFF2-40B4-BE49-F238E27FC236}">
                <a16:creationId xmlns:a16="http://schemas.microsoft.com/office/drawing/2014/main" id="{03421C44-D57B-4A85-A58C-1595078DF41B}"/>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6" name="Rectangle 5">
            <a:extLst>
              <a:ext uri="{FF2B5EF4-FFF2-40B4-BE49-F238E27FC236}">
                <a16:creationId xmlns:a16="http://schemas.microsoft.com/office/drawing/2014/main" id="{EFF7EB2F-4A4C-4001-A812-ABC805FA38BA}"/>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7" name="Rectangle 6">
            <a:extLst>
              <a:ext uri="{FF2B5EF4-FFF2-40B4-BE49-F238E27FC236}">
                <a16:creationId xmlns:a16="http://schemas.microsoft.com/office/drawing/2014/main" id="{11313C2A-7496-4FD9-A5A6-88E5F9C62A86}"/>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8" name="Rectangle 7">
            <a:extLst>
              <a:ext uri="{FF2B5EF4-FFF2-40B4-BE49-F238E27FC236}">
                <a16:creationId xmlns:a16="http://schemas.microsoft.com/office/drawing/2014/main" id="{B754D0C1-7731-4355-B15B-DAD6E3B55DA2}"/>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6</a:t>
            </a:r>
          </a:p>
        </p:txBody>
      </p:sp>
      <p:sp>
        <p:nvSpPr>
          <p:cNvPr id="9" name="Rectangle 8">
            <a:extLst>
              <a:ext uri="{FF2B5EF4-FFF2-40B4-BE49-F238E27FC236}">
                <a16:creationId xmlns:a16="http://schemas.microsoft.com/office/drawing/2014/main" id="{9C6CEC21-C557-4646-95C1-79336A8191A9}"/>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10" name="Rectangle 9">
            <a:extLst>
              <a:ext uri="{FF2B5EF4-FFF2-40B4-BE49-F238E27FC236}">
                <a16:creationId xmlns:a16="http://schemas.microsoft.com/office/drawing/2014/main" id="{973FE29B-B84B-4E0C-827C-8759812B3B3F}"/>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cxnSp>
        <p:nvCxnSpPr>
          <p:cNvPr id="12" name="Straight Arrow Connector 11">
            <a:extLst>
              <a:ext uri="{FF2B5EF4-FFF2-40B4-BE49-F238E27FC236}">
                <a16:creationId xmlns:a16="http://schemas.microsoft.com/office/drawing/2014/main" id="{8D8D803C-9986-4450-BE38-4A6018C4B1EC}"/>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30287-D30B-4094-994D-C04316158C0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BC240E-D1E7-4291-A51D-F31D3A4494EC}"/>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2" name="Straight Arrow Connector 21">
            <a:extLst>
              <a:ext uri="{FF2B5EF4-FFF2-40B4-BE49-F238E27FC236}">
                <a16:creationId xmlns:a16="http://schemas.microsoft.com/office/drawing/2014/main" id="{B5825E95-7853-41AD-A5D0-C5E7F953B78E}"/>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38CB29-827E-4FD3-94D0-F5C6CBE93EF2}"/>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20" name="Rectangle 19">
            <a:extLst>
              <a:ext uri="{FF2B5EF4-FFF2-40B4-BE49-F238E27FC236}">
                <a16:creationId xmlns:a16="http://schemas.microsoft.com/office/drawing/2014/main" id="{A3E8B5DB-02B2-4810-8624-267438A96C1F}"/>
              </a:ext>
            </a:extLst>
          </p:cNvPr>
          <p:cNvSpPr/>
          <p:nvPr/>
        </p:nvSpPr>
        <p:spPr>
          <a:xfrm>
            <a:off x="343037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19" name="Rectangle 18">
            <a:extLst>
              <a:ext uri="{FF2B5EF4-FFF2-40B4-BE49-F238E27FC236}">
                <a16:creationId xmlns:a16="http://schemas.microsoft.com/office/drawing/2014/main" id="{9752AC79-8344-41A8-9E7C-9DE599838F97}"/>
              </a:ext>
            </a:extLst>
          </p:cNvPr>
          <p:cNvSpPr/>
          <p:nvPr/>
        </p:nvSpPr>
        <p:spPr>
          <a:xfrm>
            <a:off x="3430819"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1" name="Rectangle 20">
            <a:extLst>
              <a:ext uri="{FF2B5EF4-FFF2-40B4-BE49-F238E27FC236}">
                <a16:creationId xmlns:a16="http://schemas.microsoft.com/office/drawing/2014/main" id="{580290B8-C1C4-4172-B4E0-004E1250BDD7}"/>
              </a:ext>
            </a:extLst>
          </p:cNvPr>
          <p:cNvSpPr/>
          <p:nvPr/>
        </p:nvSpPr>
        <p:spPr>
          <a:xfrm>
            <a:off x="263784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Tree>
    <p:extLst>
      <p:ext uri="{BB962C8B-B14F-4D97-AF65-F5344CB8AC3E}">
        <p14:creationId xmlns:p14="http://schemas.microsoft.com/office/powerpoint/2010/main" val="2406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3E7B-E41D-410B-B07D-09EE7DC924AF}"/>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3" name="Text Placeholder 2">
            <a:extLst>
              <a:ext uri="{FF2B5EF4-FFF2-40B4-BE49-F238E27FC236}">
                <a16:creationId xmlns:a16="http://schemas.microsoft.com/office/drawing/2014/main" id="{692C671E-CD92-430F-B3C6-934F86276B3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18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err="1"/>
              <a:t>HyperLogLog</a:t>
            </a:r>
            <a:r>
              <a:rPr lang="en-SG" dirty="0"/>
              <a:t> solves the problem posed on a streaming context but without windows.</a:t>
            </a:r>
          </a:p>
          <a:p>
            <a:pPr marL="0" indent="0">
              <a:buNone/>
            </a:pPr>
            <a:endParaRPr lang="en-SG" dirty="0"/>
          </a:p>
          <a:p>
            <a:pPr marL="0" indent="0">
              <a:buNone/>
            </a:pPr>
            <a:r>
              <a:rPr lang="en-SG" dirty="0"/>
              <a:t>That is, the number of distinct elements across </a:t>
            </a:r>
            <a:r>
              <a:rPr lang="en-SG" i="1" dirty="0"/>
              <a:t>all elements seen.</a:t>
            </a:r>
            <a:endParaRPr lang="en-SG" dirty="0"/>
          </a:p>
        </p:txBody>
      </p:sp>
    </p:spTree>
    <p:extLst>
      <p:ext uri="{BB962C8B-B14F-4D97-AF65-F5344CB8AC3E}">
        <p14:creationId xmlns:p14="http://schemas.microsoft.com/office/powerpoint/2010/main" val="218279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Crucial insight: suppose we have a perfect hash function </a:t>
                </a:r>
                <a14:m>
                  <m:oMath xmlns:m="http://schemas.openxmlformats.org/officeDocument/2006/math">
                    <m:r>
                      <a:rPr lang="en-SG" b="0" i="1" smtClean="0">
                        <a:latin typeface="Cambria Math" panose="02040503050406030204" pitchFamily="18" charset="0"/>
                      </a:rPr>
                      <m:t>h</m:t>
                    </m:r>
                  </m:oMath>
                </a14:m>
                <a:r>
                  <a:rPr lang="en-SG" dirty="0"/>
                  <a:t> taking an integer from </a:t>
                </a:r>
                <a14:m>
                  <m:oMath xmlns:m="http://schemas.openxmlformats.org/officeDocument/2006/math">
                    <m:d>
                      <m:dPr>
                        <m:begChr m:val="["/>
                        <m:endChr m:val="]"/>
                        <m:ctrlPr>
                          <a:rPr lang="en-SG" b="0" i="1" smtClean="0">
                            <a:latin typeface="Cambria Math" panose="02040503050406030204" pitchFamily="18" charset="0"/>
                          </a:rPr>
                        </m:ctrlPr>
                      </m:dPr>
                      <m:e>
                        <m:r>
                          <a:rPr lang="en-SG" b="0" i="1" smtClean="0">
                            <a:latin typeface="Cambria Math" panose="02040503050406030204" pitchFamily="18" charset="0"/>
                          </a:rPr>
                          <m:t>1,</m:t>
                        </m:r>
                        <m:r>
                          <a:rPr lang="en-SG" b="0" i="1" smtClean="0">
                            <a:latin typeface="Cambria Math" panose="02040503050406030204" pitchFamily="18" charset="0"/>
                          </a:rPr>
                          <m:t>𝑟</m:t>
                        </m:r>
                      </m:e>
                    </m:d>
                  </m:oMath>
                </a14:m>
                <a:r>
                  <a:rPr lang="en-SG" dirty="0"/>
                  <a:t> and giving an integer </a:t>
                </a:r>
                <a14:m>
                  <m:oMath xmlns:m="http://schemas.openxmlformats.org/officeDocument/2006/math">
                    <m:d>
                      <m:dPr>
                        <m:begChr m:val="["/>
                        <m:endChr m:val="]"/>
                        <m:ctrlPr>
                          <a:rPr lang="en-SG" b="0" i="1" smtClean="0">
                            <a:latin typeface="Cambria Math" panose="02040503050406030204" pitchFamily="18" charset="0"/>
                          </a:rPr>
                        </m:ctrlPr>
                      </m:dPr>
                      <m:e>
                        <m:r>
                          <a:rPr lang="en-SG" b="0" i="1" smtClean="0">
                            <a:latin typeface="Cambria Math" panose="02040503050406030204" pitchFamily="18" charset="0"/>
                          </a:rPr>
                          <m:t>0, </m:t>
                        </m:r>
                        <m:r>
                          <a:rPr lang="en-SG" b="0" i="1" smtClean="0">
                            <a:latin typeface="Cambria Math" panose="02040503050406030204" pitchFamily="18" charset="0"/>
                          </a:rPr>
                          <m:t>𝑛</m:t>
                        </m:r>
                      </m:e>
                    </m:d>
                  </m:oMath>
                </a14:m>
                <a:r>
                  <a:rPr lang="en-SG" dirty="0"/>
                  <a:t>.</a:t>
                </a:r>
              </a:p>
              <a:p>
                <a:pPr marL="0" indent="0">
                  <a:buNone/>
                </a:pPr>
                <a:endParaRPr lang="en-SG" dirty="0"/>
              </a:p>
              <a:p>
                <a:pPr marL="0" indent="0">
                  <a:buNone/>
                </a:pPr>
                <a:r>
                  <a:rPr lang="en-SG" dirty="0"/>
                  <a:t>The probability that the hash contains:</a:t>
                </a:r>
              </a:p>
              <a:p>
                <a:pPr marL="0" indent="0">
                  <a:buNone/>
                </a:pPr>
                <a:r>
                  <a:rPr lang="en-SG" dirty="0"/>
                  <a:t>	0 leading zeroes: </a:t>
                </a:r>
                <a14:m>
                  <m:oMath xmlns:m="http://schemas.openxmlformats.org/officeDocument/2006/math">
                    <m:r>
                      <a:rPr lang="en-SG" b="0" i="1" smtClean="0">
                        <a:latin typeface="Cambria Math" panose="02040503050406030204" pitchFamily="18" charset="0"/>
                      </a:rPr>
                      <m:t>1/2</m:t>
                    </m:r>
                  </m:oMath>
                </a14:m>
                <a:br>
                  <a:rPr lang="en-SG" dirty="0"/>
                </a:br>
                <a:r>
                  <a:rPr lang="en-SG" dirty="0"/>
                  <a:t>	1 leading zero: </a:t>
                </a:r>
                <a14:m>
                  <m:oMath xmlns:m="http://schemas.openxmlformats.org/officeDocument/2006/math">
                    <m:r>
                      <a:rPr lang="en-SG" b="0" i="1" dirty="0" smtClean="0">
                        <a:latin typeface="Cambria Math" panose="02040503050406030204" pitchFamily="18" charset="0"/>
                      </a:rPr>
                      <m:t>1/4</m:t>
                    </m:r>
                  </m:oMath>
                </a14:m>
                <a:br>
                  <a:rPr lang="en-SG" dirty="0"/>
                </a:br>
                <a:r>
                  <a:rPr lang="en-SG" dirty="0"/>
                  <a:t>	2 leading zeroes: </a:t>
                </a:r>
                <a14:m>
                  <m:oMath xmlns:m="http://schemas.openxmlformats.org/officeDocument/2006/math">
                    <m:r>
                      <a:rPr lang="en-SG" i="1" dirty="0" smtClean="0">
                        <a:latin typeface="Cambria Math" panose="02040503050406030204" pitchFamily="18" charset="0"/>
                      </a:rPr>
                      <m:t>1/8</m:t>
                    </m:r>
                  </m:oMath>
                </a14:m>
                <a:br>
                  <a:rPr lang="en-SG" dirty="0"/>
                </a:br>
                <a:r>
                  <a:rPr lang="en-SG" dirty="0"/>
                  <a:t>	3 leading zeroes: </a:t>
                </a:r>
                <a14:m>
                  <m:oMath xmlns:m="http://schemas.openxmlformats.org/officeDocument/2006/math">
                    <m:r>
                      <a:rPr lang="en-SG" b="0" i="1" smtClean="0">
                        <a:latin typeface="Cambria Math" panose="02040503050406030204" pitchFamily="18" charset="0"/>
                      </a:rPr>
                      <m:t>1/16</m:t>
                    </m:r>
                  </m:oMath>
                </a14:m>
                <a:br>
                  <a:rPr lang="en-SG" dirty="0"/>
                </a:br>
                <a:r>
                  <a:rPr lang="en-SG" dirty="0"/>
                  <a:t>	…</a:t>
                </a:r>
                <a:br>
                  <a:rPr lang="en-SG" dirty="0"/>
                </a:br>
                <a:r>
                  <a:rPr lang="en-SG" dirty="0"/>
                  <a:t>	</a:t>
                </a:r>
                <a14:m>
                  <m:oMath xmlns:m="http://schemas.openxmlformats.org/officeDocument/2006/math">
                    <m:r>
                      <a:rPr lang="en-SG" b="0" i="1" dirty="0" smtClean="0">
                        <a:latin typeface="Cambria Math" panose="02040503050406030204" pitchFamily="18" charset="0"/>
                      </a:rPr>
                      <m:t>𝑙</m:t>
                    </m:r>
                    <m:r>
                      <a:rPr lang="en-SG" b="0" i="1" dirty="0" smtClean="0">
                        <a:latin typeface="Cambria Math" panose="02040503050406030204" pitchFamily="18" charset="0"/>
                      </a:rPr>
                      <m:t>&lt;</m:t>
                    </m:r>
                    <m:func>
                      <m:funcPr>
                        <m:ctrlPr>
                          <a:rPr lang="en-SG" b="0" i="1" dirty="0" smtClean="0">
                            <a:latin typeface="Cambria Math" panose="02040503050406030204" pitchFamily="18" charset="0"/>
                          </a:rPr>
                        </m:ctrlPr>
                      </m:funcPr>
                      <m:fName>
                        <m:r>
                          <m:rPr>
                            <m:sty m:val="p"/>
                          </m:rPr>
                          <a:rPr lang="en-SG" b="0" i="0" dirty="0" smtClean="0">
                            <a:latin typeface="Cambria Math" panose="02040503050406030204" pitchFamily="18" charset="0"/>
                          </a:rPr>
                          <m:t>log</m:t>
                        </m:r>
                      </m:fName>
                      <m:e>
                        <m:r>
                          <a:rPr lang="en-SG" b="0" i="1" dirty="0" smtClean="0">
                            <a:latin typeface="Cambria Math" panose="02040503050406030204" pitchFamily="18" charset="0"/>
                          </a:rPr>
                          <m:t>𝑛</m:t>
                        </m:r>
                      </m:e>
                    </m:func>
                  </m:oMath>
                </a14:m>
                <a:r>
                  <a:rPr lang="en-SG" dirty="0"/>
                  <a:t> leading zeroes: </a:t>
                </a:r>
                <a14:m>
                  <m:oMath xmlns:m="http://schemas.openxmlformats.org/officeDocument/2006/math">
                    <m:r>
                      <a:rPr lang="en-SG" b="0" i="1" dirty="0" smtClean="0">
                        <a:latin typeface="Cambria Math" panose="02040503050406030204" pitchFamily="18" charset="0"/>
                      </a:rPr>
                      <m:t>1/</m:t>
                    </m:r>
                    <m:sSup>
                      <m:sSupPr>
                        <m:ctrlPr>
                          <a:rPr lang="en-SG" b="0" i="1" dirty="0" smtClean="0">
                            <a:latin typeface="Cambria Math" panose="02040503050406030204" pitchFamily="18" charset="0"/>
                          </a:rPr>
                        </m:ctrlPr>
                      </m:sSupPr>
                      <m:e>
                        <m:r>
                          <a:rPr lang="en-SG" b="0" i="1" dirty="0" smtClean="0">
                            <a:latin typeface="Cambria Math" panose="02040503050406030204" pitchFamily="18" charset="0"/>
                          </a:rPr>
                          <m:t>2</m:t>
                        </m:r>
                      </m:e>
                      <m:sup>
                        <m:r>
                          <a:rPr lang="en-SG" b="0" i="1" dirty="0" smtClean="0">
                            <a:latin typeface="Cambria Math" panose="02040503050406030204" pitchFamily="18" charset="0"/>
                          </a:rPr>
                          <m:t>𝑙</m:t>
                        </m:r>
                      </m:sup>
                    </m:sSup>
                  </m:oMath>
                </a14:m>
                <a:r>
                  <a:rPr lang="en-SG" dirty="0"/>
                  <a:t>.</a:t>
                </a:r>
              </a:p>
            </p:txBody>
          </p:sp>
        </mc:Choice>
        <mc:Fallback>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r="-1159" b="-3366"/>
                </a:stretch>
              </a:blipFill>
            </p:spPr>
            <p:txBody>
              <a:bodyPr/>
              <a:lstStyle/>
              <a:p>
                <a:r>
                  <a:rPr lang="en-US">
                    <a:noFill/>
                  </a:rPr>
                  <a:t> </a:t>
                </a:r>
              </a:p>
            </p:txBody>
          </p:sp>
        </mc:Fallback>
      </mc:AlternateContent>
    </p:spTree>
    <p:extLst>
      <p:ext uri="{BB962C8B-B14F-4D97-AF65-F5344CB8AC3E}">
        <p14:creationId xmlns:p14="http://schemas.microsoft.com/office/powerpoint/2010/main" val="94131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5473824" cy="4351338"/>
          </a:xfrm>
        </p:spPr>
        <p:txBody>
          <a:bodyPr/>
          <a:lstStyle/>
          <a:p>
            <a:pPr marL="0" indent="0">
              <a:buNone/>
            </a:pPr>
            <a:r>
              <a:rPr lang="en-SG" dirty="0"/>
              <a:t>Crucial insight: maintaining the largest number of leading zeroes across all hashes allows us to get a (very) rough estimate of the number of distinct elements.</a:t>
            </a:r>
          </a:p>
        </p:txBody>
      </p:sp>
      <p:sp>
        <p:nvSpPr>
          <p:cNvPr id="4" name="TextBox 3">
            <a:extLst>
              <a:ext uri="{FF2B5EF4-FFF2-40B4-BE49-F238E27FC236}">
                <a16:creationId xmlns:a16="http://schemas.microsoft.com/office/drawing/2014/main" id="{4AEE6619-8091-49D6-A773-6FA5263E79FF}"/>
              </a:ext>
            </a:extLst>
          </p:cNvPr>
          <p:cNvSpPr txBox="1"/>
          <p:nvPr/>
        </p:nvSpPr>
        <p:spPr>
          <a:xfrm>
            <a:off x="6672064" y="1690688"/>
            <a:ext cx="2376264" cy="4708981"/>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11101100</a:t>
            </a:r>
            <a:br>
              <a:rPr lang="en-US" sz="2000" dirty="0">
                <a:sym typeface="Wingdings" panose="05000000000000000000" pitchFamily="2" charset="2"/>
              </a:rPr>
            </a:br>
            <a:r>
              <a:rPr lang="en-US" sz="2000" dirty="0">
                <a:sym typeface="Wingdings" panose="05000000000000000000" pitchFamily="2" charset="2"/>
              </a:rPr>
              <a:t>6  11010101</a:t>
            </a:r>
            <a:br>
              <a:rPr lang="en-US" sz="2000" dirty="0">
                <a:sym typeface="Wingdings" panose="05000000000000000000" pitchFamily="2" charset="2"/>
              </a:rPr>
            </a:br>
            <a:r>
              <a:rPr lang="en-US" sz="2000" dirty="0">
                <a:sym typeface="Wingdings" panose="05000000000000000000" pitchFamily="2" charset="2"/>
              </a:rPr>
              <a:t>15  10110100</a:t>
            </a:r>
            <a:br>
              <a:rPr lang="en-US" sz="2000" dirty="0">
                <a:sym typeface="Wingdings" panose="05000000000000000000" pitchFamily="2" charset="2"/>
              </a:rPr>
            </a:br>
            <a:r>
              <a:rPr lang="en-US" sz="2000" dirty="0">
                <a:sym typeface="Wingdings" panose="05000000000000000000" pitchFamily="2" charset="2"/>
              </a:rPr>
              <a:t>8  </a:t>
            </a:r>
            <a:r>
              <a:rPr lang="en-GB" sz="2000" dirty="0"/>
              <a:t>11100110</a:t>
            </a:r>
            <a:br>
              <a:rPr lang="en-GB" sz="2000" dirty="0"/>
            </a:br>
            <a:r>
              <a:rPr lang="en-GB" sz="2000" dirty="0"/>
              <a:t>15 </a:t>
            </a:r>
            <a:r>
              <a:rPr lang="en-GB" sz="2000" dirty="0">
                <a:sym typeface="Wingdings" panose="05000000000000000000" pitchFamily="2" charset="2"/>
              </a:rPr>
              <a:t> </a:t>
            </a:r>
            <a:r>
              <a:rPr lang="en-US" sz="2000" dirty="0">
                <a:sym typeface="Wingdings" panose="05000000000000000000" pitchFamily="2" charset="2"/>
              </a:rPr>
              <a:t>10110100</a:t>
            </a:r>
            <a:br>
              <a:rPr lang="en-US" sz="2000" dirty="0">
                <a:sym typeface="Wingdings" panose="05000000000000000000" pitchFamily="2" charset="2"/>
              </a:rPr>
            </a:br>
            <a:r>
              <a:rPr lang="en-US" sz="2000" dirty="0">
                <a:sym typeface="Wingdings" panose="05000000000000000000" pitchFamily="2" charset="2"/>
              </a:rPr>
              <a:t>2  00100010</a:t>
            </a:r>
            <a:br>
              <a:rPr lang="en-US" sz="2000" dirty="0">
                <a:sym typeface="Wingdings" panose="05000000000000000000" pitchFamily="2" charset="2"/>
              </a:rPr>
            </a:br>
            <a:r>
              <a:rPr lang="en-US" sz="2000" dirty="0">
                <a:sym typeface="Wingdings" panose="05000000000000000000" pitchFamily="2" charset="2"/>
              </a:rPr>
              <a:t>2  00100010</a:t>
            </a:r>
            <a:br>
              <a:rPr lang="en-GB" sz="2000" dirty="0"/>
            </a:br>
            <a:r>
              <a:rPr lang="en-GB" sz="2000" dirty="0"/>
              <a:t>9 </a:t>
            </a:r>
            <a:r>
              <a:rPr lang="en-GB" sz="2000" dirty="0">
                <a:sym typeface="Wingdings" panose="05000000000000000000" pitchFamily="2" charset="2"/>
              </a:rPr>
              <a:t> 01100100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rgbClr val="FF0000"/>
                </a:solidFill>
                <a:sym typeface="Wingdings" panose="05000000000000000000" pitchFamily="2" charset="2"/>
              </a:rPr>
              <a:t>000</a:t>
            </a:r>
            <a:r>
              <a:rPr lang="en-US" sz="2000" dirty="0">
                <a:sym typeface="Wingdings" panose="05000000000000000000" pitchFamily="2" charset="2"/>
              </a:rPr>
              <a:t>11000</a:t>
            </a:r>
            <a:br>
              <a:rPr lang="en-US" sz="2000" dirty="0">
                <a:sym typeface="Wingdings" panose="05000000000000000000" pitchFamily="2" charset="2"/>
              </a:rPr>
            </a:br>
            <a:r>
              <a:rPr lang="en-US" sz="2000" dirty="0">
                <a:sym typeface="Wingdings" panose="05000000000000000000" pitchFamily="2" charset="2"/>
              </a:rPr>
              <a:t>8  </a:t>
            </a:r>
            <a:r>
              <a:rPr lang="en-GB" sz="2000" dirty="0"/>
              <a:t>11100110</a:t>
            </a:r>
            <a:br>
              <a:rPr lang="en-GB" sz="2000" dirty="0">
                <a:sym typeface="Wingdings" panose="05000000000000000000" pitchFamily="2" charset="2"/>
              </a:rPr>
            </a:br>
            <a:r>
              <a:rPr lang="en-GB" sz="2000" dirty="0">
                <a:sym typeface="Wingdings" panose="05000000000000000000" pitchFamily="2" charset="2"/>
              </a:rPr>
              <a:t>14  10110111</a:t>
            </a:r>
            <a:br>
              <a:rPr lang="en-GB" sz="2000" dirty="0">
                <a:sym typeface="Wingdings" panose="05000000000000000000" pitchFamily="2" charset="2"/>
              </a:rPr>
            </a:br>
            <a:r>
              <a:rPr lang="en-GB" sz="2000" dirty="0">
                <a:sym typeface="Wingdings" panose="05000000000000000000" pitchFamily="2" charset="2"/>
              </a:rPr>
              <a:t> 16  01001101</a:t>
            </a:r>
            <a:br>
              <a:rPr lang="en-GB" sz="2000" dirty="0">
                <a:sym typeface="Wingdings" panose="05000000000000000000" pitchFamily="2" charset="2"/>
              </a:rPr>
            </a:br>
            <a:r>
              <a:rPr lang="en-GB" sz="2000" dirty="0">
                <a:sym typeface="Wingdings" panose="05000000000000000000" pitchFamily="2" charset="2"/>
              </a:rPr>
              <a:t>12  00110110</a:t>
            </a:r>
            <a:br>
              <a:rPr lang="en-GB" sz="2000" dirty="0">
                <a:sym typeface="Wingdings" panose="05000000000000000000" pitchFamily="2" charset="2"/>
              </a:rPr>
            </a:br>
            <a:r>
              <a:rPr lang="en-GB" sz="2000" dirty="0">
                <a:sym typeface="Wingdings" panose="05000000000000000000" pitchFamily="2" charset="2"/>
              </a:rPr>
              <a:t>6 </a:t>
            </a:r>
            <a:r>
              <a:rPr lang="en-US" sz="2000" dirty="0">
                <a:sym typeface="Wingdings" panose="05000000000000000000" pitchFamily="2" charset="2"/>
              </a:rPr>
              <a:t> 11010101</a:t>
            </a:r>
            <a:br>
              <a:rPr lang="en-US" sz="2000" dirty="0">
                <a:sym typeface="Wingdings" panose="05000000000000000000" pitchFamily="2" charset="2"/>
              </a:rPr>
            </a:br>
            <a:r>
              <a:rPr lang="en-US" sz="2000" dirty="0">
                <a:sym typeface="Wingdings" panose="05000000000000000000" pitchFamily="2" charset="2"/>
              </a:rPr>
              <a:t>2  00100010</a:t>
            </a:r>
            <a:endParaRPr lang="en-US" sz="2000" dirty="0"/>
          </a:p>
        </p:txBody>
      </p:sp>
      <p:sp>
        <p:nvSpPr>
          <p:cNvPr id="5" name="TextBox 4">
            <a:extLst>
              <a:ext uri="{FF2B5EF4-FFF2-40B4-BE49-F238E27FC236}">
                <a16:creationId xmlns:a16="http://schemas.microsoft.com/office/drawing/2014/main" id="{88975E8B-E03F-4A2D-A54C-EDD427400F22}"/>
              </a:ext>
            </a:extLst>
          </p:cNvPr>
          <p:cNvSpPr txBox="1"/>
          <p:nvPr/>
        </p:nvSpPr>
        <p:spPr>
          <a:xfrm>
            <a:off x="9408368" y="3717032"/>
            <a:ext cx="1470274" cy="830997"/>
          </a:xfrm>
          <a:prstGeom prst="rect">
            <a:avLst/>
          </a:prstGeom>
          <a:noFill/>
        </p:spPr>
        <p:txBody>
          <a:bodyPr wrap="none" rtlCol="0">
            <a:spAutoFit/>
          </a:bodyPr>
          <a:lstStyle/>
          <a:p>
            <a:pPr algn="r"/>
            <a:r>
              <a:rPr lang="en-US" sz="2400" dirty="0"/>
              <a:t>Estimate:</a:t>
            </a:r>
          </a:p>
          <a:p>
            <a:pPr algn="r"/>
            <a:r>
              <a:rPr lang="en-US" sz="2400" dirty="0"/>
              <a:t>Actual:</a:t>
            </a:r>
          </a:p>
        </p:txBody>
      </p:sp>
      <p:sp>
        <p:nvSpPr>
          <p:cNvPr id="7" name="TextBox 6">
            <a:extLst>
              <a:ext uri="{FF2B5EF4-FFF2-40B4-BE49-F238E27FC236}">
                <a16:creationId xmlns:a16="http://schemas.microsoft.com/office/drawing/2014/main" id="{A3017E4D-D65C-429A-A553-3A47AD57F851}"/>
              </a:ext>
            </a:extLst>
          </p:cNvPr>
          <p:cNvSpPr txBox="1"/>
          <p:nvPr/>
        </p:nvSpPr>
        <p:spPr>
          <a:xfrm>
            <a:off x="10888042" y="3717031"/>
            <a:ext cx="968598" cy="830997"/>
          </a:xfrm>
          <a:prstGeom prst="rect">
            <a:avLst/>
          </a:prstGeom>
          <a:noFill/>
        </p:spPr>
        <p:txBody>
          <a:bodyPr wrap="none" rtlCol="0">
            <a:spAutoFit/>
          </a:bodyPr>
          <a:lstStyle/>
          <a:p>
            <a:r>
              <a:rPr lang="en-US" sz="2400" dirty="0"/>
              <a:t>2</a:t>
            </a:r>
            <a:r>
              <a:rPr lang="en-US" sz="2400" baseline="30000" dirty="0">
                <a:solidFill>
                  <a:srgbClr val="FF0000"/>
                </a:solidFill>
              </a:rPr>
              <a:t>3</a:t>
            </a:r>
            <a:r>
              <a:rPr lang="en-US" sz="2400" dirty="0"/>
              <a:t> = </a:t>
            </a:r>
            <a:r>
              <a:rPr lang="en-US" sz="2400" b="1" dirty="0"/>
              <a:t>8</a:t>
            </a:r>
            <a:br>
              <a:rPr lang="en-US" sz="2400" dirty="0"/>
            </a:br>
            <a:r>
              <a:rPr lang="en-US" sz="2400" dirty="0"/>
              <a:t>10</a:t>
            </a:r>
          </a:p>
        </p:txBody>
      </p:sp>
    </p:spTree>
    <p:extLst>
      <p:ext uri="{BB962C8B-B14F-4D97-AF65-F5344CB8AC3E}">
        <p14:creationId xmlns:p14="http://schemas.microsoft.com/office/powerpoint/2010/main" val="64295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5473824" cy="4351338"/>
          </a:xfrm>
        </p:spPr>
        <p:txBody>
          <a:bodyPr/>
          <a:lstStyle/>
          <a:p>
            <a:pPr marL="0" indent="0">
              <a:buNone/>
            </a:pPr>
            <a:r>
              <a:rPr lang="en-SG" dirty="0"/>
              <a:t>Problem: variance is ridiculously high; one bad hash can spoil the entire estimate.</a:t>
            </a:r>
          </a:p>
        </p:txBody>
      </p:sp>
      <p:sp>
        <p:nvSpPr>
          <p:cNvPr id="4" name="TextBox 3">
            <a:extLst>
              <a:ext uri="{FF2B5EF4-FFF2-40B4-BE49-F238E27FC236}">
                <a16:creationId xmlns:a16="http://schemas.microsoft.com/office/drawing/2014/main" id="{4AEE6619-8091-49D6-A773-6FA5263E79FF}"/>
              </a:ext>
            </a:extLst>
          </p:cNvPr>
          <p:cNvSpPr txBox="1"/>
          <p:nvPr/>
        </p:nvSpPr>
        <p:spPr>
          <a:xfrm>
            <a:off x="6672064" y="1690688"/>
            <a:ext cx="2376264" cy="4708981"/>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11101100</a:t>
            </a:r>
            <a:br>
              <a:rPr lang="en-US" sz="2000" dirty="0">
                <a:sym typeface="Wingdings" panose="05000000000000000000" pitchFamily="2" charset="2"/>
              </a:rPr>
            </a:br>
            <a:r>
              <a:rPr lang="en-US" sz="2000" dirty="0">
                <a:sym typeface="Wingdings" panose="05000000000000000000" pitchFamily="2" charset="2"/>
              </a:rPr>
              <a:t>6  11010101</a:t>
            </a:r>
            <a:br>
              <a:rPr lang="en-US" sz="2000" dirty="0">
                <a:sym typeface="Wingdings" panose="05000000000000000000" pitchFamily="2" charset="2"/>
              </a:rPr>
            </a:br>
            <a:r>
              <a:rPr lang="en-US" sz="2000" dirty="0">
                <a:sym typeface="Wingdings" panose="05000000000000000000" pitchFamily="2" charset="2"/>
              </a:rPr>
              <a:t>15  10110100</a:t>
            </a:r>
            <a:br>
              <a:rPr lang="en-US" sz="2000" dirty="0">
                <a:sym typeface="Wingdings" panose="05000000000000000000" pitchFamily="2" charset="2"/>
              </a:rPr>
            </a:br>
            <a:r>
              <a:rPr lang="en-US" sz="2000" dirty="0">
                <a:sym typeface="Wingdings" panose="05000000000000000000" pitchFamily="2" charset="2"/>
              </a:rPr>
              <a:t>8  </a:t>
            </a:r>
            <a:r>
              <a:rPr lang="en-GB" sz="2000" dirty="0"/>
              <a:t>11100110</a:t>
            </a:r>
            <a:br>
              <a:rPr lang="en-GB" sz="2000" dirty="0"/>
            </a:br>
            <a:r>
              <a:rPr lang="en-GB" sz="2000" dirty="0"/>
              <a:t>15 </a:t>
            </a:r>
            <a:r>
              <a:rPr lang="en-GB" sz="2000" dirty="0">
                <a:sym typeface="Wingdings" panose="05000000000000000000" pitchFamily="2" charset="2"/>
              </a:rPr>
              <a:t> </a:t>
            </a:r>
            <a:r>
              <a:rPr lang="en-US" sz="2000" dirty="0">
                <a:sym typeface="Wingdings" panose="05000000000000000000" pitchFamily="2" charset="2"/>
              </a:rPr>
              <a:t>10110100</a:t>
            </a:r>
            <a:br>
              <a:rPr lang="en-US" sz="2000" dirty="0">
                <a:sym typeface="Wingdings" panose="05000000000000000000" pitchFamily="2" charset="2"/>
              </a:rPr>
            </a:br>
            <a:r>
              <a:rPr lang="en-US" sz="2000" dirty="0">
                <a:sym typeface="Wingdings" panose="05000000000000000000" pitchFamily="2" charset="2"/>
              </a:rPr>
              <a:t>2  00100010</a:t>
            </a:r>
            <a:br>
              <a:rPr lang="en-US" sz="2000" dirty="0">
                <a:sym typeface="Wingdings" panose="05000000000000000000" pitchFamily="2" charset="2"/>
              </a:rPr>
            </a:br>
            <a:r>
              <a:rPr lang="en-US" sz="2000" dirty="0">
                <a:sym typeface="Wingdings" panose="05000000000000000000" pitchFamily="2" charset="2"/>
              </a:rPr>
              <a:t>2  00100010</a:t>
            </a:r>
            <a:br>
              <a:rPr lang="en-GB" sz="2000" dirty="0"/>
            </a:br>
            <a:r>
              <a:rPr lang="en-GB" sz="2000" dirty="0"/>
              <a:t>9 </a:t>
            </a:r>
            <a:r>
              <a:rPr lang="en-GB" sz="2000" dirty="0">
                <a:sym typeface="Wingdings" panose="05000000000000000000" pitchFamily="2" charset="2"/>
              </a:rPr>
              <a:t> 01100100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rgbClr val="FF0000"/>
                </a:solidFill>
                <a:sym typeface="Wingdings" panose="05000000000000000000" pitchFamily="2" charset="2"/>
              </a:rPr>
              <a:t>000000</a:t>
            </a:r>
            <a:r>
              <a:rPr lang="en-US" sz="2000" dirty="0">
                <a:sym typeface="Wingdings" panose="05000000000000000000" pitchFamily="2" charset="2"/>
              </a:rPr>
              <a:t>10</a:t>
            </a:r>
            <a:br>
              <a:rPr lang="en-US" sz="2000" dirty="0">
                <a:sym typeface="Wingdings" panose="05000000000000000000" pitchFamily="2" charset="2"/>
              </a:rPr>
            </a:br>
            <a:r>
              <a:rPr lang="en-US" sz="2000" dirty="0">
                <a:sym typeface="Wingdings" panose="05000000000000000000" pitchFamily="2" charset="2"/>
              </a:rPr>
              <a:t>8  </a:t>
            </a:r>
            <a:r>
              <a:rPr lang="en-GB" sz="2000" dirty="0"/>
              <a:t>11100110</a:t>
            </a:r>
            <a:br>
              <a:rPr lang="en-GB" sz="2000" dirty="0">
                <a:sym typeface="Wingdings" panose="05000000000000000000" pitchFamily="2" charset="2"/>
              </a:rPr>
            </a:br>
            <a:r>
              <a:rPr lang="en-GB" sz="2000" dirty="0">
                <a:sym typeface="Wingdings" panose="05000000000000000000" pitchFamily="2" charset="2"/>
              </a:rPr>
              <a:t>14  10110111</a:t>
            </a:r>
            <a:br>
              <a:rPr lang="en-GB" sz="2000" dirty="0">
                <a:sym typeface="Wingdings" panose="05000000000000000000" pitchFamily="2" charset="2"/>
              </a:rPr>
            </a:br>
            <a:r>
              <a:rPr lang="en-GB" sz="2000" dirty="0">
                <a:sym typeface="Wingdings" panose="05000000000000000000" pitchFamily="2" charset="2"/>
              </a:rPr>
              <a:t> 16  01001101</a:t>
            </a:r>
            <a:br>
              <a:rPr lang="en-GB" sz="2000" dirty="0">
                <a:sym typeface="Wingdings" panose="05000000000000000000" pitchFamily="2" charset="2"/>
              </a:rPr>
            </a:br>
            <a:r>
              <a:rPr lang="en-GB" sz="2000" dirty="0">
                <a:sym typeface="Wingdings" panose="05000000000000000000" pitchFamily="2" charset="2"/>
              </a:rPr>
              <a:t>12  00110110</a:t>
            </a:r>
            <a:br>
              <a:rPr lang="en-GB" sz="2000" dirty="0">
                <a:sym typeface="Wingdings" panose="05000000000000000000" pitchFamily="2" charset="2"/>
              </a:rPr>
            </a:br>
            <a:r>
              <a:rPr lang="en-GB" sz="2000" dirty="0">
                <a:sym typeface="Wingdings" panose="05000000000000000000" pitchFamily="2" charset="2"/>
              </a:rPr>
              <a:t>6 </a:t>
            </a:r>
            <a:r>
              <a:rPr lang="en-US" sz="2000" dirty="0">
                <a:sym typeface="Wingdings" panose="05000000000000000000" pitchFamily="2" charset="2"/>
              </a:rPr>
              <a:t> 11010101</a:t>
            </a:r>
            <a:br>
              <a:rPr lang="en-US" sz="2000" dirty="0">
                <a:sym typeface="Wingdings" panose="05000000000000000000" pitchFamily="2" charset="2"/>
              </a:rPr>
            </a:br>
            <a:r>
              <a:rPr lang="en-US" sz="2000" dirty="0">
                <a:sym typeface="Wingdings" panose="05000000000000000000" pitchFamily="2" charset="2"/>
              </a:rPr>
              <a:t>2  00100010</a:t>
            </a:r>
            <a:endParaRPr lang="en-US" sz="2000" dirty="0"/>
          </a:p>
        </p:txBody>
      </p:sp>
      <p:sp>
        <p:nvSpPr>
          <p:cNvPr id="5" name="TextBox 4">
            <a:extLst>
              <a:ext uri="{FF2B5EF4-FFF2-40B4-BE49-F238E27FC236}">
                <a16:creationId xmlns:a16="http://schemas.microsoft.com/office/drawing/2014/main" id="{88975E8B-E03F-4A2D-A54C-EDD427400F22}"/>
              </a:ext>
            </a:extLst>
          </p:cNvPr>
          <p:cNvSpPr txBox="1"/>
          <p:nvPr/>
        </p:nvSpPr>
        <p:spPr>
          <a:xfrm>
            <a:off x="9408368" y="3717032"/>
            <a:ext cx="1470274" cy="830997"/>
          </a:xfrm>
          <a:prstGeom prst="rect">
            <a:avLst/>
          </a:prstGeom>
          <a:noFill/>
        </p:spPr>
        <p:txBody>
          <a:bodyPr wrap="none" rtlCol="0">
            <a:spAutoFit/>
          </a:bodyPr>
          <a:lstStyle/>
          <a:p>
            <a:pPr algn="r"/>
            <a:r>
              <a:rPr lang="en-US" sz="2400" dirty="0"/>
              <a:t>Estimate:</a:t>
            </a:r>
          </a:p>
          <a:p>
            <a:pPr algn="r"/>
            <a:r>
              <a:rPr lang="en-US" sz="2400" dirty="0"/>
              <a:t>Actual:</a:t>
            </a:r>
          </a:p>
        </p:txBody>
      </p:sp>
      <p:sp>
        <p:nvSpPr>
          <p:cNvPr id="7" name="TextBox 6">
            <a:extLst>
              <a:ext uri="{FF2B5EF4-FFF2-40B4-BE49-F238E27FC236}">
                <a16:creationId xmlns:a16="http://schemas.microsoft.com/office/drawing/2014/main" id="{A3017E4D-D65C-429A-A553-3A47AD57F851}"/>
              </a:ext>
            </a:extLst>
          </p:cNvPr>
          <p:cNvSpPr txBox="1"/>
          <p:nvPr/>
        </p:nvSpPr>
        <p:spPr>
          <a:xfrm>
            <a:off x="10888042" y="3717031"/>
            <a:ext cx="1141659" cy="830997"/>
          </a:xfrm>
          <a:prstGeom prst="rect">
            <a:avLst/>
          </a:prstGeom>
          <a:noFill/>
        </p:spPr>
        <p:txBody>
          <a:bodyPr wrap="none" rtlCol="0">
            <a:spAutoFit/>
          </a:bodyPr>
          <a:lstStyle/>
          <a:p>
            <a:r>
              <a:rPr lang="en-US" sz="2400" dirty="0"/>
              <a:t>2</a:t>
            </a:r>
            <a:r>
              <a:rPr lang="en-US" sz="2400" baseline="30000" dirty="0">
                <a:solidFill>
                  <a:srgbClr val="FF0000"/>
                </a:solidFill>
              </a:rPr>
              <a:t>6</a:t>
            </a:r>
            <a:r>
              <a:rPr lang="en-US" sz="2400" dirty="0"/>
              <a:t> = </a:t>
            </a:r>
            <a:r>
              <a:rPr lang="en-US" sz="2400" b="1" dirty="0"/>
              <a:t>64</a:t>
            </a:r>
            <a:br>
              <a:rPr lang="en-US" sz="2400" dirty="0"/>
            </a:br>
            <a:r>
              <a:rPr lang="en-US" sz="2400" dirty="0"/>
              <a:t>10</a:t>
            </a:r>
          </a:p>
        </p:txBody>
      </p:sp>
    </p:spTree>
    <p:extLst>
      <p:ext uri="{BB962C8B-B14F-4D97-AF65-F5344CB8AC3E}">
        <p14:creationId xmlns:p14="http://schemas.microsoft.com/office/powerpoint/2010/main" val="384607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5473824" cy="5013176"/>
          </a:xfrm>
        </p:spPr>
        <p:txBody>
          <a:bodyPr>
            <a:normAutofit/>
          </a:bodyPr>
          <a:lstStyle/>
          <a:p>
            <a:pPr marL="0" indent="0">
              <a:buNone/>
            </a:pPr>
            <a:r>
              <a:rPr lang="en-SG" dirty="0"/>
              <a:t>Problem: variance is ridiculously high; one bad hash can spoil the entire estimate.</a:t>
            </a:r>
          </a:p>
          <a:p>
            <a:pPr marL="0" indent="0">
              <a:buNone/>
            </a:pPr>
            <a:endParaRPr lang="en-SG" dirty="0"/>
          </a:p>
          <a:p>
            <a:pPr marL="0" indent="0">
              <a:buNone/>
            </a:pPr>
            <a:r>
              <a:rPr lang="en-SG" dirty="0"/>
              <a:t>Solution: take multiple independent hashes for each element, average them out?</a:t>
            </a:r>
          </a:p>
          <a:p>
            <a:pPr marL="0" indent="0">
              <a:buNone/>
            </a:pPr>
            <a:r>
              <a:rPr lang="en-SG" dirty="0"/>
              <a:t>	Possible, but costlier</a:t>
            </a:r>
          </a:p>
          <a:p>
            <a:pPr marL="0" indent="0">
              <a:buNone/>
            </a:pPr>
            <a:r>
              <a:rPr lang="en-SG" dirty="0"/>
              <a:t>	How to ensure independent</a:t>
            </a:r>
            <a:br>
              <a:rPr lang="en-SG" dirty="0"/>
            </a:br>
            <a:r>
              <a:rPr lang="en-SG" dirty="0"/>
              <a:t>	hashes?</a:t>
            </a:r>
          </a:p>
        </p:txBody>
      </p:sp>
      <p:sp>
        <p:nvSpPr>
          <p:cNvPr id="4" name="TextBox 3">
            <a:extLst>
              <a:ext uri="{FF2B5EF4-FFF2-40B4-BE49-F238E27FC236}">
                <a16:creationId xmlns:a16="http://schemas.microsoft.com/office/drawing/2014/main" id="{4AEE6619-8091-49D6-A773-6FA5263E79FF}"/>
              </a:ext>
            </a:extLst>
          </p:cNvPr>
          <p:cNvSpPr txBox="1"/>
          <p:nvPr/>
        </p:nvSpPr>
        <p:spPr>
          <a:xfrm>
            <a:off x="6672064" y="1690688"/>
            <a:ext cx="2376264" cy="4708981"/>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11101100</a:t>
            </a:r>
            <a:br>
              <a:rPr lang="en-US" sz="2000" dirty="0">
                <a:sym typeface="Wingdings" panose="05000000000000000000" pitchFamily="2" charset="2"/>
              </a:rPr>
            </a:br>
            <a:r>
              <a:rPr lang="en-US" sz="2000" dirty="0">
                <a:sym typeface="Wingdings" panose="05000000000000000000" pitchFamily="2" charset="2"/>
              </a:rPr>
              <a:t>6  11010101</a:t>
            </a:r>
            <a:br>
              <a:rPr lang="en-US" sz="2000" dirty="0">
                <a:sym typeface="Wingdings" panose="05000000000000000000" pitchFamily="2" charset="2"/>
              </a:rPr>
            </a:br>
            <a:r>
              <a:rPr lang="en-US" sz="2000" dirty="0">
                <a:sym typeface="Wingdings" panose="05000000000000000000" pitchFamily="2" charset="2"/>
              </a:rPr>
              <a:t>15  10110100</a:t>
            </a:r>
            <a:br>
              <a:rPr lang="en-US" sz="2000" dirty="0">
                <a:sym typeface="Wingdings" panose="05000000000000000000" pitchFamily="2" charset="2"/>
              </a:rPr>
            </a:br>
            <a:r>
              <a:rPr lang="en-US" sz="2000" dirty="0">
                <a:sym typeface="Wingdings" panose="05000000000000000000" pitchFamily="2" charset="2"/>
              </a:rPr>
              <a:t>8  </a:t>
            </a:r>
            <a:r>
              <a:rPr lang="en-GB" sz="2000" dirty="0"/>
              <a:t>11100110</a:t>
            </a:r>
            <a:br>
              <a:rPr lang="en-GB" sz="2000" dirty="0"/>
            </a:br>
            <a:r>
              <a:rPr lang="en-GB" sz="2000" dirty="0"/>
              <a:t>15 </a:t>
            </a:r>
            <a:r>
              <a:rPr lang="en-GB" sz="2000" dirty="0">
                <a:sym typeface="Wingdings" panose="05000000000000000000" pitchFamily="2" charset="2"/>
              </a:rPr>
              <a:t> </a:t>
            </a:r>
            <a:r>
              <a:rPr lang="en-US" sz="2000" dirty="0">
                <a:sym typeface="Wingdings" panose="05000000000000000000" pitchFamily="2" charset="2"/>
              </a:rPr>
              <a:t>10110100</a:t>
            </a:r>
            <a:br>
              <a:rPr lang="en-US" sz="2000" dirty="0">
                <a:sym typeface="Wingdings" panose="05000000000000000000" pitchFamily="2" charset="2"/>
              </a:rPr>
            </a:br>
            <a:r>
              <a:rPr lang="en-US" sz="2000" dirty="0">
                <a:sym typeface="Wingdings" panose="05000000000000000000" pitchFamily="2" charset="2"/>
              </a:rPr>
              <a:t>2  00100010</a:t>
            </a:r>
            <a:br>
              <a:rPr lang="en-US" sz="2000" dirty="0">
                <a:sym typeface="Wingdings" panose="05000000000000000000" pitchFamily="2" charset="2"/>
              </a:rPr>
            </a:br>
            <a:r>
              <a:rPr lang="en-US" sz="2000" dirty="0">
                <a:sym typeface="Wingdings" panose="05000000000000000000" pitchFamily="2" charset="2"/>
              </a:rPr>
              <a:t>2  00100010</a:t>
            </a:r>
            <a:br>
              <a:rPr lang="en-GB" sz="2000" dirty="0"/>
            </a:br>
            <a:r>
              <a:rPr lang="en-GB" sz="2000" dirty="0"/>
              <a:t>9 </a:t>
            </a:r>
            <a:r>
              <a:rPr lang="en-GB" sz="2000" dirty="0">
                <a:sym typeface="Wingdings" panose="05000000000000000000" pitchFamily="2" charset="2"/>
              </a:rPr>
              <a:t> 01100100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rgbClr val="FF0000"/>
                </a:solidFill>
                <a:sym typeface="Wingdings" panose="05000000000000000000" pitchFamily="2" charset="2"/>
              </a:rPr>
              <a:t>000000</a:t>
            </a:r>
            <a:r>
              <a:rPr lang="en-US" sz="2000" dirty="0">
                <a:sym typeface="Wingdings" panose="05000000000000000000" pitchFamily="2" charset="2"/>
              </a:rPr>
              <a:t>10</a:t>
            </a:r>
            <a:br>
              <a:rPr lang="en-US" sz="2000" dirty="0">
                <a:sym typeface="Wingdings" panose="05000000000000000000" pitchFamily="2" charset="2"/>
              </a:rPr>
            </a:br>
            <a:r>
              <a:rPr lang="en-US" sz="2000" dirty="0">
                <a:sym typeface="Wingdings" panose="05000000000000000000" pitchFamily="2" charset="2"/>
              </a:rPr>
              <a:t>8  </a:t>
            </a:r>
            <a:r>
              <a:rPr lang="en-GB" sz="2000" dirty="0"/>
              <a:t>11100110</a:t>
            </a:r>
            <a:br>
              <a:rPr lang="en-GB" sz="2000" dirty="0">
                <a:sym typeface="Wingdings" panose="05000000000000000000" pitchFamily="2" charset="2"/>
              </a:rPr>
            </a:br>
            <a:r>
              <a:rPr lang="en-GB" sz="2000" dirty="0">
                <a:sym typeface="Wingdings" panose="05000000000000000000" pitchFamily="2" charset="2"/>
              </a:rPr>
              <a:t>14  10110111</a:t>
            </a:r>
            <a:br>
              <a:rPr lang="en-GB" sz="2000" dirty="0">
                <a:sym typeface="Wingdings" panose="05000000000000000000" pitchFamily="2" charset="2"/>
              </a:rPr>
            </a:br>
            <a:r>
              <a:rPr lang="en-GB" sz="2000" dirty="0">
                <a:sym typeface="Wingdings" panose="05000000000000000000" pitchFamily="2" charset="2"/>
              </a:rPr>
              <a:t> 16  01001101</a:t>
            </a:r>
            <a:br>
              <a:rPr lang="en-GB" sz="2000" dirty="0">
                <a:sym typeface="Wingdings" panose="05000000000000000000" pitchFamily="2" charset="2"/>
              </a:rPr>
            </a:br>
            <a:r>
              <a:rPr lang="en-GB" sz="2000" dirty="0">
                <a:sym typeface="Wingdings" panose="05000000000000000000" pitchFamily="2" charset="2"/>
              </a:rPr>
              <a:t>12  00110110</a:t>
            </a:r>
            <a:br>
              <a:rPr lang="en-GB" sz="2000" dirty="0">
                <a:sym typeface="Wingdings" panose="05000000000000000000" pitchFamily="2" charset="2"/>
              </a:rPr>
            </a:br>
            <a:r>
              <a:rPr lang="en-GB" sz="2000" dirty="0">
                <a:sym typeface="Wingdings" panose="05000000000000000000" pitchFamily="2" charset="2"/>
              </a:rPr>
              <a:t>6 </a:t>
            </a:r>
            <a:r>
              <a:rPr lang="en-US" sz="2000" dirty="0">
                <a:sym typeface="Wingdings" panose="05000000000000000000" pitchFamily="2" charset="2"/>
              </a:rPr>
              <a:t> 11010101</a:t>
            </a:r>
            <a:br>
              <a:rPr lang="en-US" sz="2000" dirty="0">
                <a:sym typeface="Wingdings" panose="05000000000000000000" pitchFamily="2" charset="2"/>
              </a:rPr>
            </a:br>
            <a:r>
              <a:rPr lang="en-US" sz="2000" dirty="0">
                <a:sym typeface="Wingdings" panose="05000000000000000000" pitchFamily="2" charset="2"/>
              </a:rPr>
              <a:t>2  00100010</a:t>
            </a:r>
            <a:endParaRPr lang="en-US" sz="2000" dirty="0"/>
          </a:p>
        </p:txBody>
      </p:sp>
      <p:sp>
        <p:nvSpPr>
          <p:cNvPr id="5" name="TextBox 4">
            <a:extLst>
              <a:ext uri="{FF2B5EF4-FFF2-40B4-BE49-F238E27FC236}">
                <a16:creationId xmlns:a16="http://schemas.microsoft.com/office/drawing/2014/main" id="{88975E8B-E03F-4A2D-A54C-EDD427400F22}"/>
              </a:ext>
            </a:extLst>
          </p:cNvPr>
          <p:cNvSpPr txBox="1"/>
          <p:nvPr/>
        </p:nvSpPr>
        <p:spPr>
          <a:xfrm>
            <a:off x="9408368" y="3717032"/>
            <a:ext cx="1470274" cy="830997"/>
          </a:xfrm>
          <a:prstGeom prst="rect">
            <a:avLst/>
          </a:prstGeom>
          <a:noFill/>
        </p:spPr>
        <p:txBody>
          <a:bodyPr wrap="none" rtlCol="0">
            <a:spAutoFit/>
          </a:bodyPr>
          <a:lstStyle/>
          <a:p>
            <a:pPr algn="r"/>
            <a:r>
              <a:rPr lang="en-US" sz="2400" dirty="0"/>
              <a:t>Estimate:</a:t>
            </a:r>
          </a:p>
          <a:p>
            <a:pPr algn="r"/>
            <a:r>
              <a:rPr lang="en-US" sz="2400" dirty="0"/>
              <a:t>Actual:</a:t>
            </a:r>
          </a:p>
        </p:txBody>
      </p:sp>
      <p:sp>
        <p:nvSpPr>
          <p:cNvPr id="7" name="TextBox 6">
            <a:extLst>
              <a:ext uri="{FF2B5EF4-FFF2-40B4-BE49-F238E27FC236}">
                <a16:creationId xmlns:a16="http://schemas.microsoft.com/office/drawing/2014/main" id="{A3017E4D-D65C-429A-A553-3A47AD57F851}"/>
              </a:ext>
            </a:extLst>
          </p:cNvPr>
          <p:cNvSpPr txBox="1"/>
          <p:nvPr/>
        </p:nvSpPr>
        <p:spPr>
          <a:xfrm>
            <a:off x="10888042" y="3717031"/>
            <a:ext cx="1141659" cy="830997"/>
          </a:xfrm>
          <a:prstGeom prst="rect">
            <a:avLst/>
          </a:prstGeom>
          <a:noFill/>
        </p:spPr>
        <p:txBody>
          <a:bodyPr wrap="none" rtlCol="0">
            <a:spAutoFit/>
          </a:bodyPr>
          <a:lstStyle/>
          <a:p>
            <a:r>
              <a:rPr lang="en-US" sz="2400" dirty="0"/>
              <a:t>2</a:t>
            </a:r>
            <a:r>
              <a:rPr lang="en-US" sz="2400" baseline="30000" dirty="0">
                <a:solidFill>
                  <a:srgbClr val="FF0000"/>
                </a:solidFill>
              </a:rPr>
              <a:t>6</a:t>
            </a:r>
            <a:r>
              <a:rPr lang="en-US" sz="2400" dirty="0"/>
              <a:t> = </a:t>
            </a:r>
            <a:r>
              <a:rPr lang="en-US" sz="2400" b="1" dirty="0"/>
              <a:t>64</a:t>
            </a:r>
            <a:br>
              <a:rPr lang="en-US" sz="2400" dirty="0"/>
            </a:br>
            <a:r>
              <a:rPr lang="en-US" sz="2400" dirty="0"/>
              <a:t>10</a:t>
            </a:r>
          </a:p>
        </p:txBody>
      </p:sp>
    </p:spTree>
    <p:extLst>
      <p:ext uri="{BB962C8B-B14F-4D97-AF65-F5344CB8AC3E}">
        <p14:creationId xmlns:p14="http://schemas.microsoft.com/office/powerpoint/2010/main" val="182851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5473824" cy="4351338"/>
          </a:xfrm>
        </p:spPr>
        <p:txBody>
          <a:bodyPr/>
          <a:lstStyle/>
          <a:p>
            <a:pPr marL="0" indent="0">
              <a:buNone/>
            </a:pPr>
            <a:r>
              <a:rPr lang="en-SG" dirty="0"/>
              <a:t>Problem: variance is ridiculously high; one bad hash can spoil the entire estimate.</a:t>
            </a:r>
          </a:p>
          <a:p>
            <a:pPr marL="0" indent="0">
              <a:buNone/>
            </a:pPr>
            <a:endParaRPr lang="en-SG" dirty="0"/>
          </a:p>
          <a:p>
            <a:pPr marL="0" indent="0">
              <a:buNone/>
            </a:pPr>
            <a:r>
              <a:rPr lang="en-SG" dirty="0" err="1"/>
              <a:t>HyperLogLog</a:t>
            </a:r>
            <a:r>
              <a:rPr lang="en-SG" dirty="0"/>
              <a:t> solution: </a:t>
            </a:r>
            <a:r>
              <a:rPr lang="en-SG" i="1" dirty="0"/>
              <a:t>split the stream</a:t>
            </a:r>
            <a:r>
              <a:rPr lang="en-SG" dirty="0"/>
              <a:t> into multiple streams, average each estimate out.</a:t>
            </a:r>
          </a:p>
        </p:txBody>
      </p:sp>
      <p:sp>
        <p:nvSpPr>
          <p:cNvPr id="4" name="TextBox 3">
            <a:extLst>
              <a:ext uri="{FF2B5EF4-FFF2-40B4-BE49-F238E27FC236}">
                <a16:creationId xmlns:a16="http://schemas.microsoft.com/office/drawing/2014/main" id="{4AEE6619-8091-49D6-A773-6FA5263E79FF}"/>
              </a:ext>
            </a:extLst>
          </p:cNvPr>
          <p:cNvSpPr txBox="1"/>
          <p:nvPr/>
        </p:nvSpPr>
        <p:spPr>
          <a:xfrm>
            <a:off x="6672064" y="1690688"/>
            <a:ext cx="2376264" cy="4708981"/>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11101100</a:t>
            </a:r>
            <a:br>
              <a:rPr lang="en-US" sz="2000" dirty="0">
                <a:sym typeface="Wingdings" panose="05000000000000000000" pitchFamily="2" charset="2"/>
              </a:rPr>
            </a:br>
            <a:r>
              <a:rPr lang="en-US" sz="2000" dirty="0">
                <a:sym typeface="Wingdings" panose="05000000000000000000" pitchFamily="2" charset="2"/>
              </a:rPr>
              <a:t>6  11010101</a:t>
            </a:r>
            <a:br>
              <a:rPr lang="en-US" sz="2000" dirty="0">
                <a:sym typeface="Wingdings" panose="05000000000000000000" pitchFamily="2" charset="2"/>
              </a:rPr>
            </a:br>
            <a:r>
              <a:rPr lang="en-US" sz="2000" dirty="0">
                <a:sym typeface="Wingdings" panose="05000000000000000000" pitchFamily="2" charset="2"/>
              </a:rPr>
              <a:t>15  10110100</a:t>
            </a:r>
            <a:br>
              <a:rPr lang="en-US" sz="2000" dirty="0">
                <a:sym typeface="Wingdings" panose="05000000000000000000" pitchFamily="2" charset="2"/>
              </a:rPr>
            </a:br>
            <a:r>
              <a:rPr lang="en-US" sz="2000" dirty="0">
                <a:sym typeface="Wingdings" panose="05000000000000000000" pitchFamily="2" charset="2"/>
              </a:rPr>
              <a:t>8  </a:t>
            </a:r>
            <a:r>
              <a:rPr lang="en-GB" sz="2000" dirty="0"/>
              <a:t>11100110</a:t>
            </a:r>
            <a:br>
              <a:rPr lang="en-GB" sz="2000" dirty="0"/>
            </a:br>
            <a:r>
              <a:rPr lang="en-GB" sz="2000" dirty="0"/>
              <a:t>15 </a:t>
            </a:r>
            <a:r>
              <a:rPr lang="en-GB" sz="2000" dirty="0">
                <a:sym typeface="Wingdings" panose="05000000000000000000" pitchFamily="2" charset="2"/>
              </a:rPr>
              <a:t> </a:t>
            </a:r>
            <a:r>
              <a:rPr lang="en-US" sz="2000" dirty="0">
                <a:sym typeface="Wingdings" panose="05000000000000000000" pitchFamily="2" charset="2"/>
              </a:rPr>
              <a:t>10110100</a:t>
            </a:r>
            <a:br>
              <a:rPr lang="en-US" sz="2000" dirty="0">
                <a:sym typeface="Wingdings" panose="05000000000000000000" pitchFamily="2" charset="2"/>
              </a:rPr>
            </a:br>
            <a:r>
              <a:rPr lang="en-US" sz="2000" dirty="0">
                <a:sym typeface="Wingdings" panose="05000000000000000000" pitchFamily="2" charset="2"/>
              </a:rPr>
              <a:t>2  00100010</a:t>
            </a:r>
            <a:br>
              <a:rPr lang="en-US" sz="2000" dirty="0">
                <a:sym typeface="Wingdings" panose="05000000000000000000" pitchFamily="2" charset="2"/>
              </a:rPr>
            </a:br>
            <a:r>
              <a:rPr lang="en-US" sz="2000" dirty="0">
                <a:sym typeface="Wingdings" panose="05000000000000000000" pitchFamily="2" charset="2"/>
              </a:rPr>
              <a:t>2  00100010</a:t>
            </a:r>
            <a:br>
              <a:rPr lang="en-GB" sz="2000" dirty="0"/>
            </a:br>
            <a:r>
              <a:rPr lang="en-GB" sz="2000" dirty="0"/>
              <a:t>9 </a:t>
            </a:r>
            <a:r>
              <a:rPr lang="en-GB" sz="2000" dirty="0">
                <a:sym typeface="Wingdings" panose="05000000000000000000" pitchFamily="2" charset="2"/>
              </a:rPr>
              <a:t> 01100100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rgbClr val="FF0000"/>
                </a:solidFill>
                <a:sym typeface="Wingdings" panose="05000000000000000000" pitchFamily="2" charset="2"/>
              </a:rPr>
              <a:t>000000</a:t>
            </a:r>
            <a:r>
              <a:rPr lang="en-US" sz="2000" dirty="0">
                <a:sym typeface="Wingdings" panose="05000000000000000000" pitchFamily="2" charset="2"/>
              </a:rPr>
              <a:t>10</a:t>
            </a:r>
            <a:br>
              <a:rPr lang="en-US" sz="2000" dirty="0">
                <a:sym typeface="Wingdings" panose="05000000000000000000" pitchFamily="2" charset="2"/>
              </a:rPr>
            </a:br>
            <a:r>
              <a:rPr lang="en-US" sz="2000" dirty="0">
                <a:sym typeface="Wingdings" panose="05000000000000000000" pitchFamily="2" charset="2"/>
              </a:rPr>
              <a:t>8  </a:t>
            </a:r>
            <a:r>
              <a:rPr lang="en-GB" sz="2000" dirty="0"/>
              <a:t>11100110</a:t>
            </a:r>
            <a:br>
              <a:rPr lang="en-GB" sz="2000" dirty="0">
                <a:sym typeface="Wingdings" panose="05000000000000000000" pitchFamily="2" charset="2"/>
              </a:rPr>
            </a:br>
            <a:r>
              <a:rPr lang="en-GB" sz="2000" dirty="0">
                <a:sym typeface="Wingdings" panose="05000000000000000000" pitchFamily="2" charset="2"/>
              </a:rPr>
              <a:t>14  10110111</a:t>
            </a:r>
            <a:br>
              <a:rPr lang="en-GB" sz="2000" dirty="0">
                <a:sym typeface="Wingdings" panose="05000000000000000000" pitchFamily="2" charset="2"/>
              </a:rPr>
            </a:br>
            <a:r>
              <a:rPr lang="en-GB" sz="2000" dirty="0">
                <a:sym typeface="Wingdings" panose="05000000000000000000" pitchFamily="2" charset="2"/>
              </a:rPr>
              <a:t> 16  01001101</a:t>
            </a:r>
            <a:br>
              <a:rPr lang="en-GB" sz="2000" dirty="0">
                <a:sym typeface="Wingdings" panose="05000000000000000000" pitchFamily="2" charset="2"/>
              </a:rPr>
            </a:br>
            <a:r>
              <a:rPr lang="en-GB" sz="2000" dirty="0">
                <a:sym typeface="Wingdings" panose="05000000000000000000" pitchFamily="2" charset="2"/>
              </a:rPr>
              <a:t>12  00110110</a:t>
            </a:r>
            <a:br>
              <a:rPr lang="en-GB" sz="2000" dirty="0">
                <a:sym typeface="Wingdings" panose="05000000000000000000" pitchFamily="2" charset="2"/>
              </a:rPr>
            </a:br>
            <a:r>
              <a:rPr lang="en-GB" sz="2000" dirty="0">
                <a:sym typeface="Wingdings" panose="05000000000000000000" pitchFamily="2" charset="2"/>
              </a:rPr>
              <a:t>6 </a:t>
            </a:r>
            <a:r>
              <a:rPr lang="en-US" sz="2000" dirty="0">
                <a:sym typeface="Wingdings" panose="05000000000000000000" pitchFamily="2" charset="2"/>
              </a:rPr>
              <a:t> 11010101</a:t>
            </a:r>
            <a:br>
              <a:rPr lang="en-US" sz="2000" dirty="0">
                <a:sym typeface="Wingdings" panose="05000000000000000000" pitchFamily="2" charset="2"/>
              </a:rPr>
            </a:br>
            <a:r>
              <a:rPr lang="en-US" sz="2000" dirty="0">
                <a:sym typeface="Wingdings" panose="05000000000000000000" pitchFamily="2" charset="2"/>
              </a:rPr>
              <a:t>2  00100010</a:t>
            </a:r>
            <a:endParaRPr lang="en-US" sz="2000" dirty="0"/>
          </a:p>
        </p:txBody>
      </p:sp>
      <p:sp>
        <p:nvSpPr>
          <p:cNvPr id="5" name="TextBox 4">
            <a:extLst>
              <a:ext uri="{FF2B5EF4-FFF2-40B4-BE49-F238E27FC236}">
                <a16:creationId xmlns:a16="http://schemas.microsoft.com/office/drawing/2014/main" id="{88975E8B-E03F-4A2D-A54C-EDD427400F22}"/>
              </a:ext>
            </a:extLst>
          </p:cNvPr>
          <p:cNvSpPr txBox="1"/>
          <p:nvPr/>
        </p:nvSpPr>
        <p:spPr>
          <a:xfrm>
            <a:off x="9408368" y="3717032"/>
            <a:ext cx="1470274" cy="830997"/>
          </a:xfrm>
          <a:prstGeom prst="rect">
            <a:avLst/>
          </a:prstGeom>
          <a:noFill/>
        </p:spPr>
        <p:txBody>
          <a:bodyPr wrap="none" rtlCol="0">
            <a:spAutoFit/>
          </a:bodyPr>
          <a:lstStyle/>
          <a:p>
            <a:pPr algn="r"/>
            <a:r>
              <a:rPr lang="en-US" sz="2400" dirty="0"/>
              <a:t>Estimate:</a:t>
            </a:r>
          </a:p>
          <a:p>
            <a:pPr algn="r"/>
            <a:r>
              <a:rPr lang="en-US" sz="2400" dirty="0"/>
              <a:t>Actual:</a:t>
            </a:r>
          </a:p>
        </p:txBody>
      </p:sp>
      <p:sp>
        <p:nvSpPr>
          <p:cNvPr id="7" name="TextBox 6">
            <a:extLst>
              <a:ext uri="{FF2B5EF4-FFF2-40B4-BE49-F238E27FC236}">
                <a16:creationId xmlns:a16="http://schemas.microsoft.com/office/drawing/2014/main" id="{A3017E4D-D65C-429A-A553-3A47AD57F851}"/>
              </a:ext>
            </a:extLst>
          </p:cNvPr>
          <p:cNvSpPr txBox="1"/>
          <p:nvPr/>
        </p:nvSpPr>
        <p:spPr>
          <a:xfrm>
            <a:off x="10888042" y="3717031"/>
            <a:ext cx="1141659" cy="830997"/>
          </a:xfrm>
          <a:prstGeom prst="rect">
            <a:avLst/>
          </a:prstGeom>
          <a:noFill/>
        </p:spPr>
        <p:txBody>
          <a:bodyPr wrap="none" rtlCol="0">
            <a:spAutoFit/>
          </a:bodyPr>
          <a:lstStyle/>
          <a:p>
            <a:r>
              <a:rPr lang="en-US" sz="2400" dirty="0"/>
              <a:t>2</a:t>
            </a:r>
            <a:r>
              <a:rPr lang="en-US" sz="2400" baseline="30000" dirty="0">
                <a:solidFill>
                  <a:srgbClr val="FF0000"/>
                </a:solidFill>
              </a:rPr>
              <a:t>6</a:t>
            </a:r>
            <a:r>
              <a:rPr lang="en-US" sz="2400" dirty="0"/>
              <a:t> = </a:t>
            </a:r>
            <a:r>
              <a:rPr lang="en-US" sz="2400" b="1" dirty="0"/>
              <a:t>64</a:t>
            </a:r>
            <a:br>
              <a:rPr lang="en-US" sz="2400" dirty="0"/>
            </a:br>
            <a:r>
              <a:rPr lang="en-US" sz="2400" dirty="0"/>
              <a:t>10</a:t>
            </a:r>
          </a:p>
        </p:txBody>
      </p:sp>
    </p:spTree>
    <p:extLst>
      <p:ext uri="{BB962C8B-B14F-4D97-AF65-F5344CB8AC3E}">
        <p14:creationId xmlns:p14="http://schemas.microsoft.com/office/powerpoint/2010/main" val="211852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8" name="TextBox 7">
            <a:extLst>
              <a:ext uri="{FF2B5EF4-FFF2-40B4-BE49-F238E27FC236}">
                <a16:creationId xmlns:a16="http://schemas.microsoft.com/office/drawing/2014/main" id="{53EF9898-592B-432C-81B9-31DC9E2A9FFC}"/>
              </a:ext>
            </a:extLst>
          </p:cNvPr>
          <p:cNvSpPr txBox="1"/>
          <p:nvPr/>
        </p:nvSpPr>
        <p:spPr>
          <a:xfrm>
            <a:off x="6672064" y="1690688"/>
            <a:ext cx="2376264" cy="4708981"/>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101100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br>
              <a:rPr lang="en-US" sz="2000" dirty="0">
                <a:sym typeface="Wingdings" panose="05000000000000000000" pitchFamily="2" charset="2"/>
              </a:rPr>
            </a:b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br>
            <a:r>
              <a:rPr lang="en-GB" sz="2000" dirty="0"/>
              <a:t>15 </a:t>
            </a:r>
            <a:r>
              <a:rPr lang="en-GB" sz="2000" dirty="0">
                <a:sym typeface="Wingdings" panose="05000000000000000000" pitchFamily="2" charset="2"/>
              </a:rPr>
              <a:t>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GB" sz="2000" dirty="0"/>
            </a:br>
            <a:r>
              <a:rPr lang="en-GB" sz="2000" dirty="0"/>
              <a:t>9 </a:t>
            </a:r>
            <a:r>
              <a:rPr lang="en-GB" sz="2000" dirty="0">
                <a:sym typeface="Wingdings" panose="05000000000000000000" pitchFamily="2" charset="2"/>
              </a:rPr>
              <a:t> </a:t>
            </a:r>
            <a:r>
              <a:rPr lang="en-GB" sz="2000" dirty="0">
                <a:solidFill>
                  <a:schemeClr val="accent5"/>
                </a:solidFill>
                <a:sym typeface="Wingdings" panose="05000000000000000000" pitchFamily="2" charset="2"/>
              </a:rPr>
              <a:t>01</a:t>
            </a:r>
            <a:r>
              <a:rPr lang="en-GB" sz="2000" dirty="0">
                <a:sym typeface="Wingdings" panose="05000000000000000000" pitchFamily="2" charset="2"/>
              </a:rPr>
              <a:t>100100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000010</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sym typeface="Wingdings" panose="05000000000000000000" pitchFamily="2" charset="2"/>
              </a:rPr>
            </a:br>
            <a:r>
              <a:rPr lang="en-GB" sz="2000" dirty="0">
                <a:sym typeface="Wingdings" panose="05000000000000000000" pitchFamily="2" charset="2"/>
              </a:rPr>
              <a:t>14  </a:t>
            </a:r>
            <a:r>
              <a:rPr lang="en-GB" sz="2000" dirty="0">
                <a:solidFill>
                  <a:schemeClr val="accent5"/>
                </a:solidFill>
                <a:sym typeface="Wingdings" panose="05000000000000000000" pitchFamily="2" charset="2"/>
              </a:rPr>
              <a:t>10</a:t>
            </a:r>
            <a:r>
              <a:rPr lang="en-GB" sz="2000" dirty="0">
                <a:sym typeface="Wingdings" panose="05000000000000000000" pitchFamily="2" charset="2"/>
              </a:rPr>
              <a:t>110111</a:t>
            </a:r>
            <a:br>
              <a:rPr lang="en-GB" sz="2000" dirty="0">
                <a:sym typeface="Wingdings" panose="05000000000000000000" pitchFamily="2" charset="2"/>
              </a:rPr>
            </a:br>
            <a:r>
              <a:rPr lang="en-GB" sz="2000" dirty="0">
                <a:sym typeface="Wingdings" panose="05000000000000000000" pitchFamily="2" charset="2"/>
              </a:rPr>
              <a:t> 16  </a:t>
            </a:r>
            <a:r>
              <a:rPr lang="en-GB" sz="2000" dirty="0">
                <a:solidFill>
                  <a:schemeClr val="accent5"/>
                </a:solidFill>
                <a:sym typeface="Wingdings" panose="05000000000000000000" pitchFamily="2" charset="2"/>
              </a:rPr>
              <a:t>01</a:t>
            </a:r>
            <a:r>
              <a:rPr lang="en-GB" sz="2000" dirty="0">
                <a:sym typeface="Wingdings" panose="05000000000000000000" pitchFamily="2" charset="2"/>
              </a:rPr>
              <a:t>001101</a:t>
            </a:r>
            <a:br>
              <a:rPr lang="en-GB" sz="2000" dirty="0">
                <a:sym typeface="Wingdings" panose="05000000000000000000" pitchFamily="2" charset="2"/>
              </a:rPr>
            </a:br>
            <a:r>
              <a:rPr lang="en-GB" sz="2000" dirty="0">
                <a:sym typeface="Wingdings" panose="05000000000000000000" pitchFamily="2" charset="2"/>
              </a:rPr>
              <a:t>12  </a:t>
            </a:r>
            <a:r>
              <a:rPr lang="en-GB" sz="2000" dirty="0">
                <a:solidFill>
                  <a:schemeClr val="accent5"/>
                </a:solidFill>
                <a:sym typeface="Wingdings" panose="05000000000000000000" pitchFamily="2" charset="2"/>
              </a:rPr>
              <a:t>00</a:t>
            </a:r>
            <a:r>
              <a:rPr lang="en-GB" sz="2000" dirty="0">
                <a:sym typeface="Wingdings" panose="05000000000000000000" pitchFamily="2" charset="2"/>
              </a:rPr>
              <a:t>110110</a:t>
            </a:r>
            <a:br>
              <a:rPr lang="en-GB" sz="2000" dirty="0">
                <a:sym typeface="Wingdings" panose="05000000000000000000" pitchFamily="2" charset="2"/>
              </a:rPr>
            </a:br>
            <a:r>
              <a:rPr lang="en-GB" sz="2000" dirty="0">
                <a:sym typeface="Wingdings" panose="05000000000000000000" pitchFamily="2" charset="2"/>
              </a:rPr>
              <a:t>6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endParaRPr lang="en-US" sz="2000" dirty="0"/>
          </a:p>
        </p:txBody>
      </p:sp>
      <p:sp>
        <p:nvSpPr>
          <p:cNvPr id="9" name="Content Placeholder 2">
            <a:extLst>
              <a:ext uri="{FF2B5EF4-FFF2-40B4-BE49-F238E27FC236}">
                <a16:creationId xmlns:a16="http://schemas.microsoft.com/office/drawing/2014/main" id="{4F04BC22-341D-40CB-B944-609824CB9EE7}"/>
              </a:ext>
            </a:extLst>
          </p:cNvPr>
          <p:cNvSpPr txBox="1">
            <a:spLocks/>
          </p:cNvSpPr>
          <p:nvPr/>
        </p:nvSpPr>
        <p:spPr>
          <a:xfrm>
            <a:off x="838200" y="1844824"/>
            <a:ext cx="54738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a:t>Use the first few bits of the hash to determine which stream it should go to.</a:t>
            </a:r>
          </a:p>
        </p:txBody>
      </p:sp>
    </p:spTree>
    <p:extLst>
      <p:ext uri="{BB962C8B-B14F-4D97-AF65-F5344CB8AC3E}">
        <p14:creationId xmlns:p14="http://schemas.microsoft.com/office/powerpoint/2010/main" val="377045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9" name="Content Placeholder 2">
            <a:extLst>
              <a:ext uri="{FF2B5EF4-FFF2-40B4-BE49-F238E27FC236}">
                <a16:creationId xmlns:a16="http://schemas.microsoft.com/office/drawing/2014/main" id="{4F04BC22-341D-40CB-B944-609824CB9EE7}"/>
              </a:ext>
            </a:extLst>
          </p:cNvPr>
          <p:cNvSpPr txBox="1">
            <a:spLocks/>
          </p:cNvSpPr>
          <p:nvPr/>
        </p:nvSpPr>
        <p:spPr>
          <a:xfrm>
            <a:off x="838200" y="1844824"/>
            <a:ext cx="54738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a:t>Use the first few bits of the hash to determine which stream it should go to.</a:t>
            </a:r>
          </a:p>
        </p:txBody>
      </p:sp>
      <p:sp>
        <p:nvSpPr>
          <p:cNvPr id="3" name="TextBox 2">
            <a:extLst>
              <a:ext uri="{FF2B5EF4-FFF2-40B4-BE49-F238E27FC236}">
                <a16:creationId xmlns:a16="http://schemas.microsoft.com/office/drawing/2014/main" id="{7DF69066-4AE6-4101-829F-8C9AA85BB7C5}"/>
              </a:ext>
            </a:extLst>
          </p:cNvPr>
          <p:cNvSpPr txBox="1"/>
          <p:nvPr/>
        </p:nvSpPr>
        <p:spPr>
          <a:xfrm>
            <a:off x="6867810" y="1774881"/>
            <a:ext cx="1822935" cy="523220"/>
          </a:xfrm>
          <a:prstGeom prst="rect">
            <a:avLst/>
          </a:prstGeom>
          <a:noFill/>
        </p:spPr>
        <p:txBody>
          <a:bodyPr wrap="none" rtlCol="0">
            <a:spAutoFit/>
          </a:bodyPr>
          <a:lstStyle/>
          <a:p>
            <a:r>
              <a:rPr lang="en-US" sz="2800" b="1" dirty="0">
                <a:solidFill>
                  <a:schemeClr val="accent5"/>
                </a:solidFill>
              </a:rPr>
              <a:t>00 </a:t>
            </a:r>
            <a:r>
              <a:rPr lang="en-US" sz="2800" dirty="0">
                <a:solidFill>
                  <a:schemeClr val="accent5"/>
                </a:solidFill>
              </a:rPr>
              <a:t>stream</a:t>
            </a:r>
          </a:p>
        </p:txBody>
      </p:sp>
      <p:sp>
        <p:nvSpPr>
          <p:cNvPr id="6" name="TextBox 5">
            <a:extLst>
              <a:ext uri="{FF2B5EF4-FFF2-40B4-BE49-F238E27FC236}">
                <a16:creationId xmlns:a16="http://schemas.microsoft.com/office/drawing/2014/main" id="{AD7DADC3-280F-4E83-B7BE-042FCE36F90A}"/>
              </a:ext>
            </a:extLst>
          </p:cNvPr>
          <p:cNvSpPr txBox="1"/>
          <p:nvPr/>
        </p:nvSpPr>
        <p:spPr>
          <a:xfrm>
            <a:off x="6314481" y="2292569"/>
            <a:ext cx="2376264" cy="1631216"/>
          </a:xfrm>
          <a:prstGeom prst="rect">
            <a:avLst/>
          </a:prstGeom>
          <a:noFill/>
        </p:spPr>
        <p:txBody>
          <a:bodyPr wrap="square" rtlCol="0">
            <a:spAutoFit/>
          </a:bodyPr>
          <a:lstStyle/>
          <a:p>
            <a:pPr algn="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000010</a:t>
            </a:r>
            <a:br>
              <a:rPr lang="en-GB" sz="2000" dirty="0">
                <a:sym typeface="Wingdings" panose="05000000000000000000" pitchFamily="2" charset="2"/>
              </a:rPr>
            </a:br>
            <a:r>
              <a:rPr lang="en-GB" sz="2000" dirty="0">
                <a:sym typeface="Wingdings" panose="05000000000000000000" pitchFamily="2" charset="2"/>
              </a:rPr>
              <a:t>12  </a:t>
            </a:r>
            <a:r>
              <a:rPr lang="en-GB" sz="2000" dirty="0">
                <a:solidFill>
                  <a:schemeClr val="accent5"/>
                </a:solidFill>
                <a:sym typeface="Wingdings" panose="05000000000000000000" pitchFamily="2" charset="2"/>
              </a:rPr>
              <a:t>00</a:t>
            </a:r>
            <a:r>
              <a:rPr lang="en-GB" sz="2000" dirty="0">
                <a:sym typeface="Wingdings" panose="05000000000000000000" pitchFamily="2" charset="2"/>
              </a:rPr>
              <a:t>110110</a:t>
            </a:r>
            <a:br>
              <a:rPr lang="en-GB"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endParaRPr lang="en-US" sz="2000" dirty="0"/>
          </a:p>
        </p:txBody>
      </p:sp>
      <p:sp>
        <p:nvSpPr>
          <p:cNvPr id="7" name="TextBox 6">
            <a:extLst>
              <a:ext uri="{FF2B5EF4-FFF2-40B4-BE49-F238E27FC236}">
                <a16:creationId xmlns:a16="http://schemas.microsoft.com/office/drawing/2014/main" id="{54A4E897-1C01-4B80-85E8-8A289DE7E1C5}"/>
              </a:ext>
            </a:extLst>
          </p:cNvPr>
          <p:cNvSpPr txBox="1"/>
          <p:nvPr/>
        </p:nvSpPr>
        <p:spPr>
          <a:xfrm>
            <a:off x="6867809" y="4156205"/>
            <a:ext cx="1822935" cy="523220"/>
          </a:xfrm>
          <a:prstGeom prst="rect">
            <a:avLst/>
          </a:prstGeom>
          <a:noFill/>
        </p:spPr>
        <p:txBody>
          <a:bodyPr wrap="none" rtlCol="0">
            <a:spAutoFit/>
          </a:bodyPr>
          <a:lstStyle/>
          <a:p>
            <a:r>
              <a:rPr lang="en-US" sz="2800" b="1" dirty="0">
                <a:solidFill>
                  <a:schemeClr val="accent5"/>
                </a:solidFill>
              </a:rPr>
              <a:t>01 </a:t>
            </a:r>
            <a:r>
              <a:rPr lang="en-US" sz="2800" dirty="0">
                <a:solidFill>
                  <a:schemeClr val="accent5"/>
                </a:solidFill>
              </a:rPr>
              <a:t>stream</a:t>
            </a:r>
          </a:p>
        </p:txBody>
      </p:sp>
      <p:sp>
        <p:nvSpPr>
          <p:cNvPr id="10" name="TextBox 9">
            <a:extLst>
              <a:ext uri="{FF2B5EF4-FFF2-40B4-BE49-F238E27FC236}">
                <a16:creationId xmlns:a16="http://schemas.microsoft.com/office/drawing/2014/main" id="{E9F3692C-080A-4C76-8F94-DD2A314C6AE2}"/>
              </a:ext>
            </a:extLst>
          </p:cNvPr>
          <p:cNvSpPr txBox="1"/>
          <p:nvPr/>
        </p:nvSpPr>
        <p:spPr>
          <a:xfrm>
            <a:off x="6312024" y="4619611"/>
            <a:ext cx="2376264" cy="707886"/>
          </a:xfrm>
          <a:prstGeom prst="rect">
            <a:avLst/>
          </a:prstGeom>
          <a:noFill/>
        </p:spPr>
        <p:txBody>
          <a:bodyPr wrap="square" rtlCol="0">
            <a:spAutoFit/>
          </a:bodyPr>
          <a:lstStyle/>
          <a:p>
            <a:pPr algn="r"/>
            <a:r>
              <a:rPr lang="en-GB" sz="2000" dirty="0"/>
              <a:t>9 </a:t>
            </a:r>
            <a:r>
              <a:rPr lang="en-GB" sz="2000" dirty="0">
                <a:sym typeface="Wingdings" panose="05000000000000000000" pitchFamily="2" charset="2"/>
              </a:rPr>
              <a:t> </a:t>
            </a:r>
            <a:r>
              <a:rPr lang="en-GB" sz="2000" dirty="0">
                <a:solidFill>
                  <a:schemeClr val="accent5"/>
                </a:solidFill>
                <a:sym typeface="Wingdings" panose="05000000000000000000" pitchFamily="2" charset="2"/>
              </a:rPr>
              <a:t>01</a:t>
            </a:r>
            <a:r>
              <a:rPr lang="en-GB" sz="2000" dirty="0">
                <a:sym typeface="Wingdings" panose="05000000000000000000" pitchFamily="2" charset="2"/>
              </a:rPr>
              <a:t>100100</a:t>
            </a:r>
            <a:br>
              <a:rPr lang="en-US" sz="2000" dirty="0">
                <a:sym typeface="Wingdings" panose="05000000000000000000" pitchFamily="2" charset="2"/>
              </a:rPr>
            </a:br>
            <a:r>
              <a:rPr lang="en-GB" sz="2000" dirty="0">
                <a:sym typeface="Wingdings" panose="05000000000000000000" pitchFamily="2" charset="2"/>
              </a:rPr>
              <a:t>16  </a:t>
            </a:r>
            <a:r>
              <a:rPr lang="en-GB" sz="2000" dirty="0">
                <a:solidFill>
                  <a:schemeClr val="accent5"/>
                </a:solidFill>
                <a:sym typeface="Wingdings" panose="05000000000000000000" pitchFamily="2" charset="2"/>
              </a:rPr>
              <a:t>01</a:t>
            </a:r>
            <a:r>
              <a:rPr lang="en-GB" sz="2000" dirty="0">
                <a:sym typeface="Wingdings" panose="05000000000000000000" pitchFamily="2" charset="2"/>
              </a:rPr>
              <a:t>001101</a:t>
            </a:r>
            <a:endParaRPr lang="en-US" sz="2000" dirty="0"/>
          </a:p>
        </p:txBody>
      </p:sp>
      <p:sp>
        <p:nvSpPr>
          <p:cNvPr id="11" name="TextBox 10">
            <a:extLst>
              <a:ext uri="{FF2B5EF4-FFF2-40B4-BE49-F238E27FC236}">
                <a16:creationId xmlns:a16="http://schemas.microsoft.com/office/drawing/2014/main" id="{040FD77A-0219-4827-902A-5C4E5D68DBDC}"/>
              </a:ext>
            </a:extLst>
          </p:cNvPr>
          <p:cNvSpPr txBox="1"/>
          <p:nvPr/>
        </p:nvSpPr>
        <p:spPr>
          <a:xfrm>
            <a:off x="9755291" y="1772816"/>
            <a:ext cx="1813317" cy="523220"/>
          </a:xfrm>
          <a:prstGeom prst="rect">
            <a:avLst/>
          </a:prstGeom>
          <a:noFill/>
        </p:spPr>
        <p:txBody>
          <a:bodyPr wrap="none" rtlCol="0">
            <a:spAutoFit/>
          </a:bodyPr>
          <a:lstStyle/>
          <a:p>
            <a:r>
              <a:rPr lang="en-US" sz="2800" b="1" dirty="0">
                <a:solidFill>
                  <a:schemeClr val="accent5"/>
                </a:solidFill>
              </a:rPr>
              <a:t>10 </a:t>
            </a:r>
            <a:r>
              <a:rPr lang="en-US" sz="2800" dirty="0">
                <a:solidFill>
                  <a:schemeClr val="accent5"/>
                </a:solidFill>
              </a:rPr>
              <a:t>stream</a:t>
            </a:r>
          </a:p>
        </p:txBody>
      </p:sp>
      <p:sp>
        <p:nvSpPr>
          <p:cNvPr id="12" name="TextBox 11">
            <a:extLst>
              <a:ext uri="{FF2B5EF4-FFF2-40B4-BE49-F238E27FC236}">
                <a16:creationId xmlns:a16="http://schemas.microsoft.com/office/drawing/2014/main" id="{60FDACED-838E-4BFF-9784-36685F1C42B9}"/>
              </a:ext>
            </a:extLst>
          </p:cNvPr>
          <p:cNvSpPr txBox="1"/>
          <p:nvPr/>
        </p:nvSpPr>
        <p:spPr>
          <a:xfrm>
            <a:off x="9192344" y="2291908"/>
            <a:ext cx="2376264" cy="1015663"/>
          </a:xfrm>
          <a:prstGeom prst="rect">
            <a:avLst/>
          </a:prstGeom>
          <a:noFill/>
        </p:spPr>
        <p:txBody>
          <a:bodyPr wrap="square" rtlCol="0">
            <a:spAutoFit/>
          </a:bodyPr>
          <a:lstStyle/>
          <a:p>
            <a:pPr algn="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GB" sz="2000" dirty="0">
                <a:sym typeface="Wingdings" panose="05000000000000000000" pitchFamily="2" charset="2"/>
              </a:rPr>
              <a:t>14  </a:t>
            </a:r>
            <a:r>
              <a:rPr lang="en-GB" sz="2000" dirty="0">
                <a:solidFill>
                  <a:schemeClr val="accent5"/>
                </a:solidFill>
                <a:sym typeface="Wingdings" panose="05000000000000000000" pitchFamily="2" charset="2"/>
              </a:rPr>
              <a:t>10</a:t>
            </a:r>
            <a:r>
              <a:rPr lang="en-GB" sz="2000" dirty="0">
                <a:sym typeface="Wingdings" panose="05000000000000000000" pitchFamily="2" charset="2"/>
              </a:rPr>
              <a:t>110111</a:t>
            </a:r>
            <a:endParaRPr lang="en-US" sz="2000" dirty="0">
              <a:sym typeface="Wingdings" panose="05000000000000000000" pitchFamily="2" charset="2"/>
            </a:endParaRPr>
          </a:p>
        </p:txBody>
      </p:sp>
      <p:sp>
        <p:nvSpPr>
          <p:cNvPr id="13" name="TextBox 12">
            <a:extLst>
              <a:ext uri="{FF2B5EF4-FFF2-40B4-BE49-F238E27FC236}">
                <a16:creationId xmlns:a16="http://schemas.microsoft.com/office/drawing/2014/main" id="{307E82BD-F3E7-4705-8F43-E7C6BD648794}"/>
              </a:ext>
            </a:extLst>
          </p:cNvPr>
          <p:cNvSpPr txBox="1"/>
          <p:nvPr/>
        </p:nvSpPr>
        <p:spPr>
          <a:xfrm>
            <a:off x="9755291" y="3533922"/>
            <a:ext cx="1813317" cy="523220"/>
          </a:xfrm>
          <a:prstGeom prst="rect">
            <a:avLst/>
          </a:prstGeom>
          <a:noFill/>
        </p:spPr>
        <p:txBody>
          <a:bodyPr wrap="none" rtlCol="0">
            <a:spAutoFit/>
          </a:bodyPr>
          <a:lstStyle/>
          <a:p>
            <a:r>
              <a:rPr lang="en-US" sz="2800" b="1" dirty="0">
                <a:solidFill>
                  <a:schemeClr val="accent5"/>
                </a:solidFill>
              </a:rPr>
              <a:t>11 </a:t>
            </a:r>
            <a:r>
              <a:rPr lang="en-US" sz="2800" dirty="0">
                <a:solidFill>
                  <a:schemeClr val="accent5"/>
                </a:solidFill>
              </a:rPr>
              <a:t>stream</a:t>
            </a:r>
          </a:p>
        </p:txBody>
      </p:sp>
      <p:sp>
        <p:nvSpPr>
          <p:cNvPr id="14" name="TextBox 13">
            <a:extLst>
              <a:ext uri="{FF2B5EF4-FFF2-40B4-BE49-F238E27FC236}">
                <a16:creationId xmlns:a16="http://schemas.microsoft.com/office/drawing/2014/main" id="{673F6A2B-B59B-41F4-AE1E-55E2FA7DE122}"/>
              </a:ext>
            </a:extLst>
          </p:cNvPr>
          <p:cNvSpPr txBox="1"/>
          <p:nvPr/>
        </p:nvSpPr>
        <p:spPr>
          <a:xfrm>
            <a:off x="9192344" y="4057142"/>
            <a:ext cx="2376264" cy="1631216"/>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101100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br>
            <a:r>
              <a:rPr lang="en-US" sz="2000" dirty="0">
                <a:sym typeface="Wingdings" panose="05000000000000000000" pitchFamily="2" charset="2"/>
              </a:rPr>
              <a:t>8  </a:t>
            </a:r>
            <a:r>
              <a:rPr lang="en-GB" sz="2000" dirty="0">
                <a:solidFill>
                  <a:schemeClr val="accent5"/>
                </a:solidFill>
              </a:rPr>
              <a:t>11</a:t>
            </a:r>
            <a:r>
              <a:rPr lang="en-GB" sz="2000" dirty="0"/>
              <a:t>100110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p>
        </p:txBody>
      </p:sp>
    </p:spTree>
    <p:extLst>
      <p:ext uri="{BB962C8B-B14F-4D97-AF65-F5344CB8AC3E}">
        <p14:creationId xmlns:p14="http://schemas.microsoft.com/office/powerpoint/2010/main" val="83235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3E7B-E41D-410B-B07D-09EE7DC924AF}"/>
              </a:ext>
            </a:extLst>
          </p:cNvPr>
          <p:cNvSpPr>
            <a:spLocks noGrp="1"/>
          </p:cNvSpPr>
          <p:nvPr>
            <p:ph type="title"/>
          </p:nvPr>
        </p:nvSpPr>
        <p:spPr/>
        <p:txBody>
          <a:bodyPr/>
          <a:lstStyle/>
          <a:p>
            <a:r>
              <a:rPr lang="en-US" dirty="0"/>
              <a:t>The Windowed Streaming Context</a:t>
            </a:r>
          </a:p>
        </p:txBody>
      </p:sp>
      <p:sp>
        <p:nvSpPr>
          <p:cNvPr id="3" name="Text Placeholder 2">
            <a:extLst>
              <a:ext uri="{FF2B5EF4-FFF2-40B4-BE49-F238E27FC236}">
                <a16:creationId xmlns:a16="http://schemas.microsoft.com/office/drawing/2014/main" id="{692C671E-CD92-430F-B3C6-934F86276B3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6566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9" name="Content Placeholder 2">
            <a:extLst>
              <a:ext uri="{FF2B5EF4-FFF2-40B4-BE49-F238E27FC236}">
                <a16:creationId xmlns:a16="http://schemas.microsoft.com/office/drawing/2014/main" id="{4F04BC22-341D-40CB-B944-609824CB9EE7}"/>
              </a:ext>
            </a:extLst>
          </p:cNvPr>
          <p:cNvSpPr txBox="1">
            <a:spLocks/>
          </p:cNvSpPr>
          <p:nvPr/>
        </p:nvSpPr>
        <p:spPr>
          <a:xfrm>
            <a:off x="838200" y="1844824"/>
            <a:ext cx="54738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a:t>Use the first few bits of the hash to determine which stream it should go to.</a:t>
            </a:r>
          </a:p>
          <a:p>
            <a:pPr marL="0" indent="0">
              <a:buNone/>
            </a:pPr>
            <a:endParaRPr lang="en-SG" dirty="0"/>
          </a:p>
          <a:p>
            <a:pPr marL="0" indent="0">
              <a:buNone/>
            </a:pPr>
            <a:r>
              <a:rPr lang="en-SG" dirty="0"/>
              <a:t>Now, determine the largest number of leading zeroes in each stream.</a:t>
            </a:r>
          </a:p>
        </p:txBody>
      </p:sp>
      <p:sp>
        <p:nvSpPr>
          <p:cNvPr id="3" name="TextBox 2">
            <a:extLst>
              <a:ext uri="{FF2B5EF4-FFF2-40B4-BE49-F238E27FC236}">
                <a16:creationId xmlns:a16="http://schemas.microsoft.com/office/drawing/2014/main" id="{7DF69066-4AE6-4101-829F-8C9AA85BB7C5}"/>
              </a:ext>
            </a:extLst>
          </p:cNvPr>
          <p:cNvSpPr txBox="1"/>
          <p:nvPr/>
        </p:nvSpPr>
        <p:spPr>
          <a:xfrm>
            <a:off x="6867810" y="1774881"/>
            <a:ext cx="1822935" cy="523220"/>
          </a:xfrm>
          <a:prstGeom prst="rect">
            <a:avLst/>
          </a:prstGeom>
          <a:noFill/>
        </p:spPr>
        <p:txBody>
          <a:bodyPr wrap="none" rtlCol="0">
            <a:spAutoFit/>
          </a:bodyPr>
          <a:lstStyle/>
          <a:p>
            <a:r>
              <a:rPr lang="en-US" sz="2800" b="1" dirty="0">
                <a:solidFill>
                  <a:schemeClr val="accent5"/>
                </a:solidFill>
              </a:rPr>
              <a:t>00 </a:t>
            </a:r>
            <a:r>
              <a:rPr lang="en-US" sz="2800" dirty="0">
                <a:solidFill>
                  <a:schemeClr val="accent5"/>
                </a:solidFill>
              </a:rPr>
              <a:t>stream</a:t>
            </a:r>
          </a:p>
        </p:txBody>
      </p:sp>
      <p:sp>
        <p:nvSpPr>
          <p:cNvPr id="6" name="TextBox 5">
            <a:extLst>
              <a:ext uri="{FF2B5EF4-FFF2-40B4-BE49-F238E27FC236}">
                <a16:creationId xmlns:a16="http://schemas.microsoft.com/office/drawing/2014/main" id="{AD7DADC3-280F-4E83-B7BE-042FCE36F90A}"/>
              </a:ext>
            </a:extLst>
          </p:cNvPr>
          <p:cNvSpPr txBox="1"/>
          <p:nvPr/>
        </p:nvSpPr>
        <p:spPr>
          <a:xfrm>
            <a:off x="6314481" y="2292569"/>
            <a:ext cx="2376264" cy="1631216"/>
          </a:xfrm>
          <a:prstGeom prst="rect">
            <a:avLst/>
          </a:prstGeom>
          <a:noFill/>
        </p:spPr>
        <p:txBody>
          <a:bodyPr wrap="square" rtlCol="0">
            <a:spAutoFit/>
          </a:bodyPr>
          <a:lstStyle/>
          <a:p>
            <a:pPr algn="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chemeClr val="accent5"/>
                </a:solidFill>
                <a:sym typeface="Wingdings" panose="05000000000000000000" pitchFamily="2" charset="2"/>
              </a:rPr>
              <a:t>00</a:t>
            </a:r>
            <a:r>
              <a:rPr lang="en-US" sz="2000" dirty="0">
                <a:solidFill>
                  <a:srgbClr val="FF0000"/>
                </a:solidFill>
                <a:sym typeface="Wingdings" panose="05000000000000000000" pitchFamily="2" charset="2"/>
              </a:rPr>
              <a:t>0000</a:t>
            </a:r>
            <a:r>
              <a:rPr lang="en-US" sz="2000" dirty="0">
                <a:sym typeface="Wingdings" panose="05000000000000000000" pitchFamily="2" charset="2"/>
              </a:rPr>
              <a:t>10</a:t>
            </a:r>
            <a:br>
              <a:rPr lang="en-GB" sz="2000" dirty="0">
                <a:sym typeface="Wingdings" panose="05000000000000000000" pitchFamily="2" charset="2"/>
              </a:rPr>
            </a:br>
            <a:r>
              <a:rPr lang="en-GB" sz="2000" dirty="0">
                <a:sym typeface="Wingdings" panose="05000000000000000000" pitchFamily="2" charset="2"/>
              </a:rPr>
              <a:t>12  </a:t>
            </a:r>
            <a:r>
              <a:rPr lang="en-GB" sz="2000" dirty="0">
                <a:solidFill>
                  <a:schemeClr val="accent5"/>
                </a:solidFill>
                <a:sym typeface="Wingdings" panose="05000000000000000000" pitchFamily="2" charset="2"/>
              </a:rPr>
              <a:t>00</a:t>
            </a:r>
            <a:r>
              <a:rPr lang="en-GB" sz="2000" dirty="0">
                <a:sym typeface="Wingdings" panose="05000000000000000000" pitchFamily="2" charset="2"/>
              </a:rPr>
              <a:t>110110</a:t>
            </a:r>
            <a:br>
              <a:rPr lang="en-GB"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endParaRPr lang="en-US" sz="2000" dirty="0"/>
          </a:p>
        </p:txBody>
      </p:sp>
      <p:sp>
        <p:nvSpPr>
          <p:cNvPr id="7" name="TextBox 6">
            <a:extLst>
              <a:ext uri="{FF2B5EF4-FFF2-40B4-BE49-F238E27FC236}">
                <a16:creationId xmlns:a16="http://schemas.microsoft.com/office/drawing/2014/main" id="{54A4E897-1C01-4B80-85E8-8A289DE7E1C5}"/>
              </a:ext>
            </a:extLst>
          </p:cNvPr>
          <p:cNvSpPr txBox="1"/>
          <p:nvPr/>
        </p:nvSpPr>
        <p:spPr>
          <a:xfrm>
            <a:off x="6867809" y="4156205"/>
            <a:ext cx="1822935" cy="523220"/>
          </a:xfrm>
          <a:prstGeom prst="rect">
            <a:avLst/>
          </a:prstGeom>
          <a:noFill/>
        </p:spPr>
        <p:txBody>
          <a:bodyPr wrap="none" rtlCol="0">
            <a:spAutoFit/>
          </a:bodyPr>
          <a:lstStyle/>
          <a:p>
            <a:r>
              <a:rPr lang="en-US" sz="2800" b="1" dirty="0">
                <a:solidFill>
                  <a:schemeClr val="accent5"/>
                </a:solidFill>
              </a:rPr>
              <a:t>01 </a:t>
            </a:r>
            <a:r>
              <a:rPr lang="en-US" sz="2800" dirty="0">
                <a:solidFill>
                  <a:schemeClr val="accent5"/>
                </a:solidFill>
              </a:rPr>
              <a:t>stream</a:t>
            </a:r>
          </a:p>
        </p:txBody>
      </p:sp>
      <p:sp>
        <p:nvSpPr>
          <p:cNvPr id="10" name="TextBox 9">
            <a:extLst>
              <a:ext uri="{FF2B5EF4-FFF2-40B4-BE49-F238E27FC236}">
                <a16:creationId xmlns:a16="http://schemas.microsoft.com/office/drawing/2014/main" id="{E9F3692C-080A-4C76-8F94-DD2A314C6AE2}"/>
              </a:ext>
            </a:extLst>
          </p:cNvPr>
          <p:cNvSpPr txBox="1"/>
          <p:nvPr/>
        </p:nvSpPr>
        <p:spPr>
          <a:xfrm>
            <a:off x="6312024" y="4619611"/>
            <a:ext cx="2376264" cy="707886"/>
          </a:xfrm>
          <a:prstGeom prst="rect">
            <a:avLst/>
          </a:prstGeom>
          <a:noFill/>
        </p:spPr>
        <p:txBody>
          <a:bodyPr wrap="square" rtlCol="0">
            <a:spAutoFit/>
          </a:bodyPr>
          <a:lstStyle/>
          <a:p>
            <a:pPr algn="r"/>
            <a:r>
              <a:rPr lang="en-GB" sz="2000" dirty="0"/>
              <a:t>9 </a:t>
            </a:r>
            <a:r>
              <a:rPr lang="en-GB" sz="2000" dirty="0">
                <a:sym typeface="Wingdings" panose="05000000000000000000" pitchFamily="2" charset="2"/>
              </a:rPr>
              <a:t> </a:t>
            </a:r>
            <a:r>
              <a:rPr lang="en-GB" sz="2000" dirty="0">
                <a:solidFill>
                  <a:schemeClr val="accent5"/>
                </a:solidFill>
                <a:sym typeface="Wingdings" panose="05000000000000000000" pitchFamily="2" charset="2"/>
              </a:rPr>
              <a:t>01</a:t>
            </a:r>
            <a:r>
              <a:rPr lang="en-GB" sz="2000" dirty="0">
                <a:sym typeface="Wingdings" panose="05000000000000000000" pitchFamily="2" charset="2"/>
              </a:rPr>
              <a:t>100100</a:t>
            </a:r>
            <a:br>
              <a:rPr lang="en-US" sz="2000" dirty="0">
                <a:sym typeface="Wingdings" panose="05000000000000000000" pitchFamily="2" charset="2"/>
              </a:rPr>
            </a:br>
            <a:r>
              <a:rPr lang="en-GB" sz="2000" dirty="0">
                <a:sym typeface="Wingdings" panose="05000000000000000000" pitchFamily="2" charset="2"/>
              </a:rPr>
              <a:t>16  </a:t>
            </a:r>
            <a:r>
              <a:rPr lang="en-GB" sz="2000" dirty="0">
                <a:solidFill>
                  <a:schemeClr val="accent5"/>
                </a:solidFill>
                <a:sym typeface="Wingdings" panose="05000000000000000000" pitchFamily="2" charset="2"/>
              </a:rPr>
              <a:t>01</a:t>
            </a:r>
            <a:r>
              <a:rPr lang="en-GB" sz="2000" dirty="0">
                <a:solidFill>
                  <a:srgbClr val="FF0000"/>
                </a:solidFill>
                <a:sym typeface="Wingdings" panose="05000000000000000000" pitchFamily="2" charset="2"/>
              </a:rPr>
              <a:t>00</a:t>
            </a:r>
            <a:r>
              <a:rPr lang="en-GB" sz="2000" dirty="0">
                <a:sym typeface="Wingdings" panose="05000000000000000000" pitchFamily="2" charset="2"/>
              </a:rPr>
              <a:t>1101</a:t>
            </a:r>
            <a:endParaRPr lang="en-US" sz="2000" dirty="0"/>
          </a:p>
        </p:txBody>
      </p:sp>
      <p:sp>
        <p:nvSpPr>
          <p:cNvPr id="11" name="TextBox 10">
            <a:extLst>
              <a:ext uri="{FF2B5EF4-FFF2-40B4-BE49-F238E27FC236}">
                <a16:creationId xmlns:a16="http://schemas.microsoft.com/office/drawing/2014/main" id="{040FD77A-0219-4827-902A-5C4E5D68DBDC}"/>
              </a:ext>
            </a:extLst>
          </p:cNvPr>
          <p:cNvSpPr txBox="1"/>
          <p:nvPr/>
        </p:nvSpPr>
        <p:spPr>
          <a:xfrm>
            <a:off x="9755291" y="1772816"/>
            <a:ext cx="1813317" cy="523220"/>
          </a:xfrm>
          <a:prstGeom prst="rect">
            <a:avLst/>
          </a:prstGeom>
          <a:noFill/>
        </p:spPr>
        <p:txBody>
          <a:bodyPr wrap="none" rtlCol="0">
            <a:spAutoFit/>
          </a:bodyPr>
          <a:lstStyle/>
          <a:p>
            <a:r>
              <a:rPr lang="en-US" sz="2800" b="1" dirty="0">
                <a:solidFill>
                  <a:schemeClr val="accent5"/>
                </a:solidFill>
              </a:rPr>
              <a:t>10 </a:t>
            </a:r>
            <a:r>
              <a:rPr lang="en-US" sz="2800" dirty="0">
                <a:solidFill>
                  <a:schemeClr val="accent5"/>
                </a:solidFill>
              </a:rPr>
              <a:t>stream</a:t>
            </a:r>
          </a:p>
        </p:txBody>
      </p:sp>
      <p:sp>
        <p:nvSpPr>
          <p:cNvPr id="12" name="TextBox 11">
            <a:extLst>
              <a:ext uri="{FF2B5EF4-FFF2-40B4-BE49-F238E27FC236}">
                <a16:creationId xmlns:a16="http://schemas.microsoft.com/office/drawing/2014/main" id="{60FDACED-838E-4BFF-9784-36685F1C42B9}"/>
              </a:ext>
            </a:extLst>
          </p:cNvPr>
          <p:cNvSpPr txBox="1"/>
          <p:nvPr/>
        </p:nvSpPr>
        <p:spPr>
          <a:xfrm>
            <a:off x="9192344" y="2291908"/>
            <a:ext cx="2376264" cy="1015663"/>
          </a:xfrm>
          <a:prstGeom prst="rect">
            <a:avLst/>
          </a:prstGeom>
          <a:noFill/>
        </p:spPr>
        <p:txBody>
          <a:bodyPr wrap="square" rtlCol="0">
            <a:spAutoFit/>
          </a:bodyPr>
          <a:lstStyle/>
          <a:p>
            <a:pPr algn="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GB" sz="2000" dirty="0">
                <a:sym typeface="Wingdings" panose="05000000000000000000" pitchFamily="2" charset="2"/>
              </a:rPr>
              <a:t>14  </a:t>
            </a:r>
            <a:r>
              <a:rPr lang="en-GB" sz="2000" dirty="0">
                <a:solidFill>
                  <a:schemeClr val="accent5"/>
                </a:solidFill>
                <a:sym typeface="Wingdings" panose="05000000000000000000" pitchFamily="2" charset="2"/>
              </a:rPr>
              <a:t>10</a:t>
            </a:r>
            <a:r>
              <a:rPr lang="en-GB" sz="2000" dirty="0">
                <a:sym typeface="Wingdings" panose="05000000000000000000" pitchFamily="2" charset="2"/>
              </a:rPr>
              <a:t>110111</a:t>
            </a:r>
            <a:endParaRPr lang="en-US" sz="2000" dirty="0">
              <a:sym typeface="Wingdings" panose="05000000000000000000" pitchFamily="2" charset="2"/>
            </a:endParaRPr>
          </a:p>
        </p:txBody>
      </p:sp>
      <p:sp>
        <p:nvSpPr>
          <p:cNvPr id="13" name="TextBox 12">
            <a:extLst>
              <a:ext uri="{FF2B5EF4-FFF2-40B4-BE49-F238E27FC236}">
                <a16:creationId xmlns:a16="http://schemas.microsoft.com/office/drawing/2014/main" id="{307E82BD-F3E7-4705-8F43-E7C6BD648794}"/>
              </a:ext>
            </a:extLst>
          </p:cNvPr>
          <p:cNvSpPr txBox="1"/>
          <p:nvPr/>
        </p:nvSpPr>
        <p:spPr>
          <a:xfrm>
            <a:off x="9755291" y="3533922"/>
            <a:ext cx="1813317" cy="523220"/>
          </a:xfrm>
          <a:prstGeom prst="rect">
            <a:avLst/>
          </a:prstGeom>
          <a:noFill/>
        </p:spPr>
        <p:txBody>
          <a:bodyPr wrap="none" rtlCol="0">
            <a:spAutoFit/>
          </a:bodyPr>
          <a:lstStyle/>
          <a:p>
            <a:r>
              <a:rPr lang="en-US" sz="2800" b="1" dirty="0">
                <a:solidFill>
                  <a:schemeClr val="accent5"/>
                </a:solidFill>
              </a:rPr>
              <a:t>11 </a:t>
            </a:r>
            <a:r>
              <a:rPr lang="en-US" sz="2800" dirty="0">
                <a:solidFill>
                  <a:schemeClr val="accent5"/>
                </a:solidFill>
              </a:rPr>
              <a:t>stream</a:t>
            </a:r>
          </a:p>
        </p:txBody>
      </p:sp>
      <p:sp>
        <p:nvSpPr>
          <p:cNvPr id="14" name="TextBox 13">
            <a:extLst>
              <a:ext uri="{FF2B5EF4-FFF2-40B4-BE49-F238E27FC236}">
                <a16:creationId xmlns:a16="http://schemas.microsoft.com/office/drawing/2014/main" id="{673F6A2B-B59B-41F4-AE1E-55E2FA7DE122}"/>
              </a:ext>
            </a:extLst>
          </p:cNvPr>
          <p:cNvSpPr txBox="1"/>
          <p:nvPr/>
        </p:nvSpPr>
        <p:spPr>
          <a:xfrm>
            <a:off x="9192344" y="4057142"/>
            <a:ext cx="2376264" cy="1631216"/>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101100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olidFill>
                  <a:srgbClr val="FF0000"/>
                </a:solidFill>
                <a:sym typeface="Wingdings" panose="05000000000000000000" pitchFamily="2" charset="2"/>
              </a:rPr>
              <a:t>0</a:t>
            </a:r>
            <a:r>
              <a:rPr lang="en-US" sz="2000" dirty="0">
                <a:sym typeface="Wingdings" panose="05000000000000000000" pitchFamily="2" charset="2"/>
              </a:rPr>
              <a:t>10101</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br>
            <a:r>
              <a:rPr lang="en-US" sz="2000" dirty="0">
                <a:sym typeface="Wingdings" panose="05000000000000000000" pitchFamily="2" charset="2"/>
              </a:rPr>
              <a:t>8  </a:t>
            </a:r>
            <a:r>
              <a:rPr lang="en-GB" sz="2000" dirty="0">
                <a:solidFill>
                  <a:schemeClr val="accent5"/>
                </a:solidFill>
              </a:rPr>
              <a:t>11</a:t>
            </a:r>
            <a:r>
              <a:rPr lang="en-GB" sz="2000" dirty="0"/>
              <a:t>100110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p>
        </p:txBody>
      </p:sp>
      <p:sp>
        <p:nvSpPr>
          <p:cNvPr id="4" name="TextBox 3">
            <a:extLst>
              <a:ext uri="{FF2B5EF4-FFF2-40B4-BE49-F238E27FC236}">
                <a16:creationId xmlns:a16="http://schemas.microsoft.com/office/drawing/2014/main" id="{88D5835D-7085-4717-A820-FE96FBD9D713}"/>
              </a:ext>
            </a:extLst>
          </p:cNvPr>
          <p:cNvSpPr txBox="1"/>
          <p:nvPr/>
        </p:nvSpPr>
        <p:spPr>
          <a:xfrm>
            <a:off x="8719505" y="3565053"/>
            <a:ext cx="391454" cy="523220"/>
          </a:xfrm>
          <a:prstGeom prst="rect">
            <a:avLst/>
          </a:prstGeom>
          <a:noFill/>
        </p:spPr>
        <p:txBody>
          <a:bodyPr wrap="none" rtlCol="0">
            <a:spAutoFit/>
          </a:bodyPr>
          <a:lstStyle/>
          <a:p>
            <a:r>
              <a:rPr lang="en-US" sz="2800" dirty="0">
                <a:solidFill>
                  <a:srgbClr val="FF0000"/>
                </a:solidFill>
              </a:rPr>
              <a:t>4</a:t>
            </a:r>
          </a:p>
        </p:txBody>
      </p:sp>
      <p:sp>
        <p:nvSpPr>
          <p:cNvPr id="15" name="TextBox 14">
            <a:extLst>
              <a:ext uri="{FF2B5EF4-FFF2-40B4-BE49-F238E27FC236}">
                <a16:creationId xmlns:a16="http://schemas.microsoft.com/office/drawing/2014/main" id="{7089455A-CA25-4797-9429-8DF99E71AF2D}"/>
              </a:ext>
            </a:extLst>
          </p:cNvPr>
          <p:cNvSpPr txBox="1"/>
          <p:nvPr/>
        </p:nvSpPr>
        <p:spPr>
          <a:xfrm>
            <a:off x="8719505" y="5085184"/>
            <a:ext cx="391454" cy="523220"/>
          </a:xfrm>
          <a:prstGeom prst="rect">
            <a:avLst/>
          </a:prstGeom>
          <a:noFill/>
        </p:spPr>
        <p:txBody>
          <a:bodyPr wrap="none" rtlCol="0">
            <a:spAutoFit/>
          </a:bodyPr>
          <a:lstStyle/>
          <a:p>
            <a:r>
              <a:rPr lang="en-US" sz="2800" dirty="0">
                <a:solidFill>
                  <a:srgbClr val="FF0000"/>
                </a:solidFill>
              </a:rPr>
              <a:t>2</a:t>
            </a:r>
          </a:p>
        </p:txBody>
      </p:sp>
      <p:sp>
        <p:nvSpPr>
          <p:cNvPr id="16" name="TextBox 15">
            <a:extLst>
              <a:ext uri="{FF2B5EF4-FFF2-40B4-BE49-F238E27FC236}">
                <a16:creationId xmlns:a16="http://schemas.microsoft.com/office/drawing/2014/main" id="{8A3524E5-5AB4-46D3-941A-43CCD43F8CCE}"/>
              </a:ext>
            </a:extLst>
          </p:cNvPr>
          <p:cNvSpPr txBox="1"/>
          <p:nvPr/>
        </p:nvSpPr>
        <p:spPr>
          <a:xfrm>
            <a:off x="11576927" y="2969264"/>
            <a:ext cx="391454" cy="523220"/>
          </a:xfrm>
          <a:prstGeom prst="rect">
            <a:avLst/>
          </a:prstGeom>
          <a:noFill/>
        </p:spPr>
        <p:txBody>
          <a:bodyPr wrap="none" rtlCol="0">
            <a:spAutoFit/>
          </a:bodyPr>
          <a:lstStyle/>
          <a:p>
            <a:r>
              <a:rPr lang="en-US" sz="2800" dirty="0">
                <a:solidFill>
                  <a:srgbClr val="FF0000"/>
                </a:solidFill>
              </a:rPr>
              <a:t>0</a:t>
            </a:r>
          </a:p>
        </p:txBody>
      </p:sp>
      <p:sp>
        <p:nvSpPr>
          <p:cNvPr id="17" name="TextBox 16">
            <a:extLst>
              <a:ext uri="{FF2B5EF4-FFF2-40B4-BE49-F238E27FC236}">
                <a16:creationId xmlns:a16="http://schemas.microsoft.com/office/drawing/2014/main" id="{2E3B69C2-05AC-4C86-BF64-3C42753E8653}"/>
              </a:ext>
            </a:extLst>
          </p:cNvPr>
          <p:cNvSpPr txBox="1"/>
          <p:nvPr/>
        </p:nvSpPr>
        <p:spPr>
          <a:xfrm>
            <a:off x="11576927" y="5426060"/>
            <a:ext cx="391454" cy="523220"/>
          </a:xfrm>
          <a:prstGeom prst="rect">
            <a:avLst/>
          </a:prstGeom>
          <a:noFill/>
        </p:spPr>
        <p:txBody>
          <a:bodyPr wrap="none" rtlCol="0">
            <a:spAutoFit/>
          </a:bodyPr>
          <a:lstStyle/>
          <a:p>
            <a:r>
              <a:rPr lang="en-US" sz="2800" dirty="0">
                <a:solidFill>
                  <a:srgbClr val="FF0000"/>
                </a:solidFill>
              </a:rPr>
              <a:t>1</a:t>
            </a:r>
          </a:p>
        </p:txBody>
      </p:sp>
    </p:spTree>
    <p:extLst>
      <p:ext uri="{BB962C8B-B14F-4D97-AF65-F5344CB8AC3E}">
        <p14:creationId xmlns:p14="http://schemas.microsoft.com/office/powerpoint/2010/main" val="3797777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p:sp>
        <p:nvSpPr>
          <p:cNvPr id="9" name="Content Placeholder 2">
            <a:extLst>
              <a:ext uri="{FF2B5EF4-FFF2-40B4-BE49-F238E27FC236}">
                <a16:creationId xmlns:a16="http://schemas.microsoft.com/office/drawing/2014/main" id="{4F04BC22-341D-40CB-B944-609824CB9EE7}"/>
              </a:ext>
            </a:extLst>
          </p:cNvPr>
          <p:cNvSpPr txBox="1">
            <a:spLocks/>
          </p:cNvSpPr>
          <p:nvPr/>
        </p:nvSpPr>
        <p:spPr>
          <a:xfrm>
            <a:off x="838200" y="1844824"/>
            <a:ext cx="54738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a:t>What should we do next?</a:t>
            </a:r>
          </a:p>
        </p:txBody>
      </p:sp>
      <p:sp>
        <p:nvSpPr>
          <p:cNvPr id="3" name="TextBox 2">
            <a:extLst>
              <a:ext uri="{FF2B5EF4-FFF2-40B4-BE49-F238E27FC236}">
                <a16:creationId xmlns:a16="http://schemas.microsoft.com/office/drawing/2014/main" id="{7DF69066-4AE6-4101-829F-8C9AA85BB7C5}"/>
              </a:ext>
            </a:extLst>
          </p:cNvPr>
          <p:cNvSpPr txBox="1"/>
          <p:nvPr/>
        </p:nvSpPr>
        <p:spPr>
          <a:xfrm>
            <a:off x="6867810" y="1774881"/>
            <a:ext cx="1822935" cy="523220"/>
          </a:xfrm>
          <a:prstGeom prst="rect">
            <a:avLst/>
          </a:prstGeom>
          <a:noFill/>
        </p:spPr>
        <p:txBody>
          <a:bodyPr wrap="none" rtlCol="0">
            <a:spAutoFit/>
          </a:bodyPr>
          <a:lstStyle/>
          <a:p>
            <a:r>
              <a:rPr lang="en-US" sz="2800" b="1" dirty="0">
                <a:solidFill>
                  <a:schemeClr val="accent5"/>
                </a:solidFill>
              </a:rPr>
              <a:t>00 </a:t>
            </a:r>
            <a:r>
              <a:rPr lang="en-US" sz="2800" dirty="0">
                <a:solidFill>
                  <a:schemeClr val="accent5"/>
                </a:solidFill>
              </a:rPr>
              <a:t>stream</a:t>
            </a:r>
          </a:p>
        </p:txBody>
      </p:sp>
      <p:sp>
        <p:nvSpPr>
          <p:cNvPr id="6" name="TextBox 5">
            <a:extLst>
              <a:ext uri="{FF2B5EF4-FFF2-40B4-BE49-F238E27FC236}">
                <a16:creationId xmlns:a16="http://schemas.microsoft.com/office/drawing/2014/main" id="{AD7DADC3-280F-4E83-B7BE-042FCE36F90A}"/>
              </a:ext>
            </a:extLst>
          </p:cNvPr>
          <p:cNvSpPr txBox="1"/>
          <p:nvPr/>
        </p:nvSpPr>
        <p:spPr>
          <a:xfrm>
            <a:off x="6314481" y="2292569"/>
            <a:ext cx="2376264" cy="1631216"/>
          </a:xfrm>
          <a:prstGeom prst="rect">
            <a:avLst/>
          </a:prstGeom>
          <a:noFill/>
        </p:spPr>
        <p:txBody>
          <a:bodyPr wrap="square" rtlCol="0">
            <a:spAutoFit/>
          </a:bodyPr>
          <a:lstStyle/>
          <a:p>
            <a:pPr algn="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chemeClr val="accent5"/>
                </a:solidFill>
                <a:sym typeface="Wingdings" panose="05000000000000000000" pitchFamily="2" charset="2"/>
              </a:rPr>
              <a:t>00</a:t>
            </a:r>
            <a:r>
              <a:rPr lang="en-US" sz="2000" dirty="0">
                <a:solidFill>
                  <a:srgbClr val="FF0000"/>
                </a:solidFill>
                <a:sym typeface="Wingdings" panose="05000000000000000000" pitchFamily="2" charset="2"/>
              </a:rPr>
              <a:t>0000</a:t>
            </a:r>
            <a:r>
              <a:rPr lang="en-US" sz="2000" dirty="0">
                <a:sym typeface="Wingdings" panose="05000000000000000000" pitchFamily="2" charset="2"/>
              </a:rPr>
              <a:t>10</a:t>
            </a:r>
            <a:br>
              <a:rPr lang="en-GB" sz="2000" dirty="0">
                <a:sym typeface="Wingdings" panose="05000000000000000000" pitchFamily="2" charset="2"/>
              </a:rPr>
            </a:br>
            <a:r>
              <a:rPr lang="en-GB" sz="2000" dirty="0">
                <a:sym typeface="Wingdings" panose="05000000000000000000" pitchFamily="2" charset="2"/>
              </a:rPr>
              <a:t>12  </a:t>
            </a:r>
            <a:r>
              <a:rPr lang="en-GB" sz="2000" dirty="0">
                <a:solidFill>
                  <a:schemeClr val="accent5"/>
                </a:solidFill>
                <a:sym typeface="Wingdings" panose="05000000000000000000" pitchFamily="2" charset="2"/>
              </a:rPr>
              <a:t>00</a:t>
            </a:r>
            <a:r>
              <a:rPr lang="en-GB" sz="2000" dirty="0">
                <a:sym typeface="Wingdings" panose="05000000000000000000" pitchFamily="2" charset="2"/>
              </a:rPr>
              <a:t>110110</a:t>
            </a:r>
            <a:br>
              <a:rPr lang="en-GB"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endParaRPr lang="en-US" sz="2000" dirty="0"/>
          </a:p>
        </p:txBody>
      </p:sp>
      <p:sp>
        <p:nvSpPr>
          <p:cNvPr id="7" name="TextBox 6">
            <a:extLst>
              <a:ext uri="{FF2B5EF4-FFF2-40B4-BE49-F238E27FC236}">
                <a16:creationId xmlns:a16="http://schemas.microsoft.com/office/drawing/2014/main" id="{54A4E897-1C01-4B80-85E8-8A289DE7E1C5}"/>
              </a:ext>
            </a:extLst>
          </p:cNvPr>
          <p:cNvSpPr txBox="1"/>
          <p:nvPr/>
        </p:nvSpPr>
        <p:spPr>
          <a:xfrm>
            <a:off x="6867809" y="4156205"/>
            <a:ext cx="1822935" cy="523220"/>
          </a:xfrm>
          <a:prstGeom prst="rect">
            <a:avLst/>
          </a:prstGeom>
          <a:noFill/>
        </p:spPr>
        <p:txBody>
          <a:bodyPr wrap="none" rtlCol="0">
            <a:spAutoFit/>
          </a:bodyPr>
          <a:lstStyle/>
          <a:p>
            <a:r>
              <a:rPr lang="en-US" sz="2800" b="1" dirty="0">
                <a:solidFill>
                  <a:schemeClr val="accent5"/>
                </a:solidFill>
              </a:rPr>
              <a:t>01 </a:t>
            </a:r>
            <a:r>
              <a:rPr lang="en-US" sz="2800" dirty="0">
                <a:solidFill>
                  <a:schemeClr val="accent5"/>
                </a:solidFill>
              </a:rPr>
              <a:t>stream</a:t>
            </a:r>
          </a:p>
        </p:txBody>
      </p:sp>
      <p:sp>
        <p:nvSpPr>
          <p:cNvPr id="10" name="TextBox 9">
            <a:extLst>
              <a:ext uri="{FF2B5EF4-FFF2-40B4-BE49-F238E27FC236}">
                <a16:creationId xmlns:a16="http://schemas.microsoft.com/office/drawing/2014/main" id="{E9F3692C-080A-4C76-8F94-DD2A314C6AE2}"/>
              </a:ext>
            </a:extLst>
          </p:cNvPr>
          <p:cNvSpPr txBox="1"/>
          <p:nvPr/>
        </p:nvSpPr>
        <p:spPr>
          <a:xfrm>
            <a:off x="6312024" y="4619611"/>
            <a:ext cx="2376264" cy="707886"/>
          </a:xfrm>
          <a:prstGeom prst="rect">
            <a:avLst/>
          </a:prstGeom>
          <a:noFill/>
        </p:spPr>
        <p:txBody>
          <a:bodyPr wrap="square" rtlCol="0">
            <a:spAutoFit/>
          </a:bodyPr>
          <a:lstStyle/>
          <a:p>
            <a:pPr algn="r"/>
            <a:r>
              <a:rPr lang="en-GB" sz="2000" dirty="0"/>
              <a:t>9 </a:t>
            </a:r>
            <a:r>
              <a:rPr lang="en-GB" sz="2000" dirty="0">
                <a:sym typeface="Wingdings" panose="05000000000000000000" pitchFamily="2" charset="2"/>
              </a:rPr>
              <a:t> </a:t>
            </a:r>
            <a:r>
              <a:rPr lang="en-GB" sz="2000" dirty="0">
                <a:solidFill>
                  <a:schemeClr val="accent5"/>
                </a:solidFill>
                <a:sym typeface="Wingdings" panose="05000000000000000000" pitchFamily="2" charset="2"/>
              </a:rPr>
              <a:t>01</a:t>
            </a:r>
            <a:r>
              <a:rPr lang="en-GB" sz="2000" dirty="0">
                <a:sym typeface="Wingdings" panose="05000000000000000000" pitchFamily="2" charset="2"/>
              </a:rPr>
              <a:t>100100</a:t>
            </a:r>
            <a:br>
              <a:rPr lang="en-US" sz="2000" dirty="0">
                <a:sym typeface="Wingdings" panose="05000000000000000000" pitchFamily="2" charset="2"/>
              </a:rPr>
            </a:br>
            <a:r>
              <a:rPr lang="en-GB" sz="2000" dirty="0">
                <a:sym typeface="Wingdings" panose="05000000000000000000" pitchFamily="2" charset="2"/>
              </a:rPr>
              <a:t>16  </a:t>
            </a:r>
            <a:r>
              <a:rPr lang="en-GB" sz="2000" dirty="0">
                <a:solidFill>
                  <a:schemeClr val="accent5"/>
                </a:solidFill>
                <a:sym typeface="Wingdings" panose="05000000000000000000" pitchFamily="2" charset="2"/>
              </a:rPr>
              <a:t>01</a:t>
            </a:r>
            <a:r>
              <a:rPr lang="en-GB" sz="2000" dirty="0">
                <a:solidFill>
                  <a:srgbClr val="FF0000"/>
                </a:solidFill>
                <a:sym typeface="Wingdings" panose="05000000000000000000" pitchFamily="2" charset="2"/>
              </a:rPr>
              <a:t>00</a:t>
            </a:r>
            <a:r>
              <a:rPr lang="en-GB" sz="2000" dirty="0">
                <a:sym typeface="Wingdings" panose="05000000000000000000" pitchFamily="2" charset="2"/>
              </a:rPr>
              <a:t>1101</a:t>
            </a:r>
            <a:endParaRPr lang="en-US" sz="2000" dirty="0"/>
          </a:p>
        </p:txBody>
      </p:sp>
      <p:sp>
        <p:nvSpPr>
          <p:cNvPr id="11" name="TextBox 10">
            <a:extLst>
              <a:ext uri="{FF2B5EF4-FFF2-40B4-BE49-F238E27FC236}">
                <a16:creationId xmlns:a16="http://schemas.microsoft.com/office/drawing/2014/main" id="{040FD77A-0219-4827-902A-5C4E5D68DBDC}"/>
              </a:ext>
            </a:extLst>
          </p:cNvPr>
          <p:cNvSpPr txBox="1"/>
          <p:nvPr/>
        </p:nvSpPr>
        <p:spPr>
          <a:xfrm>
            <a:off x="9755291" y="1772816"/>
            <a:ext cx="1813317" cy="523220"/>
          </a:xfrm>
          <a:prstGeom prst="rect">
            <a:avLst/>
          </a:prstGeom>
          <a:noFill/>
        </p:spPr>
        <p:txBody>
          <a:bodyPr wrap="none" rtlCol="0">
            <a:spAutoFit/>
          </a:bodyPr>
          <a:lstStyle/>
          <a:p>
            <a:r>
              <a:rPr lang="en-US" sz="2800" b="1" dirty="0">
                <a:solidFill>
                  <a:schemeClr val="accent5"/>
                </a:solidFill>
              </a:rPr>
              <a:t>10 </a:t>
            </a:r>
            <a:r>
              <a:rPr lang="en-US" sz="2800" dirty="0">
                <a:solidFill>
                  <a:schemeClr val="accent5"/>
                </a:solidFill>
              </a:rPr>
              <a:t>stream</a:t>
            </a:r>
          </a:p>
        </p:txBody>
      </p:sp>
      <p:sp>
        <p:nvSpPr>
          <p:cNvPr id="12" name="TextBox 11">
            <a:extLst>
              <a:ext uri="{FF2B5EF4-FFF2-40B4-BE49-F238E27FC236}">
                <a16:creationId xmlns:a16="http://schemas.microsoft.com/office/drawing/2014/main" id="{60FDACED-838E-4BFF-9784-36685F1C42B9}"/>
              </a:ext>
            </a:extLst>
          </p:cNvPr>
          <p:cNvSpPr txBox="1"/>
          <p:nvPr/>
        </p:nvSpPr>
        <p:spPr>
          <a:xfrm>
            <a:off x="9192344" y="2291908"/>
            <a:ext cx="2376264" cy="1015663"/>
          </a:xfrm>
          <a:prstGeom prst="rect">
            <a:avLst/>
          </a:prstGeom>
          <a:noFill/>
        </p:spPr>
        <p:txBody>
          <a:bodyPr wrap="square" rtlCol="0">
            <a:spAutoFit/>
          </a:bodyPr>
          <a:lstStyle/>
          <a:p>
            <a:pPr algn="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GB" sz="2000" dirty="0">
                <a:sym typeface="Wingdings" panose="05000000000000000000" pitchFamily="2" charset="2"/>
              </a:rPr>
              <a:t>14  </a:t>
            </a:r>
            <a:r>
              <a:rPr lang="en-GB" sz="2000" dirty="0">
                <a:solidFill>
                  <a:schemeClr val="accent5"/>
                </a:solidFill>
                <a:sym typeface="Wingdings" panose="05000000000000000000" pitchFamily="2" charset="2"/>
              </a:rPr>
              <a:t>10</a:t>
            </a:r>
            <a:r>
              <a:rPr lang="en-GB" sz="2000" dirty="0">
                <a:sym typeface="Wingdings" panose="05000000000000000000" pitchFamily="2" charset="2"/>
              </a:rPr>
              <a:t>110111</a:t>
            </a:r>
            <a:endParaRPr lang="en-US" sz="2000" dirty="0">
              <a:sym typeface="Wingdings" panose="05000000000000000000" pitchFamily="2" charset="2"/>
            </a:endParaRPr>
          </a:p>
        </p:txBody>
      </p:sp>
      <p:sp>
        <p:nvSpPr>
          <p:cNvPr id="13" name="TextBox 12">
            <a:extLst>
              <a:ext uri="{FF2B5EF4-FFF2-40B4-BE49-F238E27FC236}">
                <a16:creationId xmlns:a16="http://schemas.microsoft.com/office/drawing/2014/main" id="{307E82BD-F3E7-4705-8F43-E7C6BD648794}"/>
              </a:ext>
            </a:extLst>
          </p:cNvPr>
          <p:cNvSpPr txBox="1"/>
          <p:nvPr/>
        </p:nvSpPr>
        <p:spPr>
          <a:xfrm>
            <a:off x="9755291" y="3533922"/>
            <a:ext cx="1813317" cy="523220"/>
          </a:xfrm>
          <a:prstGeom prst="rect">
            <a:avLst/>
          </a:prstGeom>
          <a:noFill/>
        </p:spPr>
        <p:txBody>
          <a:bodyPr wrap="none" rtlCol="0">
            <a:spAutoFit/>
          </a:bodyPr>
          <a:lstStyle/>
          <a:p>
            <a:r>
              <a:rPr lang="en-US" sz="2800" b="1" dirty="0">
                <a:solidFill>
                  <a:schemeClr val="accent5"/>
                </a:solidFill>
              </a:rPr>
              <a:t>11 </a:t>
            </a:r>
            <a:r>
              <a:rPr lang="en-US" sz="2800" dirty="0">
                <a:solidFill>
                  <a:schemeClr val="accent5"/>
                </a:solidFill>
              </a:rPr>
              <a:t>stream</a:t>
            </a:r>
          </a:p>
        </p:txBody>
      </p:sp>
      <p:sp>
        <p:nvSpPr>
          <p:cNvPr id="14" name="TextBox 13">
            <a:extLst>
              <a:ext uri="{FF2B5EF4-FFF2-40B4-BE49-F238E27FC236}">
                <a16:creationId xmlns:a16="http://schemas.microsoft.com/office/drawing/2014/main" id="{673F6A2B-B59B-41F4-AE1E-55E2FA7DE122}"/>
              </a:ext>
            </a:extLst>
          </p:cNvPr>
          <p:cNvSpPr txBox="1"/>
          <p:nvPr/>
        </p:nvSpPr>
        <p:spPr>
          <a:xfrm>
            <a:off x="9192344" y="4057142"/>
            <a:ext cx="2376264" cy="1631216"/>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101100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olidFill>
                  <a:srgbClr val="FF0000"/>
                </a:solidFill>
                <a:sym typeface="Wingdings" panose="05000000000000000000" pitchFamily="2" charset="2"/>
              </a:rPr>
              <a:t>0</a:t>
            </a:r>
            <a:r>
              <a:rPr lang="en-US" sz="2000" dirty="0">
                <a:sym typeface="Wingdings" panose="05000000000000000000" pitchFamily="2" charset="2"/>
              </a:rPr>
              <a:t>10101</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br>
            <a:r>
              <a:rPr lang="en-US" sz="2000" dirty="0">
                <a:sym typeface="Wingdings" panose="05000000000000000000" pitchFamily="2" charset="2"/>
              </a:rPr>
              <a:t>8  </a:t>
            </a:r>
            <a:r>
              <a:rPr lang="en-GB" sz="2000" dirty="0">
                <a:solidFill>
                  <a:schemeClr val="accent5"/>
                </a:solidFill>
              </a:rPr>
              <a:t>11</a:t>
            </a:r>
            <a:r>
              <a:rPr lang="en-GB" sz="2000" dirty="0"/>
              <a:t>100110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p>
        </p:txBody>
      </p:sp>
      <p:sp>
        <p:nvSpPr>
          <p:cNvPr id="4" name="TextBox 3">
            <a:extLst>
              <a:ext uri="{FF2B5EF4-FFF2-40B4-BE49-F238E27FC236}">
                <a16:creationId xmlns:a16="http://schemas.microsoft.com/office/drawing/2014/main" id="{88D5835D-7085-4717-A820-FE96FBD9D713}"/>
              </a:ext>
            </a:extLst>
          </p:cNvPr>
          <p:cNvSpPr txBox="1"/>
          <p:nvPr/>
        </p:nvSpPr>
        <p:spPr>
          <a:xfrm>
            <a:off x="8719505" y="3565053"/>
            <a:ext cx="391454" cy="523220"/>
          </a:xfrm>
          <a:prstGeom prst="rect">
            <a:avLst/>
          </a:prstGeom>
          <a:noFill/>
        </p:spPr>
        <p:txBody>
          <a:bodyPr wrap="none" rtlCol="0">
            <a:spAutoFit/>
          </a:bodyPr>
          <a:lstStyle/>
          <a:p>
            <a:r>
              <a:rPr lang="en-US" sz="2800" dirty="0">
                <a:solidFill>
                  <a:srgbClr val="FF0000"/>
                </a:solidFill>
              </a:rPr>
              <a:t>4</a:t>
            </a:r>
          </a:p>
        </p:txBody>
      </p:sp>
      <p:sp>
        <p:nvSpPr>
          <p:cNvPr id="15" name="TextBox 14">
            <a:extLst>
              <a:ext uri="{FF2B5EF4-FFF2-40B4-BE49-F238E27FC236}">
                <a16:creationId xmlns:a16="http://schemas.microsoft.com/office/drawing/2014/main" id="{7089455A-CA25-4797-9429-8DF99E71AF2D}"/>
              </a:ext>
            </a:extLst>
          </p:cNvPr>
          <p:cNvSpPr txBox="1"/>
          <p:nvPr/>
        </p:nvSpPr>
        <p:spPr>
          <a:xfrm>
            <a:off x="8719505" y="5085184"/>
            <a:ext cx="391454" cy="523220"/>
          </a:xfrm>
          <a:prstGeom prst="rect">
            <a:avLst/>
          </a:prstGeom>
          <a:noFill/>
        </p:spPr>
        <p:txBody>
          <a:bodyPr wrap="none" rtlCol="0">
            <a:spAutoFit/>
          </a:bodyPr>
          <a:lstStyle/>
          <a:p>
            <a:r>
              <a:rPr lang="en-US" sz="2800" dirty="0">
                <a:solidFill>
                  <a:srgbClr val="FF0000"/>
                </a:solidFill>
              </a:rPr>
              <a:t>2</a:t>
            </a:r>
          </a:p>
        </p:txBody>
      </p:sp>
      <p:sp>
        <p:nvSpPr>
          <p:cNvPr id="16" name="TextBox 15">
            <a:extLst>
              <a:ext uri="{FF2B5EF4-FFF2-40B4-BE49-F238E27FC236}">
                <a16:creationId xmlns:a16="http://schemas.microsoft.com/office/drawing/2014/main" id="{8A3524E5-5AB4-46D3-941A-43CCD43F8CCE}"/>
              </a:ext>
            </a:extLst>
          </p:cNvPr>
          <p:cNvSpPr txBox="1"/>
          <p:nvPr/>
        </p:nvSpPr>
        <p:spPr>
          <a:xfrm>
            <a:off x="11576927" y="2969264"/>
            <a:ext cx="391454" cy="523220"/>
          </a:xfrm>
          <a:prstGeom prst="rect">
            <a:avLst/>
          </a:prstGeom>
          <a:noFill/>
        </p:spPr>
        <p:txBody>
          <a:bodyPr wrap="none" rtlCol="0">
            <a:spAutoFit/>
          </a:bodyPr>
          <a:lstStyle/>
          <a:p>
            <a:r>
              <a:rPr lang="en-US" sz="2800" dirty="0">
                <a:solidFill>
                  <a:srgbClr val="FF0000"/>
                </a:solidFill>
              </a:rPr>
              <a:t>0</a:t>
            </a:r>
          </a:p>
        </p:txBody>
      </p:sp>
      <p:sp>
        <p:nvSpPr>
          <p:cNvPr id="17" name="TextBox 16">
            <a:extLst>
              <a:ext uri="{FF2B5EF4-FFF2-40B4-BE49-F238E27FC236}">
                <a16:creationId xmlns:a16="http://schemas.microsoft.com/office/drawing/2014/main" id="{2E3B69C2-05AC-4C86-BF64-3C42753E8653}"/>
              </a:ext>
            </a:extLst>
          </p:cNvPr>
          <p:cNvSpPr txBox="1"/>
          <p:nvPr/>
        </p:nvSpPr>
        <p:spPr>
          <a:xfrm>
            <a:off x="11576927" y="5426060"/>
            <a:ext cx="391454" cy="523220"/>
          </a:xfrm>
          <a:prstGeom prst="rect">
            <a:avLst/>
          </a:prstGeom>
          <a:noFill/>
        </p:spPr>
        <p:txBody>
          <a:bodyPr wrap="none" rtlCol="0">
            <a:spAutoFit/>
          </a:bodyPr>
          <a:lstStyle/>
          <a:p>
            <a:r>
              <a:rPr lang="en-US" sz="2800" dirty="0">
                <a:solidFill>
                  <a:srgbClr val="FF0000"/>
                </a:solidFill>
              </a:rPr>
              <a:t>1</a:t>
            </a:r>
          </a:p>
        </p:txBody>
      </p:sp>
    </p:spTree>
    <p:extLst>
      <p:ext uri="{BB962C8B-B14F-4D97-AF65-F5344CB8AC3E}">
        <p14:creationId xmlns:p14="http://schemas.microsoft.com/office/powerpoint/2010/main" val="2710139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F04BC22-341D-40CB-B944-609824CB9EE7}"/>
                  </a:ext>
                </a:extLst>
              </p:cNvPr>
              <p:cNvSpPr txBox="1">
                <a:spLocks/>
              </p:cNvSpPr>
              <p:nvPr/>
            </p:nvSpPr>
            <p:spPr>
              <a:xfrm>
                <a:off x="838200" y="1844824"/>
                <a:ext cx="54738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a:t>What should we do next?</a:t>
                </a:r>
              </a:p>
              <a:p>
                <a:pPr marL="0" indent="0">
                  <a:buNone/>
                </a:pPr>
                <a:endParaRPr lang="en-SG" dirty="0"/>
              </a:p>
              <a:p>
                <a:pPr marL="0" indent="0">
                  <a:buNone/>
                </a:pPr>
                <a:r>
                  <a:rPr lang="en-SG" dirty="0"/>
                  <a:t>Observation: every element goes to a distinct stream; all occurrences of a number </a:t>
                </a:r>
                <a14:m>
                  <m:oMath xmlns:m="http://schemas.openxmlformats.org/officeDocument/2006/math">
                    <m:r>
                      <a:rPr lang="en-SG" b="0" i="1" smtClean="0">
                        <a:latin typeface="Cambria Math" panose="02040503050406030204" pitchFamily="18" charset="0"/>
                      </a:rPr>
                      <m:t>𝑥</m:t>
                    </m:r>
                  </m:oMath>
                </a14:m>
                <a:r>
                  <a:rPr lang="en-SG" dirty="0"/>
                  <a:t> will be in one stream.</a:t>
                </a:r>
              </a:p>
            </p:txBody>
          </p:sp>
        </mc:Choice>
        <mc:Fallback xmlns="">
          <p:sp>
            <p:nvSpPr>
              <p:cNvPr id="9" name="Content Placeholder 2">
                <a:extLst>
                  <a:ext uri="{FF2B5EF4-FFF2-40B4-BE49-F238E27FC236}">
                    <a16:creationId xmlns:a16="http://schemas.microsoft.com/office/drawing/2014/main" id="{4F04BC22-341D-40CB-B944-609824CB9EE7}"/>
                  </a:ext>
                </a:extLst>
              </p:cNvPr>
              <p:cNvSpPr txBox="1">
                <a:spLocks noRot="1" noChangeAspect="1" noMove="1" noResize="1" noEditPoints="1" noAdjustHandles="1" noChangeArrowheads="1" noChangeShapeType="1" noTextEdit="1"/>
              </p:cNvSpPr>
              <p:nvPr/>
            </p:nvSpPr>
            <p:spPr>
              <a:xfrm>
                <a:off x="838200" y="1844824"/>
                <a:ext cx="5473824" cy="4351338"/>
              </a:xfrm>
              <a:prstGeom prst="rect">
                <a:avLst/>
              </a:prstGeom>
              <a:blipFill>
                <a:blip r:embed="rId2"/>
                <a:stretch>
                  <a:fillRect l="-2341" t="-252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DF69066-4AE6-4101-829F-8C9AA85BB7C5}"/>
              </a:ext>
            </a:extLst>
          </p:cNvPr>
          <p:cNvSpPr txBox="1"/>
          <p:nvPr/>
        </p:nvSpPr>
        <p:spPr>
          <a:xfrm>
            <a:off x="6867810" y="1774881"/>
            <a:ext cx="1822935" cy="523220"/>
          </a:xfrm>
          <a:prstGeom prst="rect">
            <a:avLst/>
          </a:prstGeom>
          <a:noFill/>
        </p:spPr>
        <p:txBody>
          <a:bodyPr wrap="none" rtlCol="0">
            <a:spAutoFit/>
          </a:bodyPr>
          <a:lstStyle/>
          <a:p>
            <a:r>
              <a:rPr lang="en-US" sz="2800" b="1" dirty="0">
                <a:solidFill>
                  <a:schemeClr val="accent5"/>
                </a:solidFill>
              </a:rPr>
              <a:t>00 </a:t>
            </a:r>
            <a:r>
              <a:rPr lang="en-US" sz="2800" dirty="0">
                <a:solidFill>
                  <a:schemeClr val="accent5"/>
                </a:solidFill>
              </a:rPr>
              <a:t>stream</a:t>
            </a:r>
          </a:p>
        </p:txBody>
      </p:sp>
      <p:sp>
        <p:nvSpPr>
          <p:cNvPr id="6" name="TextBox 5">
            <a:extLst>
              <a:ext uri="{FF2B5EF4-FFF2-40B4-BE49-F238E27FC236}">
                <a16:creationId xmlns:a16="http://schemas.microsoft.com/office/drawing/2014/main" id="{AD7DADC3-280F-4E83-B7BE-042FCE36F90A}"/>
              </a:ext>
            </a:extLst>
          </p:cNvPr>
          <p:cNvSpPr txBox="1"/>
          <p:nvPr/>
        </p:nvSpPr>
        <p:spPr>
          <a:xfrm>
            <a:off x="6314481" y="2292569"/>
            <a:ext cx="2376264" cy="1631216"/>
          </a:xfrm>
          <a:prstGeom prst="rect">
            <a:avLst/>
          </a:prstGeom>
          <a:noFill/>
        </p:spPr>
        <p:txBody>
          <a:bodyPr wrap="square" rtlCol="0">
            <a:spAutoFit/>
          </a:bodyPr>
          <a:lstStyle/>
          <a:p>
            <a:pPr algn="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chemeClr val="accent5"/>
                </a:solidFill>
                <a:sym typeface="Wingdings" panose="05000000000000000000" pitchFamily="2" charset="2"/>
              </a:rPr>
              <a:t>00</a:t>
            </a:r>
            <a:r>
              <a:rPr lang="en-US" sz="2000" dirty="0">
                <a:solidFill>
                  <a:srgbClr val="FF0000"/>
                </a:solidFill>
                <a:sym typeface="Wingdings" panose="05000000000000000000" pitchFamily="2" charset="2"/>
              </a:rPr>
              <a:t>0000</a:t>
            </a:r>
            <a:r>
              <a:rPr lang="en-US" sz="2000" dirty="0">
                <a:sym typeface="Wingdings" panose="05000000000000000000" pitchFamily="2" charset="2"/>
              </a:rPr>
              <a:t>10</a:t>
            </a:r>
            <a:br>
              <a:rPr lang="en-GB" sz="2000" dirty="0">
                <a:sym typeface="Wingdings" panose="05000000000000000000" pitchFamily="2" charset="2"/>
              </a:rPr>
            </a:br>
            <a:r>
              <a:rPr lang="en-GB" sz="2000" dirty="0">
                <a:sym typeface="Wingdings" panose="05000000000000000000" pitchFamily="2" charset="2"/>
              </a:rPr>
              <a:t>12  </a:t>
            </a:r>
            <a:r>
              <a:rPr lang="en-GB" sz="2000" dirty="0">
                <a:solidFill>
                  <a:schemeClr val="accent5"/>
                </a:solidFill>
                <a:sym typeface="Wingdings" panose="05000000000000000000" pitchFamily="2" charset="2"/>
              </a:rPr>
              <a:t>00</a:t>
            </a:r>
            <a:r>
              <a:rPr lang="en-GB" sz="2000" dirty="0">
                <a:sym typeface="Wingdings" panose="05000000000000000000" pitchFamily="2" charset="2"/>
              </a:rPr>
              <a:t>110110</a:t>
            </a:r>
            <a:br>
              <a:rPr lang="en-GB"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endParaRPr lang="en-US" sz="2000" dirty="0"/>
          </a:p>
        </p:txBody>
      </p:sp>
      <p:sp>
        <p:nvSpPr>
          <p:cNvPr id="7" name="TextBox 6">
            <a:extLst>
              <a:ext uri="{FF2B5EF4-FFF2-40B4-BE49-F238E27FC236}">
                <a16:creationId xmlns:a16="http://schemas.microsoft.com/office/drawing/2014/main" id="{54A4E897-1C01-4B80-85E8-8A289DE7E1C5}"/>
              </a:ext>
            </a:extLst>
          </p:cNvPr>
          <p:cNvSpPr txBox="1"/>
          <p:nvPr/>
        </p:nvSpPr>
        <p:spPr>
          <a:xfrm>
            <a:off x="6867809" y="4156205"/>
            <a:ext cx="1822935" cy="523220"/>
          </a:xfrm>
          <a:prstGeom prst="rect">
            <a:avLst/>
          </a:prstGeom>
          <a:noFill/>
        </p:spPr>
        <p:txBody>
          <a:bodyPr wrap="none" rtlCol="0">
            <a:spAutoFit/>
          </a:bodyPr>
          <a:lstStyle/>
          <a:p>
            <a:r>
              <a:rPr lang="en-US" sz="2800" b="1" dirty="0">
                <a:solidFill>
                  <a:schemeClr val="accent5"/>
                </a:solidFill>
              </a:rPr>
              <a:t>01 </a:t>
            </a:r>
            <a:r>
              <a:rPr lang="en-US" sz="2800" dirty="0">
                <a:solidFill>
                  <a:schemeClr val="accent5"/>
                </a:solidFill>
              </a:rPr>
              <a:t>stream</a:t>
            </a:r>
          </a:p>
        </p:txBody>
      </p:sp>
      <p:sp>
        <p:nvSpPr>
          <p:cNvPr id="10" name="TextBox 9">
            <a:extLst>
              <a:ext uri="{FF2B5EF4-FFF2-40B4-BE49-F238E27FC236}">
                <a16:creationId xmlns:a16="http://schemas.microsoft.com/office/drawing/2014/main" id="{E9F3692C-080A-4C76-8F94-DD2A314C6AE2}"/>
              </a:ext>
            </a:extLst>
          </p:cNvPr>
          <p:cNvSpPr txBox="1"/>
          <p:nvPr/>
        </p:nvSpPr>
        <p:spPr>
          <a:xfrm>
            <a:off x="6312024" y="4619611"/>
            <a:ext cx="2376264" cy="707886"/>
          </a:xfrm>
          <a:prstGeom prst="rect">
            <a:avLst/>
          </a:prstGeom>
          <a:noFill/>
        </p:spPr>
        <p:txBody>
          <a:bodyPr wrap="square" rtlCol="0">
            <a:spAutoFit/>
          </a:bodyPr>
          <a:lstStyle/>
          <a:p>
            <a:pPr algn="r"/>
            <a:r>
              <a:rPr lang="en-GB" sz="2000" dirty="0"/>
              <a:t>9 </a:t>
            </a:r>
            <a:r>
              <a:rPr lang="en-GB" sz="2000" dirty="0">
                <a:sym typeface="Wingdings" panose="05000000000000000000" pitchFamily="2" charset="2"/>
              </a:rPr>
              <a:t> </a:t>
            </a:r>
            <a:r>
              <a:rPr lang="en-GB" sz="2000" dirty="0">
                <a:solidFill>
                  <a:schemeClr val="accent5"/>
                </a:solidFill>
                <a:sym typeface="Wingdings" panose="05000000000000000000" pitchFamily="2" charset="2"/>
              </a:rPr>
              <a:t>01</a:t>
            </a:r>
            <a:r>
              <a:rPr lang="en-GB" sz="2000" dirty="0">
                <a:sym typeface="Wingdings" panose="05000000000000000000" pitchFamily="2" charset="2"/>
              </a:rPr>
              <a:t>100100</a:t>
            </a:r>
            <a:br>
              <a:rPr lang="en-US" sz="2000" dirty="0">
                <a:sym typeface="Wingdings" panose="05000000000000000000" pitchFamily="2" charset="2"/>
              </a:rPr>
            </a:br>
            <a:r>
              <a:rPr lang="en-GB" sz="2000" dirty="0">
                <a:sym typeface="Wingdings" panose="05000000000000000000" pitchFamily="2" charset="2"/>
              </a:rPr>
              <a:t>16  </a:t>
            </a:r>
            <a:r>
              <a:rPr lang="en-GB" sz="2000" dirty="0">
                <a:solidFill>
                  <a:schemeClr val="accent5"/>
                </a:solidFill>
                <a:sym typeface="Wingdings" panose="05000000000000000000" pitchFamily="2" charset="2"/>
              </a:rPr>
              <a:t>01</a:t>
            </a:r>
            <a:r>
              <a:rPr lang="en-GB" sz="2000" dirty="0">
                <a:solidFill>
                  <a:srgbClr val="FF0000"/>
                </a:solidFill>
                <a:sym typeface="Wingdings" panose="05000000000000000000" pitchFamily="2" charset="2"/>
              </a:rPr>
              <a:t>00</a:t>
            </a:r>
            <a:r>
              <a:rPr lang="en-GB" sz="2000" dirty="0">
                <a:sym typeface="Wingdings" panose="05000000000000000000" pitchFamily="2" charset="2"/>
              </a:rPr>
              <a:t>1101</a:t>
            </a:r>
            <a:endParaRPr lang="en-US" sz="2000" dirty="0"/>
          </a:p>
        </p:txBody>
      </p:sp>
      <p:sp>
        <p:nvSpPr>
          <p:cNvPr id="11" name="TextBox 10">
            <a:extLst>
              <a:ext uri="{FF2B5EF4-FFF2-40B4-BE49-F238E27FC236}">
                <a16:creationId xmlns:a16="http://schemas.microsoft.com/office/drawing/2014/main" id="{040FD77A-0219-4827-902A-5C4E5D68DBDC}"/>
              </a:ext>
            </a:extLst>
          </p:cNvPr>
          <p:cNvSpPr txBox="1"/>
          <p:nvPr/>
        </p:nvSpPr>
        <p:spPr>
          <a:xfrm>
            <a:off x="9755291" y="1772816"/>
            <a:ext cx="1813317" cy="523220"/>
          </a:xfrm>
          <a:prstGeom prst="rect">
            <a:avLst/>
          </a:prstGeom>
          <a:noFill/>
        </p:spPr>
        <p:txBody>
          <a:bodyPr wrap="none" rtlCol="0">
            <a:spAutoFit/>
          </a:bodyPr>
          <a:lstStyle/>
          <a:p>
            <a:r>
              <a:rPr lang="en-US" sz="2800" b="1" dirty="0">
                <a:solidFill>
                  <a:schemeClr val="accent5"/>
                </a:solidFill>
              </a:rPr>
              <a:t>10 </a:t>
            </a:r>
            <a:r>
              <a:rPr lang="en-US" sz="2800" dirty="0">
                <a:solidFill>
                  <a:schemeClr val="accent5"/>
                </a:solidFill>
              </a:rPr>
              <a:t>stream</a:t>
            </a:r>
          </a:p>
        </p:txBody>
      </p:sp>
      <p:sp>
        <p:nvSpPr>
          <p:cNvPr id="12" name="TextBox 11">
            <a:extLst>
              <a:ext uri="{FF2B5EF4-FFF2-40B4-BE49-F238E27FC236}">
                <a16:creationId xmlns:a16="http://schemas.microsoft.com/office/drawing/2014/main" id="{60FDACED-838E-4BFF-9784-36685F1C42B9}"/>
              </a:ext>
            </a:extLst>
          </p:cNvPr>
          <p:cNvSpPr txBox="1"/>
          <p:nvPr/>
        </p:nvSpPr>
        <p:spPr>
          <a:xfrm>
            <a:off x="9192344" y="2291908"/>
            <a:ext cx="2376264" cy="1015663"/>
          </a:xfrm>
          <a:prstGeom prst="rect">
            <a:avLst/>
          </a:prstGeom>
          <a:noFill/>
        </p:spPr>
        <p:txBody>
          <a:bodyPr wrap="square" rtlCol="0">
            <a:spAutoFit/>
          </a:bodyPr>
          <a:lstStyle/>
          <a:p>
            <a:pPr algn="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GB" sz="2000" dirty="0">
                <a:sym typeface="Wingdings" panose="05000000000000000000" pitchFamily="2" charset="2"/>
              </a:rPr>
              <a:t>14  </a:t>
            </a:r>
            <a:r>
              <a:rPr lang="en-GB" sz="2000" dirty="0">
                <a:solidFill>
                  <a:schemeClr val="accent5"/>
                </a:solidFill>
                <a:sym typeface="Wingdings" panose="05000000000000000000" pitchFamily="2" charset="2"/>
              </a:rPr>
              <a:t>10</a:t>
            </a:r>
            <a:r>
              <a:rPr lang="en-GB" sz="2000" dirty="0">
                <a:sym typeface="Wingdings" panose="05000000000000000000" pitchFamily="2" charset="2"/>
              </a:rPr>
              <a:t>110111</a:t>
            </a:r>
            <a:endParaRPr lang="en-US" sz="2000" dirty="0">
              <a:sym typeface="Wingdings" panose="05000000000000000000" pitchFamily="2" charset="2"/>
            </a:endParaRPr>
          </a:p>
        </p:txBody>
      </p:sp>
      <p:sp>
        <p:nvSpPr>
          <p:cNvPr id="13" name="TextBox 12">
            <a:extLst>
              <a:ext uri="{FF2B5EF4-FFF2-40B4-BE49-F238E27FC236}">
                <a16:creationId xmlns:a16="http://schemas.microsoft.com/office/drawing/2014/main" id="{307E82BD-F3E7-4705-8F43-E7C6BD648794}"/>
              </a:ext>
            </a:extLst>
          </p:cNvPr>
          <p:cNvSpPr txBox="1"/>
          <p:nvPr/>
        </p:nvSpPr>
        <p:spPr>
          <a:xfrm>
            <a:off x="9755291" y="3533922"/>
            <a:ext cx="1813317" cy="523220"/>
          </a:xfrm>
          <a:prstGeom prst="rect">
            <a:avLst/>
          </a:prstGeom>
          <a:noFill/>
        </p:spPr>
        <p:txBody>
          <a:bodyPr wrap="none" rtlCol="0">
            <a:spAutoFit/>
          </a:bodyPr>
          <a:lstStyle/>
          <a:p>
            <a:r>
              <a:rPr lang="en-US" sz="2800" b="1" dirty="0">
                <a:solidFill>
                  <a:schemeClr val="accent5"/>
                </a:solidFill>
              </a:rPr>
              <a:t>11 </a:t>
            </a:r>
            <a:r>
              <a:rPr lang="en-US" sz="2800" dirty="0">
                <a:solidFill>
                  <a:schemeClr val="accent5"/>
                </a:solidFill>
              </a:rPr>
              <a:t>stream</a:t>
            </a:r>
          </a:p>
        </p:txBody>
      </p:sp>
      <p:sp>
        <p:nvSpPr>
          <p:cNvPr id="14" name="TextBox 13">
            <a:extLst>
              <a:ext uri="{FF2B5EF4-FFF2-40B4-BE49-F238E27FC236}">
                <a16:creationId xmlns:a16="http://schemas.microsoft.com/office/drawing/2014/main" id="{673F6A2B-B59B-41F4-AE1E-55E2FA7DE122}"/>
              </a:ext>
            </a:extLst>
          </p:cNvPr>
          <p:cNvSpPr txBox="1"/>
          <p:nvPr/>
        </p:nvSpPr>
        <p:spPr>
          <a:xfrm>
            <a:off x="9192344" y="4057142"/>
            <a:ext cx="2376264" cy="1631216"/>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101100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olidFill>
                  <a:srgbClr val="FF0000"/>
                </a:solidFill>
                <a:sym typeface="Wingdings" panose="05000000000000000000" pitchFamily="2" charset="2"/>
              </a:rPr>
              <a:t>0</a:t>
            </a:r>
            <a:r>
              <a:rPr lang="en-US" sz="2000" dirty="0">
                <a:sym typeface="Wingdings" panose="05000000000000000000" pitchFamily="2" charset="2"/>
              </a:rPr>
              <a:t>10101</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br>
            <a:r>
              <a:rPr lang="en-US" sz="2000" dirty="0">
                <a:sym typeface="Wingdings" panose="05000000000000000000" pitchFamily="2" charset="2"/>
              </a:rPr>
              <a:t>8  </a:t>
            </a:r>
            <a:r>
              <a:rPr lang="en-GB" sz="2000" dirty="0">
                <a:solidFill>
                  <a:schemeClr val="accent5"/>
                </a:solidFill>
              </a:rPr>
              <a:t>11</a:t>
            </a:r>
            <a:r>
              <a:rPr lang="en-GB" sz="2000" dirty="0"/>
              <a:t>100110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p>
        </p:txBody>
      </p:sp>
      <p:sp>
        <p:nvSpPr>
          <p:cNvPr id="4" name="TextBox 3">
            <a:extLst>
              <a:ext uri="{FF2B5EF4-FFF2-40B4-BE49-F238E27FC236}">
                <a16:creationId xmlns:a16="http://schemas.microsoft.com/office/drawing/2014/main" id="{88D5835D-7085-4717-A820-FE96FBD9D713}"/>
              </a:ext>
            </a:extLst>
          </p:cNvPr>
          <p:cNvSpPr txBox="1"/>
          <p:nvPr/>
        </p:nvSpPr>
        <p:spPr>
          <a:xfrm>
            <a:off x="8719505" y="3565053"/>
            <a:ext cx="391454" cy="523220"/>
          </a:xfrm>
          <a:prstGeom prst="rect">
            <a:avLst/>
          </a:prstGeom>
          <a:noFill/>
        </p:spPr>
        <p:txBody>
          <a:bodyPr wrap="none" rtlCol="0">
            <a:spAutoFit/>
          </a:bodyPr>
          <a:lstStyle/>
          <a:p>
            <a:r>
              <a:rPr lang="en-US" sz="2800" dirty="0">
                <a:solidFill>
                  <a:srgbClr val="FF0000"/>
                </a:solidFill>
              </a:rPr>
              <a:t>4</a:t>
            </a:r>
          </a:p>
        </p:txBody>
      </p:sp>
      <p:sp>
        <p:nvSpPr>
          <p:cNvPr id="15" name="TextBox 14">
            <a:extLst>
              <a:ext uri="{FF2B5EF4-FFF2-40B4-BE49-F238E27FC236}">
                <a16:creationId xmlns:a16="http://schemas.microsoft.com/office/drawing/2014/main" id="{7089455A-CA25-4797-9429-8DF99E71AF2D}"/>
              </a:ext>
            </a:extLst>
          </p:cNvPr>
          <p:cNvSpPr txBox="1"/>
          <p:nvPr/>
        </p:nvSpPr>
        <p:spPr>
          <a:xfrm>
            <a:off x="8719505" y="5085184"/>
            <a:ext cx="391454" cy="523220"/>
          </a:xfrm>
          <a:prstGeom prst="rect">
            <a:avLst/>
          </a:prstGeom>
          <a:noFill/>
        </p:spPr>
        <p:txBody>
          <a:bodyPr wrap="none" rtlCol="0">
            <a:spAutoFit/>
          </a:bodyPr>
          <a:lstStyle/>
          <a:p>
            <a:r>
              <a:rPr lang="en-US" sz="2800" dirty="0">
                <a:solidFill>
                  <a:srgbClr val="FF0000"/>
                </a:solidFill>
              </a:rPr>
              <a:t>2</a:t>
            </a:r>
          </a:p>
        </p:txBody>
      </p:sp>
      <p:sp>
        <p:nvSpPr>
          <p:cNvPr id="16" name="TextBox 15">
            <a:extLst>
              <a:ext uri="{FF2B5EF4-FFF2-40B4-BE49-F238E27FC236}">
                <a16:creationId xmlns:a16="http://schemas.microsoft.com/office/drawing/2014/main" id="{8A3524E5-5AB4-46D3-941A-43CCD43F8CCE}"/>
              </a:ext>
            </a:extLst>
          </p:cNvPr>
          <p:cNvSpPr txBox="1"/>
          <p:nvPr/>
        </p:nvSpPr>
        <p:spPr>
          <a:xfrm>
            <a:off x="11576927" y="2969264"/>
            <a:ext cx="391454" cy="523220"/>
          </a:xfrm>
          <a:prstGeom prst="rect">
            <a:avLst/>
          </a:prstGeom>
          <a:noFill/>
        </p:spPr>
        <p:txBody>
          <a:bodyPr wrap="none" rtlCol="0">
            <a:spAutoFit/>
          </a:bodyPr>
          <a:lstStyle/>
          <a:p>
            <a:r>
              <a:rPr lang="en-US" sz="2800" dirty="0">
                <a:solidFill>
                  <a:srgbClr val="FF0000"/>
                </a:solidFill>
              </a:rPr>
              <a:t>0</a:t>
            </a:r>
          </a:p>
        </p:txBody>
      </p:sp>
      <p:sp>
        <p:nvSpPr>
          <p:cNvPr id="17" name="TextBox 16">
            <a:extLst>
              <a:ext uri="{FF2B5EF4-FFF2-40B4-BE49-F238E27FC236}">
                <a16:creationId xmlns:a16="http://schemas.microsoft.com/office/drawing/2014/main" id="{2E3B69C2-05AC-4C86-BF64-3C42753E8653}"/>
              </a:ext>
            </a:extLst>
          </p:cNvPr>
          <p:cNvSpPr txBox="1"/>
          <p:nvPr/>
        </p:nvSpPr>
        <p:spPr>
          <a:xfrm>
            <a:off x="11576927" y="5426060"/>
            <a:ext cx="391454" cy="523220"/>
          </a:xfrm>
          <a:prstGeom prst="rect">
            <a:avLst/>
          </a:prstGeom>
          <a:noFill/>
        </p:spPr>
        <p:txBody>
          <a:bodyPr wrap="none" rtlCol="0">
            <a:spAutoFit/>
          </a:bodyPr>
          <a:lstStyle/>
          <a:p>
            <a:r>
              <a:rPr lang="en-US" sz="2800" dirty="0">
                <a:solidFill>
                  <a:srgbClr val="FF0000"/>
                </a:solidFill>
              </a:rPr>
              <a:t>1</a:t>
            </a:r>
          </a:p>
        </p:txBody>
      </p:sp>
    </p:spTree>
    <p:extLst>
      <p:ext uri="{BB962C8B-B14F-4D97-AF65-F5344CB8AC3E}">
        <p14:creationId xmlns:p14="http://schemas.microsoft.com/office/powerpoint/2010/main" val="2044437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err="1"/>
              <a:t>LogLog</a:t>
            </a:r>
            <a:r>
              <a:rPr lang="en-US" dirty="0"/>
              <a:t> and </a:t>
            </a:r>
            <a:r>
              <a:rPr lang="en-US" dirty="0" err="1"/>
              <a:t>HyperLogLog</a:t>
            </a:r>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F04BC22-341D-40CB-B944-609824CB9EE7}"/>
                  </a:ext>
                </a:extLst>
              </p:cNvPr>
              <p:cNvSpPr txBox="1">
                <a:spLocks/>
              </p:cNvSpPr>
              <p:nvPr/>
            </p:nvSpPr>
            <p:spPr>
              <a:xfrm>
                <a:off x="838200" y="1844824"/>
                <a:ext cx="5392439" cy="501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a:t>What should we do next?</a:t>
                </a:r>
              </a:p>
              <a:p>
                <a:pPr marL="0" indent="0">
                  <a:buNone/>
                </a:pPr>
                <a:endParaRPr lang="en-SG" dirty="0"/>
              </a:p>
              <a:p>
                <a:pPr marL="0" indent="0">
                  <a:buNone/>
                </a:pPr>
                <a:r>
                  <a:rPr lang="en-SG" dirty="0"/>
                  <a:t>Observation: every element goes to a distinct stream; all occurrences of a number </a:t>
                </a:r>
                <a14:m>
                  <m:oMath xmlns:m="http://schemas.openxmlformats.org/officeDocument/2006/math">
                    <m:r>
                      <a:rPr lang="en-SG" b="0" i="1" smtClean="0">
                        <a:latin typeface="Cambria Math" panose="02040503050406030204" pitchFamily="18" charset="0"/>
                      </a:rPr>
                      <m:t>𝑥</m:t>
                    </m:r>
                  </m:oMath>
                </a14:m>
                <a:r>
                  <a:rPr lang="en-SG" dirty="0"/>
                  <a:t> will be in one stream.</a:t>
                </a:r>
              </a:p>
              <a:p>
                <a:pPr marL="0" indent="0">
                  <a:buNone/>
                </a:pPr>
                <a:endParaRPr lang="en-SG" dirty="0"/>
              </a:p>
              <a:p>
                <a:pPr marL="0" indent="0">
                  <a:buNone/>
                </a:pPr>
                <a:r>
                  <a:rPr lang="en-SG" dirty="0"/>
                  <a:t>Naïve way: compute</a:t>
                </a:r>
              </a:p>
              <a:p>
                <a:pPr marL="0" indent="0">
                  <a:buNone/>
                </a:pPr>
                <a:br>
                  <a:rPr lang="en-SG" dirty="0"/>
                </a:br>
                <a:r>
                  <a:rPr lang="en-SG" dirty="0"/>
                  <a:t>where the </a:t>
                </a:r>
                <a14:m>
                  <m:oMath xmlns:m="http://schemas.openxmlformats.org/officeDocument/2006/math">
                    <m:r>
                      <a:rPr lang="en-SG" b="0" i="1" smtClean="0">
                        <a:latin typeface="Cambria Math" panose="02040503050406030204" pitchFamily="18" charset="0"/>
                      </a:rPr>
                      <m:t>𝑤</m:t>
                    </m:r>
                  </m:oMath>
                </a14:m>
                <a:r>
                  <a:rPr lang="en-SG" dirty="0"/>
                  <a:t>’s are the lengths of the leading zeroes</a:t>
                </a:r>
              </a:p>
            </p:txBody>
          </p:sp>
        </mc:Choice>
        <mc:Fallback xmlns="">
          <p:sp>
            <p:nvSpPr>
              <p:cNvPr id="9" name="Content Placeholder 2">
                <a:extLst>
                  <a:ext uri="{FF2B5EF4-FFF2-40B4-BE49-F238E27FC236}">
                    <a16:creationId xmlns:a16="http://schemas.microsoft.com/office/drawing/2014/main" id="{4F04BC22-341D-40CB-B944-609824CB9EE7}"/>
                  </a:ext>
                </a:extLst>
              </p:cNvPr>
              <p:cNvSpPr txBox="1">
                <a:spLocks noRot="1" noChangeAspect="1" noMove="1" noResize="1" noEditPoints="1" noAdjustHandles="1" noChangeArrowheads="1" noChangeShapeType="1" noTextEdit="1"/>
              </p:cNvSpPr>
              <p:nvPr/>
            </p:nvSpPr>
            <p:spPr>
              <a:xfrm>
                <a:off x="838200" y="1844824"/>
                <a:ext cx="5392439" cy="5013176"/>
              </a:xfrm>
              <a:prstGeom prst="rect">
                <a:avLst/>
              </a:prstGeom>
              <a:blipFill>
                <a:blip r:embed="rId2"/>
                <a:stretch>
                  <a:fillRect l="-2376" t="-2190" r="-2828" b="-231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DF69066-4AE6-4101-829F-8C9AA85BB7C5}"/>
              </a:ext>
            </a:extLst>
          </p:cNvPr>
          <p:cNvSpPr txBox="1"/>
          <p:nvPr/>
        </p:nvSpPr>
        <p:spPr>
          <a:xfrm>
            <a:off x="6867810" y="1774881"/>
            <a:ext cx="1822935" cy="523220"/>
          </a:xfrm>
          <a:prstGeom prst="rect">
            <a:avLst/>
          </a:prstGeom>
          <a:noFill/>
        </p:spPr>
        <p:txBody>
          <a:bodyPr wrap="none" rtlCol="0">
            <a:spAutoFit/>
          </a:bodyPr>
          <a:lstStyle/>
          <a:p>
            <a:r>
              <a:rPr lang="en-US" sz="2800" b="1" dirty="0">
                <a:solidFill>
                  <a:schemeClr val="accent5"/>
                </a:solidFill>
              </a:rPr>
              <a:t>00 </a:t>
            </a:r>
            <a:r>
              <a:rPr lang="en-US" sz="2800" dirty="0">
                <a:solidFill>
                  <a:schemeClr val="accent5"/>
                </a:solidFill>
              </a:rPr>
              <a:t>stream</a:t>
            </a:r>
          </a:p>
        </p:txBody>
      </p:sp>
      <p:sp>
        <p:nvSpPr>
          <p:cNvPr id="6" name="TextBox 5">
            <a:extLst>
              <a:ext uri="{FF2B5EF4-FFF2-40B4-BE49-F238E27FC236}">
                <a16:creationId xmlns:a16="http://schemas.microsoft.com/office/drawing/2014/main" id="{AD7DADC3-280F-4E83-B7BE-042FCE36F90A}"/>
              </a:ext>
            </a:extLst>
          </p:cNvPr>
          <p:cNvSpPr txBox="1"/>
          <p:nvPr/>
        </p:nvSpPr>
        <p:spPr>
          <a:xfrm>
            <a:off x="6314481" y="2292569"/>
            <a:ext cx="2376264" cy="1631216"/>
          </a:xfrm>
          <a:prstGeom prst="rect">
            <a:avLst/>
          </a:prstGeom>
          <a:noFill/>
        </p:spPr>
        <p:txBody>
          <a:bodyPr wrap="square" rtlCol="0">
            <a:spAutoFit/>
          </a:bodyPr>
          <a:lstStyle/>
          <a:p>
            <a:pPr algn="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chemeClr val="accent5"/>
                </a:solidFill>
                <a:sym typeface="Wingdings" panose="05000000000000000000" pitchFamily="2" charset="2"/>
              </a:rPr>
              <a:t>00</a:t>
            </a:r>
            <a:r>
              <a:rPr lang="en-US" sz="2000" dirty="0">
                <a:solidFill>
                  <a:srgbClr val="FF0000"/>
                </a:solidFill>
                <a:sym typeface="Wingdings" panose="05000000000000000000" pitchFamily="2" charset="2"/>
              </a:rPr>
              <a:t>0000</a:t>
            </a:r>
            <a:r>
              <a:rPr lang="en-US" sz="2000" dirty="0">
                <a:sym typeface="Wingdings" panose="05000000000000000000" pitchFamily="2" charset="2"/>
              </a:rPr>
              <a:t>10</a:t>
            </a:r>
            <a:br>
              <a:rPr lang="en-GB" sz="2000" dirty="0">
                <a:sym typeface="Wingdings" panose="05000000000000000000" pitchFamily="2" charset="2"/>
              </a:rPr>
            </a:br>
            <a:r>
              <a:rPr lang="en-GB" sz="2000" dirty="0">
                <a:sym typeface="Wingdings" panose="05000000000000000000" pitchFamily="2" charset="2"/>
              </a:rPr>
              <a:t>12  </a:t>
            </a:r>
            <a:r>
              <a:rPr lang="en-GB" sz="2000" dirty="0">
                <a:solidFill>
                  <a:schemeClr val="accent5"/>
                </a:solidFill>
                <a:sym typeface="Wingdings" panose="05000000000000000000" pitchFamily="2" charset="2"/>
              </a:rPr>
              <a:t>00</a:t>
            </a:r>
            <a:r>
              <a:rPr lang="en-GB" sz="2000" dirty="0">
                <a:sym typeface="Wingdings" panose="05000000000000000000" pitchFamily="2" charset="2"/>
              </a:rPr>
              <a:t>110110</a:t>
            </a:r>
            <a:br>
              <a:rPr lang="en-GB"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endParaRPr lang="en-US" sz="2000" dirty="0"/>
          </a:p>
        </p:txBody>
      </p:sp>
      <p:sp>
        <p:nvSpPr>
          <p:cNvPr id="7" name="TextBox 6">
            <a:extLst>
              <a:ext uri="{FF2B5EF4-FFF2-40B4-BE49-F238E27FC236}">
                <a16:creationId xmlns:a16="http://schemas.microsoft.com/office/drawing/2014/main" id="{54A4E897-1C01-4B80-85E8-8A289DE7E1C5}"/>
              </a:ext>
            </a:extLst>
          </p:cNvPr>
          <p:cNvSpPr txBox="1"/>
          <p:nvPr/>
        </p:nvSpPr>
        <p:spPr>
          <a:xfrm>
            <a:off x="6867809" y="4156205"/>
            <a:ext cx="1822935" cy="523220"/>
          </a:xfrm>
          <a:prstGeom prst="rect">
            <a:avLst/>
          </a:prstGeom>
          <a:noFill/>
        </p:spPr>
        <p:txBody>
          <a:bodyPr wrap="none" rtlCol="0">
            <a:spAutoFit/>
          </a:bodyPr>
          <a:lstStyle/>
          <a:p>
            <a:r>
              <a:rPr lang="en-US" sz="2800" b="1" dirty="0">
                <a:solidFill>
                  <a:schemeClr val="accent5"/>
                </a:solidFill>
              </a:rPr>
              <a:t>01 </a:t>
            </a:r>
            <a:r>
              <a:rPr lang="en-US" sz="2800" dirty="0">
                <a:solidFill>
                  <a:schemeClr val="accent5"/>
                </a:solidFill>
              </a:rPr>
              <a:t>stream</a:t>
            </a:r>
          </a:p>
        </p:txBody>
      </p:sp>
      <p:sp>
        <p:nvSpPr>
          <p:cNvPr id="10" name="TextBox 9">
            <a:extLst>
              <a:ext uri="{FF2B5EF4-FFF2-40B4-BE49-F238E27FC236}">
                <a16:creationId xmlns:a16="http://schemas.microsoft.com/office/drawing/2014/main" id="{E9F3692C-080A-4C76-8F94-DD2A314C6AE2}"/>
              </a:ext>
            </a:extLst>
          </p:cNvPr>
          <p:cNvSpPr txBox="1"/>
          <p:nvPr/>
        </p:nvSpPr>
        <p:spPr>
          <a:xfrm>
            <a:off x="6312024" y="4619611"/>
            <a:ext cx="2376264" cy="707886"/>
          </a:xfrm>
          <a:prstGeom prst="rect">
            <a:avLst/>
          </a:prstGeom>
          <a:noFill/>
        </p:spPr>
        <p:txBody>
          <a:bodyPr wrap="square" rtlCol="0">
            <a:spAutoFit/>
          </a:bodyPr>
          <a:lstStyle/>
          <a:p>
            <a:pPr algn="r"/>
            <a:r>
              <a:rPr lang="en-GB" sz="2000" dirty="0"/>
              <a:t>9 </a:t>
            </a:r>
            <a:r>
              <a:rPr lang="en-GB" sz="2000" dirty="0">
                <a:sym typeface="Wingdings" panose="05000000000000000000" pitchFamily="2" charset="2"/>
              </a:rPr>
              <a:t> </a:t>
            </a:r>
            <a:r>
              <a:rPr lang="en-GB" sz="2000" dirty="0">
                <a:solidFill>
                  <a:schemeClr val="accent5"/>
                </a:solidFill>
                <a:sym typeface="Wingdings" panose="05000000000000000000" pitchFamily="2" charset="2"/>
              </a:rPr>
              <a:t>01</a:t>
            </a:r>
            <a:r>
              <a:rPr lang="en-GB" sz="2000" dirty="0">
                <a:sym typeface="Wingdings" panose="05000000000000000000" pitchFamily="2" charset="2"/>
              </a:rPr>
              <a:t>100100</a:t>
            </a:r>
            <a:br>
              <a:rPr lang="en-US" sz="2000" dirty="0">
                <a:sym typeface="Wingdings" panose="05000000000000000000" pitchFamily="2" charset="2"/>
              </a:rPr>
            </a:br>
            <a:r>
              <a:rPr lang="en-GB" sz="2000" dirty="0">
                <a:sym typeface="Wingdings" panose="05000000000000000000" pitchFamily="2" charset="2"/>
              </a:rPr>
              <a:t>16  </a:t>
            </a:r>
            <a:r>
              <a:rPr lang="en-GB" sz="2000" dirty="0">
                <a:solidFill>
                  <a:schemeClr val="accent5"/>
                </a:solidFill>
                <a:sym typeface="Wingdings" panose="05000000000000000000" pitchFamily="2" charset="2"/>
              </a:rPr>
              <a:t>01</a:t>
            </a:r>
            <a:r>
              <a:rPr lang="en-GB" sz="2000" dirty="0">
                <a:solidFill>
                  <a:srgbClr val="FF0000"/>
                </a:solidFill>
                <a:sym typeface="Wingdings" panose="05000000000000000000" pitchFamily="2" charset="2"/>
              </a:rPr>
              <a:t>00</a:t>
            </a:r>
            <a:r>
              <a:rPr lang="en-GB" sz="2000" dirty="0">
                <a:sym typeface="Wingdings" panose="05000000000000000000" pitchFamily="2" charset="2"/>
              </a:rPr>
              <a:t>1101</a:t>
            </a:r>
            <a:endParaRPr lang="en-US" sz="2000" dirty="0"/>
          </a:p>
        </p:txBody>
      </p:sp>
      <p:sp>
        <p:nvSpPr>
          <p:cNvPr id="11" name="TextBox 10">
            <a:extLst>
              <a:ext uri="{FF2B5EF4-FFF2-40B4-BE49-F238E27FC236}">
                <a16:creationId xmlns:a16="http://schemas.microsoft.com/office/drawing/2014/main" id="{040FD77A-0219-4827-902A-5C4E5D68DBDC}"/>
              </a:ext>
            </a:extLst>
          </p:cNvPr>
          <p:cNvSpPr txBox="1"/>
          <p:nvPr/>
        </p:nvSpPr>
        <p:spPr>
          <a:xfrm>
            <a:off x="9755291" y="1772816"/>
            <a:ext cx="1813317" cy="523220"/>
          </a:xfrm>
          <a:prstGeom prst="rect">
            <a:avLst/>
          </a:prstGeom>
          <a:noFill/>
        </p:spPr>
        <p:txBody>
          <a:bodyPr wrap="none" rtlCol="0">
            <a:spAutoFit/>
          </a:bodyPr>
          <a:lstStyle/>
          <a:p>
            <a:r>
              <a:rPr lang="en-US" sz="2800" b="1" dirty="0">
                <a:solidFill>
                  <a:schemeClr val="accent5"/>
                </a:solidFill>
              </a:rPr>
              <a:t>10 </a:t>
            </a:r>
            <a:r>
              <a:rPr lang="en-US" sz="2800" dirty="0">
                <a:solidFill>
                  <a:schemeClr val="accent5"/>
                </a:solidFill>
              </a:rPr>
              <a:t>stream</a:t>
            </a:r>
          </a:p>
        </p:txBody>
      </p:sp>
      <p:sp>
        <p:nvSpPr>
          <p:cNvPr id="12" name="TextBox 11">
            <a:extLst>
              <a:ext uri="{FF2B5EF4-FFF2-40B4-BE49-F238E27FC236}">
                <a16:creationId xmlns:a16="http://schemas.microsoft.com/office/drawing/2014/main" id="{60FDACED-838E-4BFF-9784-36685F1C42B9}"/>
              </a:ext>
            </a:extLst>
          </p:cNvPr>
          <p:cNvSpPr txBox="1"/>
          <p:nvPr/>
        </p:nvSpPr>
        <p:spPr>
          <a:xfrm>
            <a:off x="9192344" y="2291908"/>
            <a:ext cx="2376264" cy="1015663"/>
          </a:xfrm>
          <a:prstGeom prst="rect">
            <a:avLst/>
          </a:prstGeom>
          <a:noFill/>
        </p:spPr>
        <p:txBody>
          <a:bodyPr wrap="square" rtlCol="0">
            <a:spAutoFit/>
          </a:bodyPr>
          <a:lstStyle/>
          <a:p>
            <a:pPr algn="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GB" sz="2000" dirty="0">
                <a:sym typeface="Wingdings" panose="05000000000000000000" pitchFamily="2" charset="2"/>
              </a:rPr>
              <a:t>14  </a:t>
            </a:r>
            <a:r>
              <a:rPr lang="en-GB" sz="2000" dirty="0">
                <a:solidFill>
                  <a:schemeClr val="accent5"/>
                </a:solidFill>
                <a:sym typeface="Wingdings" panose="05000000000000000000" pitchFamily="2" charset="2"/>
              </a:rPr>
              <a:t>10</a:t>
            </a:r>
            <a:r>
              <a:rPr lang="en-GB" sz="2000" dirty="0">
                <a:sym typeface="Wingdings" panose="05000000000000000000" pitchFamily="2" charset="2"/>
              </a:rPr>
              <a:t>110111</a:t>
            </a:r>
            <a:endParaRPr lang="en-US" sz="2000" dirty="0">
              <a:sym typeface="Wingdings" panose="05000000000000000000" pitchFamily="2" charset="2"/>
            </a:endParaRPr>
          </a:p>
        </p:txBody>
      </p:sp>
      <p:sp>
        <p:nvSpPr>
          <p:cNvPr id="13" name="TextBox 12">
            <a:extLst>
              <a:ext uri="{FF2B5EF4-FFF2-40B4-BE49-F238E27FC236}">
                <a16:creationId xmlns:a16="http://schemas.microsoft.com/office/drawing/2014/main" id="{307E82BD-F3E7-4705-8F43-E7C6BD648794}"/>
              </a:ext>
            </a:extLst>
          </p:cNvPr>
          <p:cNvSpPr txBox="1"/>
          <p:nvPr/>
        </p:nvSpPr>
        <p:spPr>
          <a:xfrm>
            <a:off x="9755291" y="3533922"/>
            <a:ext cx="1813317" cy="523220"/>
          </a:xfrm>
          <a:prstGeom prst="rect">
            <a:avLst/>
          </a:prstGeom>
          <a:noFill/>
        </p:spPr>
        <p:txBody>
          <a:bodyPr wrap="none" rtlCol="0">
            <a:spAutoFit/>
          </a:bodyPr>
          <a:lstStyle/>
          <a:p>
            <a:r>
              <a:rPr lang="en-US" sz="2800" b="1" dirty="0">
                <a:solidFill>
                  <a:schemeClr val="accent5"/>
                </a:solidFill>
              </a:rPr>
              <a:t>11 </a:t>
            </a:r>
            <a:r>
              <a:rPr lang="en-US" sz="2800" dirty="0">
                <a:solidFill>
                  <a:schemeClr val="accent5"/>
                </a:solidFill>
              </a:rPr>
              <a:t>stream</a:t>
            </a:r>
          </a:p>
        </p:txBody>
      </p:sp>
      <p:sp>
        <p:nvSpPr>
          <p:cNvPr id="14" name="TextBox 13">
            <a:extLst>
              <a:ext uri="{FF2B5EF4-FFF2-40B4-BE49-F238E27FC236}">
                <a16:creationId xmlns:a16="http://schemas.microsoft.com/office/drawing/2014/main" id="{673F6A2B-B59B-41F4-AE1E-55E2FA7DE122}"/>
              </a:ext>
            </a:extLst>
          </p:cNvPr>
          <p:cNvSpPr txBox="1"/>
          <p:nvPr/>
        </p:nvSpPr>
        <p:spPr>
          <a:xfrm>
            <a:off x="9192344" y="4057142"/>
            <a:ext cx="2376264" cy="1631216"/>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101100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olidFill>
                  <a:srgbClr val="FF0000"/>
                </a:solidFill>
                <a:sym typeface="Wingdings" panose="05000000000000000000" pitchFamily="2" charset="2"/>
              </a:rPr>
              <a:t>0</a:t>
            </a:r>
            <a:r>
              <a:rPr lang="en-US" sz="2000" dirty="0">
                <a:sym typeface="Wingdings" panose="05000000000000000000" pitchFamily="2" charset="2"/>
              </a:rPr>
              <a:t>10101</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br>
            <a:r>
              <a:rPr lang="en-US" sz="2000" dirty="0">
                <a:sym typeface="Wingdings" panose="05000000000000000000" pitchFamily="2" charset="2"/>
              </a:rPr>
              <a:t>8  </a:t>
            </a:r>
            <a:r>
              <a:rPr lang="en-GB" sz="2000" dirty="0">
                <a:solidFill>
                  <a:schemeClr val="accent5"/>
                </a:solidFill>
              </a:rPr>
              <a:t>11</a:t>
            </a:r>
            <a:r>
              <a:rPr lang="en-GB" sz="2000" dirty="0"/>
              <a:t>100110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p>
        </p:txBody>
      </p:sp>
      <p:sp>
        <p:nvSpPr>
          <p:cNvPr id="4" name="TextBox 3">
            <a:extLst>
              <a:ext uri="{FF2B5EF4-FFF2-40B4-BE49-F238E27FC236}">
                <a16:creationId xmlns:a16="http://schemas.microsoft.com/office/drawing/2014/main" id="{88D5835D-7085-4717-A820-FE96FBD9D713}"/>
              </a:ext>
            </a:extLst>
          </p:cNvPr>
          <p:cNvSpPr txBox="1"/>
          <p:nvPr/>
        </p:nvSpPr>
        <p:spPr>
          <a:xfrm>
            <a:off x="8719505" y="3565053"/>
            <a:ext cx="391454" cy="523220"/>
          </a:xfrm>
          <a:prstGeom prst="rect">
            <a:avLst/>
          </a:prstGeom>
          <a:noFill/>
        </p:spPr>
        <p:txBody>
          <a:bodyPr wrap="none" rtlCol="0">
            <a:spAutoFit/>
          </a:bodyPr>
          <a:lstStyle/>
          <a:p>
            <a:r>
              <a:rPr lang="en-US" sz="2800" dirty="0">
                <a:solidFill>
                  <a:srgbClr val="FF0000"/>
                </a:solidFill>
              </a:rPr>
              <a:t>4</a:t>
            </a:r>
          </a:p>
        </p:txBody>
      </p:sp>
      <p:sp>
        <p:nvSpPr>
          <p:cNvPr id="15" name="TextBox 14">
            <a:extLst>
              <a:ext uri="{FF2B5EF4-FFF2-40B4-BE49-F238E27FC236}">
                <a16:creationId xmlns:a16="http://schemas.microsoft.com/office/drawing/2014/main" id="{7089455A-CA25-4797-9429-8DF99E71AF2D}"/>
              </a:ext>
            </a:extLst>
          </p:cNvPr>
          <p:cNvSpPr txBox="1"/>
          <p:nvPr/>
        </p:nvSpPr>
        <p:spPr>
          <a:xfrm>
            <a:off x="8719505" y="5085184"/>
            <a:ext cx="391454" cy="523220"/>
          </a:xfrm>
          <a:prstGeom prst="rect">
            <a:avLst/>
          </a:prstGeom>
          <a:noFill/>
        </p:spPr>
        <p:txBody>
          <a:bodyPr wrap="none" rtlCol="0">
            <a:spAutoFit/>
          </a:bodyPr>
          <a:lstStyle/>
          <a:p>
            <a:r>
              <a:rPr lang="en-US" sz="2800" dirty="0">
                <a:solidFill>
                  <a:srgbClr val="FF0000"/>
                </a:solidFill>
              </a:rPr>
              <a:t>2</a:t>
            </a:r>
          </a:p>
        </p:txBody>
      </p:sp>
      <p:sp>
        <p:nvSpPr>
          <p:cNvPr id="16" name="TextBox 15">
            <a:extLst>
              <a:ext uri="{FF2B5EF4-FFF2-40B4-BE49-F238E27FC236}">
                <a16:creationId xmlns:a16="http://schemas.microsoft.com/office/drawing/2014/main" id="{8A3524E5-5AB4-46D3-941A-43CCD43F8CCE}"/>
              </a:ext>
            </a:extLst>
          </p:cNvPr>
          <p:cNvSpPr txBox="1"/>
          <p:nvPr/>
        </p:nvSpPr>
        <p:spPr>
          <a:xfrm>
            <a:off x="11576927" y="2969264"/>
            <a:ext cx="391454" cy="523220"/>
          </a:xfrm>
          <a:prstGeom prst="rect">
            <a:avLst/>
          </a:prstGeom>
          <a:noFill/>
        </p:spPr>
        <p:txBody>
          <a:bodyPr wrap="none" rtlCol="0">
            <a:spAutoFit/>
          </a:bodyPr>
          <a:lstStyle/>
          <a:p>
            <a:r>
              <a:rPr lang="en-US" sz="2800" dirty="0">
                <a:solidFill>
                  <a:srgbClr val="FF0000"/>
                </a:solidFill>
              </a:rPr>
              <a:t>0</a:t>
            </a:r>
          </a:p>
        </p:txBody>
      </p:sp>
      <p:sp>
        <p:nvSpPr>
          <p:cNvPr id="17" name="TextBox 16">
            <a:extLst>
              <a:ext uri="{FF2B5EF4-FFF2-40B4-BE49-F238E27FC236}">
                <a16:creationId xmlns:a16="http://schemas.microsoft.com/office/drawing/2014/main" id="{2E3B69C2-05AC-4C86-BF64-3C42753E8653}"/>
              </a:ext>
            </a:extLst>
          </p:cNvPr>
          <p:cNvSpPr txBox="1"/>
          <p:nvPr/>
        </p:nvSpPr>
        <p:spPr>
          <a:xfrm>
            <a:off x="11576927" y="5426060"/>
            <a:ext cx="391454" cy="523220"/>
          </a:xfrm>
          <a:prstGeom prst="rect">
            <a:avLst/>
          </a:prstGeom>
          <a:noFill/>
        </p:spPr>
        <p:txBody>
          <a:bodyPr wrap="none" rtlCol="0">
            <a:spAutoFit/>
          </a:bodyPr>
          <a:lstStyle/>
          <a:p>
            <a:r>
              <a:rPr lang="en-US" sz="2800" dirty="0">
                <a:solidFill>
                  <a:srgbClr val="FF0000"/>
                </a:solidFill>
              </a:rPr>
              <a:t>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F40D8B0-AB8E-462B-9B8E-BAA143237B76}"/>
                  </a:ext>
                </a:extLst>
              </p:cNvPr>
              <p:cNvSpPr txBox="1"/>
              <p:nvPr/>
            </p:nvSpPr>
            <p:spPr>
              <a:xfrm>
                <a:off x="4295800" y="4759978"/>
                <a:ext cx="1059136" cy="1045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SG" sz="2800" b="0" i="1" smtClean="0">
                              <a:latin typeface="Cambria Math" panose="02040503050406030204" pitchFamily="18" charset="0"/>
                            </a:rPr>
                            <m:t>𝑤</m:t>
                          </m:r>
                        </m:sub>
                        <m:sup/>
                        <m:e>
                          <m:sSup>
                            <m:sSupPr>
                              <m:ctrlPr>
                                <a:rPr lang="en-SG" sz="2800" b="0" i="1" smtClean="0">
                                  <a:latin typeface="Cambria Math" panose="02040503050406030204" pitchFamily="18" charset="0"/>
                                </a:rPr>
                              </m:ctrlPr>
                            </m:sSupPr>
                            <m:e>
                              <m:r>
                                <a:rPr lang="en-SG" sz="2800" b="0" i="1" smtClean="0">
                                  <a:latin typeface="Cambria Math" panose="02040503050406030204" pitchFamily="18" charset="0"/>
                                </a:rPr>
                                <m:t>2</m:t>
                              </m:r>
                            </m:e>
                            <m:sup>
                              <m:r>
                                <a:rPr lang="en-SG" sz="2800" b="0" i="1" smtClean="0">
                                  <a:latin typeface="Cambria Math" panose="02040503050406030204" pitchFamily="18" charset="0"/>
                                </a:rPr>
                                <m:t>𝑤</m:t>
                              </m:r>
                            </m:sup>
                          </m:sSup>
                        </m:e>
                      </m:nary>
                    </m:oMath>
                  </m:oMathPara>
                </a14:m>
                <a:endParaRPr lang="en-US" sz="2800" dirty="0"/>
              </a:p>
            </p:txBody>
          </p:sp>
        </mc:Choice>
        <mc:Fallback xmlns="">
          <p:sp>
            <p:nvSpPr>
              <p:cNvPr id="5" name="TextBox 4">
                <a:extLst>
                  <a:ext uri="{FF2B5EF4-FFF2-40B4-BE49-F238E27FC236}">
                    <a16:creationId xmlns:a16="http://schemas.microsoft.com/office/drawing/2014/main" id="{CF40D8B0-AB8E-462B-9B8E-BAA143237B76}"/>
                  </a:ext>
                </a:extLst>
              </p:cNvPr>
              <p:cNvSpPr txBox="1">
                <a:spLocks noRot="1" noChangeAspect="1" noMove="1" noResize="1" noEditPoints="1" noAdjustHandles="1" noChangeArrowheads="1" noChangeShapeType="1" noTextEdit="1"/>
              </p:cNvSpPr>
              <p:nvPr/>
            </p:nvSpPr>
            <p:spPr>
              <a:xfrm>
                <a:off x="4295800" y="4759978"/>
                <a:ext cx="1059136" cy="10452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982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p:sp>
        <p:nvSpPr>
          <p:cNvPr id="3" name="TextBox 2">
            <a:extLst>
              <a:ext uri="{FF2B5EF4-FFF2-40B4-BE49-F238E27FC236}">
                <a16:creationId xmlns:a16="http://schemas.microsoft.com/office/drawing/2014/main" id="{7DF69066-4AE6-4101-829F-8C9AA85BB7C5}"/>
              </a:ext>
            </a:extLst>
          </p:cNvPr>
          <p:cNvSpPr txBox="1"/>
          <p:nvPr/>
        </p:nvSpPr>
        <p:spPr>
          <a:xfrm>
            <a:off x="6867810" y="1774881"/>
            <a:ext cx="1822935" cy="523220"/>
          </a:xfrm>
          <a:prstGeom prst="rect">
            <a:avLst/>
          </a:prstGeom>
          <a:noFill/>
        </p:spPr>
        <p:txBody>
          <a:bodyPr wrap="none" rtlCol="0">
            <a:spAutoFit/>
          </a:bodyPr>
          <a:lstStyle/>
          <a:p>
            <a:r>
              <a:rPr lang="en-US" sz="2800" b="1" dirty="0">
                <a:solidFill>
                  <a:schemeClr val="accent5"/>
                </a:solidFill>
              </a:rPr>
              <a:t>00 </a:t>
            </a:r>
            <a:r>
              <a:rPr lang="en-US" sz="2800" dirty="0">
                <a:solidFill>
                  <a:schemeClr val="accent5"/>
                </a:solidFill>
              </a:rPr>
              <a:t>stream</a:t>
            </a:r>
          </a:p>
        </p:txBody>
      </p:sp>
      <p:sp>
        <p:nvSpPr>
          <p:cNvPr id="6" name="TextBox 5">
            <a:extLst>
              <a:ext uri="{FF2B5EF4-FFF2-40B4-BE49-F238E27FC236}">
                <a16:creationId xmlns:a16="http://schemas.microsoft.com/office/drawing/2014/main" id="{AD7DADC3-280F-4E83-B7BE-042FCE36F90A}"/>
              </a:ext>
            </a:extLst>
          </p:cNvPr>
          <p:cNvSpPr txBox="1"/>
          <p:nvPr/>
        </p:nvSpPr>
        <p:spPr>
          <a:xfrm>
            <a:off x="6314481" y="2292569"/>
            <a:ext cx="2376264" cy="1631216"/>
          </a:xfrm>
          <a:prstGeom prst="rect">
            <a:avLst/>
          </a:prstGeom>
          <a:noFill/>
        </p:spPr>
        <p:txBody>
          <a:bodyPr wrap="square" rtlCol="0">
            <a:spAutoFit/>
          </a:bodyPr>
          <a:lstStyle/>
          <a:p>
            <a:pPr algn="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chemeClr val="accent5"/>
                </a:solidFill>
                <a:sym typeface="Wingdings" panose="05000000000000000000" pitchFamily="2" charset="2"/>
              </a:rPr>
              <a:t>00</a:t>
            </a:r>
            <a:r>
              <a:rPr lang="en-US" sz="2000" dirty="0">
                <a:solidFill>
                  <a:srgbClr val="FF0000"/>
                </a:solidFill>
                <a:sym typeface="Wingdings" panose="05000000000000000000" pitchFamily="2" charset="2"/>
              </a:rPr>
              <a:t>0000</a:t>
            </a:r>
            <a:r>
              <a:rPr lang="en-US" sz="2000" dirty="0">
                <a:sym typeface="Wingdings" panose="05000000000000000000" pitchFamily="2" charset="2"/>
              </a:rPr>
              <a:t>10</a:t>
            </a:r>
            <a:br>
              <a:rPr lang="en-GB" sz="2000" dirty="0">
                <a:sym typeface="Wingdings" panose="05000000000000000000" pitchFamily="2" charset="2"/>
              </a:rPr>
            </a:br>
            <a:r>
              <a:rPr lang="en-GB" sz="2000" dirty="0">
                <a:sym typeface="Wingdings" panose="05000000000000000000" pitchFamily="2" charset="2"/>
              </a:rPr>
              <a:t>12  </a:t>
            </a:r>
            <a:r>
              <a:rPr lang="en-GB" sz="2000" dirty="0">
                <a:solidFill>
                  <a:schemeClr val="accent5"/>
                </a:solidFill>
                <a:sym typeface="Wingdings" panose="05000000000000000000" pitchFamily="2" charset="2"/>
              </a:rPr>
              <a:t>00</a:t>
            </a:r>
            <a:r>
              <a:rPr lang="en-GB" sz="2000" dirty="0">
                <a:sym typeface="Wingdings" panose="05000000000000000000" pitchFamily="2" charset="2"/>
              </a:rPr>
              <a:t>110110</a:t>
            </a:r>
            <a:br>
              <a:rPr lang="en-GB"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endParaRPr lang="en-US" sz="2000" dirty="0"/>
          </a:p>
        </p:txBody>
      </p:sp>
      <p:sp>
        <p:nvSpPr>
          <p:cNvPr id="7" name="TextBox 6">
            <a:extLst>
              <a:ext uri="{FF2B5EF4-FFF2-40B4-BE49-F238E27FC236}">
                <a16:creationId xmlns:a16="http://schemas.microsoft.com/office/drawing/2014/main" id="{54A4E897-1C01-4B80-85E8-8A289DE7E1C5}"/>
              </a:ext>
            </a:extLst>
          </p:cNvPr>
          <p:cNvSpPr txBox="1"/>
          <p:nvPr/>
        </p:nvSpPr>
        <p:spPr>
          <a:xfrm>
            <a:off x="6867809" y="4156205"/>
            <a:ext cx="1822935" cy="523220"/>
          </a:xfrm>
          <a:prstGeom prst="rect">
            <a:avLst/>
          </a:prstGeom>
          <a:noFill/>
        </p:spPr>
        <p:txBody>
          <a:bodyPr wrap="none" rtlCol="0">
            <a:spAutoFit/>
          </a:bodyPr>
          <a:lstStyle/>
          <a:p>
            <a:r>
              <a:rPr lang="en-US" sz="2800" b="1" dirty="0">
                <a:solidFill>
                  <a:schemeClr val="accent5"/>
                </a:solidFill>
              </a:rPr>
              <a:t>01 </a:t>
            </a:r>
            <a:r>
              <a:rPr lang="en-US" sz="2800" dirty="0">
                <a:solidFill>
                  <a:schemeClr val="accent5"/>
                </a:solidFill>
              </a:rPr>
              <a:t>stream</a:t>
            </a:r>
          </a:p>
        </p:txBody>
      </p:sp>
      <p:sp>
        <p:nvSpPr>
          <p:cNvPr id="10" name="TextBox 9">
            <a:extLst>
              <a:ext uri="{FF2B5EF4-FFF2-40B4-BE49-F238E27FC236}">
                <a16:creationId xmlns:a16="http://schemas.microsoft.com/office/drawing/2014/main" id="{E9F3692C-080A-4C76-8F94-DD2A314C6AE2}"/>
              </a:ext>
            </a:extLst>
          </p:cNvPr>
          <p:cNvSpPr txBox="1"/>
          <p:nvPr/>
        </p:nvSpPr>
        <p:spPr>
          <a:xfrm>
            <a:off x="6312024" y="4619611"/>
            <a:ext cx="2376264" cy="707886"/>
          </a:xfrm>
          <a:prstGeom prst="rect">
            <a:avLst/>
          </a:prstGeom>
          <a:noFill/>
        </p:spPr>
        <p:txBody>
          <a:bodyPr wrap="square" rtlCol="0">
            <a:spAutoFit/>
          </a:bodyPr>
          <a:lstStyle/>
          <a:p>
            <a:pPr algn="r"/>
            <a:r>
              <a:rPr lang="en-GB" sz="2000" dirty="0"/>
              <a:t>9 </a:t>
            </a:r>
            <a:r>
              <a:rPr lang="en-GB" sz="2000" dirty="0">
                <a:sym typeface="Wingdings" panose="05000000000000000000" pitchFamily="2" charset="2"/>
              </a:rPr>
              <a:t> </a:t>
            </a:r>
            <a:r>
              <a:rPr lang="en-GB" sz="2000" dirty="0">
                <a:solidFill>
                  <a:schemeClr val="accent5"/>
                </a:solidFill>
                <a:sym typeface="Wingdings" panose="05000000000000000000" pitchFamily="2" charset="2"/>
              </a:rPr>
              <a:t>01</a:t>
            </a:r>
            <a:r>
              <a:rPr lang="en-GB" sz="2000" dirty="0">
                <a:sym typeface="Wingdings" panose="05000000000000000000" pitchFamily="2" charset="2"/>
              </a:rPr>
              <a:t>100100</a:t>
            </a:r>
            <a:br>
              <a:rPr lang="en-US" sz="2000" dirty="0">
                <a:sym typeface="Wingdings" panose="05000000000000000000" pitchFamily="2" charset="2"/>
              </a:rPr>
            </a:br>
            <a:r>
              <a:rPr lang="en-GB" sz="2000" dirty="0">
                <a:sym typeface="Wingdings" panose="05000000000000000000" pitchFamily="2" charset="2"/>
              </a:rPr>
              <a:t>16  </a:t>
            </a:r>
            <a:r>
              <a:rPr lang="en-GB" sz="2000" dirty="0">
                <a:solidFill>
                  <a:schemeClr val="accent5"/>
                </a:solidFill>
                <a:sym typeface="Wingdings" panose="05000000000000000000" pitchFamily="2" charset="2"/>
              </a:rPr>
              <a:t>01</a:t>
            </a:r>
            <a:r>
              <a:rPr lang="en-GB" sz="2000" dirty="0">
                <a:solidFill>
                  <a:srgbClr val="FF0000"/>
                </a:solidFill>
                <a:sym typeface="Wingdings" panose="05000000000000000000" pitchFamily="2" charset="2"/>
              </a:rPr>
              <a:t>00</a:t>
            </a:r>
            <a:r>
              <a:rPr lang="en-GB" sz="2000" dirty="0">
                <a:sym typeface="Wingdings" panose="05000000000000000000" pitchFamily="2" charset="2"/>
              </a:rPr>
              <a:t>1101</a:t>
            </a:r>
            <a:endParaRPr lang="en-US" sz="2000" dirty="0"/>
          </a:p>
        </p:txBody>
      </p:sp>
      <p:sp>
        <p:nvSpPr>
          <p:cNvPr id="11" name="TextBox 10">
            <a:extLst>
              <a:ext uri="{FF2B5EF4-FFF2-40B4-BE49-F238E27FC236}">
                <a16:creationId xmlns:a16="http://schemas.microsoft.com/office/drawing/2014/main" id="{040FD77A-0219-4827-902A-5C4E5D68DBDC}"/>
              </a:ext>
            </a:extLst>
          </p:cNvPr>
          <p:cNvSpPr txBox="1"/>
          <p:nvPr/>
        </p:nvSpPr>
        <p:spPr>
          <a:xfrm>
            <a:off x="9755291" y="1772816"/>
            <a:ext cx="1813317" cy="523220"/>
          </a:xfrm>
          <a:prstGeom prst="rect">
            <a:avLst/>
          </a:prstGeom>
          <a:noFill/>
        </p:spPr>
        <p:txBody>
          <a:bodyPr wrap="none" rtlCol="0">
            <a:spAutoFit/>
          </a:bodyPr>
          <a:lstStyle/>
          <a:p>
            <a:r>
              <a:rPr lang="en-US" sz="2800" b="1" dirty="0">
                <a:solidFill>
                  <a:schemeClr val="accent5"/>
                </a:solidFill>
              </a:rPr>
              <a:t>10 </a:t>
            </a:r>
            <a:r>
              <a:rPr lang="en-US" sz="2800" dirty="0">
                <a:solidFill>
                  <a:schemeClr val="accent5"/>
                </a:solidFill>
              </a:rPr>
              <a:t>stream</a:t>
            </a:r>
          </a:p>
        </p:txBody>
      </p:sp>
      <p:sp>
        <p:nvSpPr>
          <p:cNvPr id="12" name="TextBox 11">
            <a:extLst>
              <a:ext uri="{FF2B5EF4-FFF2-40B4-BE49-F238E27FC236}">
                <a16:creationId xmlns:a16="http://schemas.microsoft.com/office/drawing/2014/main" id="{60FDACED-838E-4BFF-9784-36685F1C42B9}"/>
              </a:ext>
            </a:extLst>
          </p:cNvPr>
          <p:cNvSpPr txBox="1"/>
          <p:nvPr/>
        </p:nvSpPr>
        <p:spPr>
          <a:xfrm>
            <a:off x="9192344" y="2291908"/>
            <a:ext cx="2376264" cy="1015663"/>
          </a:xfrm>
          <a:prstGeom prst="rect">
            <a:avLst/>
          </a:prstGeom>
          <a:noFill/>
        </p:spPr>
        <p:txBody>
          <a:bodyPr wrap="square" rtlCol="0">
            <a:spAutoFit/>
          </a:bodyPr>
          <a:lstStyle/>
          <a:p>
            <a:pPr algn="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GB" sz="2000" dirty="0">
                <a:sym typeface="Wingdings" panose="05000000000000000000" pitchFamily="2" charset="2"/>
              </a:rPr>
              <a:t>14  </a:t>
            </a:r>
            <a:r>
              <a:rPr lang="en-GB" sz="2000" dirty="0">
                <a:solidFill>
                  <a:schemeClr val="accent5"/>
                </a:solidFill>
                <a:sym typeface="Wingdings" panose="05000000000000000000" pitchFamily="2" charset="2"/>
              </a:rPr>
              <a:t>10</a:t>
            </a:r>
            <a:r>
              <a:rPr lang="en-GB" sz="2000" dirty="0">
                <a:sym typeface="Wingdings" panose="05000000000000000000" pitchFamily="2" charset="2"/>
              </a:rPr>
              <a:t>110111</a:t>
            </a:r>
            <a:endParaRPr lang="en-US" sz="2000" dirty="0">
              <a:sym typeface="Wingdings" panose="05000000000000000000" pitchFamily="2" charset="2"/>
            </a:endParaRPr>
          </a:p>
        </p:txBody>
      </p:sp>
      <p:sp>
        <p:nvSpPr>
          <p:cNvPr id="13" name="TextBox 12">
            <a:extLst>
              <a:ext uri="{FF2B5EF4-FFF2-40B4-BE49-F238E27FC236}">
                <a16:creationId xmlns:a16="http://schemas.microsoft.com/office/drawing/2014/main" id="{307E82BD-F3E7-4705-8F43-E7C6BD648794}"/>
              </a:ext>
            </a:extLst>
          </p:cNvPr>
          <p:cNvSpPr txBox="1"/>
          <p:nvPr/>
        </p:nvSpPr>
        <p:spPr>
          <a:xfrm>
            <a:off x="9755291" y="3533922"/>
            <a:ext cx="1813317" cy="523220"/>
          </a:xfrm>
          <a:prstGeom prst="rect">
            <a:avLst/>
          </a:prstGeom>
          <a:noFill/>
        </p:spPr>
        <p:txBody>
          <a:bodyPr wrap="none" rtlCol="0">
            <a:spAutoFit/>
          </a:bodyPr>
          <a:lstStyle/>
          <a:p>
            <a:r>
              <a:rPr lang="en-US" sz="2800" b="1" dirty="0">
                <a:solidFill>
                  <a:schemeClr val="accent5"/>
                </a:solidFill>
              </a:rPr>
              <a:t>11 </a:t>
            </a:r>
            <a:r>
              <a:rPr lang="en-US" sz="2800" dirty="0">
                <a:solidFill>
                  <a:schemeClr val="accent5"/>
                </a:solidFill>
              </a:rPr>
              <a:t>stream</a:t>
            </a:r>
          </a:p>
        </p:txBody>
      </p:sp>
      <p:sp>
        <p:nvSpPr>
          <p:cNvPr id="14" name="TextBox 13">
            <a:extLst>
              <a:ext uri="{FF2B5EF4-FFF2-40B4-BE49-F238E27FC236}">
                <a16:creationId xmlns:a16="http://schemas.microsoft.com/office/drawing/2014/main" id="{673F6A2B-B59B-41F4-AE1E-55E2FA7DE122}"/>
              </a:ext>
            </a:extLst>
          </p:cNvPr>
          <p:cNvSpPr txBox="1"/>
          <p:nvPr/>
        </p:nvSpPr>
        <p:spPr>
          <a:xfrm>
            <a:off x="9192344" y="4057142"/>
            <a:ext cx="2376264" cy="1631216"/>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101100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olidFill>
                  <a:srgbClr val="FF0000"/>
                </a:solidFill>
                <a:sym typeface="Wingdings" panose="05000000000000000000" pitchFamily="2" charset="2"/>
              </a:rPr>
              <a:t>0</a:t>
            </a:r>
            <a:r>
              <a:rPr lang="en-US" sz="2000" dirty="0">
                <a:sym typeface="Wingdings" panose="05000000000000000000" pitchFamily="2" charset="2"/>
              </a:rPr>
              <a:t>10101</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br>
            <a:r>
              <a:rPr lang="en-US" sz="2000" dirty="0">
                <a:sym typeface="Wingdings" panose="05000000000000000000" pitchFamily="2" charset="2"/>
              </a:rPr>
              <a:t>8  </a:t>
            </a:r>
            <a:r>
              <a:rPr lang="en-GB" sz="2000" dirty="0">
                <a:solidFill>
                  <a:schemeClr val="accent5"/>
                </a:solidFill>
              </a:rPr>
              <a:t>11</a:t>
            </a:r>
            <a:r>
              <a:rPr lang="en-GB" sz="2000" dirty="0"/>
              <a:t>100110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p>
        </p:txBody>
      </p:sp>
      <p:sp>
        <p:nvSpPr>
          <p:cNvPr id="4" name="TextBox 3">
            <a:extLst>
              <a:ext uri="{FF2B5EF4-FFF2-40B4-BE49-F238E27FC236}">
                <a16:creationId xmlns:a16="http://schemas.microsoft.com/office/drawing/2014/main" id="{88D5835D-7085-4717-A820-FE96FBD9D713}"/>
              </a:ext>
            </a:extLst>
          </p:cNvPr>
          <p:cNvSpPr txBox="1"/>
          <p:nvPr/>
        </p:nvSpPr>
        <p:spPr>
          <a:xfrm>
            <a:off x="8719505" y="3565053"/>
            <a:ext cx="391454" cy="523220"/>
          </a:xfrm>
          <a:prstGeom prst="rect">
            <a:avLst/>
          </a:prstGeom>
          <a:noFill/>
        </p:spPr>
        <p:txBody>
          <a:bodyPr wrap="none" rtlCol="0">
            <a:spAutoFit/>
          </a:bodyPr>
          <a:lstStyle/>
          <a:p>
            <a:r>
              <a:rPr lang="en-US" sz="2800" dirty="0">
                <a:solidFill>
                  <a:srgbClr val="FF0000"/>
                </a:solidFill>
              </a:rPr>
              <a:t>4</a:t>
            </a:r>
          </a:p>
        </p:txBody>
      </p:sp>
      <p:sp>
        <p:nvSpPr>
          <p:cNvPr id="15" name="TextBox 14">
            <a:extLst>
              <a:ext uri="{FF2B5EF4-FFF2-40B4-BE49-F238E27FC236}">
                <a16:creationId xmlns:a16="http://schemas.microsoft.com/office/drawing/2014/main" id="{7089455A-CA25-4797-9429-8DF99E71AF2D}"/>
              </a:ext>
            </a:extLst>
          </p:cNvPr>
          <p:cNvSpPr txBox="1"/>
          <p:nvPr/>
        </p:nvSpPr>
        <p:spPr>
          <a:xfrm>
            <a:off x="8719505" y="5085184"/>
            <a:ext cx="391454" cy="523220"/>
          </a:xfrm>
          <a:prstGeom prst="rect">
            <a:avLst/>
          </a:prstGeom>
          <a:noFill/>
        </p:spPr>
        <p:txBody>
          <a:bodyPr wrap="none" rtlCol="0">
            <a:spAutoFit/>
          </a:bodyPr>
          <a:lstStyle/>
          <a:p>
            <a:r>
              <a:rPr lang="en-US" sz="2800" dirty="0">
                <a:solidFill>
                  <a:srgbClr val="FF0000"/>
                </a:solidFill>
              </a:rPr>
              <a:t>2</a:t>
            </a:r>
          </a:p>
        </p:txBody>
      </p:sp>
      <p:sp>
        <p:nvSpPr>
          <p:cNvPr id="16" name="TextBox 15">
            <a:extLst>
              <a:ext uri="{FF2B5EF4-FFF2-40B4-BE49-F238E27FC236}">
                <a16:creationId xmlns:a16="http://schemas.microsoft.com/office/drawing/2014/main" id="{8A3524E5-5AB4-46D3-941A-43CCD43F8CCE}"/>
              </a:ext>
            </a:extLst>
          </p:cNvPr>
          <p:cNvSpPr txBox="1"/>
          <p:nvPr/>
        </p:nvSpPr>
        <p:spPr>
          <a:xfrm>
            <a:off x="11576927" y="2969264"/>
            <a:ext cx="391454" cy="523220"/>
          </a:xfrm>
          <a:prstGeom prst="rect">
            <a:avLst/>
          </a:prstGeom>
          <a:noFill/>
        </p:spPr>
        <p:txBody>
          <a:bodyPr wrap="none" rtlCol="0">
            <a:spAutoFit/>
          </a:bodyPr>
          <a:lstStyle/>
          <a:p>
            <a:r>
              <a:rPr lang="en-US" sz="2800" dirty="0">
                <a:solidFill>
                  <a:srgbClr val="FF0000"/>
                </a:solidFill>
              </a:rPr>
              <a:t>0</a:t>
            </a:r>
          </a:p>
        </p:txBody>
      </p:sp>
      <p:sp>
        <p:nvSpPr>
          <p:cNvPr id="17" name="TextBox 16">
            <a:extLst>
              <a:ext uri="{FF2B5EF4-FFF2-40B4-BE49-F238E27FC236}">
                <a16:creationId xmlns:a16="http://schemas.microsoft.com/office/drawing/2014/main" id="{2E3B69C2-05AC-4C86-BF64-3C42753E8653}"/>
              </a:ext>
            </a:extLst>
          </p:cNvPr>
          <p:cNvSpPr txBox="1"/>
          <p:nvPr/>
        </p:nvSpPr>
        <p:spPr>
          <a:xfrm>
            <a:off x="11576927" y="5426060"/>
            <a:ext cx="391454" cy="523220"/>
          </a:xfrm>
          <a:prstGeom prst="rect">
            <a:avLst/>
          </a:prstGeom>
          <a:noFill/>
        </p:spPr>
        <p:txBody>
          <a:bodyPr wrap="none" rtlCol="0">
            <a:spAutoFit/>
          </a:bodyPr>
          <a:lstStyle/>
          <a:p>
            <a:r>
              <a:rPr lang="en-US" sz="2800" dirty="0">
                <a:solidFill>
                  <a:srgbClr val="FF0000"/>
                </a:solidFill>
              </a:rPr>
              <a:t>1</a:t>
            </a:r>
          </a:p>
        </p:txBody>
      </p:sp>
      <p:sp>
        <p:nvSpPr>
          <p:cNvPr id="19" name="TextBox 18">
            <a:extLst>
              <a:ext uri="{FF2B5EF4-FFF2-40B4-BE49-F238E27FC236}">
                <a16:creationId xmlns:a16="http://schemas.microsoft.com/office/drawing/2014/main" id="{347F1488-9AC8-4364-BA1E-A81C7EED000A}"/>
              </a:ext>
            </a:extLst>
          </p:cNvPr>
          <p:cNvSpPr txBox="1"/>
          <p:nvPr/>
        </p:nvSpPr>
        <p:spPr>
          <a:xfrm>
            <a:off x="1127448" y="1844825"/>
            <a:ext cx="1470274" cy="830997"/>
          </a:xfrm>
          <a:prstGeom prst="rect">
            <a:avLst/>
          </a:prstGeom>
          <a:noFill/>
        </p:spPr>
        <p:txBody>
          <a:bodyPr wrap="none" rtlCol="0">
            <a:spAutoFit/>
          </a:bodyPr>
          <a:lstStyle/>
          <a:p>
            <a:pPr algn="r"/>
            <a:r>
              <a:rPr lang="en-US" sz="2400" dirty="0"/>
              <a:t>Estimate:</a:t>
            </a:r>
          </a:p>
          <a:p>
            <a:pPr algn="r"/>
            <a:r>
              <a:rPr lang="en-US" sz="2400" dirty="0"/>
              <a:t>Actual:</a:t>
            </a:r>
          </a:p>
        </p:txBody>
      </p:sp>
      <p:sp>
        <p:nvSpPr>
          <p:cNvPr id="20" name="TextBox 19">
            <a:extLst>
              <a:ext uri="{FF2B5EF4-FFF2-40B4-BE49-F238E27FC236}">
                <a16:creationId xmlns:a16="http://schemas.microsoft.com/office/drawing/2014/main" id="{DDA63B4B-83EE-43E0-885B-40974AD35AEA}"/>
              </a:ext>
            </a:extLst>
          </p:cNvPr>
          <p:cNvSpPr txBox="1"/>
          <p:nvPr/>
        </p:nvSpPr>
        <p:spPr>
          <a:xfrm>
            <a:off x="2607122" y="1844824"/>
            <a:ext cx="3007555" cy="830997"/>
          </a:xfrm>
          <a:prstGeom prst="rect">
            <a:avLst/>
          </a:prstGeom>
          <a:noFill/>
        </p:spPr>
        <p:txBody>
          <a:bodyPr wrap="none" rtlCol="0">
            <a:spAutoFit/>
          </a:bodyPr>
          <a:lstStyle/>
          <a:p>
            <a:r>
              <a:rPr lang="en-US" sz="2400" dirty="0"/>
              <a:t>2</a:t>
            </a:r>
            <a:r>
              <a:rPr lang="en-US" sz="2400" baseline="30000" dirty="0">
                <a:solidFill>
                  <a:srgbClr val="FF0000"/>
                </a:solidFill>
              </a:rPr>
              <a:t>4</a:t>
            </a:r>
            <a:r>
              <a:rPr lang="en-US" sz="2400" dirty="0"/>
              <a:t> + 2</a:t>
            </a:r>
            <a:r>
              <a:rPr lang="en-US" sz="2400" baseline="30000" dirty="0"/>
              <a:t>2</a:t>
            </a:r>
            <a:r>
              <a:rPr lang="en-US" sz="2400" dirty="0"/>
              <a:t> + 2</a:t>
            </a:r>
            <a:r>
              <a:rPr lang="en-US" sz="2400" baseline="30000" dirty="0"/>
              <a:t>0</a:t>
            </a:r>
            <a:r>
              <a:rPr lang="en-US" sz="2400" dirty="0"/>
              <a:t> + 2</a:t>
            </a:r>
            <a:r>
              <a:rPr lang="en-US" sz="2400" baseline="30000" dirty="0"/>
              <a:t>1</a:t>
            </a:r>
            <a:r>
              <a:rPr lang="en-US" sz="2400" b="1" dirty="0"/>
              <a:t> = 23</a:t>
            </a:r>
            <a:br>
              <a:rPr lang="en-US" sz="2400" dirty="0"/>
            </a:br>
            <a:r>
              <a:rPr lang="en-US" sz="2400" dirty="0"/>
              <a:t>10</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1FA2ED6-A9B7-4DEB-9D89-2F28856E9C7F}"/>
                  </a:ext>
                </a:extLst>
              </p:cNvPr>
              <p:cNvSpPr txBox="1">
                <a:spLocks/>
              </p:cNvSpPr>
              <p:nvPr/>
            </p:nvSpPr>
            <p:spPr>
              <a:xfrm>
                <a:off x="838200" y="1844824"/>
                <a:ext cx="5689848" cy="501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SG" dirty="0"/>
              </a:p>
              <a:p>
                <a:pPr marL="0" indent="0">
                  <a:buNone/>
                </a:pPr>
                <a:endParaRPr lang="en-SG" dirty="0"/>
              </a:p>
              <a:p>
                <a:pPr marL="0" indent="0">
                  <a:buNone/>
                </a:pPr>
                <a:r>
                  <a:rPr lang="en-SG" dirty="0"/>
                  <a:t>Problem: one bad hash </a:t>
                </a:r>
                <a:r>
                  <a:rPr lang="en-SG" i="1" dirty="0"/>
                  <a:t>still</a:t>
                </a:r>
                <a:r>
                  <a:rPr lang="en-SG" dirty="0"/>
                  <a:t> spoils the estimate</a:t>
                </a:r>
              </a:p>
              <a:p>
                <a:pPr marL="0" indent="0">
                  <a:buNone/>
                </a:pPr>
                <a:endParaRPr lang="en-SG" dirty="0"/>
              </a:p>
              <a:p>
                <a:pPr marL="0" indent="0">
                  <a:buNone/>
                </a:pPr>
                <a:r>
                  <a:rPr lang="en-SG" dirty="0"/>
                  <a:t>What if we take the average of the </a:t>
                </a:r>
                <a14:m>
                  <m:oMath xmlns:m="http://schemas.openxmlformats.org/officeDocument/2006/math">
                    <m:r>
                      <a:rPr lang="en-SG" b="0" i="1" smtClean="0">
                        <a:latin typeface="Cambria Math" panose="02040503050406030204" pitchFamily="18" charset="0"/>
                      </a:rPr>
                      <m:t>𝑤</m:t>
                    </m:r>
                  </m:oMath>
                </a14:m>
                <a:r>
                  <a:rPr lang="en-SG" dirty="0"/>
                  <a:t>’s first?</a:t>
                </a:r>
              </a:p>
            </p:txBody>
          </p:sp>
        </mc:Choice>
        <mc:Fallback xmlns="">
          <p:sp>
            <p:nvSpPr>
              <p:cNvPr id="21" name="Content Placeholder 2">
                <a:extLst>
                  <a:ext uri="{FF2B5EF4-FFF2-40B4-BE49-F238E27FC236}">
                    <a16:creationId xmlns:a16="http://schemas.microsoft.com/office/drawing/2014/main" id="{71FA2ED6-A9B7-4DEB-9D89-2F28856E9C7F}"/>
                  </a:ext>
                </a:extLst>
              </p:cNvPr>
              <p:cNvSpPr txBox="1">
                <a:spLocks noRot="1" noChangeAspect="1" noMove="1" noResize="1" noEditPoints="1" noAdjustHandles="1" noChangeArrowheads="1" noChangeShapeType="1" noTextEdit="1"/>
              </p:cNvSpPr>
              <p:nvPr/>
            </p:nvSpPr>
            <p:spPr>
              <a:xfrm>
                <a:off x="838200" y="1844824"/>
                <a:ext cx="5689848" cy="5013176"/>
              </a:xfrm>
              <a:prstGeom prst="rect">
                <a:avLst/>
              </a:prstGeom>
              <a:blipFill>
                <a:blip r:embed="rId2"/>
                <a:stretch>
                  <a:fillRect l="-2251" r="-1179"/>
                </a:stretch>
              </a:blipFill>
            </p:spPr>
            <p:txBody>
              <a:bodyPr/>
              <a:lstStyle/>
              <a:p>
                <a:r>
                  <a:rPr lang="en-US">
                    <a:noFill/>
                  </a:rPr>
                  <a:t> </a:t>
                </a:r>
              </a:p>
            </p:txBody>
          </p:sp>
        </mc:Fallback>
      </mc:AlternateContent>
    </p:spTree>
    <p:extLst>
      <p:ext uri="{BB962C8B-B14F-4D97-AF65-F5344CB8AC3E}">
        <p14:creationId xmlns:p14="http://schemas.microsoft.com/office/powerpoint/2010/main" val="1122305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p:sp>
        <p:nvSpPr>
          <p:cNvPr id="3" name="TextBox 2">
            <a:extLst>
              <a:ext uri="{FF2B5EF4-FFF2-40B4-BE49-F238E27FC236}">
                <a16:creationId xmlns:a16="http://schemas.microsoft.com/office/drawing/2014/main" id="{7DF69066-4AE6-4101-829F-8C9AA85BB7C5}"/>
              </a:ext>
            </a:extLst>
          </p:cNvPr>
          <p:cNvSpPr txBox="1"/>
          <p:nvPr/>
        </p:nvSpPr>
        <p:spPr>
          <a:xfrm>
            <a:off x="6867810" y="1774881"/>
            <a:ext cx="1822935" cy="523220"/>
          </a:xfrm>
          <a:prstGeom prst="rect">
            <a:avLst/>
          </a:prstGeom>
          <a:noFill/>
        </p:spPr>
        <p:txBody>
          <a:bodyPr wrap="none" rtlCol="0">
            <a:spAutoFit/>
          </a:bodyPr>
          <a:lstStyle/>
          <a:p>
            <a:r>
              <a:rPr lang="en-US" sz="2800" b="1" dirty="0">
                <a:solidFill>
                  <a:schemeClr val="accent5"/>
                </a:solidFill>
              </a:rPr>
              <a:t>00 </a:t>
            </a:r>
            <a:r>
              <a:rPr lang="en-US" sz="2800" dirty="0">
                <a:solidFill>
                  <a:schemeClr val="accent5"/>
                </a:solidFill>
              </a:rPr>
              <a:t>stream</a:t>
            </a:r>
          </a:p>
        </p:txBody>
      </p:sp>
      <p:sp>
        <p:nvSpPr>
          <p:cNvPr id="6" name="TextBox 5">
            <a:extLst>
              <a:ext uri="{FF2B5EF4-FFF2-40B4-BE49-F238E27FC236}">
                <a16:creationId xmlns:a16="http://schemas.microsoft.com/office/drawing/2014/main" id="{AD7DADC3-280F-4E83-B7BE-042FCE36F90A}"/>
              </a:ext>
            </a:extLst>
          </p:cNvPr>
          <p:cNvSpPr txBox="1"/>
          <p:nvPr/>
        </p:nvSpPr>
        <p:spPr>
          <a:xfrm>
            <a:off x="6314481" y="2292569"/>
            <a:ext cx="2376264" cy="1631216"/>
          </a:xfrm>
          <a:prstGeom prst="rect">
            <a:avLst/>
          </a:prstGeom>
          <a:noFill/>
        </p:spPr>
        <p:txBody>
          <a:bodyPr wrap="square" rtlCol="0">
            <a:spAutoFit/>
          </a:bodyPr>
          <a:lstStyle/>
          <a:p>
            <a:pPr algn="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br>
              <a:rPr lang="en-US" sz="2000" dirty="0">
                <a:sym typeface="Wingdings" panose="05000000000000000000" pitchFamily="2" charset="2"/>
              </a:rPr>
            </a:br>
            <a:r>
              <a:rPr lang="en-US" sz="2000" dirty="0">
                <a:sym typeface="Wingdings" panose="05000000000000000000" pitchFamily="2" charset="2"/>
              </a:rPr>
              <a:t>11  </a:t>
            </a:r>
            <a:r>
              <a:rPr lang="en-US" sz="2000" dirty="0">
                <a:solidFill>
                  <a:schemeClr val="accent5"/>
                </a:solidFill>
                <a:sym typeface="Wingdings" panose="05000000000000000000" pitchFamily="2" charset="2"/>
              </a:rPr>
              <a:t>00</a:t>
            </a:r>
            <a:r>
              <a:rPr lang="en-US" sz="2000" dirty="0">
                <a:solidFill>
                  <a:srgbClr val="FF0000"/>
                </a:solidFill>
                <a:sym typeface="Wingdings" panose="05000000000000000000" pitchFamily="2" charset="2"/>
              </a:rPr>
              <a:t>0000</a:t>
            </a:r>
            <a:r>
              <a:rPr lang="en-US" sz="2000" dirty="0">
                <a:sym typeface="Wingdings" panose="05000000000000000000" pitchFamily="2" charset="2"/>
              </a:rPr>
              <a:t>10</a:t>
            </a:r>
            <a:br>
              <a:rPr lang="en-GB" sz="2000" dirty="0">
                <a:sym typeface="Wingdings" panose="05000000000000000000" pitchFamily="2" charset="2"/>
              </a:rPr>
            </a:br>
            <a:r>
              <a:rPr lang="en-GB" sz="2000" dirty="0">
                <a:sym typeface="Wingdings" panose="05000000000000000000" pitchFamily="2" charset="2"/>
              </a:rPr>
              <a:t>12  </a:t>
            </a:r>
            <a:r>
              <a:rPr lang="en-GB" sz="2000" dirty="0">
                <a:solidFill>
                  <a:schemeClr val="accent5"/>
                </a:solidFill>
                <a:sym typeface="Wingdings" panose="05000000000000000000" pitchFamily="2" charset="2"/>
              </a:rPr>
              <a:t>00</a:t>
            </a:r>
            <a:r>
              <a:rPr lang="en-GB" sz="2000" dirty="0">
                <a:sym typeface="Wingdings" panose="05000000000000000000" pitchFamily="2" charset="2"/>
              </a:rPr>
              <a:t>110110</a:t>
            </a:r>
            <a:br>
              <a:rPr lang="en-GB" sz="2000" dirty="0">
                <a:sym typeface="Wingdings" panose="05000000000000000000" pitchFamily="2" charset="2"/>
              </a:rPr>
            </a:br>
            <a:r>
              <a:rPr lang="en-US" sz="2000" dirty="0">
                <a:sym typeface="Wingdings" panose="05000000000000000000" pitchFamily="2" charset="2"/>
              </a:rPr>
              <a:t>2  </a:t>
            </a:r>
            <a:r>
              <a:rPr lang="en-US" sz="2000" dirty="0">
                <a:solidFill>
                  <a:schemeClr val="accent5"/>
                </a:solidFill>
                <a:sym typeface="Wingdings" panose="05000000000000000000" pitchFamily="2" charset="2"/>
              </a:rPr>
              <a:t>00</a:t>
            </a:r>
            <a:r>
              <a:rPr lang="en-US" sz="2000" dirty="0">
                <a:sym typeface="Wingdings" panose="05000000000000000000" pitchFamily="2" charset="2"/>
              </a:rPr>
              <a:t>100010</a:t>
            </a:r>
            <a:endParaRPr lang="en-US" sz="2000" dirty="0"/>
          </a:p>
        </p:txBody>
      </p:sp>
      <p:sp>
        <p:nvSpPr>
          <p:cNvPr id="7" name="TextBox 6">
            <a:extLst>
              <a:ext uri="{FF2B5EF4-FFF2-40B4-BE49-F238E27FC236}">
                <a16:creationId xmlns:a16="http://schemas.microsoft.com/office/drawing/2014/main" id="{54A4E897-1C01-4B80-85E8-8A289DE7E1C5}"/>
              </a:ext>
            </a:extLst>
          </p:cNvPr>
          <p:cNvSpPr txBox="1"/>
          <p:nvPr/>
        </p:nvSpPr>
        <p:spPr>
          <a:xfrm>
            <a:off x="6867809" y="4156205"/>
            <a:ext cx="1822935" cy="523220"/>
          </a:xfrm>
          <a:prstGeom prst="rect">
            <a:avLst/>
          </a:prstGeom>
          <a:noFill/>
        </p:spPr>
        <p:txBody>
          <a:bodyPr wrap="none" rtlCol="0">
            <a:spAutoFit/>
          </a:bodyPr>
          <a:lstStyle/>
          <a:p>
            <a:r>
              <a:rPr lang="en-US" sz="2800" b="1" dirty="0">
                <a:solidFill>
                  <a:schemeClr val="accent5"/>
                </a:solidFill>
              </a:rPr>
              <a:t>01 </a:t>
            </a:r>
            <a:r>
              <a:rPr lang="en-US" sz="2800" dirty="0">
                <a:solidFill>
                  <a:schemeClr val="accent5"/>
                </a:solidFill>
              </a:rPr>
              <a:t>stream</a:t>
            </a:r>
          </a:p>
        </p:txBody>
      </p:sp>
      <p:sp>
        <p:nvSpPr>
          <p:cNvPr id="10" name="TextBox 9">
            <a:extLst>
              <a:ext uri="{FF2B5EF4-FFF2-40B4-BE49-F238E27FC236}">
                <a16:creationId xmlns:a16="http://schemas.microsoft.com/office/drawing/2014/main" id="{E9F3692C-080A-4C76-8F94-DD2A314C6AE2}"/>
              </a:ext>
            </a:extLst>
          </p:cNvPr>
          <p:cNvSpPr txBox="1"/>
          <p:nvPr/>
        </p:nvSpPr>
        <p:spPr>
          <a:xfrm>
            <a:off x="6312024" y="4619611"/>
            <a:ext cx="2376264" cy="707886"/>
          </a:xfrm>
          <a:prstGeom prst="rect">
            <a:avLst/>
          </a:prstGeom>
          <a:noFill/>
        </p:spPr>
        <p:txBody>
          <a:bodyPr wrap="square" rtlCol="0">
            <a:spAutoFit/>
          </a:bodyPr>
          <a:lstStyle/>
          <a:p>
            <a:pPr algn="r"/>
            <a:r>
              <a:rPr lang="en-GB" sz="2000" dirty="0"/>
              <a:t>9 </a:t>
            </a:r>
            <a:r>
              <a:rPr lang="en-GB" sz="2000" dirty="0">
                <a:sym typeface="Wingdings" panose="05000000000000000000" pitchFamily="2" charset="2"/>
              </a:rPr>
              <a:t> </a:t>
            </a:r>
            <a:r>
              <a:rPr lang="en-GB" sz="2000" dirty="0">
                <a:solidFill>
                  <a:schemeClr val="accent5"/>
                </a:solidFill>
                <a:sym typeface="Wingdings" panose="05000000000000000000" pitchFamily="2" charset="2"/>
              </a:rPr>
              <a:t>01</a:t>
            </a:r>
            <a:r>
              <a:rPr lang="en-GB" sz="2000" dirty="0">
                <a:sym typeface="Wingdings" panose="05000000000000000000" pitchFamily="2" charset="2"/>
              </a:rPr>
              <a:t>100100</a:t>
            </a:r>
            <a:br>
              <a:rPr lang="en-US" sz="2000" dirty="0">
                <a:sym typeface="Wingdings" panose="05000000000000000000" pitchFamily="2" charset="2"/>
              </a:rPr>
            </a:br>
            <a:r>
              <a:rPr lang="en-GB" sz="2000" dirty="0">
                <a:sym typeface="Wingdings" panose="05000000000000000000" pitchFamily="2" charset="2"/>
              </a:rPr>
              <a:t>16  </a:t>
            </a:r>
            <a:r>
              <a:rPr lang="en-GB" sz="2000" dirty="0">
                <a:solidFill>
                  <a:schemeClr val="accent5"/>
                </a:solidFill>
                <a:sym typeface="Wingdings" panose="05000000000000000000" pitchFamily="2" charset="2"/>
              </a:rPr>
              <a:t>01</a:t>
            </a:r>
            <a:r>
              <a:rPr lang="en-GB" sz="2000" dirty="0">
                <a:solidFill>
                  <a:srgbClr val="FF0000"/>
                </a:solidFill>
                <a:sym typeface="Wingdings" panose="05000000000000000000" pitchFamily="2" charset="2"/>
              </a:rPr>
              <a:t>00</a:t>
            </a:r>
            <a:r>
              <a:rPr lang="en-GB" sz="2000" dirty="0">
                <a:sym typeface="Wingdings" panose="05000000000000000000" pitchFamily="2" charset="2"/>
              </a:rPr>
              <a:t>1101</a:t>
            </a:r>
            <a:endParaRPr lang="en-US" sz="2000" dirty="0"/>
          </a:p>
        </p:txBody>
      </p:sp>
      <p:sp>
        <p:nvSpPr>
          <p:cNvPr id="11" name="TextBox 10">
            <a:extLst>
              <a:ext uri="{FF2B5EF4-FFF2-40B4-BE49-F238E27FC236}">
                <a16:creationId xmlns:a16="http://schemas.microsoft.com/office/drawing/2014/main" id="{040FD77A-0219-4827-902A-5C4E5D68DBDC}"/>
              </a:ext>
            </a:extLst>
          </p:cNvPr>
          <p:cNvSpPr txBox="1"/>
          <p:nvPr/>
        </p:nvSpPr>
        <p:spPr>
          <a:xfrm>
            <a:off x="9755291" y="1772816"/>
            <a:ext cx="1813317" cy="523220"/>
          </a:xfrm>
          <a:prstGeom prst="rect">
            <a:avLst/>
          </a:prstGeom>
          <a:noFill/>
        </p:spPr>
        <p:txBody>
          <a:bodyPr wrap="none" rtlCol="0">
            <a:spAutoFit/>
          </a:bodyPr>
          <a:lstStyle/>
          <a:p>
            <a:r>
              <a:rPr lang="en-US" sz="2800" b="1" dirty="0">
                <a:solidFill>
                  <a:schemeClr val="accent5"/>
                </a:solidFill>
              </a:rPr>
              <a:t>10 </a:t>
            </a:r>
            <a:r>
              <a:rPr lang="en-US" sz="2800" dirty="0">
                <a:solidFill>
                  <a:schemeClr val="accent5"/>
                </a:solidFill>
              </a:rPr>
              <a:t>stream</a:t>
            </a:r>
          </a:p>
        </p:txBody>
      </p:sp>
      <p:sp>
        <p:nvSpPr>
          <p:cNvPr id="12" name="TextBox 11">
            <a:extLst>
              <a:ext uri="{FF2B5EF4-FFF2-40B4-BE49-F238E27FC236}">
                <a16:creationId xmlns:a16="http://schemas.microsoft.com/office/drawing/2014/main" id="{60FDACED-838E-4BFF-9784-36685F1C42B9}"/>
              </a:ext>
            </a:extLst>
          </p:cNvPr>
          <p:cNvSpPr txBox="1"/>
          <p:nvPr/>
        </p:nvSpPr>
        <p:spPr>
          <a:xfrm>
            <a:off x="9192344" y="2291908"/>
            <a:ext cx="2376264" cy="1015663"/>
          </a:xfrm>
          <a:prstGeom prst="rect">
            <a:avLst/>
          </a:prstGeom>
          <a:noFill/>
        </p:spPr>
        <p:txBody>
          <a:bodyPr wrap="square" rtlCol="0">
            <a:spAutoFit/>
          </a:bodyPr>
          <a:lstStyle/>
          <a:p>
            <a:pPr algn="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US" sz="2000" dirty="0">
                <a:sym typeface="Wingdings" panose="05000000000000000000" pitchFamily="2" charset="2"/>
              </a:rPr>
              <a:t>15  </a:t>
            </a:r>
            <a:r>
              <a:rPr lang="en-US" sz="2000" dirty="0">
                <a:solidFill>
                  <a:schemeClr val="accent5"/>
                </a:solidFill>
                <a:sym typeface="Wingdings" panose="05000000000000000000" pitchFamily="2" charset="2"/>
              </a:rPr>
              <a:t>10</a:t>
            </a:r>
            <a:r>
              <a:rPr lang="en-US" sz="2000" dirty="0">
                <a:sym typeface="Wingdings" panose="05000000000000000000" pitchFamily="2" charset="2"/>
              </a:rPr>
              <a:t>110100</a:t>
            </a:r>
            <a:br>
              <a:rPr lang="en-US" sz="2000" dirty="0">
                <a:sym typeface="Wingdings" panose="05000000000000000000" pitchFamily="2" charset="2"/>
              </a:rPr>
            </a:br>
            <a:r>
              <a:rPr lang="en-GB" sz="2000" dirty="0">
                <a:sym typeface="Wingdings" panose="05000000000000000000" pitchFamily="2" charset="2"/>
              </a:rPr>
              <a:t>14  </a:t>
            </a:r>
            <a:r>
              <a:rPr lang="en-GB" sz="2000" dirty="0">
                <a:solidFill>
                  <a:schemeClr val="accent5"/>
                </a:solidFill>
                <a:sym typeface="Wingdings" panose="05000000000000000000" pitchFamily="2" charset="2"/>
              </a:rPr>
              <a:t>10</a:t>
            </a:r>
            <a:r>
              <a:rPr lang="en-GB" sz="2000" dirty="0">
                <a:sym typeface="Wingdings" panose="05000000000000000000" pitchFamily="2" charset="2"/>
              </a:rPr>
              <a:t>110111</a:t>
            </a:r>
            <a:endParaRPr lang="en-US" sz="2000" dirty="0">
              <a:sym typeface="Wingdings" panose="05000000000000000000" pitchFamily="2" charset="2"/>
            </a:endParaRPr>
          </a:p>
        </p:txBody>
      </p:sp>
      <p:sp>
        <p:nvSpPr>
          <p:cNvPr id="13" name="TextBox 12">
            <a:extLst>
              <a:ext uri="{FF2B5EF4-FFF2-40B4-BE49-F238E27FC236}">
                <a16:creationId xmlns:a16="http://schemas.microsoft.com/office/drawing/2014/main" id="{307E82BD-F3E7-4705-8F43-E7C6BD648794}"/>
              </a:ext>
            </a:extLst>
          </p:cNvPr>
          <p:cNvSpPr txBox="1"/>
          <p:nvPr/>
        </p:nvSpPr>
        <p:spPr>
          <a:xfrm>
            <a:off x="9755291" y="3533922"/>
            <a:ext cx="1813317" cy="523220"/>
          </a:xfrm>
          <a:prstGeom prst="rect">
            <a:avLst/>
          </a:prstGeom>
          <a:noFill/>
        </p:spPr>
        <p:txBody>
          <a:bodyPr wrap="none" rtlCol="0">
            <a:spAutoFit/>
          </a:bodyPr>
          <a:lstStyle/>
          <a:p>
            <a:r>
              <a:rPr lang="en-US" sz="2800" b="1" dirty="0">
                <a:solidFill>
                  <a:schemeClr val="accent5"/>
                </a:solidFill>
              </a:rPr>
              <a:t>11 </a:t>
            </a:r>
            <a:r>
              <a:rPr lang="en-US" sz="2800" dirty="0">
                <a:solidFill>
                  <a:schemeClr val="accent5"/>
                </a:solidFill>
              </a:rPr>
              <a:t>stream</a:t>
            </a:r>
          </a:p>
        </p:txBody>
      </p:sp>
      <p:sp>
        <p:nvSpPr>
          <p:cNvPr id="14" name="TextBox 13">
            <a:extLst>
              <a:ext uri="{FF2B5EF4-FFF2-40B4-BE49-F238E27FC236}">
                <a16:creationId xmlns:a16="http://schemas.microsoft.com/office/drawing/2014/main" id="{673F6A2B-B59B-41F4-AE1E-55E2FA7DE122}"/>
              </a:ext>
            </a:extLst>
          </p:cNvPr>
          <p:cNvSpPr txBox="1"/>
          <p:nvPr/>
        </p:nvSpPr>
        <p:spPr>
          <a:xfrm>
            <a:off x="9192344" y="4057142"/>
            <a:ext cx="2376264" cy="1631216"/>
          </a:xfrm>
          <a:prstGeom prst="rect">
            <a:avLst/>
          </a:prstGeom>
          <a:noFill/>
        </p:spPr>
        <p:txBody>
          <a:bodyPr wrap="square" rtlCol="0">
            <a:spAutoFit/>
          </a:bodyPr>
          <a:lstStyle/>
          <a:p>
            <a:pPr algn="r"/>
            <a:r>
              <a:rPr lang="en-US" sz="2000" dirty="0"/>
              <a:t>7 </a:t>
            </a:r>
            <a:r>
              <a:rPr lang="en-US" sz="2000" dirty="0">
                <a:sym typeface="Wingdings" panose="05000000000000000000" pitchFamily="2" charset="2"/>
              </a:rPr>
              <a:t> </a:t>
            </a:r>
            <a:r>
              <a:rPr lang="en-US" sz="2000" dirty="0">
                <a:solidFill>
                  <a:schemeClr val="accent5"/>
                </a:solidFill>
                <a:sym typeface="Wingdings" panose="05000000000000000000" pitchFamily="2" charset="2"/>
              </a:rPr>
              <a:t>11</a:t>
            </a:r>
            <a:r>
              <a:rPr lang="en-US" sz="2000" dirty="0">
                <a:sym typeface="Wingdings" panose="05000000000000000000" pitchFamily="2" charset="2"/>
              </a:rPr>
              <a:t>101100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olidFill>
                  <a:srgbClr val="FF0000"/>
                </a:solidFill>
                <a:sym typeface="Wingdings" panose="05000000000000000000" pitchFamily="2" charset="2"/>
              </a:rPr>
              <a:t>0</a:t>
            </a:r>
            <a:r>
              <a:rPr lang="en-US" sz="2000" dirty="0">
                <a:sym typeface="Wingdings" panose="05000000000000000000" pitchFamily="2" charset="2"/>
              </a:rPr>
              <a:t>10101</a:t>
            </a:r>
            <a:br>
              <a:rPr lang="en-US" sz="2000" dirty="0">
                <a:sym typeface="Wingdings" panose="05000000000000000000" pitchFamily="2" charset="2"/>
              </a:rPr>
            </a:br>
            <a:r>
              <a:rPr lang="en-US" sz="2000" dirty="0">
                <a:sym typeface="Wingdings" panose="05000000000000000000" pitchFamily="2" charset="2"/>
              </a:rPr>
              <a:t>8  </a:t>
            </a:r>
            <a:r>
              <a:rPr lang="en-GB" sz="2000" dirty="0">
                <a:solidFill>
                  <a:schemeClr val="accent5"/>
                </a:solidFill>
              </a:rPr>
              <a:t>11</a:t>
            </a:r>
            <a:r>
              <a:rPr lang="en-GB" sz="2000" dirty="0"/>
              <a:t>100110</a:t>
            </a:r>
            <a:br>
              <a:rPr lang="en-GB" sz="2000" dirty="0"/>
            </a:br>
            <a:r>
              <a:rPr lang="en-US" sz="2000" dirty="0">
                <a:sym typeface="Wingdings" panose="05000000000000000000" pitchFamily="2" charset="2"/>
              </a:rPr>
              <a:t>8  </a:t>
            </a:r>
            <a:r>
              <a:rPr lang="en-GB" sz="2000" dirty="0">
                <a:solidFill>
                  <a:schemeClr val="accent5"/>
                </a:solidFill>
              </a:rPr>
              <a:t>11</a:t>
            </a:r>
            <a:r>
              <a:rPr lang="en-GB" sz="2000" dirty="0"/>
              <a:t>100110</a:t>
            </a:r>
            <a:br>
              <a:rPr lang="en-US" sz="2000" dirty="0">
                <a:sym typeface="Wingdings" panose="05000000000000000000" pitchFamily="2" charset="2"/>
              </a:rPr>
            </a:br>
            <a:r>
              <a:rPr lang="en-US" sz="2000" dirty="0">
                <a:sym typeface="Wingdings" panose="05000000000000000000" pitchFamily="2" charset="2"/>
              </a:rPr>
              <a:t>6  </a:t>
            </a:r>
            <a:r>
              <a:rPr lang="en-US" sz="2000" dirty="0">
                <a:solidFill>
                  <a:schemeClr val="accent5"/>
                </a:solidFill>
                <a:sym typeface="Wingdings" panose="05000000000000000000" pitchFamily="2" charset="2"/>
              </a:rPr>
              <a:t>11</a:t>
            </a:r>
            <a:r>
              <a:rPr lang="en-US" sz="2000" dirty="0">
                <a:sym typeface="Wingdings" panose="05000000000000000000" pitchFamily="2" charset="2"/>
              </a:rPr>
              <a:t>010101</a:t>
            </a:r>
          </a:p>
        </p:txBody>
      </p:sp>
      <p:sp>
        <p:nvSpPr>
          <p:cNvPr id="4" name="TextBox 3">
            <a:extLst>
              <a:ext uri="{FF2B5EF4-FFF2-40B4-BE49-F238E27FC236}">
                <a16:creationId xmlns:a16="http://schemas.microsoft.com/office/drawing/2014/main" id="{88D5835D-7085-4717-A820-FE96FBD9D713}"/>
              </a:ext>
            </a:extLst>
          </p:cNvPr>
          <p:cNvSpPr txBox="1"/>
          <p:nvPr/>
        </p:nvSpPr>
        <p:spPr>
          <a:xfrm>
            <a:off x="8719505" y="3565053"/>
            <a:ext cx="391454" cy="523220"/>
          </a:xfrm>
          <a:prstGeom prst="rect">
            <a:avLst/>
          </a:prstGeom>
          <a:noFill/>
        </p:spPr>
        <p:txBody>
          <a:bodyPr wrap="none" rtlCol="0">
            <a:spAutoFit/>
          </a:bodyPr>
          <a:lstStyle/>
          <a:p>
            <a:r>
              <a:rPr lang="en-US" sz="2800" dirty="0">
                <a:solidFill>
                  <a:srgbClr val="FF0000"/>
                </a:solidFill>
              </a:rPr>
              <a:t>4</a:t>
            </a:r>
          </a:p>
        </p:txBody>
      </p:sp>
      <p:sp>
        <p:nvSpPr>
          <p:cNvPr id="15" name="TextBox 14">
            <a:extLst>
              <a:ext uri="{FF2B5EF4-FFF2-40B4-BE49-F238E27FC236}">
                <a16:creationId xmlns:a16="http://schemas.microsoft.com/office/drawing/2014/main" id="{7089455A-CA25-4797-9429-8DF99E71AF2D}"/>
              </a:ext>
            </a:extLst>
          </p:cNvPr>
          <p:cNvSpPr txBox="1"/>
          <p:nvPr/>
        </p:nvSpPr>
        <p:spPr>
          <a:xfrm>
            <a:off x="8719505" y="5085184"/>
            <a:ext cx="391454" cy="523220"/>
          </a:xfrm>
          <a:prstGeom prst="rect">
            <a:avLst/>
          </a:prstGeom>
          <a:noFill/>
        </p:spPr>
        <p:txBody>
          <a:bodyPr wrap="none" rtlCol="0">
            <a:spAutoFit/>
          </a:bodyPr>
          <a:lstStyle/>
          <a:p>
            <a:r>
              <a:rPr lang="en-US" sz="2800" dirty="0">
                <a:solidFill>
                  <a:srgbClr val="FF0000"/>
                </a:solidFill>
              </a:rPr>
              <a:t>2</a:t>
            </a:r>
          </a:p>
        </p:txBody>
      </p:sp>
      <p:sp>
        <p:nvSpPr>
          <p:cNvPr id="16" name="TextBox 15">
            <a:extLst>
              <a:ext uri="{FF2B5EF4-FFF2-40B4-BE49-F238E27FC236}">
                <a16:creationId xmlns:a16="http://schemas.microsoft.com/office/drawing/2014/main" id="{8A3524E5-5AB4-46D3-941A-43CCD43F8CCE}"/>
              </a:ext>
            </a:extLst>
          </p:cNvPr>
          <p:cNvSpPr txBox="1"/>
          <p:nvPr/>
        </p:nvSpPr>
        <p:spPr>
          <a:xfrm>
            <a:off x="11576927" y="2969264"/>
            <a:ext cx="391454" cy="523220"/>
          </a:xfrm>
          <a:prstGeom prst="rect">
            <a:avLst/>
          </a:prstGeom>
          <a:noFill/>
        </p:spPr>
        <p:txBody>
          <a:bodyPr wrap="none" rtlCol="0">
            <a:spAutoFit/>
          </a:bodyPr>
          <a:lstStyle/>
          <a:p>
            <a:r>
              <a:rPr lang="en-US" sz="2800" dirty="0">
                <a:solidFill>
                  <a:srgbClr val="FF0000"/>
                </a:solidFill>
              </a:rPr>
              <a:t>0</a:t>
            </a:r>
          </a:p>
        </p:txBody>
      </p:sp>
      <p:sp>
        <p:nvSpPr>
          <p:cNvPr id="17" name="TextBox 16">
            <a:extLst>
              <a:ext uri="{FF2B5EF4-FFF2-40B4-BE49-F238E27FC236}">
                <a16:creationId xmlns:a16="http://schemas.microsoft.com/office/drawing/2014/main" id="{2E3B69C2-05AC-4C86-BF64-3C42753E8653}"/>
              </a:ext>
            </a:extLst>
          </p:cNvPr>
          <p:cNvSpPr txBox="1"/>
          <p:nvPr/>
        </p:nvSpPr>
        <p:spPr>
          <a:xfrm>
            <a:off x="11576927" y="5426060"/>
            <a:ext cx="391454" cy="523220"/>
          </a:xfrm>
          <a:prstGeom prst="rect">
            <a:avLst/>
          </a:prstGeom>
          <a:noFill/>
        </p:spPr>
        <p:txBody>
          <a:bodyPr wrap="none" rtlCol="0">
            <a:spAutoFit/>
          </a:bodyPr>
          <a:lstStyle/>
          <a:p>
            <a:r>
              <a:rPr lang="en-US" sz="2800" dirty="0">
                <a:solidFill>
                  <a:srgbClr val="FF0000"/>
                </a:solidFill>
              </a:rPr>
              <a:t>1</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1FA2ED6-A9B7-4DEB-9D89-2F28856E9C7F}"/>
                  </a:ext>
                </a:extLst>
              </p:cNvPr>
              <p:cNvSpPr txBox="1">
                <a:spLocks/>
              </p:cNvSpPr>
              <p:nvPr/>
            </p:nvSpPr>
            <p:spPr>
              <a:xfrm>
                <a:off x="838200" y="1844824"/>
                <a:ext cx="5689848" cy="501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dirty="0"/>
                  <a:t>Compute</a:t>
                </a:r>
              </a:p>
              <a:p>
                <a:pPr marL="0" indent="0">
                  <a:buNone/>
                </a:pPr>
                <a:endParaRPr lang="en-SG" dirty="0"/>
              </a:p>
              <a:p>
                <a:pPr marL="0" indent="0">
                  <a:buNone/>
                </a:pPr>
                <a:endParaRPr lang="en-SG" dirty="0"/>
              </a:p>
              <a:p>
                <a:pPr marL="0" indent="0">
                  <a:buNone/>
                </a:pPr>
                <a:r>
                  <a:rPr lang="en-SG" dirty="0"/>
                  <a:t>By taking the average of the exponent, we massively reduce the impact of one bad hash.</a:t>
                </a:r>
              </a:p>
              <a:p>
                <a:pPr marL="0" indent="0">
                  <a:buNone/>
                </a:pPr>
                <a:endParaRPr lang="en-SG" dirty="0"/>
              </a:p>
              <a:p>
                <a:pPr marL="0" indent="0">
                  <a:buNone/>
                </a:pPr>
                <a:r>
                  <a:rPr lang="en-SG" dirty="0"/>
                  <a:t>Of course, we want the total number of distinct elements, so we should multiply by </a:t>
                </a:r>
                <a14:m>
                  <m:oMath xmlns:m="http://schemas.openxmlformats.org/officeDocument/2006/math">
                    <m:r>
                      <a:rPr lang="en-SG" b="0" i="1" smtClean="0">
                        <a:latin typeface="Cambria Math" panose="02040503050406030204" pitchFamily="18" charset="0"/>
                      </a:rPr>
                      <m:t>𝑚</m:t>
                    </m:r>
                  </m:oMath>
                </a14:m>
                <a:r>
                  <a:rPr lang="en-SG" dirty="0"/>
                  <a:t>.</a:t>
                </a:r>
              </a:p>
            </p:txBody>
          </p:sp>
        </mc:Choice>
        <mc:Fallback xmlns="">
          <p:sp>
            <p:nvSpPr>
              <p:cNvPr id="21" name="Content Placeholder 2">
                <a:extLst>
                  <a:ext uri="{FF2B5EF4-FFF2-40B4-BE49-F238E27FC236}">
                    <a16:creationId xmlns:a16="http://schemas.microsoft.com/office/drawing/2014/main" id="{71FA2ED6-A9B7-4DEB-9D89-2F28856E9C7F}"/>
                  </a:ext>
                </a:extLst>
              </p:cNvPr>
              <p:cNvSpPr txBox="1">
                <a:spLocks noRot="1" noChangeAspect="1" noMove="1" noResize="1" noEditPoints="1" noAdjustHandles="1" noChangeArrowheads="1" noChangeShapeType="1" noTextEdit="1"/>
              </p:cNvSpPr>
              <p:nvPr/>
            </p:nvSpPr>
            <p:spPr>
              <a:xfrm>
                <a:off x="838200" y="1844824"/>
                <a:ext cx="5689848" cy="5013176"/>
              </a:xfrm>
              <a:prstGeom prst="rect">
                <a:avLst/>
              </a:prstGeom>
              <a:blipFill>
                <a:blip r:embed="rId2"/>
                <a:stretch>
                  <a:fillRect l="-2251" t="-2190" r="-3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3A814DC-09CA-4B5C-AB38-34942129408A}"/>
                  </a:ext>
                </a:extLst>
              </p:cNvPr>
              <p:cNvSpPr txBox="1"/>
              <p:nvPr/>
            </p:nvSpPr>
            <p:spPr>
              <a:xfrm>
                <a:off x="2648734" y="1844824"/>
                <a:ext cx="85497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800" b="0" i="1" smtClean="0">
                          <a:latin typeface="Cambria Math" panose="02040503050406030204" pitchFamily="18" charset="0"/>
                        </a:rPr>
                        <m:t>𝑚</m:t>
                      </m:r>
                      <m:r>
                        <a:rPr lang="en-SG" sz="2800" b="0" i="1" smtClean="0">
                          <a:latin typeface="Cambria Math" panose="02040503050406030204" pitchFamily="18" charset="0"/>
                        </a:rPr>
                        <m:t>⋅2</m:t>
                      </m:r>
                    </m:oMath>
                  </m:oMathPara>
                </a14:m>
                <a:endParaRPr lang="en-US" sz="2800" dirty="0"/>
              </a:p>
            </p:txBody>
          </p:sp>
        </mc:Choice>
        <mc:Fallback xmlns="">
          <p:sp>
            <p:nvSpPr>
              <p:cNvPr id="18" name="TextBox 17">
                <a:extLst>
                  <a:ext uri="{FF2B5EF4-FFF2-40B4-BE49-F238E27FC236}">
                    <a16:creationId xmlns:a16="http://schemas.microsoft.com/office/drawing/2014/main" id="{A3A814DC-09CA-4B5C-AB38-34942129408A}"/>
                  </a:ext>
                </a:extLst>
              </p:cNvPr>
              <p:cNvSpPr txBox="1">
                <a:spLocks noRot="1" noChangeAspect="1" noMove="1" noResize="1" noEditPoints="1" noAdjustHandles="1" noChangeArrowheads="1" noChangeShapeType="1" noTextEdit="1"/>
              </p:cNvSpPr>
              <p:nvPr/>
            </p:nvSpPr>
            <p:spPr>
              <a:xfrm>
                <a:off x="2648734" y="1844824"/>
                <a:ext cx="854978"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0657E90-7C35-498B-8F9F-94997E922CD3}"/>
                  </a:ext>
                </a:extLst>
              </p:cNvPr>
              <p:cNvSpPr txBox="1"/>
              <p:nvPr/>
            </p:nvSpPr>
            <p:spPr>
              <a:xfrm>
                <a:off x="3506272" y="1503826"/>
                <a:ext cx="815223" cy="672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1</m:t>
                          </m:r>
                        </m:num>
                        <m:den>
                          <m:r>
                            <a:rPr lang="en-SG" b="0" i="1" smtClean="0">
                              <a:latin typeface="Cambria Math" panose="02040503050406030204" pitchFamily="18" charset="0"/>
                            </a:rPr>
                            <m:t>𝑚</m:t>
                          </m:r>
                        </m:den>
                      </m:f>
                      <m:nary>
                        <m:naryPr>
                          <m:chr m:val="∑"/>
                          <m:supHide m:val="on"/>
                          <m:ctrlPr>
                            <a:rPr lang="en-SG" b="0" i="1" smtClean="0">
                              <a:latin typeface="Cambria Math" panose="02040503050406030204" pitchFamily="18" charset="0"/>
                            </a:rPr>
                          </m:ctrlPr>
                        </m:naryPr>
                        <m:sub>
                          <m:r>
                            <a:rPr lang="en-SG" b="0" i="1" smtClean="0">
                              <a:latin typeface="Cambria Math" panose="02040503050406030204" pitchFamily="18" charset="0"/>
                            </a:rPr>
                            <m:t>𝑤</m:t>
                          </m:r>
                        </m:sub>
                        <m:sup/>
                        <m:e>
                          <m:r>
                            <a:rPr lang="en-SG" b="0" i="1" smtClean="0">
                              <a:latin typeface="Cambria Math" panose="02040503050406030204" pitchFamily="18" charset="0"/>
                            </a:rPr>
                            <m:t>𝑤</m:t>
                          </m:r>
                        </m:e>
                      </m:nary>
                    </m:oMath>
                  </m:oMathPara>
                </a14:m>
                <a:endParaRPr lang="en-US" dirty="0"/>
              </a:p>
            </p:txBody>
          </p:sp>
        </mc:Choice>
        <mc:Fallback xmlns="">
          <p:sp>
            <p:nvSpPr>
              <p:cNvPr id="22" name="TextBox 21">
                <a:extLst>
                  <a:ext uri="{FF2B5EF4-FFF2-40B4-BE49-F238E27FC236}">
                    <a16:creationId xmlns:a16="http://schemas.microsoft.com/office/drawing/2014/main" id="{30657E90-7C35-498B-8F9F-94997E922CD3}"/>
                  </a:ext>
                </a:extLst>
              </p:cNvPr>
              <p:cNvSpPr txBox="1">
                <a:spLocks noRot="1" noChangeAspect="1" noMove="1" noResize="1" noEditPoints="1" noAdjustHandles="1" noChangeArrowheads="1" noChangeShapeType="1" noTextEdit="1"/>
              </p:cNvSpPr>
              <p:nvPr/>
            </p:nvSpPr>
            <p:spPr>
              <a:xfrm>
                <a:off x="3506272" y="1503826"/>
                <a:ext cx="815223" cy="672043"/>
              </a:xfrm>
              <a:prstGeom prst="rect">
                <a:avLst/>
              </a:prstGeom>
              <a:blipFill>
                <a:blip r:embed="rId4"/>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347F1488-9AC8-4364-BA1E-A81C7EED000A}"/>
              </a:ext>
            </a:extLst>
          </p:cNvPr>
          <p:cNvSpPr txBox="1"/>
          <p:nvPr/>
        </p:nvSpPr>
        <p:spPr>
          <a:xfrm>
            <a:off x="1127448" y="2420889"/>
            <a:ext cx="1470274" cy="830997"/>
          </a:xfrm>
          <a:prstGeom prst="rect">
            <a:avLst/>
          </a:prstGeom>
          <a:noFill/>
        </p:spPr>
        <p:txBody>
          <a:bodyPr wrap="none" rtlCol="0">
            <a:spAutoFit/>
          </a:bodyPr>
          <a:lstStyle/>
          <a:p>
            <a:pPr algn="r"/>
            <a:r>
              <a:rPr lang="en-US" sz="2400" dirty="0"/>
              <a:t>Estimate:</a:t>
            </a:r>
          </a:p>
          <a:p>
            <a:pPr algn="r"/>
            <a:r>
              <a:rPr lang="en-US" sz="2400" dirty="0"/>
              <a:t>Actual:</a:t>
            </a:r>
          </a:p>
        </p:txBody>
      </p:sp>
      <p:sp>
        <p:nvSpPr>
          <p:cNvPr id="20" name="TextBox 19">
            <a:extLst>
              <a:ext uri="{FF2B5EF4-FFF2-40B4-BE49-F238E27FC236}">
                <a16:creationId xmlns:a16="http://schemas.microsoft.com/office/drawing/2014/main" id="{DDA63B4B-83EE-43E0-885B-40974AD35AEA}"/>
              </a:ext>
            </a:extLst>
          </p:cNvPr>
          <p:cNvSpPr txBox="1"/>
          <p:nvPr/>
        </p:nvSpPr>
        <p:spPr>
          <a:xfrm>
            <a:off x="2607122" y="2420888"/>
            <a:ext cx="3070071" cy="830997"/>
          </a:xfrm>
          <a:prstGeom prst="rect">
            <a:avLst/>
          </a:prstGeom>
          <a:noFill/>
        </p:spPr>
        <p:txBody>
          <a:bodyPr wrap="none" rtlCol="0">
            <a:spAutoFit/>
          </a:bodyPr>
          <a:lstStyle/>
          <a:p>
            <a:r>
              <a:rPr lang="en-US" sz="2400" dirty="0"/>
              <a:t>4 • 2</a:t>
            </a:r>
            <a:r>
              <a:rPr lang="en-US" sz="2400" baseline="30000" dirty="0"/>
              <a:t>(4+2+0+1)/4</a:t>
            </a:r>
            <a:r>
              <a:rPr lang="en-US" sz="2400" dirty="0"/>
              <a:t> </a:t>
            </a:r>
            <a:r>
              <a:rPr lang="en-US" sz="2400" b="1" dirty="0"/>
              <a:t>≈ 13.45</a:t>
            </a:r>
            <a:br>
              <a:rPr lang="en-US" sz="2400" dirty="0"/>
            </a:br>
            <a:r>
              <a:rPr lang="en-US" sz="2400" dirty="0"/>
              <a:t>10</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63CDA3-5D43-46C6-9BCB-B6BC5D761D3C}"/>
                  </a:ext>
                </a:extLst>
              </p:cNvPr>
              <p:cNvSpPr txBox="1"/>
              <p:nvPr/>
            </p:nvSpPr>
            <p:spPr>
              <a:xfrm>
                <a:off x="7680176" y="6125234"/>
                <a:ext cx="4024820" cy="400110"/>
              </a:xfrm>
              <a:prstGeom prst="rect">
                <a:avLst/>
              </a:prstGeom>
              <a:noFill/>
            </p:spPr>
            <p:txBody>
              <a:bodyPr wrap="none" rtlCol="0">
                <a:spAutoFit/>
              </a:bodyPr>
              <a:lstStyle/>
              <a:p>
                <a:r>
                  <a:rPr lang="en-US" sz="2000" i="1" dirty="0">
                    <a:solidFill>
                      <a:schemeClr val="accent5"/>
                    </a:solidFill>
                  </a:rPr>
                  <a:t>(</a:t>
                </a:r>
                <a14:m>
                  <m:oMath xmlns:m="http://schemas.openxmlformats.org/officeDocument/2006/math">
                    <m:r>
                      <a:rPr lang="en-US" sz="2000" i="1" dirty="0" smtClean="0">
                        <a:solidFill>
                          <a:schemeClr val="accent5"/>
                        </a:solidFill>
                        <a:latin typeface="Cambria Math" panose="02040503050406030204" pitchFamily="18" charset="0"/>
                      </a:rPr>
                      <m:t>𝑚</m:t>
                    </m:r>
                    <m:r>
                      <a:rPr lang="en-US" sz="2000" i="1" dirty="0" smtClean="0">
                        <a:solidFill>
                          <a:schemeClr val="accent5"/>
                        </a:solidFill>
                        <a:latin typeface="Cambria Math" panose="02040503050406030204" pitchFamily="18" charset="0"/>
                      </a:rPr>
                      <m:t> = 4</m:t>
                    </m:r>
                  </m:oMath>
                </a14:m>
                <a:r>
                  <a:rPr lang="en-US" sz="2000" i="1" dirty="0">
                    <a:solidFill>
                      <a:schemeClr val="accent5"/>
                    </a:solidFill>
                  </a:rPr>
                  <a:t> is the number of streams)</a:t>
                </a:r>
              </a:p>
            </p:txBody>
          </p:sp>
        </mc:Choice>
        <mc:Fallback xmlns="">
          <p:sp>
            <p:nvSpPr>
              <p:cNvPr id="8" name="TextBox 7">
                <a:extLst>
                  <a:ext uri="{FF2B5EF4-FFF2-40B4-BE49-F238E27FC236}">
                    <a16:creationId xmlns:a16="http://schemas.microsoft.com/office/drawing/2014/main" id="{BB63CDA3-5D43-46C6-9BCB-B6BC5D761D3C}"/>
                  </a:ext>
                </a:extLst>
              </p:cNvPr>
              <p:cNvSpPr txBox="1">
                <a:spLocks noRot="1" noChangeAspect="1" noMove="1" noResize="1" noEditPoints="1" noAdjustHandles="1" noChangeArrowheads="1" noChangeShapeType="1" noTextEdit="1"/>
              </p:cNvSpPr>
              <p:nvPr/>
            </p:nvSpPr>
            <p:spPr>
              <a:xfrm>
                <a:off x="7680176" y="6125234"/>
                <a:ext cx="4024820" cy="400110"/>
              </a:xfrm>
              <a:prstGeom prst="rect">
                <a:avLst/>
              </a:prstGeom>
              <a:blipFill>
                <a:blip r:embed="rId5"/>
                <a:stretch>
                  <a:fillRect l="-1667" t="-7692" r="-606" b="-29231"/>
                </a:stretch>
              </a:blipFill>
            </p:spPr>
            <p:txBody>
              <a:bodyPr/>
              <a:lstStyle/>
              <a:p>
                <a:r>
                  <a:rPr lang="en-US">
                    <a:noFill/>
                  </a:rPr>
                  <a:t> </a:t>
                </a:r>
              </a:p>
            </p:txBody>
          </p:sp>
        </mc:Fallback>
      </mc:AlternateContent>
    </p:spTree>
    <p:extLst>
      <p:ext uri="{BB962C8B-B14F-4D97-AF65-F5344CB8AC3E}">
        <p14:creationId xmlns:p14="http://schemas.microsoft.com/office/powerpoint/2010/main" val="82381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0515600" cy="4351338"/>
          </a:xfrm>
        </p:spPr>
        <p:txBody>
          <a:bodyPr/>
          <a:lstStyle/>
          <a:p>
            <a:pPr marL="0" indent="0">
              <a:buNone/>
            </a:pPr>
            <a:r>
              <a:rPr lang="en-SG" dirty="0"/>
              <a:t>What we have described so far is the crux of the </a:t>
            </a:r>
            <a:r>
              <a:rPr lang="en-SG" dirty="0" err="1"/>
              <a:t>LogLog</a:t>
            </a:r>
            <a:r>
              <a:rPr lang="en-SG" dirty="0"/>
              <a:t> algorithm.</a:t>
            </a:r>
          </a:p>
          <a:p>
            <a:pPr marL="0" indent="0">
              <a:buNone/>
            </a:pPr>
            <a:endParaRPr lang="en-SG" dirty="0"/>
          </a:p>
          <a:p>
            <a:pPr marL="0" indent="0">
              <a:buNone/>
            </a:pPr>
            <a:r>
              <a:rPr lang="en-SG" dirty="0"/>
              <a:t>However, the algorithm as described still has a tendency to overestimate.</a:t>
            </a:r>
          </a:p>
          <a:p>
            <a:pPr marL="0" indent="0">
              <a:buNone/>
            </a:pPr>
            <a:endParaRPr lang="en-SG" dirty="0"/>
          </a:p>
          <a:p>
            <a:pPr marL="0" indent="0">
              <a:buNone/>
            </a:pPr>
            <a:r>
              <a:rPr lang="en-SG" dirty="0"/>
              <a:t>For example, running the previous case a million times gave us an average estimate of distinct values of about 15.6, which is significantly greater than the correct value of 10.</a:t>
            </a:r>
          </a:p>
        </p:txBody>
      </p:sp>
    </p:spTree>
    <p:extLst>
      <p:ext uri="{BB962C8B-B14F-4D97-AF65-F5344CB8AC3E}">
        <p14:creationId xmlns:p14="http://schemas.microsoft.com/office/powerpoint/2010/main" val="3110418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0515600" cy="4351338"/>
              </a:xfrm>
            </p:spPr>
            <p:txBody>
              <a:bodyPr/>
              <a:lstStyle/>
              <a:p>
                <a:pPr marL="0" indent="0">
                  <a:buNone/>
                </a:pPr>
                <a:r>
                  <a:rPr lang="en-SG" dirty="0"/>
                  <a:t>Through very technical analysis, </a:t>
                </a:r>
                <a:r>
                  <a:rPr lang="en-SG" dirty="0" err="1"/>
                  <a:t>Flajolet</a:t>
                </a:r>
                <a:r>
                  <a:rPr lang="en-SG" dirty="0"/>
                  <a:t> and Durand determined that there was a systematic bias introduced by the method of averaging, which is corrected by multiplying by a factor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𝛼</m:t>
                        </m:r>
                      </m:e>
                      <m:sub>
                        <m:r>
                          <a:rPr lang="en-SG" b="0" i="1" smtClean="0">
                            <a:latin typeface="Cambria Math" panose="02040503050406030204" pitchFamily="18" charset="0"/>
                          </a:rPr>
                          <m:t>𝑚</m:t>
                        </m:r>
                      </m:sub>
                    </m:sSub>
                  </m:oMath>
                </a14:m>
                <a:r>
                  <a:rPr lang="en-SG" dirty="0"/>
                  <a:t>.</a:t>
                </a:r>
              </a:p>
              <a:p>
                <a:pPr marL="0" indent="0">
                  <a:buNone/>
                </a:pPr>
                <a:br>
                  <a:rPr lang="en-SG" dirty="0"/>
                </a:br>
                <a:endParaRPr lang="en-SG" dirty="0"/>
              </a:p>
              <a:p>
                <a:pPr marL="0" indent="0">
                  <a:buNone/>
                </a:pPr>
                <a:r>
                  <a:rPr lang="en-SG" dirty="0"/>
                  <a:t>They give</a:t>
                </a:r>
              </a:p>
              <a:p>
                <a:pPr marL="0" indent="0">
                  <a:buNone/>
                </a:pPr>
                <a:endParaRPr lang="en-SG" dirty="0"/>
              </a:p>
              <a:p>
                <a:pPr marL="0" indent="0">
                  <a:buNone/>
                </a:pPr>
                <a:endParaRPr lang="en-SG" dirty="0"/>
              </a:p>
              <a:p>
                <a:pPr marL="0" indent="0">
                  <a:buNone/>
                </a:pPr>
                <a:r>
                  <a:rPr lang="en-SG" dirty="0"/>
                  <a:t>with                                                   .</a:t>
                </a:r>
              </a:p>
            </p:txBody>
          </p:sp>
        </mc:Choice>
        <mc:Fallback xmlns="">
          <p:sp>
            <p:nvSpPr>
              <p:cNvPr id="25" name="Content Placeholder 2">
                <a:extLst>
                  <a:ext uri="{FF2B5EF4-FFF2-40B4-BE49-F238E27FC236}">
                    <a16:creationId xmlns:a16="http://schemas.microsoft.com/office/drawing/2014/main" id="{3100CE34-B89E-41A1-AA42-D1F3DE9AE003}"/>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b="-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CA90C3-5EE9-43C1-A9EB-302A05C68850}"/>
                  </a:ext>
                </a:extLst>
              </p:cNvPr>
              <p:cNvSpPr txBox="1"/>
              <p:nvPr/>
            </p:nvSpPr>
            <p:spPr>
              <a:xfrm>
                <a:off x="2711624" y="3233803"/>
                <a:ext cx="5873596" cy="1573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SG" sz="3600" b="0" i="1" smtClean="0">
                              <a:latin typeface="Cambria Math" panose="02040503050406030204" pitchFamily="18" charset="0"/>
                            </a:rPr>
                          </m:ctrlPr>
                        </m:sSubPr>
                        <m:e>
                          <m:r>
                            <a:rPr lang="en-SG" sz="3600" b="0" i="1" smtClean="0">
                              <a:latin typeface="Cambria Math" panose="02040503050406030204" pitchFamily="18" charset="0"/>
                            </a:rPr>
                            <m:t>𝛼</m:t>
                          </m:r>
                        </m:e>
                        <m:sub>
                          <m:r>
                            <a:rPr lang="en-SG" sz="3600" b="0" i="1" smtClean="0">
                              <a:latin typeface="Cambria Math" panose="02040503050406030204" pitchFamily="18" charset="0"/>
                            </a:rPr>
                            <m:t>𝑚</m:t>
                          </m:r>
                        </m:sub>
                      </m:sSub>
                      <m:r>
                        <a:rPr lang="en-SG" sz="3600" b="0" i="1" smtClean="0">
                          <a:latin typeface="Cambria Math" panose="02040503050406030204" pitchFamily="18" charset="0"/>
                        </a:rPr>
                        <m:t>=</m:t>
                      </m:r>
                      <m:sSup>
                        <m:sSupPr>
                          <m:ctrlPr>
                            <a:rPr lang="en-SG" sz="3600" b="0" i="1" smtClean="0">
                              <a:latin typeface="Cambria Math" panose="02040503050406030204" pitchFamily="18" charset="0"/>
                            </a:rPr>
                          </m:ctrlPr>
                        </m:sSupPr>
                        <m:e>
                          <m:d>
                            <m:dPr>
                              <m:ctrlPr>
                                <a:rPr lang="en-SG" sz="3600" b="0" i="1" smtClean="0">
                                  <a:latin typeface="Cambria Math" panose="02040503050406030204" pitchFamily="18" charset="0"/>
                                </a:rPr>
                              </m:ctrlPr>
                            </m:dPr>
                            <m:e>
                              <m:r>
                                <m:rPr>
                                  <m:sty m:val="p"/>
                                </m:rPr>
                                <a:rPr lang="en-SG" sz="3600" b="0" i="0" smtClean="0">
                                  <a:latin typeface="Cambria Math" panose="02040503050406030204" pitchFamily="18" charset="0"/>
                                </a:rPr>
                                <m:t>Γ</m:t>
                              </m:r>
                              <m:d>
                                <m:dPr>
                                  <m:ctrlPr>
                                    <a:rPr lang="en-SG" sz="3600" b="0" i="1" smtClean="0">
                                      <a:latin typeface="Cambria Math" panose="02040503050406030204" pitchFamily="18" charset="0"/>
                                    </a:rPr>
                                  </m:ctrlPr>
                                </m:dPr>
                                <m:e>
                                  <m:r>
                                    <a:rPr lang="en-SG" sz="3600" b="0" i="1" smtClean="0">
                                      <a:latin typeface="Cambria Math" panose="02040503050406030204" pitchFamily="18" charset="0"/>
                                    </a:rPr>
                                    <m:t>−</m:t>
                                  </m:r>
                                  <m:f>
                                    <m:fPr>
                                      <m:ctrlPr>
                                        <a:rPr lang="en-SG" sz="3600" b="0" i="1" smtClean="0">
                                          <a:latin typeface="Cambria Math" panose="02040503050406030204" pitchFamily="18" charset="0"/>
                                        </a:rPr>
                                      </m:ctrlPr>
                                    </m:fPr>
                                    <m:num>
                                      <m:r>
                                        <a:rPr lang="en-SG" sz="3600" b="0" i="1" smtClean="0">
                                          <a:latin typeface="Cambria Math" panose="02040503050406030204" pitchFamily="18" charset="0"/>
                                        </a:rPr>
                                        <m:t>1</m:t>
                                      </m:r>
                                    </m:num>
                                    <m:den>
                                      <m:r>
                                        <a:rPr lang="en-SG" sz="3600" b="0" i="1" smtClean="0">
                                          <a:latin typeface="Cambria Math" panose="02040503050406030204" pitchFamily="18" charset="0"/>
                                        </a:rPr>
                                        <m:t>𝑚</m:t>
                                      </m:r>
                                    </m:den>
                                  </m:f>
                                </m:e>
                              </m:d>
                              <m:f>
                                <m:fPr>
                                  <m:ctrlPr>
                                    <a:rPr lang="en-SG" sz="3600" b="0" i="1" smtClean="0">
                                      <a:latin typeface="Cambria Math" panose="02040503050406030204" pitchFamily="18" charset="0"/>
                                    </a:rPr>
                                  </m:ctrlPr>
                                </m:fPr>
                                <m:num>
                                  <m:sSup>
                                    <m:sSupPr>
                                      <m:ctrlPr>
                                        <a:rPr lang="en-SG" sz="3600" b="0" i="1" smtClean="0">
                                          <a:latin typeface="Cambria Math" panose="02040503050406030204" pitchFamily="18" charset="0"/>
                                        </a:rPr>
                                      </m:ctrlPr>
                                    </m:sSupPr>
                                    <m:e>
                                      <m:r>
                                        <a:rPr lang="en-SG" sz="3600" b="0" i="1" smtClean="0">
                                          <a:latin typeface="Cambria Math" panose="02040503050406030204" pitchFamily="18" charset="0"/>
                                        </a:rPr>
                                        <m:t>2</m:t>
                                      </m:r>
                                    </m:e>
                                    <m:sup>
                                      <m:r>
                                        <a:rPr lang="en-SG" sz="3600" b="0" i="1" smtClean="0">
                                          <a:latin typeface="Cambria Math" panose="02040503050406030204" pitchFamily="18" charset="0"/>
                                        </a:rPr>
                                        <m:t>−</m:t>
                                      </m:r>
                                      <m:f>
                                        <m:fPr>
                                          <m:ctrlPr>
                                            <a:rPr lang="en-SG" sz="3600" b="0" i="1" smtClean="0">
                                              <a:latin typeface="Cambria Math" panose="02040503050406030204" pitchFamily="18" charset="0"/>
                                            </a:rPr>
                                          </m:ctrlPr>
                                        </m:fPr>
                                        <m:num>
                                          <m:r>
                                            <a:rPr lang="en-SG" sz="3600" b="0" i="1" smtClean="0">
                                              <a:latin typeface="Cambria Math" panose="02040503050406030204" pitchFamily="18" charset="0"/>
                                            </a:rPr>
                                            <m:t>1</m:t>
                                          </m:r>
                                        </m:num>
                                        <m:den>
                                          <m:r>
                                            <a:rPr lang="en-SG" sz="3600" b="0" i="1" smtClean="0">
                                              <a:latin typeface="Cambria Math" panose="02040503050406030204" pitchFamily="18" charset="0"/>
                                            </a:rPr>
                                            <m:t>𝑚</m:t>
                                          </m:r>
                                        </m:den>
                                      </m:f>
                                    </m:sup>
                                  </m:sSup>
                                  <m:r>
                                    <a:rPr lang="en-SG" sz="3600" b="0" i="1" smtClean="0">
                                      <a:latin typeface="Cambria Math" panose="02040503050406030204" pitchFamily="18" charset="0"/>
                                    </a:rPr>
                                    <m:t>−1</m:t>
                                  </m:r>
                                </m:num>
                                <m:den>
                                  <m:func>
                                    <m:funcPr>
                                      <m:ctrlPr>
                                        <a:rPr lang="en-SG" sz="3600" b="0" i="1" smtClean="0">
                                          <a:latin typeface="Cambria Math" panose="02040503050406030204" pitchFamily="18" charset="0"/>
                                        </a:rPr>
                                      </m:ctrlPr>
                                    </m:funcPr>
                                    <m:fName>
                                      <m:r>
                                        <m:rPr>
                                          <m:sty m:val="p"/>
                                        </m:rPr>
                                        <a:rPr lang="en-SG" sz="3600" b="0" i="0" smtClean="0">
                                          <a:latin typeface="Cambria Math" panose="02040503050406030204" pitchFamily="18" charset="0"/>
                                        </a:rPr>
                                        <m:t>ln</m:t>
                                      </m:r>
                                    </m:fName>
                                    <m:e>
                                      <m:r>
                                        <a:rPr lang="en-SG" sz="3600" b="0" i="1" smtClean="0">
                                          <a:latin typeface="Cambria Math" panose="02040503050406030204" pitchFamily="18" charset="0"/>
                                        </a:rPr>
                                        <m:t>2</m:t>
                                      </m:r>
                                    </m:e>
                                  </m:func>
                                </m:den>
                              </m:f>
                            </m:e>
                          </m:d>
                        </m:e>
                        <m:sup>
                          <m:r>
                            <a:rPr lang="en-SG" sz="3600" b="0" i="1" smtClean="0">
                              <a:latin typeface="Cambria Math" panose="02040503050406030204" pitchFamily="18" charset="0"/>
                            </a:rPr>
                            <m:t>−</m:t>
                          </m:r>
                          <m:r>
                            <a:rPr lang="en-SG" sz="3600" b="0" i="1" smtClean="0">
                              <a:latin typeface="Cambria Math" panose="02040503050406030204" pitchFamily="18" charset="0"/>
                            </a:rPr>
                            <m:t>𝑚</m:t>
                          </m:r>
                        </m:sup>
                      </m:sSup>
                    </m:oMath>
                  </m:oMathPara>
                </a14:m>
                <a:endParaRPr lang="en-US" sz="3600" dirty="0"/>
              </a:p>
            </p:txBody>
          </p:sp>
        </mc:Choice>
        <mc:Fallback xmlns="">
          <p:sp>
            <p:nvSpPr>
              <p:cNvPr id="3" name="TextBox 2">
                <a:extLst>
                  <a:ext uri="{FF2B5EF4-FFF2-40B4-BE49-F238E27FC236}">
                    <a16:creationId xmlns:a16="http://schemas.microsoft.com/office/drawing/2014/main" id="{1BCA90C3-5EE9-43C1-A9EB-302A05C68850}"/>
                  </a:ext>
                </a:extLst>
              </p:cNvPr>
              <p:cNvSpPr txBox="1">
                <a:spLocks noRot="1" noChangeAspect="1" noMove="1" noResize="1" noEditPoints="1" noAdjustHandles="1" noChangeArrowheads="1" noChangeShapeType="1" noTextEdit="1"/>
              </p:cNvSpPr>
              <p:nvPr/>
            </p:nvSpPr>
            <p:spPr>
              <a:xfrm>
                <a:off x="2711624" y="3233803"/>
                <a:ext cx="5873596" cy="157337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C6F774-238A-4081-A523-14EFD0DA267E}"/>
                  </a:ext>
                </a:extLst>
              </p:cNvPr>
              <p:cNvSpPr txBox="1"/>
              <p:nvPr/>
            </p:nvSpPr>
            <p:spPr>
              <a:xfrm>
                <a:off x="1876127" y="5162867"/>
                <a:ext cx="4219873" cy="1198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SG" sz="3600" b="0" i="0" smtClean="0">
                          <a:latin typeface="Cambria Math" panose="02040503050406030204" pitchFamily="18" charset="0"/>
                        </a:rPr>
                        <m:t>Γ</m:t>
                      </m:r>
                      <m:d>
                        <m:dPr>
                          <m:ctrlPr>
                            <a:rPr lang="en-SG" sz="3600" b="0" i="1" smtClean="0">
                              <a:latin typeface="Cambria Math" panose="02040503050406030204" pitchFamily="18" charset="0"/>
                            </a:rPr>
                          </m:ctrlPr>
                        </m:dPr>
                        <m:e>
                          <m:r>
                            <a:rPr lang="en-SG" sz="3600" b="0" i="1" smtClean="0">
                              <a:latin typeface="Cambria Math" panose="02040503050406030204" pitchFamily="18" charset="0"/>
                            </a:rPr>
                            <m:t>𝑠</m:t>
                          </m:r>
                        </m:e>
                      </m:d>
                      <m:r>
                        <a:rPr lang="en-SG" sz="3600" b="0" i="1" smtClean="0">
                          <a:latin typeface="Cambria Math" panose="02040503050406030204" pitchFamily="18" charset="0"/>
                        </a:rPr>
                        <m:t>=</m:t>
                      </m:r>
                      <m:f>
                        <m:fPr>
                          <m:ctrlPr>
                            <a:rPr lang="en-SG" sz="3600" b="0" i="1" smtClean="0">
                              <a:latin typeface="Cambria Math" panose="02040503050406030204" pitchFamily="18" charset="0"/>
                            </a:rPr>
                          </m:ctrlPr>
                        </m:fPr>
                        <m:num>
                          <m:r>
                            <a:rPr lang="en-SG" sz="3600" b="0" i="1" smtClean="0">
                              <a:latin typeface="Cambria Math" panose="02040503050406030204" pitchFamily="18" charset="0"/>
                            </a:rPr>
                            <m:t>1</m:t>
                          </m:r>
                        </m:num>
                        <m:den>
                          <m:r>
                            <a:rPr lang="en-SG" sz="3600" b="0" i="1" smtClean="0">
                              <a:latin typeface="Cambria Math" panose="02040503050406030204" pitchFamily="18" charset="0"/>
                            </a:rPr>
                            <m:t>𝑠</m:t>
                          </m:r>
                        </m:den>
                      </m:f>
                      <m:nary>
                        <m:naryPr>
                          <m:ctrlPr>
                            <a:rPr lang="en-SG" sz="3600" b="0" i="1" smtClean="0">
                              <a:latin typeface="Cambria Math" panose="02040503050406030204" pitchFamily="18" charset="0"/>
                            </a:rPr>
                          </m:ctrlPr>
                        </m:naryPr>
                        <m:sub>
                          <m:r>
                            <m:rPr>
                              <m:brk m:alnAt="23"/>
                            </m:rPr>
                            <a:rPr lang="en-SG" sz="3600" b="0" i="1" smtClean="0">
                              <a:latin typeface="Cambria Math" panose="02040503050406030204" pitchFamily="18" charset="0"/>
                            </a:rPr>
                            <m:t>0</m:t>
                          </m:r>
                        </m:sub>
                        <m:sup>
                          <m:r>
                            <a:rPr lang="en-SG" sz="3600" b="0" i="1" smtClean="0">
                              <a:latin typeface="Cambria Math" panose="02040503050406030204" pitchFamily="18" charset="0"/>
                            </a:rPr>
                            <m:t>∞</m:t>
                          </m:r>
                        </m:sup>
                        <m:e>
                          <m:sSup>
                            <m:sSupPr>
                              <m:ctrlPr>
                                <a:rPr lang="en-SG" sz="3600" b="0" i="1" smtClean="0">
                                  <a:latin typeface="Cambria Math" panose="02040503050406030204" pitchFamily="18" charset="0"/>
                                </a:rPr>
                              </m:ctrlPr>
                            </m:sSupPr>
                            <m:e>
                              <m:r>
                                <a:rPr lang="en-SG" sz="3600" b="0" i="1" smtClean="0">
                                  <a:latin typeface="Cambria Math" panose="02040503050406030204" pitchFamily="18" charset="0"/>
                                </a:rPr>
                                <m:t>𝑒</m:t>
                              </m:r>
                            </m:e>
                            <m:sup>
                              <m:r>
                                <a:rPr lang="en-SG" sz="3600" b="0" i="1" smtClean="0">
                                  <a:latin typeface="Cambria Math" panose="02040503050406030204" pitchFamily="18" charset="0"/>
                                </a:rPr>
                                <m:t>−</m:t>
                              </m:r>
                              <m:r>
                                <a:rPr lang="en-SG" sz="3600" b="0" i="1" smtClean="0">
                                  <a:latin typeface="Cambria Math" panose="02040503050406030204" pitchFamily="18" charset="0"/>
                                </a:rPr>
                                <m:t>𝑡</m:t>
                              </m:r>
                            </m:sup>
                          </m:sSup>
                          <m:sSup>
                            <m:sSupPr>
                              <m:ctrlPr>
                                <a:rPr lang="en-SG" sz="3600" b="0" i="1" smtClean="0">
                                  <a:latin typeface="Cambria Math" panose="02040503050406030204" pitchFamily="18" charset="0"/>
                                </a:rPr>
                              </m:ctrlPr>
                            </m:sSupPr>
                            <m:e>
                              <m:r>
                                <a:rPr lang="en-SG" sz="3600" b="0" i="1" smtClean="0">
                                  <a:latin typeface="Cambria Math" panose="02040503050406030204" pitchFamily="18" charset="0"/>
                                </a:rPr>
                                <m:t>𝑡</m:t>
                              </m:r>
                            </m:e>
                            <m:sup>
                              <m:r>
                                <a:rPr lang="en-SG" sz="3600" b="0" i="1" smtClean="0">
                                  <a:latin typeface="Cambria Math" panose="02040503050406030204" pitchFamily="18" charset="0"/>
                                </a:rPr>
                                <m:t>𝑠</m:t>
                              </m:r>
                            </m:sup>
                          </m:sSup>
                          <m:r>
                            <a:rPr lang="en-SG" sz="3600" b="0" i="1" smtClean="0">
                              <a:latin typeface="Cambria Math" panose="02040503050406030204" pitchFamily="18" charset="0"/>
                            </a:rPr>
                            <m:t> </m:t>
                          </m:r>
                          <m:r>
                            <a:rPr lang="en-SG" sz="3600" b="0" i="1" smtClean="0">
                              <a:latin typeface="Cambria Math" panose="02040503050406030204" pitchFamily="18" charset="0"/>
                            </a:rPr>
                            <m:t>𝑑𝑡</m:t>
                          </m:r>
                        </m:e>
                      </m:nary>
                    </m:oMath>
                  </m:oMathPara>
                </a14:m>
                <a:endParaRPr lang="en-US" sz="3600" dirty="0"/>
              </a:p>
            </p:txBody>
          </p:sp>
        </mc:Choice>
        <mc:Fallback xmlns="">
          <p:sp>
            <p:nvSpPr>
              <p:cNvPr id="5" name="TextBox 4">
                <a:extLst>
                  <a:ext uri="{FF2B5EF4-FFF2-40B4-BE49-F238E27FC236}">
                    <a16:creationId xmlns:a16="http://schemas.microsoft.com/office/drawing/2014/main" id="{D0C6F774-238A-4081-A523-14EFD0DA267E}"/>
                  </a:ext>
                </a:extLst>
              </p:cNvPr>
              <p:cNvSpPr txBox="1">
                <a:spLocks noRot="1" noChangeAspect="1" noMove="1" noResize="1" noEditPoints="1" noAdjustHandles="1" noChangeArrowheads="1" noChangeShapeType="1" noTextEdit="1"/>
              </p:cNvSpPr>
              <p:nvPr/>
            </p:nvSpPr>
            <p:spPr>
              <a:xfrm>
                <a:off x="1876127" y="5162867"/>
                <a:ext cx="4219873" cy="119872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6904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0515600" cy="4351338"/>
              </a:xfrm>
            </p:spPr>
            <p:txBody>
              <a:bodyPr/>
              <a:lstStyle/>
              <a:p>
                <a:pPr marL="0" indent="0">
                  <a:buNone/>
                </a:pPr>
                <a:r>
                  <a:rPr lang="en-SG" dirty="0"/>
                  <a:t>For </a:t>
                </a:r>
                <a14:m>
                  <m:oMath xmlns:m="http://schemas.openxmlformats.org/officeDocument/2006/math">
                    <m:r>
                      <a:rPr lang="en-SG" b="0" i="1" smtClean="0">
                        <a:latin typeface="Cambria Math" panose="02040503050406030204" pitchFamily="18" charset="0"/>
                      </a:rPr>
                      <m:t>𝑚</m:t>
                    </m:r>
                    <m:r>
                      <a:rPr lang="en-SG" b="0" i="1" smtClean="0">
                        <a:latin typeface="Cambria Math" panose="02040503050406030204" pitchFamily="18" charset="0"/>
                      </a:rPr>
                      <m:t>=4</m:t>
                    </m:r>
                  </m:oMath>
                </a14:m>
                <a:r>
                  <a:rPr lang="en-SG" dirty="0"/>
                  <a:t>, this gives us</a:t>
                </a:r>
                <a:br>
                  <a:rPr lang="en-SG" dirty="0"/>
                </a:br>
                <a:endParaRPr lang="en-SG" dirty="0"/>
              </a:p>
              <a:p>
                <a:pPr marL="0" indent="0">
                  <a:buNone/>
                </a:pPr>
                <a:endParaRPr lang="en-SG" dirty="0"/>
              </a:p>
              <a:p>
                <a:pPr marL="0" indent="0">
                  <a:buNone/>
                </a:pPr>
                <a:endParaRPr lang="en-SG" dirty="0"/>
              </a:p>
              <a:p>
                <a:pPr marL="0" indent="0">
                  <a:buNone/>
                </a:pPr>
                <a:endParaRPr lang="en-SG" dirty="0"/>
              </a:p>
              <a:p>
                <a:pPr marL="0" indent="0">
                  <a:buNone/>
                </a:pPr>
                <a:r>
                  <a:rPr lang="en-SG" dirty="0"/>
                  <a:t>with</a:t>
                </a:r>
              </a:p>
            </p:txBody>
          </p:sp>
        </mc:Choice>
        <mc:Fallback xmlns="">
          <p:sp>
            <p:nvSpPr>
              <p:cNvPr id="25" name="Content Placeholder 2">
                <a:extLst>
                  <a:ext uri="{FF2B5EF4-FFF2-40B4-BE49-F238E27FC236}">
                    <a16:creationId xmlns:a16="http://schemas.microsoft.com/office/drawing/2014/main" id="{3100CE34-B89E-41A1-AA42-D1F3DE9AE003}"/>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CA90C3-5EE9-43C1-A9EB-302A05C68850}"/>
                  </a:ext>
                </a:extLst>
              </p:cNvPr>
              <p:cNvSpPr txBox="1"/>
              <p:nvPr/>
            </p:nvSpPr>
            <p:spPr>
              <a:xfrm>
                <a:off x="1487488" y="2372063"/>
                <a:ext cx="7066678" cy="16132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SG" sz="3600" b="0" i="1" smtClean="0">
                              <a:latin typeface="Cambria Math" panose="02040503050406030204" pitchFamily="18" charset="0"/>
                            </a:rPr>
                          </m:ctrlPr>
                        </m:sSubPr>
                        <m:e>
                          <m:r>
                            <a:rPr lang="en-SG" sz="3600" b="0" i="1" smtClean="0">
                              <a:latin typeface="Cambria Math" panose="02040503050406030204" pitchFamily="18" charset="0"/>
                            </a:rPr>
                            <m:t>𝛼</m:t>
                          </m:r>
                        </m:e>
                        <m:sub>
                          <m:r>
                            <a:rPr lang="en-SG" sz="3600" b="0" i="1" smtClean="0">
                              <a:latin typeface="Cambria Math" panose="02040503050406030204" pitchFamily="18" charset="0"/>
                            </a:rPr>
                            <m:t>4</m:t>
                          </m:r>
                        </m:sub>
                      </m:sSub>
                      <m:r>
                        <a:rPr lang="en-SG" sz="3600" b="0" i="1" smtClean="0">
                          <a:latin typeface="Cambria Math" panose="02040503050406030204" pitchFamily="18" charset="0"/>
                        </a:rPr>
                        <m:t>=</m:t>
                      </m:r>
                      <m:sSup>
                        <m:sSupPr>
                          <m:ctrlPr>
                            <a:rPr lang="en-SG" sz="3600" b="0" i="1" smtClean="0">
                              <a:latin typeface="Cambria Math" panose="02040503050406030204" pitchFamily="18" charset="0"/>
                            </a:rPr>
                          </m:ctrlPr>
                        </m:sSupPr>
                        <m:e>
                          <m:d>
                            <m:dPr>
                              <m:ctrlPr>
                                <a:rPr lang="en-SG" sz="3600" b="0" i="1" smtClean="0">
                                  <a:latin typeface="Cambria Math" panose="02040503050406030204" pitchFamily="18" charset="0"/>
                                </a:rPr>
                              </m:ctrlPr>
                            </m:dPr>
                            <m:e>
                              <m:r>
                                <m:rPr>
                                  <m:sty m:val="p"/>
                                </m:rPr>
                                <a:rPr lang="en-SG" sz="3600" b="0" i="0" smtClean="0">
                                  <a:latin typeface="Cambria Math" panose="02040503050406030204" pitchFamily="18" charset="0"/>
                                </a:rPr>
                                <m:t>Γ</m:t>
                              </m:r>
                              <m:d>
                                <m:dPr>
                                  <m:ctrlPr>
                                    <a:rPr lang="en-SG" sz="3600" b="0" i="1" smtClean="0">
                                      <a:latin typeface="Cambria Math" panose="02040503050406030204" pitchFamily="18" charset="0"/>
                                    </a:rPr>
                                  </m:ctrlPr>
                                </m:dPr>
                                <m:e>
                                  <m:r>
                                    <a:rPr lang="en-SG" sz="3600" b="0" i="1" smtClean="0">
                                      <a:latin typeface="Cambria Math" panose="02040503050406030204" pitchFamily="18" charset="0"/>
                                    </a:rPr>
                                    <m:t>−</m:t>
                                  </m:r>
                                  <m:f>
                                    <m:fPr>
                                      <m:ctrlPr>
                                        <a:rPr lang="en-SG" sz="3600" b="0" i="1" smtClean="0">
                                          <a:latin typeface="Cambria Math" panose="02040503050406030204" pitchFamily="18" charset="0"/>
                                        </a:rPr>
                                      </m:ctrlPr>
                                    </m:fPr>
                                    <m:num>
                                      <m:r>
                                        <a:rPr lang="en-SG" sz="3600" b="0" i="1" smtClean="0">
                                          <a:latin typeface="Cambria Math" panose="02040503050406030204" pitchFamily="18" charset="0"/>
                                        </a:rPr>
                                        <m:t>1</m:t>
                                      </m:r>
                                    </m:num>
                                    <m:den>
                                      <m:r>
                                        <a:rPr lang="en-SG" sz="3600" b="0" i="1" smtClean="0">
                                          <a:latin typeface="Cambria Math" panose="02040503050406030204" pitchFamily="18" charset="0"/>
                                        </a:rPr>
                                        <m:t>4</m:t>
                                      </m:r>
                                    </m:den>
                                  </m:f>
                                </m:e>
                              </m:d>
                              <m:f>
                                <m:fPr>
                                  <m:ctrlPr>
                                    <a:rPr lang="en-SG" sz="3600" b="0" i="1" smtClean="0">
                                      <a:latin typeface="Cambria Math" panose="02040503050406030204" pitchFamily="18" charset="0"/>
                                    </a:rPr>
                                  </m:ctrlPr>
                                </m:fPr>
                                <m:num>
                                  <m:sSup>
                                    <m:sSupPr>
                                      <m:ctrlPr>
                                        <a:rPr lang="en-SG" sz="3600" b="0" i="1" smtClean="0">
                                          <a:latin typeface="Cambria Math" panose="02040503050406030204" pitchFamily="18" charset="0"/>
                                        </a:rPr>
                                      </m:ctrlPr>
                                    </m:sSupPr>
                                    <m:e>
                                      <m:r>
                                        <a:rPr lang="en-SG" sz="3600" b="0" i="1" smtClean="0">
                                          <a:latin typeface="Cambria Math" panose="02040503050406030204" pitchFamily="18" charset="0"/>
                                        </a:rPr>
                                        <m:t>2</m:t>
                                      </m:r>
                                    </m:e>
                                    <m:sup>
                                      <m:r>
                                        <a:rPr lang="en-SG" sz="3600" b="0" i="1" smtClean="0">
                                          <a:latin typeface="Cambria Math" panose="02040503050406030204" pitchFamily="18" charset="0"/>
                                        </a:rPr>
                                        <m:t>−</m:t>
                                      </m:r>
                                      <m:f>
                                        <m:fPr>
                                          <m:ctrlPr>
                                            <a:rPr lang="en-SG" sz="3600" b="0" i="1" smtClean="0">
                                              <a:latin typeface="Cambria Math" panose="02040503050406030204" pitchFamily="18" charset="0"/>
                                            </a:rPr>
                                          </m:ctrlPr>
                                        </m:fPr>
                                        <m:num>
                                          <m:r>
                                            <a:rPr lang="en-SG" sz="3600" b="0" i="1" smtClean="0">
                                              <a:latin typeface="Cambria Math" panose="02040503050406030204" pitchFamily="18" charset="0"/>
                                            </a:rPr>
                                            <m:t>1</m:t>
                                          </m:r>
                                        </m:num>
                                        <m:den>
                                          <m:r>
                                            <a:rPr lang="en-SG" sz="3600" b="0" i="1" smtClean="0">
                                              <a:latin typeface="Cambria Math" panose="02040503050406030204" pitchFamily="18" charset="0"/>
                                            </a:rPr>
                                            <m:t>4</m:t>
                                          </m:r>
                                        </m:den>
                                      </m:f>
                                    </m:sup>
                                  </m:sSup>
                                  <m:r>
                                    <a:rPr lang="en-SG" sz="3600" b="0" i="1" smtClean="0">
                                      <a:latin typeface="Cambria Math" panose="02040503050406030204" pitchFamily="18" charset="0"/>
                                    </a:rPr>
                                    <m:t>−1</m:t>
                                  </m:r>
                                </m:num>
                                <m:den>
                                  <m:func>
                                    <m:funcPr>
                                      <m:ctrlPr>
                                        <a:rPr lang="en-SG" sz="3600" b="0" i="1" smtClean="0">
                                          <a:latin typeface="Cambria Math" panose="02040503050406030204" pitchFamily="18" charset="0"/>
                                        </a:rPr>
                                      </m:ctrlPr>
                                    </m:funcPr>
                                    <m:fName>
                                      <m:r>
                                        <m:rPr>
                                          <m:sty m:val="p"/>
                                        </m:rPr>
                                        <a:rPr lang="en-SG" sz="3600" b="0" i="0" smtClean="0">
                                          <a:latin typeface="Cambria Math" panose="02040503050406030204" pitchFamily="18" charset="0"/>
                                        </a:rPr>
                                        <m:t>ln</m:t>
                                      </m:r>
                                    </m:fName>
                                    <m:e>
                                      <m:r>
                                        <a:rPr lang="en-SG" sz="3600" b="0" i="1" smtClean="0">
                                          <a:latin typeface="Cambria Math" panose="02040503050406030204" pitchFamily="18" charset="0"/>
                                        </a:rPr>
                                        <m:t>2</m:t>
                                      </m:r>
                                    </m:e>
                                  </m:func>
                                </m:den>
                              </m:f>
                            </m:e>
                          </m:d>
                        </m:e>
                        <m:sup>
                          <m:r>
                            <a:rPr lang="en-SG" sz="3600" b="0" i="1" smtClean="0">
                              <a:latin typeface="Cambria Math" panose="02040503050406030204" pitchFamily="18" charset="0"/>
                            </a:rPr>
                            <m:t>−4</m:t>
                          </m:r>
                        </m:sup>
                      </m:sSup>
                      <m:r>
                        <a:rPr lang="en-SG" sz="3600" b="0" i="1" smtClean="0">
                          <a:latin typeface="Cambria Math" panose="02040503050406030204" pitchFamily="18" charset="0"/>
                        </a:rPr>
                        <m:t>≈0.624</m:t>
                      </m:r>
                    </m:oMath>
                  </m:oMathPara>
                </a14:m>
                <a:endParaRPr lang="en-US" sz="3600" dirty="0"/>
              </a:p>
            </p:txBody>
          </p:sp>
        </mc:Choice>
        <mc:Fallback xmlns="">
          <p:sp>
            <p:nvSpPr>
              <p:cNvPr id="3" name="TextBox 2">
                <a:extLst>
                  <a:ext uri="{FF2B5EF4-FFF2-40B4-BE49-F238E27FC236}">
                    <a16:creationId xmlns:a16="http://schemas.microsoft.com/office/drawing/2014/main" id="{1BCA90C3-5EE9-43C1-A9EB-302A05C68850}"/>
                  </a:ext>
                </a:extLst>
              </p:cNvPr>
              <p:cNvSpPr txBox="1">
                <a:spLocks noRot="1" noChangeAspect="1" noMove="1" noResize="1" noEditPoints="1" noAdjustHandles="1" noChangeArrowheads="1" noChangeShapeType="1" noTextEdit="1"/>
              </p:cNvSpPr>
              <p:nvPr/>
            </p:nvSpPr>
            <p:spPr>
              <a:xfrm>
                <a:off x="1487488" y="2372063"/>
                <a:ext cx="7066678" cy="16132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C6F774-238A-4081-A523-14EFD0DA267E}"/>
                  </a:ext>
                </a:extLst>
              </p:cNvPr>
              <p:cNvSpPr txBox="1"/>
              <p:nvPr/>
            </p:nvSpPr>
            <p:spPr>
              <a:xfrm>
                <a:off x="1359504" y="4797152"/>
                <a:ext cx="7322646" cy="1244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SG" sz="3600" b="0" i="0" smtClean="0">
                          <a:latin typeface="Cambria Math" panose="02040503050406030204" pitchFamily="18" charset="0"/>
                        </a:rPr>
                        <m:t>Γ</m:t>
                      </m:r>
                      <m:d>
                        <m:dPr>
                          <m:ctrlPr>
                            <a:rPr lang="en-SG" sz="3600" b="0" i="1" smtClean="0">
                              <a:latin typeface="Cambria Math" panose="02040503050406030204" pitchFamily="18" charset="0"/>
                            </a:rPr>
                          </m:ctrlPr>
                        </m:dPr>
                        <m:e>
                          <m:r>
                            <a:rPr lang="en-SG" sz="3600" b="0" i="1" smtClean="0">
                              <a:latin typeface="Cambria Math" panose="02040503050406030204" pitchFamily="18" charset="0"/>
                            </a:rPr>
                            <m:t>−</m:t>
                          </m:r>
                          <m:f>
                            <m:fPr>
                              <m:ctrlPr>
                                <a:rPr lang="en-SG" sz="3600" b="0" i="1" smtClean="0">
                                  <a:latin typeface="Cambria Math" panose="02040503050406030204" pitchFamily="18" charset="0"/>
                                </a:rPr>
                              </m:ctrlPr>
                            </m:fPr>
                            <m:num>
                              <m:r>
                                <a:rPr lang="en-SG" sz="3600" b="0" i="1" smtClean="0">
                                  <a:latin typeface="Cambria Math" panose="02040503050406030204" pitchFamily="18" charset="0"/>
                                </a:rPr>
                                <m:t>1</m:t>
                              </m:r>
                            </m:num>
                            <m:den>
                              <m:r>
                                <a:rPr lang="en-SG" sz="3600" b="0" i="1" smtClean="0">
                                  <a:latin typeface="Cambria Math" panose="02040503050406030204" pitchFamily="18" charset="0"/>
                                </a:rPr>
                                <m:t>4</m:t>
                              </m:r>
                            </m:den>
                          </m:f>
                        </m:e>
                      </m:d>
                      <m:r>
                        <a:rPr lang="en-SG" sz="3600" b="0" i="1" smtClean="0">
                          <a:latin typeface="Cambria Math" panose="02040503050406030204" pitchFamily="18" charset="0"/>
                        </a:rPr>
                        <m:t>=−4</m:t>
                      </m:r>
                      <m:nary>
                        <m:naryPr>
                          <m:ctrlPr>
                            <a:rPr lang="en-SG" sz="3600" b="0" i="1" smtClean="0">
                              <a:latin typeface="Cambria Math" panose="02040503050406030204" pitchFamily="18" charset="0"/>
                            </a:rPr>
                          </m:ctrlPr>
                        </m:naryPr>
                        <m:sub>
                          <m:r>
                            <m:rPr>
                              <m:brk m:alnAt="23"/>
                            </m:rPr>
                            <a:rPr lang="en-SG" sz="3600" b="0" i="1" smtClean="0">
                              <a:latin typeface="Cambria Math" panose="02040503050406030204" pitchFamily="18" charset="0"/>
                            </a:rPr>
                            <m:t>0</m:t>
                          </m:r>
                        </m:sub>
                        <m:sup>
                          <m:r>
                            <a:rPr lang="en-SG" sz="3600" b="0" i="1" smtClean="0">
                              <a:latin typeface="Cambria Math" panose="02040503050406030204" pitchFamily="18" charset="0"/>
                            </a:rPr>
                            <m:t>∞</m:t>
                          </m:r>
                        </m:sup>
                        <m:e>
                          <m:sSup>
                            <m:sSupPr>
                              <m:ctrlPr>
                                <a:rPr lang="en-SG" sz="3600" b="0" i="1" smtClean="0">
                                  <a:latin typeface="Cambria Math" panose="02040503050406030204" pitchFamily="18" charset="0"/>
                                </a:rPr>
                              </m:ctrlPr>
                            </m:sSupPr>
                            <m:e>
                              <m:r>
                                <a:rPr lang="en-SG" sz="3600" b="0" i="1" smtClean="0">
                                  <a:latin typeface="Cambria Math" panose="02040503050406030204" pitchFamily="18" charset="0"/>
                                </a:rPr>
                                <m:t>𝑒</m:t>
                              </m:r>
                            </m:e>
                            <m:sup>
                              <m:r>
                                <a:rPr lang="en-SG" sz="3600" b="0" i="1" smtClean="0">
                                  <a:latin typeface="Cambria Math" panose="02040503050406030204" pitchFamily="18" charset="0"/>
                                </a:rPr>
                                <m:t>−</m:t>
                              </m:r>
                              <m:r>
                                <a:rPr lang="en-SG" sz="3600" b="0" i="1" smtClean="0">
                                  <a:latin typeface="Cambria Math" panose="02040503050406030204" pitchFamily="18" charset="0"/>
                                </a:rPr>
                                <m:t>𝑡</m:t>
                              </m:r>
                            </m:sup>
                          </m:sSup>
                          <m:sSup>
                            <m:sSupPr>
                              <m:ctrlPr>
                                <a:rPr lang="en-SG" sz="3600" b="0" i="1" smtClean="0">
                                  <a:latin typeface="Cambria Math" panose="02040503050406030204" pitchFamily="18" charset="0"/>
                                </a:rPr>
                              </m:ctrlPr>
                            </m:sSupPr>
                            <m:e>
                              <m:r>
                                <a:rPr lang="en-SG" sz="3600" b="0" i="1" smtClean="0">
                                  <a:latin typeface="Cambria Math" panose="02040503050406030204" pitchFamily="18" charset="0"/>
                                </a:rPr>
                                <m:t>𝑡</m:t>
                              </m:r>
                            </m:e>
                            <m:sup>
                              <m:r>
                                <a:rPr lang="en-SG" sz="3600" b="0" i="1" smtClean="0">
                                  <a:latin typeface="Cambria Math" panose="02040503050406030204" pitchFamily="18" charset="0"/>
                                </a:rPr>
                                <m:t>4</m:t>
                              </m:r>
                            </m:sup>
                          </m:sSup>
                          <m:r>
                            <a:rPr lang="en-SG" sz="3600" b="0" i="1" smtClean="0">
                              <a:latin typeface="Cambria Math" panose="02040503050406030204" pitchFamily="18" charset="0"/>
                            </a:rPr>
                            <m:t> </m:t>
                          </m:r>
                          <m:r>
                            <a:rPr lang="en-SG" sz="3600" b="0" i="1" smtClean="0">
                              <a:latin typeface="Cambria Math" panose="02040503050406030204" pitchFamily="18" charset="0"/>
                            </a:rPr>
                            <m:t>𝑑𝑡</m:t>
                          </m:r>
                        </m:e>
                      </m:nary>
                      <m:r>
                        <a:rPr lang="en-SG" sz="3600" b="0" i="1" smtClean="0">
                          <a:latin typeface="Cambria Math" panose="02040503050406030204" pitchFamily="18" charset="0"/>
                        </a:rPr>
                        <m:t>≈−4.902</m:t>
                      </m:r>
                    </m:oMath>
                  </m:oMathPara>
                </a14:m>
                <a:endParaRPr lang="en-US" sz="3600" dirty="0"/>
              </a:p>
            </p:txBody>
          </p:sp>
        </mc:Choice>
        <mc:Fallback xmlns="">
          <p:sp>
            <p:nvSpPr>
              <p:cNvPr id="5" name="TextBox 4">
                <a:extLst>
                  <a:ext uri="{FF2B5EF4-FFF2-40B4-BE49-F238E27FC236}">
                    <a16:creationId xmlns:a16="http://schemas.microsoft.com/office/drawing/2014/main" id="{D0C6F774-238A-4081-A523-14EFD0DA267E}"/>
                  </a:ext>
                </a:extLst>
              </p:cNvPr>
              <p:cNvSpPr txBox="1">
                <a:spLocks noRot="1" noChangeAspect="1" noMove="1" noResize="1" noEditPoints="1" noAdjustHandles="1" noChangeArrowheads="1" noChangeShapeType="1" noTextEdit="1"/>
              </p:cNvSpPr>
              <p:nvPr/>
            </p:nvSpPr>
            <p:spPr>
              <a:xfrm>
                <a:off x="1359504" y="4797152"/>
                <a:ext cx="7322646" cy="124482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410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0515600" cy="4351338"/>
          </a:xfrm>
        </p:spPr>
        <p:txBody>
          <a:bodyPr/>
          <a:lstStyle/>
          <a:p>
            <a:pPr marL="0" indent="0">
              <a:buNone/>
            </a:pPr>
            <a:r>
              <a:rPr lang="en-SG" dirty="0"/>
              <a:t>By multiplying with this constant, we can see that our average estimate is now closer to</a:t>
            </a:r>
          </a:p>
          <a:p>
            <a:pPr marL="0" indent="0">
              <a:buNone/>
            </a:pPr>
            <a:endParaRPr lang="en-SG" dirty="0"/>
          </a:p>
          <a:p>
            <a:pPr marL="0" indent="0">
              <a:buNone/>
            </a:pPr>
            <a:r>
              <a:rPr lang="en-SG" dirty="0"/>
              <a:t>0.624 </a:t>
            </a:r>
            <a:r>
              <a:rPr lang="en-US" dirty="0"/>
              <a:t>•</a:t>
            </a:r>
            <a:r>
              <a:rPr lang="en-SG" dirty="0"/>
              <a:t> 15.6 ≈ 9.7</a:t>
            </a:r>
          </a:p>
          <a:p>
            <a:pPr marL="0" indent="0">
              <a:buNone/>
            </a:pPr>
            <a:endParaRPr lang="en-SG" dirty="0"/>
          </a:p>
          <a:p>
            <a:pPr marL="0" indent="0">
              <a:buNone/>
            </a:pPr>
            <a:r>
              <a:rPr lang="en-SG" dirty="0"/>
              <a:t>which is much closer to the correct result.</a:t>
            </a:r>
          </a:p>
        </p:txBody>
      </p:sp>
    </p:spTree>
    <p:extLst>
      <p:ext uri="{BB962C8B-B14F-4D97-AF65-F5344CB8AC3E}">
        <p14:creationId xmlns:p14="http://schemas.microsoft.com/office/powerpoint/2010/main" val="334212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Windowed Streaming Context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US" dirty="0"/>
                  <a:t>Data comes in a stream (i.e., we see each element in order, exactly once).</a:t>
                </a:r>
              </a:p>
              <a:p>
                <a:pPr marL="0" indent="0">
                  <a:buNone/>
                </a:pPr>
                <a:r>
                  <a:rPr lang="en-US" dirty="0"/>
                  <a:t>We’re only interested in some information about the last </a:t>
                </a:r>
                <a14:m>
                  <m:oMath xmlns:m="http://schemas.openxmlformats.org/officeDocument/2006/math">
                    <m:r>
                      <a:rPr lang="en-SG" b="0" i="1" smtClean="0">
                        <a:latin typeface="Cambria Math" panose="02040503050406030204" pitchFamily="18" charset="0"/>
                      </a:rPr>
                      <m:t>𝑁</m:t>
                    </m:r>
                  </m:oMath>
                </a14:m>
                <a:r>
                  <a:rPr lang="en-US" dirty="0"/>
                  <a:t> elements.</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B29BD78-D126-47FD-B602-123EF4FD0561}"/>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sp>
        <p:nvSpPr>
          <p:cNvPr id="5" name="Rectangle 4">
            <a:extLst>
              <a:ext uri="{FF2B5EF4-FFF2-40B4-BE49-F238E27FC236}">
                <a16:creationId xmlns:a16="http://schemas.microsoft.com/office/drawing/2014/main" id="{03421C44-D57B-4A85-A58C-1595078DF41B}"/>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 name="Rectangle 5">
            <a:extLst>
              <a:ext uri="{FF2B5EF4-FFF2-40B4-BE49-F238E27FC236}">
                <a16:creationId xmlns:a16="http://schemas.microsoft.com/office/drawing/2014/main" id="{EFF7EB2F-4A4C-4001-A812-ABC805FA38BA}"/>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4</a:t>
            </a:r>
          </a:p>
        </p:txBody>
      </p:sp>
      <p:sp>
        <p:nvSpPr>
          <p:cNvPr id="7" name="Rectangle 6">
            <a:extLst>
              <a:ext uri="{FF2B5EF4-FFF2-40B4-BE49-F238E27FC236}">
                <a16:creationId xmlns:a16="http://schemas.microsoft.com/office/drawing/2014/main" id="{11313C2A-7496-4FD9-A5A6-88E5F9C62A86}"/>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8" name="Rectangle 7">
            <a:extLst>
              <a:ext uri="{FF2B5EF4-FFF2-40B4-BE49-F238E27FC236}">
                <a16:creationId xmlns:a16="http://schemas.microsoft.com/office/drawing/2014/main" id="{B754D0C1-7731-4355-B15B-DAD6E3B55DA2}"/>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9" name="Rectangle 8">
            <a:extLst>
              <a:ext uri="{FF2B5EF4-FFF2-40B4-BE49-F238E27FC236}">
                <a16:creationId xmlns:a16="http://schemas.microsoft.com/office/drawing/2014/main" id="{9C6CEC21-C557-4646-95C1-79336A8191A9}"/>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10" name="Rectangle 9">
            <a:extLst>
              <a:ext uri="{FF2B5EF4-FFF2-40B4-BE49-F238E27FC236}">
                <a16:creationId xmlns:a16="http://schemas.microsoft.com/office/drawing/2014/main" id="{973FE29B-B84B-4E0C-827C-8759812B3B3F}"/>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cxnSp>
        <p:nvCxnSpPr>
          <p:cNvPr id="12" name="Straight Arrow Connector 11">
            <a:extLst>
              <a:ext uri="{FF2B5EF4-FFF2-40B4-BE49-F238E27FC236}">
                <a16:creationId xmlns:a16="http://schemas.microsoft.com/office/drawing/2014/main" id="{8D8D803C-9986-4450-BE38-4A6018C4B1EC}"/>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30287-D30B-4094-994D-C04316158C0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BC240E-D1E7-4291-A51D-F31D3A4494EC}"/>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2" name="Straight Arrow Connector 21">
            <a:extLst>
              <a:ext uri="{FF2B5EF4-FFF2-40B4-BE49-F238E27FC236}">
                <a16:creationId xmlns:a16="http://schemas.microsoft.com/office/drawing/2014/main" id="{B5825E95-7853-41AD-A5D0-C5E7F953B78E}"/>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38CB29-827E-4FD3-94D0-F5C6CBE93EF2}"/>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Tree>
    <p:extLst>
      <p:ext uri="{BB962C8B-B14F-4D97-AF65-F5344CB8AC3E}">
        <p14:creationId xmlns:p14="http://schemas.microsoft.com/office/powerpoint/2010/main" val="8556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0515600" cy="4351338"/>
              </a:xfrm>
            </p:spPr>
            <p:txBody>
              <a:bodyPr/>
              <a:lstStyle/>
              <a:p>
                <a:pPr marL="0" indent="0">
                  <a:buNone/>
                </a:pPr>
                <a:r>
                  <a:rPr lang="en-SG" dirty="0"/>
                  <a:t>Note: it is not easy to compute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𝛼</m:t>
                        </m:r>
                      </m:e>
                      <m:sub>
                        <m:r>
                          <a:rPr lang="en-SG" b="0" i="1" smtClean="0">
                            <a:latin typeface="Cambria Math" panose="02040503050406030204" pitchFamily="18" charset="0"/>
                          </a:rPr>
                          <m:t>𝑚</m:t>
                        </m:r>
                      </m:sub>
                    </m:sSub>
                  </m:oMath>
                </a14:m>
                <a:r>
                  <a:rPr lang="en-SG" dirty="0"/>
                  <a:t> explicitly, so in practice we use some known approximations for common values of </a:t>
                </a:r>
                <a14:m>
                  <m:oMath xmlns:m="http://schemas.openxmlformats.org/officeDocument/2006/math">
                    <m:r>
                      <a:rPr lang="en-SG" b="0" i="1" smtClean="0">
                        <a:latin typeface="Cambria Math" panose="02040503050406030204" pitchFamily="18" charset="0"/>
                      </a:rPr>
                      <m:t>𝑚</m:t>
                    </m:r>
                  </m:oMath>
                </a14:m>
                <a:r>
                  <a:rPr lang="en-SG" dirty="0"/>
                  <a:t>:</a:t>
                </a:r>
              </a:p>
            </p:txBody>
          </p:sp>
        </mc:Choice>
        <mc:Fallback xmlns="">
          <p:sp>
            <p:nvSpPr>
              <p:cNvPr id="25" name="Content Placeholder 2">
                <a:extLst>
                  <a:ext uri="{FF2B5EF4-FFF2-40B4-BE49-F238E27FC236}">
                    <a16:creationId xmlns:a16="http://schemas.microsoft.com/office/drawing/2014/main" id="{3100CE34-B89E-41A1-AA42-D1F3DE9AE003}"/>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r="-1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6F50638-2A17-4F2B-A5B9-B65F00616BE9}"/>
                  </a:ext>
                </a:extLst>
              </p:cNvPr>
              <p:cNvSpPr txBox="1"/>
              <p:nvPr/>
            </p:nvSpPr>
            <p:spPr>
              <a:xfrm>
                <a:off x="2855640" y="2967238"/>
                <a:ext cx="2909066" cy="2477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SG" sz="2800" b="0" i="1" smtClean="0">
                              <a:latin typeface="Cambria Math" panose="02040503050406030204" pitchFamily="18" charset="0"/>
                            </a:rPr>
                          </m:ctrlPr>
                        </m:sSubPr>
                        <m:e>
                          <m:r>
                            <a:rPr lang="en-SG" sz="2800" b="0" i="1" smtClean="0">
                              <a:latin typeface="Cambria Math" panose="02040503050406030204" pitchFamily="18" charset="0"/>
                            </a:rPr>
                            <m:t>𝛼</m:t>
                          </m:r>
                        </m:e>
                        <m:sub>
                          <m:r>
                            <a:rPr lang="en-SG" sz="2800" b="0" i="1" smtClean="0">
                              <a:latin typeface="Cambria Math" panose="02040503050406030204" pitchFamily="18" charset="0"/>
                            </a:rPr>
                            <m:t>𝑚</m:t>
                          </m:r>
                        </m:sub>
                      </m:sSub>
                      <m:r>
                        <a:rPr lang="en-US" sz="2800" i="1" smtClean="0">
                          <a:latin typeface="Cambria Math" panose="02040503050406030204" pitchFamily="18" charset="0"/>
                        </a:rPr>
                        <m:t>=</m:t>
                      </m:r>
                      <m:d>
                        <m:dPr>
                          <m:begChr m:val="{"/>
                          <m:endChr m:val=""/>
                          <m:ctrlPr>
                            <a:rPr lang="en-US" sz="2800" i="1" smtClean="0">
                              <a:latin typeface="Cambria Math" panose="02040503050406030204" pitchFamily="18" charset="0"/>
                            </a:rPr>
                          </m:ctrlPr>
                        </m:dPr>
                        <m:e>
                          <m:eqArr>
                            <m:eqArrPr>
                              <m:ctrlPr>
                                <a:rPr lang="en-US" sz="2800" i="1" smtClean="0">
                                  <a:latin typeface="Cambria Math" panose="02040503050406030204" pitchFamily="18" charset="0"/>
                                </a:rPr>
                              </m:ctrlPr>
                            </m:eqArrPr>
                            <m:e>
                              <m:r>
                                <a:rPr lang="en-SG" sz="2800" b="0" i="1" smtClean="0">
                                  <a:latin typeface="Cambria Math" panose="02040503050406030204" pitchFamily="18" charset="0"/>
                                </a:rPr>
                                <m:t>0.673,</m:t>
                              </m:r>
                            </m:e>
                            <m:e>
                              <m:r>
                                <a:rPr lang="en-SG" sz="2800" b="0" i="1" smtClean="0">
                                  <a:latin typeface="Cambria Math" panose="02040503050406030204" pitchFamily="18" charset="0"/>
                                </a:rPr>
                                <m:t>0.697,</m:t>
                              </m:r>
                            </m:e>
                            <m:e>
                              <m:r>
                                <a:rPr lang="en-SG" sz="2800" b="0" i="1" smtClean="0">
                                  <a:latin typeface="Cambria Math" panose="02040503050406030204" pitchFamily="18" charset="0"/>
                                </a:rPr>
                                <m:t>0.709,</m:t>
                              </m:r>
                            </m:e>
                            <m:e>
                              <m:r>
                                <a:rPr lang="en-US" sz="2800" i="1" smtClean="0">
                                  <a:latin typeface="Cambria Math" panose="02040503050406030204" pitchFamily="18" charset="0"/>
                                </a:rPr>
                                <m:t>&amp;</m:t>
                              </m:r>
                              <m:f>
                                <m:fPr>
                                  <m:ctrlPr>
                                    <a:rPr lang="en-US" sz="2800" b="0" i="1" smtClean="0">
                                      <a:latin typeface="Cambria Math" panose="02040503050406030204" pitchFamily="18" charset="0"/>
                                    </a:rPr>
                                  </m:ctrlPr>
                                </m:fPr>
                                <m:num>
                                  <m:r>
                                    <a:rPr lang="en-SG" sz="2800" b="0" i="1" smtClean="0">
                                      <a:latin typeface="Cambria Math" panose="02040503050406030204" pitchFamily="18" charset="0"/>
                                    </a:rPr>
                                    <m:t>0.7213</m:t>
                                  </m:r>
                                </m:num>
                                <m:den>
                                  <m:r>
                                    <a:rPr lang="en-SG" sz="2800" b="0" i="1" smtClean="0">
                                      <a:latin typeface="Cambria Math" panose="02040503050406030204" pitchFamily="18" charset="0"/>
                                    </a:rPr>
                                    <m:t>1+</m:t>
                                  </m:r>
                                  <m:f>
                                    <m:fPr>
                                      <m:ctrlPr>
                                        <a:rPr lang="en-SG" sz="2800" b="0" i="1" smtClean="0">
                                          <a:latin typeface="Cambria Math" panose="02040503050406030204" pitchFamily="18" charset="0"/>
                                        </a:rPr>
                                      </m:ctrlPr>
                                    </m:fPr>
                                    <m:num>
                                      <m:r>
                                        <a:rPr lang="en-SG" sz="2800" b="0" i="1" smtClean="0">
                                          <a:latin typeface="Cambria Math" panose="02040503050406030204" pitchFamily="18" charset="0"/>
                                        </a:rPr>
                                        <m:t>1.079</m:t>
                                      </m:r>
                                    </m:num>
                                    <m:den>
                                      <m:r>
                                        <a:rPr lang="en-SG" sz="2800" b="0" i="1" smtClean="0">
                                          <a:latin typeface="Cambria Math" panose="02040503050406030204" pitchFamily="18" charset="0"/>
                                        </a:rPr>
                                        <m:t>𝑚</m:t>
                                      </m:r>
                                    </m:den>
                                  </m:f>
                                </m:den>
                              </m:f>
                              <m:r>
                                <a:rPr lang="en-SG" sz="2800" b="0" i="1" smtClean="0">
                                  <a:latin typeface="Cambria Math" panose="02040503050406030204" pitchFamily="18" charset="0"/>
                                </a:rPr>
                                <m:t>,</m:t>
                              </m:r>
                            </m:e>
                          </m:eqArr>
                        </m:e>
                      </m:d>
                    </m:oMath>
                  </m:oMathPara>
                </a14:m>
                <a:endParaRPr lang="en-US" sz="2800" dirty="0"/>
              </a:p>
            </p:txBody>
          </p:sp>
        </mc:Choice>
        <mc:Fallback xmlns="">
          <p:sp>
            <p:nvSpPr>
              <p:cNvPr id="4" name="TextBox 3">
                <a:extLst>
                  <a:ext uri="{FF2B5EF4-FFF2-40B4-BE49-F238E27FC236}">
                    <a16:creationId xmlns:a16="http://schemas.microsoft.com/office/drawing/2014/main" id="{26F50638-2A17-4F2B-A5B9-B65F00616BE9}"/>
                  </a:ext>
                </a:extLst>
              </p:cNvPr>
              <p:cNvSpPr txBox="1">
                <a:spLocks noRot="1" noChangeAspect="1" noMove="1" noResize="1" noEditPoints="1" noAdjustHandles="1" noChangeArrowheads="1" noChangeShapeType="1" noTextEdit="1"/>
              </p:cNvSpPr>
              <p:nvPr/>
            </p:nvSpPr>
            <p:spPr>
              <a:xfrm>
                <a:off x="2855640" y="2967238"/>
                <a:ext cx="2909066" cy="24779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6188A6-6120-43A5-B120-ED8DA04F80CF}"/>
                  </a:ext>
                </a:extLst>
              </p:cNvPr>
              <p:cNvSpPr txBox="1"/>
              <p:nvPr/>
            </p:nvSpPr>
            <p:spPr>
              <a:xfrm>
                <a:off x="5942391" y="2925358"/>
                <a:ext cx="1665777" cy="21544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800" b="0" i="1" smtClean="0">
                          <a:latin typeface="Cambria Math" panose="02040503050406030204" pitchFamily="18" charset="0"/>
                        </a:rPr>
                        <m:t>𝑚</m:t>
                      </m:r>
                      <m:r>
                        <a:rPr lang="en-SG" sz="2800" b="0" i="1" smtClean="0">
                          <a:latin typeface="Cambria Math" panose="02040503050406030204" pitchFamily="18" charset="0"/>
                        </a:rPr>
                        <m:t>=16</m:t>
                      </m:r>
                    </m:oMath>
                    <m:oMath xmlns:m="http://schemas.openxmlformats.org/officeDocument/2006/math">
                      <m:r>
                        <a:rPr lang="en-SG" sz="2800" b="0" i="1" smtClean="0">
                          <a:latin typeface="Cambria Math" panose="02040503050406030204" pitchFamily="18" charset="0"/>
                        </a:rPr>
                        <m:t>𝑚</m:t>
                      </m:r>
                      <m:r>
                        <a:rPr lang="en-SG" sz="2800" b="0" i="1" smtClean="0">
                          <a:latin typeface="Cambria Math" panose="02040503050406030204" pitchFamily="18" charset="0"/>
                        </a:rPr>
                        <m:t>=32</m:t>
                      </m:r>
                    </m:oMath>
                    <m:oMath xmlns:m="http://schemas.openxmlformats.org/officeDocument/2006/math">
                      <m:r>
                        <a:rPr lang="en-SG" sz="2800" b="0" i="1" smtClean="0">
                          <a:latin typeface="Cambria Math" panose="02040503050406030204" pitchFamily="18" charset="0"/>
                        </a:rPr>
                        <m:t>𝑚</m:t>
                      </m:r>
                      <m:r>
                        <a:rPr lang="en-SG" sz="2800" b="0" i="1" smtClean="0">
                          <a:latin typeface="Cambria Math" panose="02040503050406030204" pitchFamily="18" charset="0"/>
                        </a:rPr>
                        <m:t>=64</m:t>
                      </m:r>
                    </m:oMath>
                  </m:oMathPara>
                </a14:m>
                <a:br>
                  <a:rPr lang="en-SG" sz="2800" b="0" dirty="0"/>
                </a:br>
                <a:br>
                  <a:rPr lang="en-SG" sz="2800" b="0" dirty="0"/>
                </a:br>
                <a14:m>
                  <m:oMathPara xmlns:m="http://schemas.openxmlformats.org/officeDocument/2006/math">
                    <m:oMathParaPr>
                      <m:jc m:val="centerGroup"/>
                    </m:oMathParaPr>
                    <m:oMath xmlns:m="http://schemas.openxmlformats.org/officeDocument/2006/math">
                      <m:r>
                        <a:rPr lang="en-SG" sz="2800" b="0" i="1" smtClean="0">
                          <a:latin typeface="Cambria Math" panose="02040503050406030204" pitchFamily="18" charset="0"/>
                        </a:rPr>
                        <m:t>𝑚</m:t>
                      </m:r>
                      <m:r>
                        <a:rPr lang="en-SG" sz="2800" b="0" i="1" smtClean="0">
                          <a:latin typeface="Cambria Math" panose="02040503050406030204" pitchFamily="18" charset="0"/>
                        </a:rPr>
                        <m:t>≥128</m:t>
                      </m:r>
                    </m:oMath>
                  </m:oMathPara>
                </a14:m>
                <a:endParaRPr lang="en-US" sz="2800" dirty="0"/>
              </a:p>
            </p:txBody>
          </p:sp>
        </mc:Choice>
        <mc:Fallback xmlns="">
          <p:sp>
            <p:nvSpPr>
              <p:cNvPr id="7" name="TextBox 6">
                <a:extLst>
                  <a:ext uri="{FF2B5EF4-FFF2-40B4-BE49-F238E27FC236}">
                    <a16:creationId xmlns:a16="http://schemas.microsoft.com/office/drawing/2014/main" id="{C56188A6-6120-43A5-B120-ED8DA04F80CF}"/>
                  </a:ext>
                </a:extLst>
              </p:cNvPr>
              <p:cNvSpPr txBox="1">
                <a:spLocks noRot="1" noChangeAspect="1" noMove="1" noResize="1" noEditPoints="1" noAdjustHandles="1" noChangeArrowheads="1" noChangeShapeType="1" noTextEdit="1"/>
              </p:cNvSpPr>
              <p:nvPr/>
            </p:nvSpPr>
            <p:spPr>
              <a:xfrm>
                <a:off x="5942391" y="2925358"/>
                <a:ext cx="1665777" cy="215443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2149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0515600" cy="4896544"/>
              </a:xfrm>
            </p:spPr>
            <p:txBody>
              <a:bodyPr>
                <a:normAutofit/>
              </a:bodyPr>
              <a:lstStyle/>
              <a:p>
                <a:pPr marL="0" indent="0">
                  <a:buNone/>
                </a:pPr>
                <a:r>
                  <a:rPr lang="en-SG" dirty="0"/>
                  <a:t>Thus the </a:t>
                </a:r>
                <a:r>
                  <a:rPr lang="en-SG" dirty="0" err="1"/>
                  <a:t>LogLog</a:t>
                </a:r>
                <a:r>
                  <a:rPr lang="en-SG" dirty="0"/>
                  <a:t> algorithm can be succinctly described.</a:t>
                </a:r>
                <a:br>
                  <a:rPr lang="en-SG" dirty="0"/>
                </a:br>
                <a:r>
                  <a:rPr lang="en-SG" dirty="0"/>
                  <a:t>We need a hash function </a:t>
                </a:r>
                <a14:m>
                  <m:oMath xmlns:m="http://schemas.openxmlformats.org/officeDocument/2006/math">
                    <m:r>
                      <a:rPr lang="en-SG" b="0" i="1" smtClean="0">
                        <a:latin typeface="Cambria Math" panose="02040503050406030204" pitchFamily="18" charset="0"/>
                      </a:rPr>
                      <m:t>h</m:t>
                    </m:r>
                  </m:oMath>
                </a14:m>
                <a:r>
                  <a:rPr lang="en-SG" dirty="0"/>
                  <a:t> from </a:t>
                </a:r>
                <a14:m>
                  <m:oMath xmlns:m="http://schemas.openxmlformats.org/officeDocument/2006/math">
                    <m:d>
                      <m:dPr>
                        <m:begChr m:val="["/>
                        <m:endChr m:val="]"/>
                        <m:ctrlPr>
                          <a:rPr lang="en-SG" b="0" i="1" smtClean="0">
                            <a:latin typeface="Cambria Math" panose="02040503050406030204" pitchFamily="18" charset="0"/>
                          </a:rPr>
                        </m:ctrlPr>
                      </m:dPr>
                      <m:e>
                        <m:r>
                          <a:rPr lang="en-SG" b="0" i="1" smtClean="0">
                            <a:latin typeface="Cambria Math" panose="02040503050406030204" pitchFamily="18" charset="0"/>
                          </a:rPr>
                          <m:t>1,</m:t>
                        </m:r>
                        <m:r>
                          <a:rPr lang="en-SG" b="0" i="1" smtClean="0">
                            <a:latin typeface="Cambria Math" panose="02040503050406030204" pitchFamily="18" charset="0"/>
                          </a:rPr>
                          <m:t>𝑟</m:t>
                        </m:r>
                      </m:e>
                    </m:d>
                  </m:oMath>
                </a14:m>
                <a:r>
                  <a:rPr lang="en-SG" dirty="0"/>
                  <a:t> to </a:t>
                </a:r>
                <a14:m>
                  <m:oMath xmlns:m="http://schemas.openxmlformats.org/officeDocument/2006/math">
                    <m:d>
                      <m:dPr>
                        <m:begChr m:val="["/>
                        <m:endChr m:val="]"/>
                        <m:ctrlPr>
                          <a:rPr lang="en-SG" b="0" i="1" smtClean="0">
                            <a:latin typeface="Cambria Math" panose="02040503050406030204" pitchFamily="18" charset="0"/>
                          </a:rPr>
                        </m:ctrlPr>
                      </m:dPr>
                      <m:e>
                        <m:r>
                          <a:rPr lang="en-SG" b="0" i="1" smtClean="0">
                            <a:latin typeface="Cambria Math" panose="02040503050406030204" pitchFamily="18" charset="0"/>
                          </a:rPr>
                          <m:t>0, </m:t>
                        </m:r>
                        <m:r>
                          <a:rPr lang="en-SG" b="0" i="1" smtClean="0">
                            <a:latin typeface="Cambria Math" panose="02040503050406030204" pitchFamily="18" charset="0"/>
                          </a:rPr>
                          <m:t>𝑛</m:t>
                        </m:r>
                      </m:e>
                    </m:d>
                  </m:oMath>
                </a14:m>
                <a:r>
                  <a:rPr lang="en-SG" dirty="0"/>
                  <a:t>.</a:t>
                </a:r>
              </a:p>
              <a:p>
                <a:pPr marL="0" indent="0">
                  <a:buNone/>
                </a:pPr>
                <a:endParaRPr lang="en-SG" dirty="0"/>
              </a:p>
              <a:p>
                <a:pPr marL="514350" indent="-514350">
                  <a:buFont typeface="+mj-lt"/>
                  <a:buAutoNum type="arabicPeriod"/>
                </a:pPr>
                <a:r>
                  <a:rPr lang="en-SG" dirty="0"/>
                  <a:t>Initialize an array </a:t>
                </a:r>
                <a14:m>
                  <m:oMath xmlns:m="http://schemas.openxmlformats.org/officeDocument/2006/math">
                    <m:r>
                      <a:rPr lang="en-SG" b="0" i="1" smtClean="0">
                        <a:latin typeface="Cambria Math" panose="02040503050406030204" pitchFamily="18" charset="0"/>
                      </a:rPr>
                      <m:t>𝑤</m:t>
                    </m:r>
                  </m:oMath>
                </a14:m>
                <a:r>
                  <a:rPr lang="en-SG" dirty="0"/>
                  <a:t> of size </a:t>
                </a:r>
                <a14:m>
                  <m:oMath xmlns:m="http://schemas.openxmlformats.org/officeDocument/2006/math">
                    <m:r>
                      <a:rPr lang="en-SG" b="0" i="1" smtClean="0">
                        <a:latin typeface="Cambria Math" panose="02040503050406030204" pitchFamily="18" charset="0"/>
                      </a:rPr>
                      <m:t>𝑚</m:t>
                    </m:r>
                    <m:r>
                      <a:rPr lang="en-SG" b="0" i="1" smtClean="0">
                        <a:latin typeface="Cambria Math" panose="02040503050406030204" pitchFamily="18" charset="0"/>
                      </a:rPr>
                      <m:t>=</m:t>
                    </m:r>
                    <m:sSup>
                      <m:sSupPr>
                        <m:ctrlPr>
                          <a:rPr lang="en-SG" b="0" i="1" smtClean="0">
                            <a:latin typeface="Cambria Math" panose="02040503050406030204" pitchFamily="18" charset="0"/>
                          </a:rPr>
                        </m:ctrlPr>
                      </m:sSupPr>
                      <m:e>
                        <m:r>
                          <a:rPr lang="en-SG" b="0" i="1" smtClean="0">
                            <a:latin typeface="Cambria Math" panose="02040503050406030204" pitchFamily="18" charset="0"/>
                          </a:rPr>
                          <m:t>2</m:t>
                        </m:r>
                      </m:e>
                      <m:sup>
                        <m:r>
                          <a:rPr lang="en-SG" b="0" i="1" smtClean="0">
                            <a:latin typeface="Cambria Math" panose="02040503050406030204" pitchFamily="18" charset="0"/>
                          </a:rPr>
                          <m:t>𝑏</m:t>
                        </m:r>
                      </m:sup>
                    </m:sSup>
                  </m:oMath>
                </a14:m>
                <a:r>
                  <a:rPr lang="en-SG" dirty="0"/>
                  <a:t>. Let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𝑤</m:t>
                        </m:r>
                      </m:e>
                      <m:sub>
                        <m:r>
                          <a:rPr lang="en-SG" b="0" i="1" smtClean="0">
                            <a:latin typeface="Cambria Math" panose="02040503050406030204" pitchFamily="18" charset="0"/>
                          </a:rPr>
                          <m:t>𝑖</m:t>
                        </m:r>
                      </m:sub>
                    </m:sSub>
                    <m:r>
                      <a:rPr lang="en-SG" b="0" i="1" smtClean="0">
                        <a:latin typeface="Cambria Math" panose="02040503050406030204" pitchFamily="18" charset="0"/>
                      </a:rPr>
                      <m:t>←0</m:t>
                    </m:r>
                  </m:oMath>
                </a14:m>
                <a:r>
                  <a:rPr lang="en-SG" dirty="0"/>
                  <a:t> for all </a:t>
                </a:r>
                <a14:m>
                  <m:oMath xmlns:m="http://schemas.openxmlformats.org/officeDocument/2006/math">
                    <m:r>
                      <a:rPr lang="en-SG" b="0" i="1" smtClean="0">
                        <a:latin typeface="Cambria Math" panose="02040503050406030204" pitchFamily="18" charset="0"/>
                      </a:rPr>
                      <m:t>𝑖</m:t>
                    </m:r>
                  </m:oMath>
                </a14:m>
                <a:r>
                  <a:rPr lang="en-SG" dirty="0"/>
                  <a:t>.</a:t>
                </a:r>
              </a:p>
              <a:p>
                <a:pPr marL="514350" indent="-514350">
                  <a:buFont typeface="+mj-lt"/>
                  <a:buAutoNum type="arabicPeriod"/>
                </a:pPr>
                <a:r>
                  <a:rPr lang="en-SG" dirty="0"/>
                  <a:t>For each element in the stream </a:t>
                </a:r>
                <a14:m>
                  <m:oMath xmlns:m="http://schemas.openxmlformats.org/officeDocument/2006/math">
                    <m:r>
                      <a:rPr lang="en-SG" b="0" i="1" smtClean="0">
                        <a:latin typeface="Cambria Math" panose="02040503050406030204" pitchFamily="18" charset="0"/>
                      </a:rPr>
                      <m:t>𝑥</m:t>
                    </m:r>
                  </m:oMath>
                </a14:m>
                <a:r>
                  <a:rPr lang="en-SG" dirty="0"/>
                  <a:t>, compute its hash </a:t>
                </a:r>
                <a14:m>
                  <m:oMath xmlns:m="http://schemas.openxmlformats.org/officeDocument/2006/math">
                    <m:r>
                      <a:rPr lang="en-SG" b="0" i="1" smtClean="0">
                        <a:latin typeface="Cambria Math" panose="02040503050406030204" pitchFamily="18" charset="0"/>
                      </a:rPr>
                      <m:t>h</m:t>
                    </m:r>
                    <m:r>
                      <a:rPr lang="en-SG" b="0" i="1" smtClean="0">
                        <a:latin typeface="Cambria Math" panose="02040503050406030204" pitchFamily="18" charset="0"/>
                      </a:rPr>
                      <m:t>(</m:t>
                    </m:r>
                    <m:r>
                      <a:rPr lang="en-SG" b="0" i="1" smtClean="0">
                        <a:latin typeface="Cambria Math" panose="02040503050406030204" pitchFamily="18" charset="0"/>
                      </a:rPr>
                      <m:t>𝑥</m:t>
                    </m:r>
                    <m:r>
                      <a:rPr lang="en-SG" b="0" i="1" smtClean="0">
                        <a:latin typeface="Cambria Math" panose="02040503050406030204" pitchFamily="18" charset="0"/>
                      </a:rPr>
                      <m:t>)</m:t>
                    </m:r>
                  </m:oMath>
                </a14:m>
                <a:r>
                  <a:rPr lang="en-SG" dirty="0"/>
                  <a:t>.</a:t>
                </a:r>
              </a:p>
              <a:p>
                <a:pPr marL="971550" lvl="1" indent="-514350">
                  <a:buFont typeface="+mj-lt"/>
                  <a:buAutoNum type="arabicPeriod"/>
                </a:pPr>
                <a:r>
                  <a:rPr lang="en-SG" dirty="0"/>
                  <a:t>Split </a:t>
                </a:r>
                <a14:m>
                  <m:oMath xmlns:m="http://schemas.openxmlformats.org/officeDocument/2006/math">
                    <m:r>
                      <a:rPr lang="en-SG" b="0" i="1" smtClean="0">
                        <a:latin typeface="Cambria Math" panose="02040503050406030204" pitchFamily="18" charset="0"/>
                      </a:rPr>
                      <m:t>h</m:t>
                    </m:r>
                    <m:r>
                      <a:rPr lang="en-SG" b="0" i="1" smtClean="0">
                        <a:latin typeface="Cambria Math" panose="02040503050406030204" pitchFamily="18" charset="0"/>
                      </a:rPr>
                      <m:t>(</m:t>
                    </m:r>
                    <m:r>
                      <a:rPr lang="en-SG" b="0" i="1" smtClean="0">
                        <a:latin typeface="Cambria Math" panose="02040503050406030204" pitchFamily="18" charset="0"/>
                      </a:rPr>
                      <m:t>𝑥</m:t>
                    </m:r>
                    <m:r>
                      <a:rPr lang="en-SG" b="0" i="1" smtClean="0">
                        <a:latin typeface="Cambria Math" panose="02040503050406030204" pitchFamily="18" charset="0"/>
                      </a:rPr>
                      <m:t>)</m:t>
                    </m:r>
                  </m:oMath>
                </a14:m>
                <a:r>
                  <a:rPr lang="en-SG" dirty="0"/>
                  <a:t> to its first </a:t>
                </a:r>
                <a14:m>
                  <m:oMath xmlns:m="http://schemas.openxmlformats.org/officeDocument/2006/math">
                    <m:r>
                      <a:rPr lang="en-SG" b="0" i="1" smtClean="0">
                        <a:latin typeface="Cambria Math" panose="02040503050406030204" pitchFamily="18" charset="0"/>
                      </a:rPr>
                      <m:t>𝑏</m:t>
                    </m:r>
                  </m:oMath>
                </a14:m>
                <a:r>
                  <a:rPr lang="en-SG" dirty="0"/>
                  <a:t> bits and remaining </a:t>
                </a:r>
                <a14:m>
                  <m:oMath xmlns:m="http://schemas.openxmlformats.org/officeDocument/2006/math">
                    <m:r>
                      <a:rPr lang="en-SG" b="0" i="1" smtClean="0">
                        <a:latin typeface="Cambria Math" panose="02040503050406030204" pitchFamily="18" charset="0"/>
                      </a:rPr>
                      <m:t>𝑚</m:t>
                    </m:r>
                    <m:r>
                      <a:rPr lang="en-SG" b="0" i="1" smtClean="0">
                        <a:latin typeface="Cambria Math" panose="02040503050406030204" pitchFamily="18" charset="0"/>
                      </a:rPr>
                      <m:t>−</m:t>
                    </m:r>
                    <m:r>
                      <a:rPr lang="en-SG" b="0" i="1" smtClean="0">
                        <a:latin typeface="Cambria Math" panose="02040503050406030204" pitchFamily="18" charset="0"/>
                      </a:rPr>
                      <m:t>𝑏</m:t>
                    </m:r>
                  </m:oMath>
                </a14:m>
                <a:r>
                  <a:rPr lang="en-SG" dirty="0"/>
                  <a:t> bits.</a:t>
                </a:r>
              </a:p>
              <a:p>
                <a:pPr marL="971550" lvl="1" indent="-514350">
                  <a:buFont typeface="+mj-lt"/>
                  <a:buAutoNum type="arabicPeriod"/>
                </a:pPr>
                <a:r>
                  <a:rPr lang="en-SG" dirty="0"/>
                  <a:t>Let </a:t>
                </a:r>
                <a14:m>
                  <m:oMath xmlns:m="http://schemas.openxmlformats.org/officeDocument/2006/math">
                    <m:r>
                      <a:rPr lang="en-SG" b="0" i="1" smtClean="0">
                        <a:latin typeface="Cambria Math" panose="02040503050406030204" pitchFamily="18" charset="0"/>
                      </a:rPr>
                      <m:t>𝑐</m:t>
                    </m:r>
                  </m:oMath>
                </a14:m>
                <a:r>
                  <a:rPr lang="en-SG" dirty="0"/>
                  <a:t> be the number represented by the first </a:t>
                </a:r>
                <a14:m>
                  <m:oMath xmlns:m="http://schemas.openxmlformats.org/officeDocument/2006/math">
                    <m:r>
                      <a:rPr lang="en-SG" b="0" i="1" smtClean="0">
                        <a:latin typeface="Cambria Math" panose="02040503050406030204" pitchFamily="18" charset="0"/>
                      </a:rPr>
                      <m:t>𝑏</m:t>
                    </m:r>
                  </m:oMath>
                </a14:m>
                <a:r>
                  <a:rPr lang="en-SG" dirty="0"/>
                  <a:t> bits</a:t>
                </a:r>
                <a:br>
                  <a:rPr lang="en-SG" dirty="0"/>
                </a:br>
                <a:r>
                  <a:rPr lang="en-SG" dirty="0"/>
                  <a:t>and </a:t>
                </a:r>
                <a14:m>
                  <m:oMath xmlns:m="http://schemas.openxmlformats.org/officeDocument/2006/math">
                    <m:r>
                      <a:rPr lang="en-SG" b="0" i="1" smtClean="0">
                        <a:latin typeface="Cambria Math" panose="02040503050406030204" pitchFamily="18" charset="0"/>
                      </a:rPr>
                      <m:t>𝑤</m:t>
                    </m:r>
                    <m:r>
                      <a:rPr lang="en-SG" b="0" i="1" smtClean="0">
                        <a:latin typeface="Cambria Math" panose="02040503050406030204" pitchFamily="18" charset="0"/>
                      </a:rPr>
                      <m:t>′</m:t>
                    </m:r>
                  </m:oMath>
                </a14:m>
                <a:r>
                  <a:rPr lang="en-SG" dirty="0"/>
                  <a:t> be the number of leading zeroes in the </a:t>
                </a:r>
                <a14:m>
                  <m:oMath xmlns:m="http://schemas.openxmlformats.org/officeDocument/2006/math">
                    <m:r>
                      <a:rPr lang="en-SG" b="0" i="1" smtClean="0">
                        <a:latin typeface="Cambria Math" panose="02040503050406030204" pitchFamily="18" charset="0"/>
                      </a:rPr>
                      <m:t>𝑚</m:t>
                    </m:r>
                    <m:r>
                      <a:rPr lang="en-SG" b="0" i="1" smtClean="0">
                        <a:latin typeface="Cambria Math" panose="02040503050406030204" pitchFamily="18" charset="0"/>
                      </a:rPr>
                      <m:t>−</m:t>
                    </m:r>
                    <m:r>
                      <a:rPr lang="en-SG" b="0" i="1" smtClean="0">
                        <a:latin typeface="Cambria Math" panose="02040503050406030204" pitchFamily="18" charset="0"/>
                      </a:rPr>
                      <m:t>𝑏</m:t>
                    </m:r>
                  </m:oMath>
                </a14:m>
                <a:r>
                  <a:rPr lang="en-SG" dirty="0"/>
                  <a:t> bits.</a:t>
                </a:r>
              </a:p>
              <a:p>
                <a:pPr marL="971550" lvl="1" indent="-514350">
                  <a:buFont typeface="+mj-lt"/>
                  <a:buAutoNum type="arabicPeriod"/>
                </a:pPr>
                <a:r>
                  <a:rPr lang="en-SG" dirty="0"/>
                  <a:t>Set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𝑤</m:t>
                        </m:r>
                      </m:e>
                      <m:sub>
                        <m:r>
                          <a:rPr lang="en-SG" b="0" i="1" smtClean="0">
                            <a:latin typeface="Cambria Math" panose="02040503050406030204" pitchFamily="18" charset="0"/>
                          </a:rPr>
                          <m:t>𝑐</m:t>
                        </m:r>
                      </m:sub>
                    </m:sSub>
                    <m:r>
                      <a:rPr lang="en-SG" b="0" i="1" smtClean="0">
                        <a:latin typeface="Cambria Math" panose="02040503050406030204" pitchFamily="18" charset="0"/>
                      </a:rPr>
                      <m:t>←</m:t>
                    </m:r>
                    <m:r>
                      <m:rPr>
                        <m:sty m:val="p"/>
                      </m:rPr>
                      <a:rPr lang="en-SG" b="0" i="0" smtClean="0">
                        <a:latin typeface="Cambria Math" panose="02040503050406030204" pitchFamily="18" charset="0"/>
                      </a:rPr>
                      <m:t>max</m:t>
                    </m:r>
                    <m:r>
                      <a:rPr lang="en-SG" b="0" i="1" smtClean="0">
                        <a:latin typeface="Cambria Math" panose="02040503050406030204" pitchFamily="18" charset="0"/>
                      </a:rPr>
                      <m:t>⁡(</m:t>
                    </m:r>
                    <m:sSub>
                      <m:sSubPr>
                        <m:ctrlPr>
                          <a:rPr lang="en-SG" b="0" i="1" smtClean="0">
                            <a:latin typeface="Cambria Math" panose="02040503050406030204" pitchFamily="18" charset="0"/>
                          </a:rPr>
                        </m:ctrlPr>
                      </m:sSubPr>
                      <m:e>
                        <m:r>
                          <a:rPr lang="en-SG" b="0" i="1" smtClean="0">
                            <a:latin typeface="Cambria Math" panose="02040503050406030204" pitchFamily="18" charset="0"/>
                          </a:rPr>
                          <m:t>𝑤</m:t>
                        </m:r>
                      </m:e>
                      <m:sub>
                        <m:r>
                          <a:rPr lang="en-SG" b="0" i="1" smtClean="0">
                            <a:latin typeface="Cambria Math" panose="02040503050406030204" pitchFamily="18" charset="0"/>
                          </a:rPr>
                          <m:t>𝑐</m:t>
                        </m:r>
                      </m:sub>
                    </m:sSub>
                    <m:r>
                      <a:rPr lang="en-SG" b="0" i="1" smtClean="0">
                        <a:latin typeface="Cambria Math" panose="02040503050406030204" pitchFamily="18" charset="0"/>
                      </a:rPr>
                      <m:t>, </m:t>
                    </m:r>
                    <m:sSup>
                      <m:sSupPr>
                        <m:ctrlPr>
                          <a:rPr lang="en-SG" b="0" i="1" smtClean="0">
                            <a:latin typeface="Cambria Math" panose="02040503050406030204" pitchFamily="18" charset="0"/>
                          </a:rPr>
                        </m:ctrlPr>
                      </m:sSupPr>
                      <m:e>
                        <m:r>
                          <a:rPr lang="en-SG" b="0" i="1" smtClean="0">
                            <a:latin typeface="Cambria Math" panose="02040503050406030204" pitchFamily="18" charset="0"/>
                          </a:rPr>
                          <m:t>𝑤</m:t>
                        </m:r>
                      </m:e>
                      <m:sup>
                        <m:r>
                          <a:rPr lang="en-SG" b="0" i="1" smtClean="0">
                            <a:latin typeface="Cambria Math" panose="02040503050406030204" pitchFamily="18" charset="0"/>
                          </a:rPr>
                          <m:t>′</m:t>
                        </m:r>
                      </m:sup>
                    </m:sSup>
                    <m:r>
                      <a:rPr lang="en-SG" b="0" i="1" smtClean="0">
                        <a:latin typeface="Cambria Math" panose="02040503050406030204" pitchFamily="18" charset="0"/>
                      </a:rPr>
                      <m:t>)</m:t>
                    </m:r>
                  </m:oMath>
                </a14:m>
                <a:r>
                  <a:rPr lang="en-SG" dirty="0"/>
                  <a:t>.</a:t>
                </a:r>
              </a:p>
              <a:p>
                <a:pPr marL="514350" indent="-514350">
                  <a:spcBef>
                    <a:spcPts val="4200"/>
                  </a:spcBef>
                  <a:buFont typeface="+mj-lt"/>
                  <a:buAutoNum type="arabicPeriod"/>
                </a:pPr>
                <a:r>
                  <a:rPr lang="en-SG" dirty="0"/>
                  <a:t>Output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𝛼</m:t>
                        </m:r>
                      </m:e>
                      <m:sub>
                        <m:r>
                          <a:rPr lang="en-SG" b="0" i="1" smtClean="0">
                            <a:latin typeface="Cambria Math" panose="02040503050406030204" pitchFamily="18" charset="0"/>
                          </a:rPr>
                          <m:t>𝑚</m:t>
                        </m:r>
                      </m:sub>
                    </m:sSub>
                    <m:r>
                      <a:rPr lang="en-SG" b="0" i="1" smtClean="0">
                        <a:latin typeface="Cambria Math" panose="02040503050406030204" pitchFamily="18" charset="0"/>
                      </a:rPr>
                      <m:t>⋅</m:t>
                    </m:r>
                    <m:r>
                      <a:rPr lang="en-SG" b="0" i="1" smtClean="0">
                        <a:latin typeface="Cambria Math" panose="02040503050406030204" pitchFamily="18" charset="0"/>
                      </a:rPr>
                      <m:t>𝑚</m:t>
                    </m:r>
                    <m:r>
                      <a:rPr lang="en-SG" b="0" i="1" smtClean="0">
                        <a:latin typeface="Cambria Math" panose="02040503050406030204" pitchFamily="18" charset="0"/>
                      </a:rPr>
                      <m:t>⋅2</m:t>
                    </m:r>
                  </m:oMath>
                </a14:m>
                <a:r>
                  <a:rPr lang="en-SG" dirty="0"/>
                  <a:t>          .</a:t>
                </a:r>
              </a:p>
            </p:txBody>
          </p:sp>
        </mc:Choice>
        <mc:Fallback>
          <p:sp>
            <p:nvSpPr>
              <p:cNvPr id="25" name="Content Placeholder 2">
                <a:extLst>
                  <a:ext uri="{FF2B5EF4-FFF2-40B4-BE49-F238E27FC236}">
                    <a16:creationId xmlns:a16="http://schemas.microsoft.com/office/drawing/2014/main" id="{3100CE34-B89E-41A1-AA42-D1F3DE9AE003}"/>
                  </a:ext>
                </a:extLst>
              </p:cNvPr>
              <p:cNvSpPr>
                <a:spLocks noGrp="1" noRot="1" noChangeAspect="1" noMove="1" noResize="1" noEditPoints="1" noAdjustHandles="1" noChangeArrowheads="1" noChangeShapeType="1" noTextEdit="1"/>
              </p:cNvSpPr>
              <p:nvPr>
                <p:ph idx="1"/>
              </p:nvPr>
            </p:nvSpPr>
            <p:spPr>
              <a:xfrm>
                <a:off x="838200" y="1844824"/>
                <a:ext cx="10515600" cy="4896544"/>
              </a:xfrm>
              <a:blipFill>
                <a:blip r:embed="rId2"/>
                <a:stretch>
                  <a:fillRect l="-1217" t="-2242" b="-21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8F44C9-60D3-4AE3-B5D0-B4E0336192EC}"/>
                  </a:ext>
                </a:extLst>
              </p:cNvPr>
              <p:cNvSpPr txBox="1"/>
              <p:nvPr/>
            </p:nvSpPr>
            <p:spPr>
              <a:xfrm>
                <a:off x="4151784" y="5781293"/>
                <a:ext cx="815223" cy="672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1</m:t>
                          </m:r>
                        </m:num>
                        <m:den>
                          <m:r>
                            <a:rPr lang="en-SG" b="0" i="1" smtClean="0">
                              <a:latin typeface="Cambria Math" panose="02040503050406030204" pitchFamily="18" charset="0"/>
                            </a:rPr>
                            <m:t>𝑚</m:t>
                          </m:r>
                        </m:den>
                      </m:f>
                      <m:nary>
                        <m:naryPr>
                          <m:chr m:val="∑"/>
                          <m:supHide m:val="on"/>
                          <m:ctrlPr>
                            <a:rPr lang="en-SG" b="0" i="1" smtClean="0">
                              <a:latin typeface="Cambria Math" panose="02040503050406030204" pitchFamily="18" charset="0"/>
                            </a:rPr>
                          </m:ctrlPr>
                        </m:naryPr>
                        <m:sub>
                          <m:r>
                            <a:rPr lang="en-SG" b="0" i="1" smtClean="0">
                              <a:latin typeface="Cambria Math" panose="02040503050406030204" pitchFamily="18" charset="0"/>
                            </a:rPr>
                            <m:t>𝑤</m:t>
                          </m:r>
                        </m:sub>
                        <m:sup/>
                        <m:e>
                          <m:r>
                            <a:rPr lang="en-SG" b="0" i="1" smtClean="0">
                              <a:latin typeface="Cambria Math" panose="02040503050406030204" pitchFamily="18" charset="0"/>
                            </a:rPr>
                            <m:t>𝑤</m:t>
                          </m:r>
                        </m:e>
                      </m:nary>
                    </m:oMath>
                  </m:oMathPara>
                </a14:m>
                <a:endParaRPr lang="en-US" dirty="0"/>
              </a:p>
            </p:txBody>
          </p:sp>
        </mc:Choice>
        <mc:Fallback xmlns="">
          <p:sp>
            <p:nvSpPr>
              <p:cNvPr id="4" name="TextBox 3">
                <a:extLst>
                  <a:ext uri="{FF2B5EF4-FFF2-40B4-BE49-F238E27FC236}">
                    <a16:creationId xmlns:a16="http://schemas.microsoft.com/office/drawing/2014/main" id="{7A8F44C9-60D3-4AE3-B5D0-B4E0336192EC}"/>
                  </a:ext>
                </a:extLst>
              </p:cNvPr>
              <p:cNvSpPr txBox="1">
                <a:spLocks noRot="1" noChangeAspect="1" noMove="1" noResize="1" noEditPoints="1" noAdjustHandles="1" noChangeArrowheads="1" noChangeShapeType="1" noTextEdit="1"/>
              </p:cNvSpPr>
              <p:nvPr/>
            </p:nvSpPr>
            <p:spPr>
              <a:xfrm>
                <a:off x="4151784" y="5781293"/>
                <a:ext cx="815223" cy="6720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9246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1018440" cy="4896544"/>
              </a:xfrm>
            </p:spPr>
            <p:txBody>
              <a:bodyPr>
                <a:normAutofit lnSpcReduction="10000"/>
              </a:bodyPr>
              <a:lstStyle/>
              <a:p>
                <a:pPr marL="0" indent="0">
                  <a:buNone/>
                </a:pPr>
                <a:r>
                  <a:rPr lang="en-SG" dirty="0"/>
                  <a:t>What’s the memory complexity of this algorithm? It turns out that it’s surprisingly good: it uses only </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r>
                      <a:rPr lang="en-SG" b="0" i="1" smtClean="0">
                        <a:latin typeface="Cambria Math" panose="02040503050406030204" pitchFamily="18" charset="0"/>
                      </a:rPr>
                      <m:t>𝑚</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e>
                    </m:func>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r>
                      <a:rPr lang="en-SG" b="0" i="1" smtClean="0">
                        <a:latin typeface="Cambria Math" panose="02040503050406030204" pitchFamily="18" charset="0"/>
                      </a:rPr>
                      <m:t>)</m:t>
                    </m:r>
                  </m:oMath>
                </a14:m>
                <a:r>
                  <a:rPr lang="en-SG" dirty="0"/>
                  <a:t> memory.</a:t>
                </a:r>
              </a:p>
              <a:p>
                <a:pPr marL="0" indent="0">
                  <a:buNone/>
                </a:pPr>
                <a:endParaRPr lang="en-SG" dirty="0"/>
              </a:p>
              <a:p>
                <a:pPr marL="0" indent="0">
                  <a:buNone/>
                </a:pPr>
                <a:r>
                  <a:rPr lang="en-SG" dirty="0"/>
                  <a:t>Each of the </a:t>
                </a:r>
                <a14:m>
                  <m:oMath xmlns:m="http://schemas.openxmlformats.org/officeDocument/2006/math">
                    <m:r>
                      <a:rPr lang="en-SG" b="0" i="1" smtClean="0">
                        <a:latin typeface="Cambria Math" panose="02040503050406030204" pitchFamily="18" charset="0"/>
                      </a:rPr>
                      <m:t>𝑚</m:t>
                    </m:r>
                  </m:oMath>
                </a14:m>
                <a:r>
                  <a:rPr lang="en-SG" dirty="0"/>
                  <a:t> “streams” (or “buckets”) stores exactly one integer: that integer is the number of leading zeroes, which is a nonnegative integer at most </a:t>
                </a:r>
                <a14:m>
                  <m:oMath xmlns:m="http://schemas.openxmlformats.org/officeDocument/2006/math">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oMath>
                </a14:m>
                <a:r>
                  <a:rPr lang="en-SG" dirty="0"/>
                  <a:t>.</a:t>
                </a:r>
              </a:p>
              <a:p>
                <a:pPr marL="0" indent="0">
                  <a:buNone/>
                </a:pPr>
                <a:r>
                  <a:rPr lang="en-SG" dirty="0"/>
                  <a:t>It takes </a:t>
                </a:r>
                <a14:m>
                  <m:oMath xmlns:m="http://schemas.openxmlformats.org/officeDocument/2006/math">
                    <m:r>
                      <m:rPr>
                        <m:sty m:val="p"/>
                      </m:rPr>
                      <a:rPr lang="en-SG" b="0" i="0" smtClean="0">
                        <a:latin typeface="Cambria Math" panose="02040503050406030204" pitchFamily="18" charset="0"/>
                      </a:rPr>
                      <m:t>O</m:t>
                    </m:r>
                    <m:r>
                      <a:rPr lang="en-SG" b="0" i="0"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r>
                      <a:rPr lang="en-SG" b="0" i="1" smtClean="0">
                        <a:latin typeface="Cambria Math" panose="02040503050406030204" pitchFamily="18" charset="0"/>
                      </a:rPr>
                      <m:t>)</m:t>
                    </m:r>
                  </m:oMath>
                </a14:m>
                <a:r>
                  <a:rPr lang="en-SG" dirty="0"/>
                  <a:t> bits to store a number up to </a:t>
                </a:r>
                <a14:m>
                  <m:oMath xmlns:m="http://schemas.openxmlformats.org/officeDocument/2006/math">
                    <m:r>
                      <a:rPr lang="en-SG" b="0" i="1" smtClean="0">
                        <a:latin typeface="Cambria Math" panose="02040503050406030204" pitchFamily="18" charset="0"/>
                      </a:rPr>
                      <m:t>𝑛</m:t>
                    </m:r>
                  </m:oMath>
                </a14:m>
                <a:r>
                  <a:rPr lang="en-SG" dirty="0"/>
                  <a:t>, so it takes </a:t>
                </a:r>
                <a14:m>
                  <m:oMath xmlns:m="http://schemas.openxmlformats.org/officeDocument/2006/math">
                    <m:r>
                      <m:rPr>
                        <m:sty m:val="p"/>
                      </m:rPr>
                      <a:rPr lang="en-SG" b="0" i="0" smtClean="0">
                        <a:latin typeface="Cambria Math" panose="02040503050406030204" pitchFamily="18" charset="0"/>
                      </a:rPr>
                      <m:t>O</m:t>
                    </m:r>
                    <m:r>
                      <a:rPr lang="en-SG" b="0" i="0"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r>
                          <a:rPr lang="en-SG" b="0" i="1" smtClean="0">
                            <a:latin typeface="Cambria Math" panose="02040503050406030204" pitchFamily="18" charset="0"/>
                          </a:rPr>
                          <m:t>)</m:t>
                        </m:r>
                      </m:e>
                    </m:func>
                  </m:oMath>
                </a14:m>
                <a:r>
                  <a:rPr lang="en-SG" dirty="0"/>
                  <a:t> bits to store a number up to </a:t>
                </a:r>
                <a14:m>
                  <m:oMath xmlns:m="http://schemas.openxmlformats.org/officeDocument/2006/math">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oMath>
                </a14:m>
                <a:r>
                  <a:rPr lang="en-SG" dirty="0"/>
                  <a:t>.</a:t>
                </a:r>
              </a:p>
              <a:p>
                <a:pPr marL="0" indent="0">
                  <a:buNone/>
                </a:pPr>
                <a:endParaRPr lang="en-SG" dirty="0"/>
              </a:p>
              <a:p>
                <a:pPr marL="0" indent="0">
                  <a:buNone/>
                </a:pPr>
                <a:r>
                  <a:rPr lang="en-SG" dirty="0"/>
                  <a:t>The extra </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r>
                      <a:rPr lang="en-SG" b="0" i="1" smtClean="0">
                        <a:latin typeface="Cambria Math" panose="02040503050406030204" pitchFamily="18" charset="0"/>
                      </a:rPr>
                      <m:t>)</m:t>
                    </m:r>
                  </m:oMath>
                </a14:m>
                <a:r>
                  <a:rPr lang="en-SG" dirty="0"/>
                  <a:t> comes from the computation at the end.</a:t>
                </a:r>
              </a:p>
              <a:p>
                <a:pPr marL="0" indent="0">
                  <a:buNone/>
                </a:pPr>
                <a:r>
                  <a:rPr lang="en-SG" dirty="0"/>
                  <a:t>The output itself can have </a:t>
                </a:r>
                <a14:m>
                  <m:oMath xmlns:m="http://schemas.openxmlformats.org/officeDocument/2006/math">
                    <m:r>
                      <a:rPr lang="en-SG" b="0" i="1" smtClean="0">
                        <a:latin typeface="Cambria Math" panose="02040503050406030204" pitchFamily="18" charset="0"/>
                      </a:rPr>
                      <m:t>𝑂</m:t>
                    </m:r>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r>
                      <a:rPr lang="en-SG" b="0" i="1" smtClean="0">
                        <a:latin typeface="Cambria Math" panose="02040503050406030204" pitchFamily="18" charset="0"/>
                      </a:rPr>
                      <m:t>)</m:t>
                    </m:r>
                  </m:oMath>
                </a14:m>
                <a:r>
                  <a:rPr lang="en-SG" dirty="0"/>
                  <a:t> bits, so this is unavoidable.</a:t>
                </a:r>
              </a:p>
            </p:txBody>
          </p:sp>
        </mc:Choice>
        <mc:Fallback xmlns="">
          <p:sp>
            <p:nvSpPr>
              <p:cNvPr id="25" name="Content Placeholder 2">
                <a:extLst>
                  <a:ext uri="{FF2B5EF4-FFF2-40B4-BE49-F238E27FC236}">
                    <a16:creationId xmlns:a16="http://schemas.microsoft.com/office/drawing/2014/main" id="{3100CE34-B89E-41A1-AA42-D1F3DE9AE003}"/>
                  </a:ext>
                </a:extLst>
              </p:cNvPr>
              <p:cNvSpPr>
                <a:spLocks noGrp="1" noRot="1" noChangeAspect="1" noMove="1" noResize="1" noEditPoints="1" noAdjustHandles="1" noChangeArrowheads="1" noChangeShapeType="1" noTextEdit="1"/>
              </p:cNvSpPr>
              <p:nvPr>
                <p:ph idx="1"/>
              </p:nvPr>
            </p:nvSpPr>
            <p:spPr>
              <a:xfrm>
                <a:off x="838200" y="1844824"/>
                <a:ext cx="11018440" cy="4896544"/>
              </a:xfrm>
              <a:blipFill>
                <a:blip r:embed="rId2"/>
                <a:stretch>
                  <a:fillRect l="-1162" t="-2989" r="-1273"/>
                </a:stretch>
              </a:blipFill>
            </p:spPr>
            <p:txBody>
              <a:bodyPr/>
              <a:lstStyle/>
              <a:p>
                <a:r>
                  <a:rPr lang="en-US">
                    <a:noFill/>
                  </a:rPr>
                  <a:t> </a:t>
                </a:r>
              </a:p>
            </p:txBody>
          </p:sp>
        </mc:Fallback>
      </mc:AlternateContent>
    </p:spTree>
    <p:extLst>
      <p:ext uri="{BB962C8B-B14F-4D97-AF65-F5344CB8AC3E}">
        <p14:creationId xmlns:p14="http://schemas.microsoft.com/office/powerpoint/2010/main" val="1829511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1018440" cy="4896544"/>
          </a:xfrm>
        </p:spPr>
        <p:txBody>
          <a:bodyPr>
            <a:normAutofit/>
          </a:bodyPr>
          <a:lstStyle/>
          <a:p>
            <a:pPr marL="0" indent="0">
              <a:buNone/>
            </a:pPr>
            <a:r>
              <a:rPr lang="en-SG" dirty="0" err="1"/>
              <a:t>HyperLogLog</a:t>
            </a:r>
            <a:r>
              <a:rPr lang="en-SG" dirty="0"/>
              <a:t> is essentially the same as </a:t>
            </a:r>
            <a:r>
              <a:rPr lang="en-SG" dirty="0" err="1"/>
              <a:t>LogLog</a:t>
            </a:r>
            <a:r>
              <a:rPr lang="en-SG" dirty="0"/>
              <a:t>, with a minor change to the final output. Instead of using the arithmetic mean</a:t>
            </a:r>
          </a:p>
          <a:p>
            <a:pPr marL="0" indent="0">
              <a:buNone/>
            </a:pPr>
            <a:endParaRPr lang="en-SG" dirty="0"/>
          </a:p>
          <a:p>
            <a:pPr marL="0" indent="0">
              <a:buNone/>
            </a:pPr>
            <a:endParaRPr lang="en-SG" dirty="0"/>
          </a:p>
          <a:p>
            <a:pPr marL="0" indent="0">
              <a:buNone/>
            </a:pPr>
            <a:r>
              <a:rPr lang="en-SG" dirty="0"/>
              <a:t>it uses an alternative, the harmonic mean</a:t>
            </a:r>
          </a:p>
          <a:p>
            <a:pPr marL="0" indent="0">
              <a:buNone/>
            </a:pPr>
            <a:endParaRPr lang="en-SG" dirty="0"/>
          </a:p>
          <a:p>
            <a:pPr marL="0" indent="0">
              <a:buNone/>
            </a:pPr>
            <a:r>
              <a:rPr lang="en-SG" dirty="0"/>
              <a:t>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9712044-A170-4613-B772-9F5170E3C4E7}"/>
                  </a:ext>
                </a:extLst>
              </p:cNvPr>
              <p:cNvSpPr/>
              <p:nvPr/>
            </p:nvSpPr>
            <p:spPr>
              <a:xfrm>
                <a:off x="4727848" y="3116950"/>
                <a:ext cx="2667653" cy="523220"/>
              </a:xfrm>
              <a:prstGeom prst="rect">
                <a:avLst/>
              </a:prstGeom>
            </p:spPr>
            <p:txBody>
              <a:bodyPr wrap="none">
                <a:spAutoFit/>
              </a:bodyPr>
              <a:lstStyle/>
              <a:p>
                <a14:m>
                  <m:oMath xmlns:m="http://schemas.openxmlformats.org/officeDocument/2006/math">
                    <m:sSub>
                      <m:sSubPr>
                        <m:ctrlPr>
                          <a:rPr lang="en-SG" sz="2800" b="0" i="1" smtClean="0">
                            <a:latin typeface="Cambria Math" panose="02040503050406030204" pitchFamily="18" charset="0"/>
                          </a:rPr>
                        </m:ctrlPr>
                      </m:sSubPr>
                      <m:e>
                        <m:r>
                          <a:rPr lang="en-SG" sz="2800" b="0" i="1" smtClean="0">
                            <a:latin typeface="Cambria Math" panose="02040503050406030204" pitchFamily="18" charset="0"/>
                          </a:rPr>
                          <m:t>𝛼</m:t>
                        </m:r>
                      </m:e>
                      <m:sub>
                        <m:r>
                          <a:rPr lang="en-SG" sz="2800" b="0" i="1" smtClean="0">
                            <a:latin typeface="Cambria Math" panose="02040503050406030204" pitchFamily="18" charset="0"/>
                          </a:rPr>
                          <m:t>𝑚</m:t>
                        </m:r>
                      </m:sub>
                    </m:sSub>
                    <m:r>
                      <a:rPr lang="en-SG" sz="2800" b="0" i="1" smtClean="0">
                        <a:latin typeface="Cambria Math" panose="02040503050406030204" pitchFamily="18" charset="0"/>
                      </a:rPr>
                      <m:t>⋅</m:t>
                    </m:r>
                    <m:r>
                      <a:rPr lang="en-SG" sz="2800" b="0" i="1" smtClean="0">
                        <a:latin typeface="Cambria Math" panose="02040503050406030204" pitchFamily="18" charset="0"/>
                      </a:rPr>
                      <m:t>𝑚</m:t>
                    </m:r>
                    <m:r>
                      <a:rPr lang="en-SG" sz="2800" b="0" i="1" smtClean="0">
                        <a:latin typeface="Cambria Math" panose="02040503050406030204" pitchFamily="18" charset="0"/>
                      </a:rPr>
                      <m:t>⋅2</m:t>
                    </m:r>
                  </m:oMath>
                </a14:m>
                <a:r>
                  <a:rPr lang="en-SG" sz="2800" dirty="0"/>
                  <a:t>          ,</a:t>
                </a:r>
                <a:endParaRPr lang="en-US" sz="2800" dirty="0"/>
              </a:p>
            </p:txBody>
          </p:sp>
        </mc:Choice>
        <mc:Fallback xmlns="">
          <p:sp>
            <p:nvSpPr>
              <p:cNvPr id="4" name="Rectangle 3">
                <a:extLst>
                  <a:ext uri="{FF2B5EF4-FFF2-40B4-BE49-F238E27FC236}">
                    <a16:creationId xmlns:a16="http://schemas.microsoft.com/office/drawing/2014/main" id="{79712044-A170-4613-B772-9F5170E3C4E7}"/>
                  </a:ext>
                </a:extLst>
              </p:cNvPr>
              <p:cNvSpPr>
                <a:spLocks noRot="1" noChangeAspect="1" noMove="1" noResize="1" noEditPoints="1" noAdjustHandles="1" noChangeArrowheads="1" noChangeShapeType="1" noTextEdit="1"/>
              </p:cNvSpPr>
              <p:nvPr/>
            </p:nvSpPr>
            <p:spPr>
              <a:xfrm>
                <a:off x="4727848" y="3116950"/>
                <a:ext cx="2667653" cy="523220"/>
              </a:xfrm>
              <a:prstGeom prst="rect">
                <a:avLst/>
              </a:prstGeom>
              <a:blipFill>
                <a:blip r:embed="rId2"/>
                <a:stretch>
                  <a:fillRect t="-11628" r="-2746"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EC6237-6878-4B6B-A68C-4194A328CB69}"/>
                  </a:ext>
                </a:extLst>
              </p:cNvPr>
              <p:cNvSpPr txBox="1"/>
              <p:nvPr/>
            </p:nvSpPr>
            <p:spPr>
              <a:xfrm>
                <a:off x="6360897" y="2780928"/>
                <a:ext cx="815223" cy="672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1</m:t>
                          </m:r>
                        </m:num>
                        <m:den>
                          <m:r>
                            <a:rPr lang="en-SG" b="0" i="1" smtClean="0">
                              <a:latin typeface="Cambria Math" panose="02040503050406030204" pitchFamily="18" charset="0"/>
                            </a:rPr>
                            <m:t>𝑚</m:t>
                          </m:r>
                        </m:den>
                      </m:f>
                      <m:nary>
                        <m:naryPr>
                          <m:chr m:val="∑"/>
                          <m:supHide m:val="on"/>
                          <m:ctrlPr>
                            <a:rPr lang="en-SG" b="0" i="1" smtClean="0">
                              <a:latin typeface="Cambria Math" panose="02040503050406030204" pitchFamily="18" charset="0"/>
                            </a:rPr>
                          </m:ctrlPr>
                        </m:naryPr>
                        <m:sub>
                          <m:r>
                            <a:rPr lang="en-SG" b="0" i="1" smtClean="0">
                              <a:latin typeface="Cambria Math" panose="02040503050406030204" pitchFamily="18" charset="0"/>
                            </a:rPr>
                            <m:t>𝑤</m:t>
                          </m:r>
                        </m:sub>
                        <m:sup/>
                        <m:e>
                          <m:r>
                            <a:rPr lang="en-SG" b="0" i="1" smtClean="0">
                              <a:latin typeface="Cambria Math" panose="02040503050406030204" pitchFamily="18" charset="0"/>
                            </a:rPr>
                            <m:t>𝑤</m:t>
                          </m:r>
                        </m:e>
                      </m:nary>
                    </m:oMath>
                  </m:oMathPara>
                </a14:m>
                <a:endParaRPr lang="en-US" dirty="0"/>
              </a:p>
            </p:txBody>
          </p:sp>
        </mc:Choice>
        <mc:Fallback xmlns="">
          <p:sp>
            <p:nvSpPr>
              <p:cNvPr id="6" name="TextBox 5">
                <a:extLst>
                  <a:ext uri="{FF2B5EF4-FFF2-40B4-BE49-F238E27FC236}">
                    <a16:creationId xmlns:a16="http://schemas.microsoft.com/office/drawing/2014/main" id="{3AEC6237-6878-4B6B-A68C-4194A328CB69}"/>
                  </a:ext>
                </a:extLst>
              </p:cNvPr>
              <p:cNvSpPr txBox="1">
                <a:spLocks noRot="1" noChangeAspect="1" noMove="1" noResize="1" noEditPoints="1" noAdjustHandles="1" noChangeArrowheads="1" noChangeShapeType="1" noTextEdit="1"/>
              </p:cNvSpPr>
              <p:nvPr/>
            </p:nvSpPr>
            <p:spPr>
              <a:xfrm>
                <a:off x="6360897" y="2780928"/>
                <a:ext cx="815223" cy="6720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3DBE37E-D340-4B92-85E1-DAC4F70A0208}"/>
                  </a:ext>
                </a:extLst>
              </p:cNvPr>
              <p:cNvSpPr/>
              <p:nvPr/>
            </p:nvSpPr>
            <p:spPr>
              <a:xfrm>
                <a:off x="4209019" y="4293096"/>
                <a:ext cx="3705310" cy="132190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SG" sz="2800" b="0" i="1" smtClean="0">
                              <a:latin typeface="Cambria Math" panose="02040503050406030204" pitchFamily="18" charset="0"/>
                            </a:rPr>
                          </m:ctrlPr>
                        </m:sSubPr>
                        <m:e>
                          <m:r>
                            <a:rPr lang="en-SG" sz="2800" b="0" i="1" smtClean="0">
                              <a:latin typeface="Cambria Math" panose="02040503050406030204" pitchFamily="18" charset="0"/>
                            </a:rPr>
                            <m:t>𝛼</m:t>
                          </m:r>
                        </m:e>
                        <m:sub>
                          <m:r>
                            <a:rPr lang="en-SG" sz="2800" b="0" i="1" smtClean="0">
                              <a:latin typeface="Cambria Math" panose="02040503050406030204" pitchFamily="18" charset="0"/>
                            </a:rPr>
                            <m:t>𝑚</m:t>
                          </m:r>
                        </m:sub>
                      </m:sSub>
                      <m:r>
                        <a:rPr lang="en-SG" sz="2800" b="0" i="1" smtClean="0">
                          <a:latin typeface="Cambria Math" panose="02040503050406030204" pitchFamily="18" charset="0"/>
                        </a:rPr>
                        <m:t>⋅</m:t>
                      </m:r>
                      <m:sSup>
                        <m:sSupPr>
                          <m:ctrlPr>
                            <a:rPr lang="en-SG" sz="2800" b="0" i="1" smtClean="0">
                              <a:latin typeface="Cambria Math" panose="02040503050406030204" pitchFamily="18" charset="0"/>
                            </a:rPr>
                          </m:ctrlPr>
                        </m:sSupPr>
                        <m:e>
                          <m:r>
                            <a:rPr lang="en-SG" sz="2800" b="0" i="1" smtClean="0">
                              <a:latin typeface="Cambria Math" panose="02040503050406030204" pitchFamily="18" charset="0"/>
                            </a:rPr>
                            <m:t>𝑚</m:t>
                          </m:r>
                        </m:e>
                        <m:sup>
                          <m:r>
                            <a:rPr lang="en-SG" sz="2800" b="0" i="1" smtClean="0">
                              <a:latin typeface="Cambria Math" panose="02040503050406030204" pitchFamily="18" charset="0"/>
                            </a:rPr>
                            <m:t>2</m:t>
                          </m:r>
                        </m:sup>
                      </m:sSup>
                      <m:r>
                        <a:rPr lang="en-SG" sz="2800" b="0" i="1" smtClean="0">
                          <a:latin typeface="Cambria Math" panose="02040503050406030204" pitchFamily="18" charset="0"/>
                        </a:rPr>
                        <m:t>⋅</m:t>
                      </m:r>
                      <m:sSup>
                        <m:sSupPr>
                          <m:ctrlPr>
                            <a:rPr lang="en-SG" sz="2800" b="0" i="1" smtClean="0">
                              <a:latin typeface="Cambria Math" panose="02040503050406030204" pitchFamily="18" charset="0"/>
                            </a:rPr>
                          </m:ctrlPr>
                        </m:sSupPr>
                        <m:e>
                          <m:d>
                            <m:dPr>
                              <m:ctrlPr>
                                <a:rPr lang="en-SG" sz="2800" b="0" i="1" smtClean="0">
                                  <a:latin typeface="Cambria Math" panose="02040503050406030204" pitchFamily="18" charset="0"/>
                                </a:rPr>
                              </m:ctrlPr>
                            </m:dPr>
                            <m:e>
                              <m:nary>
                                <m:naryPr>
                                  <m:chr m:val="∑"/>
                                  <m:supHide m:val="on"/>
                                  <m:ctrlPr>
                                    <a:rPr lang="en-SG" sz="2800" b="0" i="1" smtClean="0">
                                      <a:latin typeface="Cambria Math" panose="02040503050406030204" pitchFamily="18" charset="0"/>
                                    </a:rPr>
                                  </m:ctrlPr>
                                </m:naryPr>
                                <m:sub>
                                  <m:r>
                                    <m:rPr>
                                      <m:brk m:alnAt="7"/>
                                    </m:rPr>
                                    <a:rPr lang="en-SG" sz="2800" b="0" i="1" smtClean="0">
                                      <a:latin typeface="Cambria Math" panose="02040503050406030204" pitchFamily="18" charset="0"/>
                                    </a:rPr>
                                    <m:t>𝑤</m:t>
                                  </m:r>
                                </m:sub>
                                <m:sup/>
                                <m:e>
                                  <m:sSup>
                                    <m:sSupPr>
                                      <m:ctrlPr>
                                        <a:rPr lang="en-SG" sz="2800" b="0" i="1" smtClean="0">
                                          <a:latin typeface="Cambria Math" panose="02040503050406030204" pitchFamily="18" charset="0"/>
                                        </a:rPr>
                                      </m:ctrlPr>
                                    </m:sSupPr>
                                    <m:e>
                                      <m:r>
                                        <a:rPr lang="en-SG" sz="2800" b="0" i="1" smtClean="0">
                                          <a:latin typeface="Cambria Math" panose="02040503050406030204" pitchFamily="18" charset="0"/>
                                        </a:rPr>
                                        <m:t>2</m:t>
                                      </m:r>
                                    </m:e>
                                    <m:sup>
                                      <m:r>
                                        <a:rPr lang="en-SG" sz="2800" b="0" i="1" smtClean="0">
                                          <a:latin typeface="Cambria Math" panose="02040503050406030204" pitchFamily="18" charset="0"/>
                                        </a:rPr>
                                        <m:t>−</m:t>
                                      </m:r>
                                      <m:r>
                                        <a:rPr lang="en-SG" sz="2800" b="0" i="1" smtClean="0">
                                          <a:latin typeface="Cambria Math" panose="02040503050406030204" pitchFamily="18" charset="0"/>
                                        </a:rPr>
                                        <m:t>𝑤</m:t>
                                      </m:r>
                                    </m:sup>
                                  </m:sSup>
                                </m:e>
                              </m:nary>
                            </m:e>
                          </m:d>
                        </m:e>
                        <m:sup>
                          <m:r>
                            <a:rPr lang="en-SG" sz="2800" b="0" i="1" smtClean="0">
                              <a:latin typeface="Cambria Math" panose="02040503050406030204" pitchFamily="18" charset="0"/>
                            </a:rPr>
                            <m:t>−1</m:t>
                          </m:r>
                        </m:sup>
                      </m:sSup>
                    </m:oMath>
                  </m:oMathPara>
                </a14:m>
                <a:endParaRPr lang="en-US" sz="2800" dirty="0"/>
              </a:p>
            </p:txBody>
          </p:sp>
        </mc:Choice>
        <mc:Fallback xmlns="">
          <p:sp>
            <p:nvSpPr>
              <p:cNvPr id="7" name="Rectangle 6">
                <a:extLst>
                  <a:ext uri="{FF2B5EF4-FFF2-40B4-BE49-F238E27FC236}">
                    <a16:creationId xmlns:a16="http://schemas.microsoft.com/office/drawing/2014/main" id="{F3DBE37E-D340-4B92-85E1-DAC4F70A0208}"/>
                  </a:ext>
                </a:extLst>
              </p:cNvPr>
              <p:cNvSpPr>
                <a:spLocks noRot="1" noChangeAspect="1" noMove="1" noResize="1" noEditPoints="1" noAdjustHandles="1" noChangeArrowheads="1" noChangeShapeType="1" noTextEdit="1"/>
              </p:cNvSpPr>
              <p:nvPr/>
            </p:nvSpPr>
            <p:spPr>
              <a:xfrm>
                <a:off x="4209019" y="4293096"/>
                <a:ext cx="3705310" cy="132190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79682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1018440" cy="4896544"/>
          </a:xfrm>
        </p:spPr>
        <p:txBody>
          <a:bodyPr>
            <a:normAutofit/>
          </a:bodyPr>
          <a:lstStyle/>
          <a:p>
            <a:pPr marL="0" indent="0">
              <a:buNone/>
            </a:pPr>
            <a:r>
              <a:rPr lang="en-SG" dirty="0"/>
              <a:t>The intuition is that the harmonic mean is even better at ignoring outliers than the arithmetic mean.</a:t>
            </a:r>
          </a:p>
          <a:p>
            <a:pPr marL="0" indent="0">
              <a:buNone/>
            </a:pPr>
            <a:endParaRPr lang="en-SG" dirty="0"/>
          </a:p>
          <a:p>
            <a:pPr marL="0" indent="0">
              <a:buNone/>
            </a:pPr>
            <a:r>
              <a:rPr lang="en-SG" dirty="0"/>
              <a:t>This simple change reduces the error from</a:t>
            </a:r>
          </a:p>
          <a:p>
            <a:pPr marL="0" indent="0">
              <a:buNone/>
            </a:pPr>
            <a:endParaRPr lang="en-SG" dirty="0"/>
          </a:p>
          <a:p>
            <a:pPr marL="0" indent="0">
              <a:buNone/>
            </a:pPr>
            <a:endParaRPr lang="en-SG" dirty="0"/>
          </a:p>
          <a:p>
            <a:pPr marL="0" indent="0">
              <a:buNone/>
            </a:pPr>
            <a:r>
              <a:rPr lang="en-SG" dirty="0"/>
              <a:t>to about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67D302-3C99-4CF5-82B2-500473BD01D9}"/>
                  </a:ext>
                </a:extLst>
              </p:cNvPr>
              <p:cNvSpPr txBox="1"/>
              <p:nvPr/>
            </p:nvSpPr>
            <p:spPr>
              <a:xfrm>
                <a:off x="5591944" y="3763149"/>
                <a:ext cx="758221" cy="889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800" b="0" i="1" smtClean="0">
                              <a:latin typeface="Cambria Math" panose="02040503050406030204" pitchFamily="18" charset="0"/>
                            </a:rPr>
                          </m:ctrlPr>
                        </m:fPr>
                        <m:num>
                          <m:r>
                            <a:rPr lang="en-SG" sz="2800" b="0" i="1" smtClean="0">
                              <a:latin typeface="Cambria Math" panose="02040503050406030204" pitchFamily="18" charset="0"/>
                            </a:rPr>
                            <m:t>1.30</m:t>
                          </m:r>
                        </m:num>
                        <m:den>
                          <m:rad>
                            <m:radPr>
                              <m:degHide m:val="on"/>
                              <m:ctrlPr>
                                <a:rPr lang="en-SG" sz="2800" b="0" i="1" smtClean="0">
                                  <a:latin typeface="Cambria Math" panose="02040503050406030204" pitchFamily="18" charset="0"/>
                                </a:rPr>
                              </m:ctrlPr>
                            </m:radPr>
                            <m:deg/>
                            <m:e>
                              <m:r>
                                <a:rPr lang="en-SG" sz="2800" b="0" i="1" smtClean="0">
                                  <a:latin typeface="Cambria Math" panose="02040503050406030204" pitchFamily="18" charset="0"/>
                                </a:rPr>
                                <m:t>𝑚</m:t>
                              </m:r>
                            </m:e>
                          </m:rad>
                        </m:den>
                      </m:f>
                    </m:oMath>
                  </m:oMathPara>
                </a14:m>
                <a:endParaRPr lang="en-US" sz="2800" dirty="0"/>
              </a:p>
            </p:txBody>
          </p:sp>
        </mc:Choice>
        <mc:Fallback xmlns="">
          <p:sp>
            <p:nvSpPr>
              <p:cNvPr id="3" name="TextBox 2">
                <a:extLst>
                  <a:ext uri="{FF2B5EF4-FFF2-40B4-BE49-F238E27FC236}">
                    <a16:creationId xmlns:a16="http://schemas.microsoft.com/office/drawing/2014/main" id="{6167D302-3C99-4CF5-82B2-500473BD01D9}"/>
                  </a:ext>
                </a:extLst>
              </p:cNvPr>
              <p:cNvSpPr txBox="1">
                <a:spLocks noRot="1" noChangeAspect="1" noMove="1" noResize="1" noEditPoints="1" noAdjustHandles="1" noChangeArrowheads="1" noChangeShapeType="1" noTextEdit="1"/>
              </p:cNvSpPr>
              <p:nvPr/>
            </p:nvSpPr>
            <p:spPr>
              <a:xfrm>
                <a:off x="5591944" y="3763149"/>
                <a:ext cx="758221" cy="8899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B5D0D1-3098-46EB-8739-D8DB19C30F31}"/>
                  </a:ext>
                </a:extLst>
              </p:cNvPr>
              <p:cNvSpPr txBox="1"/>
              <p:nvPr/>
            </p:nvSpPr>
            <p:spPr>
              <a:xfrm>
                <a:off x="5589199" y="5347325"/>
                <a:ext cx="758221" cy="889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800" b="0" i="1" smtClean="0">
                              <a:latin typeface="Cambria Math" panose="02040503050406030204" pitchFamily="18" charset="0"/>
                            </a:rPr>
                          </m:ctrlPr>
                        </m:fPr>
                        <m:num>
                          <m:r>
                            <a:rPr lang="en-SG" sz="2800" b="0" i="1" smtClean="0">
                              <a:latin typeface="Cambria Math" panose="02040503050406030204" pitchFamily="18" charset="0"/>
                            </a:rPr>
                            <m:t>1.04</m:t>
                          </m:r>
                        </m:num>
                        <m:den>
                          <m:rad>
                            <m:radPr>
                              <m:degHide m:val="on"/>
                              <m:ctrlPr>
                                <a:rPr lang="en-SG" sz="2800" b="0" i="1" smtClean="0">
                                  <a:latin typeface="Cambria Math" panose="02040503050406030204" pitchFamily="18" charset="0"/>
                                </a:rPr>
                              </m:ctrlPr>
                            </m:radPr>
                            <m:deg/>
                            <m:e>
                              <m:r>
                                <a:rPr lang="en-SG" sz="2800" b="0" i="1" smtClean="0">
                                  <a:latin typeface="Cambria Math" panose="02040503050406030204" pitchFamily="18" charset="0"/>
                                </a:rPr>
                                <m:t>𝑚</m:t>
                              </m:r>
                            </m:e>
                          </m:rad>
                        </m:den>
                      </m:f>
                    </m:oMath>
                  </m:oMathPara>
                </a14:m>
                <a:endParaRPr lang="en-US" sz="2800" dirty="0"/>
              </a:p>
            </p:txBody>
          </p:sp>
        </mc:Choice>
        <mc:Fallback xmlns="">
          <p:sp>
            <p:nvSpPr>
              <p:cNvPr id="8" name="TextBox 7">
                <a:extLst>
                  <a:ext uri="{FF2B5EF4-FFF2-40B4-BE49-F238E27FC236}">
                    <a16:creationId xmlns:a16="http://schemas.microsoft.com/office/drawing/2014/main" id="{D9B5D0D1-3098-46EB-8739-D8DB19C30F31}"/>
                  </a:ext>
                </a:extLst>
              </p:cNvPr>
              <p:cNvSpPr txBox="1">
                <a:spLocks noRot="1" noChangeAspect="1" noMove="1" noResize="1" noEditPoints="1" noAdjustHandles="1" noChangeArrowheads="1" noChangeShapeType="1" noTextEdit="1"/>
              </p:cNvSpPr>
              <p:nvPr/>
            </p:nvSpPr>
            <p:spPr>
              <a:xfrm>
                <a:off x="5589199" y="5347325"/>
                <a:ext cx="758221" cy="8899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4101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err="1"/>
              <a:t>LogLog</a:t>
            </a:r>
            <a:r>
              <a:rPr lang="en-US" dirty="0"/>
              <a:t> and </a:t>
            </a:r>
            <a:r>
              <a:rPr lang="en-US" dirty="0" err="1"/>
              <a:t>HyperLogLog</a:t>
            </a:r>
            <a:endParaRPr lang="en-US" dirty="0"/>
          </a:p>
        </p:txBody>
      </p:sp>
      <p:sp>
        <p:nvSpPr>
          <p:cNvPr id="25" name="Content Placeholder 2">
            <a:extLst>
              <a:ext uri="{FF2B5EF4-FFF2-40B4-BE49-F238E27FC236}">
                <a16:creationId xmlns:a16="http://schemas.microsoft.com/office/drawing/2014/main" id="{3100CE34-B89E-41A1-AA42-D1F3DE9AE003}"/>
              </a:ext>
            </a:extLst>
          </p:cNvPr>
          <p:cNvSpPr>
            <a:spLocks noGrp="1"/>
          </p:cNvSpPr>
          <p:nvPr>
            <p:ph idx="1"/>
          </p:nvPr>
        </p:nvSpPr>
        <p:spPr>
          <a:xfrm>
            <a:off x="838200" y="1844824"/>
            <a:ext cx="11018440" cy="4896544"/>
          </a:xfrm>
        </p:spPr>
        <p:txBody>
          <a:bodyPr>
            <a:normAutofit/>
          </a:bodyPr>
          <a:lstStyle/>
          <a:p>
            <a:pPr marL="0" indent="0">
              <a:buNone/>
            </a:pPr>
            <a:r>
              <a:rPr lang="en-SG" dirty="0"/>
              <a:t>The intuition is that the harmonic mean is even better at ignoring outliers than the arithmetic mean.</a:t>
            </a:r>
          </a:p>
          <a:p>
            <a:pPr marL="0" indent="0">
              <a:buNone/>
            </a:pPr>
            <a:endParaRPr lang="en-SG" dirty="0"/>
          </a:p>
          <a:p>
            <a:pPr marL="0" indent="0">
              <a:buNone/>
            </a:pPr>
            <a:r>
              <a:rPr lang="en-SG" dirty="0"/>
              <a:t>This simple change reduces the error from</a:t>
            </a:r>
          </a:p>
          <a:p>
            <a:pPr marL="0" indent="0">
              <a:buNone/>
            </a:pPr>
            <a:endParaRPr lang="en-SG" dirty="0"/>
          </a:p>
          <a:p>
            <a:pPr marL="0" indent="0">
              <a:buNone/>
            </a:pPr>
            <a:endParaRPr lang="en-SG" dirty="0"/>
          </a:p>
          <a:p>
            <a:pPr marL="0" indent="0">
              <a:buNone/>
            </a:pPr>
            <a:r>
              <a:rPr lang="en-SG" dirty="0"/>
              <a:t>to about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67D302-3C99-4CF5-82B2-500473BD01D9}"/>
                  </a:ext>
                </a:extLst>
              </p:cNvPr>
              <p:cNvSpPr txBox="1"/>
              <p:nvPr/>
            </p:nvSpPr>
            <p:spPr>
              <a:xfrm>
                <a:off x="5591944" y="3763149"/>
                <a:ext cx="758221" cy="889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800" b="0" i="1" smtClean="0">
                              <a:latin typeface="Cambria Math" panose="02040503050406030204" pitchFamily="18" charset="0"/>
                            </a:rPr>
                          </m:ctrlPr>
                        </m:fPr>
                        <m:num>
                          <m:r>
                            <a:rPr lang="en-SG" sz="2800" b="0" i="1" smtClean="0">
                              <a:latin typeface="Cambria Math" panose="02040503050406030204" pitchFamily="18" charset="0"/>
                            </a:rPr>
                            <m:t>1.30</m:t>
                          </m:r>
                        </m:num>
                        <m:den>
                          <m:rad>
                            <m:radPr>
                              <m:degHide m:val="on"/>
                              <m:ctrlPr>
                                <a:rPr lang="en-SG" sz="2800" b="0" i="1" smtClean="0">
                                  <a:latin typeface="Cambria Math" panose="02040503050406030204" pitchFamily="18" charset="0"/>
                                </a:rPr>
                              </m:ctrlPr>
                            </m:radPr>
                            <m:deg/>
                            <m:e>
                              <m:r>
                                <a:rPr lang="en-SG" sz="2800" b="0" i="1" smtClean="0">
                                  <a:latin typeface="Cambria Math" panose="02040503050406030204" pitchFamily="18" charset="0"/>
                                </a:rPr>
                                <m:t>𝑚</m:t>
                              </m:r>
                            </m:e>
                          </m:rad>
                        </m:den>
                      </m:f>
                    </m:oMath>
                  </m:oMathPara>
                </a14:m>
                <a:endParaRPr lang="en-US" sz="2800" dirty="0"/>
              </a:p>
            </p:txBody>
          </p:sp>
        </mc:Choice>
        <mc:Fallback xmlns="">
          <p:sp>
            <p:nvSpPr>
              <p:cNvPr id="3" name="TextBox 2">
                <a:extLst>
                  <a:ext uri="{FF2B5EF4-FFF2-40B4-BE49-F238E27FC236}">
                    <a16:creationId xmlns:a16="http://schemas.microsoft.com/office/drawing/2014/main" id="{6167D302-3C99-4CF5-82B2-500473BD01D9}"/>
                  </a:ext>
                </a:extLst>
              </p:cNvPr>
              <p:cNvSpPr txBox="1">
                <a:spLocks noRot="1" noChangeAspect="1" noMove="1" noResize="1" noEditPoints="1" noAdjustHandles="1" noChangeArrowheads="1" noChangeShapeType="1" noTextEdit="1"/>
              </p:cNvSpPr>
              <p:nvPr/>
            </p:nvSpPr>
            <p:spPr>
              <a:xfrm>
                <a:off x="5591944" y="3763149"/>
                <a:ext cx="758221" cy="8899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B5D0D1-3098-46EB-8739-D8DB19C30F31}"/>
                  </a:ext>
                </a:extLst>
              </p:cNvPr>
              <p:cNvSpPr txBox="1"/>
              <p:nvPr/>
            </p:nvSpPr>
            <p:spPr>
              <a:xfrm>
                <a:off x="5589199" y="5347325"/>
                <a:ext cx="758221" cy="889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SG" sz="2800" b="0" i="1" smtClean="0">
                              <a:latin typeface="Cambria Math" panose="02040503050406030204" pitchFamily="18" charset="0"/>
                            </a:rPr>
                          </m:ctrlPr>
                        </m:fPr>
                        <m:num>
                          <m:r>
                            <a:rPr lang="en-SG" sz="2800" b="0" i="1" smtClean="0">
                              <a:latin typeface="Cambria Math" panose="02040503050406030204" pitchFamily="18" charset="0"/>
                            </a:rPr>
                            <m:t>1.04</m:t>
                          </m:r>
                        </m:num>
                        <m:den>
                          <m:rad>
                            <m:radPr>
                              <m:degHide m:val="on"/>
                              <m:ctrlPr>
                                <a:rPr lang="en-SG" sz="2800" b="0" i="1" smtClean="0">
                                  <a:latin typeface="Cambria Math" panose="02040503050406030204" pitchFamily="18" charset="0"/>
                                </a:rPr>
                              </m:ctrlPr>
                            </m:radPr>
                            <m:deg/>
                            <m:e>
                              <m:r>
                                <a:rPr lang="en-SG" sz="2800" b="0" i="1" smtClean="0">
                                  <a:latin typeface="Cambria Math" panose="02040503050406030204" pitchFamily="18" charset="0"/>
                                </a:rPr>
                                <m:t>𝑚</m:t>
                              </m:r>
                            </m:e>
                          </m:rad>
                        </m:den>
                      </m:f>
                    </m:oMath>
                  </m:oMathPara>
                </a14:m>
                <a:endParaRPr lang="en-US" sz="2800" dirty="0"/>
              </a:p>
            </p:txBody>
          </p:sp>
        </mc:Choice>
        <mc:Fallback xmlns="">
          <p:sp>
            <p:nvSpPr>
              <p:cNvPr id="8" name="TextBox 7">
                <a:extLst>
                  <a:ext uri="{FF2B5EF4-FFF2-40B4-BE49-F238E27FC236}">
                    <a16:creationId xmlns:a16="http://schemas.microsoft.com/office/drawing/2014/main" id="{D9B5D0D1-3098-46EB-8739-D8DB19C30F31}"/>
                  </a:ext>
                </a:extLst>
              </p:cNvPr>
              <p:cNvSpPr txBox="1">
                <a:spLocks noRot="1" noChangeAspect="1" noMove="1" noResize="1" noEditPoints="1" noAdjustHandles="1" noChangeArrowheads="1" noChangeShapeType="1" noTextEdit="1"/>
              </p:cNvSpPr>
              <p:nvPr/>
            </p:nvSpPr>
            <p:spPr>
              <a:xfrm>
                <a:off x="5589199" y="5347325"/>
                <a:ext cx="758221" cy="8899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066939-B322-41B7-B941-117BBD2B9384}"/>
                  </a:ext>
                </a:extLst>
              </p:cNvPr>
              <p:cNvSpPr txBox="1"/>
              <p:nvPr/>
            </p:nvSpPr>
            <p:spPr>
              <a:xfrm>
                <a:off x="7608168" y="4365104"/>
                <a:ext cx="4176464" cy="1569660"/>
              </a:xfrm>
              <a:prstGeom prst="rect">
                <a:avLst/>
              </a:prstGeom>
              <a:noFill/>
            </p:spPr>
            <p:txBody>
              <a:bodyPr wrap="square" rtlCol="0">
                <a:spAutoFit/>
              </a:bodyPr>
              <a:lstStyle/>
              <a:p>
                <a:pPr algn="ctr"/>
                <a:r>
                  <a:rPr lang="en-US" sz="2400" dirty="0"/>
                  <a:t>(Usually </a:t>
                </a:r>
                <a14:m>
                  <m:oMath xmlns:m="http://schemas.openxmlformats.org/officeDocument/2006/math">
                    <m:r>
                      <a:rPr lang="en-SG" sz="2400" b="0" i="1" smtClean="0">
                        <a:latin typeface="Cambria Math" panose="02040503050406030204" pitchFamily="18" charset="0"/>
                      </a:rPr>
                      <m:t>𝑛</m:t>
                    </m:r>
                  </m:oMath>
                </a14:m>
                <a:r>
                  <a:rPr lang="en-US" sz="2400" dirty="0"/>
                  <a:t> is chosen to be some sufficiently large number; its effect on the error is negligible.)</a:t>
                </a:r>
              </a:p>
            </p:txBody>
          </p:sp>
        </mc:Choice>
        <mc:Fallback xmlns="">
          <p:sp>
            <p:nvSpPr>
              <p:cNvPr id="4" name="TextBox 3">
                <a:extLst>
                  <a:ext uri="{FF2B5EF4-FFF2-40B4-BE49-F238E27FC236}">
                    <a16:creationId xmlns:a16="http://schemas.microsoft.com/office/drawing/2014/main" id="{24066939-B322-41B7-B941-117BBD2B9384}"/>
                  </a:ext>
                </a:extLst>
              </p:cNvPr>
              <p:cNvSpPr txBox="1">
                <a:spLocks noRot="1" noChangeAspect="1" noMove="1" noResize="1" noEditPoints="1" noAdjustHandles="1" noChangeArrowheads="1" noChangeShapeType="1" noTextEdit="1"/>
              </p:cNvSpPr>
              <p:nvPr/>
            </p:nvSpPr>
            <p:spPr>
              <a:xfrm>
                <a:off x="7608168" y="4365104"/>
                <a:ext cx="4176464" cy="1569660"/>
              </a:xfrm>
              <a:prstGeom prst="rect">
                <a:avLst/>
              </a:prstGeom>
              <a:blipFill>
                <a:blip r:embed="rId4"/>
                <a:stretch>
                  <a:fillRect t="-2713" b="-8140"/>
                </a:stretch>
              </a:blipFill>
            </p:spPr>
            <p:txBody>
              <a:bodyPr/>
              <a:lstStyle/>
              <a:p>
                <a:r>
                  <a:rPr lang="en-US">
                    <a:noFill/>
                  </a:rPr>
                  <a:t> </a:t>
                </a:r>
              </a:p>
            </p:txBody>
          </p:sp>
        </mc:Fallback>
      </mc:AlternateContent>
    </p:spTree>
    <p:extLst>
      <p:ext uri="{BB962C8B-B14F-4D97-AF65-F5344CB8AC3E}">
        <p14:creationId xmlns:p14="http://schemas.microsoft.com/office/powerpoint/2010/main" val="862815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3E7B-E41D-410B-B07D-09EE7DC924AF}"/>
              </a:ext>
            </a:extLst>
          </p:cNvPr>
          <p:cNvSpPr>
            <a:spLocks noGrp="1"/>
          </p:cNvSpPr>
          <p:nvPr>
            <p:ph type="title"/>
          </p:nvPr>
        </p:nvSpPr>
        <p:spPr/>
        <p:txBody>
          <a:bodyPr/>
          <a:lstStyle/>
          <a:p>
            <a:r>
              <a:rPr lang="en-US" dirty="0"/>
              <a:t>The Exponential Histogram</a:t>
            </a:r>
          </a:p>
        </p:txBody>
      </p:sp>
      <p:sp>
        <p:nvSpPr>
          <p:cNvPr id="3" name="Text Placeholder 2">
            <a:extLst>
              <a:ext uri="{FF2B5EF4-FFF2-40B4-BE49-F238E27FC236}">
                <a16:creationId xmlns:a16="http://schemas.microsoft.com/office/drawing/2014/main" id="{692C671E-CD92-430F-B3C6-934F86276B3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8343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US" dirty="0"/>
              <a:t>So far, we have described a memory-efficient solution to the problem of counting the number of distinct elements.</a:t>
            </a:r>
          </a:p>
          <a:p>
            <a:pPr marL="0" indent="0">
              <a:buNone/>
            </a:pPr>
            <a:endParaRPr lang="en-US" dirty="0"/>
          </a:p>
          <a:p>
            <a:pPr marL="0" indent="0">
              <a:buNone/>
            </a:pPr>
            <a:r>
              <a:rPr lang="en-US" dirty="0"/>
              <a:t>However, recall that the problem we really want to solve is counting the number</a:t>
            </a:r>
            <a:r>
              <a:rPr lang="en-SG" dirty="0"/>
              <a:t> of distinct elements in </a:t>
            </a:r>
            <a:r>
              <a:rPr lang="en-SG" b="1" dirty="0"/>
              <a:t>a window</a:t>
            </a:r>
            <a:r>
              <a:rPr lang="en-SG" dirty="0"/>
              <a:t>.</a:t>
            </a:r>
          </a:p>
          <a:p>
            <a:pPr marL="0" indent="0">
              <a:buNone/>
            </a:pPr>
            <a:endParaRPr lang="en-SG" dirty="0"/>
          </a:p>
          <a:p>
            <a:pPr marL="0" indent="0">
              <a:buNone/>
            </a:pPr>
            <a:r>
              <a:rPr lang="en-US" dirty="0"/>
              <a:t>Even seemingly trivial problems can be hard to solve efficiently in the windowed setting!</a:t>
            </a:r>
          </a:p>
        </p:txBody>
      </p:sp>
    </p:spTree>
    <p:extLst>
      <p:ext uri="{BB962C8B-B14F-4D97-AF65-F5344CB8AC3E}">
        <p14:creationId xmlns:p14="http://schemas.microsoft.com/office/powerpoint/2010/main" val="4210121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Let’s consider the following much easier problem:</a:t>
                </a:r>
              </a:p>
              <a:p>
                <a:pPr marL="0" indent="0">
                  <a:buNone/>
                </a:pPr>
                <a:endParaRPr lang="en-SG" dirty="0"/>
              </a:p>
              <a:p>
                <a:pPr marL="0" indent="0">
                  <a:buNone/>
                </a:pPr>
                <a:r>
                  <a:rPr lang="en-SG" dirty="0"/>
                  <a:t>Given a stream of only 0’s and 1’s, report the number of ones in the past </a:t>
                </a:r>
                <a14:m>
                  <m:oMath xmlns:m="http://schemas.openxmlformats.org/officeDocument/2006/math">
                    <m:r>
                      <a:rPr lang="en-SG" b="0" i="1" smtClean="0">
                        <a:latin typeface="Cambria Math" panose="02040503050406030204" pitchFamily="18" charset="0"/>
                      </a:rPr>
                      <m:t>𝑁</m:t>
                    </m:r>
                  </m:oMath>
                </a14:m>
                <a:r>
                  <a:rPr lang="en-SG" dirty="0"/>
                  <a:t> elements.</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C8869B5-7275-4F68-9413-468BB253FB93}"/>
              </a:ext>
            </a:extLst>
          </p:cNvPr>
          <p:cNvSpPr/>
          <p:nvPr/>
        </p:nvSpPr>
        <p:spPr>
          <a:xfrm>
            <a:off x="422290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5" name="Rectangle 4">
            <a:extLst>
              <a:ext uri="{FF2B5EF4-FFF2-40B4-BE49-F238E27FC236}">
                <a16:creationId xmlns:a16="http://schemas.microsoft.com/office/drawing/2014/main" id="{1E8019ED-0846-40C5-B428-33F419C4BA27}"/>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 name="Rectangle 5">
            <a:extLst>
              <a:ext uri="{FF2B5EF4-FFF2-40B4-BE49-F238E27FC236}">
                <a16:creationId xmlns:a16="http://schemas.microsoft.com/office/drawing/2014/main" id="{F9DEFECC-E973-4ED1-8F1A-E66F96996955}"/>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7" name="Rectangle 6">
            <a:extLst>
              <a:ext uri="{FF2B5EF4-FFF2-40B4-BE49-F238E27FC236}">
                <a16:creationId xmlns:a16="http://schemas.microsoft.com/office/drawing/2014/main" id="{65BE602F-D012-4D3E-B622-DD338FDCF3D8}"/>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8" name="Rectangle 7">
            <a:extLst>
              <a:ext uri="{FF2B5EF4-FFF2-40B4-BE49-F238E27FC236}">
                <a16:creationId xmlns:a16="http://schemas.microsoft.com/office/drawing/2014/main" id="{FC92BBD6-DEC3-4C1A-9517-B2530553452D}"/>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9" name="Rectangle 8">
            <a:extLst>
              <a:ext uri="{FF2B5EF4-FFF2-40B4-BE49-F238E27FC236}">
                <a16:creationId xmlns:a16="http://schemas.microsoft.com/office/drawing/2014/main" id="{6360BBD3-007C-4364-BFA9-1BF8FE30736C}"/>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10" name="Rectangle 9">
            <a:extLst>
              <a:ext uri="{FF2B5EF4-FFF2-40B4-BE49-F238E27FC236}">
                <a16:creationId xmlns:a16="http://schemas.microsoft.com/office/drawing/2014/main" id="{2AC796D9-CB0B-4760-8691-EA3BD5CC596F}"/>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11" name="Rectangle 10">
            <a:extLst>
              <a:ext uri="{FF2B5EF4-FFF2-40B4-BE49-F238E27FC236}">
                <a16:creationId xmlns:a16="http://schemas.microsoft.com/office/drawing/2014/main" id="{8A4FAA40-CAD1-4C61-9229-892DAEF43B7D}"/>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12" name="Straight Arrow Connector 11">
            <a:extLst>
              <a:ext uri="{FF2B5EF4-FFF2-40B4-BE49-F238E27FC236}">
                <a16:creationId xmlns:a16="http://schemas.microsoft.com/office/drawing/2014/main" id="{5D28CD03-B5E6-4E08-BAC2-4BA8109F8B2E}"/>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BD6ED3-D898-4798-ADE4-627927DF5F3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7A9F826-117C-4556-AE3E-D5F08E64BED5}"/>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15" name="Straight Arrow Connector 14">
            <a:extLst>
              <a:ext uri="{FF2B5EF4-FFF2-40B4-BE49-F238E27FC236}">
                <a16:creationId xmlns:a16="http://schemas.microsoft.com/office/drawing/2014/main" id="{B3D73E79-0D5A-416A-93A2-28918C04D331}"/>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99CD06E-59BA-4E45-9181-146CAE1F4436}"/>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17" name="Rectangle 16">
            <a:extLst>
              <a:ext uri="{FF2B5EF4-FFF2-40B4-BE49-F238E27FC236}">
                <a16:creationId xmlns:a16="http://schemas.microsoft.com/office/drawing/2014/main" id="{B82A3746-3E79-4F72-B79B-29A962E389C9}"/>
              </a:ext>
            </a:extLst>
          </p:cNvPr>
          <p:cNvSpPr/>
          <p:nvPr/>
        </p:nvSpPr>
        <p:spPr>
          <a:xfrm>
            <a:off x="343037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18" name="Rectangle 17">
            <a:extLst>
              <a:ext uri="{FF2B5EF4-FFF2-40B4-BE49-F238E27FC236}">
                <a16:creationId xmlns:a16="http://schemas.microsoft.com/office/drawing/2014/main" id="{7F5CBADB-4886-49FE-8E1C-5A68B8E430B5}"/>
              </a:ext>
            </a:extLst>
          </p:cNvPr>
          <p:cNvSpPr/>
          <p:nvPr/>
        </p:nvSpPr>
        <p:spPr>
          <a:xfrm>
            <a:off x="3430819"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19" name="Rectangle 18">
            <a:extLst>
              <a:ext uri="{FF2B5EF4-FFF2-40B4-BE49-F238E27FC236}">
                <a16:creationId xmlns:a16="http://schemas.microsoft.com/office/drawing/2014/main" id="{256B9BC9-FC31-429D-87C2-4FC38C87DBD6}"/>
              </a:ext>
            </a:extLst>
          </p:cNvPr>
          <p:cNvSpPr/>
          <p:nvPr/>
        </p:nvSpPr>
        <p:spPr>
          <a:xfrm>
            <a:off x="263784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Tree>
    <p:extLst>
      <p:ext uri="{BB962C8B-B14F-4D97-AF65-F5344CB8AC3E}">
        <p14:creationId xmlns:p14="http://schemas.microsoft.com/office/powerpoint/2010/main" val="840531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To solve this exactly, we need </a:t>
                </a:r>
                <a14:m>
                  <m:oMath xmlns:m="http://schemas.openxmlformats.org/officeDocument/2006/math">
                    <m:r>
                      <m:rPr>
                        <m:sty m:val="p"/>
                      </m:rPr>
                      <a:rPr lang="en-SG" b="0" i="0" smtClean="0">
                        <a:latin typeface="Cambria Math" panose="02040503050406030204" pitchFamily="18" charset="0"/>
                      </a:rPr>
                      <m:t>Ω</m:t>
                    </m:r>
                    <m:r>
                      <a:rPr lang="en-SG" b="0" i="1" smtClean="0">
                        <a:latin typeface="Cambria Math" panose="02040503050406030204" pitchFamily="18" charset="0"/>
                      </a:rPr>
                      <m:t>(</m:t>
                    </m:r>
                    <m:r>
                      <a:rPr lang="en-SG" b="0" i="1" smtClean="0">
                        <a:latin typeface="Cambria Math" panose="02040503050406030204" pitchFamily="18" charset="0"/>
                      </a:rPr>
                      <m:t>𝑁</m:t>
                    </m:r>
                    <m:r>
                      <a:rPr lang="en-SG" b="0" i="1" smtClean="0">
                        <a:latin typeface="Cambria Math" panose="02040503050406030204" pitchFamily="18" charset="0"/>
                      </a:rPr>
                      <m:t>)</m:t>
                    </m:r>
                  </m:oMath>
                </a14:m>
                <a:r>
                  <a:rPr lang="en-SG" dirty="0"/>
                  <a:t> space. However, if we settle for an answer with at most </a:t>
                </a:r>
                <a14:m>
                  <m:oMath xmlns:m="http://schemas.openxmlformats.org/officeDocument/2006/math">
                    <m:r>
                      <a:rPr lang="en-SG" b="0" i="1" smtClean="0">
                        <a:latin typeface="Cambria Math" panose="02040503050406030204" pitchFamily="18" charset="0"/>
                      </a:rPr>
                      <m:t>𝜀</m:t>
                    </m:r>
                  </m:oMath>
                </a14:m>
                <a:r>
                  <a:rPr lang="en-SG" dirty="0"/>
                  <a:t> error (from the real number of ones), we can do much better.</a:t>
                </a:r>
              </a:p>
              <a:p>
                <a:pPr marL="0" indent="0">
                  <a:buNone/>
                </a:pPr>
                <a:endParaRPr lang="en-SG" dirty="0"/>
              </a:p>
              <a:p>
                <a:pPr marL="0" indent="0">
                  <a:buNone/>
                </a:pPr>
                <a:r>
                  <a:rPr lang="en-SG" dirty="0"/>
                  <a:t>There are some simple solutions which do not work. For example, we cannot simply store a counter of the number of ones. If this is all we store, we have no way of knowing whether the elements that expire are 0 or 1 and thus whether we should decrease the counter.</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r="-1971"/>
                </a:stretch>
              </a:blipFill>
            </p:spPr>
            <p:txBody>
              <a:bodyPr/>
              <a:lstStyle/>
              <a:p>
                <a:r>
                  <a:rPr lang="en-US">
                    <a:noFill/>
                  </a:rPr>
                  <a:t> </a:t>
                </a:r>
              </a:p>
            </p:txBody>
          </p:sp>
        </mc:Fallback>
      </mc:AlternateContent>
    </p:spTree>
    <p:extLst>
      <p:ext uri="{BB962C8B-B14F-4D97-AF65-F5344CB8AC3E}">
        <p14:creationId xmlns:p14="http://schemas.microsoft.com/office/powerpoint/2010/main" val="255296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8CEED7-E0FE-454D-978C-8F2874810BD3}"/>
              </a:ext>
            </a:extLst>
          </p:cNvPr>
          <p:cNvSpPr/>
          <p:nvPr/>
        </p:nvSpPr>
        <p:spPr>
          <a:xfrm>
            <a:off x="422290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Windowed Streaming Context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US" dirty="0"/>
                  <a:t>Data comes in a stream (i.e., we see each element in order, exactly once).</a:t>
                </a:r>
              </a:p>
              <a:p>
                <a:pPr marL="0" indent="0">
                  <a:buNone/>
                </a:pPr>
                <a:r>
                  <a:rPr lang="en-US" dirty="0"/>
                  <a:t>We’re only interested in some information about the last </a:t>
                </a:r>
                <a14:m>
                  <m:oMath xmlns:m="http://schemas.openxmlformats.org/officeDocument/2006/math">
                    <m:r>
                      <a:rPr lang="en-SG" b="0" i="1" smtClean="0">
                        <a:latin typeface="Cambria Math" panose="02040503050406030204" pitchFamily="18" charset="0"/>
                      </a:rPr>
                      <m:t>𝑁</m:t>
                    </m:r>
                  </m:oMath>
                </a14:m>
                <a:r>
                  <a:rPr lang="en-US" dirty="0"/>
                  <a:t> elements.</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B29BD78-D126-47FD-B602-123EF4FD0561}"/>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5" name="Rectangle 4">
            <a:extLst>
              <a:ext uri="{FF2B5EF4-FFF2-40B4-BE49-F238E27FC236}">
                <a16:creationId xmlns:a16="http://schemas.microsoft.com/office/drawing/2014/main" id="{03421C44-D57B-4A85-A58C-1595078DF41B}"/>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4</a:t>
            </a:r>
          </a:p>
        </p:txBody>
      </p:sp>
      <p:sp>
        <p:nvSpPr>
          <p:cNvPr id="6" name="Rectangle 5">
            <a:extLst>
              <a:ext uri="{FF2B5EF4-FFF2-40B4-BE49-F238E27FC236}">
                <a16:creationId xmlns:a16="http://schemas.microsoft.com/office/drawing/2014/main" id="{EFF7EB2F-4A4C-4001-A812-ABC805FA38BA}"/>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7" name="Rectangle 6">
            <a:extLst>
              <a:ext uri="{FF2B5EF4-FFF2-40B4-BE49-F238E27FC236}">
                <a16:creationId xmlns:a16="http://schemas.microsoft.com/office/drawing/2014/main" id="{11313C2A-7496-4FD9-A5A6-88E5F9C62A86}"/>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8" name="Rectangle 7">
            <a:extLst>
              <a:ext uri="{FF2B5EF4-FFF2-40B4-BE49-F238E27FC236}">
                <a16:creationId xmlns:a16="http://schemas.microsoft.com/office/drawing/2014/main" id="{B754D0C1-7731-4355-B15B-DAD6E3B55DA2}"/>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9" name="Rectangle 8">
            <a:extLst>
              <a:ext uri="{FF2B5EF4-FFF2-40B4-BE49-F238E27FC236}">
                <a16:creationId xmlns:a16="http://schemas.microsoft.com/office/drawing/2014/main" id="{9C6CEC21-C557-4646-95C1-79336A8191A9}"/>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10" name="Rectangle 9">
            <a:extLst>
              <a:ext uri="{FF2B5EF4-FFF2-40B4-BE49-F238E27FC236}">
                <a16:creationId xmlns:a16="http://schemas.microsoft.com/office/drawing/2014/main" id="{973FE29B-B84B-4E0C-827C-8759812B3B3F}"/>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6</a:t>
            </a:r>
          </a:p>
        </p:txBody>
      </p:sp>
      <p:cxnSp>
        <p:nvCxnSpPr>
          <p:cNvPr id="12" name="Straight Arrow Connector 11">
            <a:extLst>
              <a:ext uri="{FF2B5EF4-FFF2-40B4-BE49-F238E27FC236}">
                <a16:creationId xmlns:a16="http://schemas.microsoft.com/office/drawing/2014/main" id="{8D8D803C-9986-4450-BE38-4A6018C4B1EC}"/>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30287-D30B-4094-994D-C04316158C0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BC240E-D1E7-4291-A51D-F31D3A4494EC}"/>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2" name="Straight Arrow Connector 21">
            <a:extLst>
              <a:ext uri="{FF2B5EF4-FFF2-40B4-BE49-F238E27FC236}">
                <a16:creationId xmlns:a16="http://schemas.microsoft.com/office/drawing/2014/main" id="{B5825E95-7853-41AD-A5D0-C5E7F953B78E}"/>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38CB29-827E-4FD3-94D0-F5C6CBE93EF2}"/>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11" name="Arc 10">
            <a:extLst>
              <a:ext uri="{FF2B5EF4-FFF2-40B4-BE49-F238E27FC236}">
                <a16:creationId xmlns:a16="http://schemas.microsoft.com/office/drawing/2014/main" id="{50C18182-EA5C-4FAB-B973-F9AF85F3FF6E}"/>
              </a:ext>
            </a:extLst>
          </p:cNvPr>
          <p:cNvSpPr/>
          <p:nvPr/>
        </p:nvSpPr>
        <p:spPr>
          <a:xfrm rot="9000000">
            <a:off x="3071443" y="4541629"/>
            <a:ext cx="1179170" cy="1179170"/>
          </a:xfrm>
          <a:prstGeom prst="arc">
            <a:avLst>
              <a:gd name="adj1" fmla="val 16200000"/>
              <a:gd name="adj2" fmla="val 21558633"/>
            </a:avLst>
          </a:prstGeom>
          <a:ln w="38100" cap="rnd">
            <a:solidFill>
              <a:schemeClr val="bg2">
                <a:lumMod val="75000"/>
              </a:schemeClr>
            </a:solidFill>
            <a:roun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BDAB693A-273F-4A0F-AD5C-0A14B26D56FB}"/>
              </a:ext>
            </a:extLst>
          </p:cNvPr>
          <p:cNvSpPr txBox="1"/>
          <p:nvPr/>
        </p:nvSpPr>
        <p:spPr>
          <a:xfrm>
            <a:off x="1683946" y="4725144"/>
            <a:ext cx="2012089" cy="646331"/>
          </a:xfrm>
          <a:prstGeom prst="rect">
            <a:avLst/>
          </a:prstGeom>
          <a:noFill/>
        </p:spPr>
        <p:txBody>
          <a:bodyPr wrap="none" rtlCol="0">
            <a:spAutoFit/>
          </a:bodyPr>
          <a:lstStyle/>
          <a:p>
            <a:pPr algn="ctr"/>
            <a:r>
              <a:rPr lang="en-US" dirty="0">
                <a:solidFill>
                  <a:schemeClr val="bg2">
                    <a:lumMod val="50000"/>
                  </a:schemeClr>
                </a:solidFill>
              </a:rPr>
              <a:t>Expired; will never</a:t>
            </a:r>
            <a:endParaRPr lang="en-US" b="1" dirty="0">
              <a:solidFill>
                <a:schemeClr val="bg2">
                  <a:lumMod val="50000"/>
                </a:schemeClr>
              </a:solidFill>
            </a:endParaRPr>
          </a:p>
          <a:p>
            <a:pPr algn="ctr"/>
            <a:r>
              <a:rPr lang="en-US" dirty="0">
                <a:solidFill>
                  <a:schemeClr val="bg2">
                    <a:lumMod val="50000"/>
                  </a:schemeClr>
                </a:solidFill>
              </a:rPr>
              <a:t>be useful again</a:t>
            </a:r>
          </a:p>
        </p:txBody>
      </p:sp>
    </p:spTree>
    <p:extLst>
      <p:ext uri="{BB962C8B-B14F-4D97-AF65-F5344CB8AC3E}">
        <p14:creationId xmlns:p14="http://schemas.microsoft.com/office/powerpoint/2010/main" val="227121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5112568"/>
          </a:xfrm>
        </p:spPr>
        <p:txBody>
          <a:bodyPr>
            <a:normAutofit/>
          </a:bodyPr>
          <a:lstStyle/>
          <a:p>
            <a:pPr marL="0" indent="0">
              <a:buNone/>
            </a:pPr>
            <a:r>
              <a:rPr lang="en-SG" dirty="0"/>
              <a:t>Instead, </a:t>
            </a:r>
            <a:r>
              <a:rPr lang="en-SG" dirty="0" err="1"/>
              <a:t>Datar</a:t>
            </a:r>
            <a:r>
              <a:rPr lang="en-SG" dirty="0"/>
              <a:t> et al. provide a data structure that solves this problem. By maintaining special sorts of histograms, we can keep the error bounded.</a:t>
            </a:r>
          </a:p>
          <a:p>
            <a:pPr marL="0" indent="0">
              <a:buNone/>
            </a:pPr>
            <a:endParaRPr lang="en-SG" dirty="0"/>
          </a:p>
          <a:p>
            <a:pPr marL="0" indent="0">
              <a:buNone/>
            </a:pPr>
            <a:r>
              <a:rPr lang="en-SG" dirty="0"/>
              <a:t>We will maintain a number of </a:t>
            </a:r>
            <a:r>
              <a:rPr lang="en-SG" i="1" dirty="0"/>
              <a:t>buckets</a:t>
            </a:r>
            <a:r>
              <a:rPr lang="en-SG" dirty="0"/>
              <a:t>. Each bucket will represent the locations of a contiguous segment of elements (but we will store only the positions of the 1’s).</a:t>
            </a:r>
          </a:p>
          <a:p>
            <a:pPr marL="0" indent="0">
              <a:buNone/>
            </a:pPr>
            <a:endParaRPr lang="en-SG" dirty="0"/>
          </a:p>
          <a:p>
            <a:pPr marL="0" indent="0">
              <a:buNone/>
            </a:pPr>
            <a:r>
              <a:rPr lang="en-SG" dirty="0"/>
              <a:t>We consider the positions relative to the most recent element, so the most recent element has position 1, then the others have positions 2, 3, and so on from latest to oldest.</a:t>
            </a:r>
          </a:p>
        </p:txBody>
      </p:sp>
    </p:spTree>
    <p:extLst>
      <p:ext uri="{BB962C8B-B14F-4D97-AF65-F5344CB8AC3E}">
        <p14:creationId xmlns:p14="http://schemas.microsoft.com/office/powerpoint/2010/main" val="2198298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Example with 3 buckets with 2, 2, 3 elements, respectively:</a:t>
            </a:r>
          </a:p>
        </p:txBody>
      </p:sp>
      <p:sp>
        <p:nvSpPr>
          <p:cNvPr id="16" name="Rectangle 15">
            <a:extLst>
              <a:ext uri="{FF2B5EF4-FFF2-40B4-BE49-F238E27FC236}">
                <a16:creationId xmlns:a16="http://schemas.microsoft.com/office/drawing/2014/main" id="{47F4C99D-9AA9-41CF-B21E-4234C94D046B}"/>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17" name="Rectangle 16">
            <a:extLst>
              <a:ext uri="{FF2B5EF4-FFF2-40B4-BE49-F238E27FC236}">
                <a16:creationId xmlns:a16="http://schemas.microsoft.com/office/drawing/2014/main" id="{B546BED4-02BE-41DA-83C2-91C0E39C328C}"/>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18" name="Rectangle 17">
            <a:extLst>
              <a:ext uri="{FF2B5EF4-FFF2-40B4-BE49-F238E27FC236}">
                <a16:creationId xmlns:a16="http://schemas.microsoft.com/office/drawing/2014/main" id="{C20C2194-9643-44B4-ADFA-95B1B5F52030}"/>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19" name="Rectangle 18">
            <a:extLst>
              <a:ext uri="{FF2B5EF4-FFF2-40B4-BE49-F238E27FC236}">
                <a16:creationId xmlns:a16="http://schemas.microsoft.com/office/drawing/2014/main" id="{2E979B35-7BF4-4FEA-A32A-79B2A3F73BB2}"/>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20" name="Rectangle 19">
            <a:extLst>
              <a:ext uri="{FF2B5EF4-FFF2-40B4-BE49-F238E27FC236}">
                <a16:creationId xmlns:a16="http://schemas.microsoft.com/office/drawing/2014/main" id="{93A1F59C-2A6B-49E9-967D-DFB50D7331E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21" name="Straight Arrow Connector 20">
            <a:extLst>
              <a:ext uri="{FF2B5EF4-FFF2-40B4-BE49-F238E27FC236}">
                <a16:creationId xmlns:a16="http://schemas.microsoft.com/office/drawing/2014/main" id="{461514A6-D684-47EF-831F-0BC8198B08F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FE85F7-FCA7-4B67-BF3B-54A7961F77D4}"/>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67C9CB3-D6AC-49C3-B747-11C0A6E0DE7B}"/>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4" name="Straight Arrow Connector 23">
            <a:extLst>
              <a:ext uri="{FF2B5EF4-FFF2-40B4-BE49-F238E27FC236}">
                <a16:creationId xmlns:a16="http://schemas.microsoft.com/office/drawing/2014/main" id="{34B26CE3-A467-456B-925D-5C16AEA7C45A}"/>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BA951E3-2ED9-4B0A-B0C4-3CDC667DFD92}"/>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29" name="Rectangle 28">
            <a:extLst>
              <a:ext uri="{FF2B5EF4-FFF2-40B4-BE49-F238E27FC236}">
                <a16:creationId xmlns:a16="http://schemas.microsoft.com/office/drawing/2014/main" id="{93490CE5-C5C0-47C0-A53E-E8A08D24CFDA}"/>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30" name="Rectangle 29">
            <a:extLst>
              <a:ext uri="{FF2B5EF4-FFF2-40B4-BE49-F238E27FC236}">
                <a16:creationId xmlns:a16="http://schemas.microsoft.com/office/drawing/2014/main" id="{EE912305-8A3A-4F42-8F2E-424A6CAC290A}"/>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1" name="Rectangle 30">
            <a:extLst>
              <a:ext uri="{FF2B5EF4-FFF2-40B4-BE49-F238E27FC236}">
                <a16:creationId xmlns:a16="http://schemas.microsoft.com/office/drawing/2014/main" id="{A8D22A0A-741D-45D9-9E9A-3950AD81F27A}"/>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2" name="Rectangle 31">
            <a:extLst>
              <a:ext uri="{FF2B5EF4-FFF2-40B4-BE49-F238E27FC236}">
                <a16:creationId xmlns:a16="http://schemas.microsoft.com/office/drawing/2014/main" id="{3FDAAC2E-63D4-423A-8598-AFCC5F5C84F5}"/>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3" name="Rectangle 32">
            <a:extLst>
              <a:ext uri="{FF2B5EF4-FFF2-40B4-BE49-F238E27FC236}">
                <a16:creationId xmlns:a16="http://schemas.microsoft.com/office/drawing/2014/main" id="{AD515E78-17ED-47E7-9AB2-0B8798567309}"/>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4" name="Rectangle 33">
            <a:extLst>
              <a:ext uri="{FF2B5EF4-FFF2-40B4-BE49-F238E27FC236}">
                <a16:creationId xmlns:a16="http://schemas.microsoft.com/office/drawing/2014/main" id="{BBC8E5EB-5036-4A8D-A1BE-847CFBF6903D}"/>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5" name="Rectangle 34">
            <a:extLst>
              <a:ext uri="{FF2B5EF4-FFF2-40B4-BE49-F238E27FC236}">
                <a16:creationId xmlns:a16="http://schemas.microsoft.com/office/drawing/2014/main" id="{8610E226-D2F9-4FD2-8657-37AC225A7C80}"/>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36" name="Rectangle 35">
            <a:extLst>
              <a:ext uri="{FF2B5EF4-FFF2-40B4-BE49-F238E27FC236}">
                <a16:creationId xmlns:a16="http://schemas.microsoft.com/office/drawing/2014/main" id="{536D5CB1-0AA7-433F-8719-1E3C6546679B}"/>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B1DE729-8777-4649-8640-A0709DEF61F5}"/>
                  </a:ext>
                </a:extLst>
              </p:cNvPr>
              <p:cNvSpPr txBox="1"/>
              <p:nvPr/>
            </p:nvSpPr>
            <p:spPr>
              <a:xfrm>
                <a:off x="1377707" y="2610854"/>
                <a:ext cx="3272755" cy="1292662"/>
              </a:xfrm>
              <a:prstGeom prst="rect">
                <a:avLst/>
              </a:prstGeom>
              <a:noFill/>
            </p:spPr>
            <p:txBody>
              <a:bodyPr wrap="none" lIns="0" tIns="0" rIns="0" bIns="0" rtlCol="0">
                <a:spAutoFit/>
              </a:bodyPr>
              <a:lstStyle/>
              <a:p>
                <a:r>
                  <a:rPr lang="en-SG" sz="2800" b="0" dirty="0"/>
                  <a:t>Bucket 1: </a:t>
                </a:r>
                <a14:m>
                  <m:oMath xmlns:m="http://schemas.openxmlformats.org/officeDocument/2006/math">
                    <m:d>
                      <m:dPr>
                        <m:begChr m:val="["/>
                        <m:endChr m:val="]"/>
                        <m:ctrlPr>
                          <a:rPr lang="en-SG" sz="2800" b="0" i="1" smtClean="0">
                            <a:latin typeface="Cambria Math" panose="02040503050406030204" pitchFamily="18" charset="0"/>
                          </a:rPr>
                        </m:ctrlPr>
                      </m:dPr>
                      <m:e>
                        <m:r>
                          <a:rPr lang="en-SG" sz="2800" b="0" i="1" smtClean="0">
                            <a:latin typeface="Cambria Math" panose="02040503050406030204" pitchFamily="18" charset="0"/>
                          </a:rPr>
                          <m:t>1, 3</m:t>
                        </m:r>
                      </m:e>
                    </m:d>
                  </m:oMath>
                </a14:m>
                <a:endParaRPr lang="en-SG" sz="2800" b="0" dirty="0"/>
              </a:p>
              <a:p>
                <a:r>
                  <a:rPr lang="en-SG" sz="2800" b="0" dirty="0"/>
                  <a:t>Bucket 2: </a:t>
                </a:r>
                <a14:m>
                  <m:oMath xmlns:m="http://schemas.openxmlformats.org/officeDocument/2006/math">
                    <m:d>
                      <m:dPr>
                        <m:begChr m:val="["/>
                        <m:endChr m:val="]"/>
                        <m:ctrlPr>
                          <a:rPr lang="en-SG" sz="2800" b="0" i="1" smtClean="0">
                            <a:latin typeface="Cambria Math" panose="02040503050406030204" pitchFamily="18" charset="0"/>
                          </a:rPr>
                        </m:ctrlPr>
                      </m:dPr>
                      <m:e>
                        <m:r>
                          <a:rPr lang="en-SG" sz="2800" b="0" i="1" smtClean="0">
                            <a:latin typeface="Cambria Math" panose="02040503050406030204" pitchFamily="18" charset="0"/>
                          </a:rPr>
                          <m:t>5, 6</m:t>
                        </m:r>
                      </m:e>
                    </m:d>
                  </m:oMath>
                </a14:m>
                <a:endParaRPr lang="en-SG" sz="2800" b="0" dirty="0"/>
              </a:p>
              <a:p>
                <a:r>
                  <a:rPr lang="en-SG" sz="2800" b="0" dirty="0"/>
                  <a:t>Bucket 3: </a:t>
                </a:r>
                <a14:m>
                  <m:oMath xmlns:m="http://schemas.openxmlformats.org/officeDocument/2006/math">
                    <m:r>
                      <a:rPr lang="en-SG" sz="2800" b="0" i="1" smtClean="0">
                        <a:latin typeface="Cambria Math" panose="02040503050406030204" pitchFamily="18" charset="0"/>
                      </a:rPr>
                      <m:t>[10, 11, 13]</m:t>
                    </m:r>
                  </m:oMath>
                </a14:m>
                <a:endParaRPr lang="en-SG" sz="2800" b="0" dirty="0"/>
              </a:p>
            </p:txBody>
          </p:sp>
        </mc:Choice>
        <mc:Fallback xmlns="">
          <p:sp>
            <p:nvSpPr>
              <p:cNvPr id="50" name="TextBox 49">
                <a:extLst>
                  <a:ext uri="{FF2B5EF4-FFF2-40B4-BE49-F238E27FC236}">
                    <a16:creationId xmlns:a16="http://schemas.microsoft.com/office/drawing/2014/main" id="{FB1DE729-8777-4649-8640-A0709DEF61F5}"/>
                  </a:ext>
                </a:extLst>
              </p:cNvPr>
              <p:cNvSpPr txBox="1">
                <a:spLocks noRot="1" noChangeAspect="1" noMove="1" noResize="1" noEditPoints="1" noAdjustHandles="1" noChangeArrowheads="1" noChangeShapeType="1" noTextEdit="1"/>
              </p:cNvSpPr>
              <p:nvPr/>
            </p:nvSpPr>
            <p:spPr>
              <a:xfrm>
                <a:off x="1377707" y="2610854"/>
                <a:ext cx="3272755" cy="1292662"/>
              </a:xfrm>
              <a:prstGeom prst="rect">
                <a:avLst/>
              </a:prstGeom>
              <a:blipFill>
                <a:blip r:embed="rId2"/>
                <a:stretch>
                  <a:fillRect l="-6518" t="-8491" b="-16038"/>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A5977122-C75C-4383-A8D4-C8B29B8102BF}"/>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52" name="TextBox 51">
            <a:extLst>
              <a:ext uri="{FF2B5EF4-FFF2-40B4-BE49-F238E27FC236}">
                <a16:creationId xmlns:a16="http://schemas.microsoft.com/office/drawing/2014/main" id="{E6B1701E-12C3-4347-A172-BF08449E3B1D}"/>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53" name="TextBox 52">
            <a:extLst>
              <a:ext uri="{FF2B5EF4-FFF2-40B4-BE49-F238E27FC236}">
                <a16:creationId xmlns:a16="http://schemas.microsoft.com/office/drawing/2014/main" id="{C0AD14FD-522A-4E6C-82C9-D70F0B0930C6}"/>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54" name="TextBox 53">
            <a:extLst>
              <a:ext uri="{FF2B5EF4-FFF2-40B4-BE49-F238E27FC236}">
                <a16:creationId xmlns:a16="http://schemas.microsoft.com/office/drawing/2014/main" id="{9C541CC0-C8E6-4337-934D-9028196132C6}"/>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55" name="TextBox 54">
            <a:extLst>
              <a:ext uri="{FF2B5EF4-FFF2-40B4-BE49-F238E27FC236}">
                <a16:creationId xmlns:a16="http://schemas.microsoft.com/office/drawing/2014/main" id="{BFDEB1E1-70BE-46C4-B28C-B9EDB20F9B65}"/>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56" name="TextBox 55">
            <a:extLst>
              <a:ext uri="{FF2B5EF4-FFF2-40B4-BE49-F238E27FC236}">
                <a16:creationId xmlns:a16="http://schemas.microsoft.com/office/drawing/2014/main" id="{4877D897-7D8C-487B-B82A-BDA17DCD9C43}"/>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57" name="TextBox 56">
            <a:extLst>
              <a:ext uri="{FF2B5EF4-FFF2-40B4-BE49-F238E27FC236}">
                <a16:creationId xmlns:a16="http://schemas.microsoft.com/office/drawing/2014/main" id="{21F83A8C-D675-44D8-BD6D-9E497E02DF16}"/>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58" name="TextBox 57">
            <a:extLst>
              <a:ext uri="{FF2B5EF4-FFF2-40B4-BE49-F238E27FC236}">
                <a16:creationId xmlns:a16="http://schemas.microsoft.com/office/drawing/2014/main" id="{D3605115-72C6-441A-9413-E1F6E2343B5B}"/>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59" name="TextBox 58">
            <a:extLst>
              <a:ext uri="{FF2B5EF4-FFF2-40B4-BE49-F238E27FC236}">
                <a16:creationId xmlns:a16="http://schemas.microsoft.com/office/drawing/2014/main" id="{ADF79F2C-BB15-4FA2-B080-E99548D18EBD}"/>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60" name="TextBox 59">
            <a:extLst>
              <a:ext uri="{FF2B5EF4-FFF2-40B4-BE49-F238E27FC236}">
                <a16:creationId xmlns:a16="http://schemas.microsoft.com/office/drawing/2014/main" id="{263D729F-4E57-4D2D-B981-35C6F0EE9FCE}"/>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61" name="TextBox 60">
            <a:extLst>
              <a:ext uri="{FF2B5EF4-FFF2-40B4-BE49-F238E27FC236}">
                <a16:creationId xmlns:a16="http://schemas.microsoft.com/office/drawing/2014/main" id="{5A7FDDA2-05BE-4547-BB76-C9C2528CF19E}"/>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62" name="TextBox 61">
            <a:extLst>
              <a:ext uri="{FF2B5EF4-FFF2-40B4-BE49-F238E27FC236}">
                <a16:creationId xmlns:a16="http://schemas.microsoft.com/office/drawing/2014/main" id="{6727C896-7BC2-49DA-AB0E-470F2E292573}"/>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63" name="TextBox 62">
            <a:extLst>
              <a:ext uri="{FF2B5EF4-FFF2-40B4-BE49-F238E27FC236}">
                <a16:creationId xmlns:a16="http://schemas.microsoft.com/office/drawing/2014/main" id="{5BD50B6D-8D57-4754-A09B-A41712ACF638}"/>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Tree>
    <p:extLst>
      <p:ext uri="{BB962C8B-B14F-4D97-AF65-F5344CB8AC3E}">
        <p14:creationId xmlns:p14="http://schemas.microsoft.com/office/powerpoint/2010/main" val="2383627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Of course, if we could store these explicitly then we have solved the problem—each query is answered by counting the number of positions whose value is at most </a:t>
                </a:r>
                <a14:m>
                  <m:oMath xmlns:m="http://schemas.openxmlformats.org/officeDocument/2006/math">
                    <m:r>
                      <a:rPr lang="en-SG" i="1" dirty="0" smtClean="0">
                        <a:latin typeface="Cambria Math" panose="02040503050406030204" pitchFamily="18" charset="0"/>
                      </a:rPr>
                      <m:t>𝑁</m:t>
                    </m:r>
                  </m:oMath>
                </a14:m>
                <a:r>
                  <a:rPr lang="en-SG" dirty="0"/>
                  <a:t>.</a:t>
                </a:r>
              </a:p>
              <a:p>
                <a:pPr marL="0" indent="0">
                  <a:buNone/>
                </a:pPr>
                <a:endParaRPr lang="en-SG" dirty="0"/>
              </a:p>
              <a:p>
                <a:pPr marL="0" indent="0">
                  <a:buNone/>
                </a:pPr>
                <a:r>
                  <a:rPr lang="en-SG" dirty="0"/>
                  <a:t>But takes </a:t>
                </a:r>
                <a14:m>
                  <m:oMath xmlns:m="http://schemas.openxmlformats.org/officeDocument/2006/math">
                    <m:r>
                      <a:rPr lang="en-SG" b="0" i="1" smtClean="0">
                        <a:latin typeface="Cambria Math" panose="02040503050406030204" pitchFamily="18" charset="0"/>
                      </a:rPr>
                      <m:t>𝑂</m:t>
                    </m:r>
                    <m:r>
                      <a:rPr lang="en-SG" b="0" i="1" smtClean="0">
                        <a:latin typeface="Cambria Math" panose="02040503050406030204" pitchFamily="18" charset="0"/>
                      </a:rPr>
                      <m:t>(</m:t>
                    </m:r>
                    <m:r>
                      <a:rPr lang="en-SG" b="0" i="1" smtClean="0">
                        <a:latin typeface="Cambria Math" panose="02040503050406030204" pitchFamily="18" charset="0"/>
                      </a:rPr>
                      <m:t>𝑁</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𝑁</m:t>
                        </m:r>
                      </m:e>
                    </m:func>
                    <m:r>
                      <a:rPr lang="en-SG" b="0" i="1" smtClean="0">
                        <a:latin typeface="Cambria Math" panose="02040503050406030204" pitchFamily="18" charset="0"/>
                      </a:rPr>
                      <m:t>)</m:t>
                    </m:r>
                  </m:oMath>
                </a14:m>
                <a:r>
                  <a:rPr lang="en-SG" dirty="0"/>
                  <a:t> space, even worse than the simple </a:t>
                </a:r>
                <a14:m>
                  <m:oMath xmlns:m="http://schemas.openxmlformats.org/officeDocument/2006/math">
                    <m:r>
                      <a:rPr lang="en-SG" i="1" dirty="0" smtClean="0">
                        <a:latin typeface="Cambria Math" panose="02040503050406030204" pitchFamily="18" charset="0"/>
                      </a:rPr>
                      <m:t>𝑂</m:t>
                    </m:r>
                    <m:r>
                      <a:rPr lang="en-SG" i="1" dirty="0" smtClean="0">
                        <a:latin typeface="Cambria Math" panose="02040503050406030204" pitchFamily="18" charset="0"/>
                      </a:rPr>
                      <m:t>(</m:t>
                    </m:r>
                    <m:r>
                      <a:rPr lang="en-SG" i="1" dirty="0" smtClean="0">
                        <a:latin typeface="Cambria Math" panose="02040503050406030204" pitchFamily="18" charset="0"/>
                      </a:rPr>
                      <m:t>𝑁</m:t>
                    </m:r>
                    <m:r>
                      <a:rPr lang="en-SG" i="1" dirty="0" smtClean="0">
                        <a:latin typeface="Cambria Math" panose="02040503050406030204" pitchFamily="18" charset="0"/>
                      </a:rPr>
                      <m:t>)</m:t>
                    </m:r>
                  </m:oMath>
                </a14:m>
                <a:r>
                  <a:rPr lang="en-SG" dirty="0"/>
                  <a:t> solution.</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Tree>
    <p:extLst>
      <p:ext uri="{BB962C8B-B14F-4D97-AF65-F5344CB8AC3E}">
        <p14:creationId xmlns:p14="http://schemas.microsoft.com/office/powerpoint/2010/main" val="2019478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To remedy this, we will store only an </a:t>
            </a:r>
            <a:r>
              <a:rPr lang="en-SG" i="1" dirty="0"/>
              <a:t>abstract representation</a:t>
            </a:r>
            <a:r>
              <a:rPr lang="en-SG" dirty="0"/>
              <a:t> of the bucket. We will store only two things for each bucket:</a:t>
            </a:r>
          </a:p>
          <a:p>
            <a:r>
              <a:rPr lang="en-SG" dirty="0"/>
              <a:t>its </a:t>
            </a:r>
            <a:r>
              <a:rPr lang="en-SG" i="1" dirty="0"/>
              <a:t>timestamp</a:t>
            </a:r>
            <a:r>
              <a:rPr lang="en-SG" dirty="0"/>
              <a:t>, which is the position of the </a:t>
            </a:r>
            <a:r>
              <a:rPr lang="en-SG" b="1" dirty="0"/>
              <a:t>most recent </a:t>
            </a:r>
            <a:r>
              <a:rPr lang="en-SG" dirty="0"/>
              <a:t>1, and</a:t>
            </a:r>
          </a:p>
          <a:p>
            <a:r>
              <a:rPr lang="en-SG" dirty="0"/>
              <a:t>its </a:t>
            </a:r>
            <a:r>
              <a:rPr lang="en-SG" i="1" dirty="0"/>
              <a:t>size</a:t>
            </a:r>
            <a:r>
              <a:rPr lang="en-SG" dirty="0"/>
              <a:t>, which is the number of 1’s in the bucket.</a:t>
            </a:r>
          </a:p>
          <a:p>
            <a:pPr marL="0" indent="0">
              <a:buNone/>
            </a:pPr>
            <a:r>
              <a:rPr lang="en-SG" dirty="0"/>
              <a:t>This obviously loses some crucial information, but we can make it work with some clever observations.</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Tree>
    <p:extLst>
      <p:ext uri="{BB962C8B-B14F-4D97-AF65-F5344CB8AC3E}">
        <p14:creationId xmlns:p14="http://schemas.microsoft.com/office/powerpoint/2010/main" val="3669674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With the previous example:</a:t>
            </a:r>
          </a:p>
        </p:txBody>
      </p:sp>
      <p:sp>
        <p:nvSpPr>
          <p:cNvPr id="16" name="Rectangle 15">
            <a:extLst>
              <a:ext uri="{FF2B5EF4-FFF2-40B4-BE49-F238E27FC236}">
                <a16:creationId xmlns:a16="http://schemas.microsoft.com/office/drawing/2014/main" id="{47F4C99D-9AA9-41CF-B21E-4234C94D046B}"/>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17" name="Rectangle 16">
            <a:extLst>
              <a:ext uri="{FF2B5EF4-FFF2-40B4-BE49-F238E27FC236}">
                <a16:creationId xmlns:a16="http://schemas.microsoft.com/office/drawing/2014/main" id="{B546BED4-02BE-41DA-83C2-91C0E39C328C}"/>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18" name="Rectangle 17">
            <a:extLst>
              <a:ext uri="{FF2B5EF4-FFF2-40B4-BE49-F238E27FC236}">
                <a16:creationId xmlns:a16="http://schemas.microsoft.com/office/drawing/2014/main" id="{C20C2194-9643-44B4-ADFA-95B1B5F52030}"/>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19" name="Rectangle 18">
            <a:extLst>
              <a:ext uri="{FF2B5EF4-FFF2-40B4-BE49-F238E27FC236}">
                <a16:creationId xmlns:a16="http://schemas.microsoft.com/office/drawing/2014/main" id="{2E979B35-7BF4-4FEA-A32A-79B2A3F73BB2}"/>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20" name="Rectangle 19">
            <a:extLst>
              <a:ext uri="{FF2B5EF4-FFF2-40B4-BE49-F238E27FC236}">
                <a16:creationId xmlns:a16="http://schemas.microsoft.com/office/drawing/2014/main" id="{93A1F59C-2A6B-49E9-967D-DFB50D7331E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21" name="Straight Arrow Connector 20">
            <a:extLst>
              <a:ext uri="{FF2B5EF4-FFF2-40B4-BE49-F238E27FC236}">
                <a16:creationId xmlns:a16="http://schemas.microsoft.com/office/drawing/2014/main" id="{461514A6-D684-47EF-831F-0BC8198B08F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FE85F7-FCA7-4B67-BF3B-54A7961F77D4}"/>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67C9CB3-D6AC-49C3-B747-11C0A6E0DE7B}"/>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4" name="Straight Arrow Connector 23">
            <a:extLst>
              <a:ext uri="{FF2B5EF4-FFF2-40B4-BE49-F238E27FC236}">
                <a16:creationId xmlns:a16="http://schemas.microsoft.com/office/drawing/2014/main" id="{34B26CE3-A467-456B-925D-5C16AEA7C45A}"/>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BA951E3-2ED9-4B0A-B0C4-3CDC667DFD92}"/>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29" name="Rectangle 28">
            <a:extLst>
              <a:ext uri="{FF2B5EF4-FFF2-40B4-BE49-F238E27FC236}">
                <a16:creationId xmlns:a16="http://schemas.microsoft.com/office/drawing/2014/main" id="{93490CE5-C5C0-47C0-A53E-E8A08D24CFDA}"/>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30" name="Rectangle 29">
            <a:extLst>
              <a:ext uri="{FF2B5EF4-FFF2-40B4-BE49-F238E27FC236}">
                <a16:creationId xmlns:a16="http://schemas.microsoft.com/office/drawing/2014/main" id="{EE912305-8A3A-4F42-8F2E-424A6CAC290A}"/>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1" name="Rectangle 30">
            <a:extLst>
              <a:ext uri="{FF2B5EF4-FFF2-40B4-BE49-F238E27FC236}">
                <a16:creationId xmlns:a16="http://schemas.microsoft.com/office/drawing/2014/main" id="{A8D22A0A-741D-45D9-9E9A-3950AD81F27A}"/>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2" name="Rectangle 31">
            <a:extLst>
              <a:ext uri="{FF2B5EF4-FFF2-40B4-BE49-F238E27FC236}">
                <a16:creationId xmlns:a16="http://schemas.microsoft.com/office/drawing/2014/main" id="{3FDAAC2E-63D4-423A-8598-AFCC5F5C84F5}"/>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3" name="Rectangle 32">
            <a:extLst>
              <a:ext uri="{FF2B5EF4-FFF2-40B4-BE49-F238E27FC236}">
                <a16:creationId xmlns:a16="http://schemas.microsoft.com/office/drawing/2014/main" id="{AD515E78-17ED-47E7-9AB2-0B8798567309}"/>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4" name="Rectangle 33">
            <a:extLst>
              <a:ext uri="{FF2B5EF4-FFF2-40B4-BE49-F238E27FC236}">
                <a16:creationId xmlns:a16="http://schemas.microsoft.com/office/drawing/2014/main" id="{BBC8E5EB-5036-4A8D-A1BE-847CFBF6903D}"/>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5" name="Rectangle 34">
            <a:extLst>
              <a:ext uri="{FF2B5EF4-FFF2-40B4-BE49-F238E27FC236}">
                <a16:creationId xmlns:a16="http://schemas.microsoft.com/office/drawing/2014/main" id="{8610E226-D2F9-4FD2-8657-37AC225A7C80}"/>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36" name="Rectangle 35">
            <a:extLst>
              <a:ext uri="{FF2B5EF4-FFF2-40B4-BE49-F238E27FC236}">
                <a16:creationId xmlns:a16="http://schemas.microsoft.com/office/drawing/2014/main" id="{536D5CB1-0AA7-433F-8719-1E3C6546679B}"/>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B1DE729-8777-4649-8640-A0709DEF61F5}"/>
                  </a:ext>
                </a:extLst>
              </p:cNvPr>
              <p:cNvSpPr txBox="1"/>
              <p:nvPr/>
            </p:nvSpPr>
            <p:spPr>
              <a:xfrm>
                <a:off x="1377707" y="2610854"/>
                <a:ext cx="10394705" cy="1292662"/>
              </a:xfrm>
              <a:prstGeom prst="rect">
                <a:avLst/>
              </a:prstGeom>
              <a:noFill/>
            </p:spPr>
            <p:txBody>
              <a:bodyPr wrap="none" lIns="0" tIns="0" rIns="0" bIns="0" rtlCol="0">
                <a:spAutoFit/>
              </a:bodyPr>
              <a:lstStyle/>
              <a:p>
                <a:r>
                  <a:rPr lang="en-SG" sz="2800" b="0" dirty="0"/>
                  <a:t>Bucket 1: </a:t>
                </a:r>
                <a14:m>
                  <m:oMath xmlns:m="http://schemas.openxmlformats.org/officeDocument/2006/math">
                    <m:d>
                      <m:dPr>
                        <m:begChr m:val="["/>
                        <m:endChr m:val="]"/>
                        <m:ctrlPr>
                          <a:rPr lang="en-SG" sz="2800" b="0" i="1" smtClean="0">
                            <a:latin typeface="Cambria Math" panose="02040503050406030204" pitchFamily="18" charset="0"/>
                          </a:rPr>
                        </m:ctrlPr>
                      </m:dPr>
                      <m:e>
                        <m:r>
                          <a:rPr lang="en-SG" sz="2800" b="0" i="1" smtClean="0">
                            <a:latin typeface="Cambria Math" panose="02040503050406030204" pitchFamily="18" charset="0"/>
                          </a:rPr>
                          <m:t>1, 3</m:t>
                        </m:r>
                      </m:e>
                    </m:d>
                  </m:oMath>
                </a14:m>
                <a:r>
                  <a:rPr lang="en-SG" sz="2800" b="0" dirty="0"/>
                  <a:t>            </a:t>
                </a:r>
                <a:r>
                  <a:rPr lang="en-SG" sz="2800" b="0" dirty="0">
                    <a:sym typeface="Wingdings" panose="05000000000000000000" pitchFamily="2" charset="2"/>
                  </a:rPr>
                  <a:t> now we store (</a:t>
                </a:r>
                <a:r>
                  <a:rPr lang="en-SG" sz="2800" dirty="0">
                    <a:sym typeface="Wingdings" panose="05000000000000000000" pitchFamily="2" charset="2"/>
                  </a:rPr>
                  <a:t>timestamp = 1, size = 2)</a:t>
                </a:r>
                <a:endParaRPr lang="en-SG" sz="2800" b="0" dirty="0"/>
              </a:p>
              <a:p>
                <a:r>
                  <a:rPr lang="en-SG" sz="2800" b="0" dirty="0"/>
                  <a:t>Bucket 2: </a:t>
                </a:r>
                <a14:m>
                  <m:oMath xmlns:m="http://schemas.openxmlformats.org/officeDocument/2006/math">
                    <m:d>
                      <m:dPr>
                        <m:begChr m:val="["/>
                        <m:endChr m:val="]"/>
                        <m:ctrlPr>
                          <a:rPr lang="en-SG" sz="2800" b="0" i="1" smtClean="0">
                            <a:latin typeface="Cambria Math" panose="02040503050406030204" pitchFamily="18" charset="0"/>
                          </a:rPr>
                        </m:ctrlPr>
                      </m:dPr>
                      <m:e>
                        <m:r>
                          <a:rPr lang="en-SG" sz="2800" b="0" i="1" smtClean="0">
                            <a:latin typeface="Cambria Math" panose="02040503050406030204" pitchFamily="18" charset="0"/>
                          </a:rPr>
                          <m:t>5, 6</m:t>
                        </m:r>
                      </m:e>
                    </m:d>
                  </m:oMath>
                </a14:m>
                <a:r>
                  <a:rPr lang="en-SG" sz="2800" b="0" dirty="0"/>
                  <a:t>            </a:t>
                </a:r>
                <a:r>
                  <a:rPr lang="en-SG" sz="2800" b="0" dirty="0">
                    <a:sym typeface="Wingdings" panose="05000000000000000000" pitchFamily="2" charset="2"/>
                  </a:rPr>
                  <a:t>                          (</a:t>
                </a:r>
                <a:r>
                  <a:rPr lang="en-SG" sz="2800" dirty="0">
                    <a:sym typeface="Wingdings" panose="05000000000000000000" pitchFamily="2" charset="2"/>
                  </a:rPr>
                  <a:t>timestamp = 5, size = 2)</a:t>
                </a:r>
                <a:endParaRPr lang="en-SG" sz="2800" b="0" dirty="0"/>
              </a:p>
              <a:p>
                <a:r>
                  <a:rPr lang="en-SG" sz="2800" b="0" dirty="0"/>
                  <a:t>Bucket 3: </a:t>
                </a:r>
                <a14:m>
                  <m:oMath xmlns:m="http://schemas.openxmlformats.org/officeDocument/2006/math">
                    <m:d>
                      <m:dPr>
                        <m:begChr m:val="["/>
                        <m:endChr m:val="]"/>
                        <m:ctrlPr>
                          <a:rPr lang="en-SG" sz="2800" b="0" i="1" smtClean="0">
                            <a:latin typeface="Cambria Math" panose="02040503050406030204" pitchFamily="18" charset="0"/>
                          </a:rPr>
                        </m:ctrlPr>
                      </m:dPr>
                      <m:e>
                        <m:r>
                          <a:rPr lang="en-SG" sz="2800" b="0" i="1" smtClean="0">
                            <a:latin typeface="Cambria Math" panose="02040503050406030204" pitchFamily="18" charset="0"/>
                          </a:rPr>
                          <m:t>10, 11, 13</m:t>
                        </m:r>
                      </m:e>
                    </m:d>
                  </m:oMath>
                </a14:m>
                <a:r>
                  <a:rPr lang="en-SG" sz="2800" b="0" dirty="0"/>
                  <a:t>  </a:t>
                </a:r>
                <a:r>
                  <a:rPr lang="en-SG" sz="2800" b="0" dirty="0">
                    <a:sym typeface="Wingdings" panose="05000000000000000000" pitchFamily="2" charset="2"/>
                  </a:rPr>
                  <a:t>                         (</a:t>
                </a:r>
                <a:r>
                  <a:rPr lang="en-SG" sz="2800" dirty="0">
                    <a:sym typeface="Wingdings" panose="05000000000000000000" pitchFamily="2" charset="2"/>
                  </a:rPr>
                  <a:t>timestamp = 10, size = 3)</a:t>
                </a:r>
                <a:endParaRPr lang="en-SG" sz="2800" b="0" dirty="0"/>
              </a:p>
            </p:txBody>
          </p:sp>
        </mc:Choice>
        <mc:Fallback xmlns="">
          <p:sp>
            <p:nvSpPr>
              <p:cNvPr id="50" name="TextBox 49">
                <a:extLst>
                  <a:ext uri="{FF2B5EF4-FFF2-40B4-BE49-F238E27FC236}">
                    <a16:creationId xmlns:a16="http://schemas.microsoft.com/office/drawing/2014/main" id="{FB1DE729-8777-4649-8640-A0709DEF61F5}"/>
                  </a:ext>
                </a:extLst>
              </p:cNvPr>
              <p:cNvSpPr txBox="1">
                <a:spLocks noRot="1" noChangeAspect="1" noMove="1" noResize="1" noEditPoints="1" noAdjustHandles="1" noChangeArrowheads="1" noChangeShapeType="1" noTextEdit="1"/>
              </p:cNvSpPr>
              <p:nvPr/>
            </p:nvSpPr>
            <p:spPr>
              <a:xfrm>
                <a:off x="1377707" y="2610854"/>
                <a:ext cx="10394705" cy="1292662"/>
              </a:xfrm>
              <a:prstGeom prst="rect">
                <a:avLst/>
              </a:prstGeom>
              <a:blipFill>
                <a:blip r:embed="rId2"/>
                <a:stretch>
                  <a:fillRect l="-2053" t="-8962" b="-16509"/>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A5977122-C75C-4383-A8D4-C8B29B8102BF}"/>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52" name="TextBox 51">
            <a:extLst>
              <a:ext uri="{FF2B5EF4-FFF2-40B4-BE49-F238E27FC236}">
                <a16:creationId xmlns:a16="http://schemas.microsoft.com/office/drawing/2014/main" id="{E6B1701E-12C3-4347-A172-BF08449E3B1D}"/>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53" name="TextBox 52">
            <a:extLst>
              <a:ext uri="{FF2B5EF4-FFF2-40B4-BE49-F238E27FC236}">
                <a16:creationId xmlns:a16="http://schemas.microsoft.com/office/drawing/2014/main" id="{C0AD14FD-522A-4E6C-82C9-D70F0B0930C6}"/>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54" name="TextBox 53">
            <a:extLst>
              <a:ext uri="{FF2B5EF4-FFF2-40B4-BE49-F238E27FC236}">
                <a16:creationId xmlns:a16="http://schemas.microsoft.com/office/drawing/2014/main" id="{9C541CC0-C8E6-4337-934D-9028196132C6}"/>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55" name="TextBox 54">
            <a:extLst>
              <a:ext uri="{FF2B5EF4-FFF2-40B4-BE49-F238E27FC236}">
                <a16:creationId xmlns:a16="http://schemas.microsoft.com/office/drawing/2014/main" id="{BFDEB1E1-70BE-46C4-B28C-B9EDB20F9B65}"/>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56" name="TextBox 55">
            <a:extLst>
              <a:ext uri="{FF2B5EF4-FFF2-40B4-BE49-F238E27FC236}">
                <a16:creationId xmlns:a16="http://schemas.microsoft.com/office/drawing/2014/main" id="{4877D897-7D8C-487B-B82A-BDA17DCD9C43}"/>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57" name="TextBox 56">
            <a:extLst>
              <a:ext uri="{FF2B5EF4-FFF2-40B4-BE49-F238E27FC236}">
                <a16:creationId xmlns:a16="http://schemas.microsoft.com/office/drawing/2014/main" id="{21F83A8C-D675-44D8-BD6D-9E497E02DF16}"/>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58" name="TextBox 57">
            <a:extLst>
              <a:ext uri="{FF2B5EF4-FFF2-40B4-BE49-F238E27FC236}">
                <a16:creationId xmlns:a16="http://schemas.microsoft.com/office/drawing/2014/main" id="{D3605115-72C6-441A-9413-E1F6E2343B5B}"/>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59" name="TextBox 58">
            <a:extLst>
              <a:ext uri="{FF2B5EF4-FFF2-40B4-BE49-F238E27FC236}">
                <a16:creationId xmlns:a16="http://schemas.microsoft.com/office/drawing/2014/main" id="{ADF79F2C-BB15-4FA2-B080-E99548D18EBD}"/>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60" name="TextBox 59">
            <a:extLst>
              <a:ext uri="{FF2B5EF4-FFF2-40B4-BE49-F238E27FC236}">
                <a16:creationId xmlns:a16="http://schemas.microsoft.com/office/drawing/2014/main" id="{263D729F-4E57-4D2D-B981-35C6F0EE9FCE}"/>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61" name="TextBox 60">
            <a:extLst>
              <a:ext uri="{FF2B5EF4-FFF2-40B4-BE49-F238E27FC236}">
                <a16:creationId xmlns:a16="http://schemas.microsoft.com/office/drawing/2014/main" id="{5A7FDDA2-05BE-4547-BB76-C9C2528CF19E}"/>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62" name="TextBox 61">
            <a:extLst>
              <a:ext uri="{FF2B5EF4-FFF2-40B4-BE49-F238E27FC236}">
                <a16:creationId xmlns:a16="http://schemas.microsoft.com/office/drawing/2014/main" id="{6727C896-7BC2-49DA-AB0E-470F2E292573}"/>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63" name="TextBox 62">
            <a:extLst>
              <a:ext uri="{FF2B5EF4-FFF2-40B4-BE49-F238E27FC236}">
                <a16:creationId xmlns:a16="http://schemas.microsoft.com/office/drawing/2014/main" id="{5BD50B6D-8D57-4754-A09B-A41712ACF638}"/>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Tree>
    <p:extLst>
      <p:ext uri="{BB962C8B-B14F-4D97-AF65-F5344CB8AC3E}">
        <p14:creationId xmlns:p14="http://schemas.microsoft.com/office/powerpoint/2010/main" val="2128872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b="1" dirty="0"/>
                  <a:t>Observation 1.</a:t>
                </a:r>
              </a:p>
              <a:p>
                <a:pPr marL="0" indent="0">
                  <a:buNone/>
                </a:pPr>
                <a:r>
                  <a:rPr lang="en-SG" dirty="0"/>
                  <a:t>If the timestamp of a bucket is </a:t>
                </a:r>
                <a14:m>
                  <m:oMath xmlns:m="http://schemas.openxmlformats.org/officeDocument/2006/math">
                    <m:r>
                      <a:rPr lang="en-SG" b="0" i="1" smtClean="0">
                        <a:latin typeface="Cambria Math" panose="02040503050406030204" pitchFamily="18" charset="0"/>
                      </a:rPr>
                      <m:t>&gt;</m:t>
                    </m:r>
                    <m:r>
                      <a:rPr lang="en-SG" b="0" i="1" smtClean="0">
                        <a:latin typeface="Cambria Math" panose="02040503050406030204" pitchFamily="18" charset="0"/>
                      </a:rPr>
                      <m:t>𝑁</m:t>
                    </m:r>
                  </m:oMath>
                </a14:m>
                <a:r>
                  <a:rPr lang="en-SG" dirty="0"/>
                  <a:t>, all elements in it are expired and we can directly remove it from the range.</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4" name="Rectangle 3">
            <a:extLst>
              <a:ext uri="{FF2B5EF4-FFF2-40B4-BE49-F238E27FC236}">
                <a16:creationId xmlns:a16="http://schemas.microsoft.com/office/drawing/2014/main" id="{0BA27275-61B9-4104-8926-BA6D15CA36DC}"/>
              </a:ext>
            </a:extLst>
          </p:cNvPr>
          <p:cNvSpPr/>
          <p:nvPr/>
        </p:nvSpPr>
        <p:spPr>
          <a:xfrm>
            <a:off x="2278087" y="3758883"/>
            <a:ext cx="6252033" cy="523220"/>
          </a:xfrm>
          <a:prstGeom prst="rect">
            <a:avLst/>
          </a:prstGeom>
        </p:spPr>
        <p:txBody>
          <a:bodyPr wrap="none">
            <a:spAutoFit/>
          </a:bodyPr>
          <a:lstStyle/>
          <a:p>
            <a:r>
              <a:rPr lang="en-SG" sz="2800" dirty="0"/>
              <a:t>e.g. Bucket: </a:t>
            </a:r>
            <a:r>
              <a:rPr lang="en-SG" sz="2800" b="0" dirty="0">
                <a:sym typeface="Wingdings" panose="05000000000000000000" pitchFamily="2" charset="2"/>
              </a:rPr>
              <a:t>(</a:t>
            </a:r>
            <a:r>
              <a:rPr lang="en-SG" sz="2800" dirty="0">
                <a:sym typeface="Wingdings" panose="05000000000000000000" pitchFamily="2" charset="2"/>
              </a:rPr>
              <a:t>timestamp = 11, size = 2)</a:t>
            </a:r>
            <a:endParaRPr lang="en-US" sz="2800" dirty="0"/>
          </a:p>
        </p:txBody>
      </p:sp>
    </p:spTree>
    <p:extLst>
      <p:ext uri="{BB962C8B-B14F-4D97-AF65-F5344CB8AC3E}">
        <p14:creationId xmlns:p14="http://schemas.microsoft.com/office/powerpoint/2010/main" val="1352480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b="1" dirty="0"/>
              <a:t>Observation 2.</a:t>
            </a:r>
          </a:p>
          <a:p>
            <a:pPr marL="0" indent="0">
              <a:buNone/>
            </a:pPr>
            <a:r>
              <a:rPr lang="en-SG" dirty="0"/>
              <a:t>If we remove all expired buckets, then for all buckets except the last, the number of 1’s in the bucket is exactly equal to its size.</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36" name="TextBox 35">
            <a:extLst>
              <a:ext uri="{FF2B5EF4-FFF2-40B4-BE49-F238E27FC236}">
                <a16:creationId xmlns:a16="http://schemas.microsoft.com/office/drawing/2014/main" id="{3C75C013-181E-4376-B34D-B5250EC6BF39}"/>
              </a:ext>
            </a:extLst>
          </p:cNvPr>
          <p:cNvSpPr txBox="1"/>
          <p:nvPr/>
        </p:nvSpPr>
        <p:spPr>
          <a:xfrm>
            <a:off x="2927648" y="3284984"/>
            <a:ext cx="6067367" cy="1292662"/>
          </a:xfrm>
          <a:prstGeom prst="rect">
            <a:avLst/>
          </a:prstGeom>
          <a:noFill/>
        </p:spPr>
        <p:txBody>
          <a:bodyPr wrap="none" lIns="0" tIns="0" rIns="0" bIns="0" rtlCol="0">
            <a:spAutoFit/>
          </a:bodyPr>
          <a:lstStyle/>
          <a:p>
            <a:r>
              <a:rPr lang="en-SG" sz="2800" b="0" dirty="0"/>
              <a:t>Bucket 1:</a:t>
            </a:r>
            <a:r>
              <a:rPr lang="en-SG" sz="2800" b="0" dirty="0">
                <a:sym typeface="Wingdings" panose="05000000000000000000" pitchFamily="2" charset="2"/>
              </a:rPr>
              <a:t> (</a:t>
            </a:r>
            <a:r>
              <a:rPr lang="en-SG" sz="2800" dirty="0">
                <a:sym typeface="Wingdings" panose="05000000000000000000" pitchFamily="2" charset="2"/>
              </a:rPr>
              <a:t>timestamp = 1, size = 2) ✔</a:t>
            </a:r>
            <a:endParaRPr lang="en-SG" sz="2800" b="0" dirty="0"/>
          </a:p>
          <a:p>
            <a:r>
              <a:rPr lang="en-SG" sz="2800" b="0" dirty="0"/>
              <a:t>Bucket 2: </a:t>
            </a:r>
            <a:r>
              <a:rPr lang="en-SG" sz="2800" b="0" dirty="0">
                <a:sym typeface="Wingdings" panose="05000000000000000000" pitchFamily="2" charset="2"/>
              </a:rPr>
              <a:t>(</a:t>
            </a:r>
            <a:r>
              <a:rPr lang="en-SG" sz="2800" dirty="0">
                <a:sym typeface="Wingdings" panose="05000000000000000000" pitchFamily="2" charset="2"/>
              </a:rPr>
              <a:t>timestamp = 5, size = 2) ✔</a:t>
            </a:r>
            <a:endParaRPr lang="en-SG" sz="2800" b="0" dirty="0"/>
          </a:p>
          <a:p>
            <a:r>
              <a:rPr lang="en-SG" sz="2800" b="0" dirty="0"/>
              <a:t>Bucket 3: </a:t>
            </a:r>
            <a:r>
              <a:rPr lang="en-SG" sz="2800" b="0" dirty="0">
                <a:sym typeface="Wingdings" panose="05000000000000000000" pitchFamily="2" charset="2"/>
              </a:rPr>
              <a:t>(</a:t>
            </a:r>
            <a:r>
              <a:rPr lang="en-SG" sz="2800" dirty="0">
                <a:sym typeface="Wingdings" panose="05000000000000000000" pitchFamily="2" charset="2"/>
              </a:rPr>
              <a:t>timestamp = 10, size = </a:t>
            </a:r>
            <a:r>
              <a:rPr lang="en-SG" sz="2800" dirty="0">
                <a:solidFill>
                  <a:srgbClr val="FF0000"/>
                </a:solidFill>
                <a:sym typeface="Wingdings" panose="05000000000000000000" pitchFamily="2" charset="2"/>
              </a:rPr>
              <a:t>3</a:t>
            </a:r>
            <a:r>
              <a:rPr lang="en-SG" sz="2800" dirty="0">
                <a:sym typeface="Wingdings" panose="05000000000000000000" pitchFamily="2" charset="2"/>
              </a:rPr>
              <a:t>)</a:t>
            </a:r>
            <a:endParaRPr lang="en-SG" sz="2800" b="0" dirty="0"/>
          </a:p>
        </p:txBody>
      </p:sp>
      <p:sp>
        <p:nvSpPr>
          <p:cNvPr id="5" name="Rectangle 4">
            <a:extLst>
              <a:ext uri="{FF2B5EF4-FFF2-40B4-BE49-F238E27FC236}">
                <a16:creationId xmlns:a16="http://schemas.microsoft.com/office/drawing/2014/main" id="{E2179386-CE4D-4963-B2F1-15A3FAF8AF6E}"/>
              </a:ext>
            </a:extLst>
          </p:cNvPr>
          <p:cNvSpPr/>
          <p:nvPr/>
        </p:nvSpPr>
        <p:spPr>
          <a:xfrm>
            <a:off x="1703512" y="3645024"/>
            <a:ext cx="854721" cy="523220"/>
          </a:xfrm>
          <a:prstGeom prst="rect">
            <a:avLst/>
          </a:prstGeom>
        </p:spPr>
        <p:txBody>
          <a:bodyPr wrap="none">
            <a:spAutoFit/>
          </a:bodyPr>
          <a:lstStyle/>
          <a:p>
            <a:r>
              <a:rPr lang="en-SG" sz="2800" dirty="0"/>
              <a:t>e.g. </a:t>
            </a:r>
            <a:endParaRPr lang="en-US" sz="2800" dirty="0"/>
          </a:p>
        </p:txBody>
      </p:sp>
    </p:spTree>
    <p:extLst>
      <p:ext uri="{BB962C8B-B14F-4D97-AF65-F5344CB8AC3E}">
        <p14:creationId xmlns:p14="http://schemas.microsoft.com/office/powerpoint/2010/main" val="1098007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b="1" dirty="0"/>
                  <a:t>Observation 3.</a:t>
                </a:r>
              </a:p>
              <a:p>
                <a:pPr marL="0" indent="0">
                  <a:buNone/>
                </a:pPr>
                <a:r>
                  <a:rPr lang="en-SG" dirty="0"/>
                  <a:t>If the sizes of the buckets are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𝐶</m:t>
                        </m:r>
                      </m:e>
                      <m:sub>
                        <m:r>
                          <a:rPr lang="en-SG" b="0" i="1" smtClean="0">
                            <a:latin typeface="Cambria Math" panose="02040503050406030204" pitchFamily="18" charset="0"/>
                          </a:rPr>
                          <m:t>1</m:t>
                        </m:r>
                      </m:sub>
                    </m:sSub>
                    <m:r>
                      <a:rPr lang="en-SG" b="0" i="1" smtClean="0">
                        <a:latin typeface="Cambria Math" panose="02040503050406030204" pitchFamily="18" charset="0"/>
                      </a:rPr>
                      <m:t>,</m:t>
                    </m:r>
                    <m:sSub>
                      <m:sSubPr>
                        <m:ctrlPr>
                          <a:rPr lang="en-SG" b="0" i="1" smtClean="0">
                            <a:latin typeface="Cambria Math" panose="02040503050406030204" pitchFamily="18" charset="0"/>
                          </a:rPr>
                        </m:ctrlPr>
                      </m:sSubPr>
                      <m:e>
                        <m:r>
                          <a:rPr lang="en-SG" b="0" i="1" smtClean="0">
                            <a:latin typeface="Cambria Math" panose="02040503050406030204" pitchFamily="18" charset="0"/>
                          </a:rPr>
                          <m:t>𝐶</m:t>
                        </m:r>
                      </m:e>
                      <m:sub>
                        <m:r>
                          <a:rPr lang="en-SG" b="0" i="1" smtClean="0">
                            <a:latin typeface="Cambria Math" panose="02040503050406030204" pitchFamily="18" charset="0"/>
                          </a:rPr>
                          <m:t>2</m:t>
                        </m:r>
                      </m:sub>
                    </m:sSub>
                    <m:r>
                      <a:rPr lang="en-SG" b="0" i="1" smtClean="0">
                        <a:latin typeface="Cambria Math" panose="02040503050406030204" pitchFamily="18" charset="0"/>
                      </a:rPr>
                      <m:t>,…, </m:t>
                    </m:r>
                    <m:sSub>
                      <m:sSubPr>
                        <m:ctrlPr>
                          <a:rPr lang="en-SG" b="0" i="1" smtClean="0">
                            <a:latin typeface="Cambria Math" panose="02040503050406030204" pitchFamily="18" charset="0"/>
                          </a:rPr>
                        </m:ctrlPr>
                      </m:sSubPr>
                      <m:e>
                        <m:r>
                          <a:rPr lang="en-SG" b="0" i="1" smtClean="0">
                            <a:latin typeface="Cambria Math" panose="02040503050406030204" pitchFamily="18" charset="0"/>
                          </a:rPr>
                          <m:t>𝐶</m:t>
                        </m:r>
                      </m:e>
                      <m:sub>
                        <m:r>
                          <a:rPr lang="en-SG" b="0" i="1" smtClean="0">
                            <a:latin typeface="Cambria Math" panose="02040503050406030204" pitchFamily="18" charset="0"/>
                          </a:rPr>
                          <m:t>𝑓</m:t>
                        </m:r>
                      </m:sub>
                    </m:sSub>
                  </m:oMath>
                </a14:m>
                <a:r>
                  <a:rPr lang="en-SG" dirty="0"/>
                  <a:t> from newest to oldest then by reporting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𝐶</m:t>
                        </m:r>
                      </m:e>
                      <m:sub>
                        <m:r>
                          <a:rPr lang="en-SG" b="0" i="1" smtClean="0">
                            <a:latin typeface="Cambria Math" panose="02040503050406030204" pitchFamily="18" charset="0"/>
                          </a:rPr>
                          <m:t>1</m:t>
                        </m:r>
                      </m:sub>
                    </m:sSub>
                    <m:r>
                      <a:rPr lang="en-SG" b="0" i="1" smtClean="0">
                        <a:latin typeface="Cambria Math" panose="02040503050406030204" pitchFamily="18" charset="0"/>
                      </a:rPr>
                      <m:t>+</m:t>
                    </m:r>
                    <m:sSub>
                      <m:sSubPr>
                        <m:ctrlPr>
                          <a:rPr lang="en-SG" b="0" i="1" smtClean="0">
                            <a:latin typeface="Cambria Math" panose="02040503050406030204" pitchFamily="18" charset="0"/>
                          </a:rPr>
                        </m:ctrlPr>
                      </m:sSubPr>
                      <m:e>
                        <m:r>
                          <a:rPr lang="en-SG" b="0" i="1" smtClean="0">
                            <a:latin typeface="Cambria Math" panose="02040503050406030204" pitchFamily="18" charset="0"/>
                          </a:rPr>
                          <m:t>𝐶</m:t>
                        </m:r>
                      </m:e>
                      <m:sub>
                        <m:r>
                          <a:rPr lang="en-SG" b="0" i="1" smtClean="0">
                            <a:latin typeface="Cambria Math" panose="02040503050406030204" pitchFamily="18" charset="0"/>
                          </a:rPr>
                          <m:t>2</m:t>
                        </m:r>
                      </m:sub>
                    </m:sSub>
                    <m:r>
                      <a:rPr lang="en-SG" b="0" i="1" smtClean="0">
                        <a:latin typeface="Cambria Math" panose="02040503050406030204" pitchFamily="18" charset="0"/>
                      </a:rPr>
                      <m:t>+…+</m:t>
                    </m:r>
                    <m:sSub>
                      <m:sSubPr>
                        <m:ctrlPr>
                          <a:rPr lang="en-SG" b="0" i="1" smtClean="0">
                            <a:latin typeface="Cambria Math" panose="02040503050406030204" pitchFamily="18" charset="0"/>
                          </a:rPr>
                        </m:ctrlPr>
                      </m:sSubPr>
                      <m:e>
                        <m:r>
                          <a:rPr lang="en-SG" b="0" i="1" smtClean="0">
                            <a:latin typeface="Cambria Math" panose="02040503050406030204" pitchFamily="18" charset="0"/>
                          </a:rPr>
                          <m:t>𝐶</m:t>
                        </m:r>
                      </m:e>
                      <m:sub>
                        <m:r>
                          <a:rPr lang="en-SG" b="0" i="1" smtClean="0">
                            <a:latin typeface="Cambria Math" panose="02040503050406030204" pitchFamily="18" charset="0"/>
                          </a:rPr>
                          <m:t>𝑓</m:t>
                        </m:r>
                      </m:sub>
                    </m:sSub>
                    <m:r>
                      <a:rPr lang="en-SG" b="0" i="1" smtClean="0">
                        <a:latin typeface="Cambria Math" panose="02040503050406030204" pitchFamily="18" charset="0"/>
                      </a:rPr>
                      <m:t>/2</m:t>
                    </m:r>
                  </m:oMath>
                </a14:m>
                <a:r>
                  <a:rPr lang="en-SG" dirty="0"/>
                  <a:t> the error is at most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𝐶</m:t>
                        </m:r>
                      </m:e>
                      <m:sub>
                        <m:r>
                          <a:rPr lang="en-SG" b="0" i="1" smtClean="0">
                            <a:latin typeface="Cambria Math" panose="02040503050406030204" pitchFamily="18" charset="0"/>
                          </a:rPr>
                          <m:t>𝑓</m:t>
                        </m:r>
                      </m:sub>
                    </m:sSub>
                    <m:r>
                      <a:rPr lang="en-SG" b="0" i="1" smtClean="0">
                        <a:latin typeface="Cambria Math" panose="02040503050406030204" pitchFamily="18" charset="0"/>
                      </a:rPr>
                      <m:t>/2</m:t>
                    </m:r>
                  </m:oMath>
                </a14:m>
                <a:r>
                  <a:rPr lang="en-SG" dirty="0"/>
                  <a:t>.</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36" name="TextBox 35">
            <a:extLst>
              <a:ext uri="{FF2B5EF4-FFF2-40B4-BE49-F238E27FC236}">
                <a16:creationId xmlns:a16="http://schemas.microsoft.com/office/drawing/2014/main" id="{3C75C013-181E-4376-B34D-B5250EC6BF39}"/>
              </a:ext>
            </a:extLst>
          </p:cNvPr>
          <p:cNvSpPr txBox="1"/>
          <p:nvPr/>
        </p:nvSpPr>
        <p:spPr>
          <a:xfrm>
            <a:off x="1487488" y="3284984"/>
            <a:ext cx="6067367" cy="1292662"/>
          </a:xfrm>
          <a:prstGeom prst="rect">
            <a:avLst/>
          </a:prstGeom>
          <a:noFill/>
        </p:spPr>
        <p:txBody>
          <a:bodyPr wrap="none" lIns="0" tIns="0" rIns="0" bIns="0" rtlCol="0">
            <a:spAutoFit/>
          </a:bodyPr>
          <a:lstStyle/>
          <a:p>
            <a:r>
              <a:rPr lang="en-SG" sz="2800" b="0" dirty="0"/>
              <a:t>Bucket 1:</a:t>
            </a:r>
            <a:r>
              <a:rPr lang="en-SG" sz="2800" b="0" dirty="0">
                <a:sym typeface="Wingdings" panose="05000000000000000000" pitchFamily="2" charset="2"/>
              </a:rPr>
              <a:t> (</a:t>
            </a:r>
            <a:r>
              <a:rPr lang="en-SG" sz="2800" dirty="0">
                <a:sym typeface="Wingdings" panose="05000000000000000000" pitchFamily="2" charset="2"/>
              </a:rPr>
              <a:t>timestamp = 1, size = 2) ✔</a:t>
            </a:r>
            <a:endParaRPr lang="en-SG" sz="2800" b="0" dirty="0"/>
          </a:p>
          <a:p>
            <a:r>
              <a:rPr lang="en-SG" sz="2800" b="0" dirty="0"/>
              <a:t>Bucket 2: </a:t>
            </a:r>
            <a:r>
              <a:rPr lang="en-SG" sz="2800" b="0" dirty="0">
                <a:sym typeface="Wingdings" panose="05000000000000000000" pitchFamily="2" charset="2"/>
              </a:rPr>
              <a:t>(</a:t>
            </a:r>
            <a:r>
              <a:rPr lang="en-SG" sz="2800" dirty="0">
                <a:sym typeface="Wingdings" panose="05000000000000000000" pitchFamily="2" charset="2"/>
              </a:rPr>
              <a:t>timestamp = 5, size = 2) ✔</a:t>
            </a:r>
            <a:endParaRPr lang="en-SG" sz="2800" b="0" dirty="0"/>
          </a:p>
          <a:p>
            <a:r>
              <a:rPr lang="en-SG" sz="2800" b="0" dirty="0"/>
              <a:t>Bucket 3: </a:t>
            </a:r>
            <a:r>
              <a:rPr lang="en-SG" sz="2800" b="0" dirty="0">
                <a:sym typeface="Wingdings" panose="05000000000000000000" pitchFamily="2" charset="2"/>
              </a:rPr>
              <a:t>(</a:t>
            </a:r>
            <a:r>
              <a:rPr lang="en-SG" sz="2800" dirty="0">
                <a:sym typeface="Wingdings" panose="05000000000000000000" pitchFamily="2" charset="2"/>
              </a:rPr>
              <a:t>timestamp = 10, size = </a:t>
            </a:r>
            <a:r>
              <a:rPr lang="en-SG" sz="2800" dirty="0">
                <a:solidFill>
                  <a:srgbClr val="FF0000"/>
                </a:solidFill>
                <a:sym typeface="Wingdings" panose="05000000000000000000" pitchFamily="2" charset="2"/>
              </a:rPr>
              <a:t>3</a:t>
            </a:r>
            <a:r>
              <a:rPr lang="en-SG" sz="2800" dirty="0">
                <a:sym typeface="Wingdings" panose="05000000000000000000" pitchFamily="2" charset="2"/>
              </a:rPr>
              <a:t>)</a:t>
            </a:r>
            <a:endParaRPr lang="en-SG" sz="2800" b="0" dirty="0"/>
          </a:p>
        </p:txBody>
      </p:sp>
      <p:sp>
        <p:nvSpPr>
          <p:cNvPr id="5" name="Rectangle 4">
            <a:extLst>
              <a:ext uri="{FF2B5EF4-FFF2-40B4-BE49-F238E27FC236}">
                <a16:creationId xmlns:a16="http://schemas.microsoft.com/office/drawing/2014/main" id="{E2179386-CE4D-4963-B2F1-15A3FAF8AF6E}"/>
              </a:ext>
            </a:extLst>
          </p:cNvPr>
          <p:cNvSpPr/>
          <p:nvPr/>
        </p:nvSpPr>
        <p:spPr>
          <a:xfrm>
            <a:off x="695400" y="3645024"/>
            <a:ext cx="854721" cy="523220"/>
          </a:xfrm>
          <a:prstGeom prst="rect">
            <a:avLst/>
          </a:prstGeom>
        </p:spPr>
        <p:txBody>
          <a:bodyPr wrap="none">
            <a:spAutoFit/>
          </a:bodyPr>
          <a:lstStyle/>
          <a:p>
            <a:r>
              <a:rPr lang="en-SG" sz="2800" dirty="0"/>
              <a:t>e.g. </a:t>
            </a:r>
            <a:endParaRPr lang="en-US" sz="2800" dirty="0"/>
          </a:p>
        </p:txBody>
      </p:sp>
      <p:sp>
        <p:nvSpPr>
          <p:cNvPr id="4" name="TextBox 3">
            <a:extLst>
              <a:ext uri="{FF2B5EF4-FFF2-40B4-BE49-F238E27FC236}">
                <a16:creationId xmlns:a16="http://schemas.microsoft.com/office/drawing/2014/main" id="{E32EFEC1-FF35-4AB1-B882-09627DE45B23}"/>
              </a:ext>
            </a:extLst>
          </p:cNvPr>
          <p:cNvSpPr txBox="1"/>
          <p:nvPr/>
        </p:nvSpPr>
        <p:spPr>
          <a:xfrm>
            <a:off x="7795941" y="3431322"/>
            <a:ext cx="4119718" cy="861774"/>
          </a:xfrm>
          <a:prstGeom prst="rect">
            <a:avLst/>
          </a:prstGeom>
          <a:noFill/>
        </p:spPr>
        <p:txBody>
          <a:bodyPr wrap="none" lIns="0" tIns="0" rIns="0" bIns="0" rtlCol="0">
            <a:spAutoFit/>
          </a:bodyPr>
          <a:lstStyle/>
          <a:p>
            <a:r>
              <a:rPr lang="en-SG" sz="2800" b="0" dirty="0"/>
              <a:t>Estimate: 2 + 2 + 1.5 = 5.5</a:t>
            </a:r>
            <a:br>
              <a:rPr lang="en-SG" sz="2800" dirty="0"/>
            </a:br>
            <a:r>
              <a:rPr lang="en-SG" sz="2800" dirty="0"/>
              <a:t>Actual: 5</a:t>
            </a:r>
            <a:endParaRPr lang="en-US" sz="2800" dirty="0"/>
          </a:p>
        </p:txBody>
      </p:sp>
    </p:spTree>
    <p:extLst>
      <p:ext uri="{BB962C8B-B14F-4D97-AF65-F5344CB8AC3E}">
        <p14:creationId xmlns:p14="http://schemas.microsoft.com/office/powerpoint/2010/main" val="3642866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So, if we can keep the size of the last bucket bounded, we can get a good estimate.</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Tree>
    <p:extLst>
      <p:ext uri="{BB962C8B-B14F-4D97-AF65-F5344CB8AC3E}">
        <p14:creationId xmlns:p14="http://schemas.microsoft.com/office/powerpoint/2010/main" val="3518024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Here is one such method. Define </a:t>
                </a:r>
                <a14:m>
                  <m:oMath xmlns:m="http://schemas.openxmlformats.org/officeDocument/2006/math">
                    <m:r>
                      <a:rPr lang="en-SG" b="0" i="1" smtClean="0">
                        <a:latin typeface="Cambria Math" panose="02040503050406030204" pitchFamily="18" charset="0"/>
                      </a:rPr>
                      <m:t>𝑘</m:t>
                    </m:r>
                    <m:r>
                      <a:rPr lang="en-SG" b="0" i="1" smtClean="0">
                        <a:latin typeface="Cambria Math" panose="02040503050406030204" pitchFamily="18" charset="0"/>
                      </a:rPr>
                      <m:t>=</m:t>
                    </m:r>
                    <m:d>
                      <m:dPr>
                        <m:begChr m:val="⌈"/>
                        <m:endChr m:val="⌉"/>
                        <m:ctrlPr>
                          <a:rPr lang="en-SG" b="0" i="1" smtClean="0">
                            <a:latin typeface="Cambria Math" panose="02040503050406030204" pitchFamily="18" charset="0"/>
                          </a:rPr>
                        </m:ctrlPr>
                      </m:dPr>
                      <m:e>
                        <m:f>
                          <m:fPr>
                            <m:ctrlPr>
                              <a:rPr lang="en-SG" b="0" i="1" smtClean="0">
                                <a:latin typeface="Cambria Math" panose="02040503050406030204" pitchFamily="18" charset="0"/>
                              </a:rPr>
                            </m:ctrlPr>
                          </m:fPr>
                          <m:num>
                            <m:r>
                              <a:rPr lang="en-SG" b="0" i="1" smtClean="0">
                                <a:latin typeface="Cambria Math" panose="02040503050406030204" pitchFamily="18" charset="0"/>
                              </a:rPr>
                              <m:t>1</m:t>
                            </m:r>
                          </m:num>
                          <m:den>
                            <m:r>
                              <a:rPr lang="en-SG" b="0" i="1" smtClean="0">
                                <a:latin typeface="Cambria Math" panose="02040503050406030204" pitchFamily="18" charset="0"/>
                              </a:rPr>
                              <m:t>𝜀</m:t>
                            </m:r>
                          </m:den>
                        </m:f>
                      </m:e>
                    </m:d>
                  </m:oMath>
                </a14:m>
                <a:r>
                  <a:rPr lang="en-SG" dirty="0"/>
                  <a:t>. (Assume </a:t>
                </a:r>
                <a14:m>
                  <m:oMath xmlns:m="http://schemas.openxmlformats.org/officeDocument/2006/math">
                    <m:r>
                      <a:rPr lang="en-SG" b="0" i="1" smtClean="0">
                        <a:latin typeface="Cambria Math" panose="02040503050406030204" pitchFamily="18" charset="0"/>
                      </a:rPr>
                      <m:t>𝑘</m:t>
                    </m:r>
                  </m:oMath>
                </a14:m>
                <a:r>
                  <a:rPr lang="en-SG" dirty="0"/>
                  <a:t> is even.)</a:t>
                </a:r>
              </a:p>
              <a:p>
                <a:pPr marL="0" indent="0">
                  <a:buNone/>
                </a:pPr>
                <a:r>
                  <a:rPr lang="en-SG" dirty="0"/>
                  <a:t>We will maintain that all buckets have power-of-two sizes.</a:t>
                </a:r>
              </a:p>
              <a:p>
                <a:pPr marL="0" indent="0">
                  <a:buNone/>
                </a:pPr>
                <a:r>
                  <a:rPr lang="en-SG" dirty="0"/>
                  <a:t>For all bucket sizes:</a:t>
                </a:r>
              </a:p>
              <a:p>
                <a:pPr marL="0" indent="0">
                  <a:buNone/>
                </a:pPr>
                <a:r>
                  <a:rPr lang="en-SG" dirty="0"/>
                  <a:t>	</a:t>
                </a:r>
                <a:r>
                  <a:rPr lang="en-SG" sz="2400" dirty="0"/>
                  <a:t>At least </a:t>
                </a:r>
                <a14:m>
                  <m:oMath xmlns:m="http://schemas.openxmlformats.org/officeDocument/2006/math">
                    <m:f>
                      <m:fPr>
                        <m:ctrlPr>
                          <a:rPr lang="en-SG" sz="2400" b="0" i="1" smtClean="0">
                            <a:latin typeface="Cambria Math" panose="02040503050406030204" pitchFamily="18" charset="0"/>
                          </a:rPr>
                        </m:ctrlPr>
                      </m:fPr>
                      <m:num>
                        <m:r>
                          <a:rPr lang="en-SG" sz="2400" b="0" i="1" smtClean="0">
                            <a:latin typeface="Cambria Math" panose="02040503050406030204" pitchFamily="18" charset="0"/>
                          </a:rPr>
                          <m:t>𝑘</m:t>
                        </m:r>
                      </m:num>
                      <m:den>
                        <m:r>
                          <a:rPr lang="en-SG" sz="2400" b="0" i="1" smtClean="0">
                            <a:latin typeface="Cambria Math" panose="02040503050406030204" pitchFamily="18" charset="0"/>
                          </a:rPr>
                          <m:t>2</m:t>
                        </m:r>
                      </m:den>
                    </m:f>
                  </m:oMath>
                </a14:m>
                <a:r>
                  <a:rPr lang="en-SG" sz="2400" dirty="0"/>
                  <a:t> buckets of that size (except the largest);</a:t>
                </a:r>
              </a:p>
              <a:p>
                <a:pPr marL="0" indent="0">
                  <a:buNone/>
                </a:pPr>
                <a:r>
                  <a:rPr lang="en-SG" sz="2400" dirty="0"/>
                  <a:t>	At most </a:t>
                </a:r>
                <a14:m>
                  <m:oMath xmlns:m="http://schemas.openxmlformats.org/officeDocument/2006/math">
                    <m:f>
                      <m:fPr>
                        <m:ctrlPr>
                          <a:rPr lang="en-SG" sz="2400" b="0" i="1" smtClean="0">
                            <a:latin typeface="Cambria Math" panose="02040503050406030204" pitchFamily="18" charset="0"/>
                          </a:rPr>
                        </m:ctrlPr>
                      </m:fPr>
                      <m:num>
                        <m:r>
                          <a:rPr lang="en-SG" sz="2400" b="0" i="1" smtClean="0">
                            <a:latin typeface="Cambria Math" panose="02040503050406030204" pitchFamily="18" charset="0"/>
                          </a:rPr>
                          <m:t>𝑘</m:t>
                        </m:r>
                      </m:num>
                      <m:den>
                        <m:r>
                          <a:rPr lang="en-SG" sz="2400" b="0" i="1" smtClean="0">
                            <a:latin typeface="Cambria Math" panose="02040503050406030204" pitchFamily="18" charset="0"/>
                          </a:rPr>
                          <m:t>2</m:t>
                        </m:r>
                      </m:den>
                    </m:f>
                    <m:r>
                      <a:rPr lang="en-SG" sz="2400" b="0" i="1" smtClean="0">
                        <a:latin typeface="Cambria Math" panose="02040503050406030204" pitchFamily="18" charset="0"/>
                      </a:rPr>
                      <m:t>+1</m:t>
                    </m:r>
                  </m:oMath>
                </a14:m>
                <a:r>
                  <a:rPr lang="en-SG" sz="2400" dirty="0"/>
                  <a:t> buckets of that size.</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140"/>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Tree>
    <p:extLst>
      <p:ext uri="{BB962C8B-B14F-4D97-AF65-F5344CB8AC3E}">
        <p14:creationId xmlns:p14="http://schemas.microsoft.com/office/powerpoint/2010/main" val="376008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8CEED7-E0FE-454D-978C-8F2874810BD3}"/>
              </a:ext>
            </a:extLst>
          </p:cNvPr>
          <p:cNvSpPr/>
          <p:nvPr/>
        </p:nvSpPr>
        <p:spPr>
          <a:xfrm>
            <a:off x="422290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Windowed Streaming Context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US" dirty="0"/>
                  <a:t>Data comes in a stream (i.e., we see each element in order, exactly once).</a:t>
                </a:r>
              </a:p>
              <a:p>
                <a:pPr marL="0" indent="0">
                  <a:buNone/>
                </a:pPr>
                <a:r>
                  <a:rPr lang="en-US" dirty="0"/>
                  <a:t>We’re only interested in some information about the last </a:t>
                </a:r>
                <a14:m>
                  <m:oMath xmlns:m="http://schemas.openxmlformats.org/officeDocument/2006/math">
                    <m:r>
                      <a:rPr lang="en-SG" b="0" i="1" smtClean="0">
                        <a:latin typeface="Cambria Math" panose="02040503050406030204" pitchFamily="18" charset="0"/>
                      </a:rPr>
                      <m:t>𝑁</m:t>
                    </m:r>
                  </m:oMath>
                </a14:m>
                <a:r>
                  <a:rPr lang="en-US" dirty="0"/>
                  <a:t> elements.</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B29BD78-D126-47FD-B602-123EF4FD0561}"/>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4</a:t>
            </a:r>
          </a:p>
        </p:txBody>
      </p:sp>
      <p:sp>
        <p:nvSpPr>
          <p:cNvPr id="5" name="Rectangle 4">
            <a:extLst>
              <a:ext uri="{FF2B5EF4-FFF2-40B4-BE49-F238E27FC236}">
                <a16:creationId xmlns:a16="http://schemas.microsoft.com/office/drawing/2014/main" id="{03421C44-D57B-4A85-A58C-1595078DF41B}"/>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 name="Rectangle 5">
            <a:extLst>
              <a:ext uri="{FF2B5EF4-FFF2-40B4-BE49-F238E27FC236}">
                <a16:creationId xmlns:a16="http://schemas.microsoft.com/office/drawing/2014/main" id="{EFF7EB2F-4A4C-4001-A812-ABC805FA38BA}"/>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7" name="Rectangle 6">
            <a:extLst>
              <a:ext uri="{FF2B5EF4-FFF2-40B4-BE49-F238E27FC236}">
                <a16:creationId xmlns:a16="http://schemas.microsoft.com/office/drawing/2014/main" id="{11313C2A-7496-4FD9-A5A6-88E5F9C62A86}"/>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8" name="Rectangle 7">
            <a:extLst>
              <a:ext uri="{FF2B5EF4-FFF2-40B4-BE49-F238E27FC236}">
                <a16:creationId xmlns:a16="http://schemas.microsoft.com/office/drawing/2014/main" id="{B754D0C1-7731-4355-B15B-DAD6E3B55DA2}"/>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9" name="Rectangle 8">
            <a:extLst>
              <a:ext uri="{FF2B5EF4-FFF2-40B4-BE49-F238E27FC236}">
                <a16:creationId xmlns:a16="http://schemas.microsoft.com/office/drawing/2014/main" id="{9C6CEC21-C557-4646-95C1-79336A8191A9}"/>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6</a:t>
            </a:r>
          </a:p>
        </p:txBody>
      </p:sp>
      <p:sp>
        <p:nvSpPr>
          <p:cNvPr id="10" name="Rectangle 9">
            <a:extLst>
              <a:ext uri="{FF2B5EF4-FFF2-40B4-BE49-F238E27FC236}">
                <a16:creationId xmlns:a16="http://schemas.microsoft.com/office/drawing/2014/main" id="{973FE29B-B84B-4E0C-827C-8759812B3B3F}"/>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cxnSp>
        <p:nvCxnSpPr>
          <p:cNvPr id="12" name="Straight Arrow Connector 11">
            <a:extLst>
              <a:ext uri="{FF2B5EF4-FFF2-40B4-BE49-F238E27FC236}">
                <a16:creationId xmlns:a16="http://schemas.microsoft.com/office/drawing/2014/main" id="{8D8D803C-9986-4450-BE38-4A6018C4B1EC}"/>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30287-D30B-4094-994D-C04316158C0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BC240E-D1E7-4291-A51D-F31D3A4494EC}"/>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2" name="Straight Arrow Connector 21">
            <a:extLst>
              <a:ext uri="{FF2B5EF4-FFF2-40B4-BE49-F238E27FC236}">
                <a16:creationId xmlns:a16="http://schemas.microsoft.com/office/drawing/2014/main" id="{B5825E95-7853-41AD-A5D0-C5E7F953B78E}"/>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38CB29-827E-4FD3-94D0-F5C6CBE93EF2}"/>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20" name="Rectangle 19">
            <a:extLst>
              <a:ext uri="{FF2B5EF4-FFF2-40B4-BE49-F238E27FC236}">
                <a16:creationId xmlns:a16="http://schemas.microsoft.com/office/drawing/2014/main" id="{A3E8B5DB-02B2-4810-8624-267438A96C1F}"/>
              </a:ext>
            </a:extLst>
          </p:cNvPr>
          <p:cNvSpPr/>
          <p:nvPr/>
        </p:nvSpPr>
        <p:spPr>
          <a:xfrm>
            <a:off x="3430819"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Tree>
    <p:extLst>
      <p:ext uri="{BB962C8B-B14F-4D97-AF65-F5344CB8AC3E}">
        <p14:creationId xmlns:p14="http://schemas.microsoft.com/office/powerpoint/2010/main" val="3328603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16A99697-28BE-4009-89C7-C7103D62123B}"/>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6</a:t>
            </a:r>
          </a:p>
          <a:p>
            <a:pPr algn="ctr"/>
            <a:r>
              <a:rPr lang="en-US" dirty="0">
                <a:solidFill>
                  <a:schemeClr val="tx1"/>
                </a:solidFill>
              </a:rPr>
              <a:t>size 4</a:t>
            </a:r>
          </a:p>
        </p:txBody>
      </p:sp>
      <p:sp>
        <p:nvSpPr>
          <p:cNvPr id="50" name="Rectangle 49">
            <a:extLst>
              <a:ext uri="{FF2B5EF4-FFF2-40B4-BE49-F238E27FC236}">
                <a16:creationId xmlns:a16="http://schemas.microsoft.com/office/drawing/2014/main" id="{B5A76F24-14C4-4A83-9BBC-558A0FC67206}"/>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3</a:t>
            </a:r>
          </a:p>
          <a:p>
            <a:pPr algn="ctr"/>
            <a:r>
              <a:rPr lang="en-US" dirty="0">
                <a:solidFill>
                  <a:schemeClr val="tx1"/>
                </a:solidFill>
              </a:rPr>
              <a:t>size 2</a:t>
            </a:r>
          </a:p>
        </p:txBody>
      </p:sp>
      <p:sp>
        <p:nvSpPr>
          <p:cNvPr id="53" name="Rectangle 52">
            <a:extLst>
              <a:ext uri="{FF2B5EF4-FFF2-40B4-BE49-F238E27FC236}">
                <a16:creationId xmlns:a16="http://schemas.microsoft.com/office/drawing/2014/main" id="{395C4573-D5B8-412D-957E-CD89C1DA18E8}"/>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1</a:t>
            </a:r>
          </a:p>
          <a:p>
            <a:pPr algn="ctr"/>
            <a:r>
              <a:rPr lang="en-US" dirty="0">
                <a:solidFill>
                  <a:schemeClr val="tx1"/>
                </a:solidFill>
              </a:rPr>
              <a:t>size 1</a:t>
            </a:r>
          </a:p>
        </p:txBody>
      </p:sp>
    </p:spTree>
    <p:extLst>
      <p:ext uri="{BB962C8B-B14F-4D97-AF65-F5344CB8AC3E}">
        <p14:creationId xmlns:p14="http://schemas.microsoft.com/office/powerpoint/2010/main" val="43707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a:p>
                <a:pPr marL="0" indent="0">
                  <a:buNone/>
                </a:pPr>
                <a:r>
                  <a:rPr lang="en-US" dirty="0">
                    <a:solidFill>
                      <a:schemeClr val="accent5"/>
                    </a:solidFill>
                  </a:rPr>
                  <a:t>Next element is 1</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a:xfrm>
            <a:off x="838200" y="365125"/>
            <a:ext cx="10515600" cy="1325563"/>
          </a:xfrm>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5" name="Rectangle 54">
            <a:extLst>
              <a:ext uri="{FF2B5EF4-FFF2-40B4-BE49-F238E27FC236}">
                <a16:creationId xmlns:a16="http://schemas.microsoft.com/office/drawing/2014/main" id="{DB9248B9-C9CA-4145-820D-DBE07C44192E}"/>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7</a:t>
            </a:r>
          </a:p>
          <a:p>
            <a:pPr algn="ctr"/>
            <a:r>
              <a:rPr lang="en-US" dirty="0">
                <a:solidFill>
                  <a:schemeClr val="tx1"/>
                </a:solidFill>
              </a:rPr>
              <a:t>size 4</a:t>
            </a:r>
          </a:p>
        </p:txBody>
      </p:sp>
      <p:sp>
        <p:nvSpPr>
          <p:cNvPr id="56" name="Rectangle 55">
            <a:extLst>
              <a:ext uri="{FF2B5EF4-FFF2-40B4-BE49-F238E27FC236}">
                <a16:creationId xmlns:a16="http://schemas.microsoft.com/office/drawing/2014/main" id="{80156527-9568-47FB-B2C3-4BC7432C602E}"/>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4</a:t>
            </a:r>
          </a:p>
          <a:p>
            <a:pPr algn="ctr"/>
            <a:r>
              <a:rPr lang="en-US" dirty="0">
                <a:solidFill>
                  <a:schemeClr val="tx1"/>
                </a:solidFill>
              </a:rPr>
              <a:t>size 2</a:t>
            </a:r>
          </a:p>
        </p:txBody>
      </p:sp>
      <p:sp>
        <p:nvSpPr>
          <p:cNvPr id="57" name="Rectangle 56">
            <a:extLst>
              <a:ext uri="{FF2B5EF4-FFF2-40B4-BE49-F238E27FC236}">
                <a16:creationId xmlns:a16="http://schemas.microsoft.com/office/drawing/2014/main" id="{22B0989E-43E4-4CBE-A976-EA556046014B}"/>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2</a:t>
            </a:r>
          </a:p>
          <a:p>
            <a:pPr algn="ctr"/>
            <a:r>
              <a:rPr lang="en-US" dirty="0">
                <a:solidFill>
                  <a:schemeClr val="tx1"/>
                </a:solidFill>
              </a:rPr>
              <a:t>size 1</a:t>
            </a:r>
          </a:p>
        </p:txBody>
      </p:sp>
      <p:sp>
        <p:nvSpPr>
          <p:cNvPr id="58" name="Rectangle 57">
            <a:extLst>
              <a:ext uri="{FF2B5EF4-FFF2-40B4-BE49-F238E27FC236}">
                <a16:creationId xmlns:a16="http://schemas.microsoft.com/office/drawing/2014/main" id="{497D0247-F641-47DD-9123-4790FB14AE62}"/>
              </a:ext>
            </a:extLst>
          </p:cNvPr>
          <p:cNvSpPr/>
          <p:nvPr/>
        </p:nvSpPr>
        <p:spPr>
          <a:xfrm>
            <a:off x="7398887"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a:t>
            </a:r>
            <a:r>
              <a:rPr lang="en-US" b="1" dirty="0">
                <a:solidFill>
                  <a:schemeClr val="tx1"/>
                </a:solidFill>
              </a:rPr>
              <a:t> 1</a:t>
            </a:r>
          </a:p>
          <a:p>
            <a:pPr algn="ctr"/>
            <a:r>
              <a:rPr lang="en-US" dirty="0">
                <a:solidFill>
                  <a:schemeClr val="tx1"/>
                </a:solidFill>
              </a:rPr>
              <a:t>size</a:t>
            </a:r>
            <a:r>
              <a:rPr lang="en-US" b="1" dirty="0">
                <a:solidFill>
                  <a:schemeClr val="tx1"/>
                </a:solidFill>
              </a:rPr>
              <a:t> 1</a:t>
            </a:r>
          </a:p>
        </p:txBody>
      </p:sp>
    </p:spTree>
    <p:extLst>
      <p:ext uri="{BB962C8B-B14F-4D97-AF65-F5344CB8AC3E}">
        <p14:creationId xmlns:p14="http://schemas.microsoft.com/office/powerpoint/2010/main" val="3868218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a:p>
                <a:pPr marL="0" indent="0">
                  <a:buNone/>
                </a:pPr>
                <a:r>
                  <a:rPr lang="en-US" dirty="0">
                    <a:solidFill>
                      <a:schemeClr val="accent5"/>
                    </a:solidFill>
                  </a:rPr>
                  <a:t>Next element is 0</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5" name="Rectangle 54">
            <a:extLst>
              <a:ext uri="{FF2B5EF4-FFF2-40B4-BE49-F238E27FC236}">
                <a16:creationId xmlns:a16="http://schemas.microsoft.com/office/drawing/2014/main" id="{DB9248B9-C9CA-4145-820D-DBE07C44192E}"/>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8</a:t>
            </a:r>
          </a:p>
          <a:p>
            <a:pPr algn="ctr"/>
            <a:r>
              <a:rPr lang="en-US" dirty="0">
                <a:solidFill>
                  <a:schemeClr val="tx1"/>
                </a:solidFill>
              </a:rPr>
              <a:t>size 4</a:t>
            </a:r>
          </a:p>
        </p:txBody>
      </p:sp>
      <p:sp>
        <p:nvSpPr>
          <p:cNvPr id="56" name="Rectangle 55">
            <a:extLst>
              <a:ext uri="{FF2B5EF4-FFF2-40B4-BE49-F238E27FC236}">
                <a16:creationId xmlns:a16="http://schemas.microsoft.com/office/drawing/2014/main" id="{80156527-9568-47FB-B2C3-4BC7432C602E}"/>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5</a:t>
            </a:r>
          </a:p>
          <a:p>
            <a:pPr algn="ctr"/>
            <a:r>
              <a:rPr lang="en-US" dirty="0">
                <a:solidFill>
                  <a:schemeClr val="tx1"/>
                </a:solidFill>
              </a:rPr>
              <a:t>size 2</a:t>
            </a:r>
          </a:p>
        </p:txBody>
      </p:sp>
      <p:sp>
        <p:nvSpPr>
          <p:cNvPr id="57" name="Rectangle 56">
            <a:extLst>
              <a:ext uri="{FF2B5EF4-FFF2-40B4-BE49-F238E27FC236}">
                <a16:creationId xmlns:a16="http://schemas.microsoft.com/office/drawing/2014/main" id="{22B0989E-43E4-4CBE-A976-EA556046014B}"/>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3</a:t>
            </a:r>
          </a:p>
          <a:p>
            <a:pPr algn="ctr"/>
            <a:r>
              <a:rPr lang="en-US" dirty="0">
                <a:solidFill>
                  <a:schemeClr val="tx1"/>
                </a:solidFill>
              </a:rPr>
              <a:t>size 1</a:t>
            </a:r>
          </a:p>
        </p:txBody>
      </p:sp>
      <p:sp>
        <p:nvSpPr>
          <p:cNvPr id="58" name="Rectangle 57">
            <a:extLst>
              <a:ext uri="{FF2B5EF4-FFF2-40B4-BE49-F238E27FC236}">
                <a16:creationId xmlns:a16="http://schemas.microsoft.com/office/drawing/2014/main" id="{497D0247-F641-47DD-9123-4790FB14AE62}"/>
              </a:ext>
            </a:extLst>
          </p:cNvPr>
          <p:cNvSpPr/>
          <p:nvPr/>
        </p:nvSpPr>
        <p:spPr>
          <a:xfrm>
            <a:off x="7398887"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2</a:t>
            </a:r>
          </a:p>
          <a:p>
            <a:pPr algn="ctr"/>
            <a:r>
              <a:rPr lang="en-US" dirty="0">
                <a:solidFill>
                  <a:schemeClr val="tx1"/>
                </a:solidFill>
              </a:rPr>
              <a:t>size 1</a:t>
            </a:r>
          </a:p>
        </p:txBody>
      </p:sp>
      <p:sp>
        <p:nvSpPr>
          <p:cNvPr id="50" name="Rectangle 49">
            <a:extLst>
              <a:ext uri="{FF2B5EF4-FFF2-40B4-BE49-F238E27FC236}">
                <a16:creationId xmlns:a16="http://schemas.microsoft.com/office/drawing/2014/main" id="{E5866387-7226-4513-A428-DEE89B6D2A23}"/>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3" name="TextBox 52">
            <a:extLst>
              <a:ext uri="{FF2B5EF4-FFF2-40B4-BE49-F238E27FC236}">
                <a16:creationId xmlns:a16="http://schemas.microsoft.com/office/drawing/2014/main" id="{34306173-BAFA-4104-9780-A631F42EE9AB}"/>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Tree>
    <p:extLst>
      <p:ext uri="{BB962C8B-B14F-4D97-AF65-F5344CB8AC3E}">
        <p14:creationId xmlns:p14="http://schemas.microsoft.com/office/powerpoint/2010/main" val="3792535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a:p>
                <a:pPr marL="0" indent="0">
                  <a:buNone/>
                </a:pPr>
                <a:r>
                  <a:rPr lang="en-US" dirty="0">
                    <a:solidFill>
                      <a:schemeClr val="accent5"/>
                    </a:solidFill>
                  </a:rPr>
                  <a:t>Next element is 1</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5" name="Rectangle 54">
            <a:extLst>
              <a:ext uri="{FF2B5EF4-FFF2-40B4-BE49-F238E27FC236}">
                <a16:creationId xmlns:a16="http://schemas.microsoft.com/office/drawing/2014/main" id="{DB9248B9-C9CA-4145-820D-DBE07C44192E}"/>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9</a:t>
            </a:r>
          </a:p>
          <a:p>
            <a:pPr algn="ctr"/>
            <a:r>
              <a:rPr lang="en-US" dirty="0">
                <a:solidFill>
                  <a:schemeClr val="tx1"/>
                </a:solidFill>
              </a:rPr>
              <a:t>size 4</a:t>
            </a:r>
          </a:p>
        </p:txBody>
      </p:sp>
      <p:sp>
        <p:nvSpPr>
          <p:cNvPr id="56" name="Rectangle 55">
            <a:extLst>
              <a:ext uri="{FF2B5EF4-FFF2-40B4-BE49-F238E27FC236}">
                <a16:creationId xmlns:a16="http://schemas.microsoft.com/office/drawing/2014/main" id="{80156527-9568-47FB-B2C3-4BC7432C602E}"/>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6</a:t>
            </a:r>
          </a:p>
          <a:p>
            <a:pPr algn="ctr"/>
            <a:r>
              <a:rPr lang="en-US" dirty="0">
                <a:solidFill>
                  <a:schemeClr val="tx1"/>
                </a:solidFill>
              </a:rPr>
              <a:t>size 2</a:t>
            </a:r>
          </a:p>
        </p:txBody>
      </p:sp>
      <p:sp>
        <p:nvSpPr>
          <p:cNvPr id="57" name="Rectangle 56">
            <a:extLst>
              <a:ext uri="{FF2B5EF4-FFF2-40B4-BE49-F238E27FC236}">
                <a16:creationId xmlns:a16="http://schemas.microsoft.com/office/drawing/2014/main" id="{22B0989E-43E4-4CBE-A976-EA556046014B}"/>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4</a:t>
            </a:r>
          </a:p>
          <a:p>
            <a:pPr algn="ctr"/>
            <a:r>
              <a:rPr lang="en-US" dirty="0">
                <a:solidFill>
                  <a:schemeClr val="tx1"/>
                </a:solidFill>
              </a:rPr>
              <a:t>size 1</a:t>
            </a:r>
          </a:p>
        </p:txBody>
      </p:sp>
      <p:sp>
        <p:nvSpPr>
          <p:cNvPr id="58" name="Rectangle 57">
            <a:extLst>
              <a:ext uri="{FF2B5EF4-FFF2-40B4-BE49-F238E27FC236}">
                <a16:creationId xmlns:a16="http://schemas.microsoft.com/office/drawing/2014/main" id="{497D0247-F641-47DD-9123-4790FB14AE62}"/>
              </a:ext>
            </a:extLst>
          </p:cNvPr>
          <p:cNvSpPr/>
          <p:nvPr/>
        </p:nvSpPr>
        <p:spPr>
          <a:xfrm>
            <a:off x="7398887"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3</a:t>
            </a:r>
          </a:p>
          <a:p>
            <a:pPr algn="ctr"/>
            <a:r>
              <a:rPr lang="en-US" dirty="0">
                <a:solidFill>
                  <a:schemeClr val="tx1"/>
                </a:solidFill>
              </a:rPr>
              <a:t>size 1</a:t>
            </a:r>
          </a:p>
        </p:txBody>
      </p:sp>
      <p:sp>
        <p:nvSpPr>
          <p:cNvPr id="50" name="Rectangle 49">
            <a:extLst>
              <a:ext uri="{FF2B5EF4-FFF2-40B4-BE49-F238E27FC236}">
                <a16:creationId xmlns:a16="http://schemas.microsoft.com/office/drawing/2014/main" id="{E5866387-7226-4513-A428-DEE89B6D2A23}"/>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53" name="TextBox 52">
            <a:extLst>
              <a:ext uri="{FF2B5EF4-FFF2-40B4-BE49-F238E27FC236}">
                <a16:creationId xmlns:a16="http://schemas.microsoft.com/office/drawing/2014/main" id="{34306173-BAFA-4104-9780-A631F42EE9AB}"/>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54" name="Rectangle 53">
            <a:extLst>
              <a:ext uri="{FF2B5EF4-FFF2-40B4-BE49-F238E27FC236}">
                <a16:creationId xmlns:a16="http://schemas.microsoft.com/office/drawing/2014/main" id="{855DA64D-4C69-4E80-ACD2-36FF7ECC19B6}"/>
              </a:ext>
            </a:extLst>
          </p:cNvPr>
          <p:cNvSpPr/>
          <p:nvPr/>
        </p:nvSpPr>
        <p:spPr>
          <a:xfrm>
            <a:off x="9349846"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1</a:t>
            </a:r>
          </a:p>
          <a:p>
            <a:pPr algn="ctr"/>
            <a:r>
              <a:rPr lang="en-US" dirty="0">
                <a:solidFill>
                  <a:schemeClr val="tx1"/>
                </a:solidFill>
              </a:rPr>
              <a:t>size </a:t>
            </a:r>
            <a:r>
              <a:rPr lang="en-US" b="1" dirty="0">
                <a:solidFill>
                  <a:schemeClr val="tx1"/>
                </a:solidFill>
              </a:rPr>
              <a:t>1</a:t>
            </a:r>
          </a:p>
        </p:txBody>
      </p:sp>
      <p:sp>
        <p:nvSpPr>
          <p:cNvPr id="3" name="Left Brace 2">
            <a:extLst>
              <a:ext uri="{FF2B5EF4-FFF2-40B4-BE49-F238E27FC236}">
                <a16:creationId xmlns:a16="http://schemas.microsoft.com/office/drawing/2014/main" id="{18CCB1BD-BAD6-4359-8A8C-9D5657FA7433}"/>
              </a:ext>
            </a:extLst>
          </p:cNvPr>
          <p:cNvSpPr/>
          <p:nvPr/>
        </p:nvSpPr>
        <p:spPr>
          <a:xfrm rot="5400000">
            <a:off x="8139020" y="58450"/>
            <a:ext cx="319417" cy="5701603"/>
          </a:xfrm>
          <a:prstGeom prst="leftBrace">
            <a:avLst>
              <a:gd name="adj1" fmla="val 10510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E5189719-0D25-41C7-91E9-E3ECC019A6DA}"/>
              </a:ext>
            </a:extLst>
          </p:cNvPr>
          <p:cNvSpPr txBox="1"/>
          <p:nvPr/>
        </p:nvSpPr>
        <p:spPr>
          <a:xfrm>
            <a:off x="6066936" y="2354683"/>
            <a:ext cx="4464685" cy="369332"/>
          </a:xfrm>
          <a:prstGeom prst="rect">
            <a:avLst/>
          </a:prstGeom>
          <a:noFill/>
        </p:spPr>
        <p:txBody>
          <a:bodyPr wrap="none" rtlCol="0">
            <a:spAutoFit/>
          </a:bodyPr>
          <a:lstStyle/>
          <a:p>
            <a:pPr algn="ctr"/>
            <a:r>
              <a:rPr lang="en-US" dirty="0"/>
              <a:t>We can’t have 3 buckets of the same size!</a:t>
            </a:r>
          </a:p>
        </p:txBody>
      </p:sp>
    </p:spTree>
    <p:extLst>
      <p:ext uri="{BB962C8B-B14F-4D97-AF65-F5344CB8AC3E}">
        <p14:creationId xmlns:p14="http://schemas.microsoft.com/office/powerpoint/2010/main" val="3238468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5" name="Rectangle 54">
            <a:extLst>
              <a:ext uri="{FF2B5EF4-FFF2-40B4-BE49-F238E27FC236}">
                <a16:creationId xmlns:a16="http://schemas.microsoft.com/office/drawing/2014/main" id="{DB9248B9-C9CA-4145-820D-DBE07C44192E}"/>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9</a:t>
            </a:r>
          </a:p>
          <a:p>
            <a:pPr algn="ctr"/>
            <a:r>
              <a:rPr lang="en-US" dirty="0">
                <a:solidFill>
                  <a:schemeClr val="tx1"/>
                </a:solidFill>
              </a:rPr>
              <a:t>size 4</a:t>
            </a:r>
          </a:p>
        </p:txBody>
      </p:sp>
      <p:sp>
        <p:nvSpPr>
          <p:cNvPr id="56" name="Rectangle 55">
            <a:extLst>
              <a:ext uri="{FF2B5EF4-FFF2-40B4-BE49-F238E27FC236}">
                <a16:creationId xmlns:a16="http://schemas.microsoft.com/office/drawing/2014/main" id="{80156527-9568-47FB-B2C3-4BC7432C602E}"/>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6</a:t>
            </a:r>
          </a:p>
          <a:p>
            <a:pPr algn="ctr"/>
            <a:r>
              <a:rPr lang="en-US" dirty="0">
                <a:solidFill>
                  <a:schemeClr val="tx1"/>
                </a:solidFill>
              </a:rPr>
              <a:t>size 2</a:t>
            </a:r>
          </a:p>
        </p:txBody>
      </p:sp>
      <p:sp>
        <p:nvSpPr>
          <p:cNvPr id="57" name="Rectangle 56">
            <a:extLst>
              <a:ext uri="{FF2B5EF4-FFF2-40B4-BE49-F238E27FC236}">
                <a16:creationId xmlns:a16="http://schemas.microsoft.com/office/drawing/2014/main" id="{22B0989E-43E4-4CBE-A976-EA556046014B}"/>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4</a:t>
            </a:r>
          </a:p>
          <a:p>
            <a:pPr algn="ctr"/>
            <a:r>
              <a:rPr lang="en-US" dirty="0">
                <a:solidFill>
                  <a:schemeClr val="tx1"/>
                </a:solidFill>
              </a:rPr>
              <a:t>size 1</a:t>
            </a:r>
          </a:p>
        </p:txBody>
      </p:sp>
      <p:sp>
        <p:nvSpPr>
          <p:cNvPr id="58" name="Rectangle 57">
            <a:extLst>
              <a:ext uri="{FF2B5EF4-FFF2-40B4-BE49-F238E27FC236}">
                <a16:creationId xmlns:a16="http://schemas.microsoft.com/office/drawing/2014/main" id="{497D0247-F641-47DD-9123-4790FB14AE62}"/>
              </a:ext>
            </a:extLst>
          </p:cNvPr>
          <p:cNvSpPr/>
          <p:nvPr/>
        </p:nvSpPr>
        <p:spPr>
          <a:xfrm>
            <a:off x="7398887"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3</a:t>
            </a:r>
          </a:p>
          <a:p>
            <a:pPr algn="ctr"/>
            <a:r>
              <a:rPr lang="en-US" dirty="0">
                <a:solidFill>
                  <a:schemeClr val="tx1"/>
                </a:solidFill>
              </a:rPr>
              <a:t>size 1</a:t>
            </a:r>
          </a:p>
        </p:txBody>
      </p:sp>
      <p:sp>
        <p:nvSpPr>
          <p:cNvPr id="50" name="Rectangle 49">
            <a:extLst>
              <a:ext uri="{FF2B5EF4-FFF2-40B4-BE49-F238E27FC236}">
                <a16:creationId xmlns:a16="http://schemas.microsoft.com/office/drawing/2014/main" id="{E5866387-7226-4513-A428-DEE89B6D2A23}"/>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53" name="TextBox 52">
            <a:extLst>
              <a:ext uri="{FF2B5EF4-FFF2-40B4-BE49-F238E27FC236}">
                <a16:creationId xmlns:a16="http://schemas.microsoft.com/office/drawing/2014/main" id="{34306173-BAFA-4104-9780-A631F42EE9AB}"/>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54" name="Rectangle 53">
            <a:extLst>
              <a:ext uri="{FF2B5EF4-FFF2-40B4-BE49-F238E27FC236}">
                <a16:creationId xmlns:a16="http://schemas.microsoft.com/office/drawing/2014/main" id="{855DA64D-4C69-4E80-ACD2-36FF7ECC19B6}"/>
              </a:ext>
            </a:extLst>
          </p:cNvPr>
          <p:cNvSpPr/>
          <p:nvPr/>
        </p:nvSpPr>
        <p:spPr>
          <a:xfrm>
            <a:off x="9349846"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1</a:t>
            </a:r>
          </a:p>
          <a:p>
            <a:pPr algn="ctr"/>
            <a:r>
              <a:rPr lang="en-US" dirty="0">
                <a:solidFill>
                  <a:schemeClr val="tx1"/>
                </a:solidFill>
              </a:rPr>
              <a:t>size </a:t>
            </a:r>
            <a:r>
              <a:rPr lang="en-US" b="1" dirty="0">
                <a:solidFill>
                  <a:schemeClr val="tx1"/>
                </a:solidFill>
              </a:rPr>
              <a:t>1</a:t>
            </a:r>
          </a:p>
        </p:txBody>
      </p:sp>
      <p:sp>
        <p:nvSpPr>
          <p:cNvPr id="3" name="Left Brace 2">
            <a:extLst>
              <a:ext uri="{FF2B5EF4-FFF2-40B4-BE49-F238E27FC236}">
                <a16:creationId xmlns:a16="http://schemas.microsoft.com/office/drawing/2014/main" id="{18CCB1BD-BAD6-4359-8A8C-9D5657FA7433}"/>
              </a:ext>
            </a:extLst>
          </p:cNvPr>
          <p:cNvSpPr/>
          <p:nvPr/>
        </p:nvSpPr>
        <p:spPr>
          <a:xfrm rot="5400000">
            <a:off x="7161342" y="1036127"/>
            <a:ext cx="343440" cy="3770271"/>
          </a:xfrm>
          <a:prstGeom prst="leftBrace">
            <a:avLst>
              <a:gd name="adj1" fmla="val 10510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E5189719-0D25-41C7-91E9-E3ECC019A6DA}"/>
              </a:ext>
            </a:extLst>
          </p:cNvPr>
          <p:cNvSpPr txBox="1"/>
          <p:nvPr/>
        </p:nvSpPr>
        <p:spPr>
          <a:xfrm>
            <a:off x="6065909" y="2295000"/>
            <a:ext cx="2523448" cy="369332"/>
          </a:xfrm>
          <a:prstGeom prst="rect">
            <a:avLst/>
          </a:prstGeom>
          <a:noFill/>
        </p:spPr>
        <p:txBody>
          <a:bodyPr wrap="none" rtlCol="0">
            <a:spAutoFit/>
          </a:bodyPr>
          <a:lstStyle/>
          <a:p>
            <a:pPr algn="ctr"/>
            <a:r>
              <a:rPr lang="en-US" dirty="0"/>
              <a:t>Merge two oldest ones</a:t>
            </a:r>
          </a:p>
        </p:txBody>
      </p:sp>
    </p:spTree>
    <p:extLst>
      <p:ext uri="{BB962C8B-B14F-4D97-AF65-F5344CB8AC3E}">
        <p14:creationId xmlns:p14="http://schemas.microsoft.com/office/powerpoint/2010/main" val="729054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5" name="Rectangle 54">
            <a:extLst>
              <a:ext uri="{FF2B5EF4-FFF2-40B4-BE49-F238E27FC236}">
                <a16:creationId xmlns:a16="http://schemas.microsoft.com/office/drawing/2014/main" id="{DB9248B9-C9CA-4145-820D-DBE07C44192E}"/>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9</a:t>
            </a:r>
          </a:p>
          <a:p>
            <a:pPr algn="ctr"/>
            <a:r>
              <a:rPr lang="en-US" dirty="0">
                <a:solidFill>
                  <a:schemeClr val="tx1"/>
                </a:solidFill>
              </a:rPr>
              <a:t>size 4</a:t>
            </a:r>
          </a:p>
        </p:txBody>
      </p:sp>
      <p:sp>
        <p:nvSpPr>
          <p:cNvPr id="56" name="Rectangle 55">
            <a:extLst>
              <a:ext uri="{FF2B5EF4-FFF2-40B4-BE49-F238E27FC236}">
                <a16:creationId xmlns:a16="http://schemas.microsoft.com/office/drawing/2014/main" id="{80156527-9568-47FB-B2C3-4BC7432C602E}"/>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6</a:t>
            </a:r>
          </a:p>
          <a:p>
            <a:pPr algn="ctr"/>
            <a:r>
              <a:rPr lang="en-US" dirty="0">
                <a:solidFill>
                  <a:schemeClr val="tx1"/>
                </a:solidFill>
              </a:rPr>
              <a:t>size 2</a:t>
            </a:r>
          </a:p>
        </p:txBody>
      </p:sp>
      <p:sp>
        <p:nvSpPr>
          <p:cNvPr id="57" name="Rectangle 56">
            <a:extLst>
              <a:ext uri="{FF2B5EF4-FFF2-40B4-BE49-F238E27FC236}">
                <a16:creationId xmlns:a16="http://schemas.microsoft.com/office/drawing/2014/main" id="{22B0989E-43E4-4CBE-A976-EA556046014B}"/>
              </a:ext>
            </a:extLst>
          </p:cNvPr>
          <p:cNvSpPr/>
          <p:nvPr/>
        </p:nvSpPr>
        <p:spPr>
          <a:xfrm>
            <a:off x="5447928" y="3156069"/>
            <a:ext cx="3770270"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3</a:t>
            </a:r>
          </a:p>
          <a:p>
            <a:pPr algn="ctr"/>
            <a:r>
              <a:rPr lang="en-US" dirty="0">
                <a:solidFill>
                  <a:schemeClr val="tx1"/>
                </a:solidFill>
              </a:rPr>
              <a:t>size </a:t>
            </a:r>
            <a:r>
              <a:rPr lang="en-US" b="1" dirty="0">
                <a:solidFill>
                  <a:schemeClr val="tx1"/>
                </a:solidFill>
              </a:rPr>
              <a:t>2</a:t>
            </a:r>
          </a:p>
        </p:txBody>
      </p:sp>
      <p:sp>
        <p:nvSpPr>
          <p:cNvPr id="50" name="Rectangle 49">
            <a:extLst>
              <a:ext uri="{FF2B5EF4-FFF2-40B4-BE49-F238E27FC236}">
                <a16:creationId xmlns:a16="http://schemas.microsoft.com/office/drawing/2014/main" id="{E5866387-7226-4513-A428-DEE89B6D2A23}"/>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53" name="TextBox 52">
            <a:extLst>
              <a:ext uri="{FF2B5EF4-FFF2-40B4-BE49-F238E27FC236}">
                <a16:creationId xmlns:a16="http://schemas.microsoft.com/office/drawing/2014/main" id="{34306173-BAFA-4104-9780-A631F42EE9AB}"/>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54" name="Rectangle 53">
            <a:extLst>
              <a:ext uri="{FF2B5EF4-FFF2-40B4-BE49-F238E27FC236}">
                <a16:creationId xmlns:a16="http://schemas.microsoft.com/office/drawing/2014/main" id="{855DA64D-4C69-4E80-ACD2-36FF7ECC19B6}"/>
              </a:ext>
            </a:extLst>
          </p:cNvPr>
          <p:cNvSpPr/>
          <p:nvPr/>
        </p:nvSpPr>
        <p:spPr>
          <a:xfrm>
            <a:off x="9349846"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1</a:t>
            </a:r>
          </a:p>
          <a:p>
            <a:pPr algn="ctr"/>
            <a:r>
              <a:rPr lang="en-US" dirty="0">
                <a:solidFill>
                  <a:schemeClr val="tx1"/>
                </a:solidFill>
              </a:rPr>
              <a:t>size </a:t>
            </a:r>
            <a:r>
              <a:rPr lang="en-US" b="1" dirty="0">
                <a:solidFill>
                  <a:schemeClr val="tx1"/>
                </a:solidFill>
              </a:rPr>
              <a:t>1</a:t>
            </a:r>
          </a:p>
        </p:txBody>
      </p:sp>
      <p:sp>
        <p:nvSpPr>
          <p:cNvPr id="3" name="Left Brace 2">
            <a:extLst>
              <a:ext uri="{FF2B5EF4-FFF2-40B4-BE49-F238E27FC236}">
                <a16:creationId xmlns:a16="http://schemas.microsoft.com/office/drawing/2014/main" id="{18CCB1BD-BAD6-4359-8A8C-9D5657FA7433}"/>
              </a:ext>
            </a:extLst>
          </p:cNvPr>
          <p:cNvSpPr/>
          <p:nvPr/>
        </p:nvSpPr>
        <p:spPr>
          <a:xfrm rot="5400000">
            <a:off x="7161342" y="1036127"/>
            <a:ext cx="343440" cy="3770271"/>
          </a:xfrm>
          <a:prstGeom prst="leftBrace">
            <a:avLst>
              <a:gd name="adj1" fmla="val 10510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E5189719-0D25-41C7-91E9-E3ECC019A6DA}"/>
              </a:ext>
            </a:extLst>
          </p:cNvPr>
          <p:cNvSpPr txBox="1"/>
          <p:nvPr/>
        </p:nvSpPr>
        <p:spPr>
          <a:xfrm>
            <a:off x="6065909" y="2295000"/>
            <a:ext cx="2523448" cy="369332"/>
          </a:xfrm>
          <a:prstGeom prst="rect">
            <a:avLst/>
          </a:prstGeom>
          <a:noFill/>
        </p:spPr>
        <p:txBody>
          <a:bodyPr wrap="none" rtlCol="0">
            <a:spAutoFit/>
          </a:bodyPr>
          <a:lstStyle/>
          <a:p>
            <a:pPr algn="ctr"/>
            <a:r>
              <a:rPr lang="en-US" dirty="0"/>
              <a:t>Merge two oldest ones</a:t>
            </a:r>
          </a:p>
        </p:txBody>
      </p:sp>
    </p:spTree>
    <p:extLst>
      <p:ext uri="{BB962C8B-B14F-4D97-AF65-F5344CB8AC3E}">
        <p14:creationId xmlns:p14="http://schemas.microsoft.com/office/powerpoint/2010/main" val="2890335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5" name="Rectangle 54">
            <a:extLst>
              <a:ext uri="{FF2B5EF4-FFF2-40B4-BE49-F238E27FC236}">
                <a16:creationId xmlns:a16="http://schemas.microsoft.com/office/drawing/2014/main" id="{DB9248B9-C9CA-4145-820D-DBE07C44192E}"/>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9</a:t>
            </a:r>
          </a:p>
          <a:p>
            <a:pPr algn="ctr"/>
            <a:r>
              <a:rPr lang="en-US" dirty="0">
                <a:solidFill>
                  <a:schemeClr val="tx1"/>
                </a:solidFill>
              </a:rPr>
              <a:t>size 4</a:t>
            </a:r>
          </a:p>
        </p:txBody>
      </p:sp>
      <p:sp>
        <p:nvSpPr>
          <p:cNvPr id="56" name="Rectangle 55">
            <a:extLst>
              <a:ext uri="{FF2B5EF4-FFF2-40B4-BE49-F238E27FC236}">
                <a16:creationId xmlns:a16="http://schemas.microsoft.com/office/drawing/2014/main" id="{80156527-9568-47FB-B2C3-4BC7432C602E}"/>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6</a:t>
            </a:r>
          </a:p>
          <a:p>
            <a:pPr algn="ctr"/>
            <a:r>
              <a:rPr lang="en-US" dirty="0">
                <a:solidFill>
                  <a:schemeClr val="tx1"/>
                </a:solidFill>
              </a:rPr>
              <a:t>size 2</a:t>
            </a:r>
          </a:p>
        </p:txBody>
      </p:sp>
      <p:sp>
        <p:nvSpPr>
          <p:cNvPr id="50" name="Rectangle 49">
            <a:extLst>
              <a:ext uri="{FF2B5EF4-FFF2-40B4-BE49-F238E27FC236}">
                <a16:creationId xmlns:a16="http://schemas.microsoft.com/office/drawing/2014/main" id="{E5866387-7226-4513-A428-DEE89B6D2A23}"/>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53" name="TextBox 52">
            <a:extLst>
              <a:ext uri="{FF2B5EF4-FFF2-40B4-BE49-F238E27FC236}">
                <a16:creationId xmlns:a16="http://schemas.microsoft.com/office/drawing/2014/main" id="{34306173-BAFA-4104-9780-A631F42EE9AB}"/>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58" name="Rectangle 57">
            <a:extLst>
              <a:ext uri="{FF2B5EF4-FFF2-40B4-BE49-F238E27FC236}">
                <a16:creationId xmlns:a16="http://schemas.microsoft.com/office/drawing/2014/main" id="{D9B6777A-9006-4B66-A3AD-41E318A11FE7}"/>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3</a:t>
            </a:r>
          </a:p>
          <a:p>
            <a:pPr algn="ctr"/>
            <a:r>
              <a:rPr lang="en-US" dirty="0">
                <a:solidFill>
                  <a:schemeClr val="tx1"/>
                </a:solidFill>
              </a:rPr>
              <a:t>size 2</a:t>
            </a:r>
          </a:p>
        </p:txBody>
      </p:sp>
      <p:sp>
        <p:nvSpPr>
          <p:cNvPr id="60" name="Rectangle 59">
            <a:extLst>
              <a:ext uri="{FF2B5EF4-FFF2-40B4-BE49-F238E27FC236}">
                <a16:creationId xmlns:a16="http://schemas.microsoft.com/office/drawing/2014/main" id="{7184A3ED-F7A3-4BA9-82D4-D0CCE27F21DB}"/>
              </a:ext>
            </a:extLst>
          </p:cNvPr>
          <p:cNvSpPr/>
          <p:nvPr/>
        </p:nvSpPr>
        <p:spPr>
          <a:xfrm>
            <a:off x="7398887"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1</a:t>
            </a:r>
          </a:p>
          <a:p>
            <a:pPr algn="ctr"/>
            <a:r>
              <a:rPr lang="en-US" dirty="0">
                <a:solidFill>
                  <a:schemeClr val="tx1"/>
                </a:solidFill>
              </a:rPr>
              <a:t>size 1</a:t>
            </a:r>
          </a:p>
        </p:txBody>
      </p:sp>
    </p:spTree>
    <p:extLst>
      <p:ext uri="{BB962C8B-B14F-4D97-AF65-F5344CB8AC3E}">
        <p14:creationId xmlns:p14="http://schemas.microsoft.com/office/powerpoint/2010/main" val="595552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a:p>
                <a:pPr marL="0" indent="0">
                  <a:buNone/>
                </a:pPr>
                <a:r>
                  <a:rPr lang="en-US" dirty="0">
                    <a:solidFill>
                      <a:schemeClr val="accent5"/>
                    </a:solidFill>
                  </a:rPr>
                  <a:t>Next element is 0</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5" name="Rectangle 54">
            <a:extLst>
              <a:ext uri="{FF2B5EF4-FFF2-40B4-BE49-F238E27FC236}">
                <a16:creationId xmlns:a16="http://schemas.microsoft.com/office/drawing/2014/main" id="{DB9248B9-C9CA-4145-820D-DBE07C44192E}"/>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10</a:t>
            </a:r>
          </a:p>
          <a:p>
            <a:pPr algn="ctr"/>
            <a:r>
              <a:rPr lang="en-US" dirty="0">
                <a:solidFill>
                  <a:schemeClr val="tx1"/>
                </a:solidFill>
              </a:rPr>
              <a:t>size 4</a:t>
            </a:r>
          </a:p>
        </p:txBody>
      </p:sp>
      <p:sp>
        <p:nvSpPr>
          <p:cNvPr id="56" name="Rectangle 55">
            <a:extLst>
              <a:ext uri="{FF2B5EF4-FFF2-40B4-BE49-F238E27FC236}">
                <a16:creationId xmlns:a16="http://schemas.microsoft.com/office/drawing/2014/main" id="{80156527-9568-47FB-B2C3-4BC7432C602E}"/>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7</a:t>
            </a:r>
          </a:p>
          <a:p>
            <a:pPr algn="ctr"/>
            <a:r>
              <a:rPr lang="en-US" dirty="0">
                <a:solidFill>
                  <a:schemeClr val="tx1"/>
                </a:solidFill>
              </a:rPr>
              <a:t>size 2</a:t>
            </a:r>
          </a:p>
        </p:txBody>
      </p:sp>
      <p:sp>
        <p:nvSpPr>
          <p:cNvPr id="50" name="Rectangle 49">
            <a:extLst>
              <a:ext uri="{FF2B5EF4-FFF2-40B4-BE49-F238E27FC236}">
                <a16:creationId xmlns:a16="http://schemas.microsoft.com/office/drawing/2014/main" id="{E5866387-7226-4513-A428-DEE89B6D2A23}"/>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3" name="TextBox 52">
            <a:extLst>
              <a:ext uri="{FF2B5EF4-FFF2-40B4-BE49-F238E27FC236}">
                <a16:creationId xmlns:a16="http://schemas.microsoft.com/office/drawing/2014/main" id="{34306173-BAFA-4104-9780-A631F42EE9AB}"/>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58" name="Rectangle 57">
            <a:extLst>
              <a:ext uri="{FF2B5EF4-FFF2-40B4-BE49-F238E27FC236}">
                <a16:creationId xmlns:a16="http://schemas.microsoft.com/office/drawing/2014/main" id="{D9B6777A-9006-4B66-A3AD-41E318A11FE7}"/>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4</a:t>
            </a:r>
          </a:p>
          <a:p>
            <a:pPr algn="ctr"/>
            <a:r>
              <a:rPr lang="en-US" dirty="0">
                <a:solidFill>
                  <a:schemeClr val="tx1"/>
                </a:solidFill>
              </a:rPr>
              <a:t>size 2</a:t>
            </a:r>
          </a:p>
        </p:txBody>
      </p:sp>
      <p:sp>
        <p:nvSpPr>
          <p:cNvPr id="60" name="Rectangle 59">
            <a:extLst>
              <a:ext uri="{FF2B5EF4-FFF2-40B4-BE49-F238E27FC236}">
                <a16:creationId xmlns:a16="http://schemas.microsoft.com/office/drawing/2014/main" id="{7184A3ED-F7A3-4BA9-82D4-D0CCE27F21DB}"/>
              </a:ext>
            </a:extLst>
          </p:cNvPr>
          <p:cNvSpPr/>
          <p:nvPr/>
        </p:nvSpPr>
        <p:spPr>
          <a:xfrm>
            <a:off x="7398887"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2</a:t>
            </a:r>
          </a:p>
          <a:p>
            <a:pPr algn="ctr"/>
            <a:r>
              <a:rPr lang="en-US" dirty="0">
                <a:solidFill>
                  <a:schemeClr val="tx1"/>
                </a:solidFill>
              </a:rPr>
              <a:t>size 1</a:t>
            </a:r>
          </a:p>
        </p:txBody>
      </p:sp>
    </p:spTree>
    <p:extLst>
      <p:ext uri="{BB962C8B-B14F-4D97-AF65-F5344CB8AC3E}">
        <p14:creationId xmlns:p14="http://schemas.microsoft.com/office/powerpoint/2010/main" val="2365135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a:p>
                <a:pPr marL="0" indent="0">
                  <a:buNone/>
                </a:pPr>
                <a:r>
                  <a:rPr lang="en-US" dirty="0">
                    <a:solidFill>
                      <a:schemeClr val="accent5"/>
                    </a:solidFill>
                  </a:rPr>
                  <a:t>Next element is 0</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5" name="Rectangle 54">
            <a:extLst>
              <a:ext uri="{FF2B5EF4-FFF2-40B4-BE49-F238E27FC236}">
                <a16:creationId xmlns:a16="http://schemas.microsoft.com/office/drawing/2014/main" id="{DB9248B9-C9CA-4145-820D-DBE07C44192E}"/>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11</a:t>
            </a:r>
          </a:p>
          <a:p>
            <a:pPr algn="ctr"/>
            <a:r>
              <a:rPr lang="en-US" dirty="0">
                <a:solidFill>
                  <a:schemeClr val="tx1"/>
                </a:solidFill>
              </a:rPr>
              <a:t>size 4</a:t>
            </a:r>
          </a:p>
        </p:txBody>
      </p:sp>
      <p:sp>
        <p:nvSpPr>
          <p:cNvPr id="56" name="Rectangle 55">
            <a:extLst>
              <a:ext uri="{FF2B5EF4-FFF2-40B4-BE49-F238E27FC236}">
                <a16:creationId xmlns:a16="http://schemas.microsoft.com/office/drawing/2014/main" id="{80156527-9568-47FB-B2C3-4BC7432C602E}"/>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8</a:t>
            </a:r>
          </a:p>
          <a:p>
            <a:pPr algn="ctr"/>
            <a:r>
              <a:rPr lang="en-US" dirty="0">
                <a:solidFill>
                  <a:schemeClr val="tx1"/>
                </a:solidFill>
              </a:rPr>
              <a:t>size 2</a:t>
            </a:r>
          </a:p>
        </p:txBody>
      </p:sp>
      <p:sp>
        <p:nvSpPr>
          <p:cNvPr id="50" name="Rectangle 49">
            <a:extLst>
              <a:ext uri="{FF2B5EF4-FFF2-40B4-BE49-F238E27FC236}">
                <a16:creationId xmlns:a16="http://schemas.microsoft.com/office/drawing/2014/main" id="{E5866387-7226-4513-A428-DEE89B6D2A23}"/>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3" name="TextBox 52">
            <a:extLst>
              <a:ext uri="{FF2B5EF4-FFF2-40B4-BE49-F238E27FC236}">
                <a16:creationId xmlns:a16="http://schemas.microsoft.com/office/drawing/2014/main" id="{34306173-BAFA-4104-9780-A631F42EE9AB}"/>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58" name="Rectangle 57">
            <a:extLst>
              <a:ext uri="{FF2B5EF4-FFF2-40B4-BE49-F238E27FC236}">
                <a16:creationId xmlns:a16="http://schemas.microsoft.com/office/drawing/2014/main" id="{D9B6777A-9006-4B66-A3AD-41E318A11FE7}"/>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5</a:t>
            </a:r>
          </a:p>
          <a:p>
            <a:pPr algn="ctr"/>
            <a:r>
              <a:rPr lang="en-US" dirty="0">
                <a:solidFill>
                  <a:schemeClr val="tx1"/>
                </a:solidFill>
              </a:rPr>
              <a:t>size 2</a:t>
            </a:r>
          </a:p>
        </p:txBody>
      </p:sp>
      <p:sp>
        <p:nvSpPr>
          <p:cNvPr id="60" name="Rectangle 59">
            <a:extLst>
              <a:ext uri="{FF2B5EF4-FFF2-40B4-BE49-F238E27FC236}">
                <a16:creationId xmlns:a16="http://schemas.microsoft.com/office/drawing/2014/main" id="{7184A3ED-F7A3-4BA9-82D4-D0CCE27F21DB}"/>
              </a:ext>
            </a:extLst>
          </p:cNvPr>
          <p:cNvSpPr/>
          <p:nvPr/>
        </p:nvSpPr>
        <p:spPr>
          <a:xfrm>
            <a:off x="7398887"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3</a:t>
            </a:r>
          </a:p>
          <a:p>
            <a:pPr algn="ctr"/>
            <a:r>
              <a:rPr lang="en-US" dirty="0">
                <a:solidFill>
                  <a:schemeClr val="tx1"/>
                </a:solidFill>
              </a:rPr>
              <a:t>size 1</a:t>
            </a:r>
          </a:p>
        </p:txBody>
      </p:sp>
      <p:sp>
        <p:nvSpPr>
          <p:cNvPr id="54" name="Left Brace 53">
            <a:extLst>
              <a:ext uri="{FF2B5EF4-FFF2-40B4-BE49-F238E27FC236}">
                <a16:creationId xmlns:a16="http://schemas.microsoft.com/office/drawing/2014/main" id="{DF91FF45-C628-42D3-B9FA-ED4036F834A7}"/>
              </a:ext>
            </a:extLst>
          </p:cNvPr>
          <p:cNvSpPr/>
          <p:nvPr/>
        </p:nvSpPr>
        <p:spPr>
          <a:xfrm rot="16200000">
            <a:off x="2329410" y="3356188"/>
            <a:ext cx="264546" cy="1783189"/>
          </a:xfrm>
          <a:prstGeom prst="leftBrace">
            <a:avLst>
              <a:gd name="adj1" fmla="val 10510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3932B997-3754-4FD1-A6F4-FF53D9CAE8D8}"/>
              </a:ext>
            </a:extLst>
          </p:cNvPr>
          <p:cNvSpPr txBox="1"/>
          <p:nvPr/>
        </p:nvSpPr>
        <p:spPr>
          <a:xfrm>
            <a:off x="1982618" y="4411225"/>
            <a:ext cx="946093" cy="369332"/>
          </a:xfrm>
          <a:prstGeom prst="rect">
            <a:avLst/>
          </a:prstGeom>
          <a:noFill/>
        </p:spPr>
        <p:txBody>
          <a:bodyPr wrap="none" rtlCol="0">
            <a:spAutoFit/>
          </a:bodyPr>
          <a:lstStyle/>
          <a:p>
            <a:pPr algn="ctr"/>
            <a:r>
              <a:rPr lang="en-US" dirty="0"/>
              <a:t>Expired</a:t>
            </a:r>
          </a:p>
        </p:txBody>
      </p:sp>
    </p:spTree>
    <p:extLst>
      <p:ext uri="{BB962C8B-B14F-4D97-AF65-F5344CB8AC3E}">
        <p14:creationId xmlns:p14="http://schemas.microsoft.com/office/powerpoint/2010/main" val="3320586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US" dirty="0"/>
                  <a:t>Example,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US" dirty="0"/>
                  <a: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8" name="Rectangle 37">
            <a:extLst>
              <a:ext uri="{FF2B5EF4-FFF2-40B4-BE49-F238E27FC236}">
                <a16:creationId xmlns:a16="http://schemas.microsoft.com/office/drawing/2014/main" id="{90656A22-E9F3-4341-BCE3-5B5AAE554F08}"/>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39" name="Rectangle 38">
            <a:extLst>
              <a:ext uri="{FF2B5EF4-FFF2-40B4-BE49-F238E27FC236}">
                <a16:creationId xmlns:a16="http://schemas.microsoft.com/office/drawing/2014/main" id="{8FA3BB76-50AF-44E2-9AA4-A07653B16DA4}"/>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0" name="Rectangle 39">
            <a:extLst>
              <a:ext uri="{FF2B5EF4-FFF2-40B4-BE49-F238E27FC236}">
                <a16:creationId xmlns:a16="http://schemas.microsoft.com/office/drawing/2014/main" id="{4C832D6C-226C-4CCD-9C91-3E95C0764925}"/>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41" name="Rectangle 40">
            <a:extLst>
              <a:ext uri="{FF2B5EF4-FFF2-40B4-BE49-F238E27FC236}">
                <a16:creationId xmlns:a16="http://schemas.microsoft.com/office/drawing/2014/main" id="{DA2580EE-57CF-4DCC-8084-0DC702B69D19}"/>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42" name="Rectangle 41">
            <a:extLst>
              <a:ext uri="{FF2B5EF4-FFF2-40B4-BE49-F238E27FC236}">
                <a16:creationId xmlns:a16="http://schemas.microsoft.com/office/drawing/2014/main" id="{3D44EF65-7EF7-40F8-9296-C627AE723AB3}"/>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cxnSp>
        <p:nvCxnSpPr>
          <p:cNvPr id="43" name="Straight Arrow Connector 42">
            <a:extLst>
              <a:ext uri="{FF2B5EF4-FFF2-40B4-BE49-F238E27FC236}">
                <a16:creationId xmlns:a16="http://schemas.microsoft.com/office/drawing/2014/main" id="{22F64481-26D9-4CFA-AF96-2F43B4646E3B}"/>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5FC99E7-8C27-4EB2-84D0-3FA305700238}"/>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7A36CC5-7F31-4C6B-8952-C207542E03A6}"/>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46" name="Straight Arrow Connector 45">
            <a:extLst>
              <a:ext uri="{FF2B5EF4-FFF2-40B4-BE49-F238E27FC236}">
                <a16:creationId xmlns:a16="http://schemas.microsoft.com/office/drawing/2014/main" id="{6AFB4988-1A74-4801-9733-AC59462ECCBF}"/>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C0A21CC-843A-423F-89EB-8DD47234D34A}"/>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48" name="Rectangle 47">
            <a:extLst>
              <a:ext uri="{FF2B5EF4-FFF2-40B4-BE49-F238E27FC236}">
                <a16:creationId xmlns:a16="http://schemas.microsoft.com/office/drawing/2014/main" id="{BE0B0C9D-9D31-4C64-8F40-E2B592CFB8D6}"/>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49" name="Rectangle 48">
            <a:extLst>
              <a:ext uri="{FF2B5EF4-FFF2-40B4-BE49-F238E27FC236}">
                <a16:creationId xmlns:a16="http://schemas.microsoft.com/office/drawing/2014/main" id="{85FA2742-65A9-4BC4-B2F7-5DA162E0D9C4}"/>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4" name="Rectangle 63">
            <a:extLst>
              <a:ext uri="{FF2B5EF4-FFF2-40B4-BE49-F238E27FC236}">
                <a16:creationId xmlns:a16="http://schemas.microsoft.com/office/drawing/2014/main" id="{09E92E9C-5080-4379-88A2-18172C141C92}"/>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5" name="Rectangle 64">
            <a:extLst>
              <a:ext uri="{FF2B5EF4-FFF2-40B4-BE49-F238E27FC236}">
                <a16:creationId xmlns:a16="http://schemas.microsoft.com/office/drawing/2014/main" id="{D68202E0-BDC5-4ADF-A34C-48B48BC6AB7D}"/>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6" name="Rectangle 65">
            <a:extLst>
              <a:ext uri="{FF2B5EF4-FFF2-40B4-BE49-F238E27FC236}">
                <a16:creationId xmlns:a16="http://schemas.microsoft.com/office/drawing/2014/main" id="{836B38DE-E981-4650-9976-26DEB254F9E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7" name="Rectangle 66">
            <a:extLst>
              <a:ext uri="{FF2B5EF4-FFF2-40B4-BE49-F238E27FC236}">
                <a16:creationId xmlns:a16="http://schemas.microsoft.com/office/drawing/2014/main" id="{F46AF4DE-BC2B-42F6-8A77-12897DC7494E}"/>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68" name="Rectangle 67">
            <a:extLst>
              <a:ext uri="{FF2B5EF4-FFF2-40B4-BE49-F238E27FC236}">
                <a16:creationId xmlns:a16="http://schemas.microsoft.com/office/drawing/2014/main" id="{C753D6AD-6ACF-49F2-B07E-D2311CC9A0BC}"/>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69" name="Rectangle 68">
            <a:extLst>
              <a:ext uri="{FF2B5EF4-FFF2-40B4-BE49-F238E27FC236}">
                <a16:creationId xmlns:a16="http://schemas.microsoft.com/office/drawing/2014/main" id="{19295F74-416F-4501-AB5D-A8C7DEF3242C}"/>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70" name="TextBox 69">
            <a:extLst>
              <a:ext uri="{FF2B5EF4-FFF2-40B4-BE49-F238E27FC236}">
                <a16:creationId xmlns:a16="http://schemas.microsoft.com/office/drawing/2014/main" id="{64016F7A-A25C-46FC-895E-384ABD9727CC}"/>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71" name="TextBox 70">
            <a:extLst>
              <a:ext uri="{FF2B5EF4-FFF2-40B4-BE49-F238E27FC236}">
                <a16:creationId xmlns:a16="http://schemas.microsoft.com/office/drawing/2014/main" id="{DF59B582-B918-4234-9DB5-60B037EBBAF4}"/>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72" name="TextBox 71">
            <a:extLst>
              <a:ext uri="{FF2B5EF4-FFF2-40B4-BE49-F238E27FC236}">
                <a16:creationId xmlns:a16="http://schemas.microsoft.com/office/drawing/2014/main" id="{2292BC57-83C4-4EDF-B1DE-EB98D1157ADE}"/>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73" name="TextBox 72">
            <a:extLst>
              <a:ext uri="{FF2B5EF4-FFF2-40B4-BE49-F238E27FC236}">
                <a16:creationId xmlns:a16="http://schemas.microsoft.com/office/drawing/2014/main" id="{31F18B1C-D044-4B78-8619-D48C96986DAF}"/>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74" name="TextBox 73">
            <a:extLst>
              <a:ext uri="{FF2B5EF4-FFF2-40B4-BE49-F238E27FC236}">
                <a16:creationId xmlns:a16="http://schemas.microsoft.com/office/drawing/2014/main" id="{F7032F33-ECBF-4F3C-B89A-48C5CCCCC96F}"/>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75" name="TextBox 74">
            <a:extLst>
              <a:ext uri="{FF2B5EF4-FFF2-40B4-BE49-F238E27FC236}">
                <a16:creationId xmlns:a16="http://schemas.microsoft.com/office/drawing/2014/main" id="{343D60C4-FA7E-4E62-B48F-E85E06699CA2}"/>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76" name="TextBox 75">
            <a:extLst>
              <a:ext uri="{FF2B5EF4-FFF2-40B4-BE49-F238E27FC236}">
                <a16:creationId xmlns:a16="http://schemas.microsoft.com/office/drawing/2014/main" id="{B1F71388-7926-45F0-B0D7-52198356E16C}"/>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77" name="TextBox 76">
            <a:extLst>
              <a:ext uri="{FF2B5EF4-FFF2-40B4-BE49-F238E27FC236}">
                <a16:creationId xmlns:a16="http://schemas.microsoft.com/office/drawing/2014/main" id="{5F27BA02-AC12-4998-BD01-5D505967D4F1}"/>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78" name="TextBox 77">
            <a:extLst>
              <a:ext uri="{FF2B5EF4-FFF2-40B4-BE49-F238E27FC236}">
                <a16:creationId xmlns:a16="http://schemas.microsoft.com/office/drawing/2014/main" id="{ED601442-4DE3-468D-94AD-0DB96B293B6C}"/>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79" name="TextBox 78">
            <a:extLst>
              <a:ext uri="{FF2B5EF4-FFF2-40B4-BE49-F238E27FC236}">
                <a16:creationId xmlns:a16="http://schemas.microsoft.com/office/drawing/2014/main" id="{74B2CE0D-8B29-4143-BB8D-E1A3E2D1842A}"/>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80" name="TextBox 79">
            <a:extLst>
              <a:ext uri="{FF2B5EF4-FFF2-40B4-BE49-F238E27FC236}">
                <a16:creationId xmlns:a16="http://schemas.microsoft.com/office/drawing/2014/main" id="{54F598BE-7EDC-4AA4-A50C-D70097856F6D}"/>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81" name="TextBox 80">
            <a:extLst>
              <a:ext uri="{FF2B5EF4-FFF2-40B4-BE49-F238E27FC236}">
                <a16:creationId xmlns:a16="http://schemas.microsoft.com/office/drawing/2014/main" id="{BB32C013-0C10-4477-8BE0-4F1D8B2902FB}"/>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82" name="TextBox 81">
            <a:extLst>
              <a:ext uri="{FF2B5EF4-FFF2-40B4-BE49-F238E27FC236}">
                <a16:creationId xmlns:a16="http://schemas.microsoft.com/office/drawing/2014/main" id="{67B7728B-5DD7-4817-BDEA-71850236467A}"/>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51" name="Rectangle 50">
            <a:extLst>
              <a:ext uri="{FF2B5EF4-FFF2-40B4-BE49-F238E27FC236}">
                <a16:creationId xmlns:a16="http://schemas.microsoft.com/office/drawing/2014/main" id="{2FFBA146-5D55-43C0-801E-1DDA57929B16}"/>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52" name="TextBox 51">
            <a:extLst>
              <a:ext uri="{FF2B5EF4-FFF2-40B4-BE49-F238E27FC236}">
                <a16:creationId xmlns:a16="http://schemas.microsoft.com/office/drawing/2014/main" id="{34426ECE-834B-466E-BBE6-C294DF20B77D}"/>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50" name="Rectangle 49">
            <a:extLst>
              <a:ext uri="{FF2B5EF4-FFF2-40B4-BE49-F238E27FC236}">
                <a16:creationId xmlns:a16="http://schemas.microsoft.com/office/drawing/2014/main" id="{E5866387-7226-4513-A428-DEE89B6D2A23}"/>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53" name="TextBox 52">
            <a:extLst>
              <a:ext uri="{FF2B5EF4-FFF2-40B4-BE49-F238E27FC236}">
                <a16:creationId xmlns:a16="http://schemas.microsoft.com/office/drawing/2014/main" id="{34306173-BAFA-4104-9780-A631F42EE9AB}"/>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59" name="Rectangle 58">
            <a:extLst>
              <a:ext uri="{FF2B5EF4-FFF2-40B4-BE49-F238E27FC236}">
                <a16:creationId xmlns:a16="http://schemas.microsoft.com/office/drawing/2014/main" id="{BE4D7A15-5948-4854-BE92-E3BC6BAF61C6}"/>
              </a:ext>
            </a:extLst>
          </p:cNvPr>
          <p:cNvSpPr/>
          <p:nvPr/>
        </p:nvSpPr>
        <p:spPr>
          <a:xfrm>
            <a:off x="1546010"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8</a:t>
            </a:r>
          </a:p>
          <a:p>
            <a:pPr algn="ctr"/>
            <a:r>
              <a:rPr lang="en-US" dirty="0">
                <a:solidFill>
                  <a:schemeClr val="tx1"/>
                </a:solidFill>
              </a:rPr>
              <a:t>size 2</a:t>
            </a:r>
          </a:p>
        </p:txBody>
      </p:sp>
      <p:sp>
        <p:nvSpPr>
          <p:cNvPr id="61" name="Rectangle 60">
            <a:extLst>
              <a:ext uri="{FF2B5EF4-FFF2-40B4-BE49-F238E27FC236}">
                <a16:creationId xmlns:a16="http://schemas.microsoft.com/office/drawing/2014/main" id="{E2205B58-BB0C-402F-93AF-2906D84736EC}"/>
              </a:ext>
            </a:extLst>
          </p:cNvPr>
          <p:cNvSpPr/>
          <p:nvPr/>
        </p:nvSpPr>
        <p:spPr>
          <a:xfrm>
            <a:off x="3496969" y="3147048"/>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5</a:t>
            </a:r>
          </a:p>
          <a:p>
            <a:pPr algn="ctr"/>
            <a:r>
              <a:rPr lang="en-US" dirty="0">
                <a:solidFill>
                  <a:schemeClr val="tx1"/>
                </a:solidFill>
              </a:rPr>
              <a:t>size 2</a:t>
            </a:r>
          </a:p>
        </p:txBody>
      </p:sp>
      <p:sp>
        <p:nvSpPr>
          <p:cNvPr id="62" name="Rectangle 61">
            <a:extLst>
              <a:ext uri="{FF2B5EF4-FFF2-40B4-BE49-F238E27FC236}">
                <a16:creationId xmlns:a16="http://schemas.microsoft.com/office/drawing/2014/main" id="{646CBFE1-6F62-434A-B234-454D57BAB1EE}"/>
              </a:ext>
            </a:extLst>
          </p:cNvPr>
          <p:cNvSpPr/>
          <p:nvPr/>
        </p:nvSpPr>
        <p:spPr>
          <a:xfrm>
            <a:off x="5447928" y="3156069"/>
            <a:ext cx="1819311" cy="864096"/>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3</a:t>
            </a:r>
          </a:p>
          <a:p>
            <a:pPr algn="ctr"/>
            <a:r>
              <a:rPr lang="en-US" dirty="0">
                <a:solidFill>
                  <a:schemeClr val="tx1"/>
                </a:solidFill>
              </a:rPr>
              <a:t>size 1</a:t>
            </a:r>
          </a:p>
        </p:txBody>
      </p:sp>
    </p:spTree>
    <p:extLst>
      <p:ext uri="{BB962C8B-B14F-4D97-AF65-F5344CB8AC3E}">
        <p14:creationId xmlns:p14="http://schemas.microsoft.com/office/powerpoint/2010/main" val="91062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8CEED7-E0FE-454D-978C-8F2874810BD3}"/>
              </a:ext>
            </a:extLst>
          </p:cNvPr>
          <p:cNvSpPr/>
          <p:nvPr/>
        </p:nvSpPr>
        <p:spPr>
          <a:xfrm>
            <a:off x="422290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4</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Windowed Streaming Context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US" dirty="0"/>
                  <a:t>Data comes in a stream (i.e., we see each element in order, exactly once).</a:t>
                </a:r>
              </a:p>
              <a:p>
                <a:pPr marL="0" indent="0">
                  <a:buNone/>
                </a:pPr>
                <a:r>
                  <a:rPr lang="en-US" dirty="0"/>
                  <a:t>We’re only interested in some information about the last </a:t>
                </a:r>
                <a14:m>
                  <m:oMath xmlns:m="http://schemas.openxmlformats.org/officeDocument/2006/math">
                    <m:r>
                      <a:rPr lang="en-SG" b="0" i="1" smtClean="0">
                        <a:latin typeface="Cambria Math" panose="02040503050406030204" pitchFamily="18" charset="0"/>
                      </a:rPr>
                      <m:t>𝑁</m:t>
                    </m:r>
                  </m:oMath>
                </a14:m>
                <a:r>
                  <a:rPr lang="en-US" dirty="0"/>
                  <a:t> elements.</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B29BD78-D126-47FD-B602-123EF4FD0561}"/>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5" name="Rectangle 4">
            <a:extLst>
              <a:ext uri="{FF2B5EF4-FFF2-40B4-BE49-F238E27FC236}">
                <a16:creationId xmlns:a16="http://schemas.microsoft.com/office/drawing/2014/main" id="{03421C44-D57B-4A85-A58C-1595078DF41B}"/>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6" name="Rectangle 5">
            <a:extLst>
              <a:ext uri="{FF2B5EF4-FFF2-40B4-BE49-F238E27FC236}">
                <a16:creationId xmlns:a16="http://schemas.microsoft.com/office/drawing/2014/main" id="{EFF7EB2F-4A4C-4001-A812-ABC805FA38BA}"/>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7" name="Rectangle 6">
            <a:extLst>
              <a:ext uri="{FF2B5EF4-FFF2-40B4-BE49-F238E27FC236}">
                <a16:creationId xmlns:a16="http://schemas.microsoft.com/office/drawing/2014/main" id="{11313C2A-7496-4FD9-A5A6-88E5F9C62A86}"/>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8" name="Rectangle 7">
            <a:extLst>
              <a:ext uri="{FF2B5EF4-FFF2-40B4-BE49-F238E27FC236}">
                <a16:creationId xmlns:a16="http://schemas.microsoft.com/office/drawing/2014/main" id="{B754D0C1-7731-4355-B15B-DAD6E3B55DA2}"/>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6</a:t>
            </a:r>
          </a:p>
        </p:txBody>
      </p:sp>
      <p:sp>
        <p:nvSpPr>
          <p:cNvPr id="9" name="Rectangle 8">
            <a:extLst>
              <a:ext uri="{FF2B5EF4-FFF2-40B4-BE49-F238E27FC236}">
                <a16:creationId xmlns:a16="http://schemas.microsoft.com/office/drawing/2014/main" id="{9C6CEC21-C557-4646-95C1-79336A8191A9}"/>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10" name="Rectangle 9">
            <a:extLst>
              <a:ext uri="{FF2B5EF4-FFF2-40B4-BE49-F238E27FC236}">
                <a16:creationId xmlns:a16="http://schemas.microsoft.com/office/drawing/2014/main" id="{973FE29B-B84B-4E0C-827C-8759812B3B3F}"/>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cxnSp>
        <p:nvCxnSpPr>
          <p:cNvPr id="12" name="Straight Arrow Connector 11">
            <a:extLst>
              <a:ext uri="{FF2B5EF4-FFF2-40B4-BE49-F238E27FC236}">
                <a16:creationId xmlns:a16="http://schemas.microsoft.com/office/drawing/2014/main" id="{8D8D803C-9986-4450-BE38-4A6018C4B1EC}"/>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30287-D30B-4094-994D-C04316158C0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BC240E-D1E7-4291-A51D-F31D3A4494EC}"/>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2" name="Straight Arrow Connector 21">
            <a:extLst>
              <a:ext uri="{FF2B5EF4-FFF2-40B4-BE49-F238E27FC236}">
                <a16:creationId xmlns:a16="http://schemas.microsoft.com/office/drawing/2014/main" id="{B5825E95-7853-41AD-A5D0-C5E7F953B78E}"/>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38CB29-827E-4FD3-94D0-F5C6CBE93EF2}"/>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20" name="Rectangle 19">
            <a:extLst>
              <a:ext uri="{FF2B5EF4-FFF2-40B4-BE49-F238E27FC236}">
                <a16:creationId xmlns:a16="http://schemas.microsoft.com/office/drawing/2014/main" id="{A3E8B5DB-02B2-4810-8624-267438A96C1F}"/>
              </a:ext>
            </a:extLst>
          </p:cNvPr>
          <p:cNvSpPr/>
          <p:nvPr/>
        </p:nvSpPr>
        <p:spPr>
          <a:xfrm>
            <a:off x="343037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19" name="Rectangle 18">
            <a:extLst>
              <a:ext uri="{FF2B5EF4-FFF2-40B4-BE49-F238E27FC236}">
                <a16:creationId xmlns:a16="http://schemas.microsoft.com/office/drawing/2014/main" id="{9752AC79-8344-41A8-9E7C-9DE599838F97}"/>
              </a:ext>
            </a:extLst>
          </p:cNvPr>
          <p:cNvSpPr/>
          <p:nvPr/>
        </p:nvSpPr>
        <p:spPr>
          <a:xfrm>
            <a:off x="3430819"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1" name="Rectangle 20">
            <a:extLst>
              <a:ext uri="{FF2B5EF4-FFF2-40B4-BE49-F238E27FC236}">
                <a16:creationId xmlns:a16="http://schemas.microsoft.com/office/drawing/2014/main" id="{580290B8-C1C4-4172-B4E0-004E1250BDD7}"/>
              </a:ext>
            </a:extLst>
          </p:cNvPr>
          <p:cNvSpPr/>
          <p:nvPr/>
        </p:nvSpPr>
        <p:spPr>
          <a:xfrm>
            <a:off x="263784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Tree>
    <p:extLst>
      <p:ext uri="{BB962C8B-B14F-4D97-AF65-F5344CB8AC3E}">
        <p14:creationId xmlns:p14="http://schemas.microsoft.com/office/powerpoint/2010/main" val="3970736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5"/>
                <a:ext cx="10515600" cy="5032376"/>
              </a:xfrm>
            </p:spPr>
            <p:txBody>
              <a:bodyPr>
                <a:normAutofit fontScale="92500"/>
              </a:bodyPr>
              <a:lstStyle/>
              <a:p>
                <a:pPr marL="0" indent="0">
                  <a:buNone/>
                </a:pPr>
                <a:r>
                  <a:rPr lang="en-SG" dirty="0"/>
                  <a:t>More formally, each time we encounter an element </a:t>
                </a:r>
                <a14:m>
                  <m:oMath xmlns:m="http://schemas.openxmlformats.org/officeDocument/2006/math">
                    <m:r>
                      <a:rPr lang="en-SG" i="1" dirty="0" smtClean="0">
                        <a:latin typeface="Cambria Math" panose="02040503050406030204" pitchFamily="18" charset="0"/>
                      </a:rPr>
                      <m:t>𝑣</m:t>
                    </m:r>
                  </m:oMath>
                </a14:m>
                <a:r>
                  <a:rPr lang="en-SG" dirty="0"/>
                  <a:t>:</a:t>
                </a:r>
              </a:p>
              <a:p>
                <a:pPr marL="0" indent="0">
                  <a:buNone/>
                </a:pPr>
                <a:endParaRPr lang="en-SG" dirty="0"/>
              </a:p>
              <a:p>
                <a:pPr marL="514350" indent="-514350">
                  <a:buFont typeface="+mj-lt"/>
                  <a:buAutoNum type="arabicPeriod"/>
                </a:pPr>
                <a:r>
                  <a:rPr lang="en-SG" dirty="0"/>
                  <a:t>Increment the </a:t>
                </a:r>
                <a:r>
                  <a:rPr lang="en-PH" dirty="0"/>
                  <a:t>timestamps of all buckets, deleting a bucket if it becomes expired; </a:t>
                </a:r>
              </a:p>
              <a:p>
                <a:pPr marL="514350" indent="-514350">
                  <a:buFont typeface="+mj-lt"/>
                  <a:buAutoNum type="arabicPeriod"/>
                </a:pPr>
                <a:r>
                  <a:rPr lang="en-PH" dirty="0"/>
                  <a:t>If </a:t>
                </a:r>
                <a14:m>
                  <m:oMath xmlns:m="http://schemas.openxmlformats.org/officeDocument/2006/math">
                    <m:r>
                      <a:rPr lang="en-SG" b="0" i="1" smtClean="0">
                        <a:latin typeface="Cambria Math" panose="02040503050406030204" pitchFamily="18" charset="0"/>
                      </a:rPr>
                      <m:t>𝑣</m:t>
                    </m:r>
                    <m:r>
                      <a:rPr lang="en-SG" b="0" i="1" smtClean="0">
                        <a:latin typeface="Cambria Math" panose="02040503050406030204" pitchFamily="18" charset="0"/>
                      </a:rPr>
                      <m:t>=1</m:t>
                    </m:r>
                  </m:oMath>
                </a14:m>
                <a:r>
                  <a:rPr lang="en-PH" dirty="0"/>
                  <a:t>, create a new bucket with size 1 and timestamp 1.</a:t>
                </a:r>
              </a:p>
              <a:p>
                <a:pPr marL="514350" indent="-514350">
                  <a:buFont typeface="+mj-lt"/>
                  <a:buAutoNum type="arabicPeriod"/>
                </a:pPr>
                <a:r>
                  <a:rPr lang="en-PH" dirty="0"/>
                  <a:t>Whenever there are more than </a:t>
                </a:r>
                <a14:m>
                  <m:oMath xmlns:m="http://schemas.openxmlformats.org/officeDocument/2006/math">
                    <m:r>
                      <a:rPr lang="en-SG" b="0" i="1" smtClean="0">
                        <a:latin typeface="Cambria Math" panose="02040503050406030204" pitchFamily="18" charset="0"/>
                      </a:rPr>
                      <m:t>𝑘</m:t>
                    </m:r>
                    <m:r>
                      <a:rPr lang="en-SG" b="0" i="1" smtClean="0">
                        <a:latin typeface="Cambria Math" panose="02040503050406030204" pitchFamily="18" charset="0"/>
                      </a:rPr>
                      <m:t>/2+1</m:t>
                    </m:r>
                  </m:oMath>
                </a14:m>
                <a:r>
                  <a:rPr lang="en-PH" dirty="0"/>
                  <a:t> buckets of the same size, merge the oldest two of them together.</a:t>
                </a:r>
                <a:br>
                  <a:rPr lang="en-PH" dirty="0"/>
                </a:br>
                <a:br>
                  <a:rPr lang="en-PH" dirty="0"/>
                </a:br>
                <a:r>
                  <a:rPr lang="en-PH" dirty="0"/>
                  <a:t>Note that when merging two buckets, the timestamp of the newly created bucket is simply the more recent (smaller) timestamp, and the size is the sum of the two sizes. This may lead to a cascade of merges; simply perform them until no more merges are required.</a:t>
                </a:r>
                <a:endParaRPr lang="en-US" dirty="0"/>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xfrm>
                <a:off x="838200" y="1825625"/>
                <a:ext cx="10515600" cy="5032376"/>
              </a:xfrm>
              <a:blipFill>
                <a:blip r:embed="rId2"/>
                <a:stretch>
                  <a:fillRect l="-1043" t="-1816" r="-522" b="-12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2956762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4"/>
                <a:ext cx="10515600" cy="4771728"/>
              </a:xfrm>
            </p:spPr>
            <p:txBody>
              <a:bodyPr>
                <a:normAutofit/>
              </a:bodyPr>
              <a:lstStyle/>
              <a:p>
                <a:pPr marL="0" indent="0">
                  <a:buNone/>
                </a:pPr>
                <a:r>
                  <a:rPr lang="en-SG" dirty="0"/>
                  <a:t>Space complexity?</a:t>
                </a:r>
              </a:p>
              <a:p>
                <a:pPr marL="0" indent="0">
                  <a:buNone/>
                </a:pPr>
                <a:endParaRPr lang="en-SG" dirty="0"/>
              </a:p>
              <a:p>
                <a:pPr marL="0" indent="0">
                  <a:buNone/>
                </a:pPr>
                <a:r>
                  <a:rPr lang="en-SG" dirty="0"/>
                  <a:t>Clearly the number of buckets is at most </a:t>
                </a:r>
                <a14:m>
                  <m:oMath xmlns:m="http://schemas.openxmlformats.org/officeDocument/2006/math">
                    <m:r>
                      <m:rPr>
                        <m:sty m:val="p"/>
                      </m:rPr>
                      <a:rPr lang="en-SG" b="0" i="0" smtClean="0">
                        <a:latin typeface="Cambria Math" panose="02040503050406030204" pitchFamily="18" charset="0"/>
                      </a:rPr>
                      <m:t>O</m:t>
                    </m:r>
                    <m:d>
                      <m:dPr>
                        <m:ctrlPr>
                          <a:rPr lang="en-SG" b="0" i="1" smtClean="0">
                            <a:latin typeface="Cambria Math" panose="02040503050406030204" pitchFamily="18" charset="0"/>
                          </a:rPr>
                        </m:ctrlPr>
                      </m:dPr>
                      <m:e>
                        <m:r>
                          <a:rPr lang="en-SG" b="0" i="1" smtClean="0">
                            <a:latin typeface="Cambria Math" panose="02040503050406030204" pitchFamily="18" charset="0"/>
                          </a:rPr>
                          <m:t>𝑘</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𝑁</m:t>
                            </m:r>
                          </m:e>
                        </m:func>
                      </m:e>
                    </m:d>
                  </m:oMath>
                </a14:m>
                <a:r>
                  <a:rPr lang="en-SG" dirty="0"/>
                  <a:t>; if we had one bucket of each size the </a:t>
                </a:r>
                <a14:m>
                  <m:oMath xmlns:m="http://schemas.openxmlformats.org/officeDocument/2006/math">
                    <m:sSup>
                      <m:sSupPr>
                        <m:ctrlPr>
                          <a:rPr lang="en-SG" b="0" i="1" smtClean="0">
                            <a:latin typeface="Cambria Math" panose="02040503050406030204" pitchFamily="18" charset="0"/>
                          </a:rPr>
                        </m:ctrlPr>
                      </m:sSupPr>
                      <m:e>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𝑁</m:t>
                            </m:r>
                          </m:e>
                        </m:func>
                        <m:r>
                          <a:rPr lang="en-SG" b="0" i="1" smtClean="0">
                            <a:latin typeface="Cambria Math" panose="02040503050406030204" pitchFamily="18" charset="0"/>
                          </a:rPr>
                          <m:t>)</m:t>
                        </m:r>
                      </m:e>
                      <m:sup>
                        <m:r>
                          <m:rPr>
                            <m:sty m:val="p"/>
                          </m:rPr>
                          <a:rPr lang="en-SG" b="0" i="0" smtClean="0">
                            <a:latin typeface="Cambria Math" panose="02040503050406030204" pitchFamily="18" charset="0"/>
                          </a:rPr>
                          <m:t>th</m:t>
                        </m:r>
                      </m:sup>
                    </m:sSup>
                  </m:oMath>
                </a14:m>
                <a:r>
                  <a:rPr lang="en-SG" dirty="0"/>
                  <a:t> bucket alone has </a:t>
                </a:r>
                <a14:m>
                  <m:oMath xmlns:m="http://schemas.openxmlformats.org/officeDocument/2006/math">
                    <m:r>
                      <m:rPr>
                        <m:sty m:val="p"/>
                      </m:rPr>
                      <a:rPr lang="en-SG" dirty="0" smtClean="0">
                        <a:latin typeface="Cambria Math" panose="02040503050406030204" pitchFamily="18" charset="0"/>
                      </a:rPr>
                      <m:t>O</m:t>
                    </m:r>
                    <m:d>
                      <m:dPr>
                        <m:ctrlPr>
                          <a:rPr lang="en-SG" b="0" i="1" dirty="0" smtClean="0">
                            <a:latin typeface="Cambria Math" panose="02040503050406030204" pitchFamily="18" charset="0"/>
                          </a:rPr>
                        </m:ctrlPr>
                      </m:dPr>
                      <m:e>
                        <m:sSup>
                          <m:sSupPr>
                            <m:ctrlPr>
                              <a:rPr lang="en-SG" b="0" i="1" smtClean="0">
                                <a:latin typeface="Cambria Math" panose="02040503050406030204" pitchFamily="18" charset="0"/>
                              </a:rPr>
                            </m:ctrlPr>
                          </m:sSupPr>
                          <m:e>
                            <m:r>
                              <a:rPr lang="en-SG" b="0" i="1" smtClean="0">
                                <a:latin typeface="Cambria Math" panose="02040503050406030204" pitchFamily="18" charset="0"/>
                              </a:rPr>
                              <m:t>2</m:t>
                            </m:r>
                          </m:e>
                          <m:sup>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𝑁</m:t>
                                </m:r>
                              </m:e>
                            </m:func>
                          </m:sup>
                        </m:sSup>
                      </m:e>
                    </m:d>
                    <m:r>
                      <a:rPr lang="en-SG" b="0" i="1" smtClean="0">
                        <a:latin typeface="Cambria Math" panose="02040503050406030204" pitchFamily="18" charset="0"/>
                      </a:rPr>
                      <m:t>=</m:t>
                    </m:r>
                    <m:r>
                      <m:rPr>
                        <m:sty m:val="p"/>
                      </m:rPr>
                      <a:rPr lang="en-SG" b="0" i="0" smtClean="0">
                        <a:latin typeface="Cambria Math" panose="02040503050406030204" pitchFamily="18" charset="0"/>
                      </a:rPr>
                      <m:t>O</m:t>
                    </m:r>
                    <m:r>
                      <a:rPr lang="en-SG" b="0" i="1" smtClean="0">
                        <a:latin typeface="Cambria Math" panose="02040503050406030204" pitchFamily="18" charset="0"/>
                      </a:rPr>
                      <m:t>(</m:t>
                    </m:r>
                    <m:r>
                      <a:rPr lang="en-SG" b="0" i="1" smtClean="0">
                        <a:latin typeface="Cambria Math" panose="02040503050406030204" pitchFamily="18" charset="0"/>
                      </a:rPr>
                      <m:t>𝑁</m:t>
                    </m:r>
                    <m:r>
                      <a:rPr lang="en-SG" b="0" i="1" smtClean="0">
                        <a:latin typeface="Cambria Math" panose="02040503050406030204" pitchFamily="18" charset="0"/>
                      </a:rPr>
                      <m:t>)</m:t>
                    </m:r>
                  </m:oMath>
                </a14:m>
                <a:r>
                  <a:rPr lang="en-SG" dirty="0"/>
                  <a:t> elements, and there are at most </a:t>
                </a:r>
                <a14:m>
                  <m:oMath xmlns:m="http://schemas.openxmlformats.org/officeDocument/2006/math">
                    <m:f>
                      <m:fPr>
                        <m:ctrlPr>
                          <a:rPr lang="en-SG" b="0" i="1" smtClean="0">
                            <a:latin typeface="Cambria Math" panose="02040503050406030204" pitchFamily="18" charset="0"/>
                          </a:rPr>
                        </m:ctrlPr>
                      </m:fPr>
                      <m:num>
                        <m:r>
                          <a:rPr lang="en-SG" b="0" i="1" smtClean="0">
                            <a:latin typeface="Cambria Math" panose="02040503050406030204" pitchFamily="18" charset="0"/>
                          </a:rPr>
                          <m:t>𝑘</m:t>
                        </m:r>
                      </m:num>
                      <m:den>
                        <m:r>
                          <a:rPr lang="en-SG" b="0" i="1" smtClean="0">
                            <a:latin typeface="Cambria Math" panose="02040503050406030204" pitchFamily="18" charset="0"/>
                          </a:rPr>
                          <m:t>2</m:t>
                        </m:r>
                      </m:den>
                    </m:f>
                    <m:r>
                      <a:rPr lang="en-SG" b="0" i="1" smtClean="0">
                        <a:latin typeface="Cambria Math" panose="02040503050406030204" pitchFamily="18" charset="0"/>
                      </a:rPr>
                      <m:t>+1</m:t>
                    </m:r>
                  </m:oMath>
                </a14:m>
                <a:r>
                  <a:rPr lang="en-SG" dirty="0"/>
                  <a:t> buckets of each size.</a:t>
                </a:r>
              </a:p>
              <a:p>
                <a:pPr marL="0" indent="0">
                  <a:buNone/>
                </a:pPr>
                <a:endParaRPr lang="en-SG" dirty="0"/>
              </a:p>
              <a:p>
                <a:pPr marL="0" indent="0">
                  <a:buNone/>
                </a:pPr>
                <a:r>
                  <a:rPr lang="en-SG" dirty="0"/>
                  <a:t>Each bucket stores two integers taking </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𝑁</m:t>
                        </m:r>
                      </m:e>
                    </m:func>
                    <m:r>
                      <a:rPr lang="en-SG" b="0" i="1" smtClean="0">
                        <a:latin typeface="Cambria Math" panose="02040503050406030204" pitchFamily="18" charset="0"/>
                      </a:rPr>
                      <m:t>)</m:t>
                    </m:r>
                  </m:oMath>
                </a14:m>
                <a:r>
                  <a:rPr lang="en-SG" dirty="0"/>
                  <a:t> space so the total space requirement—</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r>
                      <a:rPr lang="en-SG" b="0" i="1" smtClean="0">
                        <a:latin typeface="Cambria Math" panose="02040503050406030204" pitchFamily="18" charset="0"/>
                      </a:rPr>
                      <m:t>𝑘</m:t>
                    </m:r>
                    <m:func>
                      <m:funcPr>
                        <m:ctrlPr>
                          <a:rPr lang="en-SG" b="0" i="1" smtClean="0">
                            <a:latin typeface="Cambria Math" panose="02040503050406030204" pitchFamily="18" charset="0"/>
                          </a:rPr>
                        </m:ctrlPr>
                      </m:funcPr>
                      <m:fName>
                        <m:sSup>
                          <m:sSupPr>
                            <m:ctrlPr>
                              <a:rPr lang="en-SG" b="0" i="1" smtClean="0">
                                <a:latin typeface="Cambria Math" panose="02040503050406030204" pitchFamily="18" charset="0"/>
                              </a:rPr>
                            </m:ctrlPr>
                          </m:sSupPr>
                          <m:e>
                            <m:r>
                              <m:rPr>
                                <m:sty m:val="p"/>
                              </m:rPr>
                              <a:rPr lang="en-SG" b="0" i="0" smtClean="0">
                                <a:latin typeface="Cambria Math" panose="02040503050406030204" pitchFamily="18" charset="0"/>
                              </a:rPr>
                              <m:t>log</m:t>
                            </m:r>
                          </m:e>
                          <m:sup>
                            <m:r>
                              <a:rPr lang="en-SG" b="0" i="1" smtClean="0">
                                <a:latin typeface="Cambria Math" panose="02040503050406030204" pitchFamily="18" charset="0"/>
                              </a:rPr>
                              <m:t>2</m:t>
                            </m:r>
                          </m:sup>
                        </m:sSup>
                      </m:fName>
                      <m:e>
                        <m:r>
                          <a:rPr lang="en-SG" b="0" i="1" smtClean="0">
                            <a:latin typeface="Cambria Math" panose="02040503050406030204" pitchFamily="18" charset="0"/>
                          </a:rPr>
                          <m:t>𝑁</m:t>
                        </m:r>
                      </m:e>
                    </m:func>
                    <m:r>
                      <a:rPr lang="en-SG" b="0" i="1" smtClean="0">
                        <a:latin typeface="Cambria Math" panose="02040503050406030204" pitchFamily="18" charset="0"/>
                      </a:rPr>
                      <m:t>)</m:t>
                    </m:r>
                  </m:oMath>
                </a14:m>
                <a:r>
                  <a:rPr lang="en-SG" dirty="0"/>
                  <a:t>.</a:t>
                </a:r>
              </a:p>
              <a:p>
                <a:pPr marL="0" indent="0">
                  <a:buNone/>
                </a:pPr>
                <a:r>
                  <a:rPr lang="en-SG" dirty="0"/>
                  <a:t>Tighter analysis in fact shows the usage is </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r>
                      <a:rPr lang="en-SG" b="0" i="1" smtClean="0">
                        <a:latin typeface="Cambria Math" panose="02040503050406030204" pitchFamily="18" charset="0"/>
                      </a:rPr>
                      <m:t>𝑘</m:t>
                    </m:r>
                    <m:func>
                      <m:funcPr>
                        <m:ctrlPr>
                          <a:rPr lang="en-SG" b="0" i="1" smtClean="0">
                            <a:latin typeface="Cambria Math" panose="02040503050406030204" pitchFamily="18" charset="0"/>
                          </a:rPr>
                        </m:ctrlPr>
                      </m:funcPr>
                      <m:fName>
                        <m:sSup>
                          <m:sSupPr>
                            <m:ctrlPr>
                              <a:rPr lang="en-SG" b="0" i="1" smtClean="0">
                                <a:latin typeface="Cambria Math" panose="02040503050406030204" pitchFamily="18" charset="0"/>
                              </a:rPr>
                            </m:ctrlPr>
                          </m:sSupPr>
                          <m:e>
                            <m:r>
                              <m:rPr>
                                <m:sty m:val="p"/>
                              </m:rPr>
                              <a:rPr lang="en-SG" b="0" i="0" smtClean="0">
                                <a:latin typeface="Cambria Math" panose="02040503050406030204" pitchFamily="18" charset="0"/>
                              </a:rPr>
                              <m:t>log</m:t>
                            </m:r>
                          </m:e>
                          <m:sup>
                            <m:r>
                              <a:rPr lang="en-SG" b="0" i="1" smtClean="0">
                                <a:latin typeface="Cambria Math" panose="02040503050406030204" pitchFamily="18" charset="0"/>
                              </a:rPr>
                              <m:t>2</m:t>
                            </m:r>
                          </m:sup>
                        </m:sSup>
                      </m:fName>
                      <m:e>
                        <m:f>
                          <m:fPr>
                            <m:ctrlPr>
                              <a:rPr lang="en-SG" b="0" i="1" smtClean="0">
                                <a:latin typeface="Cambria Math" panose="02040503050406030204" pitchFamily="18" charset="0"/>
                              </a:rPr>
                            </m:ctrlPr>
                          </m:fPr>
                          <m:num>
                            <m:r>
                              <a:rPr lang="en-SG" b="0" i="1" smtClean="0">
                                <a:latin typeface="Cambria Math" panose="02040503050406030204" pitchFamily="18" charset="0"/>
                              </a:rPr>
                              <m:t>𝑁</m:t>
                            </m:r>
                          </m:num>
                          <m:den>
                            <m:r>
                              <a:rPr lang="en-SG" b="0" i="1" smtClean="0">
                                <a:latin typeface="Cambria Math" panose="02040503050406030204" pitchFamily="18" charset="0"/>
                              </a:rPr>
                              <m:t>𝑘</m:t>
                            </m:r>
                          </m:den>
                        </m:f>
                      </m:e>
                    </m:func>
                    <m:r>
                      <a:rPr lang="en-SG" b="0" i="1" smtClean="0">
                        <a:latin typeface="Cambria Math" panose="02040503050406030204" pitchFamily="18" charset="0"/>
                      </a:rPr>
                      <m:t>)</m:t>
                    </m:r>
                  </m:oMath>
                </a14:m>
                <a:r>
                  <a:rPr lang="en-SG" dirty="0"/>
                  <a: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xfrm>
                <a:off x="838200" y="1825624"/>
                <a:ext cx="10515600" cy="4771728"/>
              </a:xfrm>
              <a:blipFill>
                <a:blip r:embed="rId2"/>
                <a:stretch>
                  <a:fillRect l="-1217" t="-2171" r="-179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3759543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SG" dirty="0"/>
                  <a:t>Correctness?</a:t>
                </a:r>
              </a:p>
              <a:p>
                <a:pPr marL="0" indent="0">
                  <a:buNone/>
                </a:pPr>
                <a:endParaRPr lang="en-SG" dirty="0"/>
              </a:p>
              <a:p>
                <a:pPr marL="0" indent="0">
                  <a:buNone/>
                </a:pPr>
                <a:r>
                  <a:rPr lang="en-SG" dirty="0"/>
                  <a:t>We can easily see that by increasing </a:t>
                </a:r>
                <a14:m>
                  <m:oMath xmlns:m="http://schemas.openxmlformats.org/officeDocument/2006/math">
                    <m:r>
                      <a:rPr lang="en-SG" b="0" i="1" smtClean="0">
                        <a:latin typeface="Cambria Math" panose="02040503050406030204" pitchFamily="18" charset="0"/>
                      </a:rPr>
                      <m:t>𝑘</m:t>
                    </m:r>
                  </m:oMath>
                </a14:m>
                <a:r>
                  <a:rPr lang="en-SG" dirty="0"/>
                  <a:t> (decreasing </a:t>
                </a:r>
                <a14:m>
                  <m:oMath xmlns:m="http://schemas.openxmlformats.org/officeDocument/2006/math">
                    <m:r>
                      <a:rPr lang="en-SG" b="0" i="1" smtClean="0">
                        <a:latin typeface="Cambria Math" panose="02040503050406030204" pitchFamily="18" charset="0"/>
                      </a:rPr>
                      <m:t>𝜀</m:t>
                    </m:r>
                  </m:oMath>
                </a14:m>
                <a:r>
                  <a:rPr lang="en-SG" dirty="0"/>
                  <a:t>), it takes longer to get to the larger sizes since we have more buckets of each size.</a:t>
                </a:r>
              </a:p>
              <a:p>
                <a:pPr marL="0" indent="0">
                  <a:buNone/>
                </a:pPr>
                <a:endParaRPr lang="en-SG" dirty="0"/>
              </a:p>
              <a:p>
                <a:pPr marL="0" indent="0">
                  <a:buNone/>
                </a:pPr>
                <a:r>
                  <a:rPr lang="en-SG" dirty="0"/>
                  <a:t>Hence, it is intuitively clear that we decrease the error by increasing </a:t>
                </a:r>
                <a14:m>
                  <m:oMath xmlns:m="http://schemas.openxmlformats.org/officeDocument/2006/math">
                    <m:r>
                      <a:rPr lang="en-SG" b="0" i="1" smtClean="0">
                        <a:latin typeface="Cambria Math" panose="02040503050406030204" pitchFamily="18" charset="0"/>
                      </a:rPr>
                      <m:t>𝑘</m:t>
                    </m:r>
                  </m:oMath>
                </a14:m>
                <a:r>
                  <a:rPr lang="en-SG" dirty="0"/>
                  <a:t> since we decrease the size of the last bucket (which is the only cause of error.)</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2381" r="-87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1325964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SG" dirty="0"/>
                  <a:t>Correctness?</a:t>
                </a:r>
              </a:p>
              <a:p>
                <a:pPr marL="0" indent="0">
                  <a:buNone/>
                </a:pPr>
                <a:endParaRPr lang="en-SG" dirty="0"/>
              </a:p>
              <a:p>
                <a:pPr marL="0" indent="0">
                  <a:buNone/>
                </a:pPr>
                <a:r>
                  <a:rPr lang="en-SG" dirty="0"/>
                  <a:t>We leave the formal proof to the paper, but this method is in fact guaranteed to give the correct answer with additive error at most </a:t>
                </a:r>
                <a14:m>
                  <m:oMath xmlns:m="http://schemas.openxmlformats.org/officeDocument/2006/math">
                    <m:r>
                      <a:rPr lang="en-SG" b="0" i="1" smtClean="0">
                        <a:latin typeface="Cambria Math" panose="02040503050406030204" pitchFamily="18" charset="0"/>
                      </a:rPr>
                      <m:t>𝜀</m:t>
                    </m:r>
                  </m:oMath>
                </a14:m>
                <a:r>
                  <a:rPr lang="en-SG" dirty="0"/>
                  <a: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2381" r="-63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3927753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SG" dirty="0"/>
                  <a:t>The exponential histogram is a good technique in general.</a:t>
                </a:r>
              </a:p>
              <a:p>
                <a:pPr marL="0" indent="0">
                  <a:buNone/>
                </a:pPr>
                <a:endParaRPr lang="en-SG" dirty="0"/>
              </a:p>
              <a:p>
                <a:pPr marL="0" indent="0">
                  <a:buNone/>
                </a:pPr>
                <a:r>
                  <a:rPr lang="en-SG" dirty="0"/>
                  <a:t>Here is a possible way to adapt it to </a:t>
                </a:r>
                <a:r>
                  <a:rPr lang="en-SG" dirty="0" err="1"/>
                  <a:t>HyperLogLog</a:t>
                </a:r>
                <a:r>
                  <a:rPr lang="en-SG" dirty="0"/>
                  <a:t>:</a:t>
                </a:r>
              </a:p>
              <a:p>
                <a:pPr marL="0" indent="0">
                  <a:buNone/>
                </a:pPr>
                <a:endParaRPr lang="en-SG" dirty="0"/>
              </a:p>
              <a:p>
                <a:pPr marL="0" indent="0">
                  <a:buNone/>
                </a:pPr>
                <a:r>
                  <a:rPr lang="en-SG" dirty="0"/>
                  <a:t>Recall what we really need in the </a:t>
                </a:r>
                <a:r>
                  <a:rPr lang="en-SG" dirty="0" err="1"/>
                  <a:t>HyperLogLog</a:t>
                </a:r>
                <a:r>
                  <a:rPr lang="en-SG" dirty="0"/>
                  <a:t> algorithm.</a:t>
                </a:r>
              </a:p>
              <a:p>
                <a:pPr marL="0" indent="0">
                  <a:buNone/>
                </a:pPr>
                <a:r>
                  <a:rPr lang="en-SG" dirty="0"/>
                  <a:t>We just need the maximum </a:t>
                </a:r>
                <a14:m>
                  <m:oMath xmlns:m="http://schemas.openxmlformats.org/officeDocument/2006/math">
                    <m:r>
                      <a:rPr lang="en-SG" b="0" i="1" smtClean="0">
                        <a:latin typeface="Cambria Math" panose="02040503050406030204" pitchFamily="18" charset="0"/>
                      </a:rPr>
                      <m:t>𝑤</m:t>
                    </m:r>
                  </m:oMath>
                </a14:m>
                <a:r>
                  <a:rPr lang="en-SG" dirty="0"/>
                  <a:t> in each stream.</a:t>
                </a:r>
              </a:p>
              <a:p>
                <a:pPr marL="0" indent="0">
                  <a:buNone/>
                </a:pPr>
                <a:endParaRPr lang="en-SG" dirty="0"/>
              </a:p>
              <a:p>
                <a:pPr marL="0" indent="0">
                  <a:buNone/>
                </a:pPr>
                <a:r>
                  <a:rPr lang="en-SG" dirty="0"/>
                  <a:t>So if we can perform windowed maximum, we are done!</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13564189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SG" dirty="0"/>
              <a:t>Let’s store the maximum in each bucket:</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4" name="Rectangle 3">
            <a:extLst>
              <a:ext uri="{FF2B5EF4-FFF2-40B4-BE49-F238E27FC236}">
                <a16:creationId xmlns:a16="http://schemas.microsoft.com/office/drawing/2014/main" id="{1190CEBA-0744-4EA9-9567-31596624BFD9}"/>
              </a:ext>
            </a:extLst>
          </p:cNvPr>
          <p:cNvSpPr/>
          <p:nvPr/>
        </p:nvSpPr>
        <p:spPr>
          <a:xfrm>
            <a:off x="7321352" y="5332566"/>
            <a:ext cx="792088" cy="792088"/>
          </a:xfrm>
          <a:prstGeom prst="rect">
            <a:avLst/>
          </a:prstGeom>
          <a:solidFill>
            <a:schemeClr val="accent5">
              <a:lumMod val="20000"/>
              <a:lumOff val="80000"/>
            </a:schemeClr>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6" name="Rectangle 5">
            <a:extLst>
              <a:ext uri="{FF2B5EF4-FFF2-40B4-BE49-F238E27FC236}">
                <a16:creationId xmlns:a16="http://schemas.microsoft.com/office/drawing/2014/main" id="{51C37ECD-8D22-41EB-A588-4A4E64F59B03}"/>
              </a:ext>
            </a:extLst>
          </p:cNvPr>
          <p:cNvSpPr/>
          <p:nvPr/>
        </p:nvSpPr>
        <p:spPr>
          <a:xfrm>
            <a:off x="8113440" y="5332566"/>
            <a:ext cx="792088" cy="792088"/>
          </a:xfrm>
          <a:prstGeom prst="rect">
            <a:avLst/>
          </a:prstGeom>
          <a:solidFill>
            <a:schemeClr val="accent5">
              <a:lumMod val="20000"/>
              <a:lumOff val="80000"/>
            </a:schemeClr>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sp>
        <p:nvSpPr>
          <p:cNvPr id="7" name="Rectangle 6">
            <a:extLst>
              <a:ext uri="{FF2B5EF4-FFF2-40B4-BE49-F238E27FC236}">
                <a16:creationId xmlns:a16="http://schemas.microsoft.com/office/drawing/2014/main" id="{B7DFBC99-9101-4518-B559-9C7214696684}"/>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8" name="Rectangle 7">
            <a:extLst>
              <a:ext uri="{FF2B5EF4-FFF2-40B4-BE49-F238E27FC236}">
                <a16:creationId xmlns:a16="http://schemas.microsoft.com/office/drawing/2014/main" id="{A5AFF5EC-16EB-4A98-B5AA-B7C2EAB9BAAF}"/>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9" name="Rectangle 8">
            <a:extLst>
              <a:ext uri="{FF2B5EF4-FFF2-40B4-BE49-F238E27FC236}">
                <a16:creationId xmlns:a16="http://schemas.microsoft.com/office/drawing/2014/main" id="{F260A821-A0C9-4F4D-A1EA-F119C279F4CA}"/>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cxnSp>
        <p:nvCxnSpPr>
          <p:cNvPr id="10" name="Straight Arrow Connector 9">
            <a:extLst>
              <a:ext uri="{FF2B5EF4-FFF2-40B4-BE49-F238E27FC236}">
                <a16:creationId xmlns:a16="http://schemas.microsoft.com/office/drawing/2014/main" id="{59012B5E-EB9A-47D6-AEF2-BA22420795AC}"/>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FF4A60-BBE2-4082-806C-FCBF125120EB}"/>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DDABF6-1845-4145-9125-9383E849E333}"/>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13" name="Straight Arrow Connector 12">
            <a:extLst>
              <a:ext uri="{FF2B5EF4-FFF2-40B4-BE49-F238E27FC236}">
                <a16:creationId xmlns:a16="http://schemas.microsoft.com/office/drawing/2014/main" id="{5E92D156-6C98-44C4-A38A-C90038053B3C}"/>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D747687-B8C4-4406-93AC-7E496FA5C6FC}"/>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15" name="Rectangle 14">
            <a:extLst>
              <a:ext uri="{FF2B5EF4-FFF2-40B4-BE49-F238E27FC236}">
                <a16:creationId xmlns:a16="http://schemas.microsoft.com/office/drawing/2014/main" id="{FAC278F7-BF0E-4DD8-A55F-2BF8A7BBD95B}"/>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8</a:t>
            </a:r>
          </a:p>
        </p:txBody>
      </p:sp>
      <p:sp>
        <p:nvSpPr>
          <p:cNvPr id="16" name="Rectangle 15">
            <a:extLst>
              <a:ext uri="{FF2B5EF4-FFF2-40B4-BE49-F238E27FC236}">
                <a16:creationId xmlns:a16="http://schemas.microsoft.com/office/drawing/2014/main" id="{6E62FF85-9D7D-4883-85DE-B609A76D9563}"/>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17" name="Rectangle 16">
            <a:extLst>
              <a:ext uri="{FF2B5EF4-FFF2-40B4-BE49-F238E27FC236}">
                <a16:creationId xmlns:a16="http://schemas.microsoft.com/office/drawing/2014/main" id="{1E682029-00DF-4DA3-802C-88C349E370C4}"/>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sp>
        <p:nvSpPr>
          <p:cNvPr id="18" name="Rectangle 17">
            <a:extLst>
              <a:ext uri="{FF2B5EF4-FFF2-40B4-BE49-F238E27FC236}">
                <a16:creationId xmlns:a16="http://schemas.microsoft.com/office/drawing/2014/main" id="{68542CBC-11D2-45AA-A621-C7050E8D2F0F}"/>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19" name="Rectangle 18">
            <a:extLst>
              <a:ext uri="{FF2B5EF4-FFF2-40B4-BE49-F238E27FC236}">
                <a16:creationId xmlns:a16="http://schemas.microsoft.com/office/drawing/2014/main" id="{6BCF82DE-CBA6-44DE-928E-AA8459348E3B}"/>
              </a:ext>
            </a:extLst>
          </p:cNvPr>
          <p:cNvSpPr/>
          <p:nvPr/>
        </p:nvSpPr>
        <p:spPr>
          <a:xfrm>
            <a:off x="5736403" y="5332566"/>
            <a:ext cx="792088" cy="792088"/>
          </a:xfrm>
          <a:prstGeom prst="rect">
            <a:avLst/>
          </a:prstGeom>
          <a:solidFill>
            <a:schemeClr val="accent5">
              <a:lumMod val="20000"/>
              <a:lumOff val="80000"/>
            </a:schemeClr>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20" name="Rectangle 19">
            <a:extLst>
              <a:ext uri="{FF2B5EF4-FFF2-40B4-BE49-F238E27FC236}">
                <a16:creationId xmlns:a16="http://schemas.microsoft.com/office/drawing/2014/main" id="{F460FDB9-C236-4F61-804D-E0A8C62A9B1A}"/>
              </a:ext>
            </a:extLst>
          </p:cNvPr>
          <p:cNvSpPr/>
          <p:nvPr/>
        </p:nvSpPr>
        <p:spPr>
          <a:xfrm>
            <a:off x="6528822" y="5332566"/>
            <a:ext cx="792088" cy="792088"/>
          </a:xfrm>
          <a:prstGeom prst="rect">
            <a:avLst/>
          </a:prstGeom>
          <a:solidFill>
            <a:schemeClr val="accent5">
              <a:lumMod val="20000"/>
              <a:lumOff val="80000"/>
            </a:schemeClr>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6</a:t>
            </a:r>
          </a:p>
        </p:txBody>
      </p:sp>
      <p:sp>
        <p:nvSpPr>
          <p:cNvPr id="21" name="Rectangle 20">
            <a:extLst>
              <a:ext uri="{FF2B5EF4-FFF2-40B4-BE49-F238E27FC236}">
                <a16:creationId xmlns:a16="http://schemas.microsoft.com/office/drawing/2014/main" id="{546D8A66-4314-45A4-B31A-AA0183013458}"/>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22" name="Rectangle 21">
            <a:extLst>
              <a:ext uri="{FF2B5EF4-FFF2-40B4-BE49-F238E27FC236}">
                <a16:creationId xmlns:a16="http://schemas.microsoft.com/office/drawing/2014/main" id="{13A3E71B-3730-473E-9163-C530603B9DF8}"/>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2</a:t>
            </a:r>
          </a:p>
        </p:txBody>
      </p:sp>
      <p:sp>
        <p:nvSpPr>
          <p:cNvPr id="23" name="TextBox 22">
            <a:extLst>
              <a:ext uri="{FF2B5EF4-FFF2-40B4-BE49-F238E27FC236}">
                <a16:creationId xmlns:a16="http://schemas.microsoft.com/office/drawing/2014/main" id="{631699C2-4D11-469B-9317-520BE0405545}"/>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24" name="TextBox 23">
            <a:extLst>
              <a:ext uri="{FF2B5EF4-FFF2-40B4-BE49-F238E27FC236}">
                <a16:creationId xmlns:a16="http://schemas.microsoft.com/office/drawing/2014/main" id="{E0D17B6A-1C21-4BE2-ABFE-D52FD77894CE}"/>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25" name="TextBox 24">
            <a:extLst>
              <a:ext uri="{FF2B5EF4-FFF2-40B4-BE49-F238E27FC236}">
                <a16:creationId xmlns:a16="http://schemas.microsoft.com/office/drawing/2014/main" id="{3E04ACFB-D851-4C9E-ABD9-2C9A12F2A030}"/>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26" name="TextBox 25">
            <a:extLst>
              <a:ext uri="{FF2B5EF4-FFF2-40B4-BE49-F238E27FC236}">
                <a16:creationId xmlns:a16="http://schemas.microsoft.com/office/drawing/2014/main" id="{76292C74-0B6A-4207-98F7-20DC172603E9}"/>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27" name="TextBox 26">
            <a:extLst>
              <a:ext uri="{FF2B5EF4-FFF2-40B4-BE49-F238E27FC236}">
                <a16:creationId xmlns:a16="http://schemas.microsoft.com/office/drawing/2014/main" id="{502B68C9-1539-4D84-AD8E-E4C76E2EB322}"/>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28" name="TextBox 27">
            <a:extLst>
              <a:ext uri="{FF2B5EF4-FFF2-40B4-BE49-F238E27FC236}">
                <a16:creationId xmlns:a16="http://schemas.microsoft.com/office/drawing/2014/main" id="{9274BD1C-F35A-47BC-8F6E-28025A1E8536}"/>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29" name="TextBox 28">
            <a:extLst>
              <a:ext uri="{FF2B5EF4-FFF2-40B4-BE49-F238E27FC236}">
                <a16:creationId xmlns:a16="http://schemas.microsoft.com/office/drawing/2014/main" id="{BB1529B6-1909-4EBD-9CE5-AF92A3A01197}"/>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30" name="TextBox 29">
            <a:extLst>
              <a:ext uri="{FF2B5EF4-FFF2-40B4-BE49-F238E27FC236}">
                <a16:creationId xmlns:a16="http://schemas.microsoft.com/office/drawing/2014/main" id="{B6E2ACE8-9ABD-404C-8AB4-E4D7A9208D89}"/>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31" name="TextBox 30">
            <a:extLst>
              <a:ext uri="{FF2B5EF4-FFF2-40B4-BE49-F238E27FC236}">
                <a16:creationId xmlns:a16="http://schemas.microsoft.com/office/drawing/2014/main" id="{9C269AE6-7AF0-4FC5-BBAF-F4B102C80E11}"/>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32" name="TextBox 31">
            <a:extLst>
              <a:ext uri="{FF2B5EF4-FFF2-40B4-BE49-F238E27FC236}">
                <a16:creationId xmlns:a16="http://schemas.microsoft.com/office/drawing/2014/main" id="{2C1625E9-9D35-4323-8D7F-FF7EA7954230}"/>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33" name="TextBox 32">
            <a:extLst>
              <a:ext uri="{FF2B5EF4-FFF2-40B4-BE49-F238E27FC236}">
                <a16:creationId xmlns:a16="http://schemas.microsoft.com/office/drawing/2014/main" id="{88D44DA6-64D7-490A-AD89-1580E188FE81}"/>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34" name="TextBox 33">
            <a:extLst>
              <a:ext uri="{FF2B5EF4-FFF2-40B4-BE49-F238E27FC236}">
                <a16:creationId xmlns:a16="http://schemas.microsoft.com/office/drawing/2014/main" id="{C186A9DC-8B39-4ECE-94BE-2C8C1C3817B5}"/>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35" name="TextBox 34">
            <a:extLst>
              <a:ext uri="{FF2B5EF4-FFF2-40B4-BE49-F238E27FC236}">
                <a16:creationId xmlns:a16="http://schemas.microsoft.com/office/drawing/2014/main" id="{01831435-B63D-4647-A0F1-C1CA1216D1EB}"/>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36" name="Rectangle 35">
            <a:extLst>
              <a:ext uri="{FF2B5EF4-FFF2-40B4-BE49-F238E27FC236}">
                <a16:creationId xmlns:a16="http://schemas.microsoft.com/office/drawing/2014/main" id="{6043E276-E807-48F4-8D63-FF20166FBA3A}"/>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7</a:t>
            </a:r>
          </a:p>
        </p:txBody>
      </p:sp>
      <p:sp>
        <p:nvSpPr>
          <p:cNvPr id="37" name="TextBox 36">
            <a:extLst>
              <a:ext uri="{FF2B5EF4-FFF2-40B4-BE49-F238E27FC236}">
                <a16:creationId xmlns:a16="http://schemas.microsoft.com/office/drawing/2014/main" id="{A6C56F56-3096-49D3-AEB3-547EECFDCC67}"/>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38" name="Rectangle 37">
            <a:extLst>
              <a:ext uri="{FF2B5EF4-FFF2-40B4-BE49-F238E27FC236}">
                <a16:creationId xmlns:a16="http://schemas.microsoft.com/office/drawing/2014/main" id="{28AD2EDF-A3D5-44ED-9F4F-48669E2F74DF}"/>
              </a:ext>
            </a:extLst>
          </p:cNvPr>
          <p:cNvSpPr/>
          <p:nvPr/>
        </p:nvSpPr>
        <p:spPr>
          <a:xfrm>
            <a:off x="1546010" y="2699901"/>
            <a:ext cx="1819311" cy="1311243"/>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8</a:t>
            </a:r>
          </a:p>
          <a:p>
            <a:pPr algn="ctr"/>
            <a:r>
              <a:rPr lang="en-US" dirty="0">
                <a:solidFill>
                  <a:schemeClr val="tx1"/>
                </a:solidFill>
              </a:rPr>
              <a:t>size 8</a:t>
            </a:r>
          </a:p>
          <a:p>
            <a:pPr algn="ctr"/>
            <a:r>
              <a:rPr lang="en-US" dirty="0">
                <a:solidFill>
                  <a:schemeClr val="tx1"/>
                </a:solidFill>
              </a:rPr>
              <a:t>maximum 8</a:t>
            </a:r>
          </a:p>
        </p:txBody>
      </p:sp>
      <p:sp>
        <p:nvSpPr>
          <p:cNvPr id="39" name="Rectangle 38">
            <a:extLst>
              <a:ext uri="{FF2B5EF4-FFF2-40B4-BE49-F238E27FC236}">
                <a16:creationId xmlns:a16="http://schemas.microsoft.com/office/drawing/2014/main" id="{2EDDDACB-AECD-4D6C-BE59-968E00D8E1AF}"/>
              </a:ext>
            </a:extLst>
          </p:cNvPr>
          <p:cNvSpPr/>
          <p:nvPr/>
        </p:nvSpPr>
        <p:spPr>
          <a:xfrm>
            <a:off x="3496969" y="2699901"/>
            <a:ext cx="1819311" cy="1311243"/>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4</a:t>
            </a:r>
          </a:p>
          <a:p>
            <a:pPr algn="ctr"/>
            <a:r>
              <a:rPr lang="en-US" dirty="0">
                <a:solidFill>
                  <a:schemeClr val="tx1"/>
                </a:solidFill>
              </a:rPr>
              <a:t>size 4</a:t>
            </a:r>
          </a:p>
          <a:p>
            <a:pPr algn="ctr"/>
            <a:r>
              <a:rPr lang="en-US" dirty="0">
                <a:solidFill>
                  <a:schemeClr val="tx1"/>
                </a:solidFill>
              </a:rPr>
              <a:t>maximum 9</a:t>
            </a:r>
          </a:p>
        </p:txBody>
      </p:sp>
      <p:sp>
        <p:nvSpPr>
          <p:cNvPr id="40" name="Rectangle 39">
            <a:extLst>
              <a:ext uri="{FF2B5EF4-FFF2-40B4-BE49-F238E27FC236}">
                <a16:creationId xmlns:a16="http://schemas.microsoft.com/office/drawing/2014/main" id="{6B704073-446F-4F5B-9413-D79610955DC6}"/>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4</a:t>
            </a:r>
          </a:p>
        </p:txBody>
      </p:sp>
      <p:sp>
        <p:nvSpPr>
          <p:cNvPr id="41" name="TextBox 40">
            <a:extLst>
              <a:ext uri="{FF2B5EF4-FFF2-40B4-BE49-F238E27FC236}">
                <a16:creationId xmlns:a16="http://schemas.microsoft.com/office/drawing/2014/main" id="{F628B056-B329-49B4-AD19-C4E3C99532FF}"/>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42" name="Rectangle 41">
            <a:extLst>
              <a:ext uri="{FF2B5EF4-FFF2-40B4-BE49-F238E27FC236}">
                <a16:creationId xmlns:a16="http://schemas.microsoft.com/office/drawing/2014/main" id="{45625A33-7EE3-4F27-9215-1DF0376955D8}"/>
              </a:ext>
            </a:extLst>
          </p:cNvPr>
          <p:cNvSpPr/>
          <p:nvPr/>
        </p:nvSpPr>
        <p:spPr>
          <a:xfrm>
            <a:off x="5447928" y="2708922"/>
            <a:ext cx="1819311" cy="1311243"/>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2</a:t>
            </a:r>
          </a:p>
          <a:p>
            <a:pPr algn="ctr"/>
            <a:r>
              <a:rPr lang="en-US" dirty="0">
                <a:solidFill>
                  <a:schemeClr val="tx1"/>
                </a:solidFill>
              </a:rPr>
              <a:t>size 2</a:t>
            </a:r>
          </a:p>
          <a:p>
            <a:pPr algn="ctr"/>
            <a:r>
              <a:rPr lang="en-US" dirty="0">
                <a:solidFill>
                  <a:schemeClr val="tx1"/>
                </a:solidFill>
              </a:rPr>
              <a:t>maximum 2 </a:t>
            </a:r>
          </a:p>
        </p:txBody>
      </p:sp>
      <p:sp>
        <p:nvSpPr>
          <p:cNvPr id="43" name="Rectangle 42">
            <a:extLst>
              <a:ext uri="{FF2B5EF4-FFF2-40B4-BE49-F238E27FC236}">
                <a16:creationId xmlns:a16="http://schemas.microsoft.com/office/drawing/2014/main" id="{07EE3169-BDA8-4D72-85E3-D6BB42B1859A}"/>
              </a:ext>
            </a:extLst>
          </p:cNvPr>
          <p:cNvSpPr/>
          <p:nvPr/>
        </p:nvSpPr>
        <p:spPr>
          <a:xfrm>
            <a:off x="7398887" y="2708922"/>
            <a:ext cx="1819311" cy="1311243"/>
          </a:xfrm>
          <a:prstGeom prst="rect">
            <a:avLst/>
          </a:prstGeom>
          <a:solidFill>
            <a:schemeClr val="bg2"/>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timestamp </a:t>
            </a:r>
            <a:r>
              <a:rPr lang="en-US" b="1" dirty="0">
                <a:solidFill>
                  <a:schemeClr val="tx1"/>
                </a:solidFill>
              </a:rPr>
              <a:t>1</a:t>
            </a:r>
          </a:p>
          <a:p>
            <a:pPr algn="ctr"/>
            <a:r>
              <a:rPr lang="en-US" dirty="0">
                <a:solidFill>
                  <a:schemeClr val="tx1"/>
                </a:solidFill>
              </a:rPr>
              <a:t>size 1</a:t>
            </a:r>
          </a:p>
          <a:p>
            <a:pPr algn="ctr"/>
            <a:r>
              <a:rPr lang="en-US" dirty="0">
                <a:solidFill>
                  <a:schemeClr val="tx1"/>
                </a:solidFill>
              </a:rPr>
              <a:t>maximum 2</a:t>
            </a:r>
          </a:p>
        </p:txBody>
      </p:sp>
      <p:cxnSp>
        <p:nvCxnSpPr>
          <p:cNvPr id="44" name="Straight Connector 43">
            <a:extLst>
              <a:ext uri="{FF2B5EF4-FFF2-40B4-BE49-F238E27FC236}">
                <a16:creationId xmlns:a16="http://schemas.microsoft.com/office/drawing/2014/main" id="{BA3FB5D0-8AD6-43F1-90E9-2F756E38DD97}"/>
              </a:ext>
            </a:extLst>
          </p:cNvPr>
          <p:cNvCxnSpPr/>
          <p:nvPr/>
        </p:nvCxnSpPr>
        <p:spPr>
          <a:xfrm>
            <a:off x="3496969" y="4020165"/>
            <a:ext cx="2234562" cy="1307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165E106-98DC-44B2-AFA2-8EADC5205803}"/>
              </a:ext>
            </a:extLst>
          </p:cNvPr>
          <p:cNvCxnSpPr>
            <a:cxnSpLocks/>
          </p:cNvCxnSpPr>
          <p:nvPr/>
        </p:nvCxnSpPr>
        <p:spPr>
          <a:xfrm>
            <a:off x="5316280" y="4011144"/>
            <a:ext cx="3587587" cy="1316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DF4B52-885A-4C49-8B06-255DD0629B50}"/>
              </a:ext>
            </a:extLst>
          </p:cNvPr>
          <p:cNvCxnSpPr/>
          <p:nvPr/>
        </p:nvCxnSpPr>
        <p:spPr>
          <a:xfrm>
            <a:off x="3649369" y="4172565"/>
            <a:ext cx="2234562" cy="13078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218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SG" dirty="0"/>
                  <a:t>Analysis?</a:t>
                </a:r>
              </a:p>
              <a:p>
                <a:pPr marL="0" indent="0">
                  <a:buNone/>
                </a:pPr>
                <a:r>
                  <a:rPr lang="en-SG" dirty="0"/>
                  <a:t>It’s a bit harder to get good bounds on the error. But many things are promising:</a:t>
                </a:r>
              </a:p>
              <a:p>
                <a:pPr marL="0" indent="0">
                  <a:buNone/>
                </a:pPr>
                <a:r>
                  <a:rPr lang="en-SG" dirty="0"/>
                  <a:t>Increasing </a:t>
                </a:r>
                <a14:m>
                  <m:oMath xmlns:m="http://schemas.openxmlformats.org/officeDocument/2006/math">
                    <m:r>
                      <a:rPr lang="en-SG" b="0" i="1" smtClean="0">
                        <a:latin typeface="Cambria Math" panose="02040503050406030204" pitchFamily="18" charset="0"/>
                      </a:rPr>
                      <m:t>𝑘</m:t>
                    </m:r>
                  </m:oMath>
                </a14:m>
                <a:r>
                  <a:rPr lang="en-SG" dirty="0"/>
                  <a:t> tends to decrease the error, because again only the last bucket can be wrong. If the maximum is not in the last bucket, our maximum is definitely correct.</a:t>
                </a:r>
              </a:p>
              <a:p>
                <a:pPr marL="0" indent="0">
                  <a:buNone/>
                </a:pPr>
                <a:r>
                  <a:rPr lang="en-SG" dirty="0"/>
                  <a:t>Space complexity still </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r>
                      <a:rPr lang="en-SG" b="0" i="1" smtClean="0">
                        <a:latin typeface="Cambria Math" panose="02040503050406030204" pitchFamily="18" charset="0"/>
                      </a:rPr>
                      <m:t>𝑘</m:t>
                    </m:r>
                    <m:func>
                      <m:funcPr>
                        <m:ctrlPr>
                          <a:rPr lang="en-SG" b="0" i="1" smtClean="0">
                            <a:latin typeface="Cambria Math" panose="02040503050406030204" pitchFamily="18" charset="0"/>
                          </a:rPr>
                        </m:ctrlPr>
                      </m:funcPr>
                      <m:fName>
                        <m:sSup>
                          <m:sSupPr>
                            <m:ctrlPr>
                              <a:rPr lang="en-SG" b="0" i="1" smtClean="0">
                                <a:latin typeface="Cambria Math" panose="02040503050406030204" pitchFamily="18" charset="0"/>
                              </a:rPr>
                            </m:ctrlPr>
                          </m:sSupPr>
                          <m:e>
                            <m:r>
                              <m:rPr>
                                <m:sty m:val="p"/>
                              </m:rPr>
                              <a:rPr lang="en-SG" b="0" i="0" smtClean="0">
                                <a:latin typeface="Cambria Math" panose="02040503050406030204" pitchFamily="18" charset="0"/>
                              </a:rPr>
                              <m:t>log</m:t>
                            </m:r>
                          </m:e>
                          <m:sup>
                            <m:r>
                              <a:rPr lang="en-SG" b="0" i="1" smtClean="0">
                                <a:latin typeface="Cambria Math" panose="02040503050406030204" pitchFamily="18" charset="0"/>
                              </a:rPr>
                              <m:t>2</m:t>
                            </m:r>
                          </m:sup>
                        </m:sSup>
                      </m:fName>
                      <m:e>
                        <m:f>
                          <m:fPr>
                            <m:ctrlPr>
                              <a:rPr lang="en-SG" b="0" i="1" smtClean="0">
                                <a:latin typeface="Cambria Math" panose="02040503050406030204" pitchFamily="18" charset="0"/>
                              </a:rPr>
                            </m:ctrlPr>
                          </m:fPr>
                          <m:num>
                            <m:r>
                              <a:rPr lang="en-SG" b="0" i="1" smtClean="0">
                                <a:latin typeface="Cambria Math" panose="02040503050406030204" pitchFamily="18" charset="0"/>
                              </a:rPr>
                              <m:t>𝑁</m:t>
                            </m:r>
                          </m:num>
                          <m:den>
                            <m:r>
                              <a:rPr lang="en-SG" b="0" i="1" smtClean="0">
                                <a:latin typeface="Cambria Math" panose="02040503050406030204" pitchFamily="18" charset="0"/>
                              </a:rPr>
                              <m:t>𝑘</m:t>
                            </m:r>
                          </m:den>
                        </m:f>
                      </m:e>
                    </m:func>
                    <m:r>
                      <a:rPr lang="en-SG" b="0" i="1" smtClean="0">
                        <a:latin typeface="Cambria Math" panose="02040503050406030204" pitchFamily="18" charset="0"/>
                      </a:rPr>
                      <m:t>)</m:t>
                    </m:r>
                  </m:oMath>
                </a14:m>
                <a:r>
                  <a:rPr lang="en-SG" dirty="0"/>
                  <a: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2381" r="-29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3796452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4"/>
                <a:ext cx="10515600" cy="5032375"/>
              </a:xfrm>
            </p:spPr>
            <p:txBody>
              <a:bodyPr>
                <a:normAutofit/>
              </a:bodyPr>
              <a:lstStyle/>
              <a:p>
                <a:pPr marL="0" indent="0">
                  <a:buNone/>
                </a:pPr>
                <a:r>
                  <a:rPr lang="en-SG" dirty="0"/>
                  <a:t>So, we can store a windowed maximum for each of the </a:t>
                </a:r>
                <a14:m>
                  <m:oMath xmlns:m="http://schemas.openxmlformats.org/officeDocument/2006/math">
                    <m:r>
                      <a:rPr lang="en-SG" b="0" i="1" smtClean="0">
                        <a:latin typeface="Cambria Math" panose="02040503050406030204" pitchFamily="18" charset="0"/>
                      </a:rPr>
                      <m:t>𝑚</m:t>
                    </m:r>
                  </m:oMath>
                </a14:m>
                <a:r>
                  <a:rPr lang="en-SG" dirty="0"/>
                  <a:t> buckets in </a:t>
                </a:r>
                <a:r>
                  <a:rPr lang="en-SG" dirty="0" err="1"/>
                  <a:t>HyperLogLog</a:t>
                </a:r>
                <a:r>
                  <a:rPr lang="en-SG" dirty="0"/>
                  <a:t>:</a:t>
                </a:r>
              </a:p>
              <a:p>
                <a:pPr marL="0" indent="0">
                  <a:buNone/>
                </a:pPr>
                <a:endParaRPr lang="en-SG" dirty="0"/>
              </a:p>
              <a:p>
                <a:pPr marL="514350" indent="-514350">
                  <a:buFont typeface="+mj-lt"/>
                  <a:buAutoNum type="arabicPeriod"/>
                </a:pPr>
                <a:r>
                  <a:rPr lang="en-SG" dirty="0"/>
                  <a:t>Initialize an array </a:t>
                </a:r>
                <a14:m>
                  <m:oMath xmlns:m="http://schemas.openxmlformats.org/officeDocument/2006/math">
                    <m:r>
                      <a:rPr lang="en-SG" b="0" i="1" smtClean="0">
                        <a:latin typeface="Cambria Math" panose="02040503050406030204" pitchFamily="18" charset="0"/>
                      </a:rPr>
                      <m:t>𝑤</m:t>
                    </m:r>
                  </m:oMath>
                </a14:m>
                <a:r>
                  <a:rPr lang="en-SG" dirty="0"/>
                  <a:t> of size </a:t>
                </a:r>
                <a14:m>
                  <m:oMath xmlns:m="http://schemas.openxmlformats.org/officeDocument/2006/math">
                    <m:r>
                      <a:rPr lang="en-SG" b="0" i="1" smtClean="0">
                        <a:latin typeface="Cambria Math" panose="02040503050406030204" pitchFamily="18" charset="0"/>
                      </a:rPr>
                      <m:t>𝑚</m:t>
                    </m:r>
                    <m:r>
                      <a:rPr lang="en-SG" b="0" i="1" smtClean="0">
                        <a:latin typeface="Cambria Math" panose="02040503050406030204" pitchFamily="18" charset="0"/>
                      </a:rPr>
                      <m:t>=</m:t>
                    </m:r>
                    <m:sSup>
                      <m:sSupPr>
                        <m:ctrlPr>
                          <a:rPr lang="en-SG" b="0" i="1" smtClean="0">
                            <a:latin typeface="Cambria Math" panose="02040503050406030204" pitchFamily="18" charset="0"/>
                          </a:rPr>
                        </m:ctrlPr>
                      </m:sSupPr>
                      <m:e>
                        <m:r>
                          <a:rPr lang="en-SG" b="0" i="1" smtClean="0">
                            <a:latin typeface="Cambria Math" panose="02040503050406030204" pitchFamily="18" charset="0"/>
                          </a:rPr>
                          <m:t>2</m:t>
                        </m:r>
                      </m:e>
                      <m:sup>
                        <m:r>
                          <a:rPr lang="en-SG" b="0" i="1" smtClean="0">
                            <a:latin typeface="Cambria Math" panose="02040503050406030204" pitchFamily="18" charset="0"/>
                          </a:rPr>
                          <m:t>𝑏</m:t>
                        </m:r>
                      </m:sup>
                    </m:sSup>
                  </m:oMath>
                </a14:m>
                <a:r>
                  <a:rPr lang="en-SG" dirty="0"/>
                  <a:t>. Let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𝑤</m:t>
                        </m:r>
                      </m:e>
                      <m:sub>
                        <m:r>
                          <a:rPr lang="en-SG" b="0" i="1" smtClean="0">
                            <a:latin typeface="Cambria Math" panose="02040503050406030204" pitchFamily="18" charset="0"/>
                          </a:rPr>
                          <m:t>𝑖</m:t>
                        </m:r>
                      </m:sub>
                    </m:sSub>
                    <m:r>
                      <a:rPr lang="en-SG" b="0" i="1" smtClean="0">
                        <a:latin typeface="Cambria Math" panose="02040503050406030204" pitchFamily="18" charset="0"/>
                      </a:rPr>
                      <m:t>←0</m:t>
                    </m:r>
                  </m:oMath>
                </a14:m>
                <a:r>
                  <a:rPr lang="en-SG" dirty="0"/>
                  <a:t> for all </a:t>
                </a:r>
                <a14:m>
                  <m:oMath xmlns:m="http://schemas.openxmlformats.org/officeDocument/2006/math">
                    <m:r>
                      <a:rPr lang="en-SG" b="0" i="1" smtClean="0">
                        <a:latin typeface="Cambria Math" panose="02040503050406030204" pitchFamily="18" charset="0"/>
                      </a:rPr>
                      <m:t>𝑖</m:t>
                    </m:r>
                  </m:oMath>
                </a14:m>
                <a:r>
                  <a:rPr lang="en-SG" dirty="0"/>
                  <a:t>.</a:t>
                </a:r>
              </a:p>
              <a:p>
                <a:pPr marL="514350" indent="-514350">
                  <a:buFont typeface="+mj-lt"/>
                  <a:buAutoNum type="arabicPeriod"/>
                </a:pPr>
                <a:r>
                  <a:rPr lang="en-SG" dirty="0"/>
                  <a:t>For each element in the stream </a:t>
                </a:r>
                <a14:m>
                  <m:oMath xmlns:m="http://schemas.openxmlformats.org/officeDocument/2006/math">
                    <m:r>
                      <a:rPr lang="en-SG" b="0" i="1" smtClean="0">
                        <a:latin typeface="Cambria Math" panose="02040503050406030204" pitchFamily="18" charset="0"/>
                      </a:rPr>
                      <m:t>𝑥</m:t>
                    </m:r>
                  </m:oMath>
                </a14:m>
                <a:r>
                  <a:rPr lang="en-SG" dirty="0"/>
                  <a:t>, compute its hash </a:t>
                </a:r>
                <a14:m>
                  <m:oMath xmlns:m="http://schemas.openxmlformats.org/officeDocument/2006/math">
                    <m:r>
                      <a:rPr lang="en-SG" b="0" i="1" smtClean="0">
                        <a:latin typeface="Cambria Math" panose="02040503050406030204" pitchFamily="18" charset="0"/>
                      </a:rPr>
                      <m:t>h</m:t>
                    </m:r>
                    <m:r>
                      <a:rPr lang="en-SG" b="0" i="1" smtClean="0">
                        <a:latin typeface="Cambria Math" panose="02040503050406030204" pitchFamily="18" charset="0"/>
                      </a:rPr>
                      <m:t>(</m:t>
                    </m:r>
                    <m:r>
                      <a:rPr lang="en-SG" b="0" i="1" smtClean="0">
                        <a:latin typeface="Cambria Math" panose="02040503050406030204" pitchFamily="18" charset="0"/>
                      </a:rPr>
                      <m:t>𝑥</m:t>
                    </m:r>
                    <m:r>
                      <a:rPr lang="en-SG" b="0" i="1" smtClean="0">
                        <a:latin typeface="Cambria Math" panose="02040503050406030204" pitchFamily="18" charset="0"/>
                      </a:rPr>
                      <m:t>)</m:t>
                    </m:r>
                  </m:oMath>
                </a14:m>
                <a:r>
                  <a:rPr lang="en-SG" dirty="0"/>
                  <a:t>.</a:t>
                </a:r>
              </a:p>
              <a:p>
                <a:pPr marL="971550" lvl="1" indent="-514350">
                  <a:buFont typeface="+mj-lt"/>
                  <a:buAutoNum type="arabicPeriod"/>
                </a:pPr>
                <a:r>
                  <a:rPr lang="en-SG" dirty="0"/>
                  <a:t>Split </a:t>
                </a:r>
                <a14:m>
                  <m:oMath xmlns:m="http://schemas.openxmlformats.org/officeDocument/2006/math">
                    <m:r>
                      <a:rPr lang="en-SG" b="0" i="1" smtClean="0">
                        <a:latin typeface="Cambria Math" panose="02040503050406030204" pitchFamily="18" charset="0"/>
                      </a:rPr>
                      <m:t>h</m:t>
                    </m:r>
                    <m:r>
                      <a:rPr lang="en-SG" b="0" i="1" smtClean="0">
                        <a:latin typeface="Cambria Math" panose="02040503050406030204" pitchFamily="18" charset="0"/>
                      </a:rPr>
                      <m:t>(</m:t>
                    </m:r>
                    <m:r>
                      <a:rPr lang="en-SG" b="0" i="1" smtClean="0">
                        <a:latin typeface="Cambria Math" panose="02040503050406030204" pitchFamily="18" charset="0"/>
                      </a:rPr>
                      <m:t>𝑥</m:t>
                    </m:r>
                    <m:r>
                      <a:rPr lang="en-SG" b="0" i="1" smtClean="0">
                        <a:latin typeface="Cambria Math" panose="02040503050406030204" pitchFamily="18" charset="0"/>
                      </a:rPr>
                      <m:t>)</m:t>
                    </m:r>
                  </m:oMath>
                </a14:m>
                <a:r>
                  <a:rPr lang="en-SG" dirty="0"/>
                  <a:t> to its first </a:t>
                </a:r>
                <a14:m>
                  <m:oMath xmlns:m="http://schemas.openxmlformats.org/officeDocument/2006/math">
                    <m:r>
                      <a:rPr lang="en-SG" b="0" i="1" smtClean="0">
                        <a:latin typeface="Cambria Math" panose="02040503050406030204" pitchFamily="18" charset="0"/>
                      </a:rPr>
                      <m:t>𝑏</m:t>
                    </m:r>
                  </m:oMath>
                </a14:m>
                <a:r>
                  <a:rPr lang="en-SG" dirty="0"/>
                  <a:t> bits and remaining </a:t>
                </a:r>
                <a14:m>
                  <m:oMath xmlns:m="http://schemas.openxmlformats.org/officeDocument/2006/math">
                    <m:r>
                      <a:rPr lang="en-SG" b="0" i="1" smtClean="0">
                        <a:latin typeface="Cambria Math" panose="02040503050406030204" pitchFamily="18" charset="0"/>
                      </a:rPr>
                      <m:t>𝑚</m:t>
                    </m:r>
                    <m:r>
                      <a:rPr lang="en-SG" b="0" i="1" smtClean="0">
                        <a:latin typeface="Cambria Math" panose="02040503050406030204" pitchFamily="18" charset="0"/>
                      </a:rPr>
                      <m:t>−</m:t>
                    </m:r>
                    <m:r>
                      <a:rPr lang="en-SG" b="0" i="1" smtClean="0">
                        <a:latin typeface="Cambria Math" panose="02040503050406030204" pitchFamily="18" charset="0"/>
                      </a:rPr>
                      <m:t>𝑏</m:t>
                    </m:r>
                  </m:oMath>
                </a14:m>
                <a:r>
                  <a:rPr lang="en-SG" dirty="0"/>
                  <a:t> bits.</a:t>
                </a:r>
              </a:p>
              <a:p>
                <a:pPr marL="971550" lvl="1" indent="-514350">
                  <a:buFont typeface="+mj-lt"/>
                  <a:buAutoNum type="arabicPeriod"/>
                </a:pPr>
                <a:r>
                  <a:rPr lang="en-SG" dirty="0"/>
                  <a:t>Let </a:t>
                </a:r>
                <a14:m>
                  <m:oMath xmlns:m="http://schemas.openxmlformats.org/officeDocument/2006/math">
                    <m:r>
                      <a:rPr lang="en-SG" b="0" i="1" smtClean="0">
                        <a:latin typeface="Cambria Math" panose="02040503050406030204" pitchFamily="18" charset="0"/>
                      </a:rPr>
                      <m:t>𝑐</m:t>
                    </m:r>
                  </m:oMath>
                </a14:m>
                <a:r>
                  <a:rPr lang="en-SG" dirty="0"/>
                  <a:t> be the number represented by the first </a:t>
                </a:r>
                <a14:m>
                  <m:oMath xmlns:m="http://schemas.openxmlformats.org/officeDocument/2006/math">
                    <m:r>
                      <a:rPr lang="en-SG" b="0" i="1" smtClean="0">
                        <a:latin typeface="Cambria Math" panose="02040503050406030204" pitchFamily="18" charset="0"/>
                      </a:rPr>
                      <m:t>𝑏</m:t>
                    </m:r>
                  </m:oMath>
                </a14:m>
                <a:r>
                  <a:rPr lang="en-SG" dirty="0"/>
                  <a:t> bits</a:t>
                </a:r>
                <a:br>
                  <a:rPr lang="en-SG" dirty="0"/>
                </a:br>
                <a:r>
                  <a:rPr lang="en-SG" dirty="0"/>
                  <a:t>and </a:t>
                </a:r>
                <a14:m>
                  <m:oMath xmlns:m="http://schemas.openxmlformats.org/officeDocument/2006/math">
                    <m:r>
                      <a:rPr lang="en-SG" b="0" i="1" smtClean="0">
                        <a:latin typeface="Cambria Math" panose="02040503050406030204" pitchFamily="18" charset="0"/>
                      </a:rPr>
                      <m:t>𝑤</m:t>
                    </m:r>
                    <m:r>
                      <a:rPr lang="en-SG" b="0" i="1" smtClean="0">
                        <a:latin typeface="Cambria Math" panose="02040503050406030204" pitchFamily="18" charset="0"/>
                      </a:rPr>
                      <m:t>′</m:t>
                    </m:r>
                  </m:oMath>
                </a14:m>
                <a:r>
                  <a:rPr lang="en-SG" dirty="0"/>
                  <a:t> be the number of leading zeroes in the </a:t>
                </a:r>
                <a14:m>
                  <m:oMath xmlns:m="http://schemas.openxmlformats.org/officeDocument/2006/math">
                    <m:r>
                      <a:rPr lang="en-SG" b="0" i="1" smtClean="0">
                        <a:latin typeface="Cambria Math" panose="02040503050406030204" pitchFamily="18" charset="0"/>
                      </a:rPr>
                      <m:t>𝑚</m:t>
                    </m:r>
                    <m:r>
                      <a:rPr lang="en-SG" b="0" i="1" smtClean="0">
                        <a:latin typeface="Cambria Math" panose="02040503050406030204" pitchFamily="18" charset="0"/>
                      </a:rPr>
                      <m:t>−</m:t>
                    </m:r>
                    <m:r>
                      <a:rPr lang="en-SG" b="0" i="1" smtClean="0">
                        <a:latin typeface="Cambria Math" panose="02040503050406030204" pitchFamily="18" charset="0"/>
                      </a:rPr>
                      <m:t>𝑏</m:t>
                    </m:r>
                  </m:oMath>
                </a14:m>
                <a:r>
                  <a:rPr lang="en-SG" dirty="0"/>
                  <a:t> bits.</a:t>
                </a:r>
              </a:p>
              <a:p>
                <a:pPr marL="971550" lvl="1" indent="-514350">
                  <a:buFont typeface="+mj-lt"/>
                  <a:buAutoNum type="arabicPeriod"/>
                </a:pPr>
                <a:r>
                  <a:rPr lang="en-SG" dirty="0"/>
                  <a:t>Set </a:t>
                </a:r>
                <a14:m>
                  <m:oMath xmlns:m="http://schemas.openxmlformats.org/officeDocument/2006/math">
                    <m:sSub>
                      <m:sSubPr>
                        <m:ctrlPr>
                          <a:rPr lang="en-SG" b="0" i="1" smtClean="0">
                            <a:latin typeface="Cambria Math" panose="02040503050406030204" pitchFamily="18" charset="0"/>
                          </a:rPr>
                        </m:ctrlPr>
                      </m:sSubPr>
                      <m:e>
                        <m:r>
                          <a:rPr lang="en-SG" b="0" i="1" smtClean="0">
                            <a:latin typeface="Cambria Math" panose="02040503050406030204" pitchFamily="18" charset="0"/>
                          </a:rPr>
                          <m:t>𝑤</m:t>
                        </m:r>
                      </m:e>
                      <m:sub>
                        <m:r>
                          <a:rPr lang="en-SG" b="0" i="1" smtClean="0">
                            <a:latin typeface="Cambria Math" panose="02040503050406030204" pitchFamily="18" charset="0"/>
                          </a:rPr>
                          <m:t>𝑐</m:t>
                        </m:r>
                      </m:sub>
                    </m:sSub>
                    <m:r>
                      <a:rPr lang="en-SG" b="0" i="1" smtClean="0">
                        <a:latin typeface="Cambria Math" panose="02040503050406030204" pitchFamily="18" charset="0"/>
                      </a:rPr>
                      <m:t>←</m:t>
                    </m:r>
                    <m:r>
                      <m:rPr>
                        <m:sty m:val="p"/>
                      </m:rPr>
                      <a:rPr lang="en-SG" b="0" i="0" smtClean="0">
                        <a:latin typeface="Cambria Math" panose="02040503050406030204" pitchFamily="18" charset="0"/>
                      </a:rPr>
                      <m:t>max</m:t>
                    </m:r>
                    <m:r>
                      <a:rPr lang="en-SG" b="0" i="1" smtClean="0">
                        <a:latin typeface="Cambria Math" panose="02040503050406030204" pitchFamily="18" charset="0"/>
                      </a:rPr>
                      <m:t>⁡(</m:t>
                    </m:r>
                    <m:sSub>
                      <m:sSubPr>
                        <m:ctrlPr>
                          <a:rPr lang="en-SG" b="0" i="1" smtClean="0">
                            <a:latin typeface="Cambria Math" panose="02040503050406030204" pitchFamily="18" charset="0"/>
                          </a:rPr>
                        </m:ctrlPr>
                      </m:sSubPr>
                      <m:e>
                        <m:r>
                          <a:rPr lang="en-SG" b="0" i="1" smtClean="0">
                            <a:latin typeface="Cambria Math" panose="02040503050406030204" pitchFamily="18" charset="0"/>
                          </a:rPr>
                          <m:t>𝑤</m:t>
                        </m:r>
                      </m:e>
                      <m:sub>
                        <m:r>
                          <a:rPr lang="en-SG" b="0" i="1" smtClean="0">
                            <a:latin typeface="Cambria Math" panose="02040503050406030204" pitchFamily="18" charset="0"/>
                          </a:rPr>
                          <m:t>𝑐</m:t>
                        </m:r>
                      </m:sub>
                    </m:sSub>
                    <m:r>
                      <a:rPr lang="en-SG" b="0" i="1" smtClean="0">
                        <a:latin typeface="Cambria Math" panose="02040503050406030204" pitchFamily="18" charset="0"/>
                      </a:rPr>
                      <m:t>, </m:t>
                    </m:r>
                    <m:sSup>
                      <m:sSupPr>
                        <m:ctrlPr>
                          <a:rPr lang="en-SG" b="0" i="1" smtClean="0">
                            <a:latin typeface="Cambria Math" panose="02040503050406030204" pitchFamily="18" charset="0"/>
                          </a:rPr>
                        </m:ctrlPr>
                      </m:sSupPr>
                      <m:e>
                        <m:r>
                          <a:rPr lang="en-SG" b="0" i="1" smtClean="0">
                            <a:latin typeface="Cambria Math" panose="02040503050406030204" pitchFamily="18" charset="0"/>
                          </a:rPr>
                          <m:t>𝑤</m:t>
                        </m:r>
                      </m:e>
                      <m:sup>
                        <m:r>
                          <a:rPr lang="en-SG" b="0" i="1" smtClean="0">
                            <a:latin typeface="Cambria Math" panose="02040503050406030204" pitchFamily="18" charset="0"/>
                          </a:rPr>
                          <m:t>′</m:t>
                        </m:r>
                      </m:sup>
                    </m:sSup>
                    <m:r>
                      <a:rPr lang="en-SG" b="0" i="1" smtClean="0">
                        <a:latin typeface="Cambria Math" panose="02040503050406030204" pitchFamily="18" charset="0"/>
                      </a:rPr>
                      <m:t>)</m:t>
                    </m:r>
                  </m:oMath>
                </a14:m>
                <a:r>
                  <a:rPr lang="en-SG" dirty="0"/>
                  <a:t>.</a:t>
                </a:r>
              </a:p>
              <a:p>
                <a:pPr marL="514350" indent="-514350">
                  <a:buFont typeface="+mj-lt"/>
                  <a:buAutoNum type="arabicPeriod"/>
                </a:pPr>
                <a:r>
                  <a:rPr lang="en-SG" dirty="0"/>
                  <a:t>Output the correct estimate.</a:t>
                </a:r>
              </a:p>
              <a:p>
                <a:pPr marL="0" indent="0">
                  <a:buNone/>
                </a:pPr>
                <a:endParaRPr lang="en-SG" dirty="0"/>
              </a:p>
            </p:txBody>
          </p:sp>
        </mc:Choice>
        <mc:Fallback>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1217" t="-205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cxnSp>
        <p:nvCxnSpPr>
          <p:cNvPr id="4" name="Straight Arrow Connector 3">
            <a:extLst>
              <a:ext uri="{FF2B5EF4-FFF2-40B4-BE49-F238E27FC236}">
                <a16:creationId xmlns:a16="http://schemas.microsoft.com/office/drawing/2014/main" id="{504F6511-522F-4438-9C86-850125CE6363}"/>
              </a:ext>
            </a:extLst>
          </p:cNvPr>
          <p:cNvCxnSpPr>
            <a:cxnSpLocks/>
          </p:cNvCxnSpPr>
          <p:nvPr/>
        </p:nvCxnSpPr>
        <p:spPr>
          <a:xfrm flipH="1">
            <a:off x="4511824" y="2996952"/>
            <a:ext cx="432048" cy="28803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82A803-D4B6-4304-A2A5-496B79018795}"/>
              </a:ext>
            </a:extLst>
          </p:cNvPr>
          <p:cNvSpPr txBox="1"/>
          <p:nvPr/>
        </p:nvSpPr>
        <p:spPr>
          <a:xfrm>
            <a:off x="4943872" y="2771636"/>
            <a:ext cx="4575291" cy="369332"/>
          </a:xfrm>
          <a:prstGeom prst="rect">
            <a:avLst/>
          </a:prstGeom>
          <a:noFill/>
        </p:spPr>
        <p:txBody>
          <a:bodyPr wrap="none" rtlCol="0">
            <a:spAutoFit/>
          </a:bodyPr>
          <a:lstStyle/>
          <a:p>
            <a:pPr algn="ctr"/>
            <a:r>
              <a:rPr lang="en-US" dirty="0">
                <a:solidFill>
                  <a:schemeClr val="accent3"/>
                </a:solidFill>
              </a:rPr>
              <a:t>Replace these with exponential histograms</a:t>
            </a:r>
            <a:endParaRPr lang="en-US" b="1" dirty="0">
              <a:solidFill>
                <a:schemeClr val="accent3"/>
              </a:solidFill>
            </a:endParaRPr>
          </a:p>
        </p:txBody>
      </p:sp>
      <p:cxnSp>
        <p:nvCxnSpPr>
          <p:cNvPr id="8" name="Straight Arrow Connector 7">
            <a:extLst>
              <a:ext uri="{FF2B5EF4-FFF2-40B4-BE49-F238E27FC236}">
                <a16:creationId xmlns:a16="http://schemas.microsoft.com/office/drawing/2014/main" id="{C89E03F9-3C7A-435B-AFCB-5A0C30178BC1}"/>
              </a:ext>
            </a:extLst>
          </p:cNvPr>
          <p:cNvCxnSpPr>
            <a:cxnSpLocks/>
          </p:cNvCxnSpPr>
          <p:nvPr/>
        </p:nvCxnSpPr>
        <p:spPr>
          <a:xfrm flipH="1" flipV="1">
            <a:off x="4943872" y="5517232"/>
            <a:ext cx="606615" cy="72008"/>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E79952C-CE52-42F2-8C93-153EFB0A616F}"/>
                  </a:ext>
                </a:extLst>
              </p:cNvPr>
              <p:cNvSpPr txBox="1"/>
              <p:nvPr/>
            </p:nvSpPr>
            <p:spPr>
              <a:xfrm>
                <a:off x="5550487" y="5445224"/>
                <a:ext cx="6090129" cy="658642"/>
              </a:xfrm>
              <a:prstGeom prst="rect">
                <a:avLst/>
              </a:prstGeom>
              <a:noFill/>
            </p:spPr>
            <p:txBody>
              <a:bodyPr wrap="none" rtlCol="0">
                <a:spAutoFit/>
              </a:bodyPr>
              <a:lstStyle/>
              <a:p>
                <a:pPr algn="ctr"/>
                <a:r>
                  <a:rPr lang="en-US" dirty="0">
                    <a:solidFill>
                      <a:schemeClr val="accent3"/>
                    </a:solidFill>
                  </a:rPr>
                  <a:t>Equivalent to inserting </a:t>
                </a:r>
                <a14:m>
                  <m:oMath xmlns:m="http://schemas.openxmlformats.org/officeDocument/2006/math">
                    <m:r>
                      <a:rPr lang="en-SG" b="0" i="1" smtClean="0">
                        <a:solidFill>
                          <a:schemeClr val="accent3"/>
                        </a:solidFill>
                        <a:latin typeface="Cambria Math" panose="02040503050406030204" pitchFamily="18" charset="0"/>
                      </a:rPr>
                      <m:t>𝑤</m:t>
                    </m:r>
                    <m:r>
                      <a:rPr lang="en-SG" b="0" i="1" smtClean="0">
                        <a:solidFill>
                          <a:schemeClr val="accent3"/>
                        </a:solidFill>
                        <a:latin typeface="Cambria Math" panose="02040503050406030204" pitchFamily="18" charset="0"/>
                      </a:rPr>
                      <m:t>′</m:t>
                    </m:r>
                  </m:oMath>
                </a14:m>
                <a:r>
                  <a:rPr lang="en-US" dirty="0">
                    <a:solidFill>
                      <a:schemeClr val="accent3"/>
                    </a:solidFill>
                  </a:rPr>
                  <a:t> to the </a:t>
                </a:r>
                <a14:m>
                  <m:oMath xmlns:m="http://schemas.openxmlformats.org/officeDocument/2006/math">
                    <m:sSup>
                      <m:sSupPr>
                        <m:ctrlPr>
                          <a:rPr lang="en-SG" b="0" i="1" smtClean="0">
                            <a:solidFill>
                              <a:schemeClr val="accent3"/>
                            </a:solidFill>
                            <a:latin typeface="Cambria Math" panose="02040503050406030204" pitchFamily="18" charset="0"/>
                          </a:rPr>
                        </m:ctrlPr>
                      </m:sSupPr>
                      <m:e>
                        <m:r>
                          <a:rPr lang="en-SG" b="0" i="1" smtClean="0">
                            <a:solidFill>
                              <a:schemeClr val="accent3"/>
                            </a:solidFill>
                            <a:latin typeface="Cambria Math" panose="02040503050406030204" pitchFamily="18" charset="0"/>
                          </a:rPr>
                          <m:t>𝑐</m:t>
                        </m:r>
                      </m:e>
                      <m:sup>
                        <m:r>
                          <m:rPr>
                            <m:sty m:val="p"/>
                          </m:rPr>
                          <a:rPr lang="en-SG" b="0" i="0" smtClean="0">
                            <a:solidFill>
                              <a:schemeClr val="accent3"/>
                            </a:solidFill>
                            <a:latin typeface="Cambria Math" panose="02040503050406030204" pitchFamily="18" charset="0"/>
                          </a:rPr>
                          <m:t>th</m:t>
                        </m:r>
                      </m:sup>
                    </m:sSup>
                  </m:oMath>
                </a14:m>
                <a:r>
                  <a:rPr lang="en-US" dirty="0">
                    <a:solidFill>
                      <a:schemeClr val="accent3"/>
                    </a:solidFill>
                  </a:rPr>
                  <a:t> exponential histogram</a:t>
                </a:r>
                <a:br>
                  <a:rPr lang="en-US" dirty="0">
                    <a:solidFill>
                      <a:schemeClr val="accent3"/>
                    </a:solidFill>
                  </a:rPr>
                </a:br>
                <a:r>
                  <a:rPr lang="en-US" dirty="0">
                    <a:solidFill>
                      <a:schemeClr val="accent3"/>
                    </a:solidFill>
                  </a:rPr>
                  <a:t>and 0 to all the other ones</a:t>
                </a:r>
              </a:p>
            </p:txBody>
          </p:sp>
        </mc:Choice>
        <mc:Fallback xmlns="">
          <p:sp>
            <p:nvSpPr>
              <p:cNvPr id="13" name="TextBox 12">
                <a:extLst>
                  <a:ext uri="{FF2B5EF4-FFF2-40B4-BE49-F238E27FC236}">
                    <a16:creationId xmlns:a16="http://schemas.microsoft.com/office/drawing/2014/main" id="{DE79952C-CE52-42F2-8C93-153EFB0A616F}"/>
                  </a:ext>
                </a:extLst>
              </p:cNvPr>
              <p:cNvSpPr txBox="1">
                <a:spLocks noRot="1" noChangeAspect="1" noMove="1" noResize="1" noEditPoints="1" noAdjustHandles="1" noChangeArrowheads="1" noChangeShapeType="1" noTextEdit="1"/>
              </p:cNvSpPr>
              <p:nvPr/>
            </p:nvSpPr>
            <p:spPr>
              <a:xfrm>
                <a:off x="5550487" y="5445224"/>
                <a:ext cx="6090129" cy="658642"/>
              </a:xfrm>
              <a:prstGeom prst="rect">
                <a:avLst/>
              </a:prstGeom>
              <a:blipFill>
                <a:blip r:embed="rId3"/>
                <a:stretch>
                  <a:fillRect l="-501" t="-1852" r="-400" b="-14815"/>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FEB7307B-C74A-443A-9264-664030590E6C}"/>
              </a:ext>
            </a:extLst>
          </p:cNvPr>
          <p:cNvCxnSpPr>
            <a:cxnSpLocks/>
          </p:cNvCxnSpPr>
          <p:nvPr/>
        </p:nvCxnSpPr>
        <p:spPr>
          <a:xfrm flipH="1" flipV="1">
            <a:off x="4121263" y="6264824"/>
            <a:ext cx="390561" cy="26097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F47154C-3DEC-4189-AFDD-E97E18E9C06A}"/>
                  </a:ext>
                </a:extLst>
              </p:cNvPr>
              <p:cNvSpPr txBox="1"/>
              <p:nvPr/>
            </p:nvSpPr>
            <p:spPr>
              <a:xfrm>
                <a:off x="4511824" y="6414623"/>
                <a:ext cx="3982629" cy="369332"/>
              </a:xfrm>
              <a:prstGeom prst="rect">
                <a:avLst/>
              </a:prstGeom>
              <a:noFill/>
            </p:spPr>
            <p:txBody>
              <a:bodyPr wrap="none" rtlCol="0">
                <a:spAutoFit/>
              </a:bodyPr>
              <a:lstStyle/>
              <a:p>
                <a:pPr algn="ctr"/>
                <a:r>
                  <a:rPr lang="en-US" dirty="0">
                    <a:solidFill>
                      <a:schemeClr val="accent3"/>
                    </a:solidFill>
                  </a:rPr>
                  <a:t>The correct value of </a:t>
                </a:r>
                <a14:m>
                  <m:oMath xmlns:m="http://schemas.openxmlformats.org/officeDocument/2006/math">
                    <m:sSub>
                      <m:sSubPr>
                        <m:ctrlPr>
                          <a:rPr lang="en-SG" b="0" i="1" smtClean="0">
                            <a:solidFill>
                              <a:schemeClr val="accent3"/>
                            </a:solidFill>
                            <a:latin typeface="Cambria Math" panose="02040503050406030204" pitchFamily="18" charset="0"/>
                          </a:rPr>
                        </m:ctrlPr>
                      </m:sSubPr>
                      <m:e>
                        <m:r>
                          <a:rPr lang="en-SG" b="0" i="1" smtClean="0">
                            <a:solidFill>
                              <a:schemeClr val="accent3"/>
                            </a:solidFill>
                            <a:latin typeface="Cambria Math" panose="02040503050406030204" pitchFamily="18" charset="0"/>
                          </a:rPr>
                          <m:t>𝑤</m:t>
                        </m:r>
                      </m:e>
                      <m:sub>
                        <m:r>
                          <a:rPr lang="en-SG" b="0" i="1" smtClean="0">
                            <a:solidFill>
                              <a:schemeClr val="accent3"/>
                            </a:solidFill>
                            <a:latin typeface="Cambria Math" panose="02040503050406030204" pitchFamily="18" charset="0"/>
                          </a:rPr>
                          <m:t>𝑐</m:t>
                        </m:r>
                      </m:sub>
                    </m:sSub>
                  </m:oMath>
                </a14:m>
                <a:r>
                  <a:rPr lang="en-US" dirty="0">
                    <a:solidFill>
                      <a:schemeClr val="accent3"/>
                    </a:solidFill>
                  </a:rPr>
                  <a:t> is just a query</a:t>
                </a:r>
              </a:p>
            </p:txBody>
          </p:sp>
        </mc:Choice>
        <mc:Fallback xmlns="">
          <p:sp>
            <p:nvSpPr>
              <p:cNvPr id="17" name="TextBox 16">
                <a:extLst>
                  <a:ext uri="{FF2B5EF4-FFF2-40B4-BE49-F238E27FC236}">
                    <a16:creationId xmlns:a16="http://schemas.microsoft.com/office/drawing/2014/main" id="{4F47154C-3DEC-4189-AFDD-E97E18E9C06A}"/>
                  </a:ext>
                </a:extLst>
              </p:cNvPr>
              <p:cNvSpPr txBox="1">
                <a:spLocks noRot="1" noChangeAspect="1" noMove="1" noResize="1" noEditPoints="1" noAdjustHandles="1" noChangeArrowheads="1" noChangeShapeType="1" noTextEdit="1"/>
              </p:cNvSpPr>
              <p:nvPr/>
            </p:nvSpPr>
            <p:spPr>
              <a:xfrm>
                <a:off x="4511824" y="6414623"/>
                <a:ext cx="3982629" cy="369332"/>
              </a:xfrm>
              <a:prstGeom prst="rect">
                <a:avLst/>
              </a:prstGeom>
              <a:blipFill>
                <a:blip r:embed="rId4"/>
                <a:stretch>
                  <a:fillRect l="-1225" t="-6557" r="-1378" b="-26230"/>
                </a:stretch>
              </a:blipFill>
            </p:spPr>
            <p:txBody>
              <a:bodyPr/>
              <a:lstStyle/>
              <a:p>
                <a:r>
                  <a:rPr lang="en-US">
                    <a:noFill/>
                  </a:rPr>
                  <a:t> </a:t>
                </a:r>
              </a:p>
            </p:txBody>
          </p:sp>
        </mc:Fallback>
      </mc:AlternateContent>
    </p:spTree>
    <p:extLst>
      <p:ext uri="{BB962C8B-B14F-4D97-AF65-F5344CB8AC3E}">
        <p14:creationId xmlns:p14="http://schemas.microsoft.com/office/powerpoint/2010/main" val="3662343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4"/>
                <a:ext cx="10515600" cy="5032375"/>
              </a:xfrm>
            </p:spPr>
            <p:txBody>
              <a:bodyPr>
                <a:normAutofit/>
              </a:bodyPr>
              <a:lstStyle/>
              <a:p>
                <a:pPr marL="0" indent="0">
                  <a:buNone/>
                </a:pPr>
                <a:r>
                  <a:rPr lang="en-SG" dirty="0"/>
                  <a:t>The exponential histogram dominates the memory, and we need</a:t>
                </a:r>
                <a:br>
                  <a:rPr lang="en-SG" dirty="0"/>
                </a:br>
                <a:br>
                  <a:rPr lang="en-SG" dirty="0"/>
                </a:br>
                <a14:m>
                  <m:oMathPara xmlns:m="http://schemas.openxmlformats.org/officeDocument/2006/math">
                    <m:oMathParaPr>
                      <m:jc m:val="centerGroup"/>
                    </m:oMathParaPr>
                    <m:oMath xmlns:m="http://schemas.openxmlformats.org/officeDocument/2006/math">
                      <m:r>
                        <m:rPr>
                          <m:sty m:val="p"/>
                        </m:rPr>
                        <a:rPr lang="en-SG" b="0" i="0" smtClean="0">
                          <a:latin typeface="Cambria Math" panose="02040503050406030204" pitchFamily="18" charset="0"/>
                        </a:rPr>
                        <m:t>O</m:t>
                      </m:r>
                      <m:r>
                        <a:rPr lang="en-SG" b="0" i="0" smtClean="0">
                          <a:latin typeface="Cambria Math" panose="02040503050406030204" pitchFamily="18" charset="0"/>
                        </a:rPr>
                        <m:t>(</m:t>
                      </m:r>
                      <m:r>
                        <a:rPr lang="en-SG" b="0" i="1" smtClean="0">
                          <a:latin typeface="Cambria Math" panose="02040503050406030204" pitchFamily="18" charset="0"/>
                        </a:rPr>
                        <m:t>𝑚𝑘</m:t>
                      </m:r>
                      <m:func>
                        <m:funcPr>
                          <m:ctrlPr>
                            <a:rPr lang="en-SG" b="0" i="1" smtClean="0">
                              <a:latin typeface="Cambria Math" panose="02040503050406030204" pitchFamily="18" charset="0"/>
                            </a:rPr>
                          </m:ctrlPr>
                        </m:funcPr>
                        <m:fName>
                          <m:sSup>
                            <m:sSupPr>
                              <m:ctrlPr>
                                <a:rPr lang="en-SG" b="0" i="1" smtClean="0">
                                  <a:latin typeface="Cambria Math" panose="02040503050406030204" pitchFamily="18" charset="0"/>
                                </a:rPr>
                              </m:ctrlPr>
                            </m:sSupPr>
                            <m:e>
                              <m:r>
                                <m:rPr>
                                  <m:sty m:val="p"/>
                                </m:rPr>
                                <a:rPr lang="en-SG" b="0" i="0" smtClean="0">
                                  <a:latin typeface="Cambria Math" panose="02040503050406030204" pitchFamily="18" charset="0"/>
                                </a:rPr>
                                <m:t>log</m:t>
                              </m:r>
                            </m:e>
                            <m:sup>
                              <m:r>
                                <a:rPr lang="en-SG" b="0" i="0" smtClean="0">
                                  <a:latin typeface="Cambria Math" panose="02040503050406030204" pitchFamily="18" charset="0"/>
                                </a:rPr>
                                <m:t>2</m:t>
                              </m:r>
                            </m:sup>
                          </m:sSup>
                        </m:fName>
                        <m:e>
                          <m:f>
                            <m:fPr>
                              <m:ctrlPr>
                                <a:rPr lang="en-SG" b="0" i="1" smtClean="0">
                                  <a:latin typeface="Cambria Math" panose="02040503050406030204" pitchFamily="18" charset="0"/>
                                </a:rPr>
                              </m:ctrlPr>
                            </m:fPr>
                            <m:num>
                              <m:r>
                                <a:rPr lang="en-SG" b="0" i="1" smtClean="0">
                                  <a:latin typeface="Cambria Math" panose="02040503050406030204" pitchFamily="18" charset="0"/>
                                </a:rPr>
                                <m:t>𝑁</m:t>
                              </m:r>
                            </m:num>
                            <m:den>
                              <m:r>
                                <a:rPr lang="en-SG" b="0" i="1" smtClean="0">
                                  <a:latin typeface="Cambria Math" panose="02040503050406030204" pitchFamily="18" charset="0"/>
                                </a:rPr>
                                <m:t>𝑘</m:t>
                              </m:r>
                            </m:den>
                          </m:f>
                        </m:e>
                      </m:func>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r>
                        <a:rPr lang="en-SG" b="0" i="1" smtClean="0">
                          <a:latin typeface="Cambria Math" panose="02040503050406030204" pitchFamily="18" charset="0"/>
                        </a:rPr>
                        <m:t>)</m:t>
                      </m:r>
                    </m:oMath>
                  </m:oMathPara>
                </a14:m>
                <a:endParaRPr lang="en-SG" dirty="0"/>
              </a:p>
              <a:p>
                <a:pPr marL="0" indent="0">
                  <a:buNone/>
                </a:pPr>
                <a:endParaRPr lang="en-SG" dirty="0"/>
              </a:p>
              <a:p>
                <a:pPr marL="0" indent="0">
                  <a:buNone/>
                </a:pPr>
                <a:r>
                  <a:rPr lang="en-SG" dirty="0"/>
                  <a:t>space.</a:t>
                </a:r>
              </a:p>
            </p:txBody>
          </p:sp>
        </mc:Choice>
        <mc:Fallback>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1217" t="-205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21AF5C4-9704-4D90-9058-2E4BB732D28C}"/>
                  </a:ext>
                </a:extLst>
              </p:cNvPr>
              <p:cNvSpPr txBox="1"/>
              <p:nvPr/>
            </p:nvSpPr>
            <p:spPr>
              <a:xfrm>
                <a:off x="5231904" y="3933056"/>
                <a:ext cx="6174319" cy="2119683"/>
              </a:xfrm>
              <a:prstGeom prst="rect">
                <a:avLst/>
              </a:prstGeom>
              <a:noFill/>
            </p:spPr>
            <p:txBody>
              <a:bodyPr wrap="none" rtlCol="0">
                <a:spAutoFit/>
              </a:bodyPr>
              <a:lstStyle/>
              <a:p>
                <a:r>
                  <a:rPr lang="en-SG" sz="2400" dirty="0"/>
                  <a:t>Recall:</a:t>
                </a:r>
              </a:p>
              <a:p>
                <a14:m>
                  <m:oMath xmlns:m="http://schemas.openxmlformats.org/officeDocument/2006/math">
                    <m:r>
                      <a:rPr lang="en-SG" sz="2400" b="0" i="1" smtClean="0">
                        <a:latin typeface="Cambria Math" panose="02040503050406030204" pitchFamily="18" charset="0"/>
                      </a:rPr>
                      <m:t>𝑚</m:t>
                    </m:r>
                  </m:oMath>
                </a14:m>
                <a:r>
                  <a:rPr lang="en-US" sz="2400" dirty="0"/>
                  <a:t> number of streams in </a:t>
                </a:r>
                <a:r>
                  <a:rPr lang="en-US" sz="2400" dirty="0" err="1"/>
                  <a:t>HyperLogLog</a:t>
                </a:r>
                <a:endParaRPr lang="en-US" sz="2400" dirty="0"/>
              </a:p>
              <a:p>
                <a14:m>
                  <m:oMath xmlns:m="http://schemas.openxmlformats.org/officeDocument/2006/math">
                    <m:r>
                      <a:rPr lang="en-SG" sz="2400" b="0" i="1" smtClean="0">
                        <a:latin typeface="Cambria Math" panose="02040503050406030204" pitchFamily="18" charset="0"/>
                      </a:rPr>
                      <m:t>𝑛</m:t>
                    </m:r>
                  </m:oMath>
                </a14:m>
                <a:r>
                  <a:rPr lang="en-US" sz="2400" dirty="0"/>
                  <a:t> number of bits in </a:t>
                </a:r>
                <a14:m>
                  <m:oMath xmlns:m="http://schemas.openxmlformats.org/officeDocument/2006/math">
                    <m:r>
                      <a:rPr lang="en-SG" sz="2400" b="0" i="1" smtClean="0">
                        <a:latin typeface="Cambria Math" panose="02040503050406030204" pitchFamily="18" charset="0"/>
                      </a:rPr>
                      <m:t>h</m:t>
                    </m:r>
                  </m:oMath>
                </a14:m>
                <a:r>
                  <a:rPr lang="en-US" sz="2400" dirty="0"/>
                  <a:t>’s output</a:t>
                </a:r>
                <a:br>
                  <a:rPr lang="en-US" sz="2400" dirty="0"/>
                </a:br>
                <a14:m>
                  <m:oMath xmlns:m="http://schemas.openxmlformats.org/officeDocument/2006/math">
                    <m:r>
                      <a:rPr lang="en-SG" sz="2400" b="0" i="1" smtClean="0">
                        <a:latin typeface="Cambria Math" panose="02040503050406030204" pitchFamily="18" charset="0"/>
                      </a:rPr>
                      <m:t>𝑁</m:t>
                    </m:r>
                  </m:oMath>
                </a14:m>
                <a:r>
                  <a:rPr lang="en-US" sz="2400" dirty="0"/>
                  <a:t> window size</a:t>
                </a:r>
                <a:br>
                  <a:rPr lang="en-US" sz="2400" dirty="0"/>
                </a:br>
                <a14:m>
                  <m:oMath xmlns:m="http://schemas.openxmlformats.org/officeDocument/2006/math">
                    <m:r>
                      <a:rPr lang="en-SG" sz="2400" b="0" i="1" smtClean="0">
                        <a:latin typeface="Cambria Math" panose="02040503050406030204" pitchFamily="18" charset="0"/>
                      </a:rPr>
                      <m:t>𝑘</m:t>
                    </m:r>
                  </m:oMath>
                </a14:m>
                <a:r>
                  <a:rPr lang="en-US" sz="2400" dirty="0"/>
                  <a:t> proportional to number of buckets; </a:t>
                </a:r>
                <a14:m>
                  <m:oMath xmlns:m="http://schemas.openxmlformats.org/officeDocument/2006/math">
                    <m:r>
                      <a:rPr lang="en-SG" sz="2400" b="0" i="1" dirty="0" smtClean="0">
                        <a:latin typeface="Cambria Math" panose="02040503050406030204" pitchFamily="18" charset="0"/>
                      </a:rPr>
                      <m:t>𝑘</m:t>
                    </m:r>
                    <m:r>
                      <a:rPr lang="en-SG" sz="2400" b="0" i="1" dirty="0" smtClean="0">
                        <a:latin typeface="Cambria Math" panose="02040503050406030204" pitchFamily="18" charset="0"/>
                      </a:rPr>
                      <m:t>=</m:t>
                    </m:r>
                    <m:d>
                      <m:dPr>
                        <m:begChr m:val="⌈"/>
                        <m:endChr m:val="⌉"/>
                        <m:ctrlPr>
                          <a:rPr lang="en-US" sz="2400" i="1" smtClean="0">
                            <a:latin typeface="Cambria Math" panose="02040503050406030204" pitchFamily="18" charset="0"/>
                          </a:rPr>
                        </m:ctrlPr>
                      </m:dPr>
                      <m:e>
                        <m:f>
                          <m:fPr>
                            <m:ctrlPr>
                              <a:rPr lang="en-SG" sz="2400" b="0" i="1" smtClean="0">
                                <a:latin typeface="Cambria Math" panose="02040503050406030204" pitchFamily="18" charset="0"/>
                              </a:rPr>
                            </m:ctrlPr>
                          </m:fPr>
                          <m:num>
                            <m:r>
                              <a:rPr lang="en-SG" sz="2400" b="0" i="1" smtClean="0">
                                <a:latin typeface="Cambria Math" panose="02040503050406030204" pitchFamily="18" charset="0"/>
                              </a:rPr>
                              <m:t>𝜀</m:t>
                            </m:r>
                          </m:num>
                          <m:den>
                            <m:r>
                              <a:rPr lang="en-SG" sz="2400" b="0" i="1" smtClean="0">
                                <a:latin typeface="Cambria Math" panose="02040503050406030204" pitchFamily="18" charset="0"/>
                              </a:rPr>
                              <m:t>2</m:t>
                            </m:r>
                          </m:den>
                        </m:f>
                      </m:e>
                    </m:d>
                  </m:oMath>
                </a14:m>
                <a:endParaRPr lang="en-US" sz="2400" dirty="0"/>
              </a:p>
            </p:txBody>
          </p:sp>
        </mc:Choice>
        <mc:Fallback xmlns="">
          <p:sp>
            <p:nvSpPr>
              <p:cNvPr id="10" name="TextBox 9">
                <a:extLst>
                  <a:ext uri="{FF2B5EF4-FFF2-40B4-BE49-F238E27FC236}">
                    <a16:creationId xmlns:a16="http://schemas.microsoft.com/office/drawing/2014/main" id="{121AF5C4-9704-4D90-9058-2E4BB732D28C}"/>
                  </a:ext>
                </a:extLst>
              </p:cNvPr>
              <p:cNvSpPr txBox="1">
                <a:spLocks noRot="1" noChangeAspect="1" noMove="1" noResize="1" noEditPoints="1" noAdjustHandles="1" noChangeArrowheads="1" noChangeShapeType="1" noTextEdit="1"/>
              </p:cNvSpPr>
              <p:nvPr/>
            </p:nvSpPr>
            <p:spPr>
              <a:xfrm>
                <a:off x="5231904" y="3933056"/>
                <a:ext cx="6174319" cy="2119683"/>
              </a:xfrm>
              <a:prstGeom prst="rect">
                <a:avLst/>
              </a:prstGeom>
              <a:blipFill>
                <a:blip r:embed="rId3"/>
                <a:stretch>
                  <a:fillRect l="-1481" t="-2011" b="-1724"/>
                </a:stretch>
              </a:blipFill>
            </p:spPr>
            <p:txBody>
              <a:bodyPr/>
              <a:lstStyle/>
              <a:p>
                <a:r>
                  <a:rPr lang="en-US">
                    <a:noFill/>
                  </a:rPr>
                  <a:t> </a:t>
                </a:r>
              </a:p>
            </p:txBody>
          </p:sp>
        </mc:Fallback>
      </mc:AlternateContent>
    </p:spTree>
    <p:extLst>
      <p:ext uri="{BB962C8B-B14F-4D97-AF65-F5344CB8AC3E}">
        <p14:creationId xmlns:p14="http://schemas.microsoft.com/office/powerpoint/2010/main" val="2335131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4"/>
            <a:ext cx="10515600" cy="5032375"/>
          </a:xfrm>
        </p:spPr>
        <p:txBody>
          <a:bodyPr>
            <a:normAutofit/>
          </a:bodyPr>
          <a:lstStyle/>
          <a:p>
            <a:pPr marL="0" indent="0">
              <a:buNone/>
            </a:pPr>
            <a:r>
              <a:rPr lang="en-SG" dirty="0"/>
              <a:t>What about the accuracy of </a:t>
            </a:r>
            <a:r>
              <a:rPr lang="en-SG" dirty="0" err="1"/>
              <a:t>HyperLogLog</a:t>
            </a:r>
            <a:r>
              <a:rPr lang="en-SG" dirty="0"/>
              <a:t>?</a:t>
            </a:r>
          </a:p>
          <a:p>
            <a:pPr marL="0" indent="0">
              <a:buNone/>
            </a:pPr>
            <a:endParaRPr lang="en-SG" dirty="0"/>
          </a:p>
          <a:p>
            <a:pPr marL="0" indent="0">
              <a:buNone/>
            </a:pPr>
            <a:r>
              <a:rPr lang="en-SG" dirty="0"/>
              <a:t>It definitely becomes worse, because the Exponential Histograms introduce more error.</a:t>
            </a:r>
          </a:p>
          <a:p>
            <a:pPr marL="0" indent="0">
              <a:buNone/>
            </a:pPr>
            <a:endParaRPr lang="en-SG" dirty="0"/>
          </a:p>
          <a:p>
            <a:pPr marL="0" indent="0">
              <a:buNone/>
            </a:pPr>
            <a:r>
              <a:rPr lang="en-SG" dirty="0"/>
              <a:t>But it turns out there is a much simpler solution for this case that:</a:t>
            </a:r>
          </a:p>
          <a:p>
            <a:pPr marL="514350" indent="-514350">
              <a:buFont typeface="+mj-lt"/>
              <a:buAutoNum type="arabicPeriod"/>
            </a:pPr>
            <a:r>
              <a:rPr lang="en-SG" dirty="0"/>
              <a:t>Doesn’t introduce more error;</a:t>
            </a:r>
          </a:p>
          <a:p>
            <a:pPr marL="514350" indent="-514350">
              <a:buFont typeface="+mj-lt"/>
              <a:buAutoNum type="arabicPeriod"/>
            </a:pPr>
            <a:r>
              <a:rPr lang="en-SG" dirty="0"/>
              <a:t>Uses less memory!</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228222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8CEED7-E0FE-454D-978C-8F2874810BD3}"/>
              </a:ext>
            </a:extLst>
          </p:cNvPr>
          <p:cNvSpPr/>
          <p:nvPr/>
        </p:nvSpPr>
        <p:spPr>
          <a:xfrm>
            <a:off x="422290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4</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Windowed Streaming Context</a:t>
            </a:r>
          </a:p>
        </p:txBody>
      </p:sp>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US" dirty="0"/>
              <a:t>A few metrics we might care about?</a:t>
            </a:r>
          </a:p>
          <a:p>
            <a:pPr marL="0" indent="0">
              <a:buNone/>
            </a:pPr>
            <a:r>
              <a:rPr lang="en-US" dirty="0"/>
              <a:t>	Time complexity</a:t>
            </a:r>
          </a:p>
          <a:p>
            <a:pPr marL="0" indent="0">
              <a:buNone/>
            </a:pPr>
            <a:r>
              <a:rPr lang="en-US" dirty="0"/>
              <a:t>		Query</a:t>
            </a:r>
          </a:p>
          <a:p>
            <a:pPr marL="0" indent="0">
              <a:buNone/>
            </a:pPr>
            <a:r>
              <a:rPr lang="en-US" dirty="0"/>
              <a:t>		Insert</a:t>
            </a:r>
          </a:p>
          <a:p>
            <a:pPr marL="0" indent="0">
              <a:buNone/>
            </a:pPr>
            <a:r>
              <a:rPr lang="en-US" dirty="0"/>
              <a:t>	Space complexity</a:t>
            </a:r>
          </a:p>
        </p:txBody>
      </p:sp>
      <p:sp>
        <p:nvSpPr>
          <p:cNvPr id="4" name="Rectangle 3">
            <a:extLst>
              <a:ext uri="{FF2B5EF4-FFF2-40B4-BE49-F238E27FC236}">
                <a16:creationId xmlns:a16="http://schemas.microsoft.com/office/drawing/2014/main" id="{5B29BD78-D126-47FD-B602-123EF4FD0561}"/>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5" name="Rectangle 4">
            <a:extLst>
              <a:ext uri="{FF2B5EF4-FFF2-40B4-BE49-F238E27FC236}">
                <a16:creationId xmlns:a16="http://schemas.microsoft.com/office/drawing/2014/main" id="{03421C44-D57B-4A85-A58C-1595078DF41B}"/>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6" name="Rectangle 5">
            <a:extLst>
              <a:ext uri="{FF2B5EF4-FFF2-40B4-BE49-F238E27FC236}">
                <a16:creationId xmlns:a16="http://schemas.microsoft.com/office/drawing/2014/main" id="{EFF7EB2F-4A4C-4001-A812-ABC805FA38BA}"/>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7" name="Rectangle 6">
            <a:extLst>
              <a:ext uri="{FF2B5EF4-FFF2-40B4-BE49-F238E27FC236}">
                <a16:creationId xmlns:a16="http://schemas.microsoft.com/office/drawing/2014/main" id="{11313C2A-7496-4FD9-A5A6-88E5F9C62A86}"/>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8" name="Rectangle 7">
            <a:extLst>
              <a:ext uri="{FF2B5EF4-FFF2-40B4-BE49-F238E27FC236}">
                <a16:creationId xmlns:a16="http://schemas.microsoft.com/office/drawing/2014/main" id="{B754D0C1-7731-4355-B15B-DAD6E3B55DA2}"/>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6</a:t>
            </a:r>
          </a:p>
        </p:txBody>
      </p:sp>
      <p:sp>
        <p:nvSpPr>
          <p:cNvPr id="9" name="Rectangle 8">
            <a:extLst>
              <a:ext uri="{FF2B5EF4-FFF2-40B4-BE49-F238E27FC236}">
                <a16:creationId xmlns:a16="http://schemas.microsoft.com/office/drawing/2014/main" id="{9C6CEC21-C557-4646-95C1-79336A8191A9}"/>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10" name="Rectangle 9">
            <a:extLst>
              <a:ext uri="{FF2B5EF4-FFF2-40B4-BE49-F238E27FC236}">
                <a16:creationId xmlns:a16="http://schemas.microsoft.com/office/drawing/2014/main" id="{973FE29B-B84B-4E0C-827C-8759812B3B3F}"/>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cxnSp>
        <p:nvCxnSpPr>
          <p:cNvPr id="12" name="Straight Arrow Connector 11">
            <a:extLst>
              <a:ext uri="{FF2B5EF4-FFF2-40B4-BE49-F238E27FC236}">
                <a16:creationId xmlns:a16="http://schemas.microsoft.com/office/drawing/2014/main" id="{8D8D803C-9986-4450-BE38-4A6018C4B1EC}"/>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30287-D30B-4094-994D-C04316158C0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BC240E-D1E7-4291-A51D-F31D3A4494EC}"/>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2" name="Straight Arrow Connector 21">
            <a:extLst>
              <a:ext uri="{FF2B5EF4-FFF2-40B4-BE49-F238E27FC236}">
                <a16:creationId xmlns:a16="http://schemas.microsoft.com/office/drawing/2014/main" id="{B5825E95-7853-41AD-A5D0-C5E7F953B78E}"/>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38CB29-827E-4FD3-94D0-F5C6CBE93EF2}"/>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20" name="Rectangle 19">
            <a:extLst>
              <a:ext uri="{FF2B5EF4-FFF2-40B4-BE49-F238E27FC236}">
                <a16:creationId xmlns:a16="http://schemas.microsoft.com/office/drawing/2014/main" id="{A3E8B5DB-02B2-4810-8624-267438A96C1F}"/>
              </a:ext>
            </a:extLst>
          </p:cNvPr>
          <p:cNvSpPr/>
          <p:nvPr/>
        </p:nvSpPr>
        <p:spPr>
          <a:xfrm>
            <a:off x="343037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19" name="Rectangle 18">
            <a:extLst>
              <a:ext uri="{FF2B5EF4-FFF2-40B4-BE49-F238E27FC236}">
                <a16:creationId xmlns:a16="http://schemas.microsoft.com/office/drawing/2014/main" id="{9752AC79-8344-41A8-9E7C-9DE599838F97}"/>
              </a:ext>
            </a:extLst>
          </p:cNvPr>
          <p:cNvSpPr/>
          <p:nvPr/>
        </p:nvSpPr>
        <p:spPr>
          <a:xfrm>
            <a:off x="3430819"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1" name="Rectangle 20">
            <a:extLst>
              <a:ext uri="{FF2B5EF4-FFF2-40B4-BE49-F238E27FC236}">
                <a16:creationId xmlns:a16="http://schemas.microsoft.com/office/drawing/2014/main" id="{580290B8-C1C4-4172-B4E0-004E1250BDD7}"/>
              </a:ext>
            </a:extLst>
          </p:cNvPr>
          <p:cNvSpPr/>
          <p:nvPr/>
        </p:nvSpPr>
        <p:spPr>
          <a:xfrm>
            <a:off x="263784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Tree>
    <p:extLst>
      <p:ext uri="{BB962C8B-B14F-4D97-AF65-F5344CB8AC3E}">
        <p14:creationId xmlns:p14="http://schemas.microsoft.com/office/powerpoint/2010/main" val="1175740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5"/>
                <a:ext cx="10515600" cy="4771728"/>
              </a:xfrm>
            </p:spPr>
            <p:txBody>
              <a:bodyPr>
                <a:normAutofit/>
              </a:bodyPr>
              <a:lstStyle/>
              <a:p>
                <a:pPr marL="0" indent="0">
                  <a:buNone/>
                </a:pPr>
                <a:r>
                  <a:rPr lang="en-SG" dirty="0"/>
                  <a:t>Recall that </a:t>
                </a:r>
                <a14:m>
                  <m:oMath xmlns:m="http://schemas.openxmlformats.org/officeDocument/2006/math">
                    <m:r>
                      <a:rPr lang="en-SG" i="1" dirty="0" smtClean="0">
                        <a:latin typeface="Cambria Math" panose="02040503050406030204" pitchFamily="18" charset="0"/>
                      </a:rPr>
                      <m:t>𝑤</m:t>
                    </m:r>
                  </m:oMath>
                </a14:m>
                <a:r>
                  <a:rPr lang="en-SG" dirty="0"/>
                  <a:t> takes only values between </a:t>
                </a:r>
                <a14:m>
                  <m:oMath xmlns:m="http://schemas.openxmlformats.org/officeDocument/2006/math">
                    <m:r>
                      <a:rPr lang="en-SG" b="0" i="1" smtClean="0">
                        <a:latin typeface="Cambria Math" panose="02040503050406030204" pitchFamily="18" charset="0"/>
                      </a:rPr>
                      <m:t>0</m:t>
                    </m:r>
                  </m:oMath>
                </a14:m>
                <a:r>
                  <a:rPr lang="en-SG" dirty="0"/>
                  <a:t> and </a:t>
                </a:r>
                <a14:m>
                  <m:oMath xmlns:m="http://schemas.openxmlformats.org/officeDocument/2006/math">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oMath>
                </a14:m>
                <a:r>
                  <a:rPr lang="en-SG" dirty="0"/>
                  <a:t>.</a:t>
                </a:r>
              </a:p>
              <a:p>
                <a:pPr marL="0" indent="0">
                  <a:buNone/>
                </a:pPr>
                <a:endParaRPr lang="en-SG" dirty="0"/>
              </a:p>
              <a:p>
                <a:pPr marL="0" indent="0">
                  <a:buNone/>
                </a:pPr>
                <a:r>
                  <a:rPr lang="en-SG" dirty="0"/>
                  <a:t>Let’s just store the timestamp of the most recent occurrence of each value! If a timestamp goes bigger than </a:t>
                </a:r>
                <a14:m>
                  <m:oMath xmlns:m="http://schemas.openxmlformats.org/officeDocument/2006/math">
                    <m:r>
                      <a:rPr lang="en-SG" b="0" i="1" smtClean="0">
                        <a:latin typeface="Cambria Math" panose="02040503050406030204" pitchFamily="18" charset="0"/>
                      </a:rPr>
                      <m:t>𝑁</m:t>
                    </m:r>
                  </m:oMath>
                </a14:m>
                <a:r>
                  <a:rPr lang="en-SG" dirty="0"/>
                  <a:t>, we know it is expired.</a:t>
                </a:r>
              </a:p>
              <a:p>
                <a:pPr marL="0" indent="0">
                  <a:buNone/>
                </a:pPr>
                <a:endParaRPr lang="en-SG" dirty="0"/>
              </a:p>
              <a:p>
                <a:pPr marL="0" indent="0">
                  <a:buNone/>
                </a:pPr>
                <a:r>
                  <a:rPr lang="en-SG" dirty="0"/>
                  <a:t>To get the maximum, just find the largest value which has the most recent occurrence not expired.</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xfrm>
                <a:off x="838200" y="1825625"/>
                <a:ext cx="10515600" cy="4771728"/>
              </a:xfrm>
              <a:blipFill>
                <a:blip r:embed="rId2"/>
                <a:stretch>
                  <a:fillRect l="-1217" t="-217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2943270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SG" dirty="0"/>
              <a:t>Store the most recent position of each element:</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4" name="Rectangle 3">
            <a:extLst>
              <a:ext uri="{FF2B5EF4-FFF2-40B4-BE49-F238E27FC236}">
                <a16:creationId xmlns:a16="http://schemas.microsoft.com/office/drawing/2014/main" id="{1190CEBA-0744-4EA9-9567-31596624BFD9}"/>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6" name="Rectangle 5">
            <a:extLst>
              <a:ext uri="{FF2B5EF4-FFF2-40B4-BE49-F238E27FC236}">
                <a16:creationId xmlns:a16="http://schemas.microsoft.com/office/drawing/2014/main" id="{51C37ECD-8D22-41EB-A588-4A4E64F59B03}"/>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7" name="Rectangle 6">
            <a:extLst>
              <a:ext uri="{FF2B5EF4-FFF2-40B4-BE49-F238E27FC236}">
                <a16:creationId xmlns:a16="http://schemas.microsoft.com/office/drawing/2014/main" id="{B7DFBC99-9101-4518-B559-9C7214696684}"/>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8" name="Rectangle 7">
            <a:extLst>
              <a:ext uri="{FF2B5EF4-FFF2-40B4-BE49-F238E27FC236}">
                <a16:creationId xmlns:a16="http://schemas.microsoft.com/office/drawing/2014/main" id="{A5AFF5EC-16EB-4A98-B5AA-B7C2EAB9BAAF}"/>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9" name="Rectangle 8">
            <a:extLst>
              <a:ext uri="{FF2B5EF4-FFF2-40B4-BE49-F238E27FC236}">
                <a16:creationId xmlns:a16="http://schemas.microsoft.com/office/drawing/2014/main" id="{F260A821-A0C9-4F4D-A1EA-F119C279F4CA}"/>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cxnSp>
        <p:nvCxnSpPr>
          <p:cNvPr id="10" name="Straight Arrow Connector 9">
            <a:extLst>
              <a:ext uri="{FF2B5EF4-FFF2-40B4-BE49-F238E27FC236}">
                <a16:creationId xmlns:a16="http://schemas.microsoft.com/office/drawing/2014/main" id="{59012B5E-EB9A-47D6-AEF2-BA22420795AC}"/>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FF4A60-BBE2-4082-806C-FCBF125120EB}"/>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DDABF6-1845-4145-9125-9383E849E333}"/>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13" name="Straight Arrow Connector 12">
            <a:extLst>
              <a:ext uri="{FF2B5EF4-FFF2-40B4-BE49-F238E27FC236}">
                <a16:creationId xmlns:a16="http://schemas.microsoft.com/office/drawing/2014/main" id="{5E92D156-6C98-44C4-A38A-C90038053B3C}"/>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D747687-B8C4-4406-93AC-7E496FA5C6FC}"/>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15" name="Rectangle 14">
            <a:extLst>
              <a:ext uri="{FF2B5EF4-FFF2-40B4-BE49-F238E27FC236}">
                <a16:creationId xmlns:a16="http://schemas.microsoft.com/office/drawing/2014/main" id="{FAC278F7-BF0E-4DD8-A55F-2BF8A7BBD95B}"/>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16" name="Rectangle 15">
            <a:extLst>
              <a:ext uri="{FF2B5EF4-FFF2-40B4-BE49-F238E27FC236}">
                <a16:creationId xmlns:a16="http://schemas.microsoft.com/office/drawing/2014/main" id="{6E62FF85-9D7D-4883-85DE-B609A76D9563}"/>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sp>
        <p:nvSpPr>
          <p:cNvPr id="17" name="Rectangle 16">
            <a:extLst>
              <a:ext uri="{FF2B5EF4-FFF2-40B4-BE49-F238E27FC236}">
                <a16:creationId xmlns:a16="http://schemas.microsoft.com/office/drawing/2014/main" id="{1E682029-00DF-4DA3-802C-88C349E370C4}"/>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18" name="Rectangle 17">
            <a:extLst>
              <a:ext uri="{FF2B5EF4-FFF2-40B4-BE49-F238E27FC236}">
                <a16:creationId xmlns:a16="http://schemas.microsoft.com/office/drawing/2014/main" id="{68542CBC-11D2-45AA-A621-C7050E8D2F0F}"/>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19" name="Rectangle 18">
            <a:extLst>
              <a:ext uri="{FF2B5EF4-FFF2-40B4-BE49-F238E27FC236}">
                <a16:creationId xmlns:a16="http://schemas.microsoft.com/office/drawing/2014/main" id="{6BCF82DE-CBA6-44DE-928E-AA8459348E3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20" name="Rectangle 19">
            <a:extLst>
              <a:ext uri="{FF2B5EF4-FFF2-40B4-BE49-F238E27FC236}">
                <a16:creationId xmlns:a16="http://schemas.microsoft.com/office/drawing/2014/main" id="{F460FDB9-C236-4F61-804D-E0A8C62A9B1A}"/>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21" name="Rectangle 20">
            <a:extLst>
              <a:ext uri="{FF2B5EF4-FFF2-40B4-BE49-F238E27FC236}">
                <a16:creationId xmlns:a16="http://schemas.microsoft.com/office/drawing/2014/main" id="{546D8A66-4314-45A4-B31A-AA0183013458}"/>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2" name="Rectangle 21">
            <a:extLst>
              <a:ext uri="{FF2B5EF4-FFF2-40B4-BE49-F238E27FC236}">
                <a16:creationId xmlns:a16="http://schemas.microsoft.com/office/drawing/2014/main" id="{13A3E71B-3730-473E-9163-C530603B9DF8}"/>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2</a:t>
            </a:r>
          </a:p>
        </p:txBody>
      </p:sp>
      <p:sp>
        <p:nvSpPr>
          <p:cNvPr id="23" name="TextBox 22">
            <a:extLst>
              <a:ext uri="{FF2B5EF4-FFF2-40B4-BE49-F238E27FC236}">
                <a16:creationId xmlns:a16="http://schemas.microsoft.com/office/drawing/2014/main" id="{631699C2-4D11-469B-9317-520BE0405545}"/>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24" name="TextBox 23">
            <a:extLst>
              <a:ext uri="{FF2B5EF4-FFF2-40B4-BE49-F238E27FC236}">
                <a16:creationId xmlns:a16="http://schemas.microsoft.com/office/drawing/2014/main" id="{E0D17B6A-1C21-4BE2-ABFE-D52FD77894CE}"/>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25" name="TextBox 24">
            <a:extLst>
              <a:ext uri="{FF2B5EF4-FFF2-40B4-BE49-F238E27FC236}">
                <a16:creationId xmlns:a16="http://schemas.microsoft.com/office/drawing/2014/main" id="{3E04ACFB-D851-4C9E-ABD9-2C9A12F2A030}"/>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26" name="TextBox 25">
            <a:extLst>
              <a:ext uri="{FF2B5EF4-FFF2-40B4-BE49-F238E27FC236}">
                <a16:creationId xmlns:a16="http://schemas.microsoft.com/office/drawing/2014/main" id="{76292C74-0B6A-4207-98F7-20DC172603E9}"/>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27" name="TextBox 26">
            <a:extLst>
              <a:ext uri="{FF2B5EF4-FFF2-40B4-BE49-F238E27FC236}">
                <a16:creationId xmlns:a16="http://schemas.microsoft.com/office/drawing/2014/main" id="{502B68C9-1539-4D84-AD8E-E4C76E2EB322}"/>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28" name="TextBox 27">
            <a:extLst>
              <a:ext uri="{FF2B5EF4-FFF2-40B4-BE49-F238E27FC236}">
                <a16:creationId xmlns:a16="http://schemas.microsoft.com/office/drawing/2014/main" id="{9274BD1C-F35A-47BC-8F6E-28025A1E8536}"/>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29" name="TextBox 28">
            <a:extLst>
              <a:ext uri="{FF2B5EF4-FFF2-40B4-BE49-F238E27FC236}">
                <a16:creationId xmlns:a16="http://schemas.microsoft.com/office/drawing/2014/main" id="{BB1529B6-1909-4EBD-9CE5-AF92A3A01197}"/>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30" name="TextBox 29">
            <a:extLst>
              <a:ext uri="{FF2B5EF4-FFF2-40B4-BE49-F238E27FC236}">
                <a16:creationId xmlns:a16="http://schemas.microsoft.com/office/drawing/2014/main" id="{B6E2ACE8-9ABD-404C-8AB4-E4D7A9208D89}"/>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31" name="TextBox 30">
            <a:extLst>
              <a:ext uri="{FF2B5EF4-FFF2-40B4-BE49-F238E27FC236}">
                <a16:creationId xmlns:a16="http://schemas.microsoft.com/office/drawing/2014/main" id="{9C269AE6-7AF0-4FC5-BBAF-F4B102C80E11}"/>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32" name="TextBox 31">
            <a:extLst>
              <a:ext uri="{FF2B5EF4-FFF2-40B4-BE49-F238E27FC236}">
                <a16:creationId xmlns:a16="http://schemas.microsoft.com/office/drawing/2014/main" id="{2C1625E9-9D35-4323-8D7F-FF7EA7954230}"/>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33" name="TextBox 32">
            <a:extLst>
              <a:ext uri="{FF2B5EF4-FFF2-40B4-BE49-F238E27FC236}">
                <a16:creationId xmlns:a16="http://schemas.microsoft.com/office/drawing/2014/main" id="{88D44DA6-64D7-490A-AD89-1580E188FE81}"/>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34" name="TextBox 33">
            <a:extLst>
              <a:ext uri="{FF2B5EF4-FFF2-40B4-BE49-F238E27FC236}">
                <a16:creationId xmlns:a16="http://schemas.microsoft.com/office/drawing/2014/main" id="{C186A9DC-8B39-4ECE-94BE-2C8C1C3817B5}"/>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35" name="TextBox 34">
            <a:extLst>
              <a:ext uri="{FF2B5EF4-FFF2-40B4-BE49-F238E27FC236}">
                <a16:creationId xmlns:a16="http://schemas.microsoft.com/office/drawing/2014/main" id="{01831435-B63D-4647-A0F1-C1CA1216D1EB}"/>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36" name="Rectangle 35">
            <a:extLst>
              <a:ext uri="{FF2B5EF4-FFF2-40B4-BE49-F238E27FC236}">
                <a16:creationId xmlns:a16="http://schemas.microsoft.com/office/drawing/2014/main" id="{6043E276-E807-48F4-8D63-FF20166FBA3A}"/>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37" name="TextBox 36">
            <a:extLst>
              <a:ext uri="{FF2B5EF4-FFF2-40B4-BE49-F238E27FC236}">
                <a16:creationId xmlns:a16="http://schemas.microsoft.com/office/drawing/2014/main" id="{A6C56F56-3096-49D3-AEB3-547EECFDCC67}"/>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40" name="Rectangle 39">
            <a:extLst>
              <a:ext uri="{FF2B5EF4-FFF2-40B4-BE49-F238E27FC236}">
                <a16:creationId xmlns:a16="http://schemas.microsoft.com/office/drawing/2014/main" id="{6B704073-446F-4F5B-9413-D79610955DC6}"/>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0</a:t>
            </a:r>
          </a:p>
        </p:txBody>
      </p:sp>
      <p:sp>
        <p:nvSpPr>
          <p:cNvPr id="41" name="TextBox 40">
            <a:extLst>
              <a:ext uri="{FF2B5EF4-FFF2-40B4-BE49-F238E27FC236}">
                <a16:creationId xmlns:a16="http://schemas.microsoft.com/office/drawing/2014/main" id="{F628B056-B329-49B4-AD19-C4E3C99532FF}"/>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47" name="Rectangle 46">
            <a:extLst>
              <a:ext uri="{FF2B5EF4-FFF2-40B4-BE49-F238E27FC236}">
                <a16:creationId xmlns:a16="http://schemas.microsoft.com/office/drawing/2014/main" id="{487D57DB-75A9-4270-89DB-2F475333F206}"/>
              </a:ext>
            </a:extLst>
          </p:cNvPr>
          <p:cNvSpPr/>
          <p:nvPr/>
        </p:nvSpPr>
        <p:spPr>
          <a:xfrm>
            <a:off x="5213060" y="2492896"/>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49" name="Rectangle 48">
            <a:extLst>
              <a:ext uri="{FF2B5EF4-FFF2-40B4-BE49-F238E27FC236}">
                <a16:creationId xmlns:a16="http://schemas.microsoft.com/office/drawing/2014/main" id="{C53293C0-B02F-4082-84D3-6F62AC431DA8}"/>
              </a:ext>
            </a:extLst>
          </p:cNvPr>
          <p:cNvSpPr/>
          <p:nvPr/>
        </p:nvSpPr>
        <p:spPr>
          <a:xfrm>
            <a:off x="6387901"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1</a:t>
            </a:r>
            <a:endParaRPr lang="en-US" sz="2000" dirty="0"/>
          </a:p>
        </p:txBody>
      </p:sp>
      <p:sp>
        <p:nvSpPr>
          <p:cNvPr id="50" name="Rectangle 49">
            <a:extLst>
              <a:ext uri="{FF2B5EF4-FFF2-40B4-BE49-F238E27FC236}">
                <a16:creationId xmlns:a16="http://schemas.microsoft.com/office/drawing/2014/main" id="{3F9964F1-5B9B-4CEA-907E-3EF03201AB08}"/>
              </a:ext>
            </a:extLst>
          </p:cNvPr>
          <p:cNvSpPr/>
          <p:nvPr/>
        </p:nvSpPr>
        <p:spPr>
          <a:xfrm>
            <a:off x="7562742"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a:t>
            </a:r>
          </a:p>
        </p:txBody>
      </p:sp>
      <p:sp>
        <p:nvSpPr>
          <p:cNvPr id="51" name="Rectangle 50">
            <a:extLst>
              <a:ext uri="{FF2B5EF4-FFF2-40B4-BE49-F238E27FC236}">
                <a16:creationId xmlns:a16="http://schemas.microsoft.com/office/drawing/2014/main" id="{0B6471F4-63BE-4F14-B182-9ABB2EB171BB}"/>
              </a:ext>
            </a:extLst>
          </p:cNvPr>
          <p:cNvSpPr/>
          <p:nvPr/>
        </p:nvSpPr>
        <p:spPr>
          <a:xfrm>
            <a:off x="8737583"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3</a:t>
            </a:r>
            <a:endParaRPr lang="en-US" sz="2000" dirty="0"/>
          </a:p>
        </p:txBody>
      </p:sp>
      <p:sp>
        <p:nvSpPr>
          <p:cNvPr id="53" name="Rectangle 52">
            <a:extLst>
              <a:ext uri="{FF2B5EF4-FFF2-40B4-BE49-F238E27FC236}">
                <a16:creationId xmlns:a16="http://schemas.microsoft.com/office/drawing/2014/main" id="{3F2DD63C-7702-4BBB-9CDA-AB87E1F72A5A}"/>
              </a:ext>
            </a:extLst>
          </p:cNvPr>
          <p:cNvSpPr/>
          <p:nvPr/>
        </p:nvSpPr>
        <p:spPr>
          <a:xfrm>
            <a:off x="5213060" y="2923792"/>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54" name="Rectangle 53">
            <a:extLst>
              <a:ext uri="{FF2B5EF4-FFF2-40B4-BE49-F238E27FC236}">
                <a16:creationId xmlns:a16="http://schemas.microsoft.com/office/drawing/2014/main" id="{D89B5EC4-D4A4-431B-A6AE-7BE677C900A9}"/>
              </a:ext>
            </a:extLst>
          </p:cNvPr>
          <p:cNvSpPr/>
          <p:nvPr/>
        </p:nvSpPr>
        <p:spPr>
          <a:xfrm>
            <a:off x="6387901" y="2921307"/>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5" name="Rectangle 54">
            <a:extLst>
              <a:ext uri="{FF2B5EF4-FFF2-40B4-BE49-F238E27FC236}">
                <a16:creationId xmlns:a16="http://schemas.microsoft.com/office/drawing/2014/main" id="{45303292-F552-4566-8134-D05A496EAC66}"/>
              </a:ext>
            </a:extLst>
          </p:cNvPr>
          <p:cNvSpPr/>
          <p:nvPr/>
        </p:nvSpPr>
        <p:spPr>
          <a:xfrm>
            <a:off x="7562742" y="2926722"/>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56" name="Rectangle 55">
            <a:extLst>
              <a:ext uri="{FF2B5EF4-FFF2-40B4-BE49-F238E27FC236}">
                <a16:creationId xmlns:a16="http://schemas.microsoft.com/office/drawing/2014/main" id="{88E11949-2461-4EFE-B3BA-C47EDCFB3A35}"/>
              </a:ext>
            </a:extLst>
          </p:cNvPr>
          <p:cNvSpPr/>
          <p:nvPr/>
        </p:nvSpPr>
        <p:spPr>
          <a:xfrm>
            <a:off x="8737583" y="2924237"/>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10</a:t>
            </a:r>
          </a:p>
        </p:txBody>
      </p:sp>
    </p:spTree>
    <p:extLst>
      <p:ext uri="{BB962C8B-B14F-4D97-AF65-F5344CB8AC3E}">
        <p14:creationId xmlns:p14="http://schemas.microsoft.com/office/powerpoint/2010/main" val="4105851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SG" dirty="0"/>
              <a:t>Store the most recent position of each element:</a:t>
            </a:r>
          </a:p>
          <a:p>
            <a:pPr marL="0" indent="0">
              <a:buNone/>
            </a:pPr>
            <a:r>
              <a:rPr lang="en-US" dirty="0">
                <a:solidFill>
                  <a:schemeClr val="accent5"/>
                </a:solidFill>
              </a:rPr>
              <a:t>Next element is 2</a:t>
            </a:r>
          </a:p>
          <a:p>
            <a:pPr marL="0" indent="0">
              <a:buNone/>
            </a:pPr>
            <a:endParaRPr lang="en-SG" dirty="0"/>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4" name="Rectangle 3">
            <a:extLst>
              <a:ext uri="{FF2B5EF4-FFF2-40B4-BE49-F238E27FC236}">
                <a16:creationId xmlns:a16="http://schemas.microsoft.com/office/drawing/2014/main" id="{1190CEBA-0744-4EA9-9567-31596624BFD9}"/>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6" name="Rectangle 5">
            <a:extLst>
              <a:ext uri="{FF2B5EF4-FFF2-40B4-BE49-F238E27FC236}">
                <a16:creationId xmlns:a16="http://schemas.microsoft.com/office/drawing/2014/main" id="{51C37ECD-8D22-41EB-A588-4A4E64F59B03}"/>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7" name="Rectangle 6">
            <a:extLst>
              <a:ext uri="{FF2B5EF4-FFF2-40B4-BE49-F238E27FC236}">
                <a16:creationId xmlns:a16="http://schemas.microsoft.com/office/drawing/2014/main" id="{B7DFBC99-9101-4518-B559-9C7214696684}"/>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8" name="Rectangle 7">
            <a:extLst>
              <a:ext uri="{FF2B5EF4-FFF2-40B4-BE49-F238E27FC236}">
                <a16:creationId xmlns:a16="http://schemas.microsoft.com/office/drawing/2014/main" id="{A5AFF5EC-16EB-4A98-B5AA-B7C2EAB9BAAF}"/>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9" name="Rectangle 8">
            <a:extLst>
              <a:ext uri="{FF2B5EF4-FFF2-40B4-BE49-F238E27FC236}">
                <a16:creationId xmlns:a16="http://schemas.microsoft.com/office/drawing/2014/main" id="{F260A821-A0C9-4F4D-A1EA-F119C279F4CA}"/>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cxnSp>
        <p:nvCxnSpPr>
          <p:cNvPr id="10" name="Straight Arrow Connector 9">
            <a:extLst>
              <a:ext uri="{FF2B5EF4-FFF2-40B4-BE49-F238E27FC236}">
                <a16:creationId xmlns:a16="http://schemas.microsoft.com/office/drawing/2014/main" id="{59012B5E-EB9A-47D6-AEF2-BA22420795AC}"/>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FF4A60-BBE2-4082-806C-FCBF125120EB}"/>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DDABF6-1845-4145-9125-9383E849E333}"/>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13" name="Straight Arrow Connector 12">
            <a:extLst>
              <a:ext uri="{FF2B5EF4-FFF2-40B4-BE49-F238E27FC236}">
                <a16:creationId xmlns:a16="http://schemas.microsoft.com/office/drawing/2014/main" id="{5E92D156-6C98-44C4-A38A-C90038053B3C}"/>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D747687-B8C4-4406-93AC-7E496FA5C6FC}"/>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15" name="Rectangle 14">
            <a:extLst>
              <a:ext uri="{FF2B5EF4-FFF2-40B4-BE49-F238E27FC236}">
                <a16:creationId xmlns:a16="http://schemas.microsoft.com/office/drawing/2014/main" id="{FAC278F7-BF0E-4DD8-A55F-2BF8A7BBD95B}"/>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16" name="Rectangle 15">
            <a:extLst>
              <a:ext uri="{FF2B5EF4-FFF2-40B4-BE49-F238E27FC236}">
                <a16:creationId xmlns:a16="http://schemas.microsoft.com/office/drawing/2014/main" id="{6E62FF85-9D7D-4883-85DE-B609A76D9563}"/>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17" name="Rectangle 16">
            <a:extLst>
              <a:ext uri="{FF2B5EF4-FFF2-40B4-BE49-F238E27FC236}">
                <a16:creationId xmlns:a16="http://schemas.microsoft.com/office/drawing/2014/main" id="{1E682029-00DF-4DA3-802C-88C349E370C4}"/>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18" name="Rectangle 17">
            <a:extLst>
              <a:ext uri="{FF2B5EF4-FFF2-40B4-BE49-F238E27FC236}">
                <a16:creationId xmlns:a16="http://schemas.microsoft.com/office/drawing/2014/main" id="{68542CBC-11D2-45AA-A621-C7050E8D2F0F}"/>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19" name="Rectangle 18">
            <a:extLst>
              <a:ext uri="{FF2B5EF4-FFF2-40B4-BE49-F238E27FC236}">
                <a16:creationId xmlns:a16="http://schemas.microsoft.com/office/drawing/2014/main" id="{6BCF82DE-CBA6-44DE-928E-AA8459348E3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20" name="Rectangle 19">
            <a:extLst>
              <a:ext uri="{FF2B5EF4-FFF2-40B4-BE49-F238E27FC236}">
                <a16:creationId xmlns:a16="http://schemas.microsoft.com/office/drawing/2014/main" id="{F460FDB9-C236-4F61-804D-E0A8C62A9B1A}"/>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21" name="Rectangle 20">
            <a:extLst>
              <a:ext uri="{FF2B5EF4-FFF2-40B4-BE49-F238E27FC236}">
                <a16:creationId xmlns:a16="http://schemas.microsoft.com/office/drawing/2014/main" id="{546D8A66-4314-45A4-B31A-AA0183013458}"/>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2" name="Rectangle 21">
            <a:extLst>
              <a:ext uri="{FF2B5EF4-FFF2-40B4-BE49-F238E27FC236}">
                <a16:creationId xmlns:a16="http://schemas.microsoft.com/office/drawing/2014/main" id="{13A3E71B-3730-473E-9163-C530603B9DF8}"/>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3" name="TextBox 22">
            <a:extLst>
              <a:ext uri="{FF2B5EF4-FFF2-40B4-BE49-F238E27FC236}">
                <a16:creationId xmlns:a16="http://schemas.microsoft.com/office/drawing/2014/main" id="{631699C2-4D11-469B-9317-520BE0405545}"/>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24" name="TextBox 23">
            <a:extLst>
              <a:ext uri="{FF2B5EF4-FFF2-40B4-BE49-F238E27FC236}">
                <a16:creationId xmlns:a16="http://schemas.microsoft.com/office/drawing/2014/main" id="{E0D17B6A-1C21-4BE2-ABFE-D52FD77894CE}"/>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25" name="TextBox 24">
            <a:extLst>
              <a:ext uri="{FF2B5EF4-FFF2-40B4-BE49-F238E27FC236}">
                <a16:creationId xmlns:a16="http://schemas.microsoft.com/office/drawing/2014/main" id="{3E04ACFB-D851-4C9E-ABD9-2C9A12F2A030}"/>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26" name="TextBox 25">
            <a:extLst>
              <a:ext uri="{FF2B5EF4-FFF2-40B4-BE49-F238E27FC236}">
                <a16:creationId xmlns:a16="http://schemas.microsoft.com/office/drawing/2014/main" id="{76292C74-0B6A-4207-98F7-20DC172603E9}"/>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27" name="TextBox 26">
            <a:extLst>
              <a:ext uri="{FF2B5EF4-FFF2-40B4-BE49-F238E27FC236}">
                <a16:creationId xmlns:a16="http://schemas.microsoft.com/office/drawing/2014/main" id="{502B68C9-1539-4D84-AD8E-E4C76E2EB322}"/>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28" name="TextBox 27">
            <a:extLst>
              <a:ext uri="{FF2B5EF4-FFF2-40B4-BE49-F238E27FC236}">
                <a16:creationId xmlns:a16="http://schemas.microsoft.com/office/drawing/2014/main" id="{9274BD1C-F35A-47BC-8F6E-28025A1E8536}"/>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29" name="TextBox 28">
            <a:extLst>
              <a:ext uri="{FF2B5EF4-FFF2-40B4-BE49-F238E27FC236}">
                <a16:creationId xmlns:a16="http://schemas.microsoft.com/office/drawing/2014/main" id="{BB1529B6-1909-4EBD-9CE5-AF92A3A01197}"/>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30" name="TextBox 29">
            <a:extLst>
              <a:ext uri="{FF2B5EF4-FFF2-40B4-BE49-F238E27FC236}">
                <a16:creationId xmlns:a16="http://schemas.microsoft.com/office/drawing/2014/main" id="{B6E2ACE8-9ABD-404C-8AB4-E4D7A9208D89}"/>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31" name="TextBox 30">
            <a:extLst>
              <a:ext uri="{FF2B5EF4-FFF2-40B4-BE49-F238E27FC236}">
                <a16:creationId xmlns:a16="http://schemas.microsoft.com/office/drawing/2014/main" id="{9C269AE6-7AF0-4FC5-BBAF-F4B102C80E11}"/>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32" name="TextBox 31">
            <a:extLst>
              <a:ext uri="{FF2B5EF4-FFF2-40B4-BE49-F238E27FC236}">
                <a16:creationId xmlns:a16="http://schemas.microsoft.com/office/drawing/2014/main" id="{2C1625E9-9D35-4323-8D7F-FF7EA7954230}"/>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33" name="TextBox 32">
            <a:extLst>
              <a:ext uri="{FF2B5EF4-FFF2-40B4-BE49-F238E27FC236}">
                <a16:creationId xmlns:a16="http://schemas.microsoft.com/office/drawing/2014/main" id="{88D44DA6-64D7-490A-AD89-1580E188FE81}"/>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34" name="TextBox 33">
            <a:extLst>
              <a:ext uri="{FF2B5EF4-FFF2-40B4-BE49-F238E27FC236}">
                <a16:creationId xmlns:a16="http://schemas.microsoft.com/office/drawing/2014/main" id="{C186A9DC-8B39-4ECE-94BE-2C8C1C3817B5}"/>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35" name="TextBox 34">
            <a:extLst>
              <a:ext uri="{FF2B5EF4-FFF2-40B4-BE49-F238E27FC236}">
                <a16:creationId xmlns:a16="http://schemas.microsoft.com/office/drawing/2014/main" id="{01831435-B63D-4647-A0F1-C1CA1216D1EB}"/>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36" name="Rectangle 35">
            <a:extLst>
              <a:ext uri="{FF2B5EF4-FFF2-40B4-BE49-F238E27FC236}">
                <a16:creationId xmlns:a16="http://schemas.microsoft.com/office/drawing/2014/main" id="{6043E276-E807-48F4-8D63-FF20166FBA3A}"/>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2</a:t>
            </a:r>
          </a:p>
        </p:txBody>
      </p:sp>
      <p:sp>
        <p:nvSpPr>
          <p:cNvPr id="37" name="TextBox 36">
            <a:extLst>
              <a:ext uri="{FF2B5EF4-FFF2-40B4-BE49-F238E27FC236}">
                <a16:creationId xmlns:a16="http://schemas.microsoft.com/office/drawing/2014/main" id="{A6C56F56-3096-49D3-AEB3-547EECFDCC67}"/>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40" name="Rectangle 39">
            <a:extLst>
              <a:ext uri="{FF2B5EF4-FFF2-40B4-BE49-F238E27FC236}">
                <a16:creationId xmlns:a16="http://schemas.microsoft.com/office/drawing/2014/main" id="{6B704073-446F-4F5B-9413-D79610955DC6}"/>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41" name="TextBox 40">
            <a:extLst>
              <a:ext uri="{FF2B5EF4-FFF2-40B4-BE49-F238E27FC236}">
                <a16:creationId xmlns:a16="http://schemas.microsoft.com/office/drawing/2014/main" id="{F628B056-B329-49B4-AD19-C4E3C99532FF}"/>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48" name="Rectangle 47">
            <a:extLst>
              <a:ext uri="{FF2B5EF4-FFF2-40B4-BE49-F238E27FC236}">
                <a16:creationId xmlns:a16="http://schemas.microsoft.com/office/drawing/2014/main" id="{BC357E53-1BDF-46B3-8967-38B23184BACB}"/>
              </a:ext>
            </a:extLst>
          </p:cNvPr>
          <p:cNvSpPr/>
          <p:nvPr/>
        </p:nvSpPr>
        <p:spPr>
          <a:xfrm>
            <a:off x="5213060" y="2492896"/>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52" name="Rectangle 51">
            <a:extLst>
              <a:ext uri="{FF2B5EF4-FFF2-40B4-BE49-F238E27FC236}">
                <a16:creationId xmlns:a16="http://schemas.microsoft.com/office/drawing/2014/main" id="{C8534DAD-73DB-49E4-A050-D619F0FBC316}"/>
              </a:ext>
            </a:extLst>
          </p:cNvPr>
          <p:cNvSpPr/>
          <p:nvPr/>
        </p:nvSpPr>
        <p:spPr>
          <a:xfrm>
            <a:off x="6387901"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1</a:t>
            </a:r>
            <a:endParaRPr lang="en-US" sz="2000" dirty="0"/>
          </a:p>
        </p:txBody>
      </p:sp>
      <p:sp>
        <p:nvSpPr>
          <p:cNvPr id="57" name="Rectangle 56">
            <a:extLst>
              <a:ext uri="{FF2B5EF4-FFF2-40B4-BE49-F238E27FC236}">
                <a16:creationId xmlns:a16="http://schemas.microsoft.com/office/drawing/2014/main" id="{D96F1F39-ED10-4489-AE36-DB0F75B12FD1}"/>
              </a:ext>
            </a:extLst>
          </p:cNvPr>
          <p:cNvSpPr/>
          <p:nvPr/>
        </p:nvSpPr>
        <p:spPr>
          <a:xfrm>
            <a:off x="7562742"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a:t>
            </a:r>
          </a:p>
        </p:txBody>
      </p:sp>
      <p:sp>
        <p:nvSpPr>
          <p:cNvPr id="58" name="Rectangle 57">
            <a:extLst>
              <a:ext uri="{FF2B5EF4-FFF2-40B4-BE49-F238E27FC236}">
                <a16:creationId xmlns:a16="http://schemas.microsoft.com/office/drawing/2014/main" id="{E31FF800-3C3F-428B-8914-7286C4DE5100}"/>
              </a:ext>
            </a:extLst>
          </p:cNvPr>
          <p:cNvSpPr/>
          <p:nvPr/>
        </p:nvSpPr>
        <p:spPr>
          <a:xfrm>
            <a:off x="8737583"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3</a:t>
            </a:r>
            <a:endParaRPr lang="en-US" sz="2000" dirty="0"/>
          </a:p>
        </p:txBody>
      </p:sp>
      <p:sp>
        <p:nvSpPr>
          <p:cNvPr id="59" name="Rectangle 58">
            <a:extLst>
              <a:ext uri="{FF2B5EF4-FFF2-40B4-BE49-F238E27FC236}">
                <a16:creationId xmlns:a16="http://schemas.microsoft.com/office/drawing/2014/main" id="{9389B9C9-5937-49F6-9CD6-4618785B04FC}"/>
              </a:ext>
            </a:extLst>
          </p:cNvPr>
          <p:cNvSpPr/>
          <p:nvPr/>
        </p:nvSpPr>
        <p:spPr>
          <a:xfrm>
            <a:off x="5213060" y="2923792"/>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60" name="Rectangle 59">
            <a:extLst>
              <a:ext uri="{FF2B5EF4-FFF2-40B4-BE49-F238E27FC236}">
                <a16:creationId xmlns:a16="http://schemas.microsoft.com/office/drawing/2014/main" id="{90492BE8-6B47-4535-BF44-454F1AD251ED}"/>
              </a:ext>
            </a:extLst>
          </p:cNvPr>
          <p:cNvSpPr/>
          <p:nvPr/>
        </p:nvSpPr>
        <p:spPr>
          <a:xfrm>
            <a:off x="6387901" y="2921307"/>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61" name="Rectangle 60">
            <a:extLst>
              <a:ext uri="{FF2B5EF4-FFF2-40B4-BE49-F238E27FC236}">
                <a16:creationId xmlns:a16="http://schemas.microsoft.com/office/drawing/2014/main" id="{BFBBA348-82BA-418E-A379-B37E72DA7718}"/>
              </a:ext>
            </a:extLst>
          </p:cNvPr>
          <p:cNvSpPr/>
          <p:nvPr/>
        </p:nvSpPr>
        <p:spPr>
          <a:xfrm>
            <a:off x="7562742" y="2926722"/>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62" name="Rectangle 61">
            <a:extLst>
              <a:ext uri="{FF2B5EF4-FFF2-40B4-BE49-F238E27FC236}">
                <a16:creationId xmlns:a16="http://schemas.microsoft.com/office/drawing/2014/main" id="{39E74F7D-5B9A-4792-AF56-8E302D9466A5}"/>
              </a:ext>
            </a:extLst>
          </p:cNvPr>
          <p:cNvSpPr/>
          <p:nvPr/>
        </p:nvSpPr>
        <p:spPr>
          <a:xfrm>
            <a:off x="8737583" y="2924237"/>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11</a:t>
            </a:r>
          </a:p>
        </p:txBody>
      </p:sp>
      <p:sp>
        <p:nvSpPr>
          <p:cNvPr id="63" name="Left Brace 62">
            <a:extLst>
              <a:ext uri="{FF2B5EF4-FFF2-40B4-BE49-F238E27FC236}">
                <a16:creationId xmlns:a16="http://schemas.microsoft.com/office/drawing/2014/main" id="{CAD9862D-662F-4DFF-8E8B-DB8918A19CEC}"/>
              </a:ext>
            </a:extLst>
          </p:cNvPr>
          <p:cNvSpPr/>
          <p:nvPr/>
        </p:nvSpPr>
        <p:spPr>
          <a:xfrm rot="16200000">
            <a:off x="9196077" y="3248395"/>
            <a:ext cx="252044" cy="1174844"/>
          </a:xfrm>
          <a:prstGeom prst="leftBrace">
            <a:avLst>
              <a:gd name="adj1" fmla="val 10510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4D45BC-8C62-4DA3-B835-41275DC896E4}"/>
              </a:ext>
            </a:extLst>
          </p:cNvPr>
          <p:cNvSpPr txBox="1"/>
          <p:nvPr/>
        </p:nvSpPr>
        <p:spPr>
          <a:xfrm>
            <a:off x="8851554" y="4005509"/>
            <a:ext cx="946093" cy="369332"/>
          </a:xfrm>
          <a:prstGeom prst="rect">
            <a:avLst/>
          </a:prstGeom>
          <a:noFill/>
        </p:spPr>
        <p:txBody>
          <a:bodyPr wrap="none" rtlCol="0">
            <a:spAutoFit/>
          </a:bodyPr>
          <a:lstStyle/>
          <a:p>
            <a:pPr algn="ctr"/>
            <a:r>
              <a:rPr lang="en-US" dirty="0"/>
              <a:t>Expired</a:t>
            </a:r>
          </a:p>
        </p:txBody>
      </p:sp>
    </p:spTree>
    <p:extLst>
      <p:ext uri="{BB962C8B-B14F-4D97-AF65-F5344CB8AC3E}">
        <p14:creationId xmlns:p14="http://schemas.microsoft.com/office/powerpoint/2010/main" val="1792602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lstStyle/>
          <a:p>
            <a:pPr marL="0" indent="0">
              <a:buNone/>
            </a:pPr>
            <a:r>
              <a:rPr lang="en-SG" dirty="0"/>
              <a:t>Store the most recent position of each element:</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4" name="Rectangle 3">
            <a:extLst>
              <a:ext uri="{FF2B5EF4-FFF2-40B4-BE49-F238E27FC236}">
                <a16:creationId xmlns:a16="http://schemas.microsoft.com/office/drawing/2014/main" id="{1190CEBA-0744-4EA9-9567-31596624BFD9}"/>
              </a:ext>
            </a:extLst>
          </p:cNvPr>
          <p:cNvSpPr/>
          <p:nvPr/>
        </p:nvSpPr>
        <p:spPr>
          <a:xfrm>
            <a:off x="732135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6" name="Rectangle 5">
            <a:extLst>
              <a:ext uri="{FF2B5EF4-FFF2-40B4-BE49-F238E27FC236}">
                <a16:creationId xmlns:a16="http://schemas.microsoft.com/office/drawing/2014/main" id="{51C37ECD-8D22-41EB-A588-4A4E64F59B03}"/>
              </a:ext>
            </a:extLst>
          </p:cNvPr>
          <p:cNvSpPr/>
          <p:nvPr/>
        </p:nvSpPr>
        <p:spPr>
          <a:xfrm>
            <a:off x="8113440"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7" name="Rectangle 6">
            <a:extLst>
              <a:ext uri="{FF2B5EF4-FFF2-40B4-BE49-F238E27FC236}">
                <a16:creationId xmlns:a16="http://schemas.microsoft.com/office/drawing/2014/main" id="{B7DFBC99-9101-4518-B559-9C7214696684}"/>
              </a:ext>
            </a:extLst>
          </p:cNvPr>
          <p:cNvSpPr/>
          <p:nvPr/>
        </p:nvSpPr>
        <p:spPr>
          <a:xfrm>
            <a:off x="890585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8" name="Rectangle 7">
            <a:extLst>
              <a:ext uri="{FF2B5EF4-FFF2-40B4-BE49-F238E27FC236}">
                <a16:creationId xmlns:a16="http://schemas.microsoft.com/office/drawing/2014/main" id="{A5AFF5EC-16EB-4A98-B5AA-B7C2EAB9BAAF}"/>
              </a:ext>
            </a:extLst>
          </p:cNvPr>
          <p:cNvSpPr/>
          <p:nvPr/>
        </p:nvSpPr>
        <p:spPr>
          <a:xfrm>
            <a:off x="969794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9" name="Rectangle 8">
            <a:extLst>
              <a:ext uri="{FF2B5EF4-FFF2-40B4-BE49-F238E27FC236}">
                <a16:creationId xmlns:a16="http://schemas.microsoft.com/office/drawing/2014/main" id="{F260A821-A0C9-4F4D-A1EA-F119C279F4CA}"/>
              </a:ext>
            </a:extLst>
          </p:cNvPr>
          <p:cNvSpPr/>
          <p:nvPr/>
        </p:nvSpPr>
        <p:spPr>
          <a:xfrm>
            <a:off x="1049003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cxnSp>
        <p:nvCxnSpPr>
          <p:cNvPr id="10" name="Straight Arrow Connector 9">
            <a:extLst>
              <a:ext uri="{FF2B5EF4-FFF2-40B4-BE49-F238E27FC236}">
                <a16:creationId xmlns:a16="http://schemas.microsoft.com/office/drawing/2014/main" id="{59012B5E-EB9A-47D6-AEF2-BA22420795AC}"/>
              </a:ext>
            </a:extLst>
          </p:cNvPr>
          <p:cNvCxnSpPr>
            <a:cxnSpLocks/>
          </p:cNvCxnSpPr>
          <p:nvPr/>
        </p:nvCxnSpPr>
        <p:spPr>
          <a:xfrm>
            <a:off x="8544272" y="6412686"/>
            <a:ext cx="2737851"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FF4A60-BBE2-4082-806C-FCBF125120EB}"/>
              </a:ext>
            </a:extLst>
          </p:cNvPr>
          <p:cNvCxnSpPr>
            <a:cxnSpLocks/>
          </p:cNvCxnSpPr>
          <p:nvPr/>
        </p:nvCxnSpPr>
        <p:spPr>
          <a:xfrm>
            <a:off x="3359696" y="6412686"/>
            <a:ext cx="2736304"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DDABF6-1845-4145-9125-9383E849E333}"/>
              </a:ext>
            </a:extLst>
          </p:cNvPr>
          <p:cNvSpPr txBox="1"/>
          <p:nvPr/>
        </p:nvSpPr>
        <p:spPr>
          <a:xfrm>
            <a:off x="6475290" y="6228020"/>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13" name="Straight Arrow Connector 12">
            <a:extLst>
              <a:ext uri="{FF2B5EF4-FFF2-40B4-BE49-F238E27FC236}">
                <a16:creationId xmlns:a16="http://schemas.microsoft.com/office/drawing/2014/main" id="{5E92D156-6C98-44C4-A38A-C90038053B3C}"/>
              </a:ext>
            </a:extLst>
          </p:cNvPr>
          <p:cNvCxnSpPr>
            <a:cxnSpLocks/>
          </p:cNvCxnSpPr>
          <p:nvPr/>
        </p:nvCxnSpPr>
        <p:spPr>
          <a:xfrm>
            <a:off x="3358811" y="4792375"/>
            <a:ext cx="792331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D747687-B8C4-4406-93AC-7E496FA5C6FC}"/>
              </a:ext>
            </a:extLst>
          </p:cNvPr>
          <p:cNvSpPr txBox="1"/>
          <p:nvPr/>
        </p:nvSpPr>
        <p:spPr>
          <a:xfrm>
            <a:off x="9779744" y="4380053"/>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15" name="Rectangle 14">
            <a:extLst>
              <a:ext uri="{FF2B5EF4-FFF2-40B4-BE49-F238E27FC236}">
                <a16:creationId xmlns:a16="http://schemas.microsoft.com/office/drawing/2014/main" id="{FAC278F7-BF0E-4DD8-A55F-2BF8A7BBD95B}"/>
              </a:ext>
            </a:extLst>
          </p:cNvPr>
          <p:cNvSpPr/>
          <p:nvPr/>
        </p:nvSpPr>
        <p:spPr>
          <a:xfrm>
            <a:off x="256672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16" name="Rectangle 15">
            <a:extLst>
              <a:ext uri="{FF2B5EF4-FFF2-40B4-BE49-F238E27FC236}">
                <a16:creationId xmlns:a16="http://schemas.microsoft.com/office/drawing/2014/main" id="{6E62FF85-9D7D-4883-85DE-B609A76D9563}"/>
              </a:ext>
            </a:extLst>
          </p:cNvPr>
          <p:cNvSpPr/>
          <p:nvPr/>
        </p:nvSpPr>
        <p:spPr>
          <a:xfrm>
            <a:off x="3360139"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17" name="Rectangle 16">
            <a:extLst>
              <a:ext uri="{FF2B5EF4-FFF2-40B4-BE49-F238E27FC236}">
                <a16:creationId xmlns:a16="http://schemas.microsoft.com/office/drawing/2014/main" id="{1E682029-00DF-4DA3-802C-88C349E370C4}"/>
              </a:ext>
            </a:extLst>
          </p:cNvPr>
          <p:cNvSpPr/>
          <p:nvPr/>
        </p:nvSpPr>
        <p:spPr>
          <a:xfrm>
            <a:off x="4152227"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18" name="Rectangle 17">
            <a:extLst>
              <a:ext uri="{FF2B5EF4-FFF2-40B4-BE49-F238E27FC236}">
                <a16:creationId xmlns:a16="http://schemas.microsoft.com/office/drawing/2014/main" id="{68542CBC-11D2-45AA-A621-C7050E8D2F0F}"/>
              </a:ext>
            </a:extLst>
          </p:cNvPr>
          <p:cNvSpPr/>
          <p:nvPr/>
        </p:nvSpPr>
        <p:spPr>
          <a:xfrm>
            <a:off x="4944315"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19" name="Rectangle 18">
            <a:extLst>
              <a:ext uri="{FF2B5EF4-FFF2-40B4-BE49-F238E27FC236}">
                <a16:creationId xmlns:a16="http://schemas.microsoft.com/office/drawing/2014/main" id="{6BCF82DE-CBA6-44DE-928E-AA8459348E3B}"/>
              </a:ext>
            </a:extLst>
          </p:cNvPr>
          <p:cNvSpPr/>
          <p:nvPr/>
        </p:nvSpPr>
        <p:spPr>
          <a:xfrm>
            <a:off x="5736403"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20" name="Rectangle 19">
            <a:extLst>
              <a:ext uri="{FF2B5EF4-FFF2-40B4-BE49-F238E27FC236}">
                <a16:creationId xmlns:a16="http://schemas.microsoft.com/office/drawing/2014/main" id="{F460FDB9-C236-4F61-804D-E0A8C62A9B1A}"/>
              </a:ext>
            </a:extLst>
          </p:cNvPr>
          <p:cNvSpPr/>
          <p:nvPr/>
        </p:nvSpPr>
        <p:spPr>
          <a:xfrm>
            <a:off x="6528822" y="5332566"/>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0</a:t>
            </a:r>
          </a:p>
        </p:txBody>
      </p:sp>
      <p:sp>
        <p:nvSpPr>
          <p:cNvPr id="21" name="Rectangle 20">
            <a:extLst>
              <a:ext uri="{FF2B5EF4-FFF2-40B4-BE49-F238E27FC236}">
                <a16:creationId xmlns:a16="http://schemas.microsoft.com/office/drawing/2014/main" id="{546D8A66-4314-45A4-B31A-AA0183013458}"/>
              </a:ext>
            </a:extLst>
          </p:cNvPr>
          <p:cNvSpPr/>
          <p:nvPr/>
        </p:nvSpPr>
        <p:spPr>
          <a:xfrm>
            <a:off x="177419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2" name="Rectangle 21">
            <a:extLst>
              <a:ext uri="{FF2B5EF4-FFF2-40B4-BE49-F238E27FC236}">
                <a16:creationId xmlns:a16="http://schemas.microsoft.com/office/drawing/2014/main" id="{13A3E71B-3730-473E-9163-C530603B9DF8}"/>
              </a:ext>
            </a:extLst>
          </p:cNvPr>
          <p:cNvSpPr/>
          <p:nvPr/>
        </p:nvSpPr>
        <p:spPr>
          <a:xfrm>
            <a:off x="981663"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3" name="TextBox 22">
            <a:extLst>
              <a:ext uri="{FF2B5EF4-FFF2-40B4-BE49-F238E27FC236}">
                <a16:creationId xmlns:a16="http://schemas.microsoft.com/office/drawing/2014/main" id="{631699C2-4D11-469B-9317-520BE0405545}"/>
              </a:ext>
            </a:extLst>
          </p:cNvPr>
          <p:cNvSpPr txBox="1"/>
          <p:nvPr/>
        </p:nvSpPr>
        <p:spPr>
          <a:xfrm>
            <a:off x="10967613" y="4963234"/>
            <a:ext cx="314510" cy="369332"/>
          </a:xfrm>
          <a:prstGeom prst="rect">
            <a:avLst/>
          </a:prstGeom>
          <a:noFill/>
        </p:spPr>
        <p:txBody>
          <a:bodyPr wrap="none" rtlCol="0">
            <a:spAutoFit/>
          </a:bodyPr>
          <a:lstStyle/>
          <a:p>
            <a:pPr algn="r"/>
            <a:r>
              <a:rPr lang="en-US" dirty="0">
                <a:solidFill>
                  <a:schemeClr val="accent1"/>
                </a:solidFill>
              </a:rPr>
              <a:t>1</a:t>
            </a:r>
          </a:p>
        </p:txBody>
      </p:sp>
      <p:sp>
        <p:nvSpPr>
          <p:cNvPr id="24" name="TextBox 23">
            <a:extLst>
              <a:ext uri="{FF2B5EF4-FFF2-40B4-BE49-F238E27FC236}">
                <a16:creationId xmlns:a16="http://schemas.microsoft.com/office/drawing/2014/main" id="{E0D17B6A-1C21-4BE2-ABFE-D52FD77894CE}"/>
              </a:ext>
            </a:extLst>
          </p:cNvPr>
          <p:cNvSpPr txBox="1"/>
          <p:nvPr/>
        </p:nvSpPr>
        <p:spPr>
          <a:xfrm>
            <a:off x="10174197" y="4961186"/>
            <a:ext cx="314510" cy="369332"/>
          </a:xfrm>
          <a:prstGeom prst="rect">
            <a:avLst/>
          </a:prstGeom>
          <a:noFill/>
        </p:spPr>
        <p:txBody>
          <a:bodyPr wrap="none" rtlCol="0">
            <a:spAutoFit/>
          </a:bodyPr>
          <a:lstStyle/>
          <a:p>
            <a:pPr algn="r"/>
            <a:r>
              <a:rPr lang="en-US" dirty="0">
                <a:solidFill>
                  <a:schemeClr val="accent1"/>
                </a:solidFill>
              </a:rPr>
              <a:t>2</a:t>
            </a:r>
          </a:p>
        </p:txBody>
      </p:sp>
      <p:sp>
        <p:nvSpPr>
          <p:cNvPr id="25" name="TextBox 24">
            <a:extLst>
              <a:ext uri="{FF2B5EF4-FFF2-40B4-BE49-F238E27FC236}">
                <a16:creationId xmlns:a16="http://schemas.microsoft.com/office/drawing/2014/main" id="{3E04ACFB-D851-4C9E-ABD9-2C9A12F2A030}"/>
              </a:ext>
            </a:extLst>
          </p:cNvPr>
          <p:cNvSpPr txBox="1"/>
          <p:nvPr/>
        </p:nvSpPr>
        <p:spPr>
          <a:xfrm>
            <a:off x="9382773" y="4963578"/>
            <a:ext cx="314510" cy="369332"/>
          </a:xfrm>
          <a:prstGeom prst="rect">
            <a:avLst/>
          </a:prstGeom>
          <a:noFill/>
        </p:spPr>
        <p:txBody>
          <a:bodyPr wrap="none" rtlCol="0">
            <a:spAutoFit/>
          </a:bodyPr>
          <a:lstStyle/>
          <a:p>
            <a:pPr algn="r"/>
            <a:r>
              <a:rPr lang="en-US" dirty="0">
                <a:solidFill>
                  <a:schemeClr val="accent1"/>
                </a:solidFill>
              </a:rPr>
              <a:t>3</a:t>
            </a:r>
          </a:p>
        </p:txBody>
      </p:sp>
      <p:sp>
        <p:nvSpPr>
          <p:cNvPr id="26" name="TextBox 25">
            <a:extLst>
              <a:ext uri="{FF2B5EF4-FFF2-40B4-BE49-F238E27FC236}">
                <a16:creationId xmlns:a16="http://schemas.microsoft.com/office/drawing/2014/main" id="{76292C74-0B6A-4207-98F7-20DC172603E9}"/>
              </a:ext>
            </a:extLst>
          </p:cNvPr>
          <p:cNvSpPr txBox="1"/>
          <p:nvPr/>
        </p:nvSpPr>
        <p:spPr>
          <a:xfrm>
            <a:off x="8589357" y="4961186"/>
            <a:ext cx="314510" cy="369332"/>
          </a:xfrm>
          <a:prstGeom prst="rect">
            <a:avLst/>
          </a:prstGeom>
          <a:noFill/>
        </p:spPr>
        <p:txBody>
          <a:bodyPr wrap="none" rtlCol="0">
            <a:spAutoFit/>
          </a:bodyPr>
          <a:lstStyle/>
          <a:p>
            <a:pPr algn="r"/>
            <a:r>
              <a:rPr lang="en-US" dirty="0">
                <a:solidFill>
                  <a:schemeClr val="accent1"/>
                </a:solidFill>
              </a:rPr>
              <a:t>4</a:t>
            </a:r>
          </a:p>
        </p:txBody>
      </p:sp>
      <p:sp>
        <p:nvSpPr>
          <p:cNvPr id="27" name="TextBox 26">
            <a:extLst>
              <a:ext uri="{FF2B5EF4-FFF2-40B4-BE49-F238E27FC236}">
                <a16:creationId xmlns:a16="http://schemas.microsoft.com/office/drawing/2014/main" id="{502B68C9-1539-4D84-AD8E-E4C76E2EB322}"/>
              </a:ext>
            </a:extLst>
          </p:cNvPr>
          <p:cNvSpPr txBox="1"/>
          <p:nvPr/>
        </p:nvSpPr>
        <p:spPr>
          <a:xfrm>
            <a:off x="7795941" y="4959138"/>
            <a:ext cx="314510" cy="369332"/>
          </a:xfrm>
          <a:prstGeom prst="rect">
            <a:avLst/>
          </a:prstGeom>
          <a:noFill/>
        </p:spPr>
        <p:txBody>
          <a:bodyPr wrap="none" rtlCol="0">
            <a:spAutoFit/>
          </a:bodyPr>
          <a:lstStyle/>
          <a:p>
            <a:pPr algn="r"/>
            <a:r>
              <a:rPr lang="en-US" dirty="0">
                <a:solidFill>
                  <a:schemeClr val="accent1"/>
                </a:solidFill>
              </a:rPr>
              <a:t>5</a:t>
            </a:r>
          </a:p>
        </p:txBody>
      </p:sp>
      <p:sp>
        <p:nvSpPr>
          <p:cNvPr id="28" name="TextBox 27">
            <a:extLst>
              <a:ext uri="{FF2B5EF4-FFF2-40B4-BE49-F238E27FC236}">
                <a16:creationId xmlns:a16="http://schemas.microsoft.com/office/drawing/2014/main" id="{9274BD1C-F35A-47BC-8F6E-28025A1E8536}"/>
              </a:ext>
            </a:extLst>
          </p:cNvPr>
          <p:cNvSpPr txBox="1"/>
          <p:nvPr/>
        </p:nvSpPr>
        <p:spPr>
          <a:xfrm>
            <a:off x="7004517" y="4961530"/>
            <a:ext cx="314510" cy="369332"/>
          </a:xfrm>
          <a:prstGeom prst="rect">
            <a:avLst/>
          </a:prstGeom>
          <a:noFill/>
        </p:spPr>
        <p:txBody>
          <a:bodyPr wrap="none" rtlCol="0">
            <a:spAutoFit/>
          </a:bodyPr>
          <a:lstStyle/>
          <a:p>
            <a:pPr algn="r"/>
            <a:r>
              <a:rPr lang="en-US" dirty="0">
                <a:solidFill>
                  <a:schemeClr val="accent1"/>
                </a:solidFill>
              </a:rPr>
              <a:t>6</a:t>
            </a:r>
          </a:p>
        </p:txBody>
      </p:sp>
      <p:sp>
        <p:nvSpPr>
          <p:cNvPr id="29" name="TextBox 28">
            <a:extLst>
              <a:ext uri="{FF2B5EF4-FFF2-40B4-BE49-F238E27FC236}">
                <a16:creationId xmlns:a16="http://schemas.microsoft.com/office/drawing/2014/main" id="{BB1529B6-1909-4EBD-9CE5-AF92A3A01197}"/>
              </a:ext>
            </a:extLst>
          </p:cNvPr>
          <p:cNvSpPr txBox="1"/>
          <p:nvPr/>
        </p:nvSpPr>
        <p:spPr>
          <a:xfrm>
            <a:off x="6210437" y="4962797"/>
            <a:ext cx="314510" cy="369332"/>
          </a:xfrm>
          <a:prstGeom prst="rect">
            <a:avLst/>
          </a:prstGeom>
          <a:noFill/>
        </p:spPr>
        <p:txBody>
          <a:bodyPr wrap="none" rtlCol="0">
            <a:spAutoFit/>
          </a:bodyPr>
          <a:lstStyle/>
          <a:p>
            <a:pPr algn="r"/>
            <a:r>
              <a:rPr lang="en-US" dirty="0">
                <a:solidFill>
                  <a:schemeClr val="accent1"/>
                </a:solidFill>
              </a:rPr>
              <a:t>7</a:t>
            </a:r>
          </a:p>
        </p:txBody>
      </p:sp>
      <p:sp>
        <p:nvSpPr>
          <p:cNvPr id="30" name="TextBox 29">
            <a:extLst>
              <a:ext uri="{FF2B5EF4-FFF2-40B4-BE49-F238E27FC236}">
                <a16:creationId xmlns:a16="http://schemas.microsoft.com/office/drawing/2014/main" id="{B6E2ACE8-9ABD-404C-8AB4-E4D7A9208D89}"/>
              </a:ext>
            </a:extLst>
          </p:cNvPr>
          <p:cNvSpPr txBox="1"/>
          <p:nvPr/>
        </p:nvSpPr>
        <p:spPr>
          <a:xfrm>
            <a:off x="5417021" y="4960749"/>
            <a:ext cx="314510" cy="369332"/>
          </a:xfrm>
          <a:prstGeom prst="rect">
            <a:avLst/>
          </a:prstGeom>
          <a:noFill/>
        </p:spPr>
        <p:txBody>
          <a:bodyPr wrap="none" rtlCol="0">
            <a:spAutoFit/>
          </a:bodyPr>
          <a:lstStyle/>
          <a:p>
            <a:pPr algn="r"/>
            <a:r>
              <a:rPr lang="en-US" dirty="0">
                <a:solidFill>
                  <a:schemeClr val="accent1"/>
                </a:solidFill>
              </a:rPr>
              <a:t>8</a:t>
            </a:r>
          </a:p>
        </p:txBody>
      </p:sp>
      <p:sp>
        <p:nvSpPr>
          <p:cNvPr id="31" name="TextBox 30">
            <a:extLst>
              <a:ext uri="{FF2B5EF4-FFF2-40B4-BE49-F238E27FC236}">
                <a16:creationId xmlns:a16="http://schemas.microsoft.com/office/drawing/2014/main" id="{9C269AE6-7AF0-4FC5-BBAF-F4B102C80E11}"/>
              </a:ext>
            </a:extLst>
          </p:cNvPr>
          <p:cNvSpPr txBox="1"/>
          <p:nvPr/>
        </p:nvSpPr>
        <p:spPr>
          <a:xfrm>
            <a:off x="4625597" y="4963141"/>
            <a:ext cx="314510" cy="369332"/>
          </a:xfrm>
          <a:prstGeom prst="rect">
            <a:avLst/>
          </a:prstGeom>
          <a:noFill/>
        </p:spPr>
        <p:txBody>
          <a:bodyPr wrap="none" rtlCol="0">
            <a:spAutoFit/>
          </a:bodyPr>
          <a:lstStyle/>
          <a:p>
            <a:pPr algn="r"/>
            <a:r>
              <a:rPr lang="en-US" dirty="0">
                <a:solidFill>
                  <a:schemeClr val="accent1"/>
                </a:solidFill>
              </a:rPr>
              <a:t>9</a:t>
            </a:r>
          </a:p>
        </p:txBody>
      </p:sp>
      <p:sp>
        <p:nvSpPr>
          <p:cNvPr id="32" name="TextBox 31">
            <a:extLst>
              <a:ext uri="{FF2B5EF4-FFF2-40B4-BE49-F238E27FC236}">
                <a16:creationId xmlns:a16="http://schemas.microsoft.com/office/drawing/2014/main" id="{2C1625E9-9D35-4323-8D7F-FF7EA7954230}"/>
              </a:ext>
            </a:extLst>
          </p:cNvPr>
          <p:cNvSpPr txBox="1"/>
          <p:nvPr/>
        </p:nvSpPr>
        <p:spPr>
          <a:xfrm>
            <a:off x="3702339" y="4960749"/>
            <a:ext cx="444352" cy="369332"/>
          </a:xfrm>
          <a:prstGeom prst="rect">
            <a:avLst/>
          </a:prstGeom>
          <a:noFill/>
        </p:spPr>
        <p:txBody>
          <a:bodyPr wrap="none" rtlCol="0">
            <a:spAutoFit/>
          </a:bodyPr>
          <a:lstStyle/>
          <a:p>
            <a:pPr algn="r"/>
            <a:r>
              <a:rPr lang="en-US" dirty="0">
                <a:solidFill>
                  <a:schemeClr val="accent1"/>
                </a:solidFill>
              </a:rPr>
              <a:t>10</a:t>
            </a:r>
          </a:p>
        </p:txBody>
      </p:sp>
      <p:sp>
        <p:nvSpPr>
          <p:cNvPr id="33" name="TextBox 32">
            <a:extLst>
              <a:ext uri="{FF2B5EF4-FFF2-40B4-BE49-F238E27FC236}">
                <a16:creationId xmlns:a16="http://schemas.microsoft.com/office/drawing/2014/main" id="{88D44DA6-64D7-490A-AD89-1580E188FE81}"/>
              </a:ext>
            </a:extLst>
          </p:cNvPr>
          <p:cNvSpPr txBox="1"/>
          <p:nvPr/>
        </p:nvSpPr>
        <p:spPr>
          <a:xfrm>
            <a:off x="2908923" y="4958701"/>
            <a:ext cx="444352" cy="369332"/>
          </a:xfrm>
          <a:prstGeom prst="rect">
            <a:avLst/>
          </a:prstGeom>
          <a:noFill/>
        </p:spPr>
        <p:txBody>
          <a:bodyPr wrap="none" rtlCol="0">
            <a:spAutoFit/>
          </a:bodyPr>
          <a:lstStyle/>
          <a:p>
            <a:pPr algn="r"/>
            <a:r>
              <a:rPr lang="en-US" dirty="0">
                <a:solidFill>
                  <a:schemeClr val="bg2">
                    <a:lumMod val="90000"/>
                  </a:schemeClr>
                </a:solidFill>
              </a:rPr>
              <a:t>11</a:t>
            </a:r>
          </a:p>
        </p:txBody>
      </p:sp>
      <p:sp>
        <p:nvSpPr>
          <p:cNvPr id="34" name="TextBox 33">
            <a:extLst>
              <a:ext uri="{FF2B5EF4-FFF2-40B4-BE49-F238E27FC236}">
                <a16:creationId xmlns:a16="http://schemas.microsoft.com/office/drawing/2014/main" id="{C186A9DC-8B39-4ECE-94BE-2C8C1C3817B5}"/>
              </a:ext>
            </a:extLst>
          </p:cNvPr>
          <p:cNvSpPr txBox="1"/>
          <p:nvPr/>
        </p:nvSpPr>
        <p:spPr>
          <a:xfrm>
            <a:off x="2117499" y="4961093"/>
            <a:ext cx="444352" cy="369332"/>
          </a:xfrm>
          <a:prstGeom prst="rect">
            <a:avLst/>
          </a:prstGeom>
          <a:noFill/>
        </p:spPr>
        <p:txBody>
          <a:bodyPr wrap="none" rtlCol="0">
            <a:spAutoFit/>
          </a:bodyPr>
          <a:lstStyle/>
          <a:p>
            <a:pPr algn="r"/>
            <a:r>
              <a:rPr lang="en-US" dirty="0">
                <a:solidFill>
                  <a:schemeClr val="bg2">
                    <a:lumMod val="90000"/>
                  </a:schemeClr>
                </a:solidFill>
              </a:rPr>
              <a:t>12</a:t>
            </a:r>
          </a:p>
        </p:txBody>
      </p:sp>
      <p:sp>
        <p:nvSpPr>
          <p:cNvPr id="35" name="TextBox 34">
            <a:extLst>
              <a:ext uri="{FF2B5EF4-FFF2-40B4-BE49-F238E27FC236}">
                <a16:creationId xmlns:a16="http://schemas.microsoft.com/office/drawing/2014/main" id="{01831435-B63D-4647-A0F1-C1CA1216D1EB}"/>
              </a:ext>
            </a:extLst>
          </p:cNvPr>
          <p:cNvSpPr txBox="1"/>
          <p:nvPr/>
        </p:nvSpPr>
        <p:spPr>
          <a:xfrm>
            <a:off x="1326851" y="4958701"/>
            <a:ext cx="444352" cy="369332"/>
          </a:xfrm>
          <a:prstGeom prst="rect">
            <a:avLst/>
          </a:prstGeom>
          <a:noFill/>
        </p:spPr>
        <p:txBody>
          <a:bodyPr wrap="none" rtlCol="0">
            <a:spAutoFit/>
          </a:bodyPr>
          <a:lstStyle/>
          <a:p>
            <a:pPr algn="r"/>
            <a:r>
              <a:rPr lang="en-US" dirty="0">
                <a:solidFill>
                  <a:schemeClr val="bg2">
                    <a:lumMod val="90000"/>
                  </a:schemeClr>
                </a:solidFill>
              </a:rPr>
              <a:t>13</a:t>
            </a:r>
          </a:p>
        </p:txBody>
      </p:sp>
      <p:sp>
        <p:nvSpPr>
          <p:cNvPr id="36" name="Rectangle 35">
            <a:extLst>
              <a:ext uri="{FF2B5EF4-FFF2-40B4-BE49-F238E27FC236}">
                <a16:creationId xmlns:a16="http://schemas.microsoft.com/office/drawing/2014/main" id="{6043E276-E807-48F4-8D63-FF20166FBA3A}"/>
              </a:ext>
            </a:extLst>
          </p:cNvPr>
          <p:cNvSpPr/>
          <p:nvPr/>
        </p:nvSpPr>
        <p:spPr>
          <a:xfrm>
            <a:off x="182267"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2</a:t>
            </a:r>
          </a:p>
        </p:txBody>
      </p:sp>
      <p:sp>
        <p:nvSpPr>
          <p:cNvPr id="37" name="TextBox 36">
            <a:extLst>
              <a:ext uri="{FF2B5EF4-FFF2-40B4-BE49-F238E27FC236}">
                <a16:creationId xmlns:a16="http://schemas.microsoft.com/office/drawing/2014/main" id="{A6C56F56-3096-49D3-AEB3-547EECFDCC67}"/>
              </a:ext>
            </a:extLst>
          </p:cNvPr>
          <p:cNvSpPr txBox="1"/>
          <p:nvPr/>
        </p:nvSpPr>
        <p:spPr>
          <a:xfrm>
            <a:off x="527455" y="4958701"/>
            <a:ext cx="444352" cy="369332"/>
          </a:xfrm>
          <a:prstGeom prst="rect">
            <a:avLst/>
          </a:prstGeom>
          <a:noFill/>
        </p:spPr>
        <p:txBody>
          <a:bodyPr wrap="none" rtlCol="0">
            <a:spAutoFit/>
          </a:bodyPr>
          <a:lstStyle/>
          <a:p>
            <a:pPr algn="r"/>
            <a:r>
              <a:rPr lang="en-US" dirty="0">
                <a:solidFill>
                  <a:schemeClr val="bg2">
                    <a:lumMod val="90000"/>
                  </a:schemeClr>
                </a:solidFill>
              </a:rPr>
              <a:t>14</a:t>
            </a:r>
          </a:p>
        </p:txBody>
      </p:sp>
      <p:sp>
        <p:nvSpPr>
          <p:cNvPr id="40" name="Rectangle 39">
            <a:extLst>
              <a:ext uri="{FF2B5EF4-FFF2-40B4-BE49-F238E27FC236}">
                <a16:creationId xmlns:a16="http://schemas.microsoft.com/office/drawing/2014/main" id="{6B704073-446F-4F5B-9413-D79610955DC6}"/>
              </a:ext>
            </a:extLst>
          </p:cNvPr>
          <p:cNvSpPr/>
          <p:nvPr/>
        </p:nvSpPr>
        <p:spPr>
          <a:xfrm>
            <a:off x="-613475" y="5332566"/>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41" name="TextBox 40">
            <a:extLst>
              <a:ext uri="{FF2B5EF4-FFF2-40B4-BE49-F238E27FC236}">
                <a16:creationId xmlns:a16="http://schemas.microsoft.com/office/drawing/2014/main" id="{F628B056-B329-49B4-AD19-C4E3C99532FF}"/>
              </a:ext>
            </a:extLst>
          </p:cNvPr>
          <p:cNvSpPr txBox="1"/>
          <p:nvPr/>
        </p:nvSpPr>
        <p:spPr>
          <a:xfrm>
            <a:off x="-268287" y="4958701"/>
            <a:ext cx="444352" cy="369332"/>
          </a:xfrm>
          <a:prstGeom prst="rect">
            <a:avLst/>
          </a:prstGeom>
          <a:noFill/>
        </p:spPr>
        <p:txBody>
          <a:bodyPr wrap="none" rtlCol="0">
            <a:spAutoFit/>
          </a:bodyPr>
          <a:lstStyle/>
          <a:p>
            <a:pPr algn="r"/>
            <a:r>
              <a:rPr lang="en-US" dirty="0">
                <a:solidFill>
                  <a:schemeClr val="bg2">
                    <a:lumMod val="90000"/>
                  </a:schemeClr>
                </a:solidFill>
              </a:rPr>
              <a:t>15</a:t>
            </a:r>
          </a:p>
        </p:txBody>
      </p:sp>
      <p:sp>
        <p:nvSpPr>
          <p:cNvPr id="48" name="Rectangle 47">
            <a:extLst>
              <a:ext uri="{FF2B5EF4-FFF2-40B4-BE49-F238E27FC236}">
                <a16:creationId xmlns:a16="http://schemas.microsoft.com/office/drawing/2014/main" id="{BC357E53-1BDF-46B3-8967-38B23184BACB}"/>
              </a:ext>
            </a:extLst>
          </p:cNvPr>
          <p:cNvSpPr/>
          <p:nvPr/>
        </p:nvSpPr>
        <p:spPr>
          <a:xfrm>
            <a:off x="5213060" y="2492896"/>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a:t>
            </a:r>
          </a:p>
        </p:txBody>
      </p:sp>
      <p:sp>
        <p:nvSpPr>
          <p:cNvPr id="52" name="Rectangle 51">
            <a:extLst>
              <a:ext uri="{FF2B5EF4-FFF2-40B4-BE49-F238E27FC236}">
                <a16:creationId xmlns:a16="http://schemas.microsoft.com/office/drawing/2014/main" id="{C8534DAD-73DB-49E4-A050-D619F0FBC316}"/>
              </a:ext>
            </a:extLst>
          </p:cNvPr>
          <p:cNvSpPr/>
          <p:nvPr/>
        </p:nvSpPr>
        <p:spPr>
          <a:xfrm>
            <a:off x="6387901"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1</a:t>
            </a:r>
            <a:endParaRPr lang="en-US" sz="2000" dirty="0"/>
          </a:p>
        </p:txBody>
      </p:sp>
      <p:sp>
        <p:nvSpPr>
          <p:cNvPr id="57" name="Rectangle 56">
            <a:extLst>
              <a:ext uri="{FF2B5EF4-FFF2-40B4-BE49-F238E27FC236}">
                <a16:creationId xmlns:a16="http://schemas.microsoft.com/office/drawing/2014/main" id="{D96F1F39-ED10-4489-AE36-DB0F75B12FD1}"/>
              </a:ext>
            </a:extLst>
          </p:cNvPr>
          <p:cNvSpPr/>
          <p:nvPr/>
        </p:nvSpPr>
        <p:spPr>
          <a:xfrm>
            <a:off x="7562742"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a:t>
            </a:r>
          </a:p>
        </p:txBody>
      </p:sp>
      <p:sp>
        <p:nvSpPr>
          <p:cNvPr id="58" name="Rectangle 57">
            <a:extLst>
              <a:ext uri="{FF2B5EF4-FFF2-40B4-BE49-F238E27FC236}">
                <a16:creationId xmlns:a16="http://schemas.microsoft.com/office/drawing/2014/main" id="{E31FF800-3C3F-428B-8914-7286C4DE5100}"/>
              </a:ext>
            </a:extLst>
          </p:cNvPr>
          <p:cNvSpPr/>
          <p:nvPr/>
        </p:nvSpPr>
        <p:spPr>
          <a:xfrm>
            <a:off x="8737583" y="2491752"/>
            <a:ext cx="1174841" cy="432040"/>
          </a:xfrm>
          <a:prstGeom prst="rect">
            <a:avLst/>
          </a:prstGeom>
          <a:solidFill>
            <a:schemeClr val="accent3"/>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3</a:t>
            </a:r>
            <a:endParaRPr lang="en-US" sz="2000" dirty="0"/>
          </a:p>
        </p:txBody>
      </p:sp>
      <p:sp>
        <p:nvSpPr>
          <p:cNvPr id="59" name="Rectangle 58">
            <a:extLst>
              <a:ext uri="{FF2B5EF4-FFF2-40B4-BE49-F238E27FC236}">
                <a16:creationId xmlns:a16="http://schemas.microsoft.com/office/drawing/2014/main" id="{9389B9C9-5937-49F6-9CD6-4618785B04FC}"/>
              </a:ext>
            </a:extLst>
          </p:cNvPr>
          <p:cNvSpPr/>
          <p:nvPr/>
        </p:nvSpPr>
        <p:spPr>
          <a:xfrm>
            <a:off x="5213060" y="2923792"/>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60" name="Rectangle 59">
            <a:extLst>
              <a:ext uri="{FF2B5EF4-FFF2-40B4-BE49-F238E27FC236}">
                <a16:creationId xmlns:a16="http://schemas.microsoft.com/office/drawing/2014/main" id="{90492BE8-6B47-4535-BF44-454F1AD251ED}"/>
              </a:ext>
            </a:extLst>
          </p:cNvPr>
          <p:cNvSpPr/>
          <p:nvPr/>
        </p:nvSpPr>
        <p:spPr>
          <a:xfrm>
            <a:off x="6387901" y="2921307"/>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61" name="Rectangle 60">
            <a:extLst>
              <a:ext uri="{FF2B5EF4-FFF2-40B4-BE49-F238E27FC236}">
                <a16:creationId xmlns:a16="http://schemas.microsoft.com/office/drawing/2014/main" id="{BFBBA348-82BA-418E-A379-B37E72DA7718}"/>
              </a:ext>
            </a:extLst>
          </p:cNvPr>
          <p:cNvSpPr/>
          <p:nvPr/>
        </p:nvSpPr>
        <p:spPr>
          <a:xfrm>
            <a:off x="7562742" y="2926722"/>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62" name="Rectangle 61">
            <a:extLst>
              <a:ext uri="{FF2B5EF4-FFF2-40B4-BE49-F238E27FC236}">
                <a16:creationId xmlns:a16="http://schemas.microsoft.com/office/drawing/2014/main" id="{39E74F7D-5B9A-4792-AF56-8E302D9466A5}"/>
              </a:ext>
            </a:extLst>
          </p:cNvPr>
          <p:cNvSpPr/>
          <p:nvPr/>
        </p:nvSpPr>
        <p:spPr>
          <a:xfrm>
            <a:off x="8737583" y="2924237"/>
            <a:ext cx="1174841" cy="666128"/>
          </a:xfrm>
          <a:prstGeom prst="rect">
            <a:avLst/>
          </a:prstGeom>
          <a:solidFill>
            <a:schemeClr val="bg1"/>
          </a:solidFill>
          <a:ln w="285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Tree>
    <p:extLst>
      <p:ext uri="{BB962C8B-B14F-4D97-AF65-F5344CB8AC3E}">
        <p14:creationId xmlns:p14="http://schemas.microsoft.com/office/powerpoint/2010/main" val="3051136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p:txBody>
              <a:bodyPr>
                <a:normAutofit/>
              </a:bodyPr>
              <a:lstStyle/>
              <a:p>
                <a:pPr marL="0" indent="0">
                  <a:buNone/>
                </a:pPr>
                <a:r>
                  <a:rPr lang="en-SG" dirty="0"/>
                  <a:t>Space complexity?</a:t>
                </a:r>
              </a:p>
              <a:p>
                <a:pPr marL="0" indent="0">
                  <a:buNone/>
                </a:pPr>
                <a:endParaRPr lang="en-SG" dirty="0"/>
              </a:p>
              <a:p>
                <a:pPr marL="0" indent="0">
                  <a:buNone/>
                </a:pPr>
                <a:r>
                  <a:rPr lang="en-SG" dirty="0"/>
                  <a:t>It is clear that the space complexity is </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𝑁</m:t>
                        </m:r>
                      </m:e>
                    </m:func>
                    <m:r>
                      <a:rPr lang="en-SG" b="0" i="1" smtClean="0">
                        <a:latin typeface="Cambria Math" panose="02040503050406030204" pitchFamily="18" charset="0"/>
                      </a:rPr>
                      <m:t>)</m:t>
                    </m:r>
                  </m:oMath>
                </a14:m>
                <a:r>
                  <a:rPr lang="en-SG" dirty="0"/>
                  <a:t>; there are </a:t>
                </a:r>
                <a14:m>
                  <m:oMath xmlns:m="http://schemas.openxmlformats.org/officeDocument/2006/math">
                    <m:r>
                      <a:rPr lang="en-SG" b="0" i="1" smtClean="0">
                        <a:latin typeface="Cambria Math" panose="02040503050406030204" pitchFamily="18" charset="0"/>
                      </a:rPr>
                      <m:t>𝑂</m:t>
                    </m:r>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r>
                      <a:rPr lang="en-SG" b="0" i="1" smtClean="0">
                        <a:latin typeface="Cambria Math" panose="02040503050406030204" pitchFamily="18" charset="0"/>
                      </a:rPr>
                      <m:t>)</m:t>
                    </m:r>
                  </m:oMath>
                </a14:m>
                <a:r>
                  <a:rPr lang="en-SG" dirty="0"/>
                  <a:t> values to keep track of, and each can store an integer between </a:t>
                </a:r>
                <a14:m>
                  <m:oMath xmlns:m="http://schemas.openxmlformats.org/officeDocument/2006/math">
                    <m:r>
                      <a:rPr lang="en-SG" b="0" i="1" smtClean="0">
                        <a:latin typeface="Cambria Math" panose="02040503050406030204" pitchFamily="18" charset="0"/>
                      </a:rPr>
                      <m:t>1</m:t>
                    </m:r>
                  </m:oMath>
                </a14:m>
                <a:r>
                  <a:rPr lang="en-SG" dirty="0"/>
                  <a:t> and </a:t>
                </a:r>
                <a14:m>
                  <m:oMath xmlns:m="http://schemas.openxmlformats.org/officeDocument/2006/math">
                    <m:r>
                      <a:rPr lang="en-SG" b="0" i="1" smtClean="0">
                        <a:latin typeface="Cambria Math" panose="02040503050406030204" pitchFamily="18" charset="0"/>
                      </a:rPr>
                      <m:t>𝑁</m:t>
                    </m:r>
                  </m:oMath>
                </a14:m>
                <a:r>
                  <a:rPr lang="en-SG" dirty="0"/>
                  <a:t>, which requires </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𝑁</m:t>
                        </m:r>
                      </m:e>
                    </m:func>
                    <m:r>
                      <a:rPr lang="en-SG" b="0" i="1" smtClean="0">
                        <a:latin typeface="Cambria Math" panose="02040503050406030204" pitchFamily="18" charset="0"/>
                      </a:rPr>
                      <m:t>)</m:t>
                    </m:r>
                  </m:oMath>
                </a14:m>
                <a:r>
                  <a:rPr lang="en-SG" dirty="0"/>
                  <a:t> bits.</a:t>
                </a:r>
              </a:p>
              <a:p>
                <a:pPr marL="0" indent="0">
                  <a:buNone/>
                </a:pPr>
                <a:endParaRPr lang="en-SG" dirty="0"/>
              </a:p>
              <a:p>
                <a:pPr marL="0" indent="0">
                  <a:buNone/>
                </a:pPr>
                <a:r>
                  <a:rPr lang="en-SG" dirty="0"/>
                  <a:t>This is better than </a:t>
                </a:r>
                <a14:m>
                  <m:oMath xmlns:m="http://schemas.openxmlformats.org/officeDocument/2006/math">
                    <m:r>
                      <m:rPr>
                        <m:sty m:val="p"/>
                      </m:rPr>
                      <a:rPr lang="en-SG" b="0" i="0" smtClean="0">
                        <a:latin typeface="Cambria Math" panose="02040503050406030204" pitchFamily="18" charset="0"/>
                      </a:rPr>
                      <m:t>O</m:t>
                    </m:r>
                    <m:d>
                      <m:dPr>
                        <m:ctrlPr>
                          <a:rPr lang="en-SG" b="0" i="1" smtClean="0">
                            <a:latin typeface="Cambria Math" panose="02040503050406030204" pitchFamily="18" charset="0"/>
                          </a:rPr>
                        </m:ctrlPr>
                      </m:dPr>
                      <m:e>
                        <m:r>
                          <a:rPr lang="en-SG" b="0" i="1" smtClean="0">
                            <a:latin typeface="Cambria Math" panose="02040503050406030204" pitchFamily="18" charset="0"/>
                          </a:rPr>
                          <m:t>𝑘</m:t>
                        </m:r>
                        <m:func>
                          <m:funcPr>
                            <m:ctrlPr>
                              <a:rPr lang="en-SG" b="0" i="1" smtClean="0">
                                <a:latin typeface="Cambria Math" panose="02040503050406030204" pitchFamily="18" charset="0"/>
                              </a:rPr>
                            </m:ctrlPr>
                          </m:funcPr>
                          <m:fName>
                            <m:sSup>
                              <m:sSupPr>
                                <m:ctrlPr>
                                  <a:rPr lang="en-SG" b="0" i="1" smtClean="0">
                                    <a:latin typeface="Cambria Math" panose="02040503050406030204" pitchFamily="18" charset="0"/>
                                  </a:rPr>
                                </m:ctrlPr>
                              </m:sSupPr>
                              <m:e>
                                <m:r>
                                  <m:rPr>
                                    <m:sty m:val="p"/>
                                  </m:rPr>
                                  <a:rPr lang="en-SG" b="0" i="0" smtClean="0">
                                    <a:latin typeface="Cambria Math" panose="02040503050406030204" pitchFamily="18" charset="0"/>
                                  </a:rPr>
                                  <m:t>log</m:t>
                                </m:r>
                              </m:e>
                              <m:sup>
                                <m:r>
                                  <a:rPr lang="en-SG" b="0" i="1" smtClean="0">
                                    <a:latin typeface="Cambria Math" panose="02040503050406030204" pitchFamily="18" charset="0"/>
                                  </a:rPr>
                                  <m:t>2</m:t>
                                </m:r>
                              </m:sup>
                            </m:sSup>
                          </m:fName>
                          <m:e>
                            <m:f>
                              <m:fPr>
                                <m:ctrlPr>
                                  <a:rPr lang="en-SG" b="0" i="1" smtClean="0">
                                    <a:latin typeface="Cambria Math" panose="02040503050406030204" pitchFamily="18" charset="0"/>
                                  </a:rPr>
                                </m:ctrlPr>
                              </m:fPr>
                              <m:num>
                                <m:r>
                                  <a:rPr lang="en-SG" b="0" i="1" smtClean="0">
                                    <a:latin typeface="Cambria Math" panose="02040503050406030204" pitchFamily="18" charset="0"/>
                                  </a:rPr>
                                  <m:t>𝑁</m:t>
                                </m:r>
                              </m:num>
                              <m:den>
                                <m:r>
                                  <a:rPr lang="en-SG" b="0" i="1" smtClean="0">
                                    <a:latin typeface="Cambria Math" panose="02040503050406030204" pitchFamily="18" charset="0"/>
                                  </a:rPr>
                                  <m:t>𝑘</m:t>
                                </m:r>
                              </m:den>
                            </m:f>
                          </m:e>
                        </m:func>
                      </m:e>
                    </m:d>
                  </m:oMath>
                </a14:m>
                <a:r>
                  <a:rPr lang="en-SG" dirty="0"/>
                  <a:t>, as it has no dependence on </a:t>
                </a:r>
                <a14:m>
                  <m:oMath xmlns:m="http://schemas.openxmlformats.org/officeDocument/2006/math">
                    <m:r>
                      <a:rPr lang="en-SG" b="0" i="1" smtClean="0">
                        <a:latin typeface="Cambria Math" panose="02040503050406030204" pitchFamily="18" charset="0"/>
                      </a:rPr>
                      <m:t>𝑘</m:t>
                    </m:r>
                  </m:oMath>
                </a14:m>
                <a:r>
                  <a:rPr lang="en-SG" dirty="0"/>
                  <a:t>, which usually needs to be set reasonably large to get a good result.</a:t>
                </a:r>
              </a:p>
            </p:txBody>
          </p:sp>
        </mc:Choice>
        <mc:Fallback xmlns="">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blipFill>
                <a:blip r:embed="rId2"/>
                <a:stretch>
                  <a:fillRect l="-1217" t="-2381" b="-154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Tree>
    <p:extLst>
      <p:ext uri="{BB962C8B-B14F-4D97-AF65-F5344CB8AC3E}">
        <p14:creationId xmlns:p14="http://schemas.microsoft.com/office/powerpoint/2010/main" val="1841571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5"/>
                <a:ext cx="10515600" cy="4351338"/>
              </a:xfrm>
            </p:spPr>
            <p:txBody>
              <a:bodyPr>
                <a:normAutofit/>
              </a:bodyPr>
              <a:lstStyle/>
              <a:p>
                <a:pPr marL="0" indent="0">
                  <a:buNone/>
                </a:pPr>
                <a:r>
                  <a:rPr lang="en-SG" dirty="0"/>
                  <a:t>Moreover, it is always correct!</a:t>
                </a:r>
              </a:p>
              <a:p>
                <a:pPr marL="0" indent="0">
                  <a:buNone/>
                </a:pPr>
                <a:endParaRPr lang="en-SG" dirty="0"/>
              </a:p>
              <a:p>
                <a:pPr marL="0" indent="0">
                  <a:buNone/>
                </a:pPr>
                <a:r>
                  <a:rPr lang="en-SG" dirty="0"/>
                  <a:t>Hence we can directly apply this to </a:t>
                </a:r>
                <a:r>
                  <a:rPr lang="en-SG" dirty="0" err="1"/>
                  <a:t>HyperLogLog</a:t>
                </a:r>
                <a:r>
                  <a:rPr lang="en-SG" dirty="0"/>
                  <a:t> without increasing the error.</a:t>
                </a:r>
              </a:p>
              <a:p>
                <a:pPr marL="0" indent="0">
                  <a:buNone/>
                </a:pPr>
                <a:endParaRPr lang="en-SG" dirty="0"/>
              </a:p>
              <a:p>
                <a:pPr marL="0" indent="0">
                  <a:buNone/>
                </a:pPr>
                <a:r>
                  <a:rPr lang="en-SG" dirty="0"/>
                  <a:t>This gives us the final space complexity for windowed </a:t>
                </a:r>
                <a:r>
                  <a:rPr lang="en-SG" dirty="0" err="1"/>
                  <a:t>HyperLogLog</a:t>
                </a:r>
                <a:r>
                  <a:rPr lang="en-SG" dirty="0"/>
                  <a:t>:</a:t>
                </a:r>
                <a:br>
                  <a:rPr lang="en-SG" dirty="0"/>
                </a:br>
                <a:endParaRPr lang="en-SG" dirty="0"/>
              </a:p>
              <a:p>
                <a:pPr marL="0" indent="0">
                  <a:buNone/>
                </a:pPr>
                <a14:m>
                  <m:oMathPara xmlns:m="http://schemas.openxmlformats.org/officeDocument/2006/math">
                    <m:oMathParaPr>
                      <m:jc m:val="centerGroup"/>
                    </m:oMathParaPr>
                    <m:oMath xmlns:m="http://schemas.openxmlformats.org/officeDocument/2006/math">
                      <m:r>
                        <m:rPr>
                          <m:sty m:val="p"/>
                        </m:rPr>
                        <a:rPr lang="en-SG" b="0" i="0" smtClean="0">
                          <a:latin typeface="Cambria Math" panose="02040503050406030204" pitchFamily="18" charset="0"/>
                        </a:rPr>
                        <m:t>O</m:t>
                      </m:r>
                      <m:r>
                        <a:rPr lang="en-SG" b="0" i="0" smtClean="0">
                          <a:latin typeface="Cambria Math" panose="02040503050406030204" pitchFamily="18" charset="0"/>
                        </a:rPr>
                        <m:t>(</m:t>
                      </m:r>
                      <m:r>
                        <a:rPr lang="en-SG" b="0" i="1" smtClean="0">
                          <a:latin typeface="Cambria Math" panose="02040503050406030204" pitchFamily="18" charset="0"/>
                        </a:rPr>
                        <m:t>𝑚</m:t>
                      </m:r>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𝑛</m:t>
                          </m:r>
                        </m:e>
                      </m:func>
                      <m:func>
                        <m:funcPr>
                          <m:ctrlPr>
                            <a:rPr lang="en-SG" b="0" i="1" smtClean="0">
                              <a:latin typeface="Cambria Math" panose="02040503050406030204" pitchFamily="18" charset="0"/>
                            </a:rPr>
                          </m:ctrlPr>
                        </m:funcPr>
                        <m:fName>
                          <m:r>
                            <m:rPr>
                              <m:sty m:val="p"/>
                            </m:rPr>
                            <a:rPr lang="en-SG" b="0" i="0" smtClean="0">
                              <a:latin typeface="Cambria Math" panose="02040503050406030204" pitchFamily="18" charset="0"/>
                            </a:rPr>
                            <m:t>log</m:t>
                          </m:r>
                        </m:fName>
                        <m:e>
                          <m:r>
                            <a:rPr lang="en-SG" b="0" i="1" smtClean="0">
                              <a:latin typeface="Cambria Math" panose="02040503050406030204" pitchFamily="18" charset="0"/>
                            </a:rPr>
                            <m:t>𝑁</m:t>
                          </m:r>
                        </m:e>
                      </m:func>
                      <m:r>
                        <a:rPr lang="en-SG" b="0" i="1" smtClean="0">
                          <a:latin typeface="Cambria Math" panose="02040503050406030204" pitchFamily="18" charset="0"/>
                        </a:rPr>
                        <m:t>)</m:t>
                      </m:r>
                    </m:oMath>
                  </m:oMathPara>
                </a14:m>
                <a:endParaRPr lang="en-SG" dirty="0"/>
              </a:p>
              <a:p>
                <a:pPr marL="0" indent="0">
                  <a:buNone/>
                </a:pPr>
                <a:endParaRPr lang="en-SG" dirty="0"/>
              </a:p>
            </p:txBody>
          </p:sp>
        </mc:Choice>
        <mc:Fallback>
          <p:sp>
            <p:nvSpPr>
              <p:cNvPr id="5" name="Content Placeholder 4">
                <a:extLst>
                  <a:ext uri="{FF2B5EF4-FFF2-40B4-BE49-F238E27FC236}">
                    <a16:creationId xmlns:a16="http://schemas.microsoft.com/office/drawing/2014/main" id="{C0241437-0979-412E-B0BC-A853D073F4C3}"/>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217" t="-238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Exponential Histogram</a:t>
            </a:r>
          </a:p>
        </p:txBody>
      </p:sp>
      <p:sp>
        <p:nvSpPr>
          <p:cNvPr id="3" name="Rectangle 2">
            <a:extLst>
              <a:ext uri="{FF2B5EF4-FFF2-40B4-BE49-F238E27FC236}">
                <a16:creationId xmlns:a16="http://schemas.microsoft.com/office/drawing/2014/main" id="{F3DB8019-C432-4D10-9420-7A5CB802E9B9}"/>
              </a:ext>
            </a:extLst>
          </p:cNvPr>
          <p:cNvSpPr/>
          <p:nvPr/>
        </p:nvSpPr>
        <p:spPr>
          <a:xfrm>
            <a:off x="7905825" y="5425974"/>
            <a:ext cx="279244" cy="523220"/>
          </a:xfrm>
          <a:prstGeom prst="rect">
            <a:avLst/>
          </a:prstGeom>
        </p:spPr>
        <p:txBody>
          <a:bodyPr wrap="none">
            <a:spAutoFit/>
          </a:bodyPr>
          <a:lstStyle/>
          <a:p>
            <a:r>
              <a:rPr lang="en-SG" sz="2800" dirty="0"/>
              <a:t>.</a:t>
            </a:r>
          </a:p>
        </p:txBody>
      </p:sp>
    </p:spTree>
    <p:extLst>
      <p:ext uri="{BB962C8B-B14F-4D97-AF65-F5344CB8AC3E}">
        <p14:creationId xmlns:p14="http://schemas.microsoft.com/office/powerpoint/2010/main" val="1153898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3E7B-E41D-410B-B07D-09EE7DC924AF}"/>
              </a:ext>
            </a:extLst>
          </p:cNvPr>
          <p:cNvSpPr>
            <a:spLocks noGrp="1"/>
          </p:cNvSpPr>
          <p:nvPr>
            <p:ph type="title"/>
          </p:nvPr>
        </p:nvSpPr>
        <p:spPr/>
        <p:txBody>
          <a:bodyPr/>
          <a:lstStyle/>
          <a:p>
            <a:r>
              <a:rPr lang="en-US" dirty="0"/>
              <a:t>Applications and Extensions</a:t>
            </a:r>
          </a:p>
        </p:txBody>
      </p:sp>
      <p:sp>
        <p:nvSpPr>
          <p:cNvPr id="3" name="Text Placeholder 2">
            <a:extLst>
              <a:ext uri="{FF2B5EF4-FFF2-40B4-BE49-F238E27FC236}">
                <a16:creationId xmlns:a16="http://schemas.microsoft.com/office/drawing/2014/main" id="{692C671E-CD92-430F-B3C6-934F86276B3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2281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5"/>
            <a:ext cx="10515600" cy="4351338"/>
          </a:xfrm>
        </p:spPr>
        <p:txBody>
          <a:bodyPr>
            <a:normAutofit/>
          </a:bodyPr>
          <a:lstStyle/>
          <a:p>
            <a:pPr marL="0" indent="0">
              <a:buNone/>
            </a:pPr>
            <a:r>
              <a:rPr lang="en-SG" dirty="0"/>
              <a:t>One of the most common applications of distinct counting in a windowed streaming setting is analysing web traffic.</a:t>
            </a:r>
          </a:p>
          <a:p>
            <a:pPr marL="0" indent="0">
              <a:buNone/>
            </a:pPr>
            <a:endParaRPr lang="en-SG" dirty="0"/>
          </a:p>
          <a:p>
            <a:pPr marL="0" indent="0">
              <a:buNone/>
            </a:pPr>
            <a:r>
              <a:rPr lang="en-SG" dirty="0"/>
              <a:t>It is possible to identify some common types of web attacks in real-time by analysing IP addresses:</a:t>
            </a:r>
          </a:p>
          <a:p>
            <a:pPr marL="0" indent="0">
              <a:buNone/>
            </a:pPr>
            <a:endParaRPr lang="en-SG" dirty="0"/>
          </a:p>
          <a:p>
            <a:pPr marL="0" indent="0">
              <a:buNone/>
            </a:pPr>
            <a:endParaRPr lang="en-SG" dirty="0"/>
          </a:p>
          <a:p>
            <a:pPr marL="0" indent="0">
              <a:buNone/>
            </a:pPr>
            <a:endParaRPr lang="en-SG" dirty="0"/>
          </a:p>
          <a:p>
            <a:pPr marL="0" indent="0">
              <a:buNone/>
            </a:pPr>
            <a:r>
              <a:rPr lang="en-SG" dirty="0"/>
              <a:t>Few distinct hits; could </a:t>
            </a:r>
            <a:r>
              <a:rPr lang="en-SG" dirty="0">
                <a:sym typeface="Wingdings" panose="05000000000000000000" pitchFamily="2" charset="2"/>
              </a:rPr>
              <a:t>be a sign of a denial of service attack!</a:t>
            </a:r>
            <a:endParaRPr lang="en-SG" dirty="0"/>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Applications and Extensions</a:t>
            </a:r>
          </a:p>
        </p:txBody>
      </p:sp>
      <p:sp>
        <p:nvSpPr>
          <p:cNvPr id="4" name="Rectangle 3">
            <a:extLst>
              <a:ext uri="{FF2B5EF4-FFF2-40B4-BE49-F238E27FC236}">
                <a16:creationId xmlns:a16="http://schemas.microsoft.com/office/drawing/2014/main" id="{1B5BBE82-1961-4DB0-9017-D133C859C6B7}"/>
              </a:ext>
            </a:extLst>
          </p:cNvPr>
          <p:cNvSpPr/>
          <p:nvPr/>
        </p:nvSpPr>
        <p:spPr>
          <a:xfrm>
            <a:off x="2207568" y="4437112"/>
            <a:ext cx="1944216" cy="936104"/>
          </a:xfrm>
          <a:prstGeom prst="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137.132.228.213</a:t>
            </a:r>
            <a:endParaRPr lang="en-US" dirty="0"/>
          </a:p>
        </p:txBody>
      </p:sp>
      <p:sp>
        <p:nvSpPr>
          <p:cNvPr id="6" name="Rectangle 5">
            <a:extLst>
              <a:ext uri="{FF2B5EF4-FFF2-40B4-BE49-F238E27FC236}">
                <a16:creationId xmlns:a16="http://schemas.microsoft.com/office/drawing/2014/main" id="{2133C8FF-C721-4247-AD04-7205F0D0740F}"/>
              </a:ext>
            </a:extLst>
          </p:cNvPr>
          <p:cNvSpPr/>
          <p:nvPr/>
        </p:nvSpPr>
        <p:spPr>
          <a:xfrm>
            <a:off x="4151784" y="4437112"/>
            <a:ext cx="1944216" cy="936104"/>
          </a:xfrm>
          <a:prstGeom prst="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137.132.228.213</a:t>
            </a:r>
          </a:p>
        </p:txBody>
      </p:sp>
      <p:sp>
        <p:nvSpPr>
          <p:cNvPr id="8" name="Rectangle 7">
            <a:extLst>
              <a:ext uri="{FF2B5EF4-FFF2-40B4-BE49-F238E27FC236}">
                <a16:creationId xmlns:a16="http://schemas.microsoft.com/office/drawing/2014/main" id="{7DAB19AD-555F-40FD-B344-01ADE98482EA}"/>
              </a:ext>
            </a:extLst>
          </p:cNvPr>
          <p:cNvSpPr/>
          <p:nvPr/>
        </p:nvSpPr>
        <p:spPr>
          <a:xfrm>
            <a:off x="6096000" y="4437112"/>
            <a:ext cx="1944216" cy="936104"/>
          </a:xfrm>
          <a:prstGeom prst="rect">
            <a:avLst/>
          </a:prstGeom>
          <a:solidFill>
            <a:schemeClr val="bg2">
              <a:lumMod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172.58.221.140</a:t>
            </a:r>
          </a:p>
        </p:txBody>
      </p:sp>
      <p:sp>
        <p:nvSpPr>
          <p:cNvPr id="9" name="Rectangle 8">
            <a:extLst>
              <a:ext uri="{FF2B5EF4-FFF2-40B4-BE49-F238E27FC236}">
                <a16:creationId xmlns:a16="http://schemas.microsoft.com/office/drawing/2014/main" id="{465E7E3E-A8CE-4B1D-9382-D57E54D837B6}"/>
              </a:ext>
            </a:extLst>
          </p:cNvPr>
          <p:cNvSpPr/>
          <p:nvPr/>
        </p:nvSpPr>
        <p:spPr>
          <a:xfrm>
            <a:off x="8040216" y="4437112"/>
            <a:ext cx="1944216" cy="936104"/>
          </a:xfrm>
          <a:prstGeom prst="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137.132.228.213</a:t>
            </a:r>
          </a:p>
        </p:txBody>
      </p:sp>
      <p:sp>
        <p:nvSpPr>
          <p:cNvPr id="10" name="Rectangle 9">
            <a:extLst>
              <a:ext uri="{FF2B5EF4-FFF2-40B4-BE49-F238E27FC236}">
                <a16:creationId xmlns:a16="http://schemas.microsoft.com/office/drawing/2014/main" id="{6EA1E7DC-DC1D-45CE-B615-12DE6B54D80D}"/>
              </a:ext>
            </a:extLst>
          </p:cNvPr>
          <p:cNvSpPr/>
          <p:nvPr/>
        </p:nvSpPr>
        <p:spPr>
          <a:xfrm>
            <a:off x="9984432" y="4437112"/>
            <a:ext cx="1944216" cy="936104"/>
          </a:xfrm>
          <a:prstGeom prst="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137.132.228.213</a:t>
            </a:r>
          </a:p>
        </p:txBody>
      </p:sp>
      <p:sp>
        <p:nvSpPr>
          <p:cNvPr id="11" name="Rectangle 10">
            <a:extLst>
              <a:ext uri="{FF2B5EF4-FFF2-40B4-BE49-F238E27FC236}">
                <a16:creationId xmlns:a16="http://schemas.microsoft.com/office/drawing/2014/main" id="{4A37567D-8587-417A-A610-A0D32002BCF3}"/>
              </a:ext>
            </a:extLst>
          </p:cNvPr>
          <p:cNvSpPr/>
          <p:nvPr/>
        </p:nvSpPr>
        <p:spPr>
          <a:xfrm>
            <a:off x="263352" y="4437112"/>
            <a:ext cx="1944216" cy="936104"/>
          </a:xfrm>
          <a:prstGeom prst="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137.132.228.213</a:t>
            </a:r>
          </a:p>
        </p:txBody>
      </p:sp>
    </p:spTree>
    <p:extLst>
      <p:ext uri="{BB962C8B-B14F-4D97-AF65-F5344CB8AC3E}">
        <p14:creationId xmlns:p14="http://schemas.microsoft.com/office/powerpoint/2010/main" val="2238476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5"/>
            <a:ext cx="10515600" cy="4351338"/>
          </a:xfrm>
        </p:spPr>
        <p:txBody>
          <a:bodyPr>
            <a:normAutofit/>
          </a:bodyPr>
          <a:lstStyle/>
          <a:p>
            <a:pPr marL="0" indent="0">
              <a:buNone/>
            </a:pPr>
            <a:r>
              <a:rPr lang="en-SG" dirty="0"/>
              <a:t>In such scenarios we only care about the most recent hits; hits from one or two days ago are not very useful.</a:t>
            </a:r>
          </a:p>
          <a:p>
            <a:pPr marL="0" indent="0">
              <a:buNone/>
            </a:pPr>
            <a:endParaRPr lang="en-SG" dirty="0"/>
          </a:p>
          <a:p>
            <a:pPr marL="0" indent="0">
              <a:buNone/>
            </a:pPr>
            <a:r>
              <a:rPr lang="en-SG" dirty="0"/>
              <a:t>The window of concern can be quite large, so it is usually infeasible to use linear memory. Here algorithms such as sliding </a:t>
            </a:r>
            <a:r>
              <a:rPr lang="en-SG" dirty="0" err="1"/>
              <a:t>HyperLogLog</a:t>
            </a:r>
            <a:r>
              <a:rPr lang="en-SG" dirty="0"/>
              <a:t> would be suitable.</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Applications and Extensions</a:t>
            </a:r>
          </a:p>
        </p:txBody>
      </p:sp>
    </p:spTree>
    <p:extLst>
      <p:ext uri="{BB962C8B-B14F-4D97-AF65-F5344CB8AC3E}">
        <p14:creationId xmlns:p14="http://schemas.microsoft.com/office/powerpoint/2010/main" val="3471590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41437-0979-412E-B0BC-A853D073F4C3}"/>
              </a:ext>
            </a:extLst>
          </p:cNvPr>
          <p:cNvSpPr>
            <a:spLocks noGrp="1"/>
          </p:cNvSpPr>
          <p:nvPr>
            <p:ph idx="1"/>
          </p:nvPr>
        </p:nvSpPr>
        <p:spPr>
          <a:xfrm>
            <a:off x="838200" y="1825624"/>
            <a:ext cx="10515600" cy="5032376"/>
          </a:xfrm>
        </p:spPr>
        <p:txBody>
          <a:bodyPr>
            <a:normAutofit/>
          </a:bodyPr>
          <a:lstStyle/>
          <a:p>
            <a:pPr marL="0" indent="0">
              <a:buNone/>
            </a:pPr>
            <a:r>
              <a:rPr lang="en-SG" dirty="0"/>
              <a:t>In real applications, we will probably want to optimize time complexity as well to make sure we can respond in real-time.</a:t>
            </a:r>
          </a:p>
          <a:p>
            <a:pPr marL="0" indent="0">
              <a:buNone/>
            </a:pPr>
            <a:r>
              <a:rPr lang="en-SG" dirty="0"/>
              <a:t>We did not analyse here the time complexity of most of our operations. If the operations are performed exactly as stated, they can be rather slow.</a:t>
            </a:r>
          </a:p>
          <a:p>
            <a:pPr marL="0" indent="0">
              <a:buNone/>
            </a:pPr>
            <a:r>
              <a:rPr lang="en-SG" dirty="0"/>
              <a:t>There are many possible optimizations in terms of implementation which we encourage the interested reader to discover for themselves.</a:t>
            </a:r>
          </a:p>
          <a:p>
            <a:pPr marL="0" indent="0">
              <a:buNone/>
            </a:pPr>
            <a:r>
              <a:rPr lang="en-SG" dirty="0"/>
              <a:t>For example, it is not necessary to maintain the timestamps explicitly; we did this for ease of discourse, but it is quite slow.</a:t>
            </a:r>
          </a:p>
          <a:p>
            <a:pPr marL="0" indent="0">
              <a:buNone/>
            </a:pPr>
            <a:r>
              <a:rPr lang="en-SG" dirty="0"/>
              <a:t>There are of course many other such optimizations.</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Applications and Extensions</a:t>
            </a:r>
          </a:p>
        </p:txBody>
      </p:sp>
    </p:spTree>
    <p:extLst>
      <p:ext uri="{BB962C8B-B14F-4D97-AF65-F5344CB8AC3E}">
        <p14:creationId xmlns:p14="http://schemas.microsoft.com/office/powerpoint/2010/main" val="207818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8CEED7-E0FE-454D-978C-8F2874810BD3}"/>
              </a:ext>
            </a:extLst>
          </p:cNvPr>
          <p:cNvSpPr/>
          <p:nvPr/>
        </p:nvSpPr>
        <p:spPr>
          <a:xfrm>
            <a:off x="422290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4</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Windowed Streaming Context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US" dirty="0"/>
                  <a:t>We will focus on minimizing </a:t>
                </a:r>
                <a:r>
                  <a:rPr lang="en-US" i="1" dirty="0"/>
                  <a:t>space</a:t>
                </a:r>
                <a:r>
                  <a:rPr lang="en-US" dirty="0"/>
                  <a:t> </a:t>
                </a:r>
                <a:r>
                  <a:rPr lang="en-US" i="1" dirty="0"/>
                  <a:t>complexity.</a:t>
                </a:r>
              </a:p>
              <a:p>
                <a:pPr marL="0" indent="0">
                  <a:buNone/>
                </a:pPr>
                <a:endParaRPr lang="en-US" dirty="0"/>
              </a:p>
              <a:p>
                <a:pPr marL="0" indent="0">
                  <a:buNone/>
                </a:pPr>
                <a:r>
                  <a:rPr lang="en-US" dirty="0"/>
                  <a:t>Obvious solution for </a:t>
                </a:r>
                <a:r>
                  <a:rPr lang="en-US" i="1" dirty="0"/>
                  <a:t>any</a:t>
                </a:r>
                <a:r>
                  <a:rPr lang="en-US" dirty="0"/>
                  <a:t> streaming problem: </a:t>
                </a:r>
                <a14:m>
                  <m:oMath xmlns:m="http://schemas.openxmlformats.org/officeDocument/2006/math">
                    <m:r>
                      <m:rPr>
                        <m:sty m:val="p"/>
                      </m:rPr>
                      <a:rPr lang="en-SG" b="0" i="0" smtClean="0">
                        <a:latin typeface="Cambria Math" panose="02040503050406030204" pitchFamily="18" charset="0"/>
                      </a:rPr>
                      <m:t>O</m:t>
                    </m:r>
                    <m:r>
                      <a:rPr lang="en-SG" b="0" i="1" smtClean="0">
                        <a:latin typeface="Cambria Math" panose="02040503050406030204" pitchFamily="18" charset="0"/>
                      </a:rPr>
                      <m:t>(</m:t>
                    </m:r>
                    <m:r>
                      <a:rPr lang="en-SG" b="0" i="1" smtClean="0">
                        <a:latin typeface="Cambria Math" panose="02040503050406030204" pitchFamily="18" charset="0"/>
                      </a:rPr>
                      <m:t>𝑁𝑀</m:t>
                    </m:r>
                    <m:r>
                      <a:rPr lang="en-SG" b="0" i="1" smtClean="0">
                        <a:latin typeface="Cambria Math" panose="02040503050406030204" pitchFamily="18" charset="0"/>
                      </a:rPr>
                      <m:t>)</m:t>
                    </m:r>
                  </m:oMath>
                </a14:m>
                <a:r>
                  <a:rPr lang="en-US" dirty="0"/>
                  <a:t> where </a:t>
                </a:r>
                <a14:m>
                  <m:oMath xmlns:m="http://schemas.openxmlformats.org/officeDocument/2006/math">
                    <m:r>
                      <a:rPr lang="en-SG" b="0" i="1" smtClean="0">
                        <a:latin typeface="Cambria Math" panose="02040503050406030204" pitchFamily="18" charset="0"/>
                      </a:rPr>
                      <m:t>𝑀</m:t>
                    </m:r>
                  </m:oMath>
                </a14:m>
                <a:r>
                  <a:rPr lang="en-US" dirty="0"/>
                  <a:t> is the size of the largest element in the stream.</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B29BD78-D126-47FD-B602-123EF4FD0561}"/>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5" name="Rectangle 4">
            <a:extLst>
              <a:ext uri="{FF2B5EF4-FFF2-40B4-BE49-F238E27FC236}">
                <a16:creationId xmlns:a16="http://schemas.microsoft.com/office/drawing/2014/main" id="{03421C44-D57B-4A85-A58C-1595078DF41B}"/>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6" name="Rectangle 5">
            <a:extLst>
              <a:ext uri="{FF2B5EF4-FFF2-40B4-BE49-F238E27FC236}">
                <a16:creationId xmlns:a16="http://schemas.microsoft.com/office/drawing/2014/main" id="{EFF7EB2F-4A4C-4001-A812-ABC805FA38BA}"/>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7" name="Rectangle 6">
            <a:extLst>
              <a:ext uri="{FF2B5EF4-FFF2-40B4-BE49-F238E27FC236}">
                <a16:creationId xmlns:a16="http://schemas.microsoft.com/office/drawing/2014/main" id="{11313C2A-7496-4FD9-A5A6-88E5F9C62A86}"/>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8" name="Rectangle 7">
            <a:extLst>
              <a:ext uri="{FF2B5EF4-FFF2-40B4-BE49-F238E27FC236}">
                <a16:creationId xmlns:a16="http://schemas.microsoft.com/office/drawing/2014/main" id="{B754D0C1-7731-4355-B15B-DAD6E3B55DA2}"/>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6</a:t>
            </a:r>
          </a:p>
        </p:txBody>
      </p:sp>
      <p:sp>
        <p:nvSpPr>
          <p:cNvPr id="9" name="Rectangle 8">
            <a:extLst>
              <a:ext uri="{FF2B5EF4-FFF2-40B4-BE49-F238E27FC236}">
                <a16:creationId xmlns:a16="http://schemas.microsoft.com/office/drawing/2014/main" id="{9C6CEC21-C557-4646-95C1-79336A8191A9}"/>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10" name="Rectangle 9">
            <a:extLst>
              <a:ext uri="{FF2B5EF4-FFF2-40B4-BE49-F238E27FC236}">
                <a16:creationId xmlns:a16="http://schemas.microsoft.com/office/drawing/2014/main" id="{973FE29B-B84B-4E0C-827C-8759812B3B3F}"/>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cxnSp>
        <p:nvCxnSpPr>
          <p:cNvPr id="12" name="Straight Arrow Connector 11">
            <a:extLst>
              <a:ext uri="{FF2B5EF4-FFF2-40B4-BE49-F238E27FC236}">
                <a16:creationId xmlns:a16="http://schemas.microsoft.com/office/drawing/2014/main" id="{8D8D803C-9986-4450-BE38-4A6018C4B1EC}"/>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30287-D30B-4094-994D-C04316158C0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BC240E-D1E7-4291-A51D-F31D3A4494EC}"/>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2" name="Straight Arrow Connector 21">
            <a:extLst>
              <a:ext uri="{FF2B5EF4-FFF2-40B4-BE49-F238E27FC236}">
                <a16:creationId xmlns:a16="http://schemas.microsoft.com/office/drawing/2014/main" id="{B5825E95-7853-41AD-A5D0-C5E7F953B78E}"/>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38CB29-827E-4FD3-94D0-F5C6CBE93EF2}"/>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20" name="Rectangle 19">
            <a:extLst>
              <a:ext uri="{FF2B5EF4-FFF2-40B4-BE49-F238E27FC236}">
                <a16:creationId xmlns:a16="http://schemas.microsoft.com/office/drawing/2014/main" id="{A3E8B5DB-02B2-4810-8624-267438A96C1F}"/>
              </a:ext>
            </a:extLst>
          </p:cNvPr>
          <p:cNvSpPr/>
          <p:nvPr/>
        </p:nvSpPr>
        <p:spPr>
          <a:xfrm>
            <a:off x="343037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19" name="Rectangle 18">
            <a:extLst>
              <a:ext uri="{FF2B5EF4-FFF2-40B4-BE49-F238E27FC236}">
                <a16:creationId xmlns:a16="http://schemas.microsoft.com/office/drawing/2014/main" id="{9752AC79-8344-41A8-9E7C-9DE599838F97}"/>
              </a:ext>
            </a:extLst>
          </p:cNvPr>
          <p:cNvSpPr/>
          <p:nvPr/>
        </p:nvSpPr>
        <p:spPr>
          <a:xfrm>
            <a:off x="3430819"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1" name="Rectangle 20">
            <a:extLst>
              <a:ext uri="{FF2B5EF4-FFF2-40B4-BE49-F238E27FC236}">
                <a16:creationId xmlns:a16="http://schemas.microsoft.com/office/drawing/2014/main" id="{580290B8-C1C4-4172-B4E0-004E1250BDD7}"/>
              </a:ext>
            </a:extLst>
          </p:cNvPr>
          <p:cNvSpPr/>
          <p:nvPr/>
        </p:nvSpPr>
        <p:spPr>
          <a:xfrm>
            <a:off x="263784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Tree>
    <p:extLst>
      <p:ext uri="{BB962C8B-B14F-4D97-AF65-F5344CB8AC3E}">
        <p14:creationId xmlns:p14="http://schemas.microsoft.com/office/powerpoint/2010/main" val="101409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8CEED7-E0FE-454D-978C-8F2874810BD3}"/>
              </a:ext>
            </a:extLst>
          </p:cNvPr>
          <p:cNvSpPr/>
          <p:nvPr/>
        </p:nvSpPr>
        <p:spPr>
          <a:xfrm>
            <a:off x="422290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4</a:t>
            </a:r>
          </a:p>
        </p:txBody>
      </p:sp>
      <p:sp>
        <p:nvSpPr>
          <p:cNvPr id="2" name="Title 1">
            <a:extLst>
              <a:ext uri="{FF2B5EF4-FFF2-40B4-BE49-F238E27FC236}">
                <a16:creationId xmlns:a16="http://schemas.microsoft.com/office/drawing/2014/main" id="{7FBCB9CB-5099-4653-8830-0767A17E0421}"/>
              </a:ext>
            </a:extLst>
          </p:cNvPr>
          <p:cNvSpPr>
            <a:spLocks noGrp="1"/>
          </p:cNvSpPr>
          <p:nvPr>
            <p:ph type="title"/>
          </p:nvPr>
        </p:nvSpPr>
        <p:spPr/>
        <p:txBody>
          <a:bodyPr/>
          <a:lstStyle/>
          <a:p>
            <a:r>
              <a:rPr lang="en-US" dirty="0"/>
              <a:t>The Windowed Streaming Context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4091DB-4CBB-40F9-9BF2-7B013971EF4D}"/>
                  </a:ext>
                </a:extLst>
              </p:cNvPr>
              <p:cNvSpPr>
                <a:spLocks noGrp="1"/>
              </p:cNvSpPr>
              <p:nvPr>
                <p:ph idx="1"/>
              </p:nvPr>
            </p:nvSpPr>
            <p:spPr>
              <a:xfrm>
                <a:off x="838200" y="1844824"/>
                <a:ext cx="10515600" cy="4351338"/>
              </a:xfrm>
            </p:spPr>
            <p:txBody>
              <a:bodyPr/>
              <a:lstStyle/>
              <a:p>
                <a:pPr marL="0" indent="0">
                  <a:buNone/>
                </a:pPr>
                <a:r>
                  <a:rPr lang="en-SG" dirty="0"/>
                  <a:t>For many problems, impossible to get better than </a:t>
                </a:r>
                <a14:m>
                  <m:oMath xmlns:m="http://schemas.openxmlformats.org/officeDocument/2006/math">
                    <m:r>
                      <m:rPr>
                        <m:sty m:val="p"/>
                      </m:rPr>
                      <a:rPr lang="en-SG" b="0" i="0" smtClean="0">
                        <a:latin typeface="Cambria Math" panose="02040503050406030204" pitchFamily="18" charset="0"/>
                      </a:rPr>
                      <m:t>Ω</m:t>
                    </m:r>
                    <m:r>
                      <a:rPr lang="en-SG" b="0" i="1" smtClean="0">
                        <a:latin typeface="Cambria Math" panose="02040503050406030204" pitchFamily="18" charset="0"/>
                      </a:rPr>
                      <m:t>(</m:t>
                    </m:r>
                    <m:r>
                      <a:rPr lang="en-SG" b="0" i="1" smtClean="0">
                        <a:latin typeface="Cambria Math" panose="02040503050406030204" pitchFamily="18" charset="0"/>
                      </a:rPr>
                      <m:t>𝑁</m:t>
                    </m:r>
                    <m:r>
                      <a:rPr lang="en-SG" b="0" i="1" smtClean="0">
                        <a:latin typeface="Cambria Math" panose="02040503050406030204" pitchFamily="18" charset="0"/>
                      </a:rPr>
                      <m:t>)</m:t>
                    </m:r>
                  </m:oMath>
                </a14:m>
                <a:r>
                  <a:rPr lang="en-US" dirty="0"/>
                  <a:t> performance if we want an exact answer.</a:t>
                </a:r>
              </a:p>
              <a:p>
                <a:pPr marL="0" indent="0">
                  <a:buNone/>
                </a:pPr>
                <a:endParaRPr lang="en-US" dirty="0"/>
              </a:p>
              <a:p>
                <a:pPr marL="0" indent="0">
                  <a:buNone/>
                </a:pPr>
                <a:r>
                  <a:rPr lang="en-US" dirty="0"/>
                  <a:t>We can do better if we are willing to settle for approximations.</a:t>
                </a:r>
              </a:p>
            </p:txBody>
          </p:sp>
        </mc:Choice>
        <mc:Fallback xmlns="">
          <p:sp>
            <p:nvSpPr>
              <p:cNvPr id="3" name="Content Placeholder 2">
                <a:extLst>
                  <a:ext uri="{FF2B5EF4-FFF2-40B4-BE49-F238E27FC236}">
                    <a16:creationId xmlns:a16="http://schemas.microsoft.com/office/drawing/2014/main" id="{D94091DB-4CBB-40F9-9BF2-7B013971EF4D}"/>
                  </a:ext>
                </a:extLst>
              </p:cNvPr>
              <p:cNvSpPr>
                <a:spLocks noGrp="1" noRot="1" noChangeAspect="1" noMove="1" noResize="1" noEditPoints="1" noAdjustHandles="1" noChangeArrowheads="1" noChangeShapeType="1" noTextEdit="1"/>
              </p:cNvSpPr>
              <p:nvPr>
                <p:ph idx="1"/>
              </p:nvPr>
            </p:nvSpPr>
            <p:spPr>
              <a:xfrm>
                <a:off x="838200" y="1844824"/>
                <a:ext cx="10515600" cy="4351338"/>
              </a:xfrm>
              <a:blipFill>
                <a:blip r:embed="rId2"/>
                <a:stretch>
                  <a:fillRect l="-1217" t="-25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B29BD78-D126-47FD-B602-123EF4FD0561}"/>
              </a:ext>
            </a:extLst>
          </p:cNvPr>
          <p:cNvSpPr/>
          <p:nvPr/>
        </p:nvSpPr>
        <p:spPr>
          <a:xfrm>
            <a:off x="5015880"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1</a:t>
            </a:r>
          </a:p>
        </p:txBody>
      </p:sp>
      <p:sp>
        <p:nvSpPr>
          <p:cNvPr id="5" name="Rectangle 4">
            <a:extLst>
              <a:ext uri="{FF2B5EF4-FFF2-40B4-BE49-F238E27FC236}">
                <a16:creationId xmlns:a16="http://schemas.microsoft.com/office/drawing/2014/main" id="{03421C44-D57B-4A85-A58C-1595078DF41B}"/>
              </a:ext>
            </a:extLst>
          </p:cNvPr>
          <p:cNvSpPr/>
          <p:nvPr/>
        </p:nvSpPr>
        <p:spPr>
          <a:xfrm>
            <a:off x="5807968"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6" name="Rectangle 5">
            <a:extLst>
              <a:ext uri="{FF2B5EF4-FFF2-40B4-BE49-F238E27FC236}">
                <a16:creationId xmlns:a16="http://schemas.microsoft.com/office/drawing/2014/main" id="{EFF7EB2F-4A4C-4001-A812-ABC805FA38BA}"/>
              </a:ext>
            </a:extLst>
          </p:cNvPr>
          <p:cNvSpPr/>
          <p:nvPr/>
        </p:nvSpPr>
        <p:spPr>
          <a:xfrm>
            <a:off x="6600056"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9</a:t>
            </a:r>
          </a:p>
        </p:txBody>
      </p:sp>
      <p:sp>
        <p:nvSpPr>
          <p:cNvPr id="7" name="Rectangle 6">
            <a:extLst>
              <a:ext uri="{FF2B5EF4-FFF2-40B4-BE49-F238E27FC236}">
                <a16:creationId xmlns:a16="http://schemas.microsoft.com/office/drawing/2014/main" id="{11313C2A-7496-4FD9-A5A6-88E5F9C62A86}"/>
              </a:ext>
            </a:extLst>
          </p:cNvPr>
          <p:cNvSpPr/>
          <p:nvPr/>
        </p:nvSpPr>
        <p:spPr>
          <a:xfrm>
            <a:off x="7392144"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2</a:t>
            </a:r>
          </a:p>
        </p:txBody>
      </p:sp>
      <p:sp>
        <p:nvSpPr>
          <p:cNvPr id="8" name="Rectangle 7">
            <a:extLst>
              <a:ext uri="{FF2B5EF4-FFF2-40B4-BE49-F238E27FC236}">
                <a16:creationId xmlns:a16="http://schemas.microsoft.com/office/drawing/2014/main" id="{B754D0C1-7731-4355-B15B-DAD6E3B55DA2}"/>
              </a:ext>
            </a:extLst>
          </p:cNvPr>
          <p:cNvSpPr/>
          <p:nvPr/>
        </p:nvSpPr>
        <p:spPr>
          <a:xfrm>
            <a:off x="8184563"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6</a:t>
            </a:r>
          </a:p>
        </p:txBody>
      </p:sp>
      <p:sp>
        <p:nvSpPr>
          <p:cNvPr id="9" name="Rectangle 8">
            <a:extLst>
              <a:ext uri="{FF2B5EF4-FFF2-40B4-BE49-F238E27FC236}">
                <a16:creationId xmlns:a16="http://schemas.microsoft.com/office/drawing/2014/main" id="{9C6CEC21-C557-4646-95C1-79336A8191A9}"/>
              </a:ext>
            </a:extLst>
          </p:cNvPr>
          <p:cNvSpPr/>
          <p:nvPr/>
        </p:nvSpPr>
        <p:spPr>
          <a:xfrm>
            <a:off x="8976651"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5</a:t>
            </a:r>
          </a:p>
        </p:txBody>
      </p:sp>
      <p:sp>
        <p:nvSpPr>
          <p:cNvPr id="10" name="Rectangle 9">
            <a:extLst>
              <a:ext uri="{FF2B5EF4-FFF2-40B4-BE49-F238E27FC236}">
                <a16:creationId xmlns:a16="http://schemas.microsoft.com/office/drawing/2014/main" id="{973FE29B-B84B-4E0C-827C-8759812B3B3F}"/>
              </a:ext>
            </a:extLst>
          </p:cNvPr>
          <p:cNvSpPr/>
          <p:nvPr/>
        </p:nvSpPr>
        <p:spPr>
          <a:xfrm>
            <a:off x="9768739" y="4797152"/>
            <a:ext cx="792088" cy="792088"/>
          </a:xfrm>
          <a:prstGeom prst="rect">
            <a:avLst/>
          </a:prstGeom>
          <a:solidFill>
            <a:schemeClr val="bg1"/>
          </a:solid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p>
        </p:txBody>
      </p:sp>
      <p:cxnSp>
        <p:nvCxnSpPr>
          <p:cNvPr id="12" name="Straight Arrow Connector 11">
            <a:extLst>
              <a:ext uri="{FF2B5EF4-FFF2-40B4-BE49-F238E27FC236}">
                <a16:creationId xmlns:a16="http://schemas.microsoft.com/office/drawing/2014/main" id="{8D8D803C-9986-4450-BE38-4A6018C4B1EC}"/>
              </a:ext>
            </a:extLst>
          </p:cNvPr>
          <p:cNvCxnSpPr>
            <a:cxnSpLocks/>
          </p:cNvCxnSpPr>
          <p:nvPr/>
        </p:nvCxnSpPr>
        <p:spPr>
          <a:xfrm>
            <a:off x="8976651" y="5877272"/>
            <a:ext cx="1584176" cy="0"/>
          </a:xfrm>
          <a:prstGeom prst="straightConnector1">
            <a:avLst/>
          </a:prstGeom>
          <a:ln w="44450" cap="rnd">
            <a:solidFill>
              <a:schemeClr val="accent1"/>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30287-D30B-4094-994D-C04316158C0D}"/>
              </a:ext>
            </a:extLst>
          </p:cNvPr>
          <p:cNvCxnSpPr>
            <a:cxnSpLocks/>
          </p:cNvCxnSpPr>
          <p:nvPr/>
        </p:nvCxnSpPr>
        <p:spPr>
          <a:xfrm>
            <a:off x="5015880" y="5877272"/>
            <a:ext cx="1584176" cy="0"/>
          </a:xfrm>
          <a:prstGeom prst="straightConnector1">
            <a:avLst/>
          </a:prstGeom>
          <a:ln w="44450"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BC240E-D1E7-4291-A51D-F31D3A4494EC}"/>
              </a:ext>
            </a:extLst>
          </p:cNvPr>
          <p:cNvSpPr txBox="1"/>
          <p:nvPr/>
        </p:nvSpPr>
        <p:spPr>
          <a:xfrm>
            <a:off x="6940205" y="5692606"/>
            <a:ext cx="1696297" cy="369332"/>
          </a:xfrm>
          <a:prstGeom prst="rect">
            <a:avLst/>
          </a:prstGeom>
          <a:noFill/>
        </p:spPr>
        <p:txBody>
          <a:bodyPr wrap="none" rtlCol="0">
            <a:spAutoFit/>
          </a:bodyPr>
          <a:lstStyle/>
          <a:p>
            <a:pPr algn="ctr"/>
            <a:r>
              <a:rPr lang="en-US" dirty="0">
                <a:solidFill>
                  <a:schemeClr val="accent1"/>
                </a:solidFill>
              </a:rPr>
              <a:t>Window size </a:t>
            </a:r>
            <a:r>
              <a:rPr lang="en-US" b="1" dirty="0">
                <a:solidFill>
                  <a:schemeClr val="accent1"/>
                </a:solidFill>
              </a:rPr>
              <a:t>N</a:t>
            </a:r>
          </a:p>
        </p:txBody>
      </p:sp>
      <p:cxnSp>
        <p:nvCxnSpPr>
          <p:cNvPr id="22" name="Straight Arrow Connector 21">
            <a:extLst>
              <a:ext uri="{FF2B5EF4-FFF2-40B4-BE49-F238E27FC236}">
                <a16:creationId xmlns:a16="http://schemas.microsoft.com/office/drawing/2014/main" id="{B5825E95-7853-41AD-A5D0-C5E7F953B78E}"/>
              </a:ext>
            </a:extLst>
          </p:cNvPr>
          <p:cNvCxnSpPr/>
          <p:nvPr/>
        </p:nvCxnSpPr>
        <p:spPr>
          <a:xfrm>
            <a:off x="5015880" y="4509120"/>
            <a:ext cx="554494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938CB29-827E-4FD3-94D0-F5C6CBE93EF2}"/>
              </a:ext>
            </a:extLst>
          </p:cNvPr>
          <p:cNvSpPr txBox="1"/>
          <p:nvPr/>
        </p:nvSpPr>
        <p:spPr>
          <a:xfrm>
            <a:off x="9058448" y="4096798"/>
            <a:ext cx="1420582" cy="369332"/>
          </a:xfrm>
          <a:prstGeom prst="rect">
            <a:avLst/>
          </a:prstGeom>
          <a:noFill/>
        </p:spPr>
        <p:txBody>
          <a:bodyPr wrap="none" rtlCol="0">
            <a:spAutoFit/>
          </a:bodyPr>
          <a:lstStyle/>
          <a:p>
            <a:pPr algn="ctr"/>
            <a:r>
              <a:rPr lang="en-US" dirty="0">
                <a:solidFill>
                  <a:schemeClr val="accent3"/>
                </a:solidFill>
              </a:rPr>
              <a:t>More recent</a:t>
            </a:r>
            <a:endParaRPr lang="en-US" b="1" dirty="0">
              <a:solidFill>
                <a:schemeClr val="accent3"/>
              </a:solidFill>
            </a:endParaRPr>
          </a:p>
        </p:txBody>
      </p:sp>
      <p:sp>
        <p:nvSpPr>
          <p:cNvPr id="20" name="Rectangle 19">
            <a:extLst>
              <a:ext uri="{FF2B5EF4-FFF2-40B4-BE49-F238E27FC236}">
                <a16:creationId xmlns:a16="http://schemas.microsoft.com/office/drawing/2014/main" id="{A3E8B5DB-02B2-4810-8624-267438A96C1F}"/>
              </a:ext>
            </a:extLst>
          </p:cNvPr>
          <p:cNvSpPr/>
          <p:nvPr/>
        </p:nvSpPr>
        <p:spPr>
          <a:xfrm>
            <a:off x="343037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
        <p:nvSpPr>
          <p:cNvPr id="19" name="Rectangle 18">
            <a:extLst>
              <a:ext uri="{FF2B5EF4-FFF2-40B4-BE49-F238E27FC236}">
                <a16:creationId xmlns:a16="http://schemas.microsoft.com/office/drawing/2014/main" id="{9752AC79-8344-41A8-9E7C-9DE599838F97}"/>
              </a:ext>
            </a:extLst>
          </p:cNvPr>
          <p:cNvSpPr/>
          <p:nvPr/>
        </p:nvSpPr>
        <p:spPr>
          <a:xfrm>
            <a:off x="3430819"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1</a:t>
            </a:r>
          </a:p>
        </p:txBody>
      </p:sp>
      <p:sp>
        <p:nvSpPr>
          <p:cNvPr id="21" name="Rectangle 20">
            <a:extLst>
              <a:ext uri="{FF2B5EF4-FFF2-40B4-BE49-F238E27FC236}">
                <a16:creationId xmlns:a16="http://schemas.microsoft.com/office/drawing/2014/main" id="{580290B8-C1C4-4172-B4E0-004E1250BDD7}"/>
              </a:ext>
            </a:extLst>
          </p:cNvPr>
          <p:cNvSpPr/>
          <p:nvPr/>
        </p:nvSpPr>
        <p:spPr>
          <a:xfrm>
            <a:off x="2637847" y="4797152"/>
            <a:ext cx="792088" cy="792088"/>
          </a:xfrm>
          <a:prstGeom prst="rect">
            <a:avLst/>
          </a:prstGeom>
          <a:solidFill>
            <a:schemeClr val="bg1"/>
          </a:solidFill>
          <a:ln w="19050" cap="rnd">
            <a:solidFill>
              <a:schemeClr val="bg2">
                <a:lumMod val="9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90000"/>
                  </a:schemeClr>
                </a:solidFill>
              </a:rPr>
              <a:t>3</a:t>
            </a:r>
          </a:p>
        </p:txBody>
      </p:sp>
    </p:spTree>
    <p:extLst>
      <p:ext uri="{BB962C8B-B14F-4D97-AF65-F5344CB8AC3E}">
        <p14:creationId xmlns:p14="http://schemas.microsoft.com/office/powerpoint/2010/main" val="1930729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Bitter"/>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1230</TotalTime>
  <Words>5395</Words>
  <Application>Microsoft Office PowerPoint</Application>
  <PresentationFormat>Widescreen</PresentationFormat>
  <Paragraphs>1414</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Bitter</vt:lpstr>
      <vt:lpstr>Cambria Math</vt:lpstr>
      <vt:lpstr>Roboto</vt:lpstr>
      <vt:lpstr>Office Theme</vt:lpstr>
      <vt:lpstr>HyperLogLog on Windowed Streams</vt:lpstr>
      <vt:lpstr>The Windowed Streaming Context</vt:lpstr>
      <vt:lpstr>The Windowed Streaming Context</vt:lpstr>
      <vt:lpstr>The Windowed Streaming Context</vt:lpstr>
      <vt:lpstr>The Windowed Streaming Context</vt:lpstr>
      <vt:lpstr>The Windowed Streaming Context</vt:lpstr>
      <vt:lpstr>The Windowed Streaming Context</vt:lpstr>
      <vt:lpstr>The Windowed Streaming Context</vt:lpstr>
      <vt:lpstr>The Windowed Streaming Context</vt:lpstr>
      <vt:lpstr>The Windowed Streaming Context</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LogLog and HyperLogLog</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The Exponential Histogram</vt:lpstr>
      <vt:lpstr>Applications and Extensions</vt:lpstr>
      <vt:lpstr>Applications and Extensions</vt:lpstr>
      <vt:lpstr>Applications and Extensions</vt:lpstr>
      <vt:lpstr>Applications and Extensions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Christopher Cham Yu</dc:creator>
  <cp:lastModifiedBy>Robin Christopher Cham Yu</cp:lastModifiedBy>
  <cp:revision>258</cp:revision>
  <dcterms:created xsi:type="dcterms:W3CDTF">2019-11-06T22:18:06Z</dcterms:created>
  <dcterms:modified xsi:type="dcterms:W3CDTF">2019-11-07T19:11:59Z</dcterms:modified>
</cp:coreProperties>
</file>