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9"/>
  </p:notesMasterIdLst>
  <p:sldIdLst>
    <p:sldId id="258" r:id="rId3"/>
    <p:sldId id="259" r:id="rId4"/>
    <p:sldId id="261" r:id="rId5"/>
    <p:sldId id="260" r:id="rId6"/>
    <p:sldId id="262" r:id="rId7"/>
    <p:sldId id="263" r:id="rId8"/>
    <p:sldId id="264" r:id="rId9"/>
    <p:sldId id="301" r:id="rId10"/>
    <p:sldId id="256" r:id="rId11"/>
    <p:sldId id="257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2" r:id="rId27"/>
    <p:sldId id="265" r:id="rId28"/>
    <p:sldId id="266" r:id="rId29"/>
    <p:sldId id="267" r:id="rId30"/>
    <p:sldId id="268" r:id="rId31"/>
    <p:sldId id="269" r:id="rId32"/>
    <p:sldId id="270" r:id="rId33"/>
    <p:sldId id="271" r:id="rId34"/>
    <p:sldId id="272" r:id="rId35"/>
    <p:sldId id="273" r:id="rId36"/>
    <p:sldId id="274" r:id="rId37"/>
    <p:sldId id="275" r:id="rId38"/>
    <p:sldId id="276" r:id="rId39"/>
    <p:sldId id="277" r:id="rId40"/>
    <p:sldId id="278" r:id="rId41"/>
    <p:sldId id="279" r:id="rId42"/>
    <p:sldId id="280" r:id="rId43"/>
    <p:sldId id="281" r:id="rId44"/>
    <p:sldId id="282" r:id="rId45"/>
    <p:sldId id="283" r:id="rId46"/>
    <p:sldId id="284" r:id="rId47"/>
    <p:sldId id="285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F45E2-3DE0-4141-8AA9-8861C12D3CA3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40973-659B-49E5-B2E3-20CD1BABB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94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73fd3e72ea_0_1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73fd3e72ea_0_1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73fd3e72ea_0_3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73fd3e72ea_0_3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73fd3e72ea_0_4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73fd3e72ea_0_4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73fd3e72ea_0_4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73fd3e72ea_0_4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73fd3e72ea_0_4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73fd3e72ea_0_4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73fd3e72ea_0_3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73fd3e72ea_0_3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g73fd3e72ea_0_3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8" name="Google Shape;338;g73fd3e72ea_0_3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73fd3e72ea_0_4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g73fd3e72ea_0_4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73fd3e72ea_0_4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73fd3e72ea_0_4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73fd3e72ea_0_4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73fd3e72ea_0_4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73fd3e72ea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73fd3e72ea_0_1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73fd3e72ea_0_2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73fd3e72ea_0_2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73fd3e72ea_0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73fd3e72ea_0_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73fd3e72ea_0_2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73fd3e72ea_0_2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73fd3e72ea_0_3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73fd3e72ea_0_3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73fd3e72ea_0_3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73fd3e72ea_0_3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F9B96-5DA4-4452-A852-E837DAB4CB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826664-8FA3-41C0-AD9C-D671990482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F7A16-AAFE-41E8-AB49-29037F3A5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178D8-5245-4727-9986-32F455BB10BD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F4859-6A7D-43A3-86ED-BC5B87169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EF37E-3344-4D1E-9447-BF6430130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24FD-81C5-44DF-945D-275EA659F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31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4CE7D-9F25-4C21-8F45-B066F8739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9D6272-0B0F-4B44-9B5B-A07D7185F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44BED-D518-4D77-8CA9-6C46E9B24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178D8-5245-4727-9986-32F455BB10BD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6D8E8-6A89-4375-ACBA-E55CF0EDD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B9320F-F550-4DFF-907B-60C7E0E12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24FD-81C5-44DF-945D-275EA659F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54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543CBD-D5CD-4C8A-9B83-4C2E2C4D44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10CD49-C559-4031-9792-EE5ED0AD60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25187-C184-4588-A17F-094F6DCDF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178D8-5245-4727-9986-32F455BB10BD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1D695-7F44-47F2-B17F-F638DE812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2479F-3E22-4490-AF0B-FC1FB6900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24FD-81C5-44DF-945D-275EA659F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77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Source Sans Pro"/>
              <a:buNone/>
              <a:defRPr sz="6933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Source Sans Pro"/>
              <a:buNone/>
              <a:defRPr sz="3733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Source Sans Pro"/>
              <a:buNone/>
              <a:defRPr sz="3733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Source Sans Pro"/>
              <a:buNone/>
              <a:defRPr sz="3733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Source Sans Pro"/>
              <a:buNone/>
              <a:defRPr sz="3733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Source Sans Pro"/>
              <a:buNone/>
              <a:defRPr sz="3733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Source Sans Pro"/>
              <a:buNone/>
              <a:defRPr sz="3733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Source Sans Pro"/>
              <a:buNone/>
              <a:defRPr sz="3733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Source Sans Pro"/>
              <a:buNone/>
              <a:defRPr sz="3733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Source Sans Pro"/>
              <a:buNone/>
              <a:defRPr sz="3733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64822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42716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>
                <a:solidFill>
                  <a:srgbClr val="000000"/>
                </a:solidFill>
              </a:defRPr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  <a:defRPr>
                <a:solidFill>
                  <a:srgbClr val="000000"/>
                </a:solidFill>
              </a:defRPr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Clr>
                <a:srgbClr val="000000"/>
              </a:buClr>
              <a:buSzPts val="1400"/>
              <a:buChar char="■"/>
              <a:defRPr>
                <a:solidFill>
                  <a:srgbClr val="000000"/>
                </a:solidFill>
              </a:defRPr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  <a:defRPr>
                <a:solidFill>
                  <a:srgbClr val="000000"/>
                </a:solidFill>
              </a:defRPr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  <a:defRPr>
                <a:solidFill>
                  <a:srgbClr val="000000"/>
                </a:solidFill>
              </a:defRPr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Clr>
                <a:srgbClr val="000000"/>
              </a:buClr>
              <a:buSzPts val="1400"/>
              <a:buChar char="■"/>
              <a:defRPr>
                <a:solidFill>
                  <a:srgbClr val="000000"/>
                </a:solidFill>
              </a:defRPr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  <a:defRPr>
                <a:solidFill>
                  <a:srgbClr val="000000"/>
                </a:solidFill>
              </a:defRPr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  <a:defRPr>
                <a:solidFill>
                  <a:srgbClr val="000000"/>
                </a:solidFill>
              </a:defRPr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Clr>
                <a:srgbClr val="000000"/>
              </a:buClr>
              <a:buSzPts val="1400"/>
              <a:buChar char="■"/>
              <a:defRPr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28339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9040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238258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54223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004851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1277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4EDD2-57FA-438A-919B-215BBB79C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2002B-1F8B-47F3-A7D2-B5682294D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136AB-6226-4422-ACB8-25BE6B5E6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178D8-5245-4727-9986-32F455BB10BD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6A9CA-871E-4693-96FC-0CFEC0476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B469D-792E-48A5-A737-53F5D63F0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24FD-81C5-44DF-945D-275EA659F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79185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627783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920007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2123200" y="-543800"/>
            <a:ext cx="7945600" cy="7945600"/>
          </a:xfrm>
          <a:prstGeom prst="ellipse">
            <a:avLst/>
          </a:prstGeom>
          <a:solidFill>
            <a:srgbClr val="000000">
              <a:alpha val="265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52" name="Google Shape;52;p13"/>
          <p:cNvGrpSpPr/>
          <p:nvPr/>
        </p:nvGrpSpPr>
        <p:grpSpPr>
          <a:xfrm>
            <a:off x="668281" y="234498"/>
            <a:ext cx="3268468" cy="3268468"/>
            <a:chOff x="6680825" y="2549350"/>
            <a:chExt cx="1539600" cy="1539600"/>
          </a:xfrm>
        </p:grpSpPr>
        <p:sp>
          <p:nvSpPr>
            <p:cNvPr id="53" name="Google Shape;53;p13"/>
            <p:cNvSpPr/>
            <p:nvPr/>
          </p:nvSpPr>
          <p:spPr>
            <a:xfrm>
              <a:off x="6825669" y="2694194"/>
              <a:ext cx="1249800" cy="1249800"/>
            </a:xfrm>
            <a:prstGeom prst="ellipse">
              <a:avLst/>
            </a:prstGeom>
            <a:solidFill>
              <a:srgbClr val="000000">
                <a:alpha val="188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" name="Google Shape;54;p13"/>
            <p:cNvSpPr/>
            <p:nvPr/>
          </p:nvSpPr>
          <p:spPr>
            <a:xfrm>
              <a:off x="6894850" y="2763375"/>
              <a:ext cx="1111200" cy="11112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" name="Google Shape;55;p13"/>
            <p:cNvSpPr/>
            <p:nvPr/>
          </p:nvSpPr>
          <p:spPr>
            <a:xfrm>
              <a:off x="6680825" y="2549350"/>
              <a:ext cx="1539600" cy="1539600"/>
            </a:xfrm>
            <a:prstGeom prst="donut">
              <a:avLst>
                <a:gd name="adj" fmla="val 495"/>
              </a:avLst>
            </a:prstGeom>
            <a:solidFill>
              <a:srgbClr val="000000">
                <a:alpha val="65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6" name="Google Shape;56;p13"/>
          <p:cNvGrpSpPr/>
          <p:nvPr/>
        </p:nvGrpSpPr>
        <p:grpSpPr>
          <a:xfrm>
            <a:off x="8570225" y="3336844"/>
            <a:ext cx="3099600" cy="3099600"/>
            <a:chOff x="-474900" y="321200"/>
            <a:chExt cx="2324700" cy="2324700"/>
          </a:xfrm>
        </p:grpSpPr>
        <p:sp>
          <p:nvSpPr>
            <p:cNvPr id="57" name="Google Shape;57;p13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1" name="Google Shape;61;p13"/>
          <p:cNvSpPr txBox="1">
            <a:spLocks noGrp="1"/>
          </p:cNvSpPr>
          <p:nvPr>
            <p:ph type="ctrTitle"/>
          </p:nvPr>
        </p:nvSpPr>
        <p:spPr>
          <a:xfrm>
            <a:off x="2948800" y="2655800"/>
            <a:ext cx="6294400" cy="1546400"/>
          </a:xfrm>
          <a:prstGeom prst="rect">
            <a:avLst/>
          </a:prstGeom>
          <a:effectLst>
            <a:outerShdw blurRad="857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6933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6933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6933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6933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6933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6933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6933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6933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6933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482384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type B">
  <p:cSld name="Blank type B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/>
          <p:nvPr/>
        </p:nvSpPr>
        <p:spPr>
          <a:xfrm>
            <a:off x="11408000" y="6101933"/>
            <a:ext cx="580800" cy="5808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11407833" y="6101933"/>
            <a:ext cx="580800" cy="58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65" name="Google Shape;65;p14"/>
          <p:cNvGrpSpPr/>
          <p:nvPr/>
        </p:nvGrpSpPr>
        <p:grpSpPr>
          <a:xfrm>
            <a:off x="1091792" y="669777"/>
            <a:ext cx="3099600" cy="3099600"/>
            <a:chOff x="-474900" y="321200"/>
            <a:chExt cx="2324700" cy="2324700"/>
          </a:xfrm>
        </p:grpSpPr>
        <p:sp>
          <p:nvSpPr>
            <p:cNvPr id="66" name="Google Shape;66;p14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" name="Google Shape;67;p14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" name="Google Shape;68;p14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" name="Google Shape;69;p14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0" name="Google Shape;70;p14"/>
          <p:cNvSpPr/>
          <p:nvPr/>
        </p:nvSpPr>
        <p:spPr>
          <a:xfrm>
            <a:off x="2392700" y="-543867"/>
            <a:ext cx="7945600" cy="7945600"/>
          </a:xfrm>
          <a:prstGeom prst="ellipse">
            <a:avLst/>
          </a:prstGeom>
          <a:solidFill>
            <a:srgbClr val="000000">
              <a:alpha val="6539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8816043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bg>
      <p:bgPr>
        <a:solidFill>
          <a:srgbClr val="000000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/>
          <p:nvPr/>
        </p:nvSpPr>
        <p:spPr>
          <a:xfrm>
            <a:off x="2123200" y="-543800"/>
            <a:ext cx="7945600" cy="7945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73" name="Google Shape;73;p15"/>
          <p:cNvGrpSpPr/>
          <p:nvPr/>
        </p:nvGrpSpPr>
        <p:grpSpPr>
          <a:xfrm>
            <a:off x="8570225" y="3336844"/>
            <a:ext cx="3099600" cy="3099600"/>
            <a:chOff x="-474900" y="321200"/>
            <a:chExt cx="2324700" cy="2324700"/>
          </a:xfrm>
        </p:grpSpPr>
        <p:sp>
          <p:nvSpPr>
            <p:cNvPr id="74" name="Google Shape;74;p15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w="9525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" name="Google Shape;75;p15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w="9525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" name="Google Shape;76;p15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w="9525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" name="Google Shape;77;p15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w="9525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8" name="Google Shape;78;p15"/>
          <p:cNvSpPr txBox="1">
            <a:spLocks noGrp="1"/>
          </p:cNvSpPr>
          <p:nvPr>
            <p:ph type="ctrTitle"/>
          </p:nvPr>
        </p:nvSpPr>
        <p:spPr>
          <a:xfrm>
            <a:off x="3426400" y="2982400"/>
            <a:ext cx="5339200" cy="127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ubTitle" idx="1"/>
          </p:nvPr>
        </p:nvSpPr>
        <p:spPr>
          <a:xfrm>
            <a:off x="3426400" y="4251601"/>
            <a:ext cx="53392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1pPr>
            <a:lvl2pPr lvl="1" algn="ctr" rtl="0">
              <a:spcBef>
                <a:spcPts val="2133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2pPr>
            <a:lvl3pPr lvl="2" algn="ctr" rtl="0">
              <a:spcBef>
                <a:spcPts val="2133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3pPr>
            <a:lvl4pPr lvl="3" algn="ctr" rtl="0">
              <a:spcBef>
                <a:spcPts val="2133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4pPr>
            <a:lvl5pPr lvl="4" algn="ctr" rtl="0">
              <a:spcBef>
                <a:spcPts val="2133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5pPr>
            <a:lvl6pPr lvl="5" algn="ctr" rtl="0">
              <a:spcBef>
                <a:spcPts val="2133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6pPr>
            <a:lvl7pPr lvl="6" algn="ctr" rtl="0">
              <a:spcBef>
                <a:spcPts val="2133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7pPr>
            <a:lvl8pPr lvl="7" algn="ctr" rtl="0">
              <a:spcBef>
                <a:spcPts val="2133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8pPr>
            <a:lvl9pPr lvl="8" algn="ctr" rtl="0">
              <a:spcBef>
                <a:spcPts val="2133"/>
              </a:spcBef>
              <a:spcAft>
                <a:spcPts val="2133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grpSp>
        <p:nvGrpSpPr>
          <p:cNvPr id="80" name="Google Shape;80;p15"/>
          <p:cNvGrpSpPr/>
          <p:nvPr/>
        </p:nvGrpSpPr>
        <p:grpSpPr>
          <a:xfrm>
            <a:off x="1019767" y="585833"/>
            <a:ext cx="2566000" cy="2566000"/>
            <a:chOff x="6680825" y="2549350"/>
            <a:chExt cx="1539600" cy="1539600"/>
          </a:xfrm>
        </p:grpSpPr>
        <p:sp>
          <p:nvSpPr>
            <p:cNvPr id="81" name="Google Shape;81;p15"/>
            <p:cNvSpPr/>
            <p:nvPr/>
          </p:nvSpPr>
          <p:spPr>
            <a:xfrm>
              <a:off x="6825669" y="2694194"/>
              <a:ext cx="1249800" cy="1249800"/>
            </a:xfrm>
            <a:prstGeom prst="ellipse">
              <a:avLst/>
            </a:prstGeom>
            <a:solidFill>
              <a:srgbClr val="666666">
                <a:alpha val="526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" name="Google Shape;82;p15"/>
            <p:cNvSpPr/>
            <p:nvPr/>
          </p:nvSpPr>
          <p:spPr>
            <a:xfrm>
              <a:off x="6894850" y="2763375"/>
              <a:ext cx="1111200" cy="1111200"/>
            </a:xfrm>
            <a:prstGeom prst="ellipse">
              <a:avLst/>
            </a:prstGeom>
            <a:solidFill>
              <a:srgbClr val="666666">
                <a:alpha val="526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" name="Google Shape;83;p15"/>
            <p:cNvSpPr/>
            <p:nvPr/>
          </p:nvSpPr>
          <p:spPr>
            <a:xfrm>
              <a:off x="6680825" y="2549350"/>
              <a:ext cx="1539600" cy="1539600"/>
            </a:xfrm>
            <a:prstGeom prst="donut">
              <a:avLst>
                <a:gd name="adj" fmla="val 495"/>
              </a:avLst>
            </a:prstGeom>
            <a:solidFill>
              <a:srgbClr val="666666">
                <a:alpha val="526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9332524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16"/>
          <p:cNvGrpSpPr/>
          <p:nvPr/>
        </p:nvGrpSpPr>
        <p:grpSpPr>
          <a:xfrm>
            <a:off x="1091792" y="669777"/>
            <a:ext cx="3099600" cy="3099600"/>
            <a:chOff x="-474900" y="321200"/>
            <a:chExt cx="2324700" cy="2324700"/>
          </a:xfrm>
        </p:grpSpPr>
        <p:sp>
          <p:nvSpPr>
            <p:cNvPr id="86" name="Google Shape;86;p16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16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" name="Google Shape;88;p16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" name="Google Shape;89;p16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0" name="Google Shape;90;p16"/>
          <p:cNvSpPr/>
          <p:nvPr/>
        </p:nvSpPr>
        <p:spPr>
          <a:xfrm>
            <a:off x="2392700" y="-543867"/>
            <a:ext cx="7945600" cy="7945600"/>
          </a:xfrm>
          <a:prstGeom prst="ellipse">
            <a:avLst/>
          </a:prstGeom>
          <a:solidFill>
            <a:srgbClr val="000000">
              <a:alpha val="6539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1" name="Google Shape;91;p16"/>
          <p:cNvSpPr/>
          <p:nvPr/>
        </p:nvSpPr>
        <p:spPr>
          <a:xfrm>
            <a:off x="11408000" y="6101933"/>
            <a:ext cx="580800" cy="5808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2" name="Google Shape;92;p16"/>
          <p:cNvSpPr txBox="1">
            <a:spLocks noGrp="1"/>
          </p:cNvSpPr>
          <p:nvPr>
            <p:ph type="body" idx="1"/>
          </p:nvPr>
        </p:nvSpPr>
        <p:spPr>
          <a:xfrm>
            <a:off x="3180700" y="1747400"/>
            <a:ext cx="6369600" cy="435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52492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●"/>
              <a:defRPr sz="3467" b="1">
                <a:latin typeface="Poppins"/>
                <a:ea typeface="Poppins"/>
                <a:cs typeface="Poppins"/>
                <a:sym typeface="Poppins"/>
              </a:defRPr>
            </a:lvl1pPr>
            <a:lvl2pPr marL="1219170" lvl="1" indent="-524920" rtl="0">
              <a:spcBef>
                <a:spcPts val="2133"/>
              </a:spcBef>
              <a:spcAft>
                <a:spcPts val="0"/>
              </a:spcAft>
              <a:buSzPts val="2600"/>
              <a:buFont typeface="Poppins"/>
              <a:buChar char="○"/>
              <a:defRPr sz="3467" b="1">
                <a:latin typeface="Poppins"/>
                <a:ea typeface="Poppins"/>
                <a:cs typeface="Poppins"/>
                <a:sym typeface="Poppins"/>
              </a:defRPr>
            </a:lvl2pPr>
            <a:lvl3pPr marL="1828754" lvl="2" indent="-524920" rtl="0">
              <a:spcBef>
                <a:spcPts val="2133"/>
              </a:spcBef>
              <a:spcAft>
                <a:spcPts val="0"/>
              </a:spcAft>
              <a:buSzPts val="2600"/>
              <a:buFont typeface="Poppins"/>
              <a:buChar char="■"/>
              <a:defRPr sz="3467" b="1">
                <a:latin typeface="Poppins"/>
                <a:ea typeface="Poppins"/>
                <a:cs typeface="Poppins"/>
                <a:sym typeface="Poppins"/>
              </a:defRPr>
            </a:lvl3pPr>
            <a:lvl4pPr marL="2438339" lvl="3" indent="-524920" rtl="0">
              <a:spcBef>
                <a:spcPts val="2133"/>
              </a:spcBef>
              <a:spcAft>
                <a:spcPts val="0"/>
              </a:spcAft>
              <a:buSzPts val="2600"/>
              <a:buFont typeface="Poppins"/>
              <a:buChar char="●"/>
              <a:defRPr sz="3467" b="1">
                <a:latin typeface="Poppins"/>
                <a:ea typeface="Poppins"/>
                <a:cs typeface="Poppins"/>
                <a:sym typeface="Poppins"/>
              </a:defRPr>
            </a:lvl4pPr>
            <a:lvl5pPr marL="3047924" lvl="4" indent="-524920" rtl="0">
              <a:spcBef>
                <a:spcPts val="2133"/>
              </a:spcBef>
              <a:spcAft>
                <a:spcPts val="0"/>
              </a:spcAft>
              <a:buSzPts val="2600"/>
              <a:buFont typeface="Poppins"/>
              <a:buChar char="○"/>
              <a:defRPr sz="3467" b="1">
                <a:latin typeface="Poppins"/>
                <a:ea typeface="Poppins"/>
                <a:cs typeface="Poppins"/>
                <a:sym typeface="Poppins"/>
              </a:defRPr>
            </a:lvl5pPr>
            <a:lvl6pPr marL="3657509" lvl="5" indent="-524920" rtl="0">
              <a:spcBef>
                <a:spcPts val="2133"/>
              </a:spcBef>
              <a:spcAft>
                <a:spcPts val="0"/>
              </a:spcAft>
              <a:buSzPts val="2600"/>
              <a:buFont typeface="Poppins"/>
              <a:buChar char="■"/>
              <a:defRPr sz="3467" b="1">
                <a:latin typeface="Poppins"/>
                <a:ea typeface="Poppins"/>
                <a:cs typeface="Poppins"/>
                <a:sym typeface="Poppins"/>
              </a:defRPr>
            </a:lvl6pPr>
            <a:lvl7pPr marL="4267093" lvl="6" indent="-524920" rtl="0">
              <a:spcBef>
                <a:spcPts val="2133"/>
              </a:spcBef>
              <a:spcAft>
                <a:spcPts val="0"/>
              </a:spcAft>
              <a:buSzPts val="2600"/>
              <a:buFont typeface="Poppins"/>
              <a:buChar char="●"/>
              <a:defRPr sz="3467" b="1">
                <a:latin typeface="Poppins"/>
                <a:ea typeface="Poppins"/>
                <a:cs typeface="Poppins"/>
                <a:sym typeface="Poppins"/>
              </a:defRPr>
            </a:lvl7pPr>
            <a:lvl8pPr marL="4876678" lvl="7" indent="-524920" rtl="0">
              <a:spcBef>
                <a:spcPts val="2133"/>
              </a:spcBef>
              <a:spcAft>
                <a:spcPts val="0"/>
              </a:spcAft>
              <a:buSzPts val="2600"/>
              <a:buFont typeface="Poppins"/>
              <a:buChar char="○"/>
              <a:defRPr sz="3467" b="1">
                <a:latin typeface="Poppins"/>
                <a:ea typeface="Poppins"/>
                <a:cs typeface="Poppins"/>
                <a:sym typeface="Poppins"/>
              </a:defRPr>
            </a:lvl8pPr>
            <a:lvl9pPr marL="5486263" lvl="8" indent="-524920" rtl="0">
              <a:spcBef>
                <a:spcPts val="2133"/>
              </a:spcBef>
              <a:spcAft>
                <a:spcPts val="2133"/>
              </a:spcAft>
              <a:buSzPts val="2600"/>
              <a:buFont typeface="Poppins"/>
              <a:buChar char="■"/>
              <a:defRPr sz="3467" b="1"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93" name="Google Shape;93;p16"/>
          <p:cNvSpPr txBox="1"/>
          <p:nvPr/>
        </p:nvSpPr>
        <p:spPr>
          <a:xfrm>
            <a:off x="2132267" y="1768833"/>
            <a:ext cx="1018800" cy="8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 b="1">
                <a:latin typeface="Poppins"/>
                <a:ea typeface="Poppins"/>
                <a:cs typeface="Poppins"/>
                <a:sym typeface="Poppins"/>
              </a:rPr>
              <a:t>“</a:t>
            </a:r>
            <a:endParaRPr sz="9600" b="1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4" name="Google Shape;94;p16"/>
          <p:cNvSpPr txBox="1">
            <a:spLocks noGrp="1"/>
          </p:cNvSpPr>
          <p:nvPr>
            <p:ph type="sldNum" idx="12"/>
          </p:nvPr>
        </p:nvSpPr>
        <p:spPr>
          <a:xfrm>
            <a:off x="11407833" y="6101933"/>
            <a:ext cx="580800" cy="58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534515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oogle Shape;96;p17"/>
          <p:cNvGrpSpPr/>
          <p:nvPr/>
        </p:nvGrpSpPr>
        <p:grpSpPr>
          <a:xfrm>
            <a:off x="-590308" y="449712"/>
            <a:ext cx="3099600" cy="3099600"/>
            <a:chOff x="-474900" y="321200"/>
            <a:chExt cx="2324700" cy="2324700"/>
          </a:xfrm>
        </p:grpSpPr>
        <p:sp>
          <p:nvSpPr>
            <p:cNvPr id="97" name="Google Shape;97;p17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" name="Google Shape;98;p17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" name="Google Shape;99;p17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" name="Google Shape;100;p17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1" name="Google Shape;101;p17"/>
          <p:cNvSpPr/>
          <p:nvPr/>
        </p:nvSpPr>
        <p:spPr>
          <a:xfrm>
            <a:off x="11408000" y="6101933"/>
            <a:ext cx="580800" cy="5808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2" name="Google Shape;102;p17"/>
          <p:cNvSpPr txBox="1">
            <a:spLocks noGrp="1"/>
          </p:cNvSpPr>
          <p:nvPr>
            <p:ph type="title"/>
          </p:nvPr>
        </p:nvSpPr>
        <p:spPr>
          <a:xfrm>
            <a:off x="609600" y="1554833"/>
            <a:ext cx="6960400" cy="91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7"/>
          <p:cNvSpPr txBox="1">
            <a:spLocks noGrp="1"/>
          </p:cNvSpPr>
          <p:nvPr>
            <p:ph type="body" idx="1"/>
          </p:nvPr>
        </p:nvSpPr>
        <p:spPr>
          <a:xfrm>
            <a:off x="1426167" y="2610733"/>
            <a:ext cx="1980400" cy="34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397923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467"/>
            </a:lvl1pPr>
            <a:lvl2pPr marL="1219170" lvl="1" indent="-397923" rtl="0">
              <a:spcBef>
                <a:spcPts val="2133"/>
              </a:spcBef>
              <a:spcAft>
                <a:spcPts val="0"/>
              </a:spcAft>
              <a:buSzPts val="1100"/>
              <a:buChar char="○"/>
              <a:defRPr sz="1467"/>
            </a:lvl2pPr>
            <a:lvl3pPr marL="1828754" lvl="2" indent="-397923" rtl="0">
              <a:spcBef>
                <a:spcPts val="2133"/>
              </a:spcBef>
              <a:spcAft>
                <a:spcPts val="0"/>
              </a:spcAft>
              <a:buSzPts val="1100"/>
              <a:buChar char="■"/>
              <a:defRPr sz="1467"/>
            </a:lvl3pPr>
            <a:lvl4pPr marL="2438339" lvl="3" indent="-397923" rtl="0">
              <a:spcBef>
                <a:spcPts val="2133"/>
              </a:spcBef>
              <a:spcAft>
                <a:spcPts val="0"/>
              </a:spcAft>
              <a:buSzPts val="1100"/>
              <a:buChar char="●"/>
              <a:defRPr sz="1467"/>
            </a:lvl4pPr>
            <a:lvl5pPr marL="3047924" lvl="4" indent="-397923" rtl="0">
              <a:spcBef>
                <a:spcPts val="2133"/>
              </a:spcBef>
              <a:spcAft>
                <a:spcPts val="0"/>
              </a:spcAft>
              <a:buSzPts val="1100"/>
              <a:buChar char="○"/>
              <a:defRPr sz="1467"/>
            </a:lvl5pPr>
            <a:lvl6pPr marL="3657509" lvl="5" indent="-397923" rtl="0">
              <a:spcBef>
                <a:spcPts val="2133"/>
              </a:spcBef>
              <a:spcAft>
                <a:spcPts val="0"/>
              </a:spcAft>
              <a:buSzPts val="1100"/>
              <a:buChar char="■"/>
              <a:defRPr sz="1467"/>
            </a:lvl6pPr>
            <a:lvl7pPr marL="4267093" lvl="6" indent="-397923" rtl="0">
              <a:spcBef>
                <a:spcPts val="2133"/>
              </a:spcBef>
              <a:spcAft>
                <a:spcPts val="0"/>
              </a:spcAft>
              <a:buSzPts val="1100"/>
              <a:buChar char="●"/>
              <a:defRPr sz="1467"/>
            </a:lvl7pPr>
            <a:lvl8pPr marL="4876678" lvl="7" indent="-397923" rtl="0">
              <a:spcBef>
                <a:spcPts val="2133"/>
              </a:spcBef>
              <a:spcAft>
                <a:spcPts val="0"/>
              </a:spcAft>
              <a:buSzPts val="1100"/>
              <a:buChar char="○"/>
              <a:defRPr sz="1467"/>
            </a:lvl8pPr>
            <a:lvl9pPr marL="5486263" lvl="8" indent="-397923" rtl="0"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 sz="1467"/>
            </a:lvl9pPr>
          </a:lstStyle>
          <a:p>
            <a:endParaRPr/>
          </a:p>
        </p:txBody>
      </p:sp>
      <p:sp>
        <p:nvSpPr>
          <p:cNvPr id="104" name="Google Shape;104;p17"/>
          <p:cNvSpPr txBox="1">
            <a:spLocks noGrp="1"/>
          </p:cNvSpPr>
          <p:nvPr>
            <p:ph type="body" idx="2"/>
          </p:nvPr>
        </p:nvSpPr>
        <p:spPr>
          <a:xfrm>
            <a:off x="3507915" y="2610733"/>
            <a:ext cx="1980400" cy="34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397923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467"/>
            </a:lvl1pPr>
            <a:lvl2pPr marL="1219170" lvl="1" indent="-397923" rtl="0">
              <a:spcBef>
                <a:spcPts val="2133"/>
              </a:spcBef>
              <a:spcAft>
                <a:spcPts val="0"/>
              </a:spcAft>
              <a:buSzPts val="1100"/>
              <a:buChar char="○"/>
              <a:defRPr sz="1467"/>
            </a:lvl2pPr>
            <a:lvl3pPr marL="1828754" lvl="2" indent="-397923" rtl="0">
              <a:spcBef>
                <a:spcPts val="2133"/>
              </a:spcBef>
              <a:spcAft>
                <a:spcPts val="0"/>
              </a:spcAft>
              <a:buSzPts val="1100"/>
              <a:buChar char="■"/>
              <a:defRPr sz="1467"/>
            </a:lvl3pPr>
            <a:lvl4pPr marL="2438339" lvl="3" indent="-397923" rtl="0">
              <a:spcBef>
                <a:spcPts val="2133"/>
              </a:spcBef>
              <a:spcAft>
                <a:spcPts val="0"/>
              </a:spcAft>
              <a:buSzPts val="1100"/>
              <a:buChar char="●"/>
              <a:defRPr sz="1467"/>
            </a:lvl4pPr>
            <a:lvl5pPr marL="3047924" lvl="4" indent="-397923" rtl="0">
              <a:spcBef>
                <a:spcPts val="2133"/>
              </a:spcBef>
              <a:spcAft>
                <a:spcPts val="0"/>
              </a:spcAft>
              <a:buSzPts val="1100"/>
              <a:buChar char="○"/>
              <a:defRPr sz="1467"/>
            </a:lvl5pPr>
            <a:lvl6pPr marL="3657509" lvl="5" indent="-397923" rtl="0">
              <a:spcBef>
                <a:spcPts val="2133"/>
              </a:spcBef>
              <a:spcAft>
                <a:spcPts val="0"/>
              </a:spcAft>
              <a:buSzPts val="1100"/>
              <a:buChar char="■"/>
              <a:defRPr sz="1467"/>
            </a:lvl6pPr>
            <a:lvl7pPr marL="4267093" lvl="6" indent="-397923" rtl="0">
              <a:spcBef>
                <a:spcPts val="2133"/>
              </a:spcBef>
              <a:spcAft>
                <a:spcPts val="0"/>
              </a:spcAft>
              <a:buSzPts val="1100"/>
              <a:buChar char="●"/>
              <a:defRPr sz="1467"/>
            </a:lvl7pPr>
            <a:lvl8pPr marL="4876678" lvl="7" indent="-397923" rtl="0">
              <a:spcBef>
                <a:spcPts val="2133"/>
              </a:spcBef>
              <a:spcAft>
                <a:spcPts val="0"/>
              </a:spcAft>
              <a:buSzPts val="1100"/>
              <a:buChar char="○"/>
              <a:defRPr sz="1467"/>
            </a:lvl8pPr>
            <a:lvl9pPr marL="5486263" lvl="8" indent="-397923" rtl="0"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 sz="1467"/>
            </a:lvl9pPr>
          </a:lstStyle>
          <a:p>
            <a:endParaRPr/>
          </a:p>
        </p:txBody>
      </p:sp>
      <p:sp>
        <p:nvSpPr>
          <p:cNvPr id="105" name="Google Shape;105;p17"/>
          <p:cNvSpPr txBox="1">
            <a:spLocks noGrp="1"/>
          </p:cNvSpPr>
          <p:nvPr>
            <p:ph type="body" idx="3"/>
          </p:nvPr>
        </p:nvSpPr>
        <p:spPr>
          <a:xfrm>
            <a:off x="5589661" y="2610733"/>
            <a:ext cx="1980400" cy="34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397923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467"/>
            </a:lvl1pPr>
            <a:lvl2pPr marL="1219170" lvl="1" indent="-397923" rtl="0">
              <a:spcBef>
                <a:spcPts val="2133"/>
              </a:spcBef>
              <a:spcAft>
                <a:spcPts val="0"/>
              </a:spcAft>
              <a:buSzPts val="1100"/>
              <a:buChar char="○"/>
              <a:defRPr sz="1467"/>
            </a:lvl2pPr>
            <a:lvl3pPr marL="1828754" lvl="2" indent="-397923" rtl="0">
              <a:spcBef>
                <a:spcPts val="2133"/>
              </a:spcBef>
              <a:spcAft>
                <a:spcPts val="0"/>
              </a:spcAft>
              <a:buSzPts val="1100"/>
              <a:buChar char="■"/>
              <a:defRPr sz="1467"/>
            </a:lvl3pPr>
            <a:lvl4pPr marL="2438339" lvl="3" indent="-397923" rtl="0">
              <a:spcBef>
                <a:spcPts val="2133"/>
              </a:spcBef>
              <a:spcAft>
                <a:spcPts val="0"/>
              </a:spcAft>
              <a:buSzPts val="1100"/>
              <a:buChar char="●"/>
              <a:defRPr sz="1467"/>
            </a:lvl4pPr>
            <a:lvl5pPr marL="3047924" lvl="4" indent="-397923" rtl="0">
              <a:spcBef>
                <a:spcPts val="2133"/>
              </a:spcBef>
              <a:spcAft>
                <a:spcPts val="0"/>
              </a:spcAft>
              <a:buSzPts val="1100"/>
              <a:buChar char="○"/>
              <a:defRPr sz="1467"/>
            </a:lvl5pPr>
            <a:lvl6pPr marL="3657509" lvl="5" indent="-397923" rtl="0">
              <a:spcBef>
                <a:spcPts val="2133"/>
              </a:spcBef>
              <a:spcAft>
                <a:spcPts val="0"/>
              </a:spcAft>
              <a:buSzPts val="1100"/>
              <a:buChar char="■"/>
              <a:defRPr sz="1467"/>
            </a:lvl6pPr>
            <a:lvl7pPr marL="4267093" lvl="6" indent="-397923" rtl="0">
              <a:spcBef>
                <a:spcPts val="2133"/>
              </a:spcBef>
              <a:spcAft>
                <a:spcPts val="0"/>
              </a:spcAft>
              <a:buSzPts val="1100"/>
              <a:buChar char="●"/>
              <a:defRPr sz="1467"/>
            </a:lvl7pPr>
            <a:lvl8pPr marL="4876678" lvl="7" indent="-397923" rtl="0">
              <a:spcBef>
                <a:spcPts val="2133"/>
              </a:spcBef>
              <a:spcAft>
                <a:spcPts val="0"/>
              </a:spcAft>
              <a:buSzPts val="1100"/>
              <a:buChar char="○"/>
              <a:defRPr sz="1467"/>
            </a:lvl8pPr>
            <a:lvl9pPr marL="5486263" lvl="8" indent="-397923" rtl="0"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 sz="1467"/>
            </a:lvl9pPr>
          </a:lstStyle>
          <a:p>
            <a:endParaRPr/>
          </a:p>
        </p:txBody>
      </p:sp>
      <p:sp>
        <p:nvSpPr>
          <p:cNvPr id="106" name="Google Shape;106;p17"/>
          <p:cNvSpPr txBox="1">
            <a:spLocks noGrp="1"/>
          </p:cNvSpPr>
          <p:nvPr>
            <p:ph type="sldNum" idx="12"/>
          </p:nvPr>
        </p:nvSpPr>
        <p:spPr>
          <a:xfrm>
            <a:off x="11407833" y="6101933"/>
            <a:ext cx="580800" cy="58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107" name="Google Shape;107;p17"/>
          <p:cNvSpPr/>
          <p:nvPr/>
        </p:nvSpPr>
        <p:spPr>
          <a:xfrm>
            <a:off x="8108933" y="1018667"/>
            <a:ext cx="4820800" cy="4820800"/>
          </a:xfrm>
          <a:prstGeom prst="ellipse">
            <a:avLst/>
          </a:prstGeom>
          <a:noFill/>
          <a:ln w="9525" cap="flat" cmpd="sng">
            <a:solidFill>
              <a:srgbClr val="E8E8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8" name="Google Shape;108;p17"/>
          <p:cNvSpPr/>
          <p:nvPr/>
        </p:nvSpPr>
        <p:spPr>
          <a:xfrm>
            <a:off x="8363867" y="1273600"/>
            <a:ext cx="4310800" cy="4310800"/>
          </a:xfrm>
          <a:prstGeom prst="ellipse">
            <a:avLst/>
          </a:prstGeom>
          <a:solidFill>
            <a:srgbClr val="000000">
              <a:alpha val="6539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369383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+ big image">
  <p:cSld name="Title + 1 column + big image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8"/>
          <p:cNvSpPr/>
          <p:nvPr/>
        </p:nvSpPr>
        <p:spPr>
          <a:xfrm>
            <a:off x="6856900" y="477833"/>
            <a:ext cx="5902400" cy="5902400"/>
          </a:xfrm>
          <a:prstGeom prst="ellipse">
            <a:avLst/>
          </a:prstGeom>
          <a:noFill/>
          <a:ln w="9525" cap="flat" cmpd="sng">
            <a:solidFill>
              <a:srgbClr val="E8E8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1" name="Google Shape;111;p18"/>
          <p:cNvSpPr/>
          <p:nvPr/>
        </p:nvSpPr>
        <p:spPr>
          <a:xfrm>
            <a:off x="7169033" y="789967"/>
            <a:ext cx="5278000" cy="5278000"/>
          </a:xfrm>
          <a:prstGeom prst="ellipse">
            <a:avLst/>
          </a:prstGeom>
          <a:solidFill>
            <a:srgbClr val="000000">
              <a:alpha val="6539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12" name="Google Shape;112;p18"/>
          <p:cNvGrpSpPr/>
          <p:nvPr/>
        </p:nvGrpSpPr>
        <p:grpSpPr>
          <a:xfrm>
            <a:off x="-590308" y="449712"/>
            <a:ext cx="3099600" cy="3099600"/>
            <a:chOff x="-474900" y="321200"/>
            <a:chExt cx="2324700" cy="2324700"/>
          </a:xfrm>
        </p:grpSpPr>
        <p:sp>
          <p:nvSpPr>
            <p:cNvPr id="113" name="Google Shape;113;p18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" name="Google Shape;114;p18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" name="Google Shape;115;p18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" name="Google Shape;116;p18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17" name="Google Shape;117;p18"/>
          <p:cNvSpPr/>
          <p:nvPr/>
        </p:nvSpPr>
        <p:spPr>
          <a:xfrm>
            <a:off x="11408000" y="6101933"/>
            <a:ext cx="580800" cy="5808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8" name="Google Shape;118;p18"/>
          <p:cNvSpPr txBox="1">
            <a:spLocks noGrp="1"/>
          </p:cNvSpPr>
          <p:nvPr>
            <p:ph type="title"/>
          </p:nvPr>
        </p:nvSpPr>
        <p:spPr>
          <a:xfrm>
            <a:off x="609600" y="1554833"/>
            <a:ext cx="6006400" cy="91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8"/>
          <p:cNvSpPr txBox="1">
            <a:spLocks noGrp="1"/>
          </p:cNvSpPr>
          <p:nvPr>
            <p:ph type="body" idx="1"/>
          </p:nvPr>
        </p:nvSpPr>
        <p:spPr>
          <a:xfrm>
            <a:off x="1314239" y="2610733"/>
            <a:ext cx="5302000" cy="34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rtl="0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20" name="Google Shape;120;p18"/>
          <p:cNvSpPr txBox="1">
            <a:spLocks noGrp="1"/>
          </p:cNvSpPr>
          <p:nvPr>
            <p:ph type="sldNum" idx="12"/>
          </p:nvPr>
        </p:nvSpPr>
        <p:spPr>
          <a:xfrm>
            <a:off x="11407833" y="6101933"/>
            <a:ext cx="580800" cy="58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190411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background">
  <p:cSld name="Image background">
    <p:bg>
      <p:bgPr>
        <a:solidFill>
          <a:srgbClr val="000000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/>
          <p:nvPr/>
        </p:nvSpPr>
        <p:spPr>
          <a:xfrm>
            <a:off x="-939800" y="-3606800"/>
            <a:ext cx="14071600" cy="14071600"/>
          </a:xfrm>
          <a:prstGeom prst="donut">
            <a:avLst>
              <a:gd name="adj" fmla="val 104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3" name="Google Shape;123;p19"/>
          <p:cNvSpPr/>
          <p:nvPr/>
        </p:nvSpPr>
        <p:spPr>
          <a:xfrm>
            <a:off x="11408000" y="6101933"/>
            <a:ext cx="580800" cy="5808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4" name="Google Shape;124;p19"/>
          <p:cNvSpPr/>
          <p:nvPr/>
        </p:nvSpPr>
        <p:spPr>
          <a:xfrm>
            <a:off x="1018667" y="-1648367"/>
            <a:ext cx="10154800" cy="10154800"/>
          </a:xfrm>
          <a:prstGeom prst="ellipse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5" name="Google Shape;125;p19"/>
          <p:cNvSpPr/>
          <p:nvPr/>
        </p:nvSpPr>
        <p:spPr>
          <a:xfrm>
            <a:off x="1597733" y="-1069300"/>
            <a:ext cx="8996000" cy="8996000"/>
          </a:xfrm>
          <a:prstGeom prst="ellipse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6" name="Google Shape;126;p19"/>
          <p:cNvSpPr/>
          <p:nvPr/>
        </p:nvSpPr>
        <p:spPr>
          <a:xfrm>
            <a:off x="3023867" y="356833"/>
            <a:ext cx="6144400" cy="6144400"/>
          </a:xfrm>
          <a:prstGeom prst="ellipse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7" name="Google Shape;127;p19"/>
          <p:cNvSpPr txBox="1">
            <a:spLocks noGrp="1"/>
          </p:cNvSpPr>
          <p:nvPr>
            <p:ph type="sldNum" idx="12"/>
          </p:nvPr>
        </p:nvSpPr>
        <p:spPr>
          <a:xfrm>
            <a:off x="11407833" y="6101933"/>
            <a:ext cx="580800" cy="58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rgbClr val="FFFFFF"/>
                </a:solidFill>
              </a:defRPr>
            </a:lvl1pPr>
            <a:lvl2pPr lvl="1" rtl="0">
              <a:buNone/>
              <a:defRPr>
                <a:solidFill>
                  <a:srgbClr val="FFFFFF"/>
                </a:solidFill>
              </a:defRPr>
            </a:lvl2pPr>
            <a:lvl3pPr lvl="2" rtl="0">
              <a:buNone/>
              <a:defRPr>
                <a:solidFill>
                  <a:srgbClr val="FFFFFF"/>
                </a:solidFill>
              </a:defRPr>
            </a:lvl3pPr>
            <a:lvl4pPr lvl="3" rtl="0">
              <a:buNone/>
              <a:defRPr>
                <a:solidFill>
                  <a:srgbClr val="FFFFFF"/>
                </a:solidFill>
              </a:defRPr>
            </a:lvl4pPr>
            <a:lvl5pPr lvl="4" rtl="0">
              <a:buNone/>
              <a:defRPr>
                <a:solidFill>
                  <a:srgbClr val="FFFFFF"/>
                </a:solidFill>
              </a:defRPr>
            </a:lvl5pPr>
            <a:lvl6pPr lvl="5" rtl="0">
              <a:buNone/>
              <a:defRPr>
                <a:solidFill>
                  <a:srgbClr val="FFFFFF"/>
                </a:solidFill>
              </a:defRPr>
            </a:lvl6pPr>
            <a:lvl7pPr lvl="6" rtl="0">
              <a:buNone/>
              <a:defRPr>
                <a:solidFill>
                  <a:srgbClr val="FFFFFF"/>
                </a:solidFill>
              </a:defRPr>
            </a:lvl7pPr>
            <a:lvl8pPr lvl="7" rtl="0">
              <a:buNone/>
              <a:defRPr>
                <a:solidFill>
                  <a:srgbClr val="FFFFFF"/>
                </a:solidFill>
              </a:defRPr>
            </a:lvl8pPr>
            <a:lvl9pPr lvl="8" rtl="0">
              <a:buNone/>
              <a:defRPr>
                <a:solidFill>
                  <a:srgbClr val="FFFFFF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8533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056EF-5854-4A27-B197-EB1B03977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D52C36-4B2A-42D6-950A-2686E2298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7C50A-F727-450E-B25C-7AB333EE1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178D8-5245-4727-9986-32F455BB10BD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E81DE-3220-48D1-8F70-1A6F999AF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9070A-6E51-4DDA-9929-E95870420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24FD-81C5-44DF-945D-275EA659F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89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F4E25-E12B-4748-AF21-BF06C9C58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9C19F-6B37-48AD-89DE-70F4EBC3E1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4AFC1D-2B6B-4804-9773-D5E30ACEC3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21BC59-29E1-48D5-A613-F0B2F8465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178D8-5245-4727-9986-32F455BB10BD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FF69E2-97E7-4A1B-AD66-9397DE29F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FC47BE-BCF7-4035-B932-471654DD6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24FD-81C5-44DF-945D-275EA659F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060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8FDB1-B90B-4A66-A771-8455CDD04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D1EC8-3720-4346-9727-01DA2B9E5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1B7BCA-9B87-472F-A019-788804AD9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75CB9B-29BB-4362-AF72-E909AE78FB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1F564A-8547-402C-8F40-0603B98114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0BFBC6-7E91-4908-A995-5BDA98C1E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178D8-5245-4727-9986-32F455BB10BD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93E785-609D-4FE2-9773-7A11BF5D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EB5512-AE30-4FF1-BADE-C6C9034D4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24FD-81C5-44DF-945D-275EA659F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5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43F93-57CB-4643-9467-43AC08CB8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184253-00E7-4F01-8505-F470BC76B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178D8-5245-4727-9986-32F455BB10BD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F32F8D-20F6-4E41-8257-E55220C0A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14C600-921C-4365-9ECF-67A6F7F08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24FD-81C5-44DF-945D-275EA659F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95671C-7A7A-4DE5-A3E3-245DA6780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178D8-5245-4727-9986-32F455BB10BD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173D5C-DFE0-41F0-88DB-DBB63AF7D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E4751-6FD4-4253-999F-7CF92DE6C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24FD-81C5-44DF-945D-275EA659F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52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00978-7435-47A1-8769-D0BBEA7F7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E46C5-5BC0-4B7C-BA7D-F6453E600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B82847-4BC1-4EC0-80D1-005794A0C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2B58AC-E4E1-48BE-A7B2-6600F92AF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178D8-5245-4727-9986-32F455BB10BD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096BF-E834-4919-9250-9788D25B7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1C65EA-D812-49D9-B2BF-F6EE5E469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24FD-81C5-44DF-945D-275EA659F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614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28CFA-E601-4558-9C3F-7BF17C47C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5A3287-A282-4066-9E54-D40CD7C83B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D8AF3-4946-4C2B-8F56-0462457414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9F3E17-9CD2-4F77-A708-45333AA74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178D8-5245-4727-9986-32F455BB10BD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91F373-C8B5-4911-9FF0-D99B95E84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F4762-B224-4943-AD16-744AF5AB7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24FD-81C5-44DF-945D-275EA659F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1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D55D03-45AE-4919-951F-9C76DF82D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59C60-665C-4CF8-B355-30A23819E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88401-FE85-4CF5-8E43-3B034F7CD3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178D8-5245-4727-9986-32F455BB10BD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8FB41-0F82-4455-8145-FE99E97556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71819-89C6-4D08-BD88-E8CE268320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F24FD-81C5-44DF-945D-275EA659F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6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ource Sans Pro"/>
              <a:buNone/>
              <a:defRPr sz="2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Sans Pro"/>
              <a:buChar char="●"/>
              <a:defRPr sz="18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○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■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●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○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■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●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○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Sans Pro"/>
              <a:buChar char="■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33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333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333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333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333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333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333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333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333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2914349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7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9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ABBE9-6B53-4BD3-A255-2596B34D5B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Write-Optimized Data Structures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40C088-E09C-4901-A955-3A8323E37B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CS5234 – Algorithms at Scale</a:t>
            </a:r>
          </a:p>
          <a:p>
            <a:r>
              <a:rPr lang="en-US" dirty="0"/>
              <a:t>Foo Guo Wei</a:t>
            </a:r>
          </a:p>
          <a:p>
            <a:r>
              <a:rPr lang="en-US" dirty="0" err="1"/>
              <a:t>Kuan</a:t>
            </a:r>
            <a:r>
              <a:rPr lang="en-US" dirty="0"/>
              <a:t> Wei Heng</a:t>
            </a:r>
          </a:p>
        </p:txBody>
      </p:sp>
    </p:spTree>
    <p:extLst>
      <p:ext uri="{BB962C8B-B14F-4D97-AF65-F5344CB8AC3E}">
        <p14:creationId xmlns:p14="http://schemas.microsoft.com/office/powerpoint/2010/main" val="2331564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850"/>
    </mc:Choice>
    <mc:Fallback>
      <p:transition spd="slow" advTm="785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Implementation</a:t>
            </a:r>
            <a:endParaRPr sz="4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39" name="Google Shape;139;p2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buClr>
                <a:srgbClr val="CCCCCC"/>
              </a:buClr>
            </a:pPr>
            <a:r>
              <a:rPr lang="en" sz="2400" dirty="0">
                <a:solidFill>
                  <a:srgbClr val="CCCC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Operations</a:t>
            </a:r>
            <a:endParaRPr sz="2400" dirty="0">
              <a:solidFill>
                <a:srgbClr val="CCCC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buClr>
                <a:srgbClr val="CCCCCC"/>
              </a:buClr>
            </a:pPr>
            <a:r>
              <a:rPr lang="en" sz="2400" dirty="0">
                <a:solidFill>
                  <a:srgbClr val="CCCC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insert(k, v)</a:t>
            </a:r>
            <a:endParaRPr sz="2400" dirty="0">
              <a:solidFill>
                <a:srgbClr val="CCCC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buClr>
                <a:srgbClr val="CCCCCC"/>
              </a:buClr>
            </a:pPr>
            <a:r>
              <a:rPr lang="en" sz="2400" dirty="0">
                <a:solidFill>
                  <a:srgbClr val="CCCC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update(k, v)</a:t>
            </a:r>
            <a:endParaRPr sz="2400" dirty="0">
              <a:solidFill>
                <a:srgbClr val="CCCC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buClr>
                <a:srgbClr val="CCCCCC"/>
              </a:buClr>
            </a:pPr>
            <a:r>
              <a:rPr lang="en" sz="2400" dirty="0">
                <a:solidFill>
                  <a:srgbClr val="CCCC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delete(k)</a:t>
            </a:r>
            <a:endParaRPr sz="2400" dirty="0">
              <a:solidFill>
                <a:srgbClr val="CCCC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buClr>
                <a:srgbClr val="CCCCCC"/>
              </a:buClr>
            </a:pPr>
            <a:r>
              <a:rPr lang="en" sz="2400" dirty="0">
                <a:solidFill>
                  <a:srgbClr val="CCCC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get(k)</a:t>
            </a:r>
            <a:endParaRPr sz="2400" dirty="0">
              <a:solidFill>
                <a:srgbClr val="CCCC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CCCCCC"/>
              </a:buClr>
            </a:pPr>
            <a:r>
              <a:rPr lang="en" sz="2400" dirty="0">
                <a:solidFill>
                  <a:srgbClr val="CCCC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Keys are unique</a:t>
            </a:r>
            <a:endParaRPr sz="2400" dirty="0">
              <a:solidFill>
                <a:srgbClr val="CCCC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2133"/>
              </a:spcAft>
              <a:buClr>
                <a:schemeClr val="dk1"/>
              </a:buClr>
            </a:pPr>
            <a:r>
              <a:rPr lang="en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insert/update/delete are blind writes (no check to see if key is in tree) </a:t>
            </a:r>
            <a:endParaRPr sz="24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393"/>
    </mc:Choice>
    <mc:Fallback>
      <p:transition spd="slow" advTm="20393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2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Implementation</a:t>
            </a:r>
            <a:endParaRPr sz="4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45" name="Google Shape;145;p2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400" dirty="0"/>
              <a:t>Operations</a:t>
            </a:r>
            <a:endParaRPr sz="2400" dirty="0"/>
          </a:p>
          <a:p>
            <a:pPr lvl="1">
              <a:spcBef>
                <a:spcPts val="0"/>
              </a:spcBef>
            </a:pPr>
            <a:r>
              <a:rPr lang="en" sz="2400" dirty="0"/>
              <a:t>insert(k, v)</a:t>
            </a:r>
            <a:endParaRPr sz="2400" dirty="0"/>
          </a:p>
          <a:p>
            <a:pPr lvl="1">
              <a:spcBef>
                <a:spcPts val="0"/>
              </a:spcBef>
            </a:pPr>
            <a:r>
              <a:rPr lang="en" sz="2400" dirty="0"/>
              <a:t>update(k, v)  </a:t>
            </a:r>
            <a:r>
              <a:rPr lang="en" sz="2400" dirty="0">
                <a:solidFill>
                  <a:srgbClr val="CC0000"/>
                </a:solidFill>
              </a:rPr>
              <a:t>Same as insert</a:t>
            </a:r>
            <a:endParaRPr sz="2400" dirty="0"/>
          </a:p>
          <a:p>
            <a:pPr lvl="1">
              <a:spcBef>
                <a:spcPts val="0"/>
              </a:spcBef>
            </a:pPr>
            <a:r>
              <a:rPr lang="en" sz="2400" dirty="0"/>
              <a:t>delete(k)        </a:t>
            </a:r>
            <a:r>
              <a:rPr lang="en" sz="2400" dirty="0">
                <a:solidFill>
                  <a:srgbClr val="CC0000"/>
                </a:solidFill>
              </a:rPr>
              <a:t>Implemented by inserting tombstone</a:t>
            </a:r>
            <a:endParaRPr sz="2400" dirty="0"/>
          </a:p>
          <a:p>
            <a:pPr lvl="1">
              <a:spcBef>
                <a:spcPts val="0"/>
              </a:spcBef>
            </a:pPr>
            <a:r>
              <a:rPr lang="en" sz="2400" dirty="0"/>
              <a:t>get(k)</a:t>
            </a:r>
            <a:endParaRPr sz="2400" dirty="0"/>
          </a:p>
          <a:p>
            <a:r>
              <a:rPr lang="en" sz="2400" dirty="0"/>
              <a:t>Keys are unique</a:t>
            </a:r>
            <a:endParaRPr sz="2400" dirty="0"/>
          </a:p>
          <a:p>
            <a:pPr>
              <a:spcAft>
                <a:spcPts val="2133"/>
              </a:spcAft>
              <a:buClr>
                <a:schemeClr val="dk1"/>
              </a:buClr>
            </a:pPr>
            <a:r>
              <a:rPr lang="en" sz="2400" dirty="0">
                <a:solidFill>
                  <a:schemeClr val="dk1"/>
                </a:solidFill>
              </a:rPr>
              <a:t>insert/update/delete are blind writes (no check to see if key is in tree) </a:t>
            </a:r>
            <a:endParaRPr sz="2400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494"/>
    </mc:Choice>
    <mc:Fallback>
      <p:transition spd="slow" advTm="30494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3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4400">
                <a:latin typeface="Calibri Light" panose="020F0302020204030204" pitchFamily="34" charset="0"/>
                <a:cs typeface="Calibri Light" panose="020F0302020204030204" pitchFamily="34" charset="0"/>
              </a:rPr>
              <a:t>B-Tree writes</a:t>
            </a:r>
            <a:endParaRPr sz="440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51" name="Google Shape;151;p23"/>
          <p:cNvSpPr/>
          <p:nvPr/>
        </p:nvSpPr>
        <p:spPr>
          <a:xfrm>
            <a:off x="4571967" y="3242100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52" name="Google Shape;152;p23"/>
          <p:cNvSpPr/>
          <p:nvPr/>
        </p:nvSpPr>
        <p:spPr>
          <a:xfrm>
            <a:off x="6121059" y="3242100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53" name="Google Shape;153;p23"/>
          <p:cNvSpPr/>
          <p:nvPr/>
        </p:nvSpPr>
        <p:spPr>
          <a:xfrm>
            <a:off x="5359167" y="2099100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54" name="Google Shape;154;p23"/>
          <p:cNvSpPr/>
          <p:nvPr/>
        </p:nvSpPr>
        <p:spPr>
          <a:xfrm>
            <a:off x="3022867" y="4385100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55" name="Google Shape;155;p23"/>
          <p:cNvSpPr/>
          <p:nvPr/>
        </p:nvSpPr>
        <p:spPr>
          <a:xfrm>
            <a:off x="4571959" y="4385100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56" name="Google Shape;156;p23"/>
          <p:cNvSpPr/>
          <p:nvPr/>
        </p:nvSpPr>
        <p:spPr>
          <a:xfrm>
            <a:off x="6146367" y="4385100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57" name="Google Shape;157;p23"/>
          <p:cNvSpPr/>
          <p:nvPr/>
        </p:nvSpPr>
        <p:spPr>
          <a:xfrm>
            <a:off x="7695459" y="4385100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cxnSp>
        <p:nvCxnSpPr>
          <p:cNvPr id="158" name="Google Shape;158;p23"/>
          <p:cNvCxnSpPr>
            <a:stCxn id="153" idx="2"/>
            <a:endCxn id="151" idx="0"/>
          </p:cNvCxnSpPr>
          <p:nvPr/>
        </p:nvCxnSpPr>
        <p:spPr>
          <a:xfrm flipH="1">
            <a:off x="4965567" y="2501500"/>
            <a:ext cx="787200" cy="740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59" name="Google Shape;159;p23"/>
          <p:cNvCxnSpPr>
            <a:stCxn id="153" idx="2"/>
            <a:endCxn id="152" idx="0"/>
          </p:cNvCxnSpPr>
          <p:nvPr/>
        </p:nvCxnSpPr>
        <p:spPr>
          <a:xfrm>
            <a:off x="5752767" y="2501500"/>
            <a:ext cx="762000" cy="740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0" name="Google Shape;160;p23"/>
          <p:cNvCxnSpPr>
            <a:stCxn id="151" idx="2"/>
            <a:endCxn id="154" idx="0"/>
          </p:cNvCxnSpPr>
          <p:nvPr/>
        </p:nvCxnSpPr>
        <p:spPr>
          <a:xfrm flipH="1">
            <a:off x="3416367" y="3644500"/>
            <a:ext cx="1549200" cy="740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1" name="Google Shape;161;p23"/>
          <p:cNvCxnSpPr>
            <a:stCxn id="151" idx="2"/>
            <a:endCxn id="155" idx="0"/>
          </p:cNvCxnSpPr>
          <p:nvPr/>
        </p:nvCxnSpPr>
        <p:spPr>
          <a:xfrm>
            <a:off x="4965567" y="3644500"/>
            <a:ext cx="0" cy="740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2" name="Google Shape;162;p23"/>
          <p:cNvCxnSpPr>
            <a:endCxn id="156" idx="0"/>
          </p:cNvCxnSpPr>
          <p:nvPr/>
        </p:nvCxnSpPr>
        <p:spPr>
          <a:xfrm>
            <a:off x="6514767" y="3644300"/>
            <a:ext cx="25200" cy="740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3" name="Google Shape;163;p23"/>
          <p:cNvCxnSpPr>
            <a:stCxn id="152" idx="2"/>
            <a:endCxn id="157" idx="0"/>
          </p:cNvCxnSpPr>
          <p:nvPr/>
        </p:nvCxnSpPr>
        <p:spPr>
          <a:xfrm>
            <a:off x="6514659" y="3644500"/>
            <a:ext cx="1574400" cy="740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64" name="Google Shape;164;p23"/>
          <p:cNvSpPr/>
          <p:nvPr/>
        </p:nvSpPr>
        <p:spPr>
          <a:xfrm>
            <a:off x="3932917" y="5529633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3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65" name="Google Shape;165;p23"/>
          <p:cNvSpPr/>
          <p:nvPr/>
        </p:nvSpPr>
        <p:spPr>
          <a:xfrm>
            <a:off x="4883751" y="5529633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4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66" name="Google Shape;166;p23"/>
          <p:cNvSpPr/>
          <p:nvPr/>
        </p:nvSpPr>
        <p:spPr>
          <a:xfrm>
            <a:off x="5834567" y="5529633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5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67" name="Google Shape;167;p23"/>
          <p:cNvSpPr/>
          <p:nvPr/>
        </p:nvSpPr>
        <p:spPr>
          <a:xfrm>
            <a:off x="6785417" y="5529633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6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68" name="Google Shape;168;p23"/>
          <p:cNvSpPr/>
          <p:nvPr/>
        </p:nvSpPr>
        <p:spPr>
          <a:xfrm>
            <a:off x="7736251" y="5529633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7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69" name="Google Shape;169;p23"/>
          <p:cNvSpPr/>
          <p:nvPr/>
        </p:nvSpPr>
        <p:spPr>
          <a:xfrm>
            <a:off x="8687084" y="5529633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8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70" name="Google Shape;170;p23"/>
          <p:cNvSpPr/>
          <p:nvPr/>
        </p:nvSpPr>
        <p:spPr>
          <a:xfrm>
            <a:off x="2031251" y="5529633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1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71" name="Google Shape;171;p23"/>
          <p:cNvSpPr/>
          <p:nvPr/>
        </p:nvSpPr>
        <p:spPr>
          <a:xfrm>
            <a:off x="2982084" y="5529633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2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cxnSp>
        <p:nvCxnSpPr>
          <p:cNvPr id="172" name="Google Shape;172;p23"/>
          <p:cNvCxnSpPr>
            <a:stCxn id="154" idx="2"/>
            <a:endCxn id="170" idx="0"/>
          </p:cNvCxnSpPr>
          <p:nvPr/>
        </p:nvCxnSpPr>
        <p:spPr>
          <a:xfrm flipH="1">
            <a:off x="2424867" y="4787500"/>
            <a:ext cx="991600" cy="74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3" name="Google Shape;173;p23"/>
          <p:cNvCxnSpPr>
            <a:stCxn id="154" idx="2"/>
            <a:endCxn id="171" idx="0"/>
          </p:cNvCxnSpPr>
          <p:nvPr/>
        </p:nvCxnSpPr>
        <p:spPr>
          <a:xfrm flipH="1">
            <a:off x="3375667" y="4787500"/>
            <a:ext cx="40800" cy="74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4" name="Google Shape;174;p23"/>
          <p:cNvCxnSpPr>
            <a:endCxn id="164" idx="0"/>
          </p:cNvCxnSpPr>
          <p:nvPr/>
        </p:nvCxnSpPr>
        <p:spPr>
          <a:xfrm flipH="1">
            <a:off x="4326517" y="4787633"/>
            <a:ext cx="639200" cy="74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5" name="Google Shape;175;p23"/>
          <p:cNvCxnSpPr>
            <a:stCxn id="155" idx="2"/>
            <a:endCxn id="165" idx="0"/>
          </p:cNvCxnSpPr>
          <p:nvPr/>
        </p:nvCxnSpPr>
        <p:spPr>
          <a:xfrm>
            <a:off x="4965559" y="4787500"/>
            <a:ext cx="311600" cy="74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6" name="Google Shape;176;p23"/>
          <p:cNvCxnSpPr>
            <a:endCxn id="166" idx="0"/>
          </p:cNvCxnSpPr>
          <p:nvPr/>
        </p:nvCxnSpPr>
        <p:spPr>
          <a:xfrm flipH="1">
            <a:off x="6228167" y="4787633"/>
            <a:ext cx="312000" cy="74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7" name="Google Shape;177;p23"/>
          <p:cNvCxnSpPr>
            <a:stCxn id="156" idx="2"/>
            <a:endCxn id="167" idx="0"/>
          </p:cNvCxnSpPr>
          <p:nvPr/>
        </p:nvCxnSpPr>
        <p:spPr>
          <a:xfrm>
            <a:off x="6539967" y="4787500"/>
            <a:ext cx="639200" cy="74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8" name="Google Shape;178;p23"/>
          <p:cNvCxnSpPr>
            <a:stCxn id="157" idx="2"/>
            <a:endCxn id="168" idx="0"/>
          </p:cNvCxnSpPr>
          <p:nvPr/>
        </p:nvCxnSpPr>
        <p:spPr>
          <a:xfrm>
            <a:off x="8089059" y="4787500"/>
            <a:ext cx="40800" cy="74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9" name="Google Shape;179;p23"/>
          <p:cNvCxnSpPr>
            <a:stCxn id="157" idx="2"/>
            <a:endCxn id="169" idx="0"/>
          </p:cNvCxnSpPr>
          <p:nvPr/>
        </p:nvCxnSpPr>
        <p:spPr>
          <a:xfrm>
            <a:off x="8089059" y="4787500"/>
            <a:ext cx="991600" cy="74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438"/>
    </mc:Choice>
    <mc:Fallback>
      <p:transition spd="slow" advTm="8438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B-Tree writes</a:t>
            </a:r>
            <a:endParaRPr sz="4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85" name="Google Shape;185;p24"/>
          <p:cNvSpPr/>
          <p:nvPr/>
        </p:nvSpPr>
        <p:spPr>
          <a:xfrm>
            <a:off x="4571967" y="3242100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86" name="Google Shape;186;p24"/>
          <p:cNvSpPr/>
          <p:nvPr/>
        </p:nvSpPr>
        <p:spPr>
          <a:xfrm>
            <a:off x="6121059" y="3242100"/>
            <a:ext cx="787200" cy="4024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87" name="Google Shape;187;p24"/>
          <p:cNvSpPr/>
          <p:nvPr/>
        </p:nvSpPr>
        <p:spPr>
          <a:xfrm>
            <a:off x="5359167" y="2099100"/>
            <a:ext cx="787200" cy="4024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88" name="Google Shape;188;p24"/>
          <p:cNvSpPr/>
          <p:nvPr/>
        </p:nvSpPr>
        <p:spPr>
          <a:xfrm>
            <a:off x="3022867" y="4385100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89" name="Google Shape;189;p24"/>
          <p:cNvSpPr/>
          <p:nvPr/>
        </p:nvSpPr>
        <p:spPr>
          <a:xfrm>
            <a:off x="4571959" y="4385100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90" name="Google Shape;190;p24"/>
          <p:cNvSpPr/>
          <p:nvPr/>
        </p:nvSpPr>
        <p:spPr>
          <a:xfrm>
            <a:off x="6146367" y="4385100"/>
            <a:ext cx="787200" cy="4024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91" name="Google Shape;191;p24"/>
          <p:cNvSpPr/>
          <p:nvPr/>
        </p:nvSpPr>
        <p:spPr>
          <a:xfrm>
            <a:off x="7695459" y="4385100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cxnSp>
        <p:nvCxnSpPr>
          <p:cNvPr id="192" name="Google Shape;192;p24"/>
          <p:cNvCxnSpPr>
            <a:stCxn id="187" idx="2"/>
            <a:endCxn id="185" idx="0"/>
          </p:cNvCxnSpPr>
          <p:nvPr/>
        </p:nvCxnSpPr>
        <p:spPr>
          <a:xfrm flipH="1">
            <a:off x="4965567" y="2501500"/>
            <a:ext cx="787200" cy="740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3" name="Google Shape;193;p24"/>
          <p:cNvCxnSpPr>
            <a:stCxn id="187" idx="2"/>
            <a:endCxn id="186" idx="0"/>
          </p:cNvCxnSpPr>
          <p:nvPr/>
        </p:nvCxnSpPr>
        <p:spPr>
          <a:xfrm>
            <a:off x="5752767" y="2501500"/>
            <a:ext cx="762000" cy="740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4" name="Google Shape;194;p24"/>
          <p:cNvCxnSpPr>
            <a:stCxn id="185" idx="2"/>
            <a:endCxn id="188" idx="0"/>
          </p:cNvCxnSpPr>
          <p:nvPr/>
        </p:nvCxnSpPr>
        <p:spPr>
          <a:xfrm flipH="1">
            <a:off x="3416367" y="3644500"/>
            <a:ext cx="1549200" cy="740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5" name="Google Shape;195;p24"/>
          <p:cNvCxnSpPr>
            <a:stCxn id="185" idx="2"/>
            <a:endCxn id="189" idx="0"/>
          </p:cNvCxnSpPr>
          <p:nvPr/>
        </p:nvCxnSpPr>
        <p:spPr>
          <a:xfrm>
            <a:off x="4965567" y="3644500"/>
            <a:ext cx="0" cy="740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6" name="Google Shape;196;p24"/>
          <p:cNvCxnSpPr>
            <a:endCxn id="190" idx="0"/>
          </p:cNvCxnSpPr>
          <p:nvPr/>
        </p:nvCxnSpPr>
        <p:spPr>
          <a:xfrm>
            <a:off x="6514767" y="3644300"/>
            <a:ext cx="25200" cy="740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7" name="Google Shape;197;p24"/>
          <p:cNvCxnSpPr>
            <a:stCxn id="186" idx="2"/>
            <a:endCxn id="191" idx="0"/>
          </p:cNvCxnSpPr>
          <p:nvPr/>
        </p:nvCxnSpPr>
        <p:spPr>
          <a:xfrm>
            <a:off x="6514659" y="3644500"/>
            <a:ext cx="1574400" cy="740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98" name="Google Shape;198;p24"/>
          <p:cNvSpPr/>
          <p:nvPr/>
        </p:nvSpPr>
        <p:spPr>
          <a:xfrm>
            <a:off x="3932917" y="5529633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3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99" name="Google Shape;199;p24"/>
          <p:cNvSpPr/>
          <p:nvPr/>
        </p:nvSpPr>
        <p:spPr>
          <a:xfrm>
            <a:off x="4883751" y="5529633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4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00" name="Google Shape;200;p24"/>
          <p:cNvSpPr/>
          <p:nvPr/>
        </p:nvSpPr>
        <p:spPr>
          <a:xfrm>
            <a:off x="5834567" y="5529633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5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01" name="Google Shape;201;p24"/>
          <p:cNvSpPr/>
          <p:nvPr/>
        </p:nvSpPr>
        <p:spPr>
          <a:xfrm>
            <a:off x="6785417" y="5529633"/>
            <a:ext cx="787200" cy="4024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6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02" name="Google Shape;202;p24"/>
          <p:cNvSpPr/>
          <p:nvPr/>
        </p:nvSpPr>
        <p:spPr>
          <a:xfrm>
            <a:off x="7736251" y="5529633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7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03" name="Google Shape;203;p24"/>
          <p:cNvSpPr/>
          <p:nvPr/>
        </p:nvSpPr>
        <p:spPr>
          <a:xfrm>
            <a:off x="8687084" y="5529633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8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04" name="Google Shape;204;p24"/>
          <p:cNvSpPr/>
          <p:nvPr/>
        </p:nvSpPr>
        <p:spPr>
          <a:xfrm>
            <a:off x="2031251" y="5529633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1</a:t>
            </a:r>
            <a:endParaRPr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05" name="Google Shape;205;p24"/>
          <p:cNvSpPr/>
          <p:nvPr/>
        </p:nvSpPr>
        <p:spPr>
          <a:xfrm>
            <a:off x="2982084" y="5529633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2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cxnSp>
        <p:nvCxnSpPr>
          <p:cNvPr id="206" name="Google Shape;206;p24"/>
          <p:cNvCxnSpPr>
            <a:stCxn id="188" idx="2"/>
            <a:endCxn id="204" idx="0"/>
          </p:cNvCxnSpPr>
          <p:nvPr/>
        </p:nvCxnSpPr>
        <p:spPr>
          <a:xfrm flipH="1">
            <a:off x="2424867" y="4787500"/>
            <a:ext cx="991600" cy="74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7" name="Google Shape;207;p24"/>
          <p:cNvCxnSpPr>
            <a:stCxn id="188" idx="2"/>
            <a:endCxn id="205" idx="0"/>
          </p:cNvCxnSpPr>
          <p:nvPr/>
        </p:nvCxnSpPr>
        <p:spPr>
          <a:xfrm flipH="1">
            <a:off x="3375667" y="4787500"/>
            <a:ext cx="40800" cy="74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8" name="Google Shape;208;p24"/>
          <p:cNvCxnSpPr>
            <a:endCxn id="198" idx="0"/>
          </p:cNvCxnSpPr>
          <p:nvPr/>
        </p:nvCxnSpPr>
        <p:spPr>
          <a:xfrm flipH="1">
            <a:off x="4326517" y="4787633"/>
            <a:ext cx="639200" cy="74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9" name="Google Shape;209;p24"/>
          <p:cNvCxnSpPr>
            <a:stCxn id="189" idx="2"/>
            <a:endCxn id="199" idx="0"/>
          </p:cNvCxnSpPr>
          <p:nvPr/>
        </p:nvCxnSpPr>
        <p:spPr>
          <a:xfrm>
            <a:off x="4965559" y="4787500"/>
            <a:ext cx="311600" cy="74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0" name="Google Shape;210;p24"/>
          <p:cNvCxnSpPr>
            <a:endCxn id="200" idx="0"/>
          </p:cNvCxnSpPr>
          <p:nvPr/>
        </p:nvCxnSpPr>
        <p:spPr>
          <a:xfrm flipH="1">
            <a:off x="6228167" y="4787633"/>
            <a:ext cx="312000" cy="74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1" name="Google Shape;211;p24"/>
          <p:cNvCxnSpPr>
            <a:stCxn id="190" idx="2"/>
            <a:endCxn id="201" idx="0"/>
          </p:cNvCxnSpPr>
          <p:nvPr/>
        </p:nvCxnSpPr>
        <p:spPr>
          <a:xfrm>
            <a:off x="6539967" y="4787500"/>
            <a:ext cx="639200" cy="74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2" name="Google Shape;212;p24"/>
          <p:cNvCxnSpPr>
            <a:stCxn id="191" idx="2"/>
            <a:endCxn id="202" idx="0"/>
          </p:cNvCxnSpPr>
          <p:nvPr/>
        </p:nvCxnSpPr>
        <p:spPr>
          <a:xfrm>
            <a:off x="8089059" y="4787500"/>
            <a:ext cx="40800" cy="74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3" name="Google Shape;213;p24"/>
          <p:cNvCxnSpPr>
            <a:stCxn id="191" idx="2"/>
            <a:endCxn id="203" idx="0"/>
          </p:cNvCxnSpPr>
          <p:nvPr/>
        </p:nvCxnSpPr>
        <p:spPr>
          <a:xfrm>
            <a:off x="8089059" y="4787500"/>
            <a:ext cx="991600" cy="74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14" name="Google Shape;214;p24"/>
          <p:cNvSpPr txBox="1"/>
          <p:nvPr/>
        </p:nvSpPr>
        <p:spPr>
          <a:xfrm>
            <a:off x="6621767" y="1782700"/>
            <a:ext cx="2472800" cy="7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2400" kern="0" dirty="0">
                <a:solidFill>
                  <a:srgbClr val="000000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Update key 6</a:t>
            </a:r>
            <a:endParaRPr sz="2400" kern="0" dirty="0">
              <a:solidFill>
                <a:srgbClr val="000000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946"/>
    </mc:Choice>
    <mc:Fallback>
      <p:transition spd="slow" advTm="13946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400" dirty="0"/>
              <a:t>“Log-structured”: organised into levels</a:t>
            </a:r>
            <a:endParaRPr sz="2400" dirty="0"/>
          </a:p>
          <a:p>
            <a:r>
              <a:rPr lang="en" sz="2400" dirty="0"/>
              <a:t>Level 0: in main memory</a:t>
            </a:r>
            <a:endParaRPr sz="2400" dirty="0"/>
          </a:p>
          <a:p>
            <a:r>
              <a:rPr lang="en" sz="2400" dirty="0"/>
              <a:t>Level &gt;0: on disk</a:t>
            </a:r>
            <a:endParaRPr sz="2400" dirty="0"/>
          </a:p>
          <a:p>
            <a:r>
              <a:rPr lang="en" sz="2400" dirty="0"/>
              <a:t>Each level is k times larger than previous level</a:t>
            </a:r>
            <a:endParaRPr sz="2400" dirty="0"/>
          </a:p>
          <a:p>
            <a:r>
              <a:rPr lang="en" sz="2400" dirty="0"/>
              <a:t>Keys in a level are unique</a:t>
            </a:r>
            <a:endParaRPr sz="2400" dirty="0"/>
          </a:p>
        </p:txBody>
      </p:sp>
      <p:sp>
        <p:nvSpPr>
          <p:cNvPr id="220" name="Google Shape;220;p2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Structure of LSM Tree</a:t>
            </a:r>
            <a:endParaRPr sz="4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5103"/>
    </mc:Choice>
    <mc:Fallback>
      <p:transition spd="slow" advTm="35103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6"/>
          <p:cNvSpPr/>
          <p:nvPr/>
        </p:nvSpPr>
        <p:spPr>
          <a:xfrm>
            <a:off x="5603567" y="2257233"/>
            <a:ext cx="787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26" name="Google Shape;226;p26"/>
          <p:cNvSpPr/>
          <p:nvPr/>
        </p:nvSpPr>
        <p:spPr>
          <a:xfrm>
            <a:off x="5209967" y="3191767"/>
            <a:ext cx="15744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27" name="Google Shape;227;p26"/>
          <p:cNvSpPr/>
          <p:nvPr/>
        </p:nvSpPr>
        <p:spPr>
          <a:xfrm>
            <a:off x="4422767" y="4126300"/>
            <a:ext cx="31488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cxnSp>
        <p:nvCxnSpPr>
          <p:cNvPr id="228" name="Google Shape;228;p26"/>
          <p:cNvCxnSpPr/>
          <p:nvPr/>
        </p:nvCxnSpPr>
        <p:spPr>
          <a:xfrm>
            <a:off x="2343500" y="2932967"/>
            <a:ext cx="6613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229" name="Google Shape;229;p26"/>
          <p:cNvSpPr txBox="1"/>
          <p:nvPr/>
        </p:nvSpPr>
        <p:spPr>
          <a:xfrm>
            <a:off x="6521967" y="2185233"/>
            <a:ext cx="1049600" cy="5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Level 0</a:t>
            </a:r>
            <a:endParaRPr sz="1867" kern="0">
              <a:solidFill>
                <a:srgbClr val="000000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  <p:sp>
        <p:nvSpPr>
          <p:cNvPr id="230" name="Google Shape;230;p26"/>
          <p:cNvSpPr txBox="1"/>
          <p:nvPr/>
        </p:nvSpPr>
        <p:spPr>
          <a:xfrm>
            <a:off x="6940800" y="3119767"/>
            <a:ext cx="1049600" cy="5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Level 1</a:t>
            </a:r>
            <a:endParaRPr sz="1867" kern="0">
              <a:solidFill>
                <a:srgbClr val="000000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  <p:sp>
        <p:nvSpPr>
          <p:cNvPr id="231" name="Google Shape;231;p26"/>
          <p:cNvSpPr txBox="1"/>
          <p:nvPr/>
        </p:nvSpPr>
        <p:spPr>
          <a:xfrm>
            <a:off x="7719133" y="4054300"/>
            <a:ext cx="1049600" cy="5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Level 2</a:t>
            </a:r>
            <a:endParaRPr sz="1867" kern="0">
              <a:solidFill>
                <a:srgbClr val="000000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  <p:sp>
        <p:nvSpPr>
          <p:cNvPr id="232" name="Google Shape;232;p26"/>
          <p:cNvSpPr txBox="1"/>
          <p:nvPr/>
        </p:nvSpPr>
        <p:spPr>
          <a:xfrm>
            <a:off x="2419200" y="2034233"/>
            <a:ext cx="2343600" cy="8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2400" kern="0" dirty="0">
                <a:solidFill>
                  <a:srgbClr val="000000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Main memory</a:t>
            </a:r>
            <a:endParaRPr sz="2400" kern="0" dirty="0">
              <a:solidFill>
                <a:srgbClr val="000000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  <p:sp>
        <p:nvSpPr>
          <p:cNvPr id="233" name="Google Shape;233;p26"/>
          <p:cNvSpPr txBox="1"/>
          <p:nvPr/>
        </p:nvSpPr>
        <p:spPr>
          <a:xfrm>
            <a:off x="2419200" y="3119767"/>
            <a:ext cx="2343600" cy="8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2400" kern="0">
                <a:solidFill>
                  <a:srgbClr val="000000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Disk</a:t>
            </a:r>
            <a:endParaRPr sz="2400" kern="0">
              <a:solidFill>
                <a:srgbClr val="000000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  <p:sp>
        <p:nvSpPr>
          <p:cNvPr id="234" name="Google Shape;234;p2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Structure of LSM Tree</a:t>
            </a:r>
            <a:endParaRPr sz="4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35" name="Google Shape;235;p26"/>
          <p:cNvSpPr txBox="1"/>
          <p:nvPr/>
        </p:nvSpPr>
        <p:spPr>
          <a:xfrm>
            <a:off x="4463317" y="4888033"/>
            <a:ext cx="3292400" cy="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Exponentially increasing size</a:t>
            </a:r>
            <a:endParaRPr sz="1867" kern="0">
              <a:solidFill>
                <a:srgbClr val="000000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  <p:sp>
        <p:nvSpPr>
          <p:cNvPr id="236" name="Google Shape;236;p26"/>
          <p:cNvSpPr/>
          <p:nvPr/>
        </p:nvSpPr>
        <p:spPr>
          <a:xfrm rot="-5400000">
            <a:off x="5905484" y="3217633"/>
            <a:ext cx="201200" cy="3139600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37" name="Google Shape;237;p26"/>
          <p:cNvSpPr/>
          <p:nvPr/>
        </p:nvSpPr>
        <p:spPr>
          <a:xfrm>
            <a:off x="9129633" y="2127833"/>
            <a:ext cx="273200" cy="2472800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38" name="Google Shape;238;p26"/>
          <p:cNvSpPr txBox="1"/>
          <p:nvPr/>
        </p:nvSpPr>
        <p:spPr>
          <a:xfrm>
            <a:off x="9402833" y="3076635"/>
            <a:ext cx="1574400" cy="4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log</a:t>
            </a:r>
            <a:r>
              <a:rPr lang="en" sz="1867" kern="0" baseline="-25000">
                <a:solidFill>
                  <a:srgbClr val="000000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k</a:t>
            </a:r>
            <a:r>
              <a:rPr lang="en" sz="1867" kern="0">
                <a:solidFill>
                  <a:srgbClr val="000000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 (n) levels</a:t>
            </a:r>
            <a:endParaRPr sz="1867" kern="0" baseline="-25000">
              <a:solidFill>
                <a:srgbClr val="000000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282"/>
    </mc:Choice>
    <mc:Fallback>
      <p:transition spd="slow" advTm="8282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How it works</a:t>
            </a:r>
            <a:endParaRPr sz="4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44" name="Google Shape;244;p2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>
              <a:buNone/>
            </a:pPr>
            <a:r>
              <a:rPr lang="en" sz="2400" dirty="0">
                <a:solidFill>
                  <a:schemeClr val="dk1"/>
                </a:solidFill>
              </a:rPr>
              <a:t>Insert</a:t>
            </a:r>
            <a:endParaRPr sz="2400" dirty="0">
              <a:solidFill>
                <a:schemeClr val="dk1"/>
              </a:solidFill>
            </a:endParaRPr>
          </a:p>
          <a:p>
            <a:pPr>
              <a:spcBef>
                <a:spcPts val="2133"/>
              </a:spcBef>
              <a:buClr>
                <a:schemeClr val="dk1"/>
              </a:buClr>
            </a:pPr>
            <a:r>
              <a:rPr lang="en" sz="2400" dirty="0">
                <a:solidFill>
                  <a:schemeClr val="dk1"/>
                </a:solidFill>
              </a:rPr>
              <a:t>Insert into level 0</a:t>
            </a:r>
            <a:endParaRPr sz="2400" dirty="0">
              <a:solidFill>
                <a:schemeClr val="dk1"/>
              </a:solidFill>
            </a:endParaRPr>
          </a:p>
          <a:p>
            <a:pPr>
              <a:buClr>
                <a:schemeClr val="dk1"/>
              </a:buClr>
            </a:pPr>
            <a:r>
              <a:rPr lang="en" sz="2400" dirty="0">
                <a:solidFill>
                  <a:schemeClr val="dk1"/>
                </a:solidFill>
              </a:rPr>
              <a:t>When a level is full, merge it into the next level</a:t>
            </a:r>
            <a:endParaRPr sz="2400" dirty="0">
              <a:solidFill>
                <a:schemeClr val="dk1"/>
              </a:solidFill>
            </a:endParaRPr>
          </a:p>
          <a:p>
            <a:pPr>
              <a:buClr>
                <a:schemeClr val="dk1"/>
              </a:buClr>
            </a:pPr>
            <a:r>
              <a:rPr lang="en" sz="2400" dirty="0">
                <a:solidFill>
                  <a:schemeClr val="dk1"/>
                </a:solidFill>
              </a:rPr>
              <a:t>If next level is full, repeat</a:t>
            </a:r>
            <a:endParaRPr sz="2400" dirty="0">
              <a:solidFill>
                <a:schemeClr val="dk1"/>
              </a:solidFill>
            </a:endParaRPr>
          </a:p>
          <a:p>
            <a:pPr marL="0" indent="0">
              <a:spcBef>
                <a:spcPts val="2133"/>
              </a:spcBef>
              <a:buNone/>
            </a:pPr>
            <a:r>
              <a:rPr lang="en" sz="2400" dirty="0">
                <a:solidFill>
                  <a:schemeClr val="dk1"/>
                </a:solidFill>
              </a:rPr>
              <a:t>Search</a:t>
            </a:r>
            <a:endParaRPr sz="2400" dirty="0">
              <a:solidFill>
                <a:schemeClr val="dk1"/>
              </a:solidFill>
            </a:endParaRPr>
          </a:p>
          <a:p>
            <a:pPr>
              <a:spcBef>
                <a:spcPts val="2133"/>
              </a:spcBef>
              <a:buClr>
                <a:schemeClr val="dk1"/>
              </a:buClr>
            </a:pPr>
            <a:r>
              <a:rPr lang="en" sz="2400" dirty="0">
                <a:solidFill>
                  <a:schemeClr val="dk1"/>
                </a:solidFill>
              </a:rPr>
              <a:t>Search for key within each level, from top to bottom</a:t>
            </a:r>
            <a:endParaRPr sz="2400" dirty="0">
              <a:solidFill>
                <a:schemeClr val="dk1"/>
              </a:solidFill>
            </a:endParaRPr>
          </a:p>
          <a:p>
            <a:pPr>
              <a:buClr>
                <a:schemeClr val="dk1"/>
              </a:buClr>
            </a:pPr>
            <a:r>
              <a:rPr lang="en" sz="2400" dirty="0">
                <a:solidFill>
                  <a:schemeClr val="dk1"/>
                </a:solidFill>
              </a:rPr>
              <a:t>Return value of first key </a:t>
            </a:r>
            <a:endParaRPr sz="2400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587"/>
    </mc:Choice>
    <mc:Fallback>
      <p:transition spd="slow" advTm="49587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8"/>
          <p:cNvSpPr/>
          <p:nvPr/>
        </p:nvSpPr>
        <p:spPr>
          <a:xfrm>
            <a:off x="5603567" y="2257233"/>
            <a:ext cx="787200" cy="4024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50" name="Google Shape;250;p28"/>
          <p:cNvSpPr/>
          <p:nvPr/>
        </p:nvSpPr>
        <p:spPr>
          <a:xfrm>
            <a:off x="6219267" y="3191767"/>
            <a:ext cx="565200" cy="4024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51" name="Google Shape;251;p28"/>
          <p:cNvSpPr/>
          <p:nvPr/>
        </p:nvSpPr>
        <p:spPr>
          <a:xfrm>
            <a:off x="5603567" y="4126300"/>
            <a:ext cx="1968000" cy="4024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cxnSp>
        <p:nvCxnSpPr>
          <p:cNvPr id="252" name="Google Shape;252;p28"/>
          <p:cNvCxnSpPr/>
          <p:nvPr/>
        </p:nvCxnSpPr>
        <p:spPr>
          <a:xfrm>
            <a:off x="2343500" y="2932967"/>
            <a:ext cx="7274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253" name="Google Shape;253;p28"/>
          <p:cNvSpPr txBox="1"/>
          <p:nvPr/>
        </p:nvSpPr>
        <p:spPr>
          <a:xfrm>
            <a:off x="2419200" y="2034233"/>
            <a:ext cx="2343600" cy="8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2400" kern="0">
                <a:solidFill>
                  <a:srgbClr val="000000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Main memory</a:t>
            </a:r>
            <a:endParaRPr sz="2400" kern="0">
              <a:solidFill>
                <a:srgbClr val="000000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  <p:sp>
        <p:nvSpPr>
          <p:cNvPr id="254" name="Google Shape;254;p28"/>
          <p:cNvSpPr txBox="1"/>
          <p:nvPr/>
        </p:nvSpPr>
        <p:spPr>
          <a:xfrm>
            <a:off x="2419200" y="3119767"/>
            <a:ext cx="2343600" cy="8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2400" kern="0">
                <a:solidFill>
                  <a:srgbClr val="000000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Disk</a:t>
            </a:r>
            <a:endParaRPr sz="2400" kern="0">
              <a:solidFill>
                <a:srgbClr val="000000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  <p:sp>
        <p:nvSpPr>
          <p:cNvPr id="255" name="Google Shape;255;p28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Merging</a:t>
            </a:r>
            <a:endParaRPr sz="4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56" name="Google Shape;256;p28"/>
          <p:cNvSpPr/>
          <p:nvPr/>
        </p:nvSpPr>
        <p:spPr>
          <a:xfrm>
            <a:off x="4422767" y="4126300"/>
            <a:ext cx="11808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57" name="Google Shape;257;p28"/>
          <p:cNvSpPr/>
          <p:nvPr/>
        </p:nvSpPr>
        <p:spPr>
          <a:xfrm>
            <a:off x="5209967" y="3191767"/>
            <a:ext cx="1009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58" name="Google Shape;258;p28"/>
          <p:cNvSpPr txBox="1"/>
          <p:nvPr/>
        </p:nvSpPr>
        <p:spPr>
          <a:xfrm>
            <a:off x="6715333" y="2176433"/>
            <a:ext cx="1561200" cy="5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Level 0 is full</a:t>
            </a:r>
            <a:endParaRPr sz="1867" kern="0">
              <a:solidFill>
                <a:srgbClr val="000000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213"/>
    </mc:Choice>
    <mc:Fallback>
      <p:transition spd="slow" advTm="12213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9"/>
          <p:cNvSpPr/>
          <p:nvPr/>
        </p:nvSpPr>
        <p:spPr>
          <a:xfrm>
            <a:off x="5603567" y="2257233"/>
            <a:ext cx="787200" cy="4024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64" name="Google Shape;264;p29"/>
          <p:cNvSpPr/>
          <p:nvPr/>
        </p:nvSpPr>
        <p:spPr>
          <a:xfrm>
            <a:off x="5209967" y="3191767"/>
            <a:ext cx="1574400" cy="4024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65" name="Google Shape;265;p29"/>
          <p:cNvSpPr/>
          <p:nvPr/>
        </p:nvSpPr>
        <p:spPr>
          <a:xfrm>
            <a:off x="5603567" y="4126300"/>
            <a:ext cx="1968000" cy="4024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cxnSp>
        <p:nvCxnSpPr>
          <p:cNvPr id="266" name="Google Shape;266;p29"/>
          <p:cNvCxnSpPr/>
          <p:nvPr/>
        </p:nvCxnSpPr>
        <p:spPr>
          <a:xfrm>
            <a:off x="2343500" y="2932967"/>
            <a:ext cx="7274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267" name="Google Shape;267;p29"/>
          <p:cNvSpPr txBox="1"/>
          <p:nvPr/>
        </p:nvSpPr>
        <p:spPr>
          <a:xfrm>
            <a:off x="2419200" y="2034233"/>
            <a:ext cx="2343600" cy="8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2400" kern="0">
                <a:solidFill>
                  <a:srgbClr val="000000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Main memory</a:t>
            </a:r>
            <a:endParaRPr sz="2400" kern="0">
              <a:solidFill>
                <a:srgbClr val="000000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  <p:sp>
        <p:nvSpPr>
          <p:cNvPr id="268" name="Google Shape;268;p29"/>
          <p:cNvSpPr txBox="1"/>
          <p:nvPr/>
        </p:nvSpPr>
        <p:spPr>
          <a:xfrm>
            <a:off x="2419200" y="3119767"/>
            <a:ext cx="2343600" cy="8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2400" kern="0">
                <a:solidFill>
                  <a:srgbClr val="000000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Disk</a:t>
            </a:r>
            <a:endParaRPr sz="2400" kern="0">
              <a:solidFill>
                <a:srgbClr val="000000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  <p:sp>
        <p:nvSpPr>
          <p:cNvPr id="269" name="Google Shape;269;p29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4400">
                <a:latin typeface="Calibri Light" panose="020F0302020204030204" pitchFamily="34" charset="0"/>
                <a:cs typeface="Calibri Light" panose="020F0302020204030204" pitchFamily="34" charset="0"/>
              </a:rPr>
              <a:t>Merging</a:t>
            </a:r>
            <a:endParaRPr sz="440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0" name="Google Shape;270;p29"/>
          <p:cNvSpPr/>
          <p:nvPr/>
        </p:nvSpPr>
        <p:spPr>
          <a:xfrm>
            <a:off x="4422767" y="4126300"/>
            <a:ext cx="11808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71" name="Google Shape;271;p29"/>
          <p:cNvSpPr/>
          <p:nvPr/>
        </p:nvSpPr>
        <p:spPr>
          <a:xfrm>
            <a:off x="6477467" y="2257233"/>
            <a:ext cx="1009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72" name="Google Shape;272;p29"/>
          <p:cNvSpPr txBox="1"/>
          <p:nvPr/>
        </p:nvSpPr>
        <p:spPr>
          <a:xfrm>
            <a:off x="7772967" y="2182167"/>
            <a:ext cx="4835200" cy="5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Level 1 is read into memory</a:t>
            </a:r>
            <a:endParaRPr sz="1867" kern="0">
              <a:solidFill>
                <a:srgbClr val="000000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  <p:sp>
        <p:nvSpPr>
          <p:cNvPr id="273" name="Google Shape;273;p29"/>
          <p:cNvSpPr/>
          <p:nvPr/>
        </p:nvSpPr>
        <p:spPr>
          <a:xfrm>
            <a:off x="5209967" y="3191767"/>
            <a:ext cx="1009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cxnSp>
        <p:nvCxnSpPr>
          <p:cNvPr id="274" name="Google Shape;274;p29"/>
          <p:cNvCxnSpPr/>
          <p:nvPr/>
        </p:nvCxnSpPr>
        <p:spPr>
          <a:xfrm rot="10800000" flipH="1">
            <a:off x="6068967" y="2761500"/>
            <a:ext cx="612800" cy="2520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781"/>
    </mc:Choice>
    <mc:Fallback>
      <p:transition spd="slow" advTm="20781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0"/>
          <p:cNvSpPr/>
          <p:nvPr/>
        </p:nvSpPr>
        <p:spPr>
          <a:xfrm>
            <a:off x="5111196" y="3154048"/>
            <a:ext cx="787200" cy="4024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80" name="Google Shape;280;p30"/>
          <p:cNvSpPr/>
          <p:nvPr/>
        </p:nvSpPr>
        <p:spPr>
          <a:xfrm>
            <a:off x="4717596" y="4088582"/>
            <a:ext cx="1574400" cy="4024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81" name="Google Shape;281;p30"/>
          <p:cNvSpPr/>
          <p:nvPr/>
        </p:nvSpPr>
        <p:spPr>
          <a:xfrm>
            <a:off x="5111196" y="5023115"/>
            <a:ext cx="1968000" cy="4024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cxnSp>
        <p:nvCxnSpPr>
          <p:cNvPr id="282" name="Google Shape;282;p30"/>
          <p:cNvCxnSpPr/>
          <p:nvPr/>
        </p:nvCxnSpPr>
        <p:spPr>
          <a:xfrm>
            <a:off x="1851129" y="3829782"/>
            <a:ext cx="7274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283" name="Google Shape;283;p30"/>
          <p:cNvSpPr txBox="1"/>
          <p:nvPr/>
        </p:nvSpPr>
        <p:spPr>
          <a:xfrm>
            <a:off x="1926829" y="2931048"/>
            <a:ext cx="2343600" cy="8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2400" kern="0">
                <a:solidFill>
                  <a:srgbClr val="000000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Main memory</a:t>
            </a:r>
            <a:endParaRPr sz="2400" kern="0">
              <a:solidFill>
                <a:srgbClr val="000000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  <p:sp>
        <p:nvSpPr>
          <p:cNvPr id="284" name="Google Shape;284;p30"/>
          <p:cNvSpPr txBox="1"/>
          <p:nvPr/>
        </p:nvSpPr>
        <p:spPr>
          <a:xfrm>
            <a:off x="1926829" y="4016582"/>
            <a:ext cx="2343600" cy="8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2400" kern="0">
                <a:solidFill>
                  <a:srgbClr val="000000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Disk</a:t>
            </a:r>
            <a:endParaRPr sz="2400" kern="0">
              <a:solidFill>
                <a:srgbClr val="000000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  <p:sp>
        <p:nvSpPr>
          <p:cNvPr id="285" name="Google Shape;285;p3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Merging</a:t>
            </a:r>
            <a:endParaRPr sz="4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6" name="Google Shape;286;p30"/>
          <p:cNvSpPr/>
          <p:nvPr/>
        </p:nvSpPr>
        <p:spPr>
          <a:xfrm>
            <a:off x="3930396" y="5023115"/>
            <a:ext cx="11808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87" name="Google Shape;287;p30"/>
          <p:cNvSpPr/>
          <p:nvPr/>
        </p:nvSpPr>
        <p:spPr>
          <a:xfrm>
            <a:off x="5985096" y="3154048"/>
            <a:ext cx="1009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88" name="Google Shape;288;p30"/>
          <p:cNvSpPr/>
          <p:nvPr/>
        </p:nvSpPr>
        <p:spPr>
          <a:xfrm>
            <a:off x="5111196" y="2140115"/>
            <a:ext cx="272400" cy="4024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89" name="Google Shape;289;p30"/>
          <p:cNvSpPr/>
          <p:nvPr/>
        </p:nvSpPr>
        <p:spPr>
          <a:xfrm>
            <a:off x="5383596" y="2140115"/>
            <a:ext cx="1176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90" name="Google Shape;290;p30"/>
          <p:cNvSpPr/>
          <p:nvPr/>
        </p:nvSpPr>
        <p:spPr>
          <a:xfrm>
            <a:off x="5501196" y="2140115"/>
            <a:ext cx="159200" cy="4024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91" name="Google Shape;291;p30"/>
          <p:cNvSpPr/>
          <p:nvPr/>
        </p:nvSpPr>
        <p:spPr>
          <a:xfrm>
            <a:off x="5660396" y="2140115"/>
            <a:ext cx="3780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92" name="Google Shape;292;p30"/>
          <p:cNvSpPr/>
          <p:nvPr/>
        </p:nvSpPr>
        <p:spPr>
          <a:xfrm>
            <a:off x="6038396" y="2140115"/>
            <a:ext cx="75600" cy="4024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93" name="Google Shape;293;p30"/>
          <p:cNvSpPr/>
          <p:nvPr/>
        </p:nvSpPr>
        <p:spPr>
          <a:xfrm>
            <a:off x="6113996" y="2140115"/>
            <a:ext cx="2348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94" name="Google Shape;294;p30"/>
          <p:cNvSpPr txBox="1"/>
          <p:nvPr/>
        </p:nvSpPr>
        <p:spPr>
          <a:xfrm>
            <a:off x="6608229" y="2072448"/>
            <a:ext cx="4835200" cy="5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Merge while removing duplicate keys</a:t>
            </a:r>
            <a:endParaRPr sz="1867" kern="0">
              <a:solidFill>
                <a:srgbClr val="000000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  <p:sp>
        <p:nvSpPr>
          <p:cNvPr id="295" name="Google Shape;295;p30"/>
          <p:cNvSpPr/>
          <p:nvPr/>
        </p:nvSpPr>
        <p:spPr>
          <a:xfrm>
            <a:off x="4717596" y="4088582"/>
            <a:ext cx="10092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cxnSp>
        <p:nvCxnSpPr>
          <p:cNvPr id="296" name="Google Shape;296;p30"/>
          <p:cNvCxnSpPr/>
          <p:nvPr/>
        </p:nvCxnSpPr>
        <p:spPr>
          <a:xfrm rot="10800000" flipH="1">
            <a:off x="5411729" y="2697082"/>
            <a:ext cx="153600" cy="3024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97" name="Google Shape;297;p30"/>
          <p:cNvCxnSpPr/>
          <p:nvPr/>
        </p:nvCxnSpPr>
        <p:spPr>
          <a:xfrm rot="10800000">
            <a:off x="6013196" y="2701482"/>
            <a:ext cx="100800" cy="2980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463"/>
    </mc:Choice>
    <mc:Fallback>
      <p:transition spd="slow" advTm="646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D78F7-39C7-4D05-9803-6FD89A934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Recap – B-trees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32966B-3F61-4BCE-8C3A-398ED7FC3E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/>
              <a:lstStyle/>
              <a:p>
                <a:r>
                  <a:rPr lang="en-US" dirty="0">
                    <a:latin typeface="Cambria Math" panose="02040503050406030204" pitchFamily="18" charset="0"/>
                  </a:rPr>
                  <a:t>Node size a multiple of B</a:t>
                </a:r>
              </a:p>
              <a:p>
                <a:r>
                  <a:rPr lang="en-US" dirty="0"/>
                  <a:t>=&gt;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leaves</a:t>
                </a:r>
              </a:p>
              <a:p>
                <a:r>
                  <a:rPr lang="en-US" dirty="0"/>
                  <a:t>=&gt;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func>
                      </m:e>
                    </m:d>
                  </m:oMath>
                </a14:m>
                <a:r>
                  <a:rPr lang="en-US" dirty="0"/>
                  <a:t> tree height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32966B-3F61-4BCE-8C3A-398ED7FC3E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Rectangle 79">
            <a:extLst>
              <a:ext uri="{FF2B5EF4-FFF2-40B4-BE49-F238E27FC236}">
                <a16:creationId xmlns:a16="http://schemas.microsoft.com/office/drawing/2014/main" id="{8035204B-56F5-4A23-9523-711F4B80577E}"/>
              </a:ext>
            </a:extLst>
          </p:cNvPr>
          <p:cNvSpPr/>
          <p:nvPr/>
        </p:nvSpPr>
        <p:spPr>
          <a:xfrm>
            <a:off x="6001788" y="3991076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pivots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6A259B47-0B4A-41E6-AFE7-C87CAE373EB7}"/>
              </a:ext>
            </a:extLst>
          </p:cNvPr>
          <p:cNvCxnSpPr>
            <a:cxnSpLocks/>
          </p:cNvCxnSpPr>
          <p:nvPr/>
        </p:nvCxnSpPr>
        <p:spPr>
          <a:xfrm flipH="1">
            <a:off x="6558741" y="4248770"/>
            <a:ext cx="108066" cy="559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E96BA6A5-D594-446E-B3E8-3D5616B69EF9}"/>
              </a:ext>
            </a:extLst>
          </p:cNvPr>
          <p:cNvCxnSpPr>
            <a:cxnSpLocks/>
          </p:cNvCxnSpPr>
          <p:nvPr/>
        </p:nvCxnSpPr>
        <p:spPr>
          <a:xfrm>
            <a:off x="7265323" y="4248770"/>
            <a:ext cx="91440" cy="559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D3E79815-EF4C-4BCF-B006-3467FF121CBA}"/>
              </a:ext>
            </a:extLst>
          </p:cNvPr>
          <p:cNvCxnSpPr>
            <a:cxnSpLocks/>
            <a:endCxn id="91" idx="0"/>
          </p:cNvCxnSpPr>
          <p:nvPr/>
        </p:nvCxnSpPr>
        <p:spPr>
          <a:xfrm flipH="1">
            <a:off x="4961804" y="4258246"/>
            <a:ext cx="1069584" cy="573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DF4DFFE3-31D4-4714-BE70-D827417759DF}"/>
              </a:ext>
            </a:extLst>
          </p:cNvPr>
          <p:cNvCxnSpPr>
            <a:cxnSpLocks/>
            <a:endCxn id="92" idx="0"/>
          </p:cNvCxnSpPr>
          <p:nvPr/>
        </p:nvCxnSpPr>
        <p:spPr>
          <a:xfrm>
            <a:off x="7663075" y="4258246"/>
            <a:ext cx="1039859" cy="573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13F2731E-4B75-4C91-9374-AD62AD606410}"/>
              </a:ext>
            </a:extLst>
          </p:cNvPr>
          <p:cNvSpPr/>
          <p:nvPr/>
        </p:nvSpPr>
        <p:spPr>
          <a:xfrm>
            <a:off x="4130531" y="4831360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pivots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0B05A00-8147-401B-80F3-9FCF7214BB8F}"/>
              </a:ext>
            </a:extLst>
          </p:cNvPr>
          <p:cNvSpPr/>
          <p:nvPr/>
        </p:nvSpPr>
        <p:spPr>
          <a:xfrm>
            <a:off x="7871661" y="4831360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pivots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32F22CAF-D2D1-4C5E-B8F4-00EBF3F2657E}"/>
              </a:ext>
            </a:extLst>
          </p:cNvPr>
          <p:cNvSpPr txBox="1"/>
          <p:nvPr/>
        </p:nvSpPr>
        <p:spPr>
          <a:xfrm>
            <a:off x="6186583" y="4781277"/>
            <a:ext cx="12915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… ≈B children…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D450B57-629E-40CB-828C-4178974FDFAE}"/>
              </a:ext>
            </a:extLst>
          </p:cNvPr>
          <p:cNvSpPr txBox="1"/>
          <p:nvPr/>
        </p:nvSpPr>
        <p:spPr>
          <a:xfrm>
            <a:off x="5751896" y="3966035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66F097D-E638-4DAD-82D4-0534491231AB}"/>
              </a:ext>
            </a:extLst>
          </p:cNvPr>
          <p:cNvSpPr txBox="1"/>
          <p:nvPr/>
        </p:nvSpPr>
        <p:spPr>
          <a:xfrm>
            <a:off x="3867914" y="4806318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3A9382D-9C24-4C59-9E93-230696BB4E7D}"/>
              </a:ext>
            </a:extLst>
          </p:cNvPr>
          <p:cNvSpPr txBox="1"/>
          <p:nvPr/>
        </p:nvSpPr>
        <p:spPr>
          <a:xfrm>
            <a:off x="7624220" y="4788375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2F33A2C5-3943-4FA7-A173-6F4E1E212D9C}"/>
              </a:ext>
            </a:extLst>
          </p:cNvPr>
          <p:cNvSpPr/>
          <p:nvPr/>
        </p:nvSpPr>
        <p:spPr>
          <a:xfrm>
            <a:off x="3748528" y="5597732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elements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07F07803-5FA2-4DBA-8B64-9685005951F2}"/>
              </a:ext>
            </a:extLst>
          </p:cNvPr>
          <p:cNvSpPr txBox="1"/>
          <p:nvPr/>
        </p:nvSpPr>
        <p:spPr>
          <a:xfrm>
            <a:off x="3485911" y="5572690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9CC02B33-D7AC-4C23-AE83-554E08856E75}"/>
              </a:ext>
            </a:extLst>
          </p:cNvPr>
          <p:cNvSpPr/>
          <p:nvPr/>
        </p:nvSpPr>
        <p:spPr>
          <a:xfrm>
            <a:off x="8169287" y="5597732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elements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4E1D2413-55F9-4243-81F7-5E360D78536B}"/>
              </a:ext>
            </a:extLst>
          </p:cNvPr>
          <p:cNvSpPr txBox="1"/>
          <p:nvPr/>
        </p:nvSpPr>
        <p:spPr>
          <a:xfrm>
            <a:off x="7906670" y="5572690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FBA35BA0-968A-4079-8050-5C12046C300F}"/>
                  </a:ext>
                </a:extLst>
              </p:cNvPr>
              <p:cNvSpPr txBox="1"/>
              <p:nvPr/>
            </p:nvSpPr>
            <p:spPr>
              <a:xfrm>
                <a:off x="6079226" y="5528030"/>
                <a:ext cx="1159292" cy="3970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… ≈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</m:oMath>
                </a14:m>
                <a:r>
                  <a:rPr lang="en-US" sz="1400" dirty="0"/>
                  <a:t> leaves…</a:t>
                </a:r>
              </a:p>
            </p:txBody>
          </p:sp>
        </mc:Choice>
        <mc:Fallback xmlns=""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FBA35BA0-968A-4079-8050-5C12046C3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9226" y="5528030"/>
                <a:ext cx="1159292" cy="397096"/>
              </a:xfrm>
              <a:prstGeom prst="rect">
                <a:avLst/>
              </a:prstGeom>
              <a:blipFill>
                <a:blip r:embed="rId3"/>
                <a:stretch>
                  <a:fillRect l="-1579" r="-526" b="-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A69FFA25-EA5B-473D-B3AA-F7913B3097BA}"/>
              </a:ext>
            </a:extLst>
          </p:cNvPr>
          <p:cNvCxnSpPr/>
          <p:nvPr/>
        </p:nvCxnSpPr>
        <p:spPr>
          <a:xfrm flipH="1">
            <a:off x="4272741" y="5114095"/>
            <a:ext cx="166255" cy="214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1C2F6011-5443-4C65-ACCE-704F83AE39ED}"/>
              </a:ext>
            </a:extLst>
          </p:cNvPr>
          <p:cNvCxnSpPr/>
          <p:nvPr/>
        </p:nvCxnSpPr>
        <p:spPr>
          <a:xfrm>
            <a:off x="5195454" y="5114095"/>
            <a:ext cx="0" cy="214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D2B9BD89-2CCC-4732-9466-A312B42D5D43}"/>
              </a:ext>
            </a:extLst>
          </p:cNvPr>
          <p:cNvCxnSpPr/>
          <p:nvPr/>
        </p:nvCxnSpPr>
        <p:spPr>
          <a:xfrm>
            <a:off x="5569527" y="5112453"/>
            <a:ext cx="182369" cy="216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387CB093-70E5-4F32-93D0-CD843DF6D955}"/>
              </a:ext>
            </a:extLst>
          </p:cNvPr>
          <p:cNvCxnSpPr/>
          <p:nvPr/>
        </p:nvCxnSpPr>
        <p:spPr>
          <a:xfrm flipH="1">
            <a:off x="8047895" y="5123571"/>
            <a:ext cx="135109" cy="204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73F7001F-6AFC-4C1E-B9CF-47B351BB6851}"/>
              </a:ext>
            </a:extLst>
          </p:cNvPr>
          <p:cNvCxnSpPr/>
          <p:nvPr/>
        </p:nvCxnSpPr>
        <p:spPr>
          <a:xfrm>
            <a:off x="8512232" y="5112453"/>
            <a:ext cx="66502" cy="290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7C60448E-ED35-4715-BF89-D951ADB872DE}"/>
              </a:ext>
            </a:extLst>
          </p:cNvPr>
          <p:cNvCxnSpPr/>
          <p:nvPr/>
        </p:nvCxnSpPr>
        <p:spPr>
          <a:xfrm>
            <a:off x="9000560" y="5123571"/>
            <a:ext cx="266013" cy="193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78730A65-DE56-479F-9A3E-9D63C0242B3E}"/>
              </a:ext>
            </a:extLst>
          </p:cNvPr>
          <p:cNvCxnSpPr/>
          <p:nvPr/>
        </p:nvCxnSpPr>
        <p:spPr>
          <a:xfrm>
            <a:off x="10133214" y="3890357"/>
            <a:ext cx="0" cy="199011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234CA9E1-653D-47CE-9C1F-C93B0233C0CD}"/>
                  </a:ext>
                </a:extLst>
              </p:cNvPr>
              <p:cNvSpPr txBox="1"/>
              <p:nvPr/>
            </p:nvSpPr>
            <p:spPr>
              <a:xfrm>
                <a:off x="10299469" y="4831360"/>
                <a:ext cx="12385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234CA9E1-653D-47CE-9C1F-C93B0233C0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9469" y="4831360"/>
                <a:ext cx="1238544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6267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540"/>
    </mc:Choice>
    <mc:Fallback>
      <p:transition spd="slow" advTm="2254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1"/>
          <p:cNvSpPr/>
          <p:nvPr/>
        </p:nvSpPr>
        <p:spPr>
          <a:xfrm>
            <a:off x="5603567" y="2257233"/>
            <a:ext cx="787200" cy="4024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03" name="Google Shape;303;p31"/>
          <p:cNvSpPr/>
          <p:nvPr/>
        </p:nvSpPr>
        <p:spPr>
          <a:xfrm>
            <a:off x="5209967" y="3191767"/>
            <a:ext cx="1574400" cy="4024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04" name="Google Shape;304;p31"/>
          <p:cNvSpPr/>
          <p:nvPr/>
        </p:nvSpPr>
        <p:spPr>
          <a:xfrm>
            <a:off x="5603567" y="4126300"/>
            <a:ext cx="1968000" cy="4024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cxnSp>
        <p:nvCxnSpPr>
          <p:cNvPr id="305" name="Google Shape;305;p31"/>
          <p:cNvCxnSpPr/>
          <p:nvPr/>
        </p:nvCxnSpPr>
        <p:spPr>
          <a:xfrm>
            <a:off x="2343500" y="2932967"/>
            <a:ext cx="7274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306" name="Google Shape;306;p31"/>
          <p:cNvSpPr txBox="1"/>
          <p:nvPr/>
        </p:nvSpPr>
        <p:spPr>
          <a:xfrm>
            <a:off x="2419200" y="2034233"/>
            <a:ext cx="2343600" cy="8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2400" kern="0">
                <a:solidFill>
                  <a:srgbClr val="000000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Main memory</a:t>
            </a:r>
            <a:endParaRPr sz="2400" kern="0">
              <a:solidFill>
                <a:srgbClr val="000000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  <p:sp>
        <p:nvSpPr>
          <p:cNvPr id="307" name="Google Shape;307;p31"/>
          <p:cNvSpPr txBox="1"/>
          <p:nvPr/>
        </p:nvSpPr>
        <p:spPr>
          <a:xfrm>
            <a:off x="2419200" y="3119767"/>
            <a:ext cx="2343600" cy="8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2400" kern="0">
                <a:solidFill>
                  <a:srgbClr val="000000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Disk</a:t>
            </a:r>
            <a:endParaRPr sz="2400" kern="0">
              <a:solidFill>
                <a:srgbClr val="000000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  <p:sp>
        <p:nvSpPr>
          <p:cNvPr id="308" name="Google Shape;308;p3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Merging</a:t>
            </a:r>
            <a:endParaRPr sz="4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09" name="Google Shape;309;p31"/>
          <p:cNvSpPr/>
          <p:nvPr/>
        </p:nvSpPr>
        <p:spPr>
          <a:xfrm>
            <a:off x="4422767" y="4126300"/>
            <a:ext cx="11808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10" name="Google Shape;310;p31"/>
          <p:cNvSpPr/>
          <p:nvPr/>
        </p:nvSpPr>
        <p:spPr>
          <a:xfrm>
            <a:off x="5209967" y="3191767"/>
            <a:ext cx="272400" cy="4024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11" name="Google Shape;311;p31"/>
          <p:cNvSpPr/>
          <p:nvPr/>
        </p:nvSpPr>
        <p:spPr>
          <a:xfrm>
            <a:off x="5482367" y="3191767"/>
            <a:ext cx="1176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12" name="Google Shape;312;p31"/>
          <p:cNvSpPr/>
          <p:nvPr/>
        </p:nvSpPr>
        <p:spPr>
          <a:xfrm>
            <a:off x="5599967" y="3191767"/>
            <a:ext cx="159200" cy="4024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13" name="Google Shape;313;p31"/>
          <p:cNvSpPr/>
          <p:nvPr/>
        </p:nvSpPr>
        <p:spPr>
          <a:xfrm>
            <a:off x="5759167" y="3191767"/>
            <a:ext cx="3780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14" name="Google Shape;314;p31"/>
          <p:cNvSpPr/>
          <p:nvPr/>
        </p:nvSpPr>
        <p:spPr>
          <a:xfrm>
            <a:off x="6137167" y="3191767"/>
            <a:ext cx="75600" cy="4024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15" name="Google Shape;315;p31"/>
          <p:cNvSpPr/>
          <p:nvPr/>
        </p:nvSpPr>
        <p:spPr>
          <a:xfrm>
            <a:off x="6212767" y="3191767"/>
            <a:ext cx="234800" cy="402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16" name="Google Shape;316;p31"/>
          <p:cNvSpPr txBox="1"/>
          <p:nvPr/>
        </p:nvSpPr>
        <p:spPr>
          <a:xfrm>
            <a:off x="1664067" y="4395500"/>
            <a:ext cx="4840800" cy="5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17" name="Google Shape;317;p31"/>
          <p:cNvSpPr txBox="1"/>
          <p:nvPr/>
        </p:nvSpPr>
        <p:spPr>
          <a:xfrm>
            <a:off x="7133533" y="3146600"/>
            <a:ext cx="2260800" cy="5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Write to disk</a:t>
            </a:r>
            <a:endParaRPr sz="1867" kern="0">
              <a:solidFill>
                <a:srgbClr val="000000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  <p:sp>
        <p:nvSpPr>
          <p:cNvPr id="318" name="Google Shape;318;p31"/>
          <p:cNvSpPr txBox="1"/>
          <p:nvPr/>
        </p:nvSpPr>
        <p:spPr>
          <a:xfrm>
            <a:off x="3458400" y="4860200"/>
            <a:ext cx="6572800" cy="5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Reads and writes during merge are done concurrently!</a:t>
            </a:r>
            <a:endParaRPr sz="1867" kern="0">
              <a:solidFill>
                <a:srgbClr val="000000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384"/>
    </mc:Choice>
    <mc:Fallback>
      <p:transition spd="slow" advTm="16384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2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How levels are stored</a:t>
            </a:r>
            <a:endParaRPr sz="4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24" name="Google Shape;324;p3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400" dirty="0"/>
              <a:t>Merging needs to be efficient</a:t>
            </a:r>
            <a:endParaRPr sz="2400" dirty="0"/>
          </a:p>
          <a:p>
            <a:r>
              <a:rPr lang="en" sz="2400" dirty="0"/>
              <a:t>Nice if searching is also efficient</a:t>
            </a:r>
            <a:endParaRPr sz="2400" dirty="0"/>
          </a:p>
          <a:p>
            <a:r>
              <a:rPr lang="en" sz="2400" dirty="0"/>
              <a:t>Original paper uses B-Tree</a:t>
            </a:r>
            <a:endParaRPr sz="2400" dirty="0"/>
          </a:p>
          <a:p>
            <a:r>
              <a:rPr lang="en" sz="2400" dirty="0"/>
              <a:t>Many implementations use SSTable</a:t>
            </a:r>
            <a:endParaRPr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9715"/>
    </mc:Choice>
    <mc:Fallback>
      <p:transition spd="slow" advTm="39715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3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Sorted String Table (SSTable)</a:t>
            </a:r>
            <a:endParaRPr sz="4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30" name="Google Shape;330;p33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1754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400" dirty="0"/>
              <a:t>Contiguous sequence of key-value pairs</a:t>
            </a:r>
            <a:endParaRPr sz="2400" dirty="0"/>
          </a:p>
          <a:p>
            <a:r>
              <a:rPr lang="en" sz="2400" dirty="0"/>
              <a:t>Keys are sorted</a:t>
            </a:r>
            <a:endParaRPr sz="2400" dirty="0"/>
          </a:p>
          <a:p>
            <a:r>
              <a:rPr lang="en" sz="2400" dirty="0"/>
              <a:t>Values are variable-length strings</a:t>
            </a:r>
            <a:endParaRPr sz="2400" dirty="0"/>
          </a:p>
        </p:txBody>
      </p:sp>
      <p:sp>
        <p:nvSpPr>
          <p:cNvPr id="331" name="Google Shape;331;p33"/>
          <p:cNvSpPr/>
          <p:nvPr/>
        </p:nvSpPr>
        <p:spPr>
          <a:xfrm>
            <a:off x="1922033" y="3811733"/>
            <a:ext cx="1057600" cy="5540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Key</a:t>
            </a:r>
            <a:endParaRPr sz="1867" kern="0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32" name="Google Shape;332;p33"/>
          <p:cNvSpPr/>
          <p:nvPr/>
        </p:nvSpPr>
        <p:spPr>
          <a:xfrm>
            <a:off x="2979633" y="3811733"/>
            <a:ext cx="2249600" cy="5540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Value</a:t>
            </a:r>
            <a:endParaRPr sz="1867" kern="0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33" name="Google Shape;333;p33"/>
          <p:cNvSpPr/>
          <p:nvPr/>
        </p:nvSpPr>
        <p:spPr>
          <a:xfrm>
            <a:off x="5229233" y="3811733"/>
            <a:ext cx="1057600" cy="5540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Key</a:t>
            </a:r>
            <a:endParaRPr sz="1867" kern="0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34" name="Google Shape;334;p33"/>
          <p:cNvSpPr/>
          <p:nvPr/>
        </p:nvSpPr>
        <p:spPr>
          <a:xfrm>
            <a:off x="6286833" y="3811733"/>
            <a:ext cx="3114400" cy="5540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Value</a:t>
            </a:r>
            <a:endParaRPr sz="1867" kern="0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35" name="Google Shape;335;p33"/>
          <p:cNvSpPr/>
          <p:nvPr/>
        </p:nvSpPr>
        <p:spPr>
          <a:xfrm>
            <a:off x="9401233" y="3811733"/>
            <a:ext cx="486800" cy="5540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1867" kern="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... </a:t>
            </a:r>
            <a:endParaRPr sz="1867" kern="0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262"/>
    </mc:Choice>
    <mc:Fallback>
      <p:transition spd="slow" advTm="16262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3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SSTable usage</a:t>
            </a:r>
            <a:endParaRPr sz="4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41" name="Google Shape;341;p3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400" dirty="0"/>
              <a:t>Building level 0: Can sort efficiently</a:t>
            </a:r>
            <a:endParaRPr sz="2400" dirty="0"/>
          </a:p>
          <a:p>
            <a:r>
              <a:rPr lang="en" sz="2400" dirty="0"/>
              <a:t>Can be streamed and merged efficiently</a:t>
            </a:r>
            <a:endParaRPr sz="2400" dirty="0"/>
          </a:p>
          <a:p>
            <a:r>
              <a:rPr lang="en" sz="2400" dirty="0"/>
              <a:t>Effectively immutable on disk</a:t>
            </a:r>
            <a:endParaRPr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8894"/>
    </mc:Choice>
    <mc:Fallback>
      <p:transition spd="slow" advTm="18894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3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Search?</a:t>
            </a:r>
            <a:endParaRPr sz="4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47" name="Google Shape;347;p3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400" dirty="0"/>
              <a:t>Keys are sorted but positions unknown</a:t>
            </a:r>
            <a:endParaRPr sz="2400" dirty="0"/>
          </a:p>
          <a:p>
            <a:r>
              <a:rPr lang="en" sz="2400" dirty="0"/>
              <a:t>Cannot binary search</a:t>
            </a:r>
            <a:endParaRPr sz="2400" dirty="0"/>
          </a:p>
          <a:p>
            <a:r>
              <a:rPr lang="en" sz="2400" dirty="0"/>
              <a:t>Linear search may have to load entire level into memory</a:t>
            </a:r>
            <a:endParaRPr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200"/>
    </mc:Choice>
    <mc:Fallback>
      <p:transition spd="slow" advTm="402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FA73FB-3E45-42BE-B78E-FEB090500C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>
                <a:latin typeface="Calibri Light" panose="020F0302020204030204" pitchFamily="34" charset="0"/>
                <a:cs typeface="Calibri Light" panose="020F0302020204030204" pitchFamily="34" charset="0"/>
              </a:rPr>
              <a:t>Cache-Oblivious Lookahead Array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EE94DF4-6143-4B51-90F2-A76C71A1A8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56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70"/>
    </mc:Choice>
    <mc:Fallback>
      <p:transition spd="slow" advTm="447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4FB83-6AD3-4CD8-B8AB-21E689EA0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Cache-Oblivious Lookahead Array (COLA)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214AB4-59D0-4946-BFC5-491F43A420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Cache-Oblivious (obviously)</a:t>
                </a:r>
              </a:p>
              <a:p>
                <a:r>
                  <a:rPr lang="en-US" dirty="0"/>
                  <a:t>Write-Optimized (same performance as buffer tree)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func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update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search</a:t>
                </a:r>
              </a:p>
              <a:p>
                <a:r>
                  <a:rPr lang="en-US" dirty="0"/>
                  <a:t>Intuition – same as buffer tree</a:t>
                </a:r>
              </a:p>
              <a:p>
                <a:pPr lvl="1"/>
                <a:r>
                  <a:rPr lang="en-US" dirty="0"/>
                  <a:t>Updates are batched (naturally.. we’ll see)</a:t>
                </a:r>
              </a:p>
              <a:p>
                <a:pPr lvl="1"/>
                <a:r>
                  <a:rPr lang="en-US" dirty="0"/>
                  <a:t>Flushed down the “tree” when necessary, making full use of cache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214AB4-59D0-4946-BFC5-491F43A420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7438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563"/>
    </mc:Choice>
    <mc:Fallback>
      <p:transition spd="slow" advTm="49563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2AF4D-A22D-48BA-8A40-FACDA302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Cache-Oblivious </a:t>
            </a:r>
            <a:r>
              <a:rPr lang="en-US" strike="sngStrike" dirty="0">
                <a:solidFill>
                  <a:srgbClr val="FF0000"/>
                </a:solidFill>
              </a:rPr>
              <a:t>Lookahead</a:t>
            </a:r>
            <a:r>
              <a:rPr lang="en-US" dirty="0"/>
              <a:t> Array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D80F9E-2619-45AC-8891-1BC3CCDCE70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5902388" cy="4351338"/>
              </a:xfrm>
            </p:spPr>
            <p:txBody>
              <a:bodyPr/>
              <a:lstStyle/>
              <a:p>
                <a:r>
                  <a:rPr lang="en-US" dirty="0"/>
                  <a:t>Collection of sorted arrays</a:t>
                </a:r>
              </a:p>
              <a:p>
                <a:r>
                  <a:rPr lang="en-US" dirty="0"/>
                  <a:t>Exponentially increasing in size</a:t>
                </a:r>
              </a:p>
              <a:p>
                <a:r>
                  <a:rPr lang="en-US" dirty="0"/>
                  <a:t>Arrays either full or empty</a:t>
                </a:r>
              </a:p>
              <a:p>
                <a:r>
                  <a:rPr lang="en-US" dirty="0"/>
                  <a:t>k-</a:t>
                </a:r>
                <a:r>
                  <a:rPr lang="en-US" dirty="0" err="1"/>
                  <a:t>th</a:t>
                </a:r>
                <a:r>
                  <a:rPr lang="en-US" dirty="0"/>
                  <a:t> array contains items </a:t>
                </a:r>
                <a:r>
                  <a:rPr lang="en-US" dirty="0" err="1"/>
                  <a:t>iff</a:t>
                </a:r>
                <a:r>
                  <a:rPr lang="en-US" dirty="0"/>
                  <a:t> k-</a:t>
                </a:r>
                <a:r>
                  <a:rPr lang="en-US" dirty="0" err="1"/>
                  <a:t>th</a:t>
                </a:r>
                <a:r>
                  <a:rPr lang="en-US" dirty="0"/>
                  <a:t> LSB of N is 1</a:t>
                </a:r>
              </a:p>
              <a:p>
                <a:endParaRPr lang="en-US" dirty="0"/>
              </a:p>
              <a:p>
                <a:r>
                  <a:rPr lang="en-US" dirty="0"/>
                  <a:t>=&gt;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arrays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D80F9E-2619-45AC-8891-1BC3CCDCE7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5902388" cy="4351338"/>
              </a:xfrm>
              <a:blipFill>
                <a:blip r:embed="rId2"/>
                <a:stretch>
                  <a:fillRect l="-1860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E41FDB36-D120-4F59-94A8-D6991EEA377B}"/>
              </a:ext>
            </a:extLst>
          </p:cNvPr>
          <p:cNvGrpSpPr/>
          <p:nvPr/>
        </p:nvGrpSpPr>
        <p:grpSpPr>
          <a:xfrm>
            <a:off x="7018114" y="1825624"/>
            <a:ext cx="5027028" cy="3175950"/>
            <a:chOff x="7018114" y="1825624"/>
            <a:chExt cx="5027028" cy="317595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CD11140-CC4A-4D25-B575-238B6E089C6F}"/>
                </a:ext>
              </a:extLst>
            </p:cNvPr>
            <p:cNvSpPr/>
            <p:nvPr/>
          </p:nvSpPr>
          <p:spPr>
            <a:xfrm>
              <a:off x="8748843" y="1868767"/>
              <a:ext cx="361112" cy="317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50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440C3F8-2A8A-47B8-A3C3-3A2683CD52EF}"/>
                </a:ext>
              </a:extLst>
            </p:cNvPr>
            <p:cNvSpPr/>
            <p:nvPr/>
          </p:nvSpPr>
          <p:spPr>
            <a:xfrm>
              <a:off x="8748843" y="2306546"/>
              <a:ext cx="361112" cy="317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45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3AF1397-5A99-4C8E-8FA9-F976DC4F14E3}"/>
                </a:ext>
              </a:extLst>
            </p:cNvPr>
            <p:cNvSpPr/>
            <p:nvPr/>
          </p:nvSpPr>
          <p:spPr>
            <a:xfrm>
              <a:off x="9109955" y="2306546"/>
              <a:ext cx="361112" cy="317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78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AE1E443-ACB3-4385-BDAE-4A83EC4BA2C5}"/>
                </a:ext>
              </a:extLst>
            </p:cNvPr>
            <p:cNvSpPr/>
            <p:nvPr/>
          </p:nvSpPr>
          <p:spPr>
            <a:xfrm>
              <a:off x="8748843" y="2797282"/>
              <a:ext cx="361112" cy="317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5BB9F41-6B75-4AF2-8053-A2F7DC0E2A51}"/>
                </a:ext>
              </a:extLst>
            </p:cNvPr>
            <p:cNvSpPr/>
            <p:nvPr/>
          </p:nvSpPr>
          <p:spPr>
            <a:xfrm>
              <a:off x="9109955" y="2797282"/>
              <a:ext cx="361112" cy="317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653364D-E18F-4621-96BA-7D17E1F0827F}"/>
                </a:ext>
              </a:extLst>
            </p:cNvPr>
            <p:cNvSpPr/>
            <p:nvPr/>
          </p:nvSpPr>
          <p:spPr>
            <a:xfrm>
              <a:off x="9471067" y="2797282"/>
              <a:ext cx="361112" cy="317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95E2AAC-1675-4F2B-A616-4F82B78B473C}"/>
                </a:ext>
              </a:extLst>
            </p:cNvPr>
            <p:cNvSpPr/>
            <p:nvPr/>
          </p:nvSpPr>
          <p:spPr>
            <a:xfrm>
              <a:off x="9832180" y="2797282"/>
              <a:ext cx="361112" cy="317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4A30743-9C34-456C-8C0C-E5CC6783CE63}"/>
                </a:ext>
              </a:extLst>
            </p:cNvPr>
            <p:cNvSpPr/>
            <p:nvPr/>
          </p:nvSpPr>
          <p:spPr>
            <a:xfrm>
              <a:off x="8748843" y="3756234"/>
              <a:ext cx="3296299" cy="317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E07B6BD-F422-465A-A6AB-35571D2B04C9}"/>
                </a:ext>
              </a:extLst>
            </p:cNvPr>
            <p:cNvSpPr txBox="1"/>
            <p:nvPr/>
          </p:nvSpPr>
          <p:spPr>
            <a:xfrm>
              <a:off x="7502095" y="1831008"/>
              <a:ext cx="733068" cy="396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level 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A051EF9-B65F-4CAC-B197-A5AFB8CA91AC}"/>
                </a:ext>
              </a:extLst>
            </p:cNvPr>
            <p:cNvSpPr txBox="1"/>
            <p:nvPr/>
          </p:nvSpPr>
          <p:spPr>
            <a:xfrm>
              <a:off x="8412806" y="1825624"/>
              <a:ext cx="307469" cy="396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B0BA29B-390B-45F9-B74E-BD41FE877B64}"/>
                </a:ext>
              </a:extLst>
            </p:cNvPr>
            <p:cNvSpPr txBox="1"/>
            <p:nvPr/>
          </p:nvSpPr>
          <p:spPr>
            <a:xfrm>
              <a:off x="7502094" y="3768402"/>
              <a:ext cx="722354" cy="396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level k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B649FFEF-6A94-4E1A-8C5C-02D2FC51D8E0}"/>
                    </a:ext>
                  </a:extLst>
                </p:cNvPr>
                <p:cNvSpPr txBox="1"/>
                <p:nvPr/>
              </p:nvSpPr>
              <p:spPr>
                <a:xfrm>
                  <a:off x="8385027" y="3763021"/>
                  <a:ext cx="461095" cy="4011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B649FFEF-6A94-4E1A-8C5C-02D2FC51D8E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85027" y="3763021"/>
                  <a:ext cx="461095" cy="40114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F9277D0-CDE1-4C51-9CB0-AAD7A543316C}"/>
                </a:ext>
              </a:extLst>
            </p:cNvPr>
            <p:cNvSpPr txBox="1"/>
            <p:nvPr/>
          </p:nvSpPr>
          <p:spPr>
            <a:xfrm>
              <a:off x="8362726" y="3205315"/>
              <a:ext cx="382462" cy="4755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24AAAF1-9B23-4699-AD3E-10D17086FBF4}"/>
                </a:ext>
              </a:extLst>
            </p:cNvPr>
            <p:cNvSpPr txBox="1"/>
            <p:nvPr/>
          </p:nvSpPr>
          <p:spPr>
            <a:xfrm>
              <a:off x="7502095" y="2298020"/>
              <a:ext cx="733068" cy="396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level 1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7D7AB57-DF2C-45F5-8A8A-6506DF6F6F3F}"/>
                </a:ext>
              </a:extLst>
            </p:cNvPr>
            <p:cNvSpPr txBox="1"/>
            <p:nvPr/>
          </p:nvSpPr>
          <p:spPr>
            <a:xfrm>
              <a:off x="8412806" y="2292636"/>
              <a:ext cx="307469" cy="396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0CC90E5-F5F3-46FD-895F-58492FA005FC}"/>
                </a:ext>
              </a:extLst>
            </p:cNvPr>
            <p:cNvSpPr txBox="1"/>
            <p:nvPr/>
          </p:nvSpPr>
          <p:spPr>
            <a:xfrm>
              <a:off x="7491382" y="2754136"/>
              <a:ext cx="733068" cy="396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level 2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B225933-1C66-4855-9178-6065F493C7F8}"/>
                </a:ext>
              </a:extLst>
            </p:cNvPr>
            <p:cNvSpPr txBox="1"/>
            <p:nvPr/>
          </p:nvSpPr>
          <p:spPr>
            <a:xfrm>
              <a:off x="8402092" y="2748751"/>
              <a:ext cx="307469" cy="396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4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B88317F-CA1B-4CE8-98C2-C83C44E96D8D}"/>
                </a:ext>
              </a:extLst>
            </p:cNvPr>
            <p:cNvSpPr txBox="1"/>
            <p:nvPr/>
          </p:nvSpPr>
          <p:spPr>
            <a:xfrm>
              <a:off x="8401921" y="4190450"/>
              <a:ext cx="382462" cy="4755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2A723A39-DA59-433C-BA7E-F69DD4C59842}"/>
                    </a:ext>
                  </a:extLst>
                </p:cNvPr>
                <p:cNvSpPr txBox="1"/>
                <p:nvPr/>
              </p:nvSpPr>
              <p:spPr>
                <a:xfrm>
                  <a:off x="7018114" y="4612737"/>
                  <a:ext cx="1366913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/>
                    <a:t>level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func>
                    </m:oMath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2A723A39-DA59-433C-BA7E-F69DD4C5984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18114" y="4612737"/>
                  <a:ext cx="1366913" cy="307777"/>
                </a:xfrm>
                <a:prstGeom prst="rect">
                  <a:avLst/>
                </a:prstGeom>
                <a:blipFill>
                  <a:blip r:embed="rId4"/>
                  <a:stretch>
                    <a:fillRect l="-1339" t="-4000" b="-2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BB0D9BB1-BEB2-4A80-832F-0429F3506DD9}"/>
                </a:ext>
              </a:extLst>
            </p:cNvPr>
            <p:cNvSpPr/>
            <p:nvPr/>
          </p:nvSpPr>
          <p:spPr>
            <a:xfrm>
              <a:off x="8747066" y="4595955"/>
              <a:ext cx="3296299" cy="317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8835E4A3-F5AC-4C3B-A10D-BE5B7ECBEBC1}"/>
                    </a:ext>
                  </a:extLst>
                </p:cNvPr>
                <p:cNvSpPr txBox="1"/>
                <p:nvPr/>
              </p:nvSpPr>
              <p:spPr>
                <a:xfrm>
                  <a:off x="8386266" y="4507336"/>
                  <a:ext cx="360548" cy="49423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8835E4A3-F5AC-4C3B-A10D-BE5B7ECBEB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86266" y="4507336"/>
                  <a:ext cx="360548" cy="494238"/>
                </a:xfrm>
                <a:prstGeom prst="rect">
                  <a:avLst/>
                </a:prstGeom>
                <a:blipFill>
                  <a:blip r:embed="rId5"/>
                  <a:stretch>
                    <a:fillRect b="-246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436963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2094"/>
    </mc:Choice>
    <mc:Fallback>
      <p:transition spd="slow" advTm="52094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2AF4D-A22D-48BA-8A40-FACDA302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Cache-Oblivious </a:t>
            </a:r>
            <a:r>
              <a:rPr lang="en-US" strike="sngStrike" dirty="0">
                <a:solidFill>
                  <a:srgbClr val="FF0000"/>
                </a:solidFill>
              </a:rPr>
              <a:t>Lookahead</a:t>
            </a:r>
            <a:r>
              <a:rPr lang="en-US" dirty="0"/>
              <a:t> Array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D11140-CC4A-4D25-B575-238B6E089C6F}"/>
              </a:ext>
            </a:extLst>
          </p:cNvPr>
          <p:cNvSpPr/>
          <p:nvPr/>
        </p:nvSpPr>
        <p:spPr>
          <a:xfrm>
            <a:off x="4807527" y="2911569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40C3F8-2A8A-47B8-A3C3-3A2683CD52EF}"/>
              </a:ext>
            </a:extLst>
          </p:cNvPr>
          <p:cNvSpPr/>
          <p:nvPr/>
        </p:nvSpPr>
        <p:spPr>
          <a:xfrm>
            <a:off x="4807527" y="334568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45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AF1397-5A99-4C8E-8FA9-F976DC4F14E3}"/>
              </a:ext>
            </a:extLst>
          </p:cNvPr>
          <p:cNvSpPr/>
          <p:nvPr/>
        </p:nvSpPr>
        <p:spPr>
          <a:xfrm>
            <a:off x="5418242" y="334568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78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E1E443-ACB3-4385-BDAE-4A83EC4BA2C5}"/>
              </a:ext>
            </a:extLst>
          </p:cNvPr>
          <p:cNvSpPr/>
          <p:nvPr/>
        </p:nvSpPr>
        <p:spPr>
          <a:xfrm>
            <a:off x="4807527" y="3779799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5BB9F41-6B75-4AF2-8053-A2F7DC0E2A51}"/>
              </a:ext>
            </a:extLst>
          </p:cNvPr>
          <p:cNvSpPr/>
          <p:nvPr/>
        </p:nvSpPr>
        <p:spPr>
          <a:xfrm>
            <a:off x="5418242" y="3779799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53364D-E18F-4621-96BA-7D17E1F0827F}"/>
              </a:ext>
            </a:extLst>
          </p:cNvPr>
          <p:cNvSpPr/>
          <p:nvPr/>
        </p:nvSpPr>
        <p:spPr>
          <a:xfrm>
            <a:off x="6028958" y="3779799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95E2AAC-1675-4F2B-A616-4F82B78B473C}"/>
              </a:ext>
            </a:extLst>
          </p:cNvPr>
          <p:cNvSpPr/>
          <p:nvPr/>
        </p:nvSpPr>
        <p:spPr>
          <a:xfrm>
            <a:off x="6639675" y="3779799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B225933-1C66-4855-9178-6065F493C7F8}"/>
              </a:ext>
            </a:extLst>
          </p:cNvPr>
          <p:cNvSpPr txBox="1"/>
          <p:nvPr/>
        </p:nvSpPr>
        <p:spPr>
          <a:xfrm>
            <a:off x="3303253" y="29019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54C2B32-60C9-4FDC-84D3-7E44FE626464}"/>
              </a:ext>
            </a:extLst>
          </p:cNvPr>
          <p:cNvSpPr txBox="1"/>
          <p:nvPr/>
        </p:nvSpPr>
        <p:spPr>
          <a:xfrm>
            <a:off x="3051087" y="2467828"/>
            <a:ext cx="806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Level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5A56D77-6279-40C7-AD76-E4B374B2A8D8}"/>
              </a:ext>
            </a:extLst>
          </p:cNvPr>
          <p:cNvSpPr txBox="1"/>
          <p:nvPr/>
        </p:nvSpPr>
        <p:spPr>
          <a:xfrm>
            <a:off x="3821187" y="2467828"/>
            <a:ext cx="806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Filled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81FD89-6121-4370-9BC6-A222C64E1907}"/>
              </a:ext>
            </a:extLst>
          </p:cNvPr>
          <p:cNvSpPr txBox="1"/>
          <p:nvPr/>
        </p:nvSpPr>
        <p:spPr>
          <a:xfrm>
            <a:off x="3303253" y="33360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5E3B0CD-29BB-4CFD-826C-C0913CE9FD51}"/>
              </a:ext>
            </a:extLst>
          </p:cNvPr>
          <p:cNvSpPr txBox="1"/>
          <p:nvPr/>
        </p:nvSpPr>
        <p:spPr>
          <a:xfrm>
            <a:off x="3303253" y="37701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70C0E79-BB39-47D5-9767-56D418516C7A}"/>
              </a:ext>
            </a:extLst>
          </p:cNvPr>
          <p:cNvSpPr txBox="1"/>
          <p:nvPr/>
        </p:nvSpPr>
        <p:spPr>
          <a:xfrm>
            <a:off x="3303253" y="42042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B1E9B2B-3813-4A3C-B777-5FD8C320FE63}"/>
              </a:ext>
            </a:extLst>
          </p:cNvPr>
          <p:cNvSpPr txBox="1"/>
          <p:nvPr/>
        </p:nvSpPr>
        <p:spPr>
          <a:xfrm>
            <a:off x="3921166" y="29019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23025E1-20F2-42A2-A027-F5743DBF439D}"/>
              </a:ext>
            </a:extLst>
          </p:cNvPr>
          <p:cNvSpPr txBox="1"/>
          <p:nvPr/>
        </p:nvSpPr>
        <p:spPr>
          <a:xfrm>
            <a:off x="3921166" y="33360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7CCB1DE-26D0-4F6E-A041-6CDA6188C395}"/>
              </a:ext>
            </a:extLst>
          </p:cNvPr>
          <p:cNvSpPr txBox="1"/>
          <p:nvPr/>
        </p:nvSpPr>
        <p:spPr>
          <a:xfrm>
            <a:off x="3921166" y="37701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3ED4E2D-3609-4A91-B6F2-77D26F8A185A}"/>
              </a:ext>
            </a:extLst>
          </p:cNvPr>
          <p:cNvSpPr txBox="1"/>
          <p:nvPr/>
        </p:nvSpPr>
        <p:spPr>
          <a:xfrm>
            <a:off x="3921166" y="42042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22A402B-6C82-4DCA-9D41-C4617FFFC899}"/>
              </a:ext>
            </a:extLst>
          </p:cNvPr>
          <p:cNvSpPr txBox="1"/>
          <p:nvPr/>
        </p:nvSpPr>
        <p:spPr>
          <a:xfrm>
            <a:off x="2014449" y="3443008"/>
            <a:ext cx="806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 = 11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DBCBAE2-FF43-4319-957C-DDAC8362D6A7}"/>
              </a:ext>
            </a:extLst>
          </p:cNvPr>
          <p:cNvSpPr/>
          <p:nvPr/>
        </p:nvSpPr>
        <p:spPr>
          <a:xfrm>
            <a:off x="4807526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5009802-9182-4B17-9B60-7FBCB615963F}"/>
              </a:ext>
            </a:extLst>
          </p:cNvPr>
          <p:cNvSpPr/>
          <p:nvPr/>
        </p:nvSpPr>
        <p:spPr>
          <a:xfrm>
            <a:off x="5418241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5EF62F0-B056-4E42-B362-45E1B0A71007}"/>
              </a:ext>
            </a:extLst>
          </p:cNvPr>
          <p:cNvSpPr/>
          <p:nvPr/>
        </p:nvSpPr>
        <p:spPr>
          <a:xfrm>
            <a:off x="6028957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4221D54-3C6A-4AEE-B5BF-CD2E9BDC49D7}"/>
              </a:ext>
            </a:extLst>
          </p:cNvPr>
          <p:cNvSpPr/>
          <p:nvPr/>
        </p:nvSpPr>
        <p:spPr>
          <a:xfrm>
            <a:off x="6639674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00B6B71-F610-4FFE-BA3D-EE739B419A2E}"/>
              </a:ext>
            </a:extLst>
          </p:cNvPr>
          <p:cNvSpPr/>
          <p:nvPr/>
        </p:nvSpPr>
        <p:spPr>
          <a:xfrm>
            <a:off x="7250389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56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F4C327D-AC19-45D9-8DDB-ED7C7969008E}"/>
              </a:ext>
            </a:extLst>
          </p:cNvPr>
          <p:cNvSpPr/>
          <p:nvPr/>
        </p:nvSpPr>
        <p:spPr>
          <a:xfrm>
            <a:off x="7861104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72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E178020-1420-4342-A4A6-09A3FDD8284C}"/>
              </a:ext>
            </a:extLst>
          </p:cNvPr>
          <p:cNvSpPr/>
          <p:nvPr/>
        </p:nvSpPr>
        <p:spPr>
          <a:xfrm>
            <a:off x="8471820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91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47BA02A-411B-4700-8C64-CEC767DF4C56}"/>
              </a:ext>
            </a:extLst>
          </p:cNvPr>
          <p:cNvSpPr/>
          <p:nvPr/>
        </p:nvSpPr>
        <p:spPr>
          <a:xfrm>
            <a:off x="9082537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99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AB00AC-9071-4C3D-9959-50FAA8FCD832}"/>
              </a:ext>
            </a:extLst>
          </p:cNvPr>
          <p:cNvSpPr txBox="1"/>
          <p:nvPr/>
        </p:nvSpPr>
        <p:spPr>
          <a:xfrm>
            <a:off x="2149575" y="5148170"/>
            <a:ext cx="3265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Notice how this is the binary representation of N</a:t>
            </a:r>
          </a:p>
        </p:txBody>
      </p:sp>
      <p:cxnSp>
        <p:nvCxnSpPr>
          <p:cNvPr id="21" name="Connector: Curved 20">
            <a:extLst>
              <a:ext uri="{FF2B5EF4-FFF2-40B4-BE49-F238E27FC236}">
                <a16:creationId xmlns:a16="http://schemas.microsoft.com/office/drawing/2014/main" id="{48D567C4-5EB3-476E-8794-255C38943F49}"/>
              </a:ext>
            </a:extLst>
          </p:cNvPr>
          <p:cNvCxnSpPr>
            <a:stCxn id="14" idx="0"/>
            <a:endCxn id="41" idx="2"/>
          </p:cNvCxnSpPr>
          <p:nvPr/>
        </p:nvCxnSpPr>
        <p:spPr>
          <a:xfrm rot="5400000" flipH="1" flipV="1">
            <a:off x="3639814" y="4715975"/>
            <a:ext cx="574550" cy="28984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0446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131"/>
    </mc:Choice>
    <mc:Fallback>
      <p:transition spd="slow" advTm="22131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2AF4D-A22D-48BA-8A40-FACDA302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Cache-Oblivious </a:t>
            </a:r>
            <a:r>
              <a:rPr lang="en-US" strike="sngStrike" dirty="0">
                <a:solidFill>
                  <a:srgbClr val="FF0000"/>
                </a:solidFill>
              </a:rPr>
              <a:t>Lookahead</a:t>
            </a:r>
            <a:r>
              <a:rPr lang="en-US" dirty="0"/>
              <a:t> Array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D11140-CC4A-4D25-B575-238B6E089C6F}"/>
              </a:ext>
            </a:extLst>
          </p:cNvPr>
          <p:cNvSpPr/>
          <p:nvPr/>
        </p:nvSpPr>
        <p:spPr>
          <a:xfrm>
            <a:off x="4807527" y="2911569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40C3F8-2A8A-47B8-A3C3-3A2683CD52EF}"/>
              </a:ext>
            </a:extLst>
          </p:cNvPr>
          <p:cNvSpPr/>
          <p:nvPr/>
        </p:nvSpPr>
        <p:spPr>
          <a:xfrm>
            <a:off x="4807527" y="334568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45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AF1397-5A99-4C8E-8FA9-F976DC4F14E3}"/>
              </a:ext>
            </a:extLst>
          </p:cNvPr>
          <p:cNvSpPr/>
          <p:nvPr/>
        </p:nvSpPr>
        <p:spPr>
          <a:xfrm>
            <a:off x="5418242" y="334568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78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E1E443-ACB3-4385-BDAE-4A83EC4BA2C5}"/>
              </a:ext>
            </a:extLst>
          </p:cNvPr>
          <p:cNvSpPr/>
          <p:nvPr/>
        </p:nvSpPr>
        <p:spPr>
          <a:xfrm>
            <a:off x="4807527" y="3779799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5BB9F41-6B75-4AF2-8053-A2F7DC0E2A51}"/>
              </a:ext>
            </a:extLst>
          </p:cNvPr>
          <p:cNvSpPr/>
          <p:nvPr/>
        </p:nvSpPr>
        <p:spPr>
          <a:xfrm>
            <a:off x="5418242" y="3779799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53364D-E18F-4621-96BA-7D17E1F0827F}"/>
              </a:ext>
            </a:extLst>
          </p:cNvPr>
          <p:cNvSpPr/>
          <p:nvPr/>
        </p:nvSpPr>
        <p:spPr>
          <a:xfrm>
            <a:off x="6028958" y="3779799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95E2AAC-1675-4F2B-A616-4F82B78B473C}"/>
              </a:ext>
            </a:extLst>
          </p:cNvPr>
          <p:cNvSpPr/>
          <p:nvPr/>
        </p:nvSpPr>
        <p:spPr>
          <a:xfrm>
            <a:off x="6639675" y="3779799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B225933-1C66-4855-9178-6065F493C7F8}"/>
              </a:ext>
            </a:extLst>
          </p:cNvPr>
          <p:cNvSpPr txBox="1"/>
          <p:nvPr/>
        </p:nvSpPr>
        <p:spPr>
          <a:xfrm>
            <a:off x="3303253" y="29019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54C2B32-60C9-4FDC-84D3-7E44FE626464}"/>
              </a:ext>
            </a:extLst>
          </p:cNvPr>
          <p:cNvSpPr txBox="1"/>
          <p:nvPr/>
        </p:nvSpPr>
        <p:spPr>
          <a:xfrm>
            <a:off x="3051087" y="2467828"/>
            <a:ext cx="806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Level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5A56D77-6279-40C7-AD76-E4B374B2A8D8}"/>
              </a:ext>
            </a:extLst>
          </p:cNvPr>
          <p:cNvSpPr txBox="1"/>
          <p:nvPr/>
        </p:nvSpPr>
        <p:spPr>
          <a:xfrm>
            <a:off x="3821187" y="2467828"/>
            <a:ext cx="806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Filled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81FD89-6121-4370-9BC6-A222C64E1907}"/>
              </a:ext>
            </a:extLst>
          </p:cNvPr>
          <p:cNvSpPr txBox="1"/>
          <p:nvPr/>
        </p:nvSpPr>
        <p:spPr>
          <a:xfrm>
            <a:off x="3303253" y="33360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5E3B0CD-29BB-4CFD-826C-C0913CE9FD51}"/>
              </a:ext>
            </a:extLst>
          </p:cNvPr>
          <p:cNvSpPr txBox="1"/>
          <p:nvPr/>
        </p:nvSpPr>
        <p:spPr>
          <a:xfrm>
            <a:off x="3303253" y="37701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70C0E79-BB39-47D5-9767-56D418516C7A}"/>
              </a:ext>
            </a:extLst>
          </p:cNvPr>
          <p:cNvSpPr txBox="1"/>
          <p:nvPr/>
        </p:nvSpPr>
        <p:spPr>
          <a:xfrm>
            <a:off x="3303253" y="42042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B1E9B2B-3813-4A3C-B777-5FD8C320FE63}"/>
              </a:ext>
            </a:extLst>
          </p:cNvPr>
          <p:cNvSpPr txBox="1"/>
          <p:nvPr/>
        </p:nvSpPr>
        <p:spPr>
          <a:xfrm>
            <a:off x="3921166" y="29019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23025E1-20F2-42A2-A027-F5743DBF439D}"/>
              </a:ext>
            </a:extLst>
          </p:cNvPr>
          <p:cNvSpPr txBox="1"/>
          <p:nvPr/>
        </p:nvSpPr>
        <p:spPr>
          <a:xfrm>
            <a:off x="3921166" y="33360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7CCB1DE-26D0-4F6E-A041-6CDA6188C395}"/>
              </a:ext>
            </a:extLst>
          </p:cNvPr>
          <p:cNvSpPr txBox="1"/>
          <p:nvPr/>
        </p:nvSpPr>
        <p:spPr>
          <a:xfrm>
            <a:off x="3921166" y="37701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3ED4E2D-3609-4A91-B6F2-77D26F8A185A}"/>
              </a:ext>
            </a:extLst>
          </p:cNvPr>
          <p:cNvSpPr txBox="1"/>
          <p:nvPr/>
        </p:nvSpPr>
        <p:spPr>
          <a:xfrm>
            <a:off x="3921166" y="42042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22A402B-6C82-4DCA-9D41-C4617FFFC899}"/>
              </a:ext>
            </a:extLst>
          </p:cNvPr>
          <p:cNvSpPr txBox="1"/>
          <p:nvPr/>
        </p:nvSpPr>
        <p:spPr>
          <a:xfrm>
            <a:off x="2014449" y="3443008"/>
            <a:ext cx="806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 = 12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DBCBAE2-FF43-4319-957C-DDAC8362D6A7}"/>
              </a:ext>
            </a:extLst>
          </p:cNvPr>
          <p:cNvSpPr/>
          <p:nvPr/>
        </p:nvSpPr>
        <p:spPr>
          <a:xfrm>
            <a:off x="4807526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5009802-9182-4B17-9B60-7FBCB615963F}"/>
              </a:ext>
            </a:extLst>
          </p:cNvPr>
          <p:cNvSpPr/>
          <p:nvPr/>
        </p:nvSpPr>
        <p:spPr>
          <a:xfrm>
            <a:off x="5418241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5EF62F0-B056-4E42-B362-45E1B0A71007}"/>
              </a:ext>
            </a:extLst>
          </p:cNvPr>
          <p:cNvSpPr/>
          <p:nvPr/>
        </p:nvSpPr>
        <p:spPr>
          <a:xfrm>
            <a:off x="6028957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4221D54-3C6A-4AEE-B5BF-CD2E9BDC49D7}"/>
              </a:ext>
            </a:extLst>
          </p:cNvPr>
          <p:cNvSpPr/>
          <p:nvPr/>
        </p:nvSpPr>
        <p:spPr>
          <a:xfrm>
            <a:off x="6639674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00B6B71-F610-4FFE-BA3D-EE739B419A2E}"/>
              </a:ext>
            </a:extLst>
          </p:cNvPr>
          <p:cNvSpPr/>
          <p:nvPr/>
        </p:nvSpPr>
        <p:spPr>
          <a:xfrm>
            <a:off x="7250389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56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F4C327D-AC19-45D9-8DDB-ED7C7969008E}"/>
              </a:ext>
            </a:extLst>
          </p:cNvPr>
          <p:cNvSpPr/>
          <p:nvPr/>
        </p:nvSpPr>
        <p:spPr>
          <a:xfrm>
            <a:off x="7861104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72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E178020-1420-4342-A4A6-09A3FDD8284C}"/>
              </a:ext>
            </a:extLst>
          </p:cNvPr>
          <p:cNvSpPr/>
          <p:nvPr/>
        </p:nvSpPr>
        <p:spPr>
          <a:xfrm>
            <a:off x="8471820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91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47BA02A-411B-4700-8C64-CEC767DF4C56}"/>
              </a:ext>
            </a:extLst>
          </p:cNvPr>
          <p:cNvSpPr/>
          <p:nvPr/>
        </p:nvSpPr>
        <p:spPr>
          <a:xfrm>
            <a:off x="9082537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99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662AC04-6EFC-4E5B-84BC-19D8D4950D94}"/>
              </a:ext>
            </a:extLst>
          </p:cNvPr>
          <p:cNvSpPr txBox="1"/>
          <p:nvPr/>
        </p:nvSpPr>
        <p:spPr>
          <a:xfrm>
            <a:off x="838200" y="1825688"/>
            <a:ext cx="2386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Insert(6)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95D5083-7B47-4D56-BA1C-BF6DA9DA3813}"/>
              </a:ext>
            </a:extLst>
          </p:cNvPr>
          <p:cNvSpPr/>
          <p:nvPr/>
        </p:nvSpPr>
        <p:spPr>
          <a:xfrm>
            <a:off x="5790642" y="2279109"/>
            <a:ext cx="610715" cy="35970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7C52FC2C-0846-46EC-8026-F41108E28EAA}"/>
              </a:ext>
            </a:extLst>
          </p:cNvPr>
          <p:cNvCxnSpPr>
            <a:stCxn id="30" idx="2"/>
            <a:endCxn id="4" idx="3"/>
          </p:cNvCxnSpPr>
          <p:nvPr/>
        </p:nvCxnSpPr>
        <p:spPr>
          <a:xfrm rot="5400000">
            <a:off x="5530818" y="2526239"/>
            <a:ext cx="452607" cy="677758"/>
          </a:xfrm>
          <a:prstGeom prst="curved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64A354E-69CC-40AA-9339-FD9AB0C773DE}"/>
              </a:ext>
            </a:extLst>
          </p:cNvPr>
          <p:cNvSpPr txBox="1"/>
          <p:nvPr/>
        </p:nvSpPr>
        <p:spPr>
          <a:xfrm>
            <a:off x="7141403" y="2247577"/>
            <a:ext cx="23869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Insert at level 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6854255-D7CC-4310-AF8B-D565CE3CAB1F}"/>
              </a:ext>
            </a:extLst>
          </p:cNvPr>
          <p:cNvSpPr txBox="1"/>
          <p:nvPr/>
        </p:nvSpPr>
        <p:spPr>
          <a:xfrm>
            <a:off x="2149575" y="5148170"/>
            <a:ext cx="3265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Notice how we basically perform a carry operation</a:t>
            </a:r>
          </a:p>
        </p:txBody>
      </p:sp>
      <p:cxnSp>
        <p:nvCxnSpPr>
          <p:cNvPr id="43" name="Connector: Curved 42">
            <a:extLst>
              <a:ext uri="{FF2B5EF4-FFF2-40B4-BE49-F238E27FC236}">
                <a16:creationId xmlns:a16="http://schemas.microsoft.com/office/drawing/2014/main" id="{B1BD4B9B-1016-473F-BB08-CD8A978CC07E}"/>
              </a:ext>
            </a:extLst>
          </p:cNvPr>
          <p:cNvCxnSpPr>
            <a:stCxn id="42" idx="0"/>
          </p:cNvCxnSpPr>
          <p:nvPr/>
        </p:nvCxnSpPr>
        <p:spPr>
          <a:xfrm rot="5400000" flipH="1" flipV="1">
            <a:off x="3639814" y="4715975"/>
            <a:ext cx="574550" cy="28984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4631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3504"/>
    </mc:Choice>
    <mc:Fallback>
      <p:transition spd="slow" advTm="3350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D78F7-39C7-4D05-9803-6FD89A934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Recap – B-trees search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32966B-3F61-4BCE-8C3A-398ED7FC3E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amortized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32966B-3F61-4BCE-8C3A-398ED7FC3E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Rectangle 79">
            <a:extLst>
              <a:ext uri="{FF2B5EF4-FFF2-40B4-BE49-F238E27FC236}">
                <a16:creationId xmlns:a16="http://schemas.microsoft.com/office/drawing/2014/main" id="{8035204B-56F5-4A23-9523-711F4B80577E}"/>
              </a:ext>
            </a:extLst>
          </p:cNvPr>
          <p:cNvSpPr/>
          <p:nvPr/>
        </p:nvSpPr>
        <p:spPr>
          <a:xfrm>
            <a:off x="6001788" y="3991076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pivots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6A259B47-0B4A-41E6-AFE7-C87CAE373EB7}"/>
              </a:ext>
            </a:extLst>
          </p:cNvPr>
          <p:cNvCxnSpPr>
            <a:cxnSpLocks/>
          </p:cNvCxnSpPr>
          <p:nvPr/>
        </p:nvCxnSpPr>
        <p:spPr>
          <a:xfrm flipH="1">
            <a:off x="6558741" y="4248770"/>
            <a:ext cx="108066" cy="559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E96BA6A5-D594-446E-B3E8-3D5616B69EF9}"/>
              </a:ext>
            </a:extLst>
          </p:cNvPr>
          <p:cNvCxnSpPr>
            <a:cxnSpLocks/>
          </p:cNvCxnSpPr>
          <p:nvPr/>
        </p:nvCxnSpPr>
        <p:spPr>
          <a:xfrm>
            <a:off x="7265323" y="4248770"/>
            <a:ext cx="91440" cy="559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D3E79815-EF4C-4BCF-B006-3467FF121CBA}"/>
              </a:ext>
            </a:extLst>
          </p:cNvPr>
          <p:cNvCxnSpPr>
            <a:cxnSpLocks/>
            <a:endCxn id="91" idx="0"/>
          </p:cNvCxnSpPr>
          <p:nvPr/>
        </p:nvCxnSpPr>
        <p:spPr>
          <a:xfrm flipH="1">
            <a:off x="4961804" y="4258246"/>
            <a:ext cx="1069584" cy="573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DF4DFFE3-31D4-4714-BE70-D827417759DF}"/>
              </a:ext>
            </a:extLst>
          </p:cNvPr>
          <p:cNvCxnSpPr>
            <a:cxnSpLocks/>
            <a:endCxn id="92" idx="0"/>
          </p:cNvCxnSpPr>
          <p:nvPr/>
        </p:nvCxnSpPr>
        <p:spPr>
          <a:xfrm>
            <a:off x="7663075" y="4258246"/>
            <a:ext cx="1039859" cy="573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13F2731E-4B75-4C91-9374-AD62AD606410}"/>
              </a:ext>
            </a:extLst>
          </p:cNvPr>
          <p:cNvSpPr/>
          <p:nvPr/>
        </p:nvSpPr>
        <p:spPr>
          <a:xfrm>
            <a:off x="4130531" y="4831360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pivots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0B05A00-8147-401B-80F3-9FCF7214BB8F}"/>
              </a:ext>
            </a:extLst>
          </p:cNvPr>
          <p:cNvSpPr/>
          <p:nvPr/>
        </p:nvSpPr>
        <p:spPr>
          <a:xfrm>
            <a:off x="7871661" y="4831360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pivots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32F22CAF-D2D1-4C5E-B8F4-00EBF3F2657E}"/>
              </a:ext>
            </a:extLst>
          </p:cNvPr>
          <p:cNvSpPr txBox="1"/>
          <p:nvPr/>
        </p:nvSpPr>
        <p:spPr>
          <a:xfrm>
            <a:off x="6186583" y="4781277"/>
            <a:ext cx="12915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… ≈B children…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D450B57-629E-40CB-828C-4178974FDFAE}"/>
              </a:ext>
            </a:extLst>
          </p:cNvPr>
          <p:cNvSpPr txBox="1"/>
          <p:nvPr/>
        </p:nvSpPr>
        <p:spPr>
          <a:xfrm>
            <a:off x="5751896" y="3966035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66F097D-E638-4DAD-82D4-0534491231AB}"/>
              </a:ext>
            </a:extLst>
          </p:cNvPr>
          <p:cNvSpPr txBox="1"/>
          <p:nvPr/>
        </p:nvSpPr>
        <p:spPr>
          <a:xfrm>
            <a:off x="3867914" y="4806318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3A9382D-9C24-4C59-9E93-230696BB4E7D}"/>
              </a:ext>
            </a:extLst>
          </p:cNvPr>
          <p:cNvSpPr txBox="1"/>
          <p:nvPr/>
        </p:nvSpPr>
        <p:spPr>
          <a:xfrm>
            <a:off x="7624220" y="4788375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2F33A2C5-3943-4FA7-A173-6F4E1E212D9C}"/>
              </a:ext>
            </a:extLst>
          </p:cNvPr>
          <p:cNvSpPr/>
          <p:nvPr/>
        </p:nvSpPr>
        <p:spPr>
          <a:xfrm>
            <a:off x="3748528" y="5597732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elements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07F07803-5FA2-4DBA-8B64-9685005951F2}"/>
              </a:ext>
            </a:extLst>
          </p:cNvPr>
          <p:cNvSpPr txBox="1"/>
          <p:nvPr/>
        </p:nvSpPr>
        <p:spPr>
          <a:xfrm>
            <a:off x="3485911" y="5572690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9CC02B33-D7AC-4C23-AE83-554E08856E75}"/>
              </a:ext>
            </a:extLst>
          </p:cNvPr>
          <p:cNvSpPr/>
          <p:nvPr/>
        </p:nvSpPr>
        <p:spPr>
          <a:xfrm>
            <a:off x="8169287" y="5597732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elements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4E1D2413-55F9-4243-81F7-5E360D78536B}"/>
              </a:ext>
            </a:extLst>
          </p:cNvPr>
          <p:cNvSpPr txBox="1"/>
          <p:nvPr/>
        </p:nvSpPr>
        <p:spPr>
          <a:xfrm>
            <a:off x="7906670" y="5572690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FBA35BA0-968A-4079-8050-5C12046C300F}"/>
                  </a:ext>
                </a:extLst>
              </p:cNvPr>
              <p:cNvSpPr txBox="1"/>
              <p:nvPr/>
            </p:nvSpPr>
            <p:spPr>
              <a:xfrm>
                <a:off x="6079226" y="5528030"/>
                <a:ext cx="1159292" cy="3970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… ≈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</m:oMath>
                </a14:m>
                <a:r>
                  <a:rPr lang="en-US" sz="1400" dirty="0"/>
                  <a:t> leaves…</a:t>
                </a:r>
              </a:p>
            </p:txBody>
          </p:sp>
        </mc:Choice>
        <mc:Fallback xmlns=""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FBA35BA0-968A-4079-8050-5C12046C3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9226" y="5528030"/>
                <a:ext cx="1159292" cy="397096"/>
              </a:xfrm>
              <a:prstGeom prst="rect">
                <a:avLst/>
              </a:prstGeom>
              <a:blipFill>
                <a:blip r:embed="rId3"/>
                <a:stretch>
                  <a:fillRect l="-1579" r="-526" b="-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A69FFA25-EA5B-473D-B3AA-F7913B3097BA}"/>
              </a:ext>
            </a:extLst>
          </p:cNvPr>
          <p:cNvCxnSpPr/>
          <p:nvPr/>
        </p:nvCxnSpPr>
        <p:spPr>
          <a:xfrm flipH="1">
            <a:off x="4272741" y="5114095"/>
            <a:ext cx="166255" cy="214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1C2F6011-5443-4C65-ACCE-704F83AE39ED}"/>
              </a:ext>
            </a:extLst>
          </p:cNvPr>
          <p:cNvCxnSpPr/>
          <p:nvPr/>
        </p:nvCxnSpPr>
        <p:spPr>
          <a:xfrm>
            <a:off x="5195454" y="5114095"/>
            <a:ext cx="0" cy="214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D2B9BD89-2CCC-4732-9466-A312B42D5D43}"/>
              </a:ext>
            </a:extLst>
          </p:cNvPr>
          <p:cNvCxnSpPr/>
          <p:nvPr/>
        </p:nvCxnSpPr>
        <p:spPr>
          <a:xfrm>
            <a:off x="5569527" y="5112453"/>
            <a:ext cx="182369" cy="216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387CB093-70E5-4F32-93D0-CD843DF6D955}"/>
              </a:ext>
            </a:extLst>
          </p:cNvPr>
          <p:cNvCxnSpPr/>
          <p:nvPr/>
        </p:nvCxnSpPr>
        <p:spPr>
          <a:xfrm flipH="1">
            <a:off x="8047895" y="5123571"/>
            <a:ext cx="135109" cy="204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73F7001F-6AFC-4C1E-B9CF-47B351BB6851}"/>
              </a:ext>
            </a:extLst>
          </p:cNvPr>
          <p:cNvCxnSpPr/>
          <p:nvPr/>
        </p:nvCxnSpPr>
        <p:spPr>
          <a:xfrm>
            <a:off x="8512232" y="5112453"/>
            <a:ext cx="66502" cy="290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7C60448E-ED35-4715-BF89-D951ADB872DE}"/>
              </a:ext>
            </a:extLst>
          </p:cNvPr>
          <p:cNvCxnSpPr/>
          <p:nvPr/>
        </p:nvCxnSpPr>
        <p:spPr>
          <a:xfrm>
            <a:off x="9000560" y="5123571"/>
            <a:ext cx="266013" cy="193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78730A65-DE56-479F-9A3E-9D63C0242B3E}"/>
              </a:ext>
            </a:extLst>
          </p:cNvPr>
          <p:cNvCxnSpPr/>
          <p:nvPr/>
        </p:nvCxnSpPr>
        <p:spPr>
          <a:xfrm>
            <a:off x="10133214" y="3890357"/>
            <a:ext cx="0" cy="199011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234CA9E1-653D-47CE-9C1F-C93B0233C0CD}"/>
                  </a:ext>
                </a:extLst>
              </p:cNvPr>
              <p:cNvSpPr txBox="1"/>
              <p:nvPr/>
            </p:nvSpPr>
            <p:spPr>
              <a:xfrm>
                <a:off x="10299469" y="4831360"/>
                <a:ext cx="12385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234CA9E1-653D-47CE-9C1F-C93B0233C0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9469" y="4831360"/>
                <a:ext cx="1238544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2850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837"/>
    </mc:Choice>
    <mc:Fallback>
      <p:transition spd="slow" advTm="8837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2AF4D-A22D-48BA-8A40-FACDA302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Cache-Oblivious </a:t>
            </a:r>
            <a:r>
              <a:rPr lang="en-US" strike="sngStrike" dirty="0">
                <a:solidFill>
                  <a:srgbClr val="FF0000"/>
                </a:solidFill>
              </a:rPr>
              <a:t>Lookahead</a:t>
            </a:r>
            <a:r>
              <a:rPr lang="en-US" dirty="0"/>
              <a:t> Array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D11140-CC4A-4D25-B575-238B6E089C6F}"/>
              </a:ext>
            </a:extLst>
          </p:cNvPr>
          <p:cNvSpPr/>
          <p:nvPr/>
        </p:nvSpPr>
        <p:spPr>
          <a:xfrm>
            <a:off x="4807527" y="2911569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trike="sngStrike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40C3F8-2A8A-47B8-A3C3-3A2683CD52EF}"/>
              </a:ext>
            </a:extLst>
          </p:cNvPr>
          <p:cNvSpPr/>
          <p:nvPr/>
        </p:nvSpPr>
        <p:spPr>
          <a:xfrm>
            <a:off x="4807527" y="334568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45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AF1397-5A99-4C8E-8FA9-F976DC4F14E3}"/>
              </a:ext>
            </a:extLst>
          </p:cNvPr>
          <p:cNvSpPr/>
          <p:nvPr/>
        </p:nvSpPr>
        <p:spPr>
          <a:xfrm>
            <a:off x="5418242" y="334568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78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E1E443-ACB3-4385-BDAE-4A83EC4BA2C5}"/>
              </a:ext>
            </a:extLst>
          </p:cNvPr>
          <p:cNvSpPr/>
          <p:nvPr/>
        </p:nvSpPr>
        <p:spPr>
          <a:xfrm>
            <a:off x="4807527" y="3779799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5BB9F41-6B75-4AF2-8053-A2F7DC0E2A51}"/>
              </a:ext>
            </a:extLst>
          </p:cNvPr>
          <p:cNvSpPr/>
          <p:nvPr/>
        </p:nvSpPr>
        <p:spPr>
          <a:xfrm>
            <a:off x="5418242" y="3779799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53364D-E18F-4621-96BA-7D17E1F0827F}"/>
              </a:ext>
            </a:extLst>
          </p:cNvPr>
          <p:cNvSpPr/>
          <p:nvPr/>
        </p:nvSpPr>
        <p:spPr>
          <a:xfrm>
            <a:off x="6028958" y="3779799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95E2AAC-1675-4F2B-A616-4F82B78B473C}"/>
              </a:ext>
            </a:extLst>
          </p:cNvPr>
          <p:cNvSpPr/>
          <p:nvPr/>
        </p:nvSpPr>
        <p:spPr>
          <a:xfrm>
            <a:off x="6639675" y="3779799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B225933-1C66-4855-9178-6065F493C7F8}"/>
              </a:ext>
            </a:extLst>
          </p:cNvPr>
          <p:cNvSpPr txBox="1"/>
          <p:nvPr/>
        </p:nvSpPr>
        <p:spPr>
          <a:xfrm>
            <a:off x="3303253" y="29019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54C2B32-60C9-4FDC-84D3-7E44FE626464}"/>
              </a:ext>
            </a:extLst>
          </p:cNvPr>
          <p:cNvSpPr txBox="1"/>
          <p:nvPr/>
        </p:nvSpPr>
        <p:spPr>
          <a:xfrm>
            <a:off x="3051087" y="2467828"/>
            <a:ext cx="806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Level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5A56D77-6279-40C7-AD76-E4B374B2A8D8}"/>
              </a:ext>
            </a:extLst>
          </p:cNvPr>
          <p:cNvSpPr txBox="1"/>
          <p:nvPr/>
        </p:nvSpPr>
        <p:spPr>
          <a:xfrm>
            <a:off x="3821187" y="2467828"/>
            <a:ext cx="806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Filled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81FD89-6121-4370-9BC6-A222C64E1907}"/>
              </a:ext>
            </a:extLst>
          </p:cNvPr>
          <p:cNvSpPr txBox="1"/>
          <p:nvPr/>
        </p:nvSpPr>
        <p:spPr>
          <a:xfrm>
            <a:off x="3303253" y="33360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5E3B0CD-29BB-4CFD-826C-C0913CE9FD51}"/>
              </a:ext>
            </a:extLst>
          </p:cNvPr>
          <p:cNvSpPr txBox="1"/>
          <p:nvPr/>
        </p:nvSpPr>
        <p:spPr>
          <a:xfrm>
            <a:off x="3303253" y="37701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70C0E79-BB39-47D5-9767-56D418516C7A}"/>
              </a:ext>
            </a:extLst>
          </p:cNvPr>
          <p:cNvSpPr txBox="1"/>
          <p:nvPr/>
        </p:nvSpPr>
        <p:spPr>
          <a:xfrm>
            <a:off x="3303253" y="42042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B1E9B2B-3813-4A3C-B777-5FD8C320FE63}"/>
              </a:ext>
            </a:extLst>
          </p:cNvPr>
          <p:cNvSpPr txBox="1"/>
          <p:nvPr/>
        </p:nvSpPr>
        <p:spPr>
          <a:xfrm>
            <a:off x="3921166" y="29019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23025E1-20F2-42A2-A027-F5743DBF439D}"/>
              </a:ext>
            </a:extLst>
          </p:cNvPr>
          <p:cNvSpPr txBox="1"/>
          <p:nvPr/>
        </p:nvSpPr>
        <p:spPr>
          <a:xfrm>
            <a:off x="3921166" y="33360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7CCB1DE-26D0-4F6E-A041-6CDA6188C395}"/>
              </a:ext>
            </a:extLst>
          </p:cNvPr>
          <p:cNvSpPr txBox="1"/>
          <p:nvPr/>
        </p:nvSpPr>
        <p:spPr>
          <a:xfrm>
            <a:off x="3921166" y="37701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3ED4E2D-3609-4A91-B6F2-77D26F8A185A}"/>
              </a:ext>
            </a:extLst>
          </p:cNvPr>
          <p:cNvSpPr txBox="1"/>
          <p:nvPr/>
        </p:nvSpPr>
        <p:spPr>
          <a:xfrm>
            <a:off x="3921166" y="42042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22A402B-6C82-4DCA-9D41-C4617FFFC899}"/>
              </a:ext>
            </a:extLst>
          </p:cNvPr>
          <p:cNvSpPr txBox="1"/>
          <p:nvPr/>
        </p:nvSpPr>
        <p:spPr>
          <a:xfrm>
            <a:off x="2014449" y="3443008"/>
            <a:ext cx="806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 = 12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DBCBAE2-FF43-4319-957C-DDAC8362D6A7}"/>
              </a:ext>
            </a:extLst>
          </p:cNvPr>
          <p:cNvSpPr/>
          <p:nvPr/>
        </p:nvSpPr>
        <p:spPr>
          <a:xfrm>
            <a:off x="4807526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5009802-9182-4B17-9B60-7FBCB615963F}"/>
              </a:ext>
            </a:extLst>
          </p:cNvPr>
          <p:cNvSpPr/>
          <p:nvPr/>
        </p:nvSpPr>
        <p:spPr>
          <a:xfrm>
            <a:off x="5418241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5EF62F0-B056-4E42-B362-45E1B0A71007}"/>
              </a:ext>
            </a:extLst>
          </p:cNvPr>
          <p:cNvSpPr/>
          <p:nvPr/>
        </p:nvSpPr>
        <p:spPr>
          <a:xfrm>
            <a:off x="6028957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4221D54-3C6A-4AEE-B5BF-CD2E9BDC49D7}"/>
              </a:ext>
            </a:extLst>
          </p:cNvPr>
          <p:cNvSpPr/>
          <p:nvPr/>
        </p:nvSpPr>
        <p:spPr>
          <a:xfrm>
            <a:off x="6639674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00B6B71-F610-4FFE-BA3D-EE739B419A2E}"/>
              </a:ext>
            </a:extLst>
          </p:cNvPr>
          <p:cNvSpPr/>
          <p:nvPr/>
        </p:nvSpPr>
        <p:spPr>
          <a:xfrm>
            <a:off x="7250389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56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F4C327D-AC19-45D9-8DDB-ED7C7969008E}"/>
              </a:ext>
            </a:extLst>
          </p:cNvPr>
          <p:cNvSpPr/>
          <p:nvPr/>
        </p:nvSpPr>
        <p:spPr>
          <a:xfrm>
            <a:off x="7861104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72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E178020-1420-4342-A4A6-09A3FDD8284C}"/>
              </a:ext>
            </a:extLst>
          </p:cNvPr>
          <p:cNvSpPr/>
          <p:nvPr/>
        </p:nvSpPr>
        <p:spPr>
          <a:xfrm>
            <a:off x="8471820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91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47BA02A-411B-4700-8C64-CEC767DF4C56}"/>
              </a:ext>
            </a:extLst>
          </p:cNvPr>
          <p:cNvSpPr/>
          <p:nvPr/>
        </p:nvSpPr>
        <p:spPr>
          <a:xfrm>
            <a:off x="9082537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99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662AC04-6EFC-4E5B-84BC-19D8D4950D94}"/>
              </a:ext>
            </a:extLst>
          </p:cNvPr>
          <p:cNvSpPr txBox="1"/>
          <p:nvPr/>
        </p:nvSpPr>
        <p:spPr>
          <a:xfrm>
            <a:off x="838200" y="1825688"/>
            <a:ext cx="2386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Insert(6)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95D5083-7B47-4D56-BA1C-BF6DA9DA3813}"/>
              </a:ext>
            </a:extLst>
          </p:cNvPr>
          <p:cNvSpPr/>
          <p:nvPr/>
        </p:nvSpPr>
        <p:spPr>
          <a:xfrm>
            <a:off x="6887038" y="2906756"/>
            <a:ext cx="610715" cy="35970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64A354E-69CC-40AA-9339-FD9AB0C773DE}"/>
              </a:ext>
            </a:extLst>
          </p:cNvPr>
          <p:cNvSpPr txBox="1"/>
          <p:nvPr/>
        </p:nvSpPr>
        <p:spPr>
          <a:xfrm>
            <a:off x="7704337" y="2252385"/>
            <a:ext cx="3138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While 2 arrays of same size exist: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Merge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0B5C962-79AF-430A-8C50-7995E06BE5E9}"/>
              </a:ext>
            </a:extLst>
          </p:cNvPr>
          <p:cNvSpPr/>
          <p:nvPr/>
        </p:nvSpPr>
        <p:spPr>
          <a:xfrm>
            <a:off x="6276323" y="2906756"/>
            <a:ext cx="610715" cy="35970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FB133CD-C45D-4B36-9EDA-54A02E66AED7}"/>
              </a:ext>
            </a:extLst>
          </p:cNvPr>
          <p:cNvSpPr txBox="1"/>
          <p:nvPr/>
        </p:nvSpPr>
        <p:spPr>
          <a:xfrm>
            <a:off x="5693815" y="2911569"/>
            <a:ext cx="526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=&gt;</a:t>
            </a:r>
          </a:p>
        </p:txBody>
      </p: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BBE27090-BDCC-4350-9CA3-670D61DC7633}"/>
              </a:ext>
            </a:extLst>
          </p:cNvPr>
          <p:cNvCxnSpPr>
            <a:stCxn id="42" idx="2"/>
            <a:endCxn id="6" idx="3"/>
          </p:cNvCxnSpPr>
          <p:nvPr/>
        </p:nvCxnSpPr>
        <p:spPr>
          <a:xfrm rot="5400000">
            <a:off x="6175782" y="3119637"/>
            <a:ext cx="259075" cy="552724"/>
          </a:xfrm>
          <a:prstGeom prst="curved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C63349FA-5097-4592-91D6-43E5B25E8F56}"/>
              </a:ext>
            </a:extLst>
          </p:cNvPr>
          <p:cNvSpPr txBox="1"/>
          <p:nvPr/>
        </p:nvSpPr>
        <p:spPr>
          <a:xfrm>
            <a:off x="2149575" y="5148170"/>
            <a:ext cx="3265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Notice how we basically perform a carry operation</a:t>
            </a:r>
          </a:p>
        </p:txBody>
      </p:sp>
      <p:cxnSp>
        <p:nvCxnSpPr>
          <p:cNvPr id="45" name="Connector: Curved 44">
            <a:extLst>
              <a:ext uri="{FF2B5EF4-FFF2-40B4-BE49-F238E27FC236}">
                <a16:creationId xmlns:a16="http://schemas.microsoft.com/office/drawing/2014/main" id="{5939CD75-EBA6-41FC-90DD-53C912E6B639}"/>
              </a:ext>
            </a:extLst>
          </p:cNvPr>
          <p:cNvCxnSpPr>
            <a:stCxn id="44" idx="0"/>
          </p:cNvCxnSpPr>
          <p:nvPr/>
        </p:nvCxnSpPr>
        <p:spPr>
          <a:xfrm rot="5400000" flipH="1" flipV="1">
            <a:off x="3639814" y="4715975"/>
            <a:ext cx="574550" cy="28984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0988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492"/>
    </mc:Choice>
    <mc:Fallback>
      <p:transition spd="slow" advTm="16492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2AF4D-A22D-48BA-8A40-FACDA302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Cache-Oblivious </a:t>
            </a:r>
            <a:r>
              <a:rPr lang="en-US" strike="sngStrike" dirty="0">
                <a:solidFill>
                  <a:srgbClr val="FF0000"/>
                </a:solidFill>
              </a:rPr>
              <a:t>Lookahead</a:t>
            </a:r>
            <a:r>
              <a:rPr lang="en-US" dirty="0"/>
              <a:t> Array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D11140-CC4A-4D25-B575-238B6E089C6F}"/>
              </a:ext>
            </a:extLst>
          </p:cNvPr>
          <p:cNvSpPr/>
          <p:nvPr/>
        </p:nvSpPr>
        <p:spPr>
          <a:xfrm>
            <a:off x="4807527" y="2911569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trike="sngStrike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40C3F8-2A8A-47B8-A3C3-3A2683CD52EF}"/>
              </a:ext>
            </a:extLst>
          </p:cNvPr>
          <p:cNvSpPr/>
          <p:nvPr/>
        </p:nvSpPr>
        <p:spPr>
          <a:xfrm>
            <a:off x="4807527" y="334568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AF1397-5A99-4C8E-8FA9-F976DC4F14E3}"/>
              </a:ext>
            </a:extLst>
          </p:cNvPr>
          <p:cNvSpPr/>
          <p:nvPr/>
        </p:nvSpPr>
        <p:spPr>
          <a:xfrm>
            <a:off x="5418242" y="334568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E1E443-ACB3-4385-BDAE-4A83EC4BA2C5}"/>
              </a:ext>
            </a:extLst>
          </p:cNvPr>
          <p:cNvSpPr/>
          <p:nvPr/>
        </p:nvSpPr>
        <p:spPr>
          <a:xfrm>
            <a:off x="4807527" y="3779799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5BB9F41-6B75-4AF2-8053-A2F7DC0E2A51}"/>
              </a:ext>
            </a:extLst>
          </p:cNvPr>
          <p:cNvSpPr/>
          <p:nvPr/>
        </p:nvSpPr>
        <p:spPr>
          <a:xfrm>
            <a:off x="5418242" y="3779799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53364D-E18F-4621-96BA-7D17E1F0827F}"/>
              </a:ext>
            </a:extLst>
          </p:cNvPr>
          <p:cNvSpPr/>
          <p:nvPr/>
        </p:nvSpPr>
        <p:spPr>
          <a:xfrm>
            <a:off x="6028958" y="3779799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95E2AAC-1675-4F2B-A616-4F82B78B473C}"/>
              </a:ext>
            </a:extLst>
          </p:cNvPr>
          <p:cNvSpPr/>
          <p:nvPr/>
        </p:nvSpPr>
        <p:spPr>
          <a:xfrm>
            <a:off x="6639675" y="3779799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B225933-1C66-4855-9178-6065F493C7F8}"/>
              </a:ext>
            </a:extLst>
          </p:cNvPr>
          <p:cNvSpPr txBox="1"/>
          <p:nvPr/>
        </p:nvSpPr>
        <p:spPr>
          <a:xfrm>
            <a:off x="3303253" y="29019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54C2B32-60C9-4FDC-84D3-7E44FE626464}"/>
              </a:ext>
            </a:extLst>
          </p:cNvPr>
          <p:cNvSpPr txBox="1"/>
          <p:nvPr/>
        </p:nvSpPr>
        <p:spPr>
          <a:xfrm>
            <a:off x="3051087" y="2467828"/>
            <a:ext cx="806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Level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5A56D77-6279-40C7-AD76-E4B374B2A8D8}"/>
              </a:ext>
            </a:extLst>
          </p:cNvPr>
          <p:cNvSpPr txBox="1"/>
          <p:nvPr/>
        </p:nvSpPr>
        <p:spPr>
          <a:xfrm>
            <a:off x="3821187" y="2467828"/>
            <a:ext cx="806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Filled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81FD89-6121-4370-9BC6-A222C64E1907}"/>
              </a:ext>
            </a:extLst>
          </p:cNvPr>
          <p:cNvSpPr txBox="1"/>
          <p:nvPr/>
        </p:nvSpPr>
        <p:spPr>
          <a:xfrm>
            <a:off x="3303253" y="33360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5E3B0CD-29BB-4CFD-826C-C0913CE9FD51}"/>
              </a:ext>
            </a:extLst>
          </p:cNvPr>
          <p:cNvSpPr txBox="1"/>
          <p:nvPr/>
        </p:nvSpPr>
        <p:spPr>
          <a:xfrm>
            <a:off x="3303253" y="37701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70C0E79-BB39-47D5-9767-56D418516C7A}"/>
              </a:ext>
            </a:extLst>
          </p:cNvPr>
          <p:cNvSpPr txBox="1"/>
          <p:nvPr/>
        </p:nvSpPr>
        <p:spPr>
          <a:xfrm>
            <a:off x="3303253" y="42042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B1E9B2B-3813-4A3C-B777-5FD8C320FE63}"/>
              </a:ext>
            </a:extLst>
          </p:cNvPr>
          <p:cNvSpPr txBox="1"/>
          <p:nvPr/>
        </p:nvSpPr>
        <p:spPr>
          <a:xfrm>
            <a:off x="3921166" y="29019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23025E1-20F2-42A2-A027-F5743DBF439D}"/>
              </a:ext>
            </a:extLst>
          </p:cNvPr>
          <p:cNvSpPr txBox="1"/>
          <p:nvPr/>
        </p:nvSpPr>
        <p:spPr>
          <a:xfrm>
            <a:off x="3921166" y="33360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7CCB1DE-26D0-4F6E-A041-6CDA6188C395}"/>
              </a:ext>
            </a:extLst>
          </p:cNvPr>
          <p:cNvSpPr txBox="1"/>
          <p:nvPr/>
        </p:nvSpPr>
        <p:spPr>
          <a:xfrm>
            <a:off x="3921166" y="37701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3ED4E2D-3609-4A91-B6F2-77D26F8A185A}"/>
              </a:ext>
            </a:extLst>
          </p:cNvPr>
          <p:cNvSpPr txBox="1"/>
          <p:nvPr/>
        </p:nvSpPr>
        <p:spPr>
          <a:xfrm>
            <a:off x="3921166" y="42042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22A402B-6C82-4DCA-9D41-C4617FFFC899}"/>
              </a:ext>
            </a:extLst>
          </p:cNvPr>
          <p:cNvSpPr txBox="1"/>
          <p:nvPr/>
        </p:nvSpPr>
        <p:spPr>
          <a:xfrm>
            <a:off x="2014449" y="3443008"/>
            <a:ext cx="806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 = 12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DBCBAE2-FF43-4319-957C-DDAC8362D6A7}"/>
              </a:ext>
            </a:extLst>
          </p:cNvPr>
          <p:cNvSpPr/>
          <p:nvPr/>
        </p:nvSpPr>
        <p:spPr>
          <a:xfrm>
            <a:off x="4807526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5009802-9182-4B17-9B60-7FBCB615963F}"/>
              </a:ext>
            </a:extLst>
          </p:cNvPr>
          <p:cNvSpPr/>
          <p:nvPr/>
        </p:nvSpPr>
        <p:spPr>
          <a:xfrm>
            <a:off x="5418241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5EF62F0-B056-4E42-B362-45E1B0A71007}"/>
              </a:ext>
            </a:extLst>
          </p:cNvPr>
          <p:cNvSpPr/>
          <p:nvPr/>
        </p:nvSpPr>
        <p:spPr>
          <a:xfrm>
            <a:off x="6028957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4221D54-3C6A-4AEE-B5BF-CD2E9BDC49D7}"/>
              </a:ext>
            </a:extLst>
          </p:cNvPr>
          <p:cNvSpPr/>
          <p:nvPr/>
        </p:nvSpPr>
        <p:spPr>
          <a:xfrm>
            <a:off x="6639674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00B6B71-F610-4FFE-BA3D-EE739B419A2E}"/>
              </a:ext>
            </a:extLst>
          </p:cNvPr>
          <p:cNvSpPr/>
          <p:nvPr/>
        </p:nvSpPr>
        <p:spPr>
          <a:xfrm>
            <a:off x="7250389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56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F4C327D-AC19-45D9-8DDB-ED7C7969008E}"/>
              </a:ext>
            </a:extLst>
          </p:cNvPr>
          <p:cNvSpPr/>
          <p:nvPr/>
        </p:nvSpPr>
        <p:spPr>
          <a:xfrm>
            <a:off x="7861104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72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E178020-1420-4342-A4A6-09A3FDD8284C}"/>
              </a:ext>
            </a:extLst>
          </p:cNvPr>
          <p:cNvSpPr/>
          <p:nvPr/>
        </p:nvSpPr>
        <p:spPr>
          <a:xfrm>
            <a:off x="8471820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91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47BA02A-411B-4700-8C64-CEC767DF4C56}"/>
              </a:ext>
            </a:extLst>
          </p:cNvPr>
          <p:cNvSpPr/>
          <p:nvPr/>
        </p:nvSpPr>
        <p:spPr>
          <a:xfrm>
            <a:off x="9082537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99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662AC04-6EFC-4E5B-84BC-19D8D4950D94}"/>
              </a:ext>
            </a:extLst>
          </p:cNvPr>
          <p:cNvSpPr txBox="1"/>
          <p:nvPr/>
        </p:nvSpPr>
        <p:spPr>
          <a:xfrm>
            <a:off x="838200" y="1825688"/>
            <a:ext cx="2386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Insert(6)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95D5083-7B47-4D56-BA1C-BF6DA9DA3813}"/>
              </a:ext>
            </a:extLst>
          </p:cNvPr>
          <p:cNvSpPr/>
          <p:nvPr/>
        </p:nvSpPr>
        <p:spPr>
          <a:xfrm>
            <a:off x="7555746" y="3342728"/>
            <a:ext cx="610715" cy="35970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45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64A354E-69CC-40AA-9339-FD9AB0C773DE}"/>
              </a:ext>
            </a:extLst>
          </p:cNvPr>
          <p:cNvSpPr txBox="1"/>
          <p:nvPr/>
        </p:nvSpPr>
        <p:spPr>
          <a:xfrm>
            <a:off x="7704337" y="2252385"/>
            <a:ext cx="3138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While 2 arrays of same size exist: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Merge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0B5C962-79AF-430A-8C50-7995E06BE5E9}"/>
              </a:ext>
            </a:extLst>
          </p:cNvPr>
          <p:cNvSpPr/>
          <p:nvPr/>
        </p:nvSpPr>
        <p:spPr>
          <a:xfrm>
            <a:off x="6945031" y="3342728"/>
            <a:ext cx="610715" cy="35970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FB133CD-C45D-4B36-9EDA-54A02E66AED7}"/>
              </a:ext>
            </a:extLst>
          </p:cNvPr>
          <p:cNvSpPr txBox="1"/>
          <p:nvPr/>
        </p:nvSpPr>
        <p:spPr>
          <a:xfrm>
            <a:off x="6254752" y="3345684"/>
            <a:ext cx="526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=&gt;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C44DE70-0A45-46D1-AC69-872DD240857F}"/>
              </a:ext>
            </a:extLst>
          </p:cNvPr>
          <p:cNvSpPr/>
          <p:nvPr/>
        </p:nvSpPr>
        <p:spPr>
          <a:xfrm>
            <a:off x="8777176" y="3342728"/>
            <a:ext cx="610715" cy="35970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78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A5E8B3A-DB06-4093-ACD4-9C7C5ACB9135}"/>
              </a:ext>
            </a:extLst>
          </p:cNvPr>
          <p:cNvSpPr/>
          <p:nvPr/>
        </p:nvSpPr>
        <p:spPr>
          <a:xfrm>
            <a:off x="8166461" y="3342728"/>
            <a:ext cx="610715" cy="35970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50</a:t>
            </a:r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192DC523-619B-4C31-BFFF-84A24A7F21AD}"/>
              </a:ext>
            </a:extLst>
          </p:cNvPr>
          <p:cNvCxnSpPr>
            <a:stCxn id="30" idx="2"/>
            <a:endCxn id="10" idx="3"/>
          </p:cNvCxnSpPr>
          <p:nvPr/>
        </p:nvCxnSpPr>
        <p:spPr>
          <a:xfrm rot="5400000">
            <a:off x="7427138" y="3525686"/>
            <a:ext cx="257218" cy="610714"/>
          </a:xfrm>
          <a:prstGeom prst="curved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372EC438-AE34-42F4-B92D-025EDF0121DF}"/>
              </a:ext>
            </a:extLst>
          </p:cNvPr>
          <p:cNvSpPr txBox="1"/>
          <p:nvPr/>
        </p:nvSpPr>
        <p:spPr>
          <a:xfrm>
            <a:off x="2149575" y="5148170"/>
            <a:ext cx="3265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Notice how we basically perform a carry operation</a:t>
            </a:r>
          </a:p>
        </p:txBody>
      </p:sp>
      <p:cxnSp>
        <p:nvCxnSpPr>
          <p:cNvPr id="56" name="Connector: Curved 55">
            <a:extLst>
              <a:ext uri="{FF2B5EF4-FFF2-40B4-BE49-F238E27FC236}">
                <a16:creationId xmlns:a16="http://schemas.microsoft.com/office/drawing/2014/main" id="{9526E706-2292-4B94-9591-18D73554FFF2}"/>
              </a:ext>
            </a:extLst>
          </p:cNvPr>
          <p:cNvCxnSpPr>
            <a:stCxn id="55" idx="0"/>
          </p:cNvCxnSpPr>
          <p:nvPr/>
        </p:nvCxnSpPr>
        <p:spPr>
          <a:xfrm rot="5400000" flipH="1" flipV="1">
            <a:off x="3639814" y="4715975"/>
            <a:ext cx="574550" cy="28984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5589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49"/>
    </mc:Choice>
    <mc:Fallback>
      <p:transition spd="slow" advTm="4349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2AF4D-A22D-48BA-8A40-FACDA302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Cache-Oblivious </a:t>
            </a:r>
            <a:r>
              <a:rPr lang="en-US" strike="sngStrike" dirty="0">
                <a:solidFill>
                  <a:srgbClr val="FF0000"/>
                </a:solidFill>
              </a:rPr>
              <a:t>Lookahead</a:t>
            </a:r>
            <a:r>
              <a:rPr lang="en-US" dirty="0"/>
              <a:t> Array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D11140-CC4A-4D25-B575-238B6E089C6F}"/>
              </a:ext>
            </a:extLst>
          </p:cNvPr>
          <p:cNvSpPr/>
          <p:nvPr/>
        </p:nvSpPr>
        <p:spPr>
          <a:xfrm>
            <a:off x="4807527" y="2911569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trike="sngStrike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40C3F8-2A8A-47B8-A3C3-3A2683CD52EF}"/>
              </a:ext>
            </a:extLst>
          </p:cNvPr>
          <p:cNvSpPr/>
          <p:nvPr/>
        </p:nvSpPr>
        <p:spPr>
          <a:xfrm>
            <a:off x="4807527" y="334568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AF1397-5A99-4C8E-8FA9-F976DC4F14E3}"/>
              </a:ext>
            </a:extLst>
          </p:cNvPr>
          <p:cNvSpPr/>
          <p:nvPr/>
        </p:nvSpPr>
        <p:spPr>
          <a:xfrm>
            <a:off x="5418242" y="334568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E1E443-ACB3-4385-BDAE-4A83EC4BA2C5}"/>
              </a:ext>
            </a:extLst>
          </p:cNvPr>
          <p:cNvSpPr/>
          <p:nvPr/>
        </p:nvSpPr>
        <p:spPr>
          <a:xfrm>
            <a:off x="4807527" y="3779799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5BB9F41-6B75-4AF2-8053-A2F7DC0E2A51}"/>
              </a:ext>
            </a:extLst>
          </p:cNvPr>
          <p:cNvSpPr/>
          <p:nvPr/>
        </p:nvSpPr>
        <p:spPr>
          <a:xfrm>
            <a:off x="5418242" y="3779799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45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53364D-E18F-4621-96BA-7D17E1F0827F}"/>
              </a:ext>
            </a:extLst>
          </p:cNvPr>
          <p:cNvSpPr/>
          <p:nvPr/>
        </p:nvSpPr>
        <p:spPr>
          <a:xfrm>
            <a:off x="6028958" y="3779799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95E2AAC-1675-4F2B-A616-4F82B78B473C}"/>
              </a:ext>
            </a:extLst>
          </p:cNvPr>
          <p:cNvSpPr/>
          <p:nvPr/>
        </p:nvSpPr>
        <p:spPr>
          <a:xfrm>
            <a:off x="6639675" y="3779799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78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B225933-1C66-4855-9178-6065F493C7F8}"/>
              </a:ext>
            </a:extLst>
          </p:cNvPr>
          <p:cNvSpPr txBox="1"/>
          <p:nvPr/>
        </p:nvSpPr>
        <p:spPr>
          <a:xfrm>
            <a:off x="3303253" y="29019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54C2B32-60C9-4FDC-84D3-7E44FE626464}"/>
              </a:ext>
            </a:extLst>
          </p:cNvPr>
          <p:cNvSpPr txBox="1"/>
          <p:nvPr/>
        </p:nvSpPr>
        <p:spPr>
          <a:xfrm>
            <a:off x="3051087" y="2467828"/>
            <a:ext cx="806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Level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5A56D77-6279-40C7-AD76-E4B374B2A8D8}"/>
              </a:ext>
            </a:extLst>
          </p:cNvPr>
          <p:cNvSpPr txBox="1"/>
          <p:nvPr/>
        </p:nvSpPr>
        <p:spPr>
          <a:xfrm>
            <a:off x="3821187" y="2467828"/>
            <a:ext cx="806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Filled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81FD89-6121-4370-9BC6-A222C64E1907}"/>
              </a:ext>
            </a:extLst>
          </p:cNvPr>
          <p:cNvSpPr txBox="1"/>
          <p:nvPr/>
        </p:nvSpPr>
        <p:spPr>
          <a:xfrm>
            <a:off x="3303253" y="33360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5E3B0CD-29BB-4CFD-826C-C0913CE9FD51}"/>
              </a:ext>
            </a:extLst>
          </p:cNvPr>
          <p:cNvSpPr txBox="1"/>
          <p:nvPr/>
        </p:nvSpPr>
        <p:spPr>
          <a:xfrm>
            <a:off x="3303253" y="37701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70C0E79-BB39-47D5-9767-56D418516C7A}"/>
              </a:ext>
            </a:extLst>
          </p:cNvPr>
          <p:cNvSpPr txBox="1"/>
          <p:nvPr/>
        </p:nvSpPr>
        <p:spPr>
          <a:xfrm>
            <a:off x="3303253" y="42042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B1E9B2B-3813-4A3C-B777-5FD8C320FE63}"/>
              </a:ext>
            </a:extLst>
          </p:cNvPr>
          <p:cNvSpPr txBox="1"/>
          <p:nvPr/>
        </p:nvSpPr>
        <p:spPr>
          <a:xfrm>
            <a:off x="3921166" y="29019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23025E1-20F2-42A2-A027-F5743DBF439D}"/>
              </a:ext>
            </a:extLst>
          </p:cNvPr>
          <p:cNvSpPr txBox="1"/>
          <p:nvPr/>
        </p:nvSpPr>
        <p:spPr>
          <a:xfrm>
            <a:off x="3921166" y="33360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7CCB1DE-26D0-4F6E-A041-6CDA6188C395}"/>
              </a:ext>
            </a:extLst>
          </p:cNvPr>
          <p:cNvSpPr txBox="1"/>
          <p:nvPr/>
        </p:nvSpPr>
        <p:spPr>
          <a:xfrm>
            <a:off x="3921166" y="37701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3ED4E2D-3609-4A91-B6F2-77D26F8A185A}"/>
              </a:ext>
            </a:extLst>
          </p:cNvPr>
          <p:cNvSpPr txBox="1"/>
          <p:nvPr/>
        </p:nvSpPr>
        <p:spPr>
          <a:xfrm>
            <a:off x="3921166" y="42042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22A402B-6C82-4DCA-9D41-C4617FFFC899}"/>
              </a:ext>
            </a:extLst>
          </p:cNvPr>
          <p:cNvSpPr txBox="1"/>
          <p:nvPr/>
        </p:nvSpPr>
        <p:spPr>
          <a:xfrm>
            <a:off x="2014449" y="3443008"/>
            <a:ext cx="806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 = 12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DBCBAE2-FF43-4319-957C-DDAC8362D6A7}"/>
              </a:ext>
            </a:extLst>
          </p:cNvPr>
          <p:cNvSpPr/>
          <p:nvPr/>
        </p:nvSpPr>
        <p:spPr>
          <a:xfrm>
            <a:off x="4807526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5009802-9182-4B17-9B60-7FBCB615963F}"/>
              </a:ext>
            </a:extLst>
          </p:cNvPr>
          <p:cNvSpPr/>
          <p:nvPr/>
        </p:nvSpPr>
        <p:spPr>
          <a:xfrm>
            <a:off x="5418241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5EF62F0-B056-4E42-B362-45E1B0A71007}"/>
              </a:ext>
            </a:extLst>
          </p:cNvPr>
          <p:cNvSpPr/>
          <p:nvPr/>
        </p:nvSpPr>
        <p:spPr>
          <a:xfrm>
            <a:off x="6028957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4221D54-3C6A-4AEE-B5BF-CD2E9BDC49D7}"/>
              </a:ext>
            </a:extLst>
          </p:cNvPr>
          <p:cNvSpPr/>
          <p:nvPr/>
        </p:nvSpPr>
        <p:spPr>
          <a:xfrm>
            <a:off x="6639674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00B6B71-F610-4FFE-BA3D-EE739B419A2E}"/>
              </a:ext>
            </a:extLst>
          </p:cNvPr>
          <p:cNvSpPr/>
          <p:nvPr/>
        </p:nvSpPr>
        <p:spPr>
          <a:xfrm>
            <a:off x="7250389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56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F4C327D-AC19-45D9-8DDB-ED7C7969008E}"/>
              </a:ext>
            </a:extLst>
          </p:cNvPr>
          <p:cNvSpPr/>
          <p:nvPr/>
        </p:nvSpPr>
        <p:spPr>
          <a:xfrm>
            <a:off x="7861104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72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E178020-1420-4342-A4A6-09A3FDD8284C}"/>
              </a:ext>
            </a:extLst>
          </p:cNvPr>
          <p:cNvSpPr/>
          <p:nvPr/>
        </p:nvSpPr>
        <p:spPr>
          <a:xfrm>
            <a:off x="8471820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91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47BA02A-411B-4700-8C64-CEC767DF4C56}"/>
              </a:ext>
            </a:extLst>
          </p:cNvPr>
          <p:cNvSpPr/>
          <p:nvPr/>
        </p:nvSpPr>
        <p:spPr>
          <a:xfrm>
            <a:off x="9082537" y="4213914"/>
            <a:ext cx="610715" cy="35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99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662AC04-6EFC-4E5B-84BC-19D8D4950D94}"/>
              </a:ext>
            </a:extLst>
          </p:cNvPr>
          <p:cNvSpPr txBox="1"/>
          <p:nvPr/>
        </p:nvSpPr>
        <p:spPr>
          <a:xfrm>
            <a:off x="838200" y="1825688"/>
            <a:ext cx="2386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Insert(6)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64A354E-69CC-40AA-9339-FD9AB0C773DE}"/>
              </a:ext>
            </a:extLst>
          </p:cNvPr>
          <p:cNvSpPr txBox="1"/>
          <p:nvPr/>
        </p:nvSpPr>
        <p:spPr>
          <a:xfrm>
            <a:off x="7704337" y="2252385"/>
            <a:ext cx="3138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While 2 arrays of same size exist: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Merge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2B83F27-9137-4C77-B59A-CF5B74399D75}"/>
              </a:ext>
            </a:extLst>
          </p:cNvPr>
          <p:cNvSpPr txBox="1"/>
          <p:nvPr/>
        </p:nvSpPr>
        <p:spPr>
          <a:xfrm>
            <a:off x="2149575" y="5148170"/>
            <a:ext cx="3265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 binary representation of N</a:t>
            </a:r>
          </a:p>
        </p:txBody>
      </p:sp>
      <p:cxnSp>
        <p:nvCxnSpPr>
          <p:cNvPr id="56" name="Connector: Curved 55">
            <a:extLst>
              <a:ext uri="{FF2B5EF4-FFF2-40B4-BE49-F238E27FC236}">
                <a16:creationId xmlns:a16="http://schemas.microsoft.com/office/drawing/2014/main" id="{3EF9A815-6C0E-40FA-80AC-DD2D18796BC4}"/>
              </a:ext>
            </a:extLst>
          </p:cNvPr>
          <p:cNvCxnSpPr>
            <a:stCxn id="55" idx="0"/>
          </p:cNvCxnSpPr>
          <p:nvPr/>
        </p:nvCxnSpPr>
        <p:spPr>
          <a:xfrm rot="5400000" flipH="1" flipV="1">
            <a:off x="3639814" y="4715975"/>
            <a:ext cx="574550" cy="28984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0306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682"/>
    </mc:Choice>
    <mc:Fallback>
      <p:transition spd="slow" advTm="23682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2AF4D-A22D-48BA-8A40-FACDA302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Cache-Oblivious </a:t>
            </a:r>
            <a:r>
              <a:rPr lang="en-US" strike="sngStrike" dirty="0">
                <a:solidFill>
                  <a:srgbClr val="FF0000"/>
                </a:solidFill>
              </a:rPr>
              <a:t>Lookahead</a:t>
            </a:r>
            <a:r>
              <a:rPr lang="en-US" dirty="0"/>
              <a:t> Array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EDACC21-83E6-43FC-B1CF-77A6265C4160}"/>
              </a:ext>
            </a:extLst>
          </p:cNvPr>
          <p:cNvGrpSpPr/>
          <p:nvPr/>
        </p:nvGrpSpPr>
        <p:grpSpPr>
          <a:xfrm>
            <a:off x="6238875" y="4493447"/>
            <a:ext cx="5759427" cy="1735169"/>
            <a:chOff x="2014449" y="2467828"/>
            <a:chExt cx="7678803" cy="210579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CD11140-CC4A-4D25-B575-238B6E089C6F}"/>
                </a:ext>
              </a:extLst>
            </p:cNvPr>
            <p:cNvSpPr/>
            <p:nvPr/>
          </p:nvSpPr>
          <p:spPr>
            <a:xfrm>
              <a:off x="4807527" y="2911569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strike="sngStrike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440C3F8-2A8A-47B8-A3C3-3A2683CD52EF}"/>
                </a:ext>
              </a:extLst>
            </p:cNvPr>
            <p:cNvSpPr/>
            <p:nvPr/>
          </p:nvSpPr>
          <p:spPr>
            <a:xfrm>
              <a:off x="4807527" y="334568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3AF1397-5A99-4C8E-8FA9-F976DC4F14E3}"/>
                </a:ext>
              </a:extLst>
            </p:cNvPr>
            <p:cNvSpPr/>
            <p:nvPr/>
          </p:nvSpPr>
          <p:spPr>
            <a:xfrm>
              <a:off x="5418242" y="334568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AE1E443-ACB3-4385-BDAE-4A83EC4BA2C5}"/>
                </a:ext>
              </a:extLst>
            </p:cNvPr>
            <p:cNvSpPr/>
            <p:nvPr/>
          </p:nvSpPr>
          <p:spPr>
            <a:xfrm>
              <a:off x="4807527" y="3779799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5BB9F41-6B75-4AF2-8053-A2F7DC0E2A51}"/>
                </a:ext>
              </a:extLst>
            </p:cNvPr>
            <p:cNvSpPr/>
            <p:nvPr/>
          </p:nvSpPr>
          <p:spPr>
            <a:xfrm>
              <a:off x="5418242" y="3779799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45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653364D-E18F-4621-96BA-7D17E1F0827F}"/>
                </a:ext>
              </a:extLst>
            </p:cNvPr>
            <p:cNvSpPr/>
            <p:nvPr/>
          </p:nvSpPr>
          <p:spPr>
            <a:xfrm>
              <a:off x="6028958" y="3779799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50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95E2AAC-1675-4F2B-A616-4F82B78B473C}"/>
                </a:ext>
              </a:extLst>
            </p:cNvPr>
            <p:cNvSpPr/>
            <p:nvPr/>
          </p:nvSpPr>
          <p:spPr>
            <a:xfrm>
              <a:off x="6639675" y="3779799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78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B225933-1C66-4855-9178-6065F493C7F8}"/>
                </a:ext>
              </a:extLst>
            </p:cNvPr>
            <p:cNvSpPr txBox="1"/>
            <p:nvPr/>
          </p:nvSpPr>
          <p:spPr>
            <a:xfrm>
              <a:off x="3303253" y="2901943"/>
              <a:ext cx="390307" cy="3203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54C2B32-60C9-4FDC-84D3-7E44FE626464}"/>
                </a:ext>
              </a:extLst>
            </p:cNvPr>
            <p:cNvSpPr txBox="1"/>
            <p:nvPr/>
          </p:nvSpPr>
          <p:spPr>
            <a:xfrm>
              <a:off x="3051087" y="2467828"/>
              <a:ext cx="806017" cy="320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Level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5A56D77-6279-40C7-AD76-E4B374B2A8D8}"/>
                </a:ext>
              </a:extLst>
            </p:cNvPr>
            <p:cNvSpPr txBox="1"/>
            <p:nvPr/>
          </p:nvSpPr>
          <p:spPr>
            <a:xfrm>
              <a:off x="3821187" y="2467828"/>
              <a:ext cx="806017" cy="320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Filled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281FD89-6121-4370-9BC6-A222C64E1907}"/>
                </a:ext>
              </a:extLst>
            </p:cNvPr>
            <p:cNvSpPr txBox="1"/>
            <p:nvPr/>
          </p:nvSpPr>
          <p:spPr>
            <a:xfrm>
              <a:off x="3303253" y="3336059"/>
              <a:ext cx="390307" cy="3203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5E3B0CD-29BB-4CFD-826C-C0913CE9FD51}"/>
                </a:ext>
              </a:extLst>
            </p:cNvPr>
            <p:cNvSpPr txBox="1"/>
            <p:nvPr/>
          </p:nvSpPr>
          <p:spPr>
            <a:xfrm>
              <a:off x="3303253" y="3770173"/>
              <a:ext cx="390307" cy="3203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E70C0E79-BB39-47D5-9767-56D418516C7A}"/>
                </a:ext>
              </a:extLst>
            </p:cNvPr>
            <p:cNvSpPr txBox="1"/>
            <p:nvPr/>
          </p:nvSpPr>
          <p:spPr>
            <a:xfrm>
              <a:off x="3303253" y="4204288"/>
              <a:ext cx="390307" cy="3203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3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B1E9B2B-3813-4A3C-B777-5FD8C320FE63}"/>
                </a:ext>
              </a:extLst>
            </p:cNvPr>
            <p:cNvSpPr txBox="1"/>
            <p:nvPr/>
          </p:nvSpPr>
          <p:spPr>
            <a:xfrm>
              <a:off x="3921167" y="2901943"/>
              <a:ext cx="390307" cy="3203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23025E1-20F2-42A2-A027-F5743DBF439D}"/>
                </a:ext>
              </a:extLst>
            </p:cNvPr>
            <p:cNvSpPr txBox="1"/>
            <p:nvPr/>
          </p:nvSpPr>
          <p:spPr>
            <a:xfrm>
              <a:off x="3921167" y="3336059"/>
              <a:ext cx="390307" cy="3203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7CCB1DE-26D0-4F6E-A041-6CDA6188C395}"/>
                </a:ext>
              </a:extLst>
            </p:cNvPr>
            <p:cNvSpPr txBox="1"/>
            <p:nvPr/>
          </p:nvSpPr>
          <p:spPr>
            <a:xfrm>
              <a:off x="3921167" y="3770173"/>
              <a:ext cx="390307" cy="3203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3ED4E2D-3609-4A91-B6F2-77D26F8A185A}"/>
                </a:ext>
              </a:extLst>
            </p:cNvPr>
            <p:cNvSpPr txBox="1"/>
            <p:nvPr/>
          </p:nvSpPr>
          <p:spPr>
            <a:xfrm>
              <a:off x="3921167" y="4204288"/>
              <a:ext cx="390307" cy="3203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22A402B-6C82-4DCA-9D41-C4617FFFC899}"/>
                </a:ext>
              </a:extLst>
            </p:cNvPr>
            <p:cNvSpPr txBox="1"/>
            <p:nvPr/>
          </p:nvSpPr>
          <p:spPr>
            <a:xfrm>
              <a:off x="2014449" y="3443008"/>
              <a:ext cx="806017" cy="5338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N = 12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ADBCBAE2-FF43-4319-957C-DDAC8362D6A7}"/>
                </a:ext>
              </a:extLst>
            </p:cNvPr>
            <p:cNvSpPr/>
            <p:nvPr/>
          </p:nvSpPr>
          <p:spPr>
            <a:xfrm>
              <a:off x="4807526" y="421391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15009802-9182-4B17-9B60-7FBCB615963F}"/>
                </a:ext>
              </a:extLst>
            </p:cNvPr>
            <p:cNvSpPr/>
            <p:nvPr/>
          </p:nvSpPr>
          <p:spPr>
            <a:xfrm>
              <a:off x="5418241" y="421391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85EF62F0-B056-4E42-B362-45E1B0A71007}"/>
                </a:ext>
              </a:extLst>
            </p:cNvPr>
            <p:cNvSpPr/>
            <p:nvPr/>
          </p:nvSpPr>
          <p:spPr>
            <a:xfrm>
              <a:off x="6028957" y="421391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14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24221D54-3C6A-4AEE-B5BF-CD2E9BDC49D7}"/>
                </a:ext>
              </a:extLst>
            </p:cNvPr>
            <p:cNvSpPr/>
            <p:nvPr/>
          </p:nvSpPr>
          <p:spPr>
            <a:xfrm>
              <a:off x="6639674" y="421391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42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C00B6B71-F610-4FFE-BA3D-EE739B419A2E}"/>
                </a:ext>
              </a:extLst>
            </p:cNvPr>
            <p:cNvSpPr/>
            <p:nvPr/>
          </p:nvSpPr>
          <p:spPr>
            <a:xfrm>
              <a:off x="7250389" y="421391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56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F4C327D-AC19-45D9-8DDB-ED7C7969008E}"/>
                </a:ext>
              </a:extLst>
            </p:cNvPr>
            <p:cNvSpPr/>
            <p:nvPr/>
          </p:nvSpPr>
          <p:spPr>
            <a:xfrm>
              <a:off x="7861104" y="421391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72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3E178020-1420-4342-A4A6-09A3FDD8284C}"/>
                </a:ext>
              </a:extLst>
            </p:cNvPr>
            <p:cNvSpPr/>
            <p:nvPr/>
          </p:nvSpPr>
          <p:spPr>
            <a:xfrm>
              <a:off x="8471820" y="421391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91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D47BA02A-411B-4700-8C64-CEC767DF4C56}"/>
                </a:ext>
              </a:extLst>
            </p:cNvPr>
            <p:cNvSpPr/>
            <p:nvPr/>
          </p:nvSpPr>
          <p:spPr>
            <a:xfrm>
              <a:off x="9082537" y="421391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99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662AC04-6EFC-4E5B-84BC-19D8D4950D94}"/>
                  </a:ext>
                </a:extLst>
              </p:cNvPr>
              <p:cNvSpPr txBox="1"/>
              <p:nvPr/>
            </p:nvSpPr>
            <p:spPr>
              <a:xfrm>
                <a:off x="602220" y="1673939"/>
                <a:ext cx="10751580" cy="27982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/>
                  <a:t>Amortized Analysis – Charging Argument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800" b="1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Each level has bank account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Every item that enters a level pays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 to that level’s account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Levels with K items has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 in bank – enough to pay for merging 2 sorted arrays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There are only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func>
                  </m:oMath>
                </a14:m>
                <a:r>
                  <a:rPr lang="en-US" sz="2400" dirty="0"/>
                  <a:t> levels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662AC04-6EFC-4E5B-84BC-19D8D4950D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220" y="1673939"/>
                <a:ext cx="10751580" cy="2798202"/>
              </a:xfrm>
              <a:prstGeom prst="rect">
                <a:avLst/>
              </a:prstGeom>
              <a:blipFill>
                <a:blip r:embed="rId2"/>
                <a:stretch>
                  <a:fillRect l="-1190" t="-2179" b="-41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B998B4F-8123-4F86-AFB6-85F790CD17BA}"/>
                  </a:ext>
                </a:extLst>
              </p:cNvPr>
              <p:cNvSpPr txBox="1"/>
              <p:nvPr/>
            </p:nvSpPr>
            <p:spPr>
              <a:xfrm>
                <a:off x="602220" y="4859089"/>
                <a:ext cx="4806532" cy="1089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/>
                  <a:t>Conclusion: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Cost of insert is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</m:func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B998B4F-8123-4F86-AFB6-85F790CD1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220" y="4859089"/>
                <a:ext cx="4806532" cy="1089401"/>
              </a:xfrm>
              <a:prstGeom prst="rect">
                <a:avLst/>
              </a:prstGeom>
              <a:blipFill>
                <a:blip r:embed="rId3"/>
                <a:stretch>
                  <a:fillRect l="-2665" t="-5028" b="-2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0373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439"/>
    </mc:Choice>
    <mc:Fallback>
      <p:transition spd="slow" advTm="50439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2AF4D-A22D-48BA-8A40-FACDA302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Cache-Oblivious </a:t>
            </a:r>
            <a:r>
              <a:rPr lang="en-US" strike="sngStrike" dirty="0">
                <a:solidFill>
                  <a:srgbClr val="FF0000"/>
                </a:solidFill>
              </a:rPr>
              <a:t>Lookahead</a:t>
            </a:r>
            <a:r>
              <a:rPr lang="en-US" dirty="0"/>
              <a:t> Array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EDACC21-83E6-43FC-B1CF-77A6265C4160}"/>
              </a:ext>
            </a:extLst>
          </p:cNvPr>
          <p:cNvGrpSpPr/>
          <p:nvPr/>
        </p:nvGrpSpPr>
        <p:grpSpPr>
          <a:xfrm>
            <a:off x="6238875" y="4493447"/>
            <a:ext cx="5759427" cy="1735169"/>
            <a:chOff x="2014449" y="2467828"/>
            <a:chExt cx="7678803" cy="210579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CD11140-CC4A-4D25-B575-238B6E089C6F}"/>
                </a:ext>
              </a:extLst>
            </p:cNvPr>
            <p:cNvSpPr/>
            <p:nvPr/>
          </p:nvSpPr>
          <p:spPr>
            <a:xfrm>
              <a:off x="4807527" y="2911569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strike="sngStrike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440C3F8-2A8A-47B8-A3C3-3A2683CD52EF}"/>
                </a:ext>
              </a:extLst>
            </p:cNvPr>
            <p:cNvSpPr/>
            <p:nvPr/>
          </p:nvSpPr>
          <p:spPr>
            <a:xfrm>
              <a:off x="4807527" y="334568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3AF1397-5A99-4C8E-8FA9-F976DC4F14E3}"/>
                </a:ext>
              </a:extLst>
            </p:cNvPr>
            <p:cNvSpPr/>
            <p:nvPr/>
          </p:nvSpPr>
          <p:spPr>
            <a:xfrm>
              <a:off x="5418242" y="334568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AE1E443-ACB3-4385-BDAE-4A83EC4BA2C5}"/>
                </a:ext>
              </a:extLst>
            </p:cNvPr>
            <p:cNvSpPr/>
            <p:nvPr/>
          </p:nvSpPr>
          <p:spPr>
            <a:xfrm>
              <a:off x="4807527" y="3779799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5BB9F41-6B75-4AF2-8053-A2F7DC0E2A51}"/>
                </a:ext>
              </a:extLst>
            </p:cNvPr>
            <p:cNvSpPr/>
            <p:nvPr/>
          </p:nvSpPr>
          <p:spPr>
            <a:xfrm>
              <a:off x="5418242" y="3779799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45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653364D-E18F-4621-96BA-7D17E1F0827F}"/>
                </a:ext>
              </a:extLst>
            </p:cNvPr>
            <p:cNvSpPr/>
            <p:nvPr/>
          </p:nvSpPr>
          <p:spPr>
            <a:xfrm>
              <a:off x="6028958" y="3779799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50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95E2AAC-1675-4F2B-A616-4F82B78B473C}"/>
                </a:ext>
              </a:extLst>
            </p:cNvPr>
            <p:cNvSpPr/>
            <p:nvPr/>
          </p:nvSpPr>
          <p:spPr>
            <a:xfrm>
              <a:off x="6639675" y="3779799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78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B225933-1C66-4855-9178-6065F493C7F8}"/>
                </a:ext>
              </a:extLst>
            </p:cNvPr>
            <p:cNvSpPr txBox="1"/>
            <p:nvPr/>
          </p:nvSpPr>
          <p:spPr>
            <a:xfrm>
              <a:off x="3303253" y="2901943"/>
              <a:ext cx="390307" cy="3203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54C2B32-60C9-4FDC-84D3-7E44FE626464}"/>
                </a:ext>
              </a:extLst>
            </p:cNvPr>
            <p:cNvSpPr txBox="1"/>
            <p:nvPr/>
          </p:nvSpPr>
          <p:spPr>
            <a:xfrm>
              <a:off x="3051087" y="2467828"/>
              <a:ext cx="806017" cy="320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Level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5A56D77-6279-40C7-AD76-E4B374B2A8D8}"/>
                </a:ext>
              </a:extLst>
            </p:cNvPr>
            <p:cNvSpPr txBox="1"/>
            <p:nvPr/>
          </p:nvSpPr>
          <p:spPr>
            <a:xfrm>
              <a:off x="3821187" y="2467828"/>
              <a:ext cx="806017" cy="320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Filled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281FD89-6121-4370-9BC6-A222C64E1907}"/>
                </a:ext>
              </a:extLst>
            </p:cNvPr>
            <p:cNvSpPr txBox="1"/>
            <p:nvPr/>
          </p:nvSpPr>
          <p:spPr>
            <a:xfrm>
              <a:off x="3303253" y="3336059"/>
              <a:ext cx="390307" cy="3203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5E3B0CD-29BB-4CFD-826C-C0913CE9FD51}"/>
                </a:ext>
              </a:extLst>
            </p:cNvPr>
            <p:cNvSpPr txBox="1"/>
            <p:nvPr/>
          </p:nvSpPr>
          <p:spPr>
            <a:xfrm>
              <a:off x="3303253" y="3770173"/>
              <a:ext cx="390307" cy="3203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E70C0E79-BB39-47D5-9767-56D418516C7A}"/>
                </a:ext>
              </a:extLst>
            </p:cNvPr>
            <p:cNvSpPr txBox="1"/>
            <p:nvPr/>
          </p:nvSpPr>
          <p:spPr>
            <a:xfrm>
              <a:off x="3303253" y="4204288"/>
              <a:ext cx="390307" cy="3203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3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B1E9B2B-3813-4A3C-B777-5FD8C320FE63}"/>
                </a:ext>
              </a:extLst>
            </p:cNvPr>
            <p:cNvSpPr txBox="1"/>
            <p:nvPr/>
          </p:nvSpPr>
          <p:spPr>
            <a:xfrm>
              <a:off x="3921167" y="2901943"/>
              <a:ext cx="390307" cy="3203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23025E1-20F2-42A2-A027-F5743DBF439D}"/>
                </a:ext>
              </a:extLst>
            </p:cNvPr>
            <p:cNvSpPr txBox="1"/>
            <p:nvPr/>
          </p:nvSpPr>
          <p:spPr>
            <a:xfrm>
              <a:off x="3921167" y="3336059"/>
              <a:ext cx="390307" cy="3203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7CCB1DE-26D0-4F6E-A041-6CDA6188C395}"/>
                </a:ext>
              </a:extLst>
            </p:cNvPr>
            <p:cNvSpPr txBox="1"/>
            <p:nvPr/>
          </p:nvSpPr>
          <p:spPr>
            <a:xfrm>
              <a:off x="3921167" y="3770173"/>
              <a:ext cx="390307" cy="3203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3ED4E2D-3609-4A91-B6F2-77D26F8A185A}"/>
                </a:ext>
              </a:extLst>
            </p:cNvPr>
            <p:cNvSpPr txBox="1"/>
            <p:nvPr/>
          </p:nvSpPr>
          <p:spPr>
            <a:xfrm>
              <a:off x="3921167" y="4204288"/>
              <a:ext cx="390307" cy="3203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22A402B-6C82-4DCA-9D41-C4617FFFC899}"/>
                </a:ext>
              </a:extLst>
            </p:cNvPr>
            <p:cNvSpPr txBox="1"/>
            <p:nvPr/>
          </p:nvSpPr>
          <p:spPr>
            <a:xfrm>
              <a:off x="2014449" y="3443008"/>
              <a:ext cx="806017" cy="5338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N = 12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ADBCBAE2-FF43-4319-957C-DDAC8362D6A7}"/>
                </a:ext>
              </a:extLst>
            </p:cNvPr>
            <p:cNvSpPr/>
            <p:nvPr/>
          </p:nvSpPr>
          <p:spPr>
            <a:xfrm>
              <a:off x="4807526" y="421391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15009802-9182-4B17-9B60-7FBCB615963F}"/>
                </a:ext>
              </a:extLst>
            </p:cNvPr>
            <p:cNvSpPr/>
            <p:nvPr/>
          </p:nvSpPr>
          <p:spPr>
            <a:xfrm>
              <a:off x="5418241" y="421391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85EF62F0-B056-4E42-B362-45E1B0A71007}"/>
                </a:ext>
              </a:extLst>
            </p:cNvPr>
            <p:cNvSpPr/>
            <p:nvPr/>
          </p:nvSpPr>
          <p:spPr>
            <a:xfrm>
              <a:off x="6028957" y="421391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14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24221D54-3C6A-4AEE-B5BF-CD2E9BDC49D7}"/>
                </a:ext>
              </a:extLst>
            </p:cNvPr>
            <p:cNvSpPr/>
            <p:nvPr/>
          </p:nvSpPr>
          <p:spPr>
            <a:xfrm>
              <a:off x="6639674" y="421391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42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C00B6B71-F610-4FFE-BA3D-EE739B419A2E}"/>
                </a:ext>
              </a:extLst>
            </p:cNvPr>
            <p:cNvSpPr/>
            <p:nvPr/>
          </p:nvSpPr>
          <p:spPr>
            <a:xfrm>
              <a:off x="7250389" y="421391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56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F4C327D-AC19-45D9-8DDB-ED7C7969008E}"/>
                </a:ext>
              </a:extLst>
            </p:cNvPr>
            <p:cNvSpPr/>
            <p:nvPr/>
          </p:nvSpPr>
          <p:spPr>
            <a:xfrm>
              <a:off x="7861104" y="421391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72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3E178020-1420-4342-A4A6-09A3FDD8284C}"/>
                </a:ext>
              </a:extLst>
            </p:cNvPr>
            <p:cNvSpPr/>
            <p:nvPr/>
          </p:nvSpPr>
          <p:spPr>
            <a:xfrm>
              <a:off x="8471820" y="421391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91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D47BA02A-411B-4700-8C64-CEC767DF4C56}"/>
                </a:ext>
              </a:extLst>
            </p:cNvPr>
            <p:cNvSpPr/>
            <p:nvPr/>
          </p:nvSpPr>
          <p:spPr>
            <a:xfrm>
              <a:off x="9082537" y="421391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99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662AC04-6EFC-4E5B-84BC-19D8D4950D94}"/>
                  </a:ext>
                </a:extLst>
              </p:cNvPr>
              <p:cNvSpPr txBox="1"/>
              <p:nvPr/>
            </p:nvSpPr>
            <p:spPr>
              <a:xfrm>
                <a:off x="602220" y="1673939"/>
                <a:ext cx="1075158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/>
                  <a:t>Search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Binary search each level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=&gt;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𝑙𝑜𝑔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662AC04-6EFC-4E5B-84BC-19D8D4950D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220" y="1673939"/>
                <a:ext cx="10751580" cy="1384995"/>
              </a:xfrm>
              <a:prstGeom prst="rect">
                <a:avLst/>
              </a:prstGeom>
              <a:blipFill>
                <a:blip r:embed="rId2"/>
                <a:stretch>
                  <a:fillRect l="-1190" t="-4405" b="-11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4048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853"/>
    </mc:Choice>
    <mc:Fallback>
      <p:transition spd="slow" advTm="20853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2AF4D-A22D-48BA-8A40-FACDA302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Cache-Oblivious </a:t>
            </a:r>
            <a:r>
              <a:rPr lang="en-US" strike="sngStrike" dirty="0">
                <a:solidFill>
                  <a:srgbClr val="FF0000"/>
                </a:solidFill>
              </a:rPr>
              <a:t>Lookahead</a:t>
            </a:r>
            <a:r>
              <a:rPr lang="en-US" dirty="0"/>
              <a:t> Array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EDACC21-83E6-43FC-B1CF-77A6265C4160}"/>
              </a:ext>
            </a:extLst>
          </p:cNvPr>
          <p:cNvGrpSpPr/>
          <p:nvPr/>
        </p:nvGrpSpPr>
        <p:grpSpPr>
          <a:xfrm>
            <a:off x="6238875" y="4493447"/>
            <a:ext cx="5759427" cy="1735169"/>
            <a:chOff x="2014449" y="2467828"/>
            <a:chExt cx="7678803" cy="210579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CD11140-CC4A-4D25-B575-238B6E089C6F}"/>
                </a:ext>
              </a:extLst>
            </p:cNvPr>
            <p:cNvSpPr/>
            <p:nvPr/>
          </p:nvSpPr>
          <p:spPr>
            <a:xfrm>
              <a:off x="4807527" y="2911569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strike="sngStrike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440C3F8-2A8A-47B8-A3C3-3A2683CD52EF}"/>
                </a:ext>
              </a:extLst>
            </p:cNvPr>
            <p:cNvSpPr/>
            <p:nvPr/>
          </p:nvSpPr>
          <p:spPr>
            <a:xfrm>
              <a:off x="4807527" y="334568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3AF1397-5A99-4C8E-8FA9-F976DC4F14E3}"/>
                </a:ext>
              </a:extLst>
            </p:cNvPr>
            <p:cNvSpPr/>
            <p:nvPr/>
          </p:nvSpPr>
          <p:spPr>
            <a:xfrm>
              <a:off x="5418242" y="334568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AE1E443-ACB3-4385-BDAE-4A83EC4BA2C5}"/>
                </a:ext>
              </a:extLst>
            </p:cNvPr>
            <p:cNvSpPr/>
            <p:nvPr/>
          </p:nvSpPr>
          <p:spPr>
            <a:xfrm>
              <a:off x="4807527" y="3779799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5BB9F41-6B75-4AF2-8053-A2F7DC0E2A51}"/>
                </a:ext>
              </a:extLst>
            </p:cNvPr>
            <p:cNvSpPr/>
            <p:nvPr/>
          </p:nvSpPr>
          <p:spPr>
            <a:xfrm>
              <a:off x="5418242" y="3779799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45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653364D-E18F-4621-96BA-7D17E1F0827F}"/>
                </a:ext>
              </a:extLst>
            </p:cNvPr>
            <p:cNvSpPr/>
            <p:nvPr/>
          </p:nvSpPr>
          <p:spPr>
            <a:xfrm>
              <a:off x="6028958" y="3779799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50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95E2AAC-1675-4F2B-A616-4F82B78B473C}"/>
                </a:ext>
              </a:extLst>
            </p:cNvPr>
            <p:cNvSpPr/>
            <p:nvPr/>
          </p:nvSpPr>
          <p:spPr>
            <a:xfrm>
              <a:off x="6639675" y="3779799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78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B225933-1C66-4855-9178-6065F493C7F8}"/>
                </a:ext>
              </a:extLst>
            </p:cNvPr>
            <p:cNvSpPr txBox="1"/>
            <p:nvPr/>
          </p:nvSpPr>
          <p:spPr>
            <a:xfrm>
              <a:off x="3303253" y="2901943"/>
              <a:ext cx="390307" cy="3203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54C2B32-60C9-4FDC-84D3-7E44FE626464}"/>
                </a:ext>
              </a:extLst>
            </p:cNvPr>
            <p:cNvSpPr txBox="1"/>
            <p:nvPr/>
          </p:nvSpPr>
          <p:spPr>
            <a:xfrm>
              <a:off x="3051087" y="2467828"/>
              <a:ext cx="806017" cy="320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Level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5A56D77-6279-40C7-AD76-E4B374B2A8D8}"/>
                </a:ext>
              </a:extLst>
            </p:cNvPr>
            <p:cNvSpPr txBox="1"/>
            <p:nvPr/>
          </p:nvSpPr>
          <p:spPr>
            <a:xfrm>
              <a:off x="3821187" y="2467828"/>
              <a:ext cx="806017" cy="320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Filled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281FD89-6121-4370-9BC6-A222C64E1907}"/>
                </a:ext>
              </a:extLst>
            </p:cNvPr>
            <p:cNvSpPr txBox="1"/>
            <p:nvPr/>
          </p:nvSpPr>
          <p:spPr>
            <a:xfrm>
              <a:off x="3303253" y="3336059"/>
              <a:ext cx="390307" cy="3203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5E3B0CD-29BB-4CFD-826C-C0913CE9FD51}"/>
                </a:ext>
              </a:extLst>
            </p:cNvPr>
            <p:cNvSpPr txBox="1"/>
            <p:nvPr/>
          </p:nvSpPr>
          <p:spPr>
            <a:xfrm>
              <a:off x="3303253" y="3770173"/>
              <a:ext cx="390307" cy="3203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E70C0E79-BB39-47D5-9767-56D418516C7A}"/>
                </a:ext>
              </a:extLst>
            </p:cNvPr>
            <p:cNvSpPr txBox="1"/>
            <p:nvPr/>
          </p:nvSpPr>
          <p:spPr>
            <a:xfrm>
              <a:off x="3303253" y="4204288"/>
              <a:ext cx="390307" cy="3203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3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B1E9B2B-3813-4A3C-B777-5FD8C320FE63}"/>
                </a:ext>
              </a:extLst>
            </p:cNvPr>
            <p:cNvSpPr txBox="1"/>
            <p:nvPr/>
          </p:nvSpPr>
          <p:spPr>
            <a:xfrm>
              <a:off x="3921167" y="2901943"/>
              <a:ext cx="390307" cy="3203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23025E1-20F2-42A2-A027-F5743DBF439D}"/>
                </a:ext>
              </a:extLst>
            </p:cNvPr>
            <p:cNvSpPr txBox="1"/>
            <p:nvPr/>
          </p:nvSpPr>
          <p:spPr>
            <a:xfrm>
              <a:off x="3921167" y="3336059"/>
              <a:ext cx="390307" cy="3203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7CCB1DE-26D0-4F6E-A041-6CDA6188C395}"/>
                </a:ext>
              </a:extLst>
            </p:cNvPr>
            <p:cNvSpPr txBox="1"/>
            <p:nvPr/>
          </p:nvSpPr>
          <p:spPr>
            <a:xfrm>
              <a:off x="3921167" y="3770173"/>
              <a:ext cx="390307" cy="3203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3ED4E2D-3609-4A91-B6F2-77D26F8A185A}"/>
                </a:ext>
              </a:extLst>
            </p:cNvPr>
            <p:cNvSpPr txBox="1"/>
            <p:nvPr/>
          </p:nvSpPr>
          <p:spPr>
            <a:xfrm>
              <a:off x="3921167" y="4204288"/>
              <a:ext cx="390307" cy="3203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22A402B-6C82-4DCA-9D41-C4617FFFC899}"/>
                </a:ext>
              </a:extLst>
            </p:cNvPr>
            <p:cNvSpPr txBox="1"/>
            <p:nvPr/>
          </p:nvSpPr>
          <p:spPr>
            <a:xfrm>
              <a:off x="2014449" y="3443008"/>
              <a:ext cx="806017" cy="5338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N = 12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ADBCBAE2-FF43-4319-957C-DDAC8362D6A7}"/>
                </a:ext>
              </a:extLst>
            </p:cNvPr>
            <p:cNvSpPr/>
            <p:nvPr/>
          </p:nvSpPr>
          <p:spPr>
            <a:xfrm>
              <a:off x="4807526" y="421391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15009802-9182-4B17-9B60-7FBCB615963F}"/>
                </a:ext>
              </a:extLst>
            </p:cNvPr>
            <p:cNvSpPr/>
            <p:nvPr/>
          </p:nvSpPr>
          <p:spPr>
            <a:xfrm>
              <a:off x="5418241" y="421391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85EF62F0-B056-4E42-B362-45E1B0A71007}"/>
                </a:ext>
              </a:extLst>
            </p:cNvPr>
            <p:cNvSpPr/>
            <p:nvPr/>
          </p:nvSpPr>
          <p:spPr>
            <a:xfrm>
              <a:off x="6028957" y="421391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14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24221D54-3C6A-4AEE-B5BF-CD2E9BDC49D7}"/>
                </a:ext>
              </a:extLst>
            </p:cNvPr>
            <p:cNvSpPr/>
            <p:nvPr/>
          </p:nvSpPr>
          <p:spPr>
            <a:xfrm>
              <a:off x="6639674" y="421391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42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C00B6B71-F610-4FFE-BA3D-EE739B419A2E}"/>
                </a:ext>
              </a:extLst>
            </p:cNvPr>
            <p:cNvSpPr/>
            <p:nvPr/>
          </p:nvSpPr>
          <p:spPr>
            <a:xfrm>
              <a:off x="7250389" y="421391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56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F4C327D-AC19-45D9-8DDB-ED7C7969008E}"/>
                </a:ext>
              </a:extLst>
            </p:cNvPr>
            <p:cNvSpPr/>
            <p:nvPr/>
          </p:nvSpPr>
          <p:spPr>
            <a:xfrm>
              <a:off x="7861104" y="421391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72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3E178020-1420-4342-A4A6-09A3FDD8284C}"/>
                </a:ext>
              </a:extLst>
            </p:cNvPr>
            <p:cNvSpPr/>
            <p:nvPr/>
          </p:nvSpPr>
          <p:spPr>
            <a:xfrm>
              <a:off x="8471820" y="421391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91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D47BA02A-411B-4700-8C64-CEC767DF4C56}"/>
                </a:ext>
              </a:extLst>
            </p:cNvPr>
            <p:cNvSpPr/>
            <p:nvPr/>
          </p:nvSpPr>
          <p:spPr>
            <a:xfrm>
              <a:off x="9082537" y="4213914"/>
              <a:ext cx="610715" cy="3597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99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662AC04-6EFC-4E5B-84BC-19D8D4950D94}"/>
                  </a:ext>
                </a:extLst>
              </p:cNvPr>
              <p:cNvSpPr txBox="1"/>
              <p:nvPr/>
            </p:nvSpPr>
            <p:spPr>
              <a:xfrm>
                <a:off x="602220" y="1673939"/>
                <a:ext cx="1075158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/>
                  <a:t>Search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Binary search each level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=&gt;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𝑙𝑜𝑔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</m:oMath>
                </a14:m>
                <a:endParaRPr lang="en-US" sz="28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8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Can we do better? (spoiler, yes)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662AC04-6EFC-4E5B-84BC-19D8D4950D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220" y="1673939"/>
                <a:ext cx="10751580" cy="2246769"/>
              </a:xfrm>
              <a:prstGeom prst="rect">
                <a:avLst/>
              </a:prstGeom>
              <a:blipFill>
                <a:blip r:embed="rId2"/>
                <a:stretch>
                  <a:fillRect l="-1190" t="-2717" b="-7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6135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615"/>
    </mc:Choice>
    <mc:Fallback>
      <p:transition spd="slow" advTm="3615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2AF4D-A22D-48BA-8A40-FACDA302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Fractional Cascading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662AC04-6EFC-4E5B-84BC-19D8D4950D94}"/>
                  </a:ext>
                </a:extLst>
              </p:cNvPr>
              <p:cNvSpPr txBox="1"/>
              <p:nvPr/>
            </p:nvSpPr>
            <p:spPr>
              <a:xfrm>
                <a:off x="602220" y="1673939"/>
                <a:ext cx="1075158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The “lookahead” in COLA</a:t>
                </a:r>
              </a:p>
              <a:p>
                <a:r>
                  <a:rPr lang="en-US" sz="2800" b="1" dirty="0"/>
                  <a:t>Idea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Restrict search at each level to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sz="2800" dirty="0"/>
                  <a:t> items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Jump to relevant section of next level in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en-US" sz="2800" dirty="0"/>
              </a:p>
              <a:p>
                <a:r>
                  <a:rPr lang="en-US" sz="2800" b="1" dirty="0"/>
                  <a:t>Improved Search Performance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fun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662AC04-6EFC-4E5B-84BC-19D8D4950D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220" y="1673939"/>
                <a:ext cx="10751580" cy="2677656"/>
              </a:xfrm>
              <a:prstGeom prst="rect">
                <a:avLst/>
              </a:prstGeom>
              <a:blipFill>
                <a:blip r:embed="rId2"/>
                <a:stretch>
                  <a:fillRect l="-1190" t="-2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899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371"/>
    </mc:Choice>
    <mc:Fallback>
      <p:transition spd="slow" advTm="43371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2AF4D-A22D-48BA-8A40-FACDA302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Fractional Cascading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662AC04-6EFC-4E5B-84BC-19D8D4950D94}"/>
              </a:ext>
            </a:extLst>
          </p:cNvPr>
          <p:cNvSpPr txBox="1"/>
          <p:nvPr/>
        </p:nvSpPr>
        <p:spPr>
          <a:xfrm>
            <a:off x="5644258" y="2127190"/>
            <a:ext cx="66686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Lookahead Pointers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Contains pointer to target item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Has same logical value as target item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Can be compared with (and sorted amongst) other items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F0D0F06-73AA-49B3-8915-4161851A8F60}"/>
              </a:ext>
            </a:extLst>
          </p:cNvPr>
          <p:cNvSpPr/>
          <p:nvPr/>
        </p:nvSpPr>
        <p:spPr>
          <a:xfrm>
            <a:off x="3820098" y="4129481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7E120AB-060B-4260-866C-1E86265B176E}"/>
              </a:ext>
            </a:extLst>
          </p:cNvPr>
          <p:cNvSpPr/>
          <p:nvPr/>
        </p:nvSpPr>
        <p:spPr>
          <a:xfrm>
            <a:off x="4278160" y="4129481"/>
            <a:ext cx="458062" cy="29639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109A5F7-67A0-49E3-AA96-24F0E5CC2C9C}"/>
              </a:ext>
            </a:extLst>
          </p:cNvPr>
          <p:cNvSpPr/>
          <p:nvPr/>
        </p:nvSpPr>
        <p:spPr>
          <a:xfrm>
            <a:off x="4736223" y="4129481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58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E8988E8-63E9-463B-892B-03A4556D4A7D}"/>
              </a:ext>
            </a:extLst>
          </p:cNvPr>
          <p:cNvSpPr/>
          <p:nvPr/>
        </p:nvSpPr>
        <p:spPr>
          <a:xfrm>
            <a:off x="5194286" y="4129481"/>
            <a:ext cx="458062" cy="29639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L69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7364F02-2390-462F-9A6F-2D6D713BF1DC}"/>
              </a:ext>
            </a:extLst>
          </p:cNvPr>
          <p:cNvSpPr/>
          <p:nvPr/>
        </p:nvSpPr>
        <p:spPr>
          <a:xfrm>
            <a:off x="5652348" y="4129481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72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DE1F382-EAFF-42A5-B285-E90934CB9728}"/>
              </a:ext>
            </a:extLst>
          </p:cNvPr>
          <p:cNvSpPr/>
          <p:nvPr/>
        </p:nvSpPr>
        <p:spPr>
          <a:xfrm>
            <a:off x="6110411" y="4129481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FF130B0-C2D9-4AF1-88C9-4BAF3C585C66}"/>
              </a:ext>
            </a:extLst>
          </p:cNvPr>
          <p:cNvSpPr/>
          <p:nvPr/>
        </p:nvSpPr>
        <p:spPr>
          <a:xfrm>
            <a:off x="6568473" y="4129481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E24DB6A-8BFF-499C-8808-54B3CF693CD7}"/>
              </a:ext>
            </a:extLst>
          </p:cNvPr>
          <p:cNvSpPr/>
          <p:nvPr/>
        </p:nvSpPr>
        <p:spPr>
          <a:xfrm>
            <a:off x="7026537" y="4129481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99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667CE3-19A9-4C2A-AE2B-93EE407ABA13}"/>
              </a:ext>
            </a:extLst>
          </p:cNvPr>
          <p:cNvSpPr/>
          <p:nvPr/>
        </p:nvSpPr>
        <p:spPr>
          <a:xfrm>
            <a:off x="1987850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F5B7849-294D-4DF6-8AE8-D79C4A0C3028}"/>
              </a:ext>
            </a:extLst>
          </p:cNvPr>
          <p:cNvSpPr/>
          <p:nvPr/>
        </p:nvSpPr>
        <p:spPr>
          <a:xfrm>
            <a:off x="2445912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B491240-499B-4C9D-BB64-0A52639C37CB}"/>
              </a:ext>
            </a:extLst>
          </p:cNvPr>
          <p:cNvSpPr/>
          <p:nvPr/>
        </p:nvSpPr>
        <p:spPr>
          <a:xfrm>
            <a:off x="2903975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2ABE491-B378-4658-BE67-0A0F8B29244C}"/>
              </a:ext>
            </a:extLst>
          </p:cNvPr>
          <p:cNvSpPr/>
          <p:nvPr/>
        </p:nvSpPr>
        <p:spPr>
          <a:xfrm>
            <a:off x="3362038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99C8318-DC47-499E-9557-79A66DFA918B}"/>
              </a:ext>
            </a:extLst>
          </p:cNvPr>
          <p:cNvSpPr/>
          <p:nvPr/>
        </p:nvSpPr>
        <p:spPr>
          <a:xfrm>
            <a:off x="3820100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45D5740-1C6B-4963-8C41-3C66C3D018CA}"/>
              </a:ext>
            </a:extLst>
          </p:cNvPr>
          <p:cNvSpPr/>
          <p:nvPr/>
        </p:nvSpPr>
        <p:spPr>
          <a:xfrm>
            <a:off x="4278163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53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05D78E4-8A55-437B-8625-1CFA11DF0CA2}"/>
              </a:ext>
            </a:extLst>
          </p:cNvPr>
          <p:cNvSpPr/>
          <p:nvPr/>
        </p:nvSpPr>
        <p:spPr>
          <a:xfrm>
            <a:off x="4736225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371A1C9-E158-4359-9EC1-12D73615E1FB}"/>
              </a:ext>
            </a:extLst>
          </p:cNvPr>
          <p:cNvSpPr/>
          <p:nvPr/>
        </p:nvSpPr>
        <p:spPr>
          <a:xfrm>
            <a:off x="5194289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67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327DD96-204B-44D8-89BC-E009DCB2226C}"/>
              </a:ext>
            </a:extLst>
          </p:cNvPr>
          <p:cNvSpPr/>
          <p:nvPr/>
        </p:nvSpPr>
        <p:spPr>
          <a:xfrm>
            <a:off x="5652349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69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7734D69-6AFE-46C6-9DCF-8F41F8E7C3BE}"/>
              </a:ext>
            </a:extLst>
          </p:cNvPr>
          <p:cNvSpPr/>
          <p:nvPr/>
        </p:nvSpPr>
        <p:spPr>
          <a:xfrm>
            <a:off x="6110411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81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C02E43C-8E11-45D6-9067-A260C79F5EBA}"/>
              </a:ext>
            </a:extLst>
          </p:cNvPr>
          <p:cNvSpPr/>
          <p:nvPr/>
        </p:nvSpPr>
        <p:spPr>
          <a:xfrm>
            <a:off x="6568474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86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761B899-5B35-4DA5-ACB7-36BA44F521C2}"/>
              </a:ext>
            </a:extLst>
          </p:cNvPr>
          <p:cNvSpPr/>
          <p:nvPr/>
        </p:nvSpPr>
        <p:spPr>
          <a:xfrm>
            <a:off x="7026537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88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85C028B-234E-42C4-87E5-7FA2A2327A4F}"/>
              </a:ext>
            </a:extLst>
          </p:cNvPr>
          <p:cNvSpPr/>
          <p:nvPr/>
        </p:nvSpPr>
        <p:spPr>
          <a:xfrm>
            <a:off x="7484599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417D16F-BC3C-4565-A7A8-79E67FC0992D}"/>
              </a:ext>
            </a:extLst>
          </p:cNvPr>
          <p:cNvSpPr/>
          <p:nvPr/>
        </p:nvSpPr>
        <p:spPr>
          <a:xfrm>
            <a:off x="7942662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95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2127B28-ADE9-41B2-860E-75599982B82B}"/>
              </a:ext>
            </a:extLst>
          </p:cNvPr>
          <p:cNvSpPr/>
          <p:nvPr/>
        </p:nvSpPr>
        <p:spPr>
          <a:xfrm>
            <a:off x="8400724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97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CABF565-2A28-4214-811C-317A0F278D67}"/>
              </a:ext>
            </a:extLst>
          </p:cNvPr>
          <p:cNvSpPr/>
          <p:nvPr/>
        </p:nvSpPr>
        <p:spPr>
          <a:xfrm>
            <a:off x="8858788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98</a:t>
            </a:r>
          </a:p>
        </p:txBody>
      </p:sp>
      <p:cxnSp>
        <p:nvCxnSpPr>
          <p:cNvPr id="58" name="Connector: Curved 57">
            <a:extLst>
              <a:ext uri="{FF2B5EF4-FFF2-40B4-BE49-F238E27FC236}">
                <a16:creationId xmlns:a16="http://schemas.microsoft.com/office/drawing/2014/main" id="{2801E910-8C23-4F53-AE34-CCE38FEB4CF6}"/>
              </a:ext>
            </a:extLst>
          </p:cNvPr>
          <p:cNvCxnSpPr>
            <a:stCxn id="24" idx="2"/>
            <a:endCxn id="32" idx="0"/>
          </p:cNvCxnSpPr>
          <p:nvPr/>
        </p:nvCxnSpPr>
        <p:spPr>
          <a:xfrm rot="5400000">
            <a:off x="3034314" y="3608445"/>
            <a:ext cx="655445" cy="229031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Curved 59">
            <a:extLst>
              <a:ext uri="{FF2B5EF4-FFF2-40B4-BE49-F238E27FC236}">
                <a16:creationId xmlns:a16="http://schemas.microsoft.com/office/drawing/2014/main" id="{9A844EE3-A3A8-4656-A9BD-4CDB6600574C}"/>
              </a:ext>
            </a:extLst>
          </p:cNvPr>
          <p:cNvCxnSpPr>
            <a:stCxn id="26" idx="2"/>
            <a:endCxn id="48" idx="0"/>
          </p:cNvCxnSpPr>
          <p:nvPr/>
        </p:nvCxnSpPr>
        <p:spPr>
          <a:xfrm rot="16200000" flipH="1">
            <a:off x="5324626" y="4524568"/>
            <a:ext cx="655445" cy="458063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6A44A965-5C3A-4CD8-846A-21985FF2F450}"/>
              </a:ext>
            </a:extLst>
          </p:cNvPr>
          <p:cNvSpPr txBox="1"/>
          <p:nvPr/>
        </p:nvSpPr>
        <p:spPr>
          <a:xfrm>
            <a:off x="3362035" y="4093013"/>
            <a:ext cx="458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-∞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4282BAB-5CED-4AFF-B344-712979706024}"/>
              </a:ext>
            </a:extLst>
          </p:cNvPr>
          <p:cNvSpPr txBox="1"/>
          <p:nvPr/>
        </p:nvSpPr>
        <p:spPr>
          <a:xfrm>
            <a:off x="1529786" y="5044855"/>
            <a:ext cx="458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-∞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B603AD5-15BE-4F33-9C45-1648C66288BD}"/>
              </a:ext>
            </a:extLst>
          </p:cNvPr>
          <p:cNvSpPr txBox="1"/>
          <p:nvPr/>
        </p:nvSpPr>
        <p:spPr>
          <a:xfrm>
            <a:off x="7484599" y="4093013"/>
            <a:ext cx="52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+∞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207E70D-D74D-4D6D-98DF-2928366EBB92}"/>
              </a:ext>
            </a:extLst>
          </p:cNvPr>
          <p:cNvSpPr txBox="1"/>
          <p:nvPr/>
        </p:nvSpPr>
        <p:spPr>
          <a:xfrm>
            <a:off x="9316848" y="5044855"/>
            <a:ext cx="52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+∞</a:t>
            </a:r>
          </a:p>
        </p:txBody>
      </p:sp>
      <p:cxnSp>
        <p:nvCxnSpPr>
          <p:cNvPr id="66" name="Connector: Curved 65">
            <a:extLst>
              <a:ext uri="{FF2B5EF4-FFF2-40B4-BE49-F238E27FC236}">
                <a16:creationId xmlns:a16="http://schemas.microsoft.com/office/drawing/2014/main" id="{603FECC8-27BD-430F-88CE-AB7A8A40B6FD}"/>
              </a:ext>
            </a:extLst>
          </p:cNvPr>
          <p:cNvCxnSpPr>
            <a:stCxn id="61" idx="2"/>
            <a:endCxn id="62" idx="0"/>
          </p:cNvCxnSpPr>
          <p:nvPr/>
        </p:nvCxnSpPr>
        <p:spPr>
          <a:xfrm rot="5400000">
            <a:off x="2383687" y="3837476"/>
            <a:ext cx="582510" cy="1832249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Curved 67">
            <a:extLst>
              <a:ext uri="{FF2B5EF4-FFF2-40B4-BE49-F238E27FC236}">
                <a16:creationId xmlns:a16="http://schemas.microsoft.com/office/drawing/2014/main" id="{F8CDD9A9-DAF4-4B06-9787-630BB428EB12}"/>
              </a:ext>
            </a:extLst>
          </p:cNvPr>
          <p:cNvCxnSpPr>
            <a:stCxn id="63" idx="2"/>
            <a:endCxn id="64" idx="0"/>
          </p:cNvCxnSpPr>
          <p:nvPr/>
        </p:nvCxnSpPr>
        <p:spPr>
          <a:xfrm rot="16200000" flipH="1">
            <a:off x="8372431" y="3837475"/>
            <a:ext cx="582510" cy="1832249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53D41188-1995-4686-8091-D29100FF21DB}"/>
              </a:ext>
            </a:extLst>
          </p:cNvPr>
          <p:cNvCxnSpPr>
            <a:cxnSpLocks/>
          </p:cNvCxnSpPr>
          <p:nvPr/>
        </p:nvCxnSpPr>
        <p:spPr>
          <a:xfrm flipH="1">
            <a:off x="4581525" y="3019425"/>
            <a:ext cx="1062733" cy="1021595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FD1C95B9-BFB5-47F5-BA0D-E1C132959BD8}"/>
              </a:ext>
            </a:extLst>
          </p:cNvPr>
          <p:cNvCxnSpPr>
            <a:cxnSpLocks/>
          </p:cNvCxnSpPr>
          <p:nvPr/>
        </p:nvCxnSpPr>
        <p:spPr>
          <a:xfrm flipH="1">
            <a:off x="5534025" y="3314700"/>
            <a:ext cx="466725" cy="718470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75461770-E086-49F0-80FD-E08F085A26FB}"/>
                  </a:ext>
                </a:extLst>
              </p:cNvPr>
              <p:cNvSpPr txBox="1"/>
              <p:nvPr/>
            </p:nvSpPr>
            <p:spPr>
              <a:xfrm>
                <a:off x="666750" y="1838325"/>
                <a:ext cx="44386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Jumping in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𝑶</m:t>
                    </m:r>
                    <m:d>
                      <m:d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</m:oMath>
                </a14:m>
                <a:endParaRPr lang="en-US" sz="2400" b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Insert lookahead pointers to fixed intervals of the next level</a:t>
                </a:r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75461770-E086-49F0-80FD-E08F085A26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50" y="1838325"/>
                <a:ext cx="4438650" cy="1200329"/>
              </a:xfrm>
              <a:prstGeom prst="rect">
                <a:avLst/>
              </a:prstGeom>
              <a:blipFill>
                <a:blip r:embed="rId2"/>
                <a:stretch>
                  <a:fillRect l="-2058" t="-4082" b="-112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20DDA775-B622-40E3-90CF-BD2486B530AB}"/>
              </a:ext>
            </a:extLst>
          </p:cNvPr>
          <p:cNvCxnSpPr>
            <a:cxnSpLocks/>
          </p:cNvCxnSpPr>
          <p:nvPr/>
        </p:nvCxnSpPr>
        <p:spPr>
          <a:xfrm>
            <a:off x="1987848" y="5553075"/>
            <a:ext cx="36645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CD0FAA6E-1227-479C-9A03-AEB6167D49BC}"/>
              </a:ext>
            </a:extLst>
          </p:cNvPr>
          <p:cNvSpPr txBox="1"/>
          <p:nvPr/>
        </p:nvSpPr>
        <p:spPr>
          <a:xfrm>
            <a:off x="3241444" y="5627366"/>
            <a:ext cx="11188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Interval = 8</a:t>
            </a:r>
          </a:p>
        </p:txBody>
      </p:sp>
    </p:spTree>
    <p:extLst>
      <p:ext uri="{BB962C8B-B14F-4D97-AF65-F5344CB8AC3E}">
        <p14:creationId xmlns:p14="http://schemas.microsoft.com/office/powerpoint/2010/main" val="2814656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8142"/>
    </mc:Choice>
    <mc:Fallback>
      <p:transition spd="slow" advTm="68142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2AF4D-A22D-48BA-8A40-FACDA302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Fractional Cascading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662AC04-6EFC-4E5B-84BC-19D8D4950D94}"/>
              </a:ext>
            </a:extLst>
          </p:cNvPr>
          <p:cNvSpPr txBox="1"/>
          <p:nvPr/>
        </p:nvSpPr>
        <p:spPr>
          <a:xfrm>
            <a:off x="5881379" y="2550451"/>
            <a:ext cx="61201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Duplicate Lookahead Pointers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Points to nearest lookahead pointers on left and right of the same level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F0D0F06-73AA-49B3-8915-4161851A8F60}"/>
              </a:ext>
            </a:extLst>
          </p:cNvPr>
          <p:cNvSpPr/>
          <p:nvPr/>
        </p:nvSpPr>
        <p:spPr>
          <a:xfrm>
            <a:off x="3820098" y="4129481"/>
            <a:ext cx="458062" cy="29639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&lt;D&gt;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7E120AB-060B-4260-866C-1E86265B176E}"/>
              </a:ext>
            </a:extLst>
          </p:cNvPr>
          <p:cNvSpPr/>
          <p:nvPr/>
        </p:nvSpPr>
        <p:spPr>
          <a:xfrm>
            <a:off x="4278160" y="4129481"/>
            <a:ext cx="458062" cy="29639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109A5F7-67A0-49E3-AA96-24F0E5CC2C9C}"/>
              </a:ext>
            </a:extLst>
          </p:cNvPr>
          <p:cNvSpPr/>
          <p:nvPr/>
        </p:nvSpPr>
        <p:spPr>
          <a:xfrm>
            <a:off x="4736223" y="4129481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58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E8988E8-63E9-463B-892B-03A4556D4A7D}"/>
              </a:ext>
            </a:extLst>
          </p:cNvPr>
          <p:cNvSpPr/>
          <p:nvPr/>
        </p:nvSpPr>
        <p:spPr>
          <a:xfrm>
            <a:off x="5194286" y="4129481"/>
            <a:ext cx="458062" cy="29639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L69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7364F02-2390-462F-9A6F-2D6D713BF1DC}"/>
              </a:ext>
            </a:extLst>
          </p:cNvPr>
          <p:cNvSpPr/>
          <p:nvPr/>
        </p:nvSpPr>
        <p:spPr>
          <a:xfrm>
            <a:off x="5652348" y="4129481"/>
            <a:ext cx="458062" cy="29639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&lt;D&gt;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DE1F382-EAFF-42A5-B285-E90934CB9728}"/>
              </a:ext>
            </a:extLst>
          </p:cNvPr>
          <p:cNvSpPr/>
          <p:nvPr/>
        </p:nvSpPr>
        <p:spPr>
          <a:xfrm>
            <a:off x="6110411" y="4129481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FF130B0-C2D9-4AF1-88C9-4BAF3C585C66}"/>
              </a:ext>
            </a:extLst>
          </p:cNvPr>
          <p:cNvSpPr/>
          <p:nvPr/>
        </p:nvSpPr>
        <p:spPr>
          <a:xfrm>
            <a:off x="6568473" y="4129481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E24DB6A-8BFF-499C-8808-54B3CF693CD7}"/>
              </a:ext>
            </a:extLst>
          </p:cNvPr>
          <p:cNvSpPr/>
          <p:nvPr/>
        </p:nvSpPr>
        <p:spPr>
          <a:xfrm>
            <a:off x="7026537" y="4129481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99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667CE3-19A9-4C2A-AE2B-93EE407ABA13}"/>
              </a:ext>
            </a:extLst>
          </p:cNvPr>
          <p:cNvSpPr/>
          <p:nvPr/>
        </p:nvSpPr>
        <p:spPr>
          <a:xfrm>
            <a:off x="1987850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F5B7849-294D-4DF6-8AE8-D79C4A0C3028}"/>
              </a:ext>
            </a:extLst>
          </p:cNvPr>
          <p:cNvSpPr/>
          <p:nvPr/>
        </p:nvSpPr>
        <p:spPr>
          <a:xfrm>
            <a:off x="2445912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B491240-499B-4C9D-BB64-0A52639C37CB}"/>
              </a:ext>
            </a:extLst>
          </p:cNvPr>
          <p:cNvSpPr/>
          <p:nvPr/>
        </p:nvSpPr>
        <p:spPr>
          <a:xfrm>
            <a:off x="2903975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2ABE491-B378-4658-BE67-0A0F8B29244C}"/>
              </a:ext>
            </a:extLst>
          </p:cNvPr>
          <p:cNvSpPr/>
          <p:nvPr/>
        </p:nvSpPr>
        <p:spPr>
          <a:xfrm>
            <a:off x="3362038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99C8318-DC47-499E-9557-79A66DFA918B}"/>
              </a:ext>
            </a:extLst>
          </p:cNvPr>
          <p:cNvSpPr/>
          <p:nvPr/>
        </p:nvSpPr>
        <p:spPr>
          <a:xfrm>
            <a:off x="3820100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45D5740-1C6B-4963-8C41-3C66C3D018CA}"/>
              </a:ext>
            </a:extLst>
          </p:cNvPr>
          <p:cNvSpPr/>
          <p:nvPr/>
        </p:nvSpPr>
        <p:spPr>
          <a:xfrm>
            <a:off x="4278163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53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05D78E4-8A55-437B-8625-1CFA11DF0CA2}"/>
              </a:ext>
            </a:extLst>
          </p:cNvPr>
          <p:cNvSpPr/>
          <p:nvPr/>
        </p:nvSpPr>
        <p:spPr>
          <a:xfrm>
            <a:off x="4736225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371A1C9-E158-4359-9EC1-12D73615E1FB}"/>
              </a:ext>
            </a:extLst>
          </p:cNvPr>
          <p:cNvSpPr/>
          <p:nvPr/>
        </p:nvSpPr>
        <p:spPr>
          <a:xfrm>
            <a:off x="5194289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67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327DD96-204B-44D8-89BC-E009DCB2226C}"/>
              </a:ext>
            </a:extLst>
          </p:cNvPr>
          <p:cNvSpPr/>
          <p:nvPr/>
        </p:nvSpPr>
        <p:spPr>
          <a:xfrm>
            <a:off x="5652349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69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7734D69-6AFE-46C6-9DCF-8F41F8E7C3BE}"/>
              </a:ext>
            </a:extLst>
          </p:cNvPr>
          <p:cNvSpPr/>
          <p:nvPr/>
        </p:nvSpPr>
        <p:spPr>
          <a:xfrm>
            <a:off x="6110411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81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C02E43C-8E11-45D6-9067-A260C79F5EBA}"/>
              </a:ext>
            </a:extLst>
          </p:cNvPr>
          <p:cNvSpPr/>
          <p:nvPr/>
        </p:nvSpPr>
        <p:spPr>
          <a:xfrm>
            <a:off x="6568474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86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761B899-5B35-4DA5-ACB7-36BA44F521C2}"/>
              </a:ext>
            </a:extLst>
          </p:cNvPr>
          <p:cNvSpPr/>
          <p:nvPr/>
        </p:nvSpPr>
        <p:spPr>
          <a:xfrm>
            <a:off x="7026537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88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85C028B-234E-42C4-87E5-7FA2A2327A4F}"/>
              </a:ext>
            </a:extLst>
          </p:cNvPr>
          <p:cNvSpPr/>
          <p:nvPr/>
        </p:nvSpPr>
        <p:spPr>
          <a:xfrm>
            <a:off x="7484599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417D16F-BC3C-4565-A7A8-79E67FC0992D}"/>
              </a:ext>
            </a:extLst>
          </p:cNvPr>
          <p:cNvSpPr/>
          <p:nvPr/>
        </p:nvSpPr>
        <p:spPr>
          <a:xfrm>
            <a:off x="7942662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95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2127B28-ADE9-41B2-860E-75599982B82B}"/>
              </a:ext>
            </a:extLst>
          </p:cNvPr>
          <p:cNvSpPr/>
          <p:nvPr/>
        </p:nvSpPr>
        <p:spPr>
          <a:xfrm>
            <a:off x="8400724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97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CABF565-2A28-4214-811C-317A0F278D67}"/>
              </a:ext>
            </a:extLst>
          </p:cNvPr>
          <p:cNvSpPr/>
          <p:nvPr/>
        </p:nvSpPr>
        <p:spPr>
          <a:xfrm>
            <a:off x="8858788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98</a:t>
            </a:r>
          </a:p>
        </p:txBody>
      </p:sp>
      <p:cxnSp>
        <p:nvCxnSpPr>
          <p:cNvPr id="58" name="Connector: Curved 57">
            <a:extLst>
              <a:ext uri="{FF2B5EF4-FFF2-40B4-BE49-F238E27FC236}">
                <a16:creationId xmlns:a16="http://schemas.microsoft.com/office/drawing/2014/main" id="{2801E910-8C23-4F53-AE34-CCE38FEB4CF6}"/>
              </a:ext>
            </a:extLst>
          </p:cNvPr>
          <p:cNvCxnSpPr>
            <a:stCxn id="24" idx="2"/>
            <a:endCxn id="32" idx="0"/>
          </p:cNvCxnSpPr>
          <p:nvPr/>
        </p:nvCxnSpPr>
        <p:spPr>
          <a:xfrm rot="5400000">
            <a:off x="3034314" y="3608445"/>
            <a:ext cx="655445" cy="229031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Curved 59">
            <a:extLst>
              <a:ext uri="{FF2B5EF4-FFF2-40B4-BE49-F238E27FC236}">
                <a16:creationId xmlns:a16="http://schemas.microsoft.com/office/drawing/2014/main" id="{9A844EE3-A3A8-4656-A9BD-4CDB6600574C}"/>
              </a:ext>
            </a:extLst>
          </p:cNvPr>
          <p:cNvCxnSpPr>
            <a:stCxn id="26" idx="2"/>
            <a:endCxn id="48" idx="0"/>
          </p:cNvCxnSpPr>
          <p:nvPr/>
        </p:nvCxnSpPr>
        <p:spPr>
          <a:xfrm rot="16200000" flipH="1">
            <a:off x="5324626" y="4524568"/>
            <a:ext cx="655445" cy="458063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6A44A965-5C3A-4CD8-846A-21985FF2F450}"/>
              </a:ext>
            </a:extLst>
          </p:cNvPr>
          <p:cNvSpPr txBox="1"/>
          <p:nvPr/>
        </p:nvSpPr>
        <p:spPr>
          <a:xfrm>
            <a:off x="3362035" y="4093013"/>
            <a:ext cx="458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-∞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4282BAB-5CED-4AFF-B344-712979706024}"/>
              </a:ext>
            </a:extLst>
          </p:cNvPr>
          <p:cNvSpPr txBox="1"/>
          <p:nvPr/>
        </p:nvSpPr>
        <p:spPr>
          <a:xfrm>
            <a:off x="1529786" y="5044855"/>
            <a:ext cx="458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-∞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B603AD5-15BE-4F33-9C45-1648C66288BD}"/>
              </a:ext>
            </a:extLst>
          </p:cNvPr>
          <p:cNvSpPr txBox="1"/>
          <p:nvPr/>
        </p:nvSpPr>
        <p:spPr>
          <a:xfrm>
            <a:off x="7484599" y="4093013"/>
            <a:ext cx="52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+∞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207E70D-D74D-4D6D-98DF-2928366EBB92}"/>
              </a:ext>
            </a:extLst>
          </p:cNvPr>
          <p:cNvSpPr txBox="1"/>
          <p:nvPr/>
        </p:nvSpPr>
        <p:spPr>
          <a:xfrm>
            <a:off x="9316848" y="5044855"/>
            <a:ext cx="52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+∞</a:t>
            </a:r>
          </a:p>
        </p:txBody>
      </p:sp>
      <p:cxnSp>
        <p:nvCxnSpPr>
          <p:cNvPr id="66" name="Connector: Curved 65">
            <a:extLst>
              <a:ext uri="{FF2B5EF4-FFF2-40B4-BE49-F238E27FC236}">
                <a16:creationId xmlns:a16="http://schemas.microsoft.com/office/drawing/2014/main" id="{603FECC8-27BD-430F-88CE-AB7A8A40B6FD}"/>
              </a:ext>
            </a:extLst>
          </p:cNvPr>
          <p:cNvCxnSpPr>
            <a:stCxn id="61" idx="2"/>
            <a:endCxn id="62" idx="0"/>
          </p:cNvCxnSpPr>
          <p:nvPr/>
        </p:nvCxnSpPr>
        <p:spPr>
          <a:xfrm rot="5400000">
            <a:off x="2383687" y="3837476"/>
            <a:ext cx="582510" cy="1832249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Curved 67">
            <a:extLst>
              <a:ext uri="{FF2B5EF4-FFF2-40B4-BE49-F238E27FC236}">
                <a16:creationId xmlns:a16="http://schemas.microsoft.com/office/drawing/2014/main" id="{F8CDD9A9-DAF4-4B06-9787-630BB428EB12}"/>
              </a:ext>
            </a:extLst>
          </p:cNvPr>
          <p:cNvCxnSpPr>
            <a:stCxn id="63" idx="2"/>
            <a:endCxn id="64" idx="0"/>
          </p:cNvCxnSpPr>
          <p:nvPr/>
        </p:nvCxnSpPr>
        <p:spPr>
          <a:xfrm rot="16200000" flipH="1">
            <a:off x="8372431" y="3837475"/>
            <a:ext cx="582510" cy="1832249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53D41188-1995-4686-8091-D29100FF21DB}"/>
              </a:ext>
            </a:extLst>
          </p:cNvPr>
          <p:cNvCxnSpPr>
            <a:cxnSpLocks/>
          </p:cNvCxnSpPr>
          <p:nvPr/>
        </p:nvCxnSpPr>
        <p:spPr>
          <a:xfrm flipH="1">
            <a:off x="4210050" y="3019425"/>
            <a:ext cx="1434209" cy="747456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FD1C95B9-BFB5-47F5-BA0D-E1C132959BD8}"/>
              </a:ext>
            </a:extLst>
          </p:cNvPr>
          <p:cNvCxnSpPr>
            <a:cxnSpLocks/>
          </p:cNvCxnSpPr>
          <p:nvPr/>
        </p:nvCxnSpPr>
        <p:spPr>
          <a:xfrm flipH="1">
            <a:off x="5881379" y="3314700"/>
            <a:ext cx="119372" cy="537527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75461770-E086-49F0-80FD-E08F085A26FB}"/>
                  </a:ext>
                </a:extLst>
              </p:cNvPr>
              <p:cNvSpPr txBox="1"/>
              <p:nvPr/>
            </p:nvSpPr>
            <p:spPr>
              <a:xfrm>
                <a:off x="666750" y="1838325"/>
                <a:ext cx="443865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Finding where to jump in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𝑶</m:t>
                    </m:r>
                    <m:d>
                      <m:d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</m:oMath>
                </a14:m>
                <a:endParaRPr lang="en-US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Store duplicate lookahead pointers at fixed intervals of each level</a:t>
                </a:r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75461770-E086-49F0-80FD-E08F085A26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50" y="1838325"/>
                <a:ext cx="4438650" cy="1569660"/>
              </a:xfrm>
              <a:prstGeom prst="rect">
                <a:avLst/>
              </a:prstGeom>
              <a:blipFill>
                <a:blip r:embed="rId2"/>
                <a:stretch>
                  <a:fillRect l="-2058" t="-3113" b="-81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20DDA775-B622-40E3-90CF-BD2486B530AB}"/>
              </a:ext>
            </a:extLst>
          </p:cNvPr>
          <p:cNvCxnSpPr>
            <a:cxnSpLocks/>
          </p:cNvCxnSpPr>
          <p:nvPr/>
        </p:nvCxnSpPr>
        <p:spPr>
          <a:xfrm>
            <a:off x="1987848" y="5553075"/>
            <a:ext cx="36645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CD0FAA6E-1227-479C-9A03-AEB6167D49BC}"/>
              </a:ext>
            </a:extLst>
          </p:cNvPr>
          <p:cNvSpPr txBox="1"/>
          <p:nvPr/>
        </p:nvSpPr>
        <p:spPr>
          <a:xfrm>
            <a:off x="3241444" y="5627366"/>
            <a:ext cx="11188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Interval = 8</a:t>
            </a:r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F6F2B03A-5C6F-4B15-A684-0248BCF5C40D}"/>
              </a:ext>
            </a:extLst>
          </p:cNvPr>
          <p:cNvCxnSpPr>
            <a:stCxn id="23" idx="0"/>
            <a:endCxn id="61" idx="0"/>
          </p:cNvCxnSpPr>
          <p:nvPr/>
        </p:nvCxnSpPr>
        <p:spPr>
          <a:xfrm rot="16200000" flipV="1">
            <a:off x="3801864" y="3882215"/>
            <a:ext cx="36468" cy="458063"/>
          </a:xfrm>
          <a:prstGeom prst="curvedConnector3">
            <a:avLst>
              <a:gd name="adj1" fmla="val 726851"/>
            </a:avLst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or: Curved 7">
            <a:extLst>
              <a:ext uri="{FF2B5EF4-FFF2-40B4-BE49-F238E27FC236}">
                <a16:creationId xmlns:a16="http://schemas.microsoft.com/office/drawing/2014/main" id="{04299176-EE97-4898-B96D-38B8C9D0C033}"/>
              </a:ext>
            </a:extLst>
          </p:cNvPr>
          <p:cNvCxnSpPr>
            <a:stCxn id="23" idx="0"/>
            <a:endCxn id="24" idx="0"/>
          </p:cNvCxnSpPr>
          <p:nvPr/>
        </p:nvCxnSpPr>
        <p:spPr>
          <a:xfrm rot="5400000" flipH="1" flipV="1">
            <a:off x="4278160" y="3900450"/>
            <a:ext cx="12700" cy="458062"/>
          </a:xfrm>
          <a:prstGeom prst="curvedConnector3">
            <a:avLst>
              <a:gd name="adj1" fmla="val 180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9E90E607-AD5A-4FC6-858D-09F74446CB3E}"/>
              </a:ext>
            </a:extLst>
          </p:cNvPr>
          <p:cNvCxnSpPr>
            <a:stCxn id="27" idx="0"/>
            <a:endCxn id="26" idx="0"/>
          </p:cNvCxnSpPr>
          <p:nvPr/>
        </p:nvCxnSpPr>
        <p:spPr>
          <a:xfrm rot="16200000" flipV="1">
            <a:off x="5652348" y="3900450"/>
            <a:ext cx="12700" cy="458062"/>
          </a:xfrm>
          <a:prstGeom prst="curvedConnector3">
            <a:avLst>
              <a:gd name="adj1" fmla="val 1800000"/>
            </a:avLst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CDF3DB26-A024-40BD-BFD0-733F72189BE3}"/>
              </a:ext>
            </a:extLst>
          </p:cNvPr>
          <p:cNvCxnSpPr>
            <a:stCxn id="27" idx="0"/>
            <a:endCxn id="63" idx="0"/>
          </p:cNvCxnSpPr>
          <p:nvPr/>
        </p:nvCxnSpPr>
        <p:spPr>
          <a:xfrm rot="5400000" flipH="1" flipV="1">
            <a:off x="6796236" y="3178156"/>
            <a:ext cx="36468" cy="1866183"/>
          </a:xfrm>
          <a:prstGeom prst="curvedConnector3">
            <a:avLst>
              <a:gd name="adj1" fmla="val 726851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7A88936-D1EE-4FC1-97B2-83B4463C23EE}"/>
              </a:ext>
            </a:extLst>
          </p:cNvPr>
          <p:cNvCxnSpPr>
            <a:cxnSpLocks/>
          </p:cNvCxnSpPr>
          <p:nvPr/>
        </p:nvCxnSpPr>
        <p:spPr>
          <a:xfrm>
            <a:off x="3812010" y="4543561"/>
            <a:ext cx="1832249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37F70B87-89B8-4057-9EE7-DFE2A8C6CE33}"/>
              </a:ext>
            </a:extLst>
          </p:cNvPr>
          <p:cNvSpPr txBox="1"/>
          <p:nvPr/>
        </p:nvSpPr>
        <p:spPr>
          <a:xfrm>
            <a:off x="4210050" y="4535662"/>
            <a:ext cx="11573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Interval</a:t>
            </a:r>
            <a:r>
              <a:rPr lang="en-US" sz="1600" dirty="0"/>
              <a:t> = 4</a:t>
            </a:r>
          </a:p>
        </p:txBody>
      </p:sp>
    </p:spTree>
    <p:extLst>
      <p:ext uri="{BB962C8B-B14F-4D97-AF65-F5344CB8AC3E}">
        <p14:creationId xmlns:p14="http://schemas.microsoft.com/office/powerpoint/2010/main" val="200910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6131"/>
    </mc:Choice>
    <mc:Fallback>
      <p:transition spd="slow" advTm="56131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2AF4D-A22D-48BA-8A40-FACDA302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Fractional Cascading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F0D0F06-73AA-49B3-8915-4161851A8F60}"/>
              </a:ext>
            </a:extLst>
          </p:cNvPr>
          <p:cNvSpPr/>
          <p:nvPr/>
        </p:nvSpPr>
        <p:spPr>
          <a:xfrm>
            <a:off x="3820098" y="4129481"/>
            <a:ext cx="458062" cy="29639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&lt;D&gt;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7E120AB-060B-4260-866C-1E86265B176E}"/>
              </a:ext>
            </a:extLst>
          </p:cNvPr>
          <p:cNvSpPr/>
          <p:nvPr/>
        </p:nvSpPr>
        <p:spPr>
          <a:xfrm>
            <a:off x="4278160" y="4129481"/>
            <a:ext cx="458062" cy="29639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109A5F7-67A0-49E3-AA96-24F0E5CC2C9C}"/>
              </a:ext>
            </a:extLst>
          </p:cNvPr>
          <p:cNvSpPr/>
          <p:nvPr/>
        </p:nvSpPr>
        <p:spPr>
          <a:xfrm>
            <a:off x="4736223" y="4129481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58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E8988E8-63E9-463B-892B-03A4556D4A7D}"/>
              </a:ext>
            </a:extLst>
          </p:cNvPr>
          <p:cNvSpPr/>
          <p:nvPr/>
        </p:nvSpPr>
        <p:spPr>
          <a:xfrm>
            <a:off x="5194286" y="4129481"/>
            <a:ext cx="458062" cy="29639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L69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7364F02-2390-462F-9A6F-2D6D713BF1DC}"/>
              </a:ext>
            </a:extLst>
          </p:cNvPr>
          <p:cNvSpPr/>
          <p:nvPr/>
        </p:nvSpPr>
        <p:spPr>
          <a:xfrm>
            <a:off x="5652348" y="4129481"/>
            <a:ext cx="458062" cy="29639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&lt;D&gt;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DE1F382-EAFF-42A5-B285-E90934CB9728}"/>
              </a:ext>
            </a:extLst>
          </p:cNvPr>
          <p:cNvSpPr/>
          <p:nvPr/>
        </p:nvSpPr>
        <p:spPr>
          <a:xfrm>
            <a:off x="6110411" y="4129481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FF130B0-C2D9-4AF1-88C9-4BAF3C585C66}"/>
              </a:ext>
            </a:extLst>
          </p:cNvPr>
          <p:cNvSpPr/>
          <p:nvPr/>
        </p:nvSpPr>
        <p:spPr>
          <a:xfrm>
            <a:off x="6568473" y="4129481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E24DB6A-8BFF-499C-8808-54B3CF693CD7}"/>
              </a:ext>
            </a:extLst>
          </p:cNvPr>
          <p:cNvSpPr/>
          <p:nvPr/>
        </p:nvSpPr>
        <p:spPr>
          <a:xfrm>
            <a:off x="7026537" y="4129481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99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667CE3-19A9-4C2A-AE2B-93EE407ABA13}"/>
              </a:ext>
            </a:extLst>
          </p:cNvPr>
          <p:cNvSpPr/>
          <p:nvPr/>
        </p:nvSpPr>
        <p:spPr>
          <a:xfrm>
            <a:off x="1987850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F5B7849-294D-4DF6-8AE8-D79C4A0C3028}"/>
              </a:ext>
            </a:extLst>
          </p:cNvPr>
          <p:cNvSpPr/>
          <p:nvPr/>
        </p:nvSpPr>
        <p:spPr>
          <a:xfrm>
            <a:off x="2445912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B491240-499B-4C9D-BB64-0A52639C37CB}"/>
              </a:ext>
            </a:extLst>
          </p:cNvPr>
          <p:cNvSpPr/>
          <p:nvPr/>
        </p:nvSpPr>
        <p:spPr>
          <a:xfrm>
            <a:off x="2903975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2ABE491-B378-4658-BE67-0A0F8B29244C}"/>
              </a:ext>
            </a:extLst>
          </p:cNvPr>
          <p:cNvSpPr/>
          <p:nvPr/>
        </p:nvSpPr>
        <p:spPr>
          <a:xfrm>
            <a:off x="3362038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99C8318-DC47-499E-9557-79A66DFA918B}"/>
              </a:ext>
            </a:extLst>
          </p:cNvPr>
          <p:cNvSpPr/>
          <p:nvPr/>
        </p:nvSpPr>
        <p:spPr>
          <a:xfrm>
            <a:off x="3820100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45D5740-1C6B-4963-8C41-3C66C3D018CA}"/>
              </a:ext>
            </a:extLst>
          </p:cNvPr>
          <p:cNvSpPr/>
          <p:nvPr/>
        </p:nvSpPr>
        <p:spPr>
          <a:xfrm>
            <a:off x="4278163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53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05D78E4-8A55-437B-8625-1CFA11DF0CA2}"/>
              </a:ext>
            </a:extLst>
          </p:cNvPr>
          <p:cNvSpPr/>
          <p:nvPr/>
        </p:nvSpPr>
        <p:spPr>
          <a:xfrm>
            <a:off x="4736225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371A1C9-E158-4359-9EC1-12D73615E1FB}"/>
              </a:ext>
            </a:extLst>
          </p:cNvPr>
          <p:cNvSpPr/>
          <p:nvPr/>
        </p:nvSpPr>
        <p:spPr>
          <a:xfrm>
            <a:off x="5194289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67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327DD96-204B-44D8-89BC-E009DCB2226C}"/>
              </a:ext>
            </a:extLst>
          </p:cNvPr>
          <p:cNvSpPr/>
          <p:nvPr/>
        </p:nvSpPr>
        <p:spPr>
          <a:xfrm>
            <a:off x="5652349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69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7734D69-6AFE-46C6-9DCF-8F41F8E7C3BE}"/>
              </a:ext>
            </a:extLst>
          </p:cNvPr>
          <p:cNvSpPr/>
          <p:nvPr/>
        </p:nvSpPr>
        <p:spPr>
          <a:xfrm>
            <a:off x="6110411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81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C02E43C-8E11-45D6-9067-A260C79F5EBA}"/>
              </a:ext>
            </a:extLst>
          </p:cNvPr>
          <p:cNvSpPr/>
          <p:nvPr/>
        </p:nvSpPr>
        <p:spPr>
          <a:xfrm>
            <a:off x="6568474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86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761B899-5B35-4DA5-ACB7-36BA44F521C2}"/>
              </a:ext>
            </a:extLst>
          </p:cNvPr>
          <p:cNvSpPr/>
          <p:nvPr/>
        </p:nvSpPr>
        <p:spPr>
          <a:xfrm>
            <a:off x="7026537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88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85C028B-234E-42C4-87E5-7FA2A2327A4F}"/>
              </a:ext>
            </a:extLst>
          </p:cNvPr>
          <p:cNvSpPr/>
          <p:nvPr/>
        </p:nvSpPr>
        <p:spPr>
          <a:xfrm>
            <a:off x="7484599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417D16F-BC3C-4565-A7A8-79E67FC0992D}"/>
              </a:ext>
            </a:extLst>
          </p:cNvPr>
          <p:cNvSpPr/>
          <p:nvPr/>
        </p:nvSpPr>
        <p:spPr>
          <a:xfrm>
            <a:off x="7942662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95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2127B28-ADE9-41B2-860E-75599982B82B}"/>
              </a:ext>
            </a:extLst>
          </p:cNvPr>
          <p:cNvSpPr/>
          <p:nvPr/>
        </p:nvSpPr>
        <p:spPr>
          <a:xfrm>
            <a:off x="8400724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97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CABF565-2A28-4214-811C-317A0F278D67}"/>
              </a:ext>
            </a:extLst>
          </p:cNvPr>
          <p:cNvSpPr/>
          <p:nvPr/>
        </p:nvSpPr>
        <p:spPr>
          <a:xfrm>
            <a:off x="8858788" y="5081323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98</a:t>
            </a:r>
          </a:p>
        </p:txBody>
      </p:sp>
      <p:cxnSp>
        <p:nvCxnSpPr>
          <p:cNvPr id="58" name="Connector: Curved 57">
            <a:extLst>
              <a:ext uri="{FF2B5EF4-FFF2-40B4-BE49-F238E27FC236}">
                <a16:creationId xmlns:a16="http://schemas.microsoft.com/office/drawing/2014/main" id="{2801E910-8C23-4F53-AE34-CCE38FEB4CF6}"/>
              </a:ext>
            </a:extLst>
          </p:cNvPr>
          <p:cNvCxnSpPr>
            <a:stCxn id="24" idx="2"/>
            <a:endCxn id="32" idx="0"/>
          </p:cNvCxnSpPr>
          <p:nvPr/>
        </p:nvCxnSpPr>
        <p:spPr>
          <a:xfrm rot="5400000">
            <a:off x="3034314" y="3608445"/>
            <a:ext cx="655445" cy="229031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Curved 59">
            <a:extLst>
              <a:ext uri="{FF2B5EF4-FFF2-40B4-BE49-F238E27FC236}">
                <a16:creationId xmlns:a16="http://schemas.microsoft.com/office/drawing/2014/main" id="{9A844EE3-A3A8-4656-A9BD-4CDB6600574C}"/>
              </a:ext>
            </a:extLst>
          </p:cNvPr>
          <p:cNvCxnSpPr>
            <a:stCxn id="26" idx="2"/>
            <a:endCxn id="48" idx="0"/>
          </p:cNvCxnSpPr>
          <p:nvPr/>
        </p:nvCxnSpPr>
        <p:spPr>
          <a:xfrm rot="16200000" flipH="1">
            <a:off x="5324626" y="4524568"/>
            <a:ext cx="655445" cy="458063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6A44A965-5C3A-4CD8-846A-21985FF2F450}"/>
              </a:ext>
            </a:extLst>
          </p:cNvPr>
          <p:cNvSpPr txBox="1"/>
          <p:nvPr/>
        </p:nvSpPr>
        <p:spPr>
          <a:xfrm>
            <a:off x="3362035" y="4093013"/>
            <a:ext cx="458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-∞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4282BAB-5CED-4AFF-B344-712979706024}"/>
              </a:ext>
            </a:extLst>
          </p:cNvPr>
          <p:cNvSpPr txBox="1"/>
          <p:nvPr/>
        </p:nvSpPr>
        <p:spPr>
          <a:xfrm>
            <a:off x="1529786" y="5044855"/>
            <a:ext cx="458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-∞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B603AD5-15BE-4F33-9C45-1648C66288BD}"/>
              </a:ext>
            </a:extLst>
          </p:cNvPr>
          <p:cNvSpPr txBox="1"/>
          <p:nvPr/>
        </p:nvSpPr>
        <p:spPr>
          <a:xfrm>
            <a:off x="7484599" y="4093013"/>
            <a:ext cx="52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+∞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207E70D-D74D-4D6D-98DF-2928366EBB92}"/>
              </a:ext>
            </a:extLst>
          </p:cNvPr>
          <p:cNvSpPr txBox="1"/>
          <p:nvPr/>
        </p:nvSpPr>
        <p:spPr>
          <a:xfrm>
            <a:off x="9316848" y="5044855"/>
            <a:ext cx="52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+∞</a:t>
            </a:r>
          </a:p>
        </p:txBody>
      </p:sp>
      <p:cxnSp>
        <p:nvCxnSpPr>
          <p:cNvPr id="66" name="Connector: Curved 65">
            <a:extLst>
              <a:ext uri="{FF2B5EF4-FFF2-40B4-BE49-F238E27FC236}">
                <a16:creationId xmlns:a16="http://schemas.microsoft.com/office/drawing/2014/main" id="{603FECC8-27BD-430F-88CE-AB7A8A40B6FD}"/>
              </a:ext>
            </a:extLst>
          </p:cNvPr>
          <p:cNvCxnSpPr>
            <a:stCxn id="61" idx="2"/>
            <a:endCxn id="62" idx="0"/>
          </p:cNvCxnSpPr>
          <p:nvPr/>
        </p:nvCxnSpPr>
        <p:spPr>
          <a:xfrm rot="5400000">
            <a:off x="2383687" y="3837476"/>
            <a:ext cx="582510" cy="1832249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Curved 67">
            <a:extLst>
              <a:ext uri="{FF2B5EF4-FFF2-40B4-BE49-F238E27FC236}">
                <a16:creationId xmlns:a16="http://schemas.microsoft.com/office/drawing/2014/main" id="{F8CDD9A9-DAF4-4B06-9787-630BB428EB12}"/>
              </a:ext>
            </a:extLst>
          </p:cNvPr>
          <p:cNvCxnSpPr>
            <a:stCxn id="63" idx="2"/>
            <a:endCxn id="64" idx="0"/>
          </p:cNvCxnSpPr>
          <p:nvPr/>
        </p:nvCxnSpPr>
        <p:spPr>
          <a:xfrm rot="16200000" flipH="1">
            <a:off x="8372431" y="3837475"/>
            <a:ext cx="582510" cy="1832249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75461770-E086-49F0-80FD-E08F085A26FB}"/>
              </a:ext>
            </a:extLst>
          </p:cNvPr>
          <p:cNvSpPr txBox="1"/>
          <p:nvPr/>
        </p:nvSpPr>
        <p:spPr>
          <a:xfrm>
            <a:off x="666750" y="1838325"/>
            <a:ext cx="8650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Bookkeeping Overhead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Half the space at each level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20DDA775-B622-40E3-90CF-BD2486B530AB}"/>
              </a:ext>
            </a:extLst>
          </p:cNvPr>
          <p:cNvCxnSpPr>
            <a:cxnSpLocks/>
          </p:cNvCxnSpPr>
          <p:nvPr/>
        </p:nvCxnSpPr>
        <p:spPr>
          <a:xfrm>
            <a:off x="1987848" y="5553075"/>
            <a:ext cx="36645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CD0FAA6E-1227-479C-9A03-AEB6167D49BC}"/>
              </a:ext>
            </a:extLst>
          </p:cNvPr>
          <p:cNvSpPr txBox="1"/>
          <p:nvPr/>
        </p:nvSpPr>
        <p:spPr>
          <a:xfrm>
            <a:off x="3241444" y="5627366"/>
            <a:ext cx="11188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Interval = 8</a:t>
            </a:r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F6F2B03A-5C6F-4B15-A684-0248BCF5C40D}"/>
              </a:ext>
            </a:extLst>
          </p:cNvPr>
          <p:cNvCxnSpPr>
            <a:stCxn id="23" idx="0"/>
            <a:endCxn id="61" idx="0"/>
          </p:cNvCxnSpPr>
          <p:nvPr/>
        </p:nvCxnSpPr>
        <p:spPr>
          <a:xfrm rot="16200000" flipV="1">
            <a:off x="3801864" y="3882215"/>
            <a:ext cx="36468" cy="458063"/>
          </a:xfrm>
          <a:prstGeom prst="curvedConnector3">
            <a:avLst>
              <a:gd name="adj1" fmla="val 726851"/>
            </a:avLst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or: Curved 7">
            <a:extLst>
              <a:ext uri="{FF2B5EF4-FFF2-40B4-BE49-F238E27FC236}">
                <a16:creationId xmlns:a16="http://schemas.microsoft.com/office/drawing/2014/main" id="{04299176-EE97-4898-B96D-38B8C9D0C033}"/>
              </a:ext>
            </a:extLst>
          </p:cNvPr>
          <p:cNvCxnSpPr>
            <a:stCxn id="23" idx="0"/>
            <a:endCxn id="24" idx="0"/>
          </p:cNvCxnSpPr>
          <p:nvPr/>
        </p:nvCxnSpPr>
        <p:spPr>
          <a:xfrm rot="5400000" flipH="1" flipV="1">
            <a:off x="4278160" y="3900450"/>
            <a:ext cx="12700" cy="458062"/>
          </a:xfrm>
          <a:prstGeom prst="curvedConnector3">
            <a:avLst>
              <a:gd name="adj1" fmla="val 180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9E90E607-AD5A-4FC6-858D-09F74446CB3E}"/>
              </a:ext>
            </a:extLst>
          </p:cNvPr>
          <p:cNvCxnSpPr>
            <a:stCxn id="27" idx="0"/>
            <a:endCxn id="26" idx="0"/>
          </p:cNvCxnSpPr>
          <p:nvPr/>
        </p:nvCxnSpPr>
        <p:spPr>
          <a:xfrm rot="16200000" flipV="1">
            <a:off x="5652348" y="3900450"/>
            <a:ext cx="12700" cy="458062"/>
          </a:xfrm>
          <a:prstGeom prst="curvedConnector3">
            <a:avLst>
              <a:gd name="adj1" fmla="val 1800000"/>
            </a:avLst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CDF3DB26-A024-40BD-BFD0-733F72189BE3}"/>
              </a:ext>
            </a:extLst>
          </p:cNvPr>
          <p:cNvCxnSpPr>
            <a:stCxn id="27" idx="0"/>
            <a:endCxn id="63" idx="0"/>
          </p:cNvCxnSpPr>
          <p:nvPr/>
        </p:nvCxnSpPr>
        <p:spPr>
          <a:xfrm rot="5400000" flipH="1" flipV="1">
            <a:off x="6796236" y="3178156"/>
            <a:ext cx="36468" cy="1866183"/>
          </a:xfrm>
          <a:prstGeom prst="curvedConnector3">
            <a:avLst>
              <a:gd name="adj1" fmla="val 726851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7A88936-D1EE-4FC1-97B2-83B4463C23EE}"/>
              </a:ext>
            </a:extLst>
          </p:cNvPr>
          <p:cNvCxnSpPr>
            <a:cxnSpLocks/>
          </p:cNvCxnSpPr>
          <p:nvPr/>
        </p:nvCxnSpPr>
        <p:spPr>
          <a:xfrm>
            <a:off x="3812010" y="4543561"/>
            <a:ext cx="1832249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37F70B87-89B8-4057-9EE7-DFE2A8C6CE33}"/>
              </a:ext>
            </a:extLst>
          </p:cNvPr>
          <p:cNvSpPr txBox="1"/>
          <p:nvPr/>
        </p:nvSpPr>
        <p:spPr>
          <a:xfrm>
            <a:off x="4210050" y="4535662"/>
            <a:ext cx="11573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Interval</a:t>
            </a:r>
            <a:r>
              <a:rPr lang="en-US" sz="1600" dirty="0"/>
              <a:t> = 4</a:t>
            </a:r>
          </a:p>
        </p:txBody>
      </p:sp>
    </p:spTree>
    <p:extLst>
      <p:ext uri="{BB962C8B-B14F-4D97-AF65-F5344CB8AC3E}">
        <p14:creationId xmlns:p14="http://schemas.microsoft.com/office/powerpoint/2010/main" val="3049323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113"/>
    </mc:Choice>
    <mc:Fallback>
      <p:transition spd="slow" advTm="1511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D78F7-39C7-4D05-9803-6FD89A934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Recap – B-trees update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32966B-3F61-4BCE-8C3A-398ED7FC3E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amortized</a:t>
                </a:r>
              </a:p>
              <a:p>
                <a:pPr lvl="1"/>
                <a:r>
                  <a:rPr lang="en-US" dirty="0"/>
                  <a:t>Find leaf node to insert into</a:t>
                </a:r>
              </a:p>
              <a:p>
                <a:pPr lvl="1"/>
                <a:r>
                  <a:rPr lang="en-US" dirty="0"/>
                  <a:t>Insert into leaf node</a:t>
                </a:r>
              </a:p>
              <a:p>
                <a:pPr lvl="1"/>
                <a:r>
                  <a:rPr lang="en-US" dirty="0"/>
                  <a:t>Recursively split/share/merge up the tree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32966B-3F61-4BCE-8C3A-398ED7FC3E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Rectangle 79">
            <a:extLst>
              <a:ext uri="{FF2B5EF4-FFF2-40B4-BE49-F238E27FC236}">
                <a16:creationId xmlns:a16="http://schemas.microsoft.com/office/drawing/2014/main" id="{8035204B-56F5-4A23-9523-711F4B80577E}"/>
              </a:ext>
            </a:extLst>
          </p:cNvPr>
          <p:cNvSpPr/>
          <p:nvPr/>
        </p:nvSpPr>
        <p:spPr>
          <a:xfrm>
            <a:off x="6001788" y="3991076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pivots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6A259B47-0B4A-41E6-AFE7-C87CAE373EB7}"/>
              </a:ext>
            </a:extLst>
          </p:cNvPr>
          <p:cNvCxnSpPr>
            <a:cxnSpLocks/>
          </p:cNvCxnSpPr>
          <p:nvPr/>
        </p:nvCxnSpPr>
        <p:spPr>
          <a:xfrm flipH="1">
            <a:off x="6558741" y="4248770"/>
            <a:ext cx="108066" cy="559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E96BA6A5-D594-446E-B3E8-3D5616B69EF9}"/>
              </a:ext>
            </a:extLst>
          </p:cNvPr>
          <p:cNvCxnSpPr>
            <a:cxnSpLocks/>
          </p:cNvCxnSpPr>
          <p:nvPr/>
        </p:nvCxnSpPr>
        <p:spPr>
          <a:xfrm>
            <a:off x="7265323" y="4248770"/>
            <a:ext cx="91440" cy="559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D3E79815-EF4C-4BCF-B006-3467FF121CBA}"/>
              </a:ext>
            </a:extLst>
          </p:cNvPr>
          <p:cNvCxnSpPr>
            <a:cxnSpLocks/>
            <a:endCxn id="91" idx="0"/>
          </p:cNvCxnSpPr>
          <p:nvPr/>
        </p:nvCxnSpPr>
        <p:spPr>
          <a:xfrm flipH="1">
            <a:off x="4961804" y="4258246"/>
            <a:ext cx="1069584" cy="573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DF4DFFE3-31D4-4714-BE70-D827417759DF}"/>
              </a:ext>
            </a:extLst>
          </p:cNvPr>
          <p:cNvCxnSpPr>
            <a:cxnSpLocks/>
            <a:endCxn id="92" idx="0"/>
          </p:cNvCxnSpPr>
          <p:nvPr/>
        </p:nvCxnSpPr>
        <p:spPr>
          <a:xfrm>
            <a:off x="7663075" y="4258246"/>
            <a:ext cx="1039859" cy="573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13F2731E-4B75-4C91-9374-AD62AD606410}"/>
              </a:ext>
            </a:extLst>
          </p:cNvPr>
          <p:cNvSpPr/>
          <p:nvPr/>
        </p:nvSpPr>
        <p:spPr>
          <a:xfrm>
            <a:off x="4130531" y="4831360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pivots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0B05A00-8147-401B-80F3-9FCF7214BB8F}"/>
              </a:ext>
            </a:extLst>
          </p:cNvPr>
          <p:cNvSpPr/>
          <p:nvPr/>
        </p:nvSpPr>
        <p:spPr>
          <a:xfrm>
            <a:off x="7871661" y="4831360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pivots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32F22CAF-D2D1-4C5E-B8F4-00EBF3F2657E}"/>
              </a:ext>
            </a:extLst>
          </p:cNvPr>
          <p:cNvSpPr txBox="1"/>
          <p:nvPr/>
        </p:nvSpPr>
        <p:spPr>
          <a:xfrm>
            <a:off x="6186583" y="4781277"/>
            <a:ext cx="12915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… ≈B children…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D450B57-629E-40CB-828C-4178974FDFAE}"/>
              </a:ext>
            </a:extLst>
          </p:cNvPr>
          <p:cNvSpPr txBox="1"/>
          <p:nvPr/>
        </p:nvSpPr>
        <p:spPr>
          <a:xfrm>
            <a:off x="5751896" y="3966035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66F097D-E638-4DAD-82D4-0534491231AB}"/>
              </a:ext>
            </a:extLst>
          </p:cNvPr>
          <p:cNvSpPr txBox="1"/>
          <p:nvPr/>
        </p:nvSpPr>
        <p:spPr>
          <a:xfrm>
            <a:off x="3867914" y="4806318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3A9382D-9C24-4C59-9E93-230696BB4E7D}"/>
              </a:ext>
            </a:extLst>
          </p:cNvPr>
          <p:cNvSpPr txBox="1"/>
          <p:nvPr/>
        </p:nvSpPr>
        <p:spPr>
          <a:xfrm>
            <a:off x="7624220" y="4788375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2F33A2C5-3943-4FA7-A173-6F4E1E212D9C}"/>
              </a:ext>
            </a:extLst>
          </p:cNvPr>
          <p:cNvSpPr/>
          <p:nvPr/>
        </p:nvSpPr>
        <p:spPr>
          <a:xfrm>
            <a:off x="3748528" y="5597732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elements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07F07803-5FA2-4DBA-8B64-9685005951F2}"/>
              </a:ext>
            </a:extLst>
          </p:cNvPr>
          <p:cNvSpPr txBox="1"/>
          <p:nvPr/>
        </p:nvSpPr>
        <p:spPr>
          <a:xfrm>
            <a:off x="3485911" y="5572690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9CC02B33-D7AC-4C23-AE83-554E08856E75}"/>
              </a:ext>
            </a:extLst>
          </p:cNvPr>
          <p:cNvSpPr/>
          <p:nvPr/>
        </p:nvSpPr>
        <p:spPr>
          <a:xfrm>
            <a:off x="8169287" y="5597732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elements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4E1D2413-55F9-4243-81F7-5E360D78536B}"/>
              </a:ext>
            </a:extLst>
          </p:cNvPr>
          <p:cNvSpPr txBox="1"/>
          <p:nvPr/>
        </p:nvSpPr>
        <p:spPr>
          <a:xfrm>
            <a:off x="7906670" y="5572690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FBA35BA0-968A-4079-8050-5C12046C300F}"/>
                  </a:ext>
                </a:extLst>
              </p:cNvPr>
              <p:cNvSpPr txBox="1"/>
              <p:nvPr/>
            </p:nvSpPr>
            <p:spPr>
              <a:xfrm>
                <a:off x="6079226" y="5528030"/>
                <a:ext cx="1159292" cy="3970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… ≈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</m:oMath>
                </a14:m>
                <a:r>
                  <a:rPr lang="en-US" sz="1400" dirty="0"/>
                  <a:t> leaves…</a:t>
                </a:r>
              </a:p>
            </p:txBody>
          </p:sp>
        </mc:Choice>
        <mc:Fallback xmlns=""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FBA35BA0-968A-4079-8050-5C12046C3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9226" y="5528030"/>
                <a:ext cx="1159292" cy="397096"/>
              </a:xfrm>
              <a:prstGeom prst="rect">
                <a:avLst/>
              </a:prstGeom>
              <a:blipFill>
                <a:blip r:embed="rId3"/>
                <a:stretch>
                  <a:fillRect l="-1579" r="-526" b="-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A69FFA25-EA5B-473D-B3AA-F7913B3097BA}"/>
              </a:ext>
            </a:extLst>
          </p:cNvPr>
          <p:cNvCxnSpPr/>
          <p:nvPr/>
        </p:nvCxnSpPr>
        <p:spPr>
          <a:xfrm flipH="1">
            <a:off x="4272741" y="5114095"/>
            <a:ext cx="166255" cy="214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1C2F6011-5443-4C65-ACCE-704F83AE39ED}"/>
              </a:ext>
            </a:extLst>
          </p:cNvPr>
          <p:cNvCxnSpPr/>
          <p:nvPr/>
        </p:nvCxnSpPr>
        <p:spPr>
          <a:xfrm>
            <a:off x="5195454" y="5114095"/>
            <a:ext cx="0" cy="214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D2B9BD89-2CCC-4732-9466-A312B42D5D43}"/>
              </a:ext>
            </a:extLst>
          </p:cNvPr>
          <p:cNvCxnSpPr/>
          <p:nvPr/>
        </p:nvCxnSpPr>
        <p:spPr>
          <a:xfrm>
            <a:off x="5569527" y="5112453"/>
            <a:ext cx="182369" cy="216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387CB093-70E5-4F32-93D0-CD843DF6D955}"/>
              </a:ext>
            </a:extLst>
          </p:cNvPr>
          <p:cNvCxnSpPr/>
          <p:nvPr/>
        </p:nvCxnSpPr>
        <p:spPr>
          <a:xfrm flipH="1">
            <a:off x="8047895" y="5123571"/>
            <a:ext cx="135109" cy="204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73F7001F-6AFC-4C1E-B9CF-47B351BB6851}"/>
              </a:ext>
            </a:extLst>
          </p:cNvPr>
          <p:cNvCxnSpPr/>
          <p:nvPr/>
        </p:nvCxnSpPr>
        <p:spPr>
          <a:xfrm>
            <a:off x="8512232" y="5112453"/>
            <a:ext cx="66502" cy="290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7C60448E-ED35-4715-BF89-D951ADB872DE}"/>
              </a:ext>
            </a:extLst>
          </p:cNvPr>
          <p:cNvCxnSpPr/>
          <p:nvPr/>
        </p:nvCxnSpPr>
        <p:spPr>
          <a:xfrm>
            <a:off x="9000560" y="5123571"/>
            <a:ext cx="266013" cy="193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78730A65-DE56-479F-9A3E-9D63C0242B3E}"/>
              </a:ext>
            </a:extLst>
          </p:cNvPr>
          <p:cNvCxnSpPr/>
          <p:nvPr/>
        </p:nvCxnSpPr>
        <p:spPr>
          <a:xfrm>
            <a:off x="10133214" y="3890357"/>
            <a:ext cx="0" cy="199011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234CA9E1-653D-47CE-9C1F-C93B0233C0CD}"/>
                  </a:ext>
                </a:extLst>
              </p:cNvPr>
              <p:cNvSpPr txBox="1"/>
              <p:nvPr/>
            </p:nvSpPr>
            <p:spPr>
              <a:xfrm>
                <a:off x="10299469" y="4831360"/>
                <a:ext cx="12385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234CA9E1-653D-47CE-9C1F-C93B0233C0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9469" y="4831360"/>
                <a:ext cx="1238544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5282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993"/>
    </mc:Choice>
    <mc:Fallback>
      <p:transition spd="slow" advTm="14993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2AF4D-A22D-48BA-8A40-FACDA302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Fractional Cascading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F0D0F06-73AA-49B3-8915-4161851A8F60}"/>
              </a:ext>
            </a:extLst>
          </p:cNvPr>
          <p:cNvSpPr/>
          <p:nvPr/>
        </p:nvSpPr>
        <p:spPr>
          <a:xfrm>
            <a:off x="3128512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&lt;D&gt;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7E120AB-060B-4260-866C-1E86265B176E}"/>
              </a:ext>
            </a:extLst>
          </p:cNvPr>
          <p:cNvSpPr/>
          <p:nvPr/>
        </p:nvSpPr>
        <p:spPr>
          <a:xfrm>
            <a:off x="3586574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109A5F7-67A0-49E3-AA96-24F0E5CC2C9C}"/>
              </a:ext>
            </a:extLst>
          </p:cNvPr>
          <p:cNvSpPr/>
          <p:nvPr/>
        </p:nvSpPr>
        <p:spPr>
          <a:xfrm>
            <a:off x="4044637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58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E8988E8-63E9-463B-892B-03A4556D4A7D}"/>
              </a:ext>
            </a:extLst>
          </p:cNvPr>
          <p:cNvSpPr/>
          <p:nvPr/>
        </p:nvSpPr>
        <p:spPr>
          <a:xfrm>
            <a:off x="4502700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L69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7364F02-2390-462F-9A6F-2D6D713BF1DC}"/>
              </a:ext>
            </a:extLst>
          </p:cNvPr>
          <p:cNvSpPr/>
          <p:nvPr/>
        </p:nvSpPr>
        <p:spPr>
          <a:xfrm>
            <a:off x="4960762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&lt;D&gt;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DE1F382-EAFF-42A5-B285-E90934CB9728}"/>
              </a:ext>
            </a:extLst>
          </p:cNvPr>
          <p:cNvSpPr/>
          <p:nvPr/>
        </p:nvSpPr>
        <p:spPr>
          <a:xfrm>
            <a:off x="5418825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FF130B0-C2D9-4AF1-88C9-4BAF3C585C66}"/>
              </a:ext>
            </a:extLst>
          </p:cNvPr>
          <p:cNvSpPr/>
          <p:nvPr/>
        </p:nvSpPr>
        <p:spPr>
          <a:xfrm>
            <a:off x="5876887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E24DB6A-8BFF-499C-8808-54B3CF693CD7}"/>
              </a:ext>
            </a:extLst>
          </p:cNvPr>
          <p:cNvSpPr/>
          <p:nvPr/>
        </p:nvSpPr>
        <p:spPr>
          <a:xfrm>
            <a:off x="6334951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99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667CE3-19A9-4C2A-AE2B-93EE407ABA13}"/>
              </a:ext>
            </a:extLst>
          </p:cNvPr>
          <p:cNvSpPr/>
          <p:nvPr/>
        </p:nvSpPr>
        <p:spPr>
          <a:xfrm>
            <a:off x="1296264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F5B7849-294D-4DF6-8AE8-D79C4A0C3028}"/>
              </a:ext>
            </a:extLst>
          </p:cNvPr>
          <p:cNvSpPr/>
          <p:nvPr/>
        </p:nvSpPr>
        <p:spPr>
          <a:xfrm>
            <a:off x="1754326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B491240-499B-4C9D-BB64-0A52639C37CB}"/>
              </a:ext>
            </a:extLst>
          </p:cNvPr>
          <p:cNvSpPr/>
          <p:nvPr/>
        </p:nvSpPr>
        <p:spPr>
          <a:xfrm>
            <a:off x="2212389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2ABE491-B378-4658-BE67-0A0F8B29244C}"/>
              </a:ext>
            </a:extLst>
          </p:cNvPr>
          <p:cNvSpPr/>
          <p:nvPr/>
        </p:nvSpPr>
        <p:spPr>
          <a:xfrm>
            <a:off x="2670452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99C8318-DC47-499E-9557-79A66DFA918B}"/>
              </a:ext>
            </a:extLst>
          </p:cNvPr>
          <p:cNvSpPr/>
          <p:nvPr/>
        </p:nvSpPr>
        <p:spPr>
          <a:xfrm>
            <a:off x="3128514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45D5740-1C6B-4963-8C41-3C66C3D018CA}"/>
              </a:ext>
            </a:extLst>
          </p:cNvPr>
          <p:cNvSpPr/>
          <p:nvPr/>
        </p:nvSpPr>
        <p:spPr>
          <a:xfrm>
            <a:off x="3586577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53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05D78E4-8A55-437B-8625-1CFA11DF0CA2}"/>
              </a:ext>
            </a:extLst>
          </p:cNvPr>
          <p:cNvSpPr/>
          <p:nvPr/>
        </p:nvSpPr>
        <p:spPr>
          <a:xfrm>
            <a:off x="4044639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371A1C9-E158-4359-9EC1-12D73615E1FB}"/>
              </a:ext>
            </a:extLst>
          </p:cNvPr>
          <p:cNvSpPr/>
          <p:nvPr/>
        </p:nvSpPr>
        <p:spPr>
          <a:xfrm>
            <a:off x="4502703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67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327DD96-204B-44D8-89BC-E009DCB2226C}"/>
              </a:ext>
            </a:extLst>
          </p:cNvPr>
          <p:cNvSpPr/>
          <p:nvPr/>
        </p:nvSpPr>
        <p:spPr>
          <a:xfrm>
            <a:off x="4960763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69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7734D69-6AFE-46C6-9DCF-8F41F8E7C3BE}"/>
              </a:ext>
            </a:extLst>
          </p:cNvPr>
          <p:cNvSpPr/>
          <p:nvPr/>
        </p:nvSpPr>
        <p:spPr>
          <a:xfrm>
            <a:off x="5418825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81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C02E43C-8E11-45D6-9067-A260C79F5EBA}"/>
              </a:ext>
            </a:extLst>
          </p:cNvPr>
          <p:cNvSpPr/>
          <p:nvPr/>
        </p:nvSpPr>
        <p:spPr>
          <a:xfrm>
            <a:off x="5876888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86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761B899-5B35-4DA5-ACB7-36BA44F521C2}"/>
              </a:ext>
            </a:extLst>
          </p:cNvPr>
          <p:cNvSpPr/>
          <p:nvPr/>
        </p:nvSpPr>
        <p:spPr>
          <a:xfrm>
            <a:off x="6334951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88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85C028B-234E-42C4-87E5-7FA2A2327A4F}"/>
              </a:ext>
            </a:extLst>
          </p:cNvPr>
          <p:cNvSpPr/>
          <p:nvPr/>
        </p:nvSpPr>
        <p:spPr>
          <a:xfrm>
            <a:off x="6793013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417D16F-BC3C-4565-A7A8-79E67FC0992D}"/>
              </a:ext>
            </a:extLst>
          </p:cNvPr>
          <p:cNvSpPr/>
          <p:nvPr/>
        </p:nvSpPr>
        <p:spPr>
          <a:xfrm>
            <a:off x="7251076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95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2127B28-ADE9-41B2-860E-75599982B82B}"/>
              </a:ext>
            </a:extLst>
          </p:cNvPr>
          <p:cNvSpPr/>
          <p:nvPr/>
        </p:nvSpPr>
        <p:spPr>
          <a:xfrm>
            <a:off x="7709138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97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CABF565-2A28-4214-811C-317A0F278D67}"/>
              </a:ext>
            </a:extLst>
          </p:cNvPr>
          <p:cNvSpPr/>
          <p:nvPr/>
        </p:nvSpPr>
        <p:spPr>
          <a:xfrm>
            <a:off x="8167202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98</a:t>
            </a:r>
          </a:p>
        </p:txBody>
      </p:sp>
      <p:cxnSp>
        <p:nvCxnSpPr>
          <p:cNvPr id="58" name="Connector: Curved 57">
            <a:extLst>
              <a:ext uri="{FF2B5EF4-FFF2-40B4-BE49-F238E27FC236}">
                <a16:creationId xmlns:a16="http://schemas.microsoft.com/office/drawing/2014/main" id="{2801E910-8C23-4F53-AE34-CCE38FEB4CF6}"/>
              </a:ext>
            </a:extLst>
          </p:cNvPr>
          <p:cNvCxnSpPr>
            <a:stCxn id="24" idx="2"/>
            <a:endCxn id="32" idx="0"/>
          </p:cNvCxnSpPr>
          <p:nvPr/>
        </p:nvCxnSpPr>
        <p:spPr>
          <a:xfrm rot="5400000">
            <a:off x="2342728" y="3160770"/>
            <a:ext cx="655445" cy="229031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Curved 59">
            <a:extLst>
              <a:ext uri="{FF2B5EF4-FFF2-40B4-BE49-F238E27FC236}">
                <a16:creationId xmlns:a16="http://schemas.microsoft.com/office/drawing/2014/main" id="{9A844EE3-A3A8-4656-A9BD-4CDB6600574C}"/>
              </a:ext>
            </a:extLst>
          </p:cNvPr>
          <p:cNvCxnSpPr>
            <a:stCxn id="26" idx="2"/>
            <a:endCxn id="48" idx="0"/>
          </p:cNvCxnSpPr>
          <p:nvPr/>
        </p:nvCxnSpPr>
        <p:spPr>
          <a:xfrm rot="16200000" flipH="1">
            <a:off x="4633040" y="4076893"/>
            <a:ext cx="655445" cy="458063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6A44A965-5C3A-4CD8-846A-21985FF2F450}"/>
              </a:ext>
            </a:extLst>
          </p:cNvPr>
          <p:cNvSpPr txBox="1"/>
          <p:nvPr/>
        </p:nvSpPr>
        <p:spPr>
          <a:xfrm>
            <a:off x="2670449" y="3645338"/>
            <a:ext cx="458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-∞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4282BAB-5CED-4AFF-B344-712979706024}"/>
              </a:ext>
            </a:extLst>
          </p:cNvPr>
          <p:cNvSpPr txBox="1"/>
          <p:nvPr/>
        </p:nvSpPr>
        <p:spPr>
          <a:xfrm>
            <a:off x="838200" y="4597180"/>
            <a:ext cx="458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-∞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B603AD5-15BE-4F33-9C45-1648C66288BD}"/>
              </a:ext>
            </a:extLst>
          </p:cNvPr>
          <p:cNvSpPr txBox="1"/>
          <p:nvPr/>
        </p:nvSpPr>
        <p:spPr>
          <a:xfrm>
            <a:off x="6793013" y="3645338"/>
            <a:ext cx="52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+∞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207E70D-D74D-4D6D-98DF-2928366EBB92}"/>
              </a:ext>
            </a:extLst>
          </p:cNvPr>
          <p:cNvSpPr txBox="1"/>
          <p:nvPr/>
        </p:nvSpPr>
        <p:spPr>
          <a:xfrm>
            <a:off x="8625262" y="4597180"/>
            <a:ext cx="52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+∞</a:t>
            </a:r>
          </a:p>
        </p:txBody>
      </p:sp>
      <p:cxnSp>
        <p:nvCxnSpPr>
          <p:cNvPr id="66" name="Connector: Curved 65">
            <a:extLst>
              <a:ext uri="{FF2B5EF4-FFF2-40B4-BE49-F238E27FC236}">
                <a16:creationId xmlns:a16="http://schemas.microsoft.com/office/drawing/2014/main" id="{603FECC8-27BD-430F-88CE-AB7A8A40B6FD}"/>
              </a:ext>
            </a:extLst>
          </p:cNvPr>
          <p:cNvCxnSpPr>
            <a:stCxn id="61" idx="2"/>
            <a:endCxn id="62" idx="0"/>
          </p:cNvCxnSpPr>
          <p:nvPr/>
        </p:nvCxnSpPr>
        <p:spPr>
          <a:xfrm rot="5400000">
            <a:off x="1692101" y="3389801"/>
            <a:ext cx="582510" cy="1832249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Curved 67">
            <a:extLst>
              <a:ext uri="{FF2B5EF4-FFF2-40B4-BE49-F238E27FC236}">
                <a16:creationId xmlns:a16="http://schemas.microsoft.com/office/drawing/2014/main" id="{F8CDD9A9-DAF4-4B06-9787-630BB428EB12}"/>
              </a:ext>
            </a:extLst>
          </p:cNvPr>
          <p:cNvCxnSpPr>
            <a:stCxn id="63" idx="2"/>
            <a:endCxn id="64" idx="0"/>
          </p:cNvCxnSpPr>
          <p:nvPr/>
        </p:nvCxnSpPr>
        <p:spPr>
          <a:xfrm rot="16200000" flipH="1">
            <a:off x="7680845" y="3389800"/>
            <a:ext cx="582510" cy="1832249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75461770-E086-49F0-80FD-E08F085A26FB}"/>
              </a:ext>
            </a:extLst>
          </p:cNvPr>
          <p:cNvSpPr txBox="1"/>
          <p:nvPr/>
        </p:nvSpPr>
        <p:spPr>
          <a:xfrm>
            <a:off x="7183447" y="1116011"/>
            <a:ext cx="49883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Find(92)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While current section exist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Search current section</a:t>
            </a:r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F6F2B03A-5C6F-4B15-A684-0248BCF5C40D}"/>
              </a:ext>
            </a:extLst>
          </p:cNvPr>
          <p:cNvCxnSpPr>
            <a:stCxn id="23" idx="0"/>
            <a:endCxn id="61" idx="0"/>
          </p:cNvCxnSpPr>
          <p:nvPr/>
        </p:nvCxnSpPr>
        <p:spPr>
          <a:xfrm rot="16200000" flipV="1">
            <a:off x="3110278" y="3434540"/>
            <a:ext cx="36468" cy="458063"/>
          </a:xfrm>
          <a:prstGeom prst="curvedConnector3">
            <a:avLst>
              <a:gd name="adj1" fmla="val 72685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or: Curved 7">
            <a:extLst>
              <a:ext uri="{FF2B5EF4-FFF2-40B4-BE49-F238E27FC236}">
                <a16:creationId xmlns:a16="http://schemas.microsoft.com/office/drawing/2014/main" id="{04299176-EE97-4898-B96D-38B8C9D0C033}"/>
              </a:ext>
            </a:extLst>
          </p:cNvPr>
          <p:cNvCxnSpPr>
            <a:stCxn id="23" idx="0"/>
            <a:endCxn id="24" idx="0"/>
          </p:cNvCxnSpPr>
          <p:nvPr/>
        </p:nvCxnSpPr>
        <p:spPr>
          <a:xfrm rot="5400000" flipH="1" flipV="1">
            <a:off x="3586574" y="3452775"/>
            <a:ext cx="12700" cy="458062"/>
          </a:xfrm>
          <a:prstGeom prst="curved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9E90E607-AD5A-4FC6-858D-09F74446CB3E}"/>
              </a:ext>
            </a:extLst>
          </p:cNvPr>
          <p:cNvCxnSpPr>
            <a:stCxn id="27" idx="0"/>
            <a:endCxn id="26" idx="0"/>
          </p:cNvCxnSpPr>
          <p:nvPr/>
        </p:nvCxnSpPr>
        <p:spPr>
          <a:xfrm rot="16200000" flipV="1">
            <a:off x="4960762" y="3452775"/>
            <a:ext cx="12700" cy="458062"/>
          </a:xfrm>
          <a:prstGeom prst="curved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CDF3DB26-A024-40BD-BFD0-733F72189BE3}"/>
              </a:ext>
            </a:extLst>
          </p:cNvPr>
          <p:cNvCxnSpPr>
            <a:stCxn id="27" idx="0"/>
            <a:endCxn id="63" idx="0"/>
          </p:cNvCxnSpPr>
          <p:nvPr/>
        </p:nvCxnSpPr>
        <p:spPr>
          <a:xfrm rot="5400000" flipH="1" flipV="1">
            <a:off x="6104650" y="2730481"/>
            <a:ext cx="36468" cy="1866183"/>
          </a:xfrm>
          <a:prstGeom prst="curvedConnector3">
            <a:avLst>
              <a:gd name="adj1" fmla="val 72685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249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912"/>
    </mc:Choice>
    <mc:Fallback>
      <p:transition spd="slow" advTm="17912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2AF4D-A22D-48BA-8A40-FACDA302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Fractional Cascading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F0D0F06-73AA-49B3-8915-4161851A8F60}"/>
              </a:ext>
            </a:extLst>
          </p:cNvPr>
          <p:cNvSpPr/>
          <p:nvPr/>
        </p:nvSpPr>
        <p:spPr>
          <a:xfrm>
            <a:off x="3128512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&lt;D&gt;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7E120AB-060B-4260-866C-1E86265B176E}"/>
              </a:ext>
            </a:extLst>
          </p:cNvPr>
          <p:cNvSpPr/>
          <p:nvPr/>
        </p:nvSpPr>
        <p:spPr>
          <a:xfrm>
            <a:off x="3586574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109A5F7-67A0-49E3-AA96-24F0E5CC2C9C}"/>
              </a:ext>
            </a:extLst>
          </p:cNvPr>
          <p:cNvSpPr/>
          <p:nvPr/>
        </p:nvSpPr>
        <p:spPr>
          <a:xfrm>
            <a:off x="4044637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58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E8988E8-63E9-463B-892B-03A4556D4A7D}"/>
              </a:ext>
            </a:extLst>
          </p:cNvPr>
          <p:cNvSpPr/>
          <p:nvPr/>
        </p:nvSpPr>
        <p:spPr>
          <a:xfrm>
            <a:off x="4502700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L69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7364F02-2390-462F-9A6F-2D6D713BF1DC}"/>
              </a:ext>
            </a:extLst>
          </p:cNvPr>
          <p:cNvSpPr/>
          <p:nvPr/>
        </p:nvSpPr>
        <p:spPr>
          <a:xfrm>
            <a:off x="4960762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&lt;D&gt;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DE1F382-EAFF-42A5-B285-E90934CB9728}"/>
              </a:ext>
            </a:extLst>
          </p:cNvPr>
          <p:cNvSpPr/>
          <p:nvPr/>
        </p:nvSpPr>
        <p:spPr>
          <a:xfrm>
            <a:off x="5418825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FF130B0-C2D9-4AF1-88C9-4BAF3C585C66}"/>
              </a:ext>
            </a:extLst>
          </p:cNvPr>
          <p:cNvSpPr/>
          <p:nvPr/>
        </p:nvSpPr>
        <p:spPr>
          <a:xfrm>
            <a:off x="5876887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E24DB6A-8BFF-499C-8808-54B3CF693CD7}"/>
              </a:ext>
            </a:extLst>
          </p:cNvPr>
          <p:cNvSpPr/>
          <p:nvPr/>
        </p:nvSpPr>
        <p:spPr>
          <a:xfrm>
            <a:off x="6334951" y="3681806"/>
            <a:ext cx="458062" cy="2963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99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667CE3-19A9-4C2A-AE2B-93EE407ABA13}"/>
              </a:ext>
            </a:extLst>
          </p:cNvPr>
          <p:cNvSpPr/>
          <p:nvPr/>
        </p:nvSpPr>
        <p:spPr>
          <a:xfrm>
            <a:off x="1296264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F5B7849-294D-4DF6-8AE8-D79C4A0C3028}"/>
              </a:ext>
            </a:extLst>
          </p:cNvPr>
          <p:cNvSpPr/>
          <p:nvPr/>
        </p:nvSpPr>
        <p:spPr>
          <a:xfrm>
            <a:off x="1754326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B491240-499B-4C9D-BB64-0A52639C37CB}"/>
              </a:ext>
            </a:extLst>
          </p:cNvPr>
          <p:cNvSpPr/>
          <p:nvPr/>
        </p:nvSpPr>
        <p:spPr>
          <a:xfrm>
            <a:off x="2212389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2ABE491-B378-4658-BE67-0A0F8B29244C}"/>
              </a:ext>
            </a:extLst>
          </p:cNvPr>
          <p:cNvSpPr/>
          <p:nvPr/>
        </p:nvSpPr>
        <p:spPr>
          <a:xfrm>
            <a:off x="2670452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99C8318-DC47-499E-9557-79A66DFA918B}"/>
              </a:ext>
            </a:extLst>
          </p:cNvPr>
          <p:cNvSpPr/>
          <p:nvPr/>
        </p:nvSpPr>
        <p:spPr>
          <a:xfrm>
            <a:off x="3128514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45D5740-1C6B-4963-8C41-3C66C3D018CA}"/>
              </a:ext>
            </a:extLst>
          </p:cNvPr>
          <p:cNvSpPr/>
          <p:nvPr/>
        </p:nvSpPr>
        <p:spPr>
          <a:xfrm>
            <a:off x="3586577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53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05D78E4-8A55-437B-8625-1CFA11DF0CA2}"/>
              </a:ext>
            </a:extLst>
          </p:cNvPr>
          <p:cNvSpPr/>
          <p:nvPr/>
        </p:nvSpPr>
        <p:spPr>
          <a:xfrm>
            <a:off x="4044639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371A1C9-E158-4359-9EC1-12D73615E1FB}"/>
              </a:ext>
            </a:extLst>
          </p:cNvPr>
          <p:cNvSpPr/>
          <p:nvPr/>
        </p:nvSpPr>
        <p:spPr>
          <a:xfrm>
            <a:off x="4502703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67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327DD96-204B-44D8-89BC-E009DCB2226C}"/>
              </a:ext>
            </a:extLst>
          </p:cNvPr>
          <p:cNvSpPr/>
          <p:nvPr/>
        </p:nvSpPr>
        <p:spPr>
          <a:xfrm>
            <a:off x="4960763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69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7734D69-6AFE-46C6-9DCF-8F41F8E7C3BE}"/>
              </a:ext>
            </a:extLst>
          </p:cNvPr>
          <p:cNvSpPr/>
          <p:nvPr/>
        </p:nvSpPr>
        <p:spPr>
          <a:xfrm>
            <a:off x="5418825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81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C02E43C-8E11-45D6-9067-A260C79F5EBA}"/>
              </a:ext>
            </a:extLst>
          </p:cNvPr>
          <p:cNvSpPr/>
          <p:nvPr/>
        </p:nvSpPr>
        <p:spPr>
          <a:xfrm>
            <a:off x="5876888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86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761B899-5B35-4DA5-ACB7-36BA44F521C2}"/>
              </a:ext>
            </a:extLst>
          </p:cNvPr>
          <p:cNvSpPr/>
          <p:nvPr/>
        </p:nvSpPr>
        <p:spPr>
          <a:xfrm>
            <a:off x="6334951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88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85C028B-234E-42C4-87E5-7FA2A2327A4F}"/>
              </a:ext>
            </a:extLst>
          </p:cNvPr>
          <p:cNvSpPr/>
          <p:nvPr/>
        </p:nvSpPr>
        <p:spPr>
          <a:xfrm>
            <a:off x="6793013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417D16F-BC3C-4565-A7A8-79E67FC0992D}"/>
              </a:ext>
            </a:extLst>
          </p:cNvPr>
          <p:cNvSpPr/>
          <p:nvPr/>
        </p:nvSpPr>
        <p:spPr>
          <a:xfrm>
            <a:off x="7251076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95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2127B28-ADE9-41B2-860E-75599982B82B}"/>
              </a:ext>
            </a:extLst>
          </p:cNvPr>
          <p:cNvSpPr/>
          <p:nvPr/>
        </p:nvSpPr>
        <p:spPr>
          <a:xfrm>
            <a:off x="7709138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97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CABF565-2A28-4214-811C-317A0F278D67}"/>
              </a:ext>
            </a:extLst>
          </p:cNvPr>
          <p:cNvSpPr/>
          <p:nvPr/>
        </p:nvSpPr>
        <p:spPr>
          <a:xfrm>
            <a:off x="8167202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98</a:t>
            </a:r>
          </a:p>
        </p:txBody>
      </p:sp>
      <p:cxnSp>
        <p:nvCxnSpPr>
          <p:cNvPr id="58" name="Connector: Curved 57">
            <a:extLst>
              <a:ext uri="{FF2B5EF4-FFF2-40B4-BE49-F238E27FC236}">
                <a16:creationId xmlns:a16="http://schemas.microsoft.com/office/drawing/2014/main" id="{2801E910-8C23-4F53-AE34-CCE38FEB4CF6}"/>
              </a:ext>
            </a:extLst>
          </p:cNvPr>
          <p:cNvCxnSpPr>
            <a:stCxn id="24" idx="2"/>
            <a:endCxn id="32" idx="0"/>
          </p:cNvCxnSpPr>
          <p:nvPr/>
        </p:nvCxnSpPr>
        <p:spPr>
          <a:xfrm rot="5400000">
            <a:off x="2342728" y="3160770"/>
            <a:ext cx="655445" cy="229031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Curved 59">
            <a:extLst>
              <a:ext uri="{FF2B5EF4-FFF2-40B4-BE49-F238E27FC236}">
                <a16:creationId xmlns:a16="http://schemas.microsoft.com/office/drawing/2014/main" id="{9A844EE3-A3A8-4656-A9BD-4CDB6600574C}"/>
              </a:ext>
            </a:extLst>
          </p:cNvPr>
          <p:cNvCxnSpPr>
            <a:stCxn id="26" idx="2"/>
            <a:endCxn id="48" idx="0"/>
          </p:cNvCxnSpPr>
          <p:nvPr/>
        </p:nvCxnSpPr>
        <p:spPr>
          <a:xfrm rot="16200000" flipH="1">
            <a:off x="4633040" y="4076893"/>
            <a:ext cx="655445" cy="458063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6A44A965-5C3A-4CD8-846A-21985FF2F450}"/>
              </a:ext>
            </a:extLst>
          </p:cNvPr>
          <p:cNvSpPr txBox="1"/>
          <p:nvPr/>
        </p:nvSpPr>
        <p:spPr>
          <a:xfrm>
            <a:off x="2670449" y="3645338"/>
            <a:ext cx="458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-∞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4282BAB-5CED-4AFF-B344-712979706024}"/>
              </a:ext>
            </a:extLst>
          </p:cNvPr>
          <p:cNvSpPr txBox="1"/>
          <p:nvPr/>
        </p:nvSpPr>
        <p:spPr>
          <a:xfrm>
            <a:off x="838200" y="4597180"/>
            <a:ext cx="458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-∞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B603AD5-15BE-4F33-9C45-1648C66288BD}"/>
              </a:ext>
            </a:extLst>
          </p:cNvPr>
          <p:cNvSpPr txBox="1"/>
          <p:nvPr/>
        </p:nvSpPr>
        <p:spPr>
          <a:xfrm>
            <a:off x="6793013" y="3645338"/>
            <a:ext cx="52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+∞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207E70D-D74D-4D6D-98DF-2928366EBB92}"/>
              </a:ext>
            </a:extLst>
          </p:cNvPr>
          <p:cNvSpPr txBox="1"/>
          <p:nvPr/>
        </p:nvSpPr>
        <p:spPr>
          <a:xfrm>
            <a:off x="8625262" y="4597180"/>
            <a:ext cx="52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+∞</a:t>
            </a:r>
          </a:p>
        </p:txBody>
      </p:sp>
      <p:cxnSp>
        <p:nvCxnSpPr>
          <p:cNvPr id="66" name="Connector: Curved 65">
            <a:extLst>
              <a:ext uri="{FF2B5EF4-FFF2-40B4-BE49-F238E27FC236}">
                <a16:creationId xmlns:a16="http://schemas.microsoft.com/office/drawing/2014/main" id="{603FECC8-27BD-430F-88CE-AB7A8A40B6FD}"/>
              </a:ext>
            </a:extLst>
          </p:cNvPr>
          <p:cNvCxnSpPr>
            <a:stCxn id="61" idx="2"/>
            <a:endCxn id="62" idx="0"/>
          </p:cNvCxnSpPr>
          <p:nvPr/>
        </p:nvCxnSpPr>
        <p:spPr>
          <a:xfrm rot="5400000">
            <a:off x="1692101" y="3389801"/>
            <a:ext cx="582510" cy="1832249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Curved 67">
            <a:extLst>
              <a:ext uri="{FF2B5EF4-FFF2-40B4-BE49-F238E27FC236}">
                <a16:creationId xmlns:a16="http://schemas.microsoft.com/office/drawing/2014/main" id="{F8CDD9A9-DAF4-4B06-9787-630BB428EB12}"/>
              </a:ext>
            </a:extLst>
          </p:cNvPr>
          <p:cNvCxnSpPr>
            <a:stCxn id="63" idx="2"/>
            <a:endCxn id="64" idx="0"/>
          </p:cNvCxnSpPr>
          <p:nvPr/>
        </p:nvCxnSpPr>
        <p:spPr>
          <a:xfrm rot="16200000" flipH="1">
            <a:off x="7680845" y="3389800"/>
            <a:ext cx="582510" cy="1832249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75461770-E086-49F0-80FD-E08F085A26FB}"/>
              </a:ext>
            </a:extLst>
          </p:cNvPr>
          <p:cNvSpPr txBox="1"/>
          <p:nvPr/>
        </p:nvSpPr>
        <p:spPr>
          <a:xfrm>
            <a:off x="7183447" y="1116011"/>
            <a:ext cx="49883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Find(92)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While current section exist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Search current section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If found, return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Else we have located insertion point</a:t>
            </a:r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F6F2B03A-5C6F-4B15-A684-0248BCF5C40D}"/>
              </a:ext>
            </a:extLst>
          </p:cNvPr>
          <p:cNvCxnSpPr>
            <a:stCxn id="23" idx="0"/>
            <a:endCxn id="61" idx="0"/>
          </p:cNvCxnSpPr>
          <p:nvPr/>
        </p:nvCxnSpPr>
        <p:spPr>
          <a:xfrm rot="16200000" flipV="1">
            <a:off x="3110278" y="3434540"/>
            <a:ext cx="36468" cy="458063"/>
          </a:xfrm>
          <a:prstGeom prst="curvedConnector3">
            <a:avLst>
              <a:gd name="adj1" fmla="val 72685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or: Curved 7">
            <a:extLst>
              <a:ext uri="{FF2B5EF4-FFF2-40B4-BE49-F238E27FC236}">
                <a16:creationId xmlns:a16="http://schemas.microsoft.com/office/drawing/2014/main" id="{04299176-EE97-4898-B96D-38B8C9D0C033}"/>
              </a:ext>
            </a:extLst>
          </p:cNvPr>
          <p:cNvCxnSpPr>
            <a:stCxn id="23" idx="0"/>
            <a:endCxn id="24" idx="0"/>
          </p:cNvCxnSpPr>
          <p:nvPr/>
        </p:nvCxnSpPr>
        <p:spPr>
          <a:xfrm rot="5400000" flipH="1" flipV="1">
            <a:off x="3586574" y="3452775"/>
            <a:ext cx="12700" cy="458062"/>
          </a:xfrm>
          <a:prstGeom prst="curved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9E90E607-AD5A-4FC6-858D-09F74446CB3E}"/>
              </a:ext>
            </a:extLst>
          </p:cNvPr>
          <p:cNvCxnSpPr>
            <a:stCxn id="27" idx="0"/>
            <a:endCxn id="26" idx="0"/>
          </p:cNvCxnSpPr>
          <p:nvPr/>
        </p:nvCxnSpPr>
        <p:spPr>
          <a:xfrm rot="16200000" flipV="1">
            <a:off x="4960762" y="3452775"/>
            <a:ext cx="12700" cy="458062"/>
          </a:xfrm>
          <a:prstGeom prst="curved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CDF3DB26-A024-40BD-BFD0-733F72189BE3}"/>
              </a:ext>
            </a:extLst>
          </p:cNvPr>
          <p:cNvCxnSpPr>
            <a:stCxn id="27" idx="0"/>
            <a:endCxn id="63" idx="0"/>
          </p:cNvCxnSpPr>
          <p:nvPr/>
        </p:nvCxnSpPr>
        <p:spPr>
          <a:xfrm rot="5400000" flipH="1" flipV="1">
            <a:off x="6104650" y="2730481"/>
            <a:ext cx="36468" cy="1866183"/>
          </a:xfrm>
          <a:prstGeom prst="curvedConnector3">
            <a:avLst>
              <a:gd name="adj1" fmla="val 72685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0856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997"/>
    </mc:Choice>
    <mc:Fallback>
      <p:transition spd="slow" advTm="10997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2AF4D-A22D-48BA-8A40-FACDA302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Fractional Cascading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F0D0F06-73AA-49B3-8915-4161851A8F60}"/>
              </a:ext>
            </a:extLst>
          </p:cNvPr>
          <p:cNvSpPr/>
          <p:nvPr/>
        </p:nvSpPr>
        <p:spPr>
          <a:xfrm>
            <a:off x="3128512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&lt;D&gt;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7E120AB-060B-4260-866C-1E86265B176E}"/>
              </a:ext>
            </a:extLst>
          </p:cNvPr>
          <p:cNvSpPr/>
          <p:nvPr/>
        </p:nvSpPr>
        <p:spPr>
          <a:xfrm>
            <a:off x="3586574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109A5F7-67A0-49E3-AA96-24F0E5CC2C9C}"/>
              </a:ext>
            </a:extLst>
          </p:cNvPr>
          <p:cNvSpPr/>
          <p:nvPr/>
        </p:nvSpPr>
        <p:spPr>
          <a:xfrm>
            <a:off x="4044637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58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E8988E8-63E9-463B-892B-03A4556D4A7D}"/>
              </a:ext>
            </a:extLst>
          </p:cNvPr>
          <p:cNvSpPr/>
          <p:nvPr/>
        </p:nvSpPr>
        <p:spPr>
          <a:xfrm>
            <a:off x="4502700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L69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7364F02-2390-462F-9A6F-2D6D713BF1DC}"/>
              </a:ext>
            </a:extLst>
          </p:cNvPr>
          <p:cNvSpPr/>
          <p:nvPr/>
        </p:nvSpPr>
        <p:spPr>
          <a:xfrm>
            <a:off x="4960762" y="3681806"/>
            <a:ext cx="458062" cy="2963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&lt;D&gt;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DE1F382-EAFF-42A5-B285-E90934CB9728}"/>
              </a:ext>
            </a:extLst>
          </p:cNvPr>
          <p:cNvSpPr/>
          <p:nvPr/>
        </p:nvSpPr>
        <p:spPr>
          <a:xfrm>
            <a:off x="5418825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FF130B0-C2D9-4AF1-88C9-4BAF3C585C66}"/>
              </a:ext>
            </a:extLst>
          </p:cNvPr>
          <p:cNvSpPr/>
          <p:nvPr/>
        </p:nvSpPr>
        <p:spPr>
          <a:xfrm>
            <a:off x="5876887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E24DB6A-8BFF-499C-8808-54B3CF693CD7}"/>
              </a:ext>
            </a:extLst>
          </p:cNvPr>
          <p:cNvSpPr/>
          <p:nvPr/>
        </p:nvSpPr>
        <p:spPr>
          <a:xfrm>
            <a:off x="6334951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99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667CE3-19A9-4C2A-AE2B-93EE407ABA13}"/>
              </a:ext>
            </a:extLst>
          </p:cNvPr>
          <p:cNvSpPr/>
          <p:nvPr/>
        </p:nvSpPr>
        <p:spPr>
          <a:xfrm>
            <a:off x="1296264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F5B7849-294D-4DF6-8AE8-D79C4A0C3028}"/>
              </a:ext>
            </a:extLst>
          </p:cNvPr>
          <p:cNvSpPr/>
          <p:nvPr/>
        </p:nvSpPr>
        <p:spPr>
          <a:xfrm>
            <a:off x="1754326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B491240-499B-4C9D-BB64-0A52639C37CB}"/>
              </a:ext>
            </a:extLst>
          </p:cNvPr>
          <p:cNvSpPr/>
          <p:nvPr/>
        </p:nvSpPr>
        <p:spPr>
          <a:xfrm>
            <a:off x="2212389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2ABE491-B378-4658-BE67-0A0F8B29244C}"/>
              </a:ext>
            </a:extLst>
          </p:cNvPr>
          <p:cNvSpPr/>
          <p:nvPr/>
        </p:nvSpPr>
        <p:spPr>
          <a:xfrm>
            <a:off x="2670452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99C8318-DC47-499E-9557-79A66DFA918B}"/>
              </a:ext>
            </a:extLst>
          </p:cNvPr>
          <p:cNvSpPr/>
          <p:nvPr/>
        </p:nvSpPr>
        <p:spPr>
          <a:xfrm>
            <a:off x="3128514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45D5740-1C6B-4963-8C41-3C66C3D018CA}"/>
              </a:ext>
            </a:extLst>
          </p:cNvPr>
          <p:cNvSpPr/>
          <p:nvPr/>
        </p:nvSpPr>
        <p:spPr>
          <a:xfrm>
            <a:off x="3586577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53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05D78E4-8A55-437B-8625-1CFA11DF0CA2}"/>
              </a:ext>
            </a:extLst>
          </p:cNvPr>
          <p:cNvSpPr/>
          <p:nvPr/>
        </p:nvSpPr>
        <p:spPr>
          <a:xfrm>
            <a:off x="4044639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371A1C9-E158-4359-9EC1-12D73615E1FB}"/>
              </a:ext>
            </a:extLst>
          </p:cNvPr>
          <p:cNvSpPr/>
          <p:nvPr/>
        </p:nvSpPr>
        <p:spPr>
          <a:xfrm>
            <a:off x="4502703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67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327DD96-204B-44D8-89BC-E009DCB2226C}"/>
              </a:ext>
            </a:extLst>
          </p:cNvPr>
          <p:cNvSpPr/>
          <p:nvPr/>
        </p:nvSpPr>
        <p:spPr>
          <a:xfrm>
            <a:off x="4960763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69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7734D69-6AFE-46C6-9DCF-8F41F8E7C3BE}"/>
              </a:ext>
            </a:extLst>
          </p:cNvPr>
          <p:cNvSpPr/>
          <p:nvPr/>
        </p:nvSpPr>
        <p:spPr>
          <a:xfrm>
            <a:off x="5418825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81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C02E43C-8E11-45D6-9067-A260C79F5EBA}"/>
              </a:ext>
            </a:extLst>
          </p:cNvPr>
          <p:cNvSpPr/>
          <p:nvPr/>
        </p:nvSpPr>
        <p:spPr>
          <a:xfrm>
            <a:off x="5876888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86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761B899-5B35-4DA5-ACB7-36BA44F521C2}"/>
              </a:ext>
            </a:extLst>
          </p:cNvPr>
          <p:cNvSpPr/>
          <p:nvPr/>
        </p:nvSpPr>
        <p:spPr>
          <a:xfrm>
            <a:off x="6334951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88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85C028B-234E-42C4-87E5-7FA2A2327A4F}"/>
              </a:ext>
            </a:extLst>
          </p:cNvPr>
          <p:cNvSpPr/>
          <p:nvPr/>
        </p:nvSpPr>
        <p:spPr>
          <a:xfrm>
            <a:off x="6793013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417D16F-BC3C-4565-A7A8-79E67FC0992D}"/>
              </a:ext>
            </a:extLst>
          </p:cNvPr>
          <p:cNvSpPr/>
          <p:nvPr/>
        </p:nvSpPr>
        <p:spPr>
          <a:xfrm>
            <a:off x="7251076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95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2127B28-ADE9-41B2-860E-75599982B82B}"/>
              </a:ext>
            </a:extLst>
          </p:cNvPr>
          <p:cNvSpPr/>
          <p:nvPr/>
        </p:nvSpPr>
        <p:spPr>
          <a:xfrm>
            <a:off x="7709138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97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CABF565-2A28-4214-811C-317A0F278D67}"/>
              </a:ext>
            </a:extLst>
          </p:cNvPr>
          <p:cNvSpPr/>
          <p:nvPr/>
        </p:nvSpPr>
        <p:spPr>
          <a:xfrm>
            <a:off x="8167202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98</a:t>
            </a:r>
          </a:p>
        </p:txBody>
      </p:sp>
      <p:cxnSp>
        <p:nvCxnSpPr>
          <p:cNvPr id="58" name="Connector: Curved 57">
            <a:extLst>
              <a:ext uri="{FF2B5EF4-FFF2-40B4-BE49-F238E27FC236}">
                <a16:creationId xmlns:a16="http://schemas.microsoft.com/office/drawing/2014/main" id="{2801E910-8C23-4F53-AE34-CCE38FEB4CF6}"/>
              </a:ext>
            </a:extLst>
          </p:cNvPr>
          <p:cNvCxnSpPr>
            <a:stCxn id="24" idx="2"/>
            <a:endCxn id="32" idx="0"/>
          </p:cNvCxnSpPr>
          <p:nvPr/>
        </p:nvCxnSpPr>
        <p:spPr>
          <a:xfrm rot="5400000">
            <a:off x="2342728" y="3160770"/>
            <a:ext cx="655445" cy="229031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Curved 59">
            <a:extLst>
              <a:ext uri="{FF2B5EF4-FFF2-40B4-BE49-F238E27FC236}">
                <a16:creationId xmlns:a16="http://schemas.microsoft.com/office/drawing/2014/main" id="{9A844EE3-A3A8-4656-A9BD-4CDB6600574C}"/>
              </a:ext>
            </a:extLst>
          </p:cNvPr>
          <p:cNvCxnSpPr>
            <a:stCxn id="26" idx="2"/>
            <a:endCxn id="48" idx="0"/>
          </p:cNvCxnSpPr>
          <p:nvPr/>
        </p:nvCxnSpPr>
        <p:spPr>
          <a:xfrm rot="16200000" flipH="1">
            <a:off x="4633040" y="4076893"/>
            <a:ext cx="655445" cy="458063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6A44A965-5C3A-4CD8-846A-21985FF2F450}"/>
              </a:ext>
            </a:extLst>
          </p:cNvPr>
          <p:cNvSpPr txBox="1"/>
          <p:nvPr/>
        </p:nvSpPr>
        <p:spPr>
          <a:xfrm>
            <a:off x="2670449" y="3645338"/>
            <a:ext cx="458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-∞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4282BAB-5CED-4AFF-B344-712979706024}"/>
              </a:ext>
            </a:extLst>
          </p:cNvPr>
          <p:cNvSpPr txBox="1"/>
          <p:nvPr/>
        </p:nvSpPr>
        <p:spPr>
          <a:xfrm>
            <a:off x="838200" y="4597180"/>
            <a:ext cx="458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-∞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B603AD5-15BE-4F33-9C45-1648C66288BD}"/>
              </a:ext>
            </a:extLst>
          </p:cNvPr>
          <p:cNvSpPr txBox="1"/>
          <p:nvPr/>
        </p:nvSpPr>
        <p:spPr>
          <a:xfrm>
            <a:off x="6793013" y="3645338"/>
            <a:ext cx="52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+∞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207E70D-D74D-4D6D-98DF-2928366EBB92}"/>
              </a:ext>
            </a:extLst>
          </p:cNvPr>
          <p:cNvSpPr txBox="1"/>
          <p:nvPr/>
        </p:nvSpPr>
        <p:spPr>
          <a:xfrm>
            <a:off x="8625262" y="4597180"/>
            <a:ext cx="52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+∞</a:t>
            </a:r>
          </a:p>
        </p:txBody>
      </p:sp>
      <p:cxnSp>
        <p:nvCxnSpPr>
          <p:cNvPr id="66" name="Connector: Curved 65">
            <a:extLst>
              <a:ext uri="{FF2B5EF4-FFF2-40B4-BE49-F238E27FC236}">
                <a16:creationId xmlns:a16="http://schemas.microsoft.com/office/drawing/2014/main" id="{603FECC8-27BD-430F-88CE-AB7A8A40B6FD}"/>
              </a:ext>
            </a:extLst>
          </p:cNvPr>
          <p:cNvCxnSpPr>
            <a:stCxn id="61" idx="2"/>
            <a:endCxn id="62" idx="0"/>
          </p:cNvCxnSpPr>
          <p:nvPr/>
        </p:nvCxnSpPr>
        <p:spPr>
          <a:xfrm rot="5400000">
            <a:off x="1692101" y="3389801"/>
            <a:ext cx="582510" cy="1832249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Curved 67">
            <a:extLst>
              <a:ext uri="{FF2B5EF4-FFF2-40B4-BE49-F238E27FC236}">
                <a16:creationId xmlns:a16="http://schemas.microsoft.com/office/drawing/2014/main" id="{F8CDD9A9-DAF4-4B06-9787-630BB428EB12}"/>
              </a:ext>
            </a:extLst>
          </p:cNvPr>
          <p:cNvCxnSpPr>
            <a:stCxn id="63" idx="2"/>
            <a:endCxn id="64" idx="0"/>
          </p:cNvCxnSpPr>
          <p:nvPr/>
        </p:nvCxnSpPr>
        <p:spPr>
          <a:xfrm rot="16200000" flipH="1">
            <a:off x="7680845" y="3389800"/>
            <a:ext cx="582510" cy="1832249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75461770-E086-49F0-80FD-E08F085A26FB}"/>
              </a:ext>
            </a:extLst>
          </p:cNvPr>
          <p:cNvSpPr txBox="1"/>
          <p:nvPr/>
        </p:nvSpPr>
        <p:spPr>
          <a:xfrm>
            <a:off x="7183447" y="1116011"/>
            <a:ext cx="49883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Find(92)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While current section exist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Search current section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If found, return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Else we have located insertion point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Use duplicate lookahead pointers to find nearest lookahead pointers</a:t>
            </a:r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F6F2B03A-5C6F-4B15-A684-0248BCF5C40D}"/>
              </a:ext>
            </a:extLst>
          </p:cNvPr>
          <p:cNvCxnSpPr>
            <a:stCxn id="23" idx="0"/>
            <a:endCxn id="61" idx="0"/>
          </p:cNvCxnSpPr>
          <p:nvPr/>
        </p:nvCxnSpPr>
        <p:spPr>
          <a:xfrm rot="16200000" flipV="1">
            <a:off x="3110278" y="3434540"/>
            <a:ext cx="36468" cy="458063"/>
          </a:xfrm>
          <a:prstGeom prst="curvedConnector3">
            <a:avLst>
              <a:gd name="adj1" fmla="val 72685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or: Curved 7">
            <a:extLst>
              <a:ext uri="{FF2B5EF4-FFF2-40B4-BE49-F238E27FC236}">
                <a16:creationId xmlns:a16="http://schemas.microsoft.com/office/drawing/2014/main" id="{04299176-EE97-4898-B96D-38B8C9D0C033}"/>
              </a:ext>
            </a:extLst>
          </p:cNvPr>
          <p:cNvCxnSpPr>
            <a:stCxn id="23" idx="0"/>
            <a:endCxn id="24" idx="0"/>
          </p:cNvCxnSpPr>
          <p:nvPr/>
        </p:nvCxnSpPr>
        <p:spPr>
          <a:xfrm rot="5400000" flipH="1" flipV="1">
            <a:off x="3586574" y="3452775"/>
            <a:ext cx="12700" cy="458062"/>
          </a:xfrm>
          <a:prstGeom prst="curved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9E90E607-AD5A-4FC6-858D-09F74446CB3E}"/>
              </a:ext>
            </a:extLst>
          </p:cNvPr>
          <p:cNvCxnSpPr>
            <a:stCxn id="27" idx="0"/>
            <a:endCxn id="26" idx="0"/>
          </p:cNvCxnSpPr>
          <p:nvPr/>
        </p:nvCxnSpPr>
        <p:spPr>
          <a:xfrm rot="16200000" flipV="1">
            <a:off x="4960762" y="3452775"/>
            <a:ext cx="12700" cy="458062"/>
          </a:xfrm>
          <a:prstGeom prst="curved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CDF3DB26-A024-40BD-BFD0-733F72189BE3}"/>
              </a:ext>
            </a:extLst>
          </p:cNvPr>
          <p:cNvCxnSpPr>
            <a:stCxn id="27" idx="0"/>
            <a:endCxn id="63" idx="0"/>
          </p:cNvCxnSpPr>
          <p:nvPr/>
        </p:nvCxnSpPr>
        <p:spPr>
          <a:xfrm rot="5400000" flipH="1" flipV="1">
            <a:off x="6104650" y="2730481"/>
            <a:ext cx="36468" cy="1866183"/>
          </a:xfrm>
          <a:prstGeom prst="curvedConnector3">
            <a:avLst>
              <a:gd name="adj1" fmla="val 72685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3285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99"/>
    </mc:Choice>
    <mc:Fallback>
      <p:transition spd="slow" advTm="1299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2AF4D-A22D-48BA-8A40-FACDA302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Fractional Cascading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F0D0F06-73AA-49B3-8915-4161851A8F60}"/>
              </a:ext>
            </a:extLst>
          </p:cNvPr>
          <p:cNvSpPr/>
          <p:nvPr/>
        </p:nvSpPr>
        <p:spPr>
          <a:xfrm>
            <a:off x="3128512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&lt;D&gt;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7E120AB-060B-4260-866C-1E86265B176E}"/>
              </a:ext>
            </a:extLst>
          </p:cNvPr>
          <p:cNvSpPr/>
          <p:nvPr/>
        </p:nvSpPr>
        <p:spPr>
          <a:xfrm>
            <a:off x="3586574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109A5F7-67A0-49E3-AA96-24F0E5CC2C9C}"/>
              </a:ext>
            </a:extLst>
          </p:cNvPr>
          <p:cNvSpPr/>
          <p:nvPr/>
        </p:nvSpPr>
        <p:spPr>
          <a:xfrm>
            <a:off x="4044637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58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E8988E8-63E9-463B-892B-03A4556D4A7D}"/>
              </a:ext>
            </a:extLst>
          </p:cNvPr>
          <p:cNvSpPr/>
          <p:nvPr/>
        </p:nvSpPr>
        <p:spPr>
          <a:xfrm>
            <a:off x="4502700" y="3681806"/>
            <a:ext cx="458062" cy="2963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L69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7364F02-2390-462F-9A6F-2D6D713BF1DC}"/>
              </a:ext>
            </a:extLst>
          </p:cNvPr>
          <p:cNvSpPr/>
          <p:nvPr/>
        </p:nvSpPr>
        <p:spPr>
          <a:xfrm>
            <a:off x="4960762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&lt;D&gt;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DE1F382-EAFF-42A5-B285-E90934CB9728}"/>
              </a:ext>
            </a:extLst>
          </p:cNvPr>
          <p:cNvSpPr/>
          <p:nvPr/>
        </p:nvSpPr>
        <p:spPr>
          <a:xfrm>
            <a:off x="5418825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FF130B0-C2D9-4AF1-88C9-4BAF3C585C66}"/>
              </a:ext>
            </a:extLst>
          </p:cNvPr>
          <p:cNvSpPr/>
          <p:nvPr/>
        </p:nvSpPr>
        <p:spPr>
          <a:xfrm>
            <a:off x="5876887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E24DB6A-8BFF-499C-8808-54B3CF693CD7}"/>
              </a:ext>
            </a:extLst>
          </p:cNvPr>
          <p:cNvSpPr/>
          <p:nvPr/>
        </p:nvSpPr>
        <p:spPr>
          <a:xfrm>
            <a:off x="6334951" y="3681806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99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667CE3-19A9-4C2A-AE2B-93EE407ABA13}"/>
              </a:ext>
            </a:extLst>
          </p:cNvPr>
          <p:cNvSpPr/>
          <p:nvPr/>
        </p:nvSpPr>
        <p:spPr>
          <a:xfrm>
            <a:off x="1296264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F5B7849-294D-4DF6-8AE8-D79C4A0C3028}"/>
              </a:ext>
            </a:extLst>
          </p:cNvPr>
          <p:cNvSpPr/>
          <p:nvPr/>
        </p:nvSpPr>
        <p:spPr>
          <a:xfrm>
            <a:off x="1754326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B491240-499B-4C9D-BB64-0A52639C37CB}"/>
              </a:ext>
            </a:extLst>
          </p:cNvPr>
          <p:cNvSpPr/>
          <p:nvPr/>
        </p:nvSpPr>
        <p:spPr>
          <a:xfrm>
            <a:off x="2212389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2ABE491-B378-4658-BE67-0A0F8B29244C}"/>
              </a:ext>
            </a:extLst>
          </p:cNvPr>
          <p:cNvSpPr/>
          <p:nvPr/>
        </p:nvSpPr>
        <p:spPr>
          <a:xfrm>
            <a:off x="2670452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99C8318-DC47-499E-9557-79A66DFA918B}"/>
              </a:ext>
            </a:extLst>
          </p:cNvPr>
          <p:cNvSpPr/>
          <p:nvPr/>
        </p:nvSpPr>
        <p:spPr>
          <a:xfrm>
            <a:off x="3128514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45D5740-1C6B-4963-8C41-3C66C3D018CA}"/>
              </a:ext>
            </a:extLst>
          </p:cNvPr>
          <p:cNvSpPr/>
          <p:nvPr/>
        </p:nvSpPr>
        <p:spPr>
          <a:xfrm>
            <a:off x="3586577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53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05D78E4-8A55-437B-8625-1CFA11DF0CA2}"/>
              </a:ext>
            </a:extLst>
          </p:cNvPr>
          <p:cNvSpPr/>
          <p:nvPr/>
        </p:nvSpPr>
        <p:spPr>
          <a:xfrm>
            <a:off x="4044639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371A1C9-E158-4359-9EC1-12D73615E1FB}"/>
              </a:ext>
            </a:extLst>
          </p:cNvPr>
          <p:cNvSpPr/>
          <p:nvPr/>
        </p:nvSpPr>
        <p:spPr>
          <a:xfrm>
            <a:off x="4502703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67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327DD96-204B-44D8-89BC-E009DCB2226C}"/>
              </a:ext>
            </a:extLst>
          </p:cNvPr>
          <p:cNvSpPr/>
          <p:nvPr/>
        </p:nvSpPr>
        <p:spPr>
          <a:xfrm>
            <a:off x="4960763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69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7734D69-6AFE-46C6-9DCF-8F41F8E7C3BE}"/>
              </a:ext>
            </a:extLst>
          </p:cNvPr>
          <p:cNvSpPr/>
          <p:nvPr/>
        </p:nvSpPr>
        <p:spPr>
          <a:xfrm>
            <a:off x="5418825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81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C02E43C-8E11-45D6-9067-A260C79F5EBA}"/>
              </a:ext>
            </a:extLst>
          </p:cNvPr>
          <p:cNvSpPr/>
          <p:nvPr/>
        </p:nvSpPr>
        <p:spPr>
          <a:xfrm>
            <a:off x="5876888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86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761B899-5B35-4DA5-ACB7-36BA44F521C2}"/>
              </a:ext>
            </a:extLst>
          </p:cNvPr>
          <p:cNvSpPr/>
          <p:nvPr/>
        </p:nvSpPr>
        <p:spPr>
          <a:xfrm>
            <a:off x="6334951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88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85C028B-234E-42C4-87E5-7FA2A2327A4F}"/>
              </a:ext>
            </a:extLst>
          </p:cNvPr>
          <p:cNvSpPr/>
          <p:nvPr/>
        </p:nvSpPr>
        <p:spPr>
          <a:xfrm>
            <a:off x="6793013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417D16F-BC3C-4565-A7A8-79E67FC0992D}"/>
              </a:ext>
            </a:extLst>
          </p:cNvPr>
          <p:cNvSpPr/>
          <p:nvPr/>
        </p:nvSpPr>
        <p:spPr>
          <a:xfrm>
            <a:off x="7251076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95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2127B28-ADE9-41B2-860E-75599982B82B}"/>
              </a:ext>
            </a:extLst>
          </p:cNvPr>
          <p:cNvSpPr/>
          <p:nvPr/>
        </p:nvSpPr>
        <p:spPr>
          <a:xfrm>
            <a:off x="7709138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97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CABF565-2A28-4214-811C-317A0F278D67}"/>
              </a:ext>
            </a:extLst>
          </p:cNvPr>
          <p:cNvSpPr/>
          <p:nvPr/>
        </p:nvSpPr>
        <p:spPr>
          <a:xfrm>
            <a:off x="8167202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98</a:t>
            </a:r>
          </a:p>
        </p:txBody>
      </p:sp>
      <p:cxnSp>
        <p:nvCxnSpPr>
          <p:cNvPr id="58" name="Connector: Curved 57">
            <a:extLst>
              <a:ext uri="{FF2B5EF4-FFF2-40B4-BE49-F238E27FC236}">
                <a16:creationId xmlns:a16="http://schemas.microsoft.com/office/drawing/2014/main" id="{2801E910-8C23-4F53-AE34-CCE38FEB4CF6}"/>
              </a:ext>
            </a:extLst>
          </p:cNvPr>
          <p:cNvCxnSpPr>
            <a:stCxn id="24" idx="2"/>
            <a:endCxn id="32" idx="0"/>
          </p:cNvCxnSpPr>
          <p:nvPr/>
        </p:nvCxnSpPr>
        <p:spPr>
          <a:xfrm rot="5400000">
            <a:off x="2342728" y="3160770"/>
            <a:ext cx="655445" cy="229031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Curved 59">
            <a:extLst>
              <a:ext uri="{FF2B5EF4-FFF2-40B4-BE49-F238E27FC236}">
                <a16:creationId xmlns:a16="http://schemas.microsoft.com/office/drawing/2014/main" id="{9A844EE3-A3A8-4656-A9BD-4CDB6600574C}"/>
              </a:ext>
            </a:extLst>
          </p:cNvPr>
          <p:cNvCxnSpPr>
            <a:stCxn id="26" idx="2"/>
            <a:endCxn id="48" idx="0"/>
          </p:cNvCxnSpPr>
          <p:nvPr/>
        </p:nvCxnSpPr>
        <p:spPr>
          <a:xfrm rot="16200000" flipH="1">
            <a:off x="4633040" y="4076893"/>
            <a:ext cx="655445" cy="458063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6A44A965-5C3A-4CD8-846A-21985FF2F450}"/>
              </a:ext>
            </a:extLst>
          </p:cNvPr>
          <p:cNvSpPr txBox="1"/>
          <p:nvPr/>
        </p:nvSpPr>
        <p:spPr>
          <a:xfrm>
            <a:off x="2670449" y="3645338"/>
            <a:ext cx="458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-∞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4282BAB-5CED-4AFF-B344-712979706024}"/>
              </a:ext>
            </a:extLst>
          </p:cNvPr>
          <p:cNvSpPr txBox="1"/>
          <p:nvPr/>
        </p:nvSpPr>
        <p:spPr>
          <a:xfrm>
            <a:off x="838200" y="4597180"/>
            <a:ext cx="458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-∞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B603AD5-15BE-4F33-9C45-1648C66288BD}"/>
              </a:ext>
            </a:extLst>
          </p:cNvPr>
          <p:cNvSpPr txBox="1"/>
          <p:nvPr/>
        </p:nvSpPr>
        <p:spPr>
          <a:xfrm>
            <a:off x="6793013" y="3645338"/>
            <a:ext cx="52592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+∞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207E70D-D74D-4D6D-98DF-2928366EBB92}"/>
              </a:ext>
            </a:extLst>
          </p:cNvPr>
          <p:cNvSpPr txBox="1"/>
          <p:nvPr/>
        </p:nvSpPr>
        <p:spPr>
          <a:xfrm>
            <a:off x="8625262" y="4597180"/>
            <a:ext cx="52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+∞</a:t>
            </a:r>
          </a:p>
        </p:txBody>
      </p:sp>
      <p:cxnSp>
        <p:nvCxnSpPr>
          <p:cNvPr id="66" name="Connector: Curved 65">
            <a:extLst>
              <a:ext uri="{FF2B5EF4-FFF2-40B4-BE49-F238E27FC236}">
                <a16:creationId xmlns:a16="http://schemas.microsoft.com/office/drawing/2014/main" id="{603FECC8-27BD-430F-88CE-AB7A8A40B6FD}"/>
              </a:ext>
            </a:extLst>
          </p:cNvPr>
          <p:cNvCxnSpPr>
            <a:stCxn id="61" idx="2"/>
            <a:endCxn id="62" idx="0"/>
          </p:cNvCxnSpPr>
          <p:nvPr/>
        </p:nvCxnSpPr>
        <p:spPr>
          <a:xfrm rot="5400000">
            <a:off x="1692101" y="3389801"/>
            <a:ext cx="582510" cy="1832249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Curved 67">
            <a:extLst>
              <a:ext uri="{FF2B5EF4-FFF2-40B4-BE49-F238E27FC236}">
                <a16:creationId xmlns:a16="http://schemas.microsoft.com/office/drawing/2014/main" id="{F8CDD9A9-DAF4-4B06-9787-630BB428EB12}"/>
              </a:ext>
            </a:extLst>
          </p:cNvPr>
          <p:cNvCxnSpPr>
            <a:stCxn id="63" idx="2"/>
            <a:endCxn id="64" idx="0"/>
          </p:cNvCxnSpPr>
          <p:nvPr/>
        </p:nvCxnSpPr>
        <p:spPr>
          <a:xfrm rot="16200000" flipH="1">
            <a:off x="7680845" y="3389800"/>
            <a:ext cx="582510" cy="1832249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75461770-E086-49F0-80FD-E08F085A26FB}"/>
              </a:ext>
            </a:extLst>
          </p:cNvPr>
          <p:cNvSpPr txBox="1"/>
          <p:nvPr/>
        </p:nvSpPr>
        <p:spPr>
          <a:xfrm>
            <a:off x="7183447" y="1116011"/>
            <a:ext cx="49883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Find(92)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While current section exist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Search current section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If found, return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Else we have located insertion point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Use duplicate lookahead pointers to find nearest lookahead pointers</a:t>
            </a:r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F6F2B03A-5C6F-4B15-A684-0248BCF5C40D}"/>
              </a:ext>
            </a:extLst>
          </p:cNvPr>
          <p:cNvCxnSpPr>
            <a:stCxn id="23" idx="0"/>
            <a:endCxn id="61" idx="0"/>
          </p:cNvCxnSpPr>
          <p:nvPr/>
        </p:nvCxnSpPr>
        <p:spPr>
          <a:xfrm rot="16200000" flipV="1">
            <a:off x="3110278" y="3434540"/>
            <a:ext cx="36468" cy="458063"/>
          </a:xfrm>
          <a:prstGeom prst="curvedConnector3">
            <a:avLst>
              <a:gd name="adj1" fmla="val 72685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or: Curved 7">
            <a:extLst>
              <a:ext uri="{FF2B5EF4-FFF2-40B4-BE49-F238E27FC236}">
                <a16:creationId xmlns:a16="http://schemas.microsoft.com/office/drawing/2014/main" id="{04299176-EE97-4898-B96D-38B8C9D0C033}"/>
              </a:ext>
            </a:extLst>
          </p:cNvPr>
          <p:cNvCxnSpPr>
            <a:stCxn id="23" idx="0"/>
            <a:endCxn id="24" idx="0"/>
          </p:cNvCxnSpPr>
          <p:nvPr/>
        </p:nvCxnSpPr>
        <p:spPr>
          <a:xfrm rot="5400000" flipH="1" flipV="1">
            <a:off x="3586574" y="3452775"/>
            <a:ext cx="12700" cy="458062"/>
          </a:xfrm>
          <a:prstGeom prst="curved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9E90E607-AD5A-4FC6-858D-09F74446CB3E}"/>
              </a:ext>
            </a:extLst>
          </p:cNvPr>
          <p:cNvCxnSpPr>
            <a:stCxn id="27" idx="0"/>
            <a:endCxn id="26" idx="0"/>
          </p:cNvCxnSpPr>
          <p:nvPr/>
        </p:nvCxnSpPr>
        <p:spPr>
          <a:xfrm rot="16200000" flipV="1">
            <a:off x="4960762" y="3452775"/>
            <a:ext cx="12700" cy="458062"/>
          </a:xfrm>
          <a:prstGeom prst="curvedConnector3">
            <a:avLst>
              <a:gd name="adj1" fmla="val 180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CDF3DB26-A024-40BD-BFD0-733F72189BE3}"/>
              </a:ext>
            </a:extLst>
          </p:cNvPr>
          <p:cNvCxnSpPr>
            <a:stCxn id="27" idx="0"/>
            <a:endCxn id="63" idx="0"/>
          </p:cNvCxnSpPr>
          <p:nvPr/>
        </p:nvCxnSpPr>
        <p:spPr>
          <a:xfrm rot="5400000" flipH="1" flipV="1">
            <a:off x="6104650" y="2730481"/>
            <a:ext cx="36468" cy="1866183"/>
          </a:xfrm>
          <a:prstGeom prst="curvedConnector3">
            <a:avLst>
              <a:gd name="adj1" fmla="val 726851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318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00"/>
    </mc:Choice>
    <mc:Fallback>
      <p:transition spd="slow" advTm="1300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2AF4D-A22D-48BA-8A40-FACDA302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Fractional Cascading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F0D0F06-73AA-49B3-8915-4161851A8F60}"/>
              </a:ext>
            </a:extLst>
          </p:cNvPr>
          <p:cNvSpPr/>
          <p:nvPr/>
        </p:nvSpPr>
        <p:spPr>
          <a:xfrm>
            <a:off x="3128512" y="3681806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&lt;D&gt;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7E120AB-060B-4260-866C-1E86265B176E}"/>
              </a:ext>
            </a:extLst>
          </p:cNvPr>
          <p:cNvSpPr/>
          <p:nvPr/>
        </p:nvSpPr>
        <p:spPr>
          <a:xfrm>
            <a:off x="3586574" y="3681806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109A5F7-67A0-49E3-AA96-24F0E5CC2C9C}"/>
              </a:ext>
            </a:extLst>
          </p:cNvPr>
          <p:cNvSpPr/>
          <p:nvPr/>
        </p:nvSpPr>
        <p:spPr>
          <a:xfrm>
            <a:off x="4044637" y="3681806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58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E8988E8-63E9-463B-892B-03A4556D4A7D}"/>
              </a:ext>
            </a:extLst>
          </p:cNvPr>
          <p:cNvSpPr/>
          <p:nvPr/>
        </p:nvSpPr>
        <p:spPr>
          <a:xfrm>
            <a:off x="4502700" y="3681806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L69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7364F02-2390-462F-9A6F-2D6D713BF1DC}"/>
              </a:ext>
            </a:extLst>
          </p:cNvPr>
          <p:cNvSpPr/>
          <p:nvPr/>
        </p:nvSpPr>
        <p:spPr>
          <a:xfrm>
            <a:off x="4960762" y="3681806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&lt;D&gt;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DE1F382-EAFF-42A5-B285-E90934CB9728}"/>
              </a:ext>
            </a:extLst>
          </p:cNvPr>
          <p:cNvSpPr/>
          <p:nvPr/>
        </p:nvSpPr>
        <p:spPr>
          <a:xfrm>
            <a:off x="5418825" y="3681806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FF130B0-C2D9-4AF1-88C9-4BAF3C585C66}"/>
              </a:ext>
            </a:extLst>
          </p:cNvPr>
          <p:cNvSpPr/>
          <p:nvPr/>
        </p:nvSpPr>
        <p:spPr>
          <a:xfrm>
            <a:off x="5876887" y="3681806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E24DB6A-8BFF-499C-8808-54B3CF693CD7}"/>
              </a:ext>
            </a:extLst>
          </p:cNvPr>
          <p:cNvSpPr/>
          <p:nvPr/>
        </p:nvSpPr>
        <p:spPr>
          <a:xfrm>
            <a:off x="6334951" y="3681806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99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667CE3-19A9-4C2A-AE2B-93EE407ABA13}"/>
              </a:ext>
            </a:extLst>
          </p:cNvPr>
          <p:cNvSpPr/>
          <p:nvPr/>
        </p:nvSpPr>
        <p:spPr>
          <a:xfrm>
            <a:off x="1296264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F5B7849-294D-4DF6-8AE8-D79C4A0C3028}"/>
              </a:ext>
            </a:extLst>
          </p:cNvPr>
          <p:cNvSpPr/>
          <p:nvPr/>
        </p:nvSpPr>
        <p:spPr>
          <a:xfrm>
            <a:off x="1754326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B491240-499B-4C9D-BB64-0A52639C37CB}"/>
              </a:ext>
            </a:extLst>
          </p:cNvPr>
          <p:cNvSpPr/>
          <p:nvPr/>
        </p:nvSpPr>
        <p:spPr>
          <a:xfrm>
            <a:off x="2212389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2ABE491-B378-4658-BE67-0A0F8B29244C}"/>
              </a:ext>
            </a:extLst>
          </p:cNvPr>
          <p:cNvSpPr/>
          <p:nvPr/>
        </p:nvSpPr>
        <p:spPr>
          <a:xfrm>
            <a:off x="2670452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99C8318-DC47-499E-9557-79A66DFA918B}"/>
              </a:ext>
            </a:extLst>
          </p:cNvPr>
          <p:cNvSpPr/>
          <p:nvPr/>
        </p:nvSpPr>
        <p:spPr>
          <a:xfrm>
            <a:off x="3128514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45D5740-1C6B-4963-8C41-3C66C3D018CA}"/>
              </a:ext>
            </a:extLst>
          </p:cNvPr>
          <p:cNvSpPr/>
          <p:nvPr/>
        </p:nvSpPr>
        <p:spPr>
          <a:xfrm>
            <a:off x="3586577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53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05D78E4-8A55-437B-8625-1CFA11DF0CA2}"/>
              </a:ext>
            </a:extLst>
          </p:cNvPr>
          <p:cNvSpPr/>
          <p:nvPr/>
        </p:nvSpPr>
        <p:spPr>
          <a:xfrm>
            <a:off x="4044639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371A1C9-E158-4359-9EC1-12D73615E1FB}"/>
              </a:ext>
            </a:extLst>
          </p:cNvPr>
          <p:cNvSpPr/>
          <p:nvPr/>
        </p:nvSpPr>
        <p:spPr>
          <a:xfrm>
            <a:off x="4502703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67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327DD96-204B-44D8-89BC-E009DCB2226C}"/>
              </a:ext>
            </a:extLst>
          </p:cNvPr>
          <p:cNvSpPr/>
          <p:nvPr/>
        </p:nvSpPr>
        <p:spPr>
          <a:xfrm>
            <a:off x="4960763" y="4633648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69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7734D69-6AFE-46C6-9DCF-8F41F8E7C3BE}"/>
              </a:ext>
            </a:extLst>
          </p:cNvPr>
          <p:cNvSpPr/>
          <p:nvPr/>
        </p:nvSpPr>
        <p:spPr>
          <a:xfrm>
            <a:off x="5418825" y="4633648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81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C02E43C-8E11-45D6-9067-A260C79F5EBA}"/>
              </a:ext>
            </a:extLst>
          </p:cNvPr>
          <p:cNvSpPr/>
          <p:nvPr/>
        </p:nvSpPr>
        <p:spPr>
          <a:xfrm>
            <a:off x="5876888" y="4633648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86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761B899-5B35-4DA5-ACB7-36BA44F521C2}"/>
              </a:ext>
            </a:extLst>
          </p:cNvPr>
          <p:cNvSpPr/>
          <p:nvPr/>
        </p:nvSpPr>
        <p:spPr>
          <a:xfrm>
            <a:off x="6334951" y="4633648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88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85C028B-234E-42C4-87E5-7FA2A2327A4F}"/>
              </a:ext>
            </a:extLst>
          </p:cNvPr>
          <p:cNvSpPr/>
          <p:nvPr/>
        </p:nvSpPr>
        <p:spPr>
          <a:xfrm>
            <a:off x="6793013" y="4633648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417D16F-BC3C-4565-A7A8-79E67FC0992D}"/>
              </a:ext>
            </a:extLst>
          </p:cNvPr>
          <p:cNvSpPr/>
          <p:nvPr/>
        </p:nvSpPr>
        <p:spPr>
          <a:xfrm>
            <a:off x="7251076" y="4633648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95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2127B28-ADE9-41B2-860E-75599982B82B}"/>
              </a:ext>
            </a:extLst>
          </p:cNvPr>
          <p:cNvSpPr/>
          <p:nvPr/>
        </p:nvSpPr>
        <p:spPr>
          <a:xfrm>
            <a:off x="7709138" y="4633648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97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CABF565-2A28-4214-811C-317A0F278D67}"/>
              </a:ext>
            </a:extLst>
          </p:cNvPr>
          <p:cNvSpPr/>
          <p:nvPr/>
        </p:nvSpPr>
        <p:spPr>
          <a:xfrm>
            <a:off x="8167202" y="4633648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98</a:t>
            </a:r>
          </a:p>
        </p:txBody>
      </p:sp>
      <p:cxnSp>
        <p:nvCxnSpPr>
          <p:cNvPr id="58" name="Connector: Curved 57">
            <a:extLst>
              <a:ext uri="{FF2B5EF4-FFF2-40B4-BE49-F238E27FC236}">
                <a16:creationId xmlns:a16="http://schemas.microsoft.com/office/drawing/2014/main" id="{2801E910-8C23-4F53-AE34-CCE38FEB4CF6}"/>
              </a:ext>
            </a:extLst>
          </p:cNvPr>
          <p:cNvCxnSpPr>
            <a:stCxn id="24" idx="2"/>
            <a:endCxn id="32" idx="0"/>
          </p:cNvCxnSpPr>
          <p:nvPr/>
        </p:nvCxnSpPr>
        <p:spPr>
          <a:xfrm rot="5400000">
            <a:off x="2342728" y="3160770"/>
            <a:ext cx="655445" cy="229031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Curved 59">
            <a:extLst>
              <a:ext uri="{FF2B5EF4-FFF2-40B4-BE49-F238E27FC236}">
                <a16:creationId xmlns:a16="http://schemas.microsoft.com/office/drawing/2014/main" id="{9A844EE3-A3A8-4656-A9BD-4CDB6600574C}"/>
              </a:ext>
            </a:extLst>
          </p:cNvPr>
          <p:cNvCxnSpPr>
            <a:stCxn id="26" idx="2"/>
            <a:endCxn id="48" idx="0"/>
          </p:cNvCxnSpPr>
          <p:nvPr/>
        </p:nvCxnSpPr>
        <p:spPr>
          <a:xfrm rot="16200000" flipH="1">
            <a:off x="4633040" y="4076893"/>
            <a:ext cx="655445" cy="458063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6A44A965-5C3A-4CD8-846A-21985FF2F450}"/>
              </a:ext>
            </a:extLst>
          </p:cNvPr>
          <p:cNvSpPr txBox="1"/>
          <p:nvPr/>
        </p:nvSpPr>
        <p:spPr>
          <a:xfrm>
            <a:off x="2670449" y="3645338"/>
            <a:ext cx="458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-∞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4282BAB-5CED-4AFF-B344-712979706024}"/>
              </a:ext>
            </a:extLst>
          </p:cNvPr>
          <p:cNvSpPr txBox="1"/>
          <p:nvPr/>
        </p:nvSpPr>
        <p:spPr>
          <a:xfrm>
            <a:off x="838200" y="4597180"/>
            <a:ext cx="458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-∞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B603AD5-15BE-4F33-9C45-1648C66288BD}"/>
              </a:ext>
            </a:extLst>
          </p:cNvPr>
          <p:cNvSpPr txBox="1"/>
          <p:nvPr/>
        </p:nvSpPr>
        <p:spPr>
          <a:xfrm>
            <a:off x="6793013" y="3645338"/>
            <a:ext cx="52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+∞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207E70D-D74D-4D6D-98DF-2928366EBB92}"/>
              </a:ext>
            </a:extLst>
          </p:cNvPr>
          <p:cNvSpPr txBox="1"/>
          <p:nvPr/>
        </p:nvSpPr>
        <p:spPr>
          <a:xfrm>
            <a:off x="8625262" y="4597180"/>
            <a:ext cx="52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+∞</a:t>
            </a:r>
          </a:p>
        </p:txBody>
      </p:sp>
      <p:cxnSp>
        <p:nvCxnSpPr>
          <p:cNvPr id="66" name="Connector: Curved 65">
            <a:extLst>
              <a:ext uri="{FF2B5EF4-FFF2-40B4-BE49-F238E27FC236}">
                <a16:creationId xmlns:a16="http://schemas.microsoft.com/office/drawing/2014/main" id="{603FECC8-27BD-430F-88CE-AB7A8A40B6FD}"/>
              </a:ext>
            </a:extLst>
          </p:cNvPr>
          <p:cNvCxnSpPr>
            <a:stCxn id="61" idx="2"/>
            <a:endCxn id="62" idx="0"/>
          </p:cNvCxnSpPr>
          <p:nvPr/>
        </p:nvCxnSpPr>
        <p:spPr>
          <a:xfrm rot="5400000">
            <a:off x="1692101" y="3389801"/>
            <a:ext cx="582510" cy="1832249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Curved 67">
            <a:extLst>
              <a:ext uri="{FF2B5EF4-FFF2-40B4-BE49-F238E27FC236}">
                <a16:creationId xmlns:a16="http://schemas.microsoft.com/office/drawing/2014/main" id="{F8CDD9A9-DAF4-4B06-9787-630BB428EB12}"/>
              </a:ext>
            </a:extLst>
          </p:cNvPr>
          <p:cNvCxnSpPr>
            <a:stCxn id="63" idx="2"/>
            <a:endCxn id="64" idx="0"/>
          </p:cNvCxnSpPr>
          <p:nvPr/>
        </p:nvCxnSpPr>
        <p:spPr>
          <a:xfrm rot="16200000" flipH="1">
            <a:off x="7680845" y="3389800"/>
            <a:ext cx="582510" cy="1832249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75461770-E086-49F0-80FD-E08F085A26FB}"/>
              </a:ext>
            </a:extLst>
          </p:cNvPr>
          <p:cNvSpPr txBox="1"/>
          <p:nvPr/>
        </p:nvSpPr>
        <p:spPr>
          <a:xfrm>
            <a:off x="7183447" y="1116011"/>
            <a:ext cx="49883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Find(92)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While current section exist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Search current section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If found, return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Else we have located insertion point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Use duplicate lookahead pointers to find nearest lookahead pointers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Search next section</a:t>
            </a:r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F6F2B03A-5C6F-4B15-A684-0248BCF5C40D}"/>
              </a:ext>
            </a:extLst>
          </p:cNvPr>
          <p:cNvCxnSpPr>
            <a:stCxn id="23" idx="0"/>
            <a:endCxn id="61" idx="0"/>
          </p:cNvCxnSpPr>
          <p:nvPr/>
        </p:nvCxnSpPr>
        <p:spPr>
          <a:xfrm rot="16200000" flipV="1">
            <a:off x="3110278" y="3434540"/>
            <a:ext cx="36468" cy="458063"/>
          </a:xfrm>
          <a:prstGeom prst="curvedConnector3">
            <a:avLst>
              <a:gd name="adj1" fmla="val 72685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or: Curved 7">
            <a:extLst>
              <a:ext uri="{FF2B5EF4-FFF2-40B4-BE49-F238E27FC236}">
                <a16:creationId xmlns:a16="http://schemas.microsoft.com/office/drawing/2014/main" id="{04299176-EE97-4898-B96D-38B8C9D0C033}"/>
              </a:ext>
            </a:extLst>
          </p:cNvPr>
          <p:cNvCxnSpPr>
            <a:stCxn id="23" idx="0"/>
            <a:endCxn id="24" idx="0"/>
          </p:cNvCxnSpPr>
          <p:nvPr/>
        </p:nvCxnSpPr>
        <p:spPr>
          <a:xfrm rot="5400000" flipH="1" flipV="1">
            <a:off x="3586574" y="3452775"/>
            <a:ext cx="12700" cy="458062"/>
          </a:xfrm>
          <a:prstGeom prst="curved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9E90E607-AD5A-4FC6-858D-09F74446CB3E}"/>
              </a:ext>
            </a:extLst>
          </p:cNvPr>
          <p:cNvCxnSpPr>
            <a:stCxn id="27" idx="0"/>
            <a:endCxn id="26" idx="0"/>
          </p:cNvCxnSpPr>
          <p:nvPr/>
        </p:nvCxnSpPr>
        <p:spPr>
          <a:xfrm rot="16200000" flipV="1">
            <a:off x="4960762" y="3452775"/>
            <a:ext cx="12700" cy="458062"/>
          </a:xfrm>
          <a:prstGeom prst="curved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CDF3DB26-A024-40BD-BFD0-733F72189BE3}"/>
              </a:ext>
            </a:extLst>
          </p:cNvPr>
          <p:cNvCxnSpPr>
            <a:stCxn id="27" idx="0"/>
            <a:endCxn id="63" idx="0"/>
          </p:cNvCxnSpPr>
          <p:nvPr/>
        </p:nvCxnSpPr>
        <p:spPr>
          <a:xfrm rot="5400000" flipH="1" flipV="1">
            <a:off x="6104650" y="2730481"/>
            <a:ext cx="36468" cy="1866183"/>
          </a:xfrm>
          <a:prstGeom prst="curvedConnector3">
            <a:avLst>
              <a:gd name="adj1" fmla="val 72685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635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180"/>
    </mc:Choice>
    <mc:Fallback>
      <p:transition spd="slow" advTm="11180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2AF4D-A22D-48BA-8A40-FACDA302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Fractional Cascading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F0D0F06-73AA-49B3-8915-4161851A8F60}"/>
              </a:ext>
            </a:extLst>
          </p:cNvPr>
          <p:cNvSpPr/>
          <p:nvPr/>
        </p:nvSpPr>
        <p:spPr>
          <a:xfrm>
            <a:off x="3128512" y="3681806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&lt;D&gt;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7E120AB-060B-4260-866C-1E86265B176E}"/>
              </a:ext>
            </a:extLst>
          </p:cNvPr>
          <p:cNvSpPr/>
          <p:nvPr/>
        </p:nvSpPr>
        <p:spPr>
          <a:xfrm>
            <a:off x="3586574" y="3681806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109A5F7-67A0-49E3-AA96-24F0E5CC2C9C}"/>
              </a:ext>
            </a:extLst>
          </p:cNvPr>
          <p:cNvSpPr/>
          <p:nvPr/>
        </p:nvSpPr>
        <p:spPr>
          <a:xfrm>
            <a:off x="4044637" y="3681806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58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E8988E8-63E9-463B-892B-03A4556D4A7D}"/>
              </a:ext>
            </a:extLst>
          </p:cNvPr>
          <p:cNvSpPr/>
          <p:nvPr/>
        </p:nvSpPr>
        <p:spPr>
          <a:xfrm>
            <a:off x="4502700" y="3681806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L69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7364F02-2390-462F-9A6F-2D6D713BF1DC}"/>
              </a:ext>
            </a:extLst>
          </p:cNvPr>
          <p:cNvSpPr/>
          <p:nvPr/>
        </p:nvSpPr>
        <p:spPr>
          <a:xfrm>
            <a:off x="4960762" y="3681806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&lt;D&gt;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DE1F382-EAFF-42A5-B285-E90934CB9728}"/>
              </a:ext>
            </a:extLst>
          </p:cNvPr>
          <p:cNvSpPr/>
          <p:nvPr/>
        </p:nvSpPr>
        <p:spPr>
          <a:xfrm>
            <a:off x="5418825" y="3681806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FF130B0-C2D9-4AF1-88C9-4BAF3C585C66}"/>
              </a:ext>
            </a:extLst>
          </p:cNvPr>
          <p:cNvSpPr/>
          <p:nvPr/>
        </p:nvSpPr>
        <p:spPr>
          <a:xfrm>
            <a:off x="5876887" y="3681806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E24DB6A-8BFF-499C-8808-54B3CF693CD7}"/>
              </a:ext>
            </a:extLst>
          </p:cNvPr>
          <p:cNvSpPr/>
          <p:nvPr/>
        </p:nvSpPr>
        <p:spPr>
          <a:xfrm>
            <a:off x="6334951" y="3681806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99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667CE3-19A9-4C2A-AE2B-93EE407ABA13}"/>
              </a:ext>
            </a:extLst>
          </p:cNvPr>
          <p:cNvSpPr/>
          <p:nvPr/>
        </p:nvSpPr>
        <p:spPr>
          <a:xfrm>
            <a:off x="1296264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F5B7849-294D-4DF6-8AE8-D79C4A0C3028}"/>
              </a:ext>
            </a:extLst>
          </p:cNvPr>
          <p:cNvSpPr/>
          <p:nvPr/>
        </p:nvSpPr>
        <p:spPr>
          <a:xfrm>
            <a:off x="1754326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B491240-499B-4C9D-BB64-0A52639C37CB}"/>
              </a:ext>
            </a:extLst>
          </p:cNvPr>
          <p:cNvSpPr/>
          <p:nvPr/>
        </p:nvSpPr>
        <p:spPr>
          <a:xfrm>
            <a:off x="2212389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2ABE491-B378-4658-BE67-0A0F8B29244C}"/>
              </a:ext>
            </a:extLst>
          </p:cNvPr>
          <p:cNvSpPr/>
          <p:nvPr/>
        </p:nvSpPr>
        <p:spPr>
          <a:xfrm>
            <a:off x="2670452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99C8318-DC47-499E-9557-79A66DFA918B}"/>
              </a:ext>
            </a:extLst>
          </p:cNvPr>
          <p:cNvSpPr/>
          <p:nvPr/>
        </p:nvSpPr>
        <p:spPr>
          <a:xfrm>
            <a:off x="3128514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45D5740-1C6B-4963-8C41-3C66C3D018CA}"/>
              </a:ext>
            </a:extLst>
          </p:cNvPr>
          <p:cNvSpPr/>
          <p:nvPr/>
        </p:nvSpPr>
        <p:spPr>
          <a:xfrm>
            <a:off x="3586577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53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05D78E4-8A55-437B-8625-1CFA11DF0CA2}"/>
              </a:ext>
            </a:extLst>
          </p:cNvPr>
          <p:cNvSpPr/>
          <p:nvPr/>
        </p:nvSpPr>
        <p:spPr>
          <a:xfrm>
            <a:off x="4044639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371A1C9-E158-4359-9EC1-12D73615E1FB}"/>
              </a:ext>
            </a:extLst>
          </p:cNvPr>
          <p:cNvSpPr/>
          <p:nvPr/>
        </p:nvSpPr>
        <p:spPr>
          <a:xfrm>
            <a:off x="4502703" y="4633648"/>
            <a:ext cx="458062" cy="296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67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327DD96-204B-44D8-89BC-E009DCB2226C}"/>
              </a:ext>
            </a:extLst>
          </p:cNvPr>
          <p:cNvSpPr/>
          <p:nvPr/>
        </p:nvSpPr>
        <p:spPr>
          <a:xfrm>
            <a:off x="4960763" y="4633648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69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7734D69-6AFE-46C6-9DCF-8F41F8E7C3BE}"/>
              </a:ext>
            </a:extLst>
          </p:cNvPr>
          <p:cNvSpPr/>
          <p:nvPr/>
        </p:nvSpPr>
        <p:spPr>
          <a:xfrm>
            <a:off x="5418825" y="4633648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81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C02E43C-8E11-45D6-9067-A260C79F5EBA}"/>
              </a:ext>
            </a:extLst>
          </p:cNvPr>
          <p:cNvSpPr/>
          <p:nvPr/>
        </p:nvSpPr>
        <p:spPr>
          <a:xfrm>
            <a:off x="5876888" y="4633648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86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761B899-5B35-4DA5-ACB7-36BA44F521C2}"/>
              </a:ext>
            </a:extLst>
          </p:cNvPr>
          <p:cNvSpPr/>
          <p:nvPr/>
        </p:nvSpPr>
        <p:spPr>
          <a:xfrm>
            <a:off x="6334951" y="4633648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88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85C028B-234E-42C4-87E5-7FA2A2327A4F}"/>
              </a:ext>
            </a:extLst>
          </p:cNvPr>
          <p:cNvSpPr/>
          <p:nvPr/>
        </p:nvSpPr>
        <p:spPr>
          <a:xfrm>
            <a:off x="6793013" y="4633648"/>
            <a:ext cx="458062" cy="2963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417D16F-BC3C-4565-A7A8-79E67FC0992D}"/>
              </a:ext>
            </a:extLst>
          </p:cNvPr>
          <p:cNvSpPr/>
          <p:nvPr/>
        </p:nvSpPr>
        <p:spPr>
          <a:xfrm>
            <a:off x="7251076" y="4633648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95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2127B28-ADE9-41B2-860E-75599982B82B}"/>
              </a:ext>
            </a:extLst>
          </p:cNvPr>
          <p:cNvSpPr/>
          <p:nvPr/>
        </p:nvSpPr>
        <p:spPr>
          <a:xfrm>
            <a:off x="7709138" y="4633648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97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CABF565-2A28-4214-811C-317A0F278D67}"/>
              </a:ext>
            </a:extLst>
          </p:cNvPr>
          <p:cNvSpPr/>
          <p:nvPr/>
        </p:nvSpPr>
        <p:spPr>
          <a:xfrm>
            <a:off x="8167202" y="4633648"/>
            <a:ext cx="458062" cy="2963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98</a:t>
            </a:r>
          </a:p>
        </p:txBody>
      </p:sp>
      <p:cxnSp>
        <p:nvCxnSpPr>
          <p:cNvPr id="58" name="Connector: Curved 57">
            <a:extLst>
              <a:ext uri="{FF2B5EF4-FFF2-40B4-BE49-F238E27FC236}">
                <a16:creationId xmlns:a16="http://schemas.microsoft.com/office/drawing/2014/main" id="{2801E910-8C23-4F53-AE34-CCE38FEB4CF6}"/>
              </a:ext>
            </a:extLst>
          </p:cNvPr>
          <p:cNvCxnSpPr>
            <a:stCxn id="24" idx="2"/>
            <a:endCxn id="32" idx="0"/>
          </p:cNvCxnSpPr>
          <p:nvPr/>
        </p:nvCxnSpPr>
        <p:spPr>
          <a:xfrm rot="5400000">
            <a:off x="2342728" y="3160770"/>
            <a:ext cx="655445" cy="229031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Curved 59">
            <a:extLst>
              <a:ext uri="{FF2B5EF4-FFF2-40B4-BE49-F238E27FC236}">
                <a16:creationId xmlns:a16="http://schemas.microsoft.com/office/drawing/2014/main" id="{9A844EE3-A3A8-4656-A9BD-4CDB6600574C}"/>
              </a:ext>
            </a:extLst>
          </p:cNvPr>
          <p:cNvCxnSpPr>
            <a:stCxn id="26" idx="2"/>
            <a:endCxn id="48" idx="0"/>
          </p:cNvCxnSpPr>
          <p:nvPr/>
        </p:nvCxnSpPr>
        <p:spPr>
          <a:xfrm rot="16200000" flipH="1">
            <a:off x="4633040" y="4076893"/>
            <a:ext cx="655445" cy="458063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6A44A965-5C3A-4CD8-846A-21985FF2F450}"/>
              </a:ext>
            </a:extLst>
          </p:cNvPr>
          <p:cNvSpPr txBox="1"/>
          <p:nvPr/>
        </p:nvSpPr>
        <p:spPr>
          <a:xfrm>
            <a:off x="2670449" y="3645338"/>
            <a:ext cx="458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-∞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4282BAB-5CED-4AFF-B344-712979706024}"/>
              </a:ext>
            </a:extLst>
          </p:cNvPr>
          <p:cNvSpPr txBox="1"/>
          <p:nvPr/>
        </p:nvSpPr>
        <p:spPr>
          <a:xfrm>
            <a:off x="838200" y="4597180"/>
            <a:ext cx="458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-∞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B603AD5-15BE-4F33-9C45-1648C66288BD}"/>
              </a:ext>
            </a:extLst>
          </p:cNvPr>
          <p:cNvSpPr txBox="1"/>
          <p:nvPr/>
        </p:nvSpPr>
        <p:spPr>
          <a:xfrm>
            <a:off x="6793013" y="3645338"/>
            <a:ext cx="52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+∞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207E70D-D74D-4D6D-98DF-2928366EBB92}"/>
              </a:ext>
            </a:extLst>
          </p:cNvPr>
          <p:cNvSpPr txBox="1"/>
          <p:nvPr/>
        </p:nvSpPr>
        <p:spPr>
          <a:xfrm>
            <a:off x="8625262" y="4597180"/>
            <a:ext cx="52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+∞</a:t>
            </a:r>
          </a:p>
        </p:txBody>
      </p:sp>
      <p:cxnSp>
        <p:nvCxnSpPr>
          <p:cNvPr id="66" name="Connector: Curved 65">
            <a:extLst>
              <a:ext uri="{FF2B5EF4-FFF2-40B4-BE49-F238E27FC236}">
                <a16:creationId xmlns:a16="http://schemas.microsoft.com/office/drawing/2014/main" id="{603FECC8-27BD-430F-88CE-AB7A8A40B6FD}"/>
              </a:ext>
            </a:extLst>
          </p:cNvPr>
          <p:cNvCxnSpPr>
            <a:stCxn id="61" idx="2"/>
            <a:endCxn id="62" idx="0"/>
          </p:cNvCxnSpPr>
          <p:nvPr/>
        </p:nvCxnSpPr>
        <p:spPr>
          <a:xfrm rot="5400000">
            <a:off x="1692101" y="3389801"/>
            <a:ext cx="582510" cy="1832249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Curved 67">
            <a:extLst>
              <a:ext uri="{FF2B5EF4-FFF2-40B4-BE49-F238E27FC236}">
                <a16:creationId xmlns:a16="http://schemas.microsoft.com/office/drawing/2014/main" id="{F8CDD9A9-DAF4-4B06-9787-630BB428EB12}"/>
              </a:ext>
            </a:extLst>
          </p:cNvPr>
          <p:cNvCxnSpPr>
            <a:stCxn id="63" idx="2"/>
            <a:endCxn id="64" idx="0"/>
          </p:cNvCxnSpPr>
          <p:nvPr/>
        </p:nvCxnSpPr>
        <p:spPr>
          <a:xfrm rot="16200000" flipH="1">
            <a:off x="7680845" y="3389800"/>
            <a:ext cx="582510" cy="1832249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75461770-E086-49F0-80FD-E08F085A26FB}"/>
              </a:ext>
            </a:extLst>
          </p:cNvPr>
          <p:cNvSpPr txBox="1"/>
          <p:nvPr/>
        </p:nvSpPr>
        <p:spPr>
          <a:xfrm>
            <a:off x="7183447" y="1116011"/>
            <a:ext cx="49883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Find(92)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While current section exist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Search current section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If found, return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Else we have located insertion point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Use duplicate lookahead pointers to find nearest lookahead pointers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Search next section</a:t>
            </a:r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F6F2B03A-5C6F-4B15-A684-0248BCF5C40D}"/>
              </a:ext>
            </a:extLst>
          </p:cNvPr>
          <p:cNvCxnSpPr>
            <a:stCxn id="23" idx="0"/>
            <a:endCxn id="61" idx="0"/>
          </p:cNvCxnSpPr>
          <p:nvPr/>
        </p:nvCxnSpPr>
        <p:spPr>
          <a:xfrm rot="16200000" flipV="1">
            <a:off x="3110278" y="3434540"/>
            <a:ext cx="36468" cy="458063"/>
          </a:xfrm>
          <a:prstGeom prst="curvedConnector3">
            <a:avLst>
              <a:gd name="adj1" fmla="val 72685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or: Curved 7">
            <a:extLst>
              <a:ext uri="{FF2B5EF4-FFF2-40B4-BE49-F238E27FC236}">
                <a16:creationId xmlns:a16="http://schemas.microsoft.com/office/drawing/2014/main" id="{04299176-EE97-4898-B96D-38B8C9D0C033}"/>
              </a:ext>
            </a:extLst>
          </p:cNvPr>
          <p:cNvCxnSpPr>
            <a:stCxn id="23" idx="0"/>
            <a:endCxn id="24" idx="0"/>
          </p:cNvCxnSpPr>
          <p:nvPr/>
        </p:nvCxnSpPr>
        <p:spPr>
          <a:xfrm rot="5400000" flipH="1" flipV="1">
            <a:off x="3586574" y="3452775"/>
            <a:ext cx="12700" cy="458062"/>
          </a:xfrm>
          <a:prstGeom prst="curved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9E90E607-AD5A-4FC6-858D-09F74446CB3E}"/>
              </a:ext>
            </a:extLst>
          </p:cNvPr>
          <p:cNvCxnSpPr>
            <a:stCxn id="27" idx="0"/>
            <a:endCxn id="26" idx="0"/>
          </p:cNvCxnSpPr>
          <p:nvPr/>
        </p:nvCxnSpPr>
        <p:spPr>
          <a:xfrm rot="16200000" flipV="1">
            <a:off x="4960762" y="3452775"/>
            <a:ext cx="12700" cy="458062"/>
          </a:xfrm>
          <a:prstGeom prst="curved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CDF3DB26-A024-40BD-BFD0-733F72189BE3}"/>
              </a:ext>
            </a:extLst>
          </p:cNvPr>
          <p:cNvCxnSpPr>
            <a:stCxn id="27" idx="0"/>
            <a:endCxn id="63" idx="0"/>
          </p:cNvCxnSpPr>
          <p:nvPr/>
        </p:nvCxnSpPr>
        <p:spPr>
          <a:xfrm rot="5400000" flipH="1" flipV="1">
            <a:off x="6104650" y="2730481"/>
            <a:ext cx="36468" cy="1866183"/>
          </a:xfrm>
          <a:prstGeom prst="curvedConnector3">
            <a:avLst>
              <a:gd name="adj1" fmla="val 72685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4216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/>
    </mc:Choice>
    <mc:Fallback>
      <p:transition spd="slow" advTm="5000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4FB83-6AD3-4CD8-B8AB-21E689EA0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COLA – Conclusion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214AB4-59D0-4946-BFC5-491F43A420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func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update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search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214AB4-59D0-4946-BFC5-491F43A420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4873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139"/>
    </mc:Choice>
    <mc:Fallback>
      <p:transition spd="slow" advTm="613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9DD78F7-39C7-4D05-9803-6FD89A9348D6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365125"/>
                <a:ext cx="10515600" cy="1325563"/>
              </a:xfrm>
            </p:spPr>
            <p:txBody>
              <a:bodyPr/>
              <a:lstStyle/>
              <a:p>
                <a:r>
                  <a:rPr lang="en-US" dirty="0"/>
                  <a:t>Recap –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l-GR" i="1">
                            <a:latin typeface="Cambria Math" panose="02040503050406030204" pitchFamily="18" charset="0"/>
                          </a:rPr>
                          <m:t>𝜀</m:t>
                        </m:r>
                      </m:sup>
                    </m:sSup>
                  </m:oMath>
                </a14:m>
                <a:r>
                  <a:rPr lang="en-US" dirty="0"/>
                  <a:t>-trees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9DD78F7-39C7-4D05-9803-6FD89A9348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365125"/>
                <a:ext cx="10515600" cy="1325563"/>
              </a:xfrm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Rectangle 79">
            <a:extLst>
              <a:ext uri="{FF2B5EF4-FFF2-40B4-BE49-F238E27FC236}">
                <a16:creationId xmlns:a16="http://schemas.microsoft.com/office/drawing/2014/main" id="{8035204B-56F5-4A23-9523-711F4B80577E}"/>
              </a:ext>
            </a:extLst>
          </p:cNvPr>
          <p:cNvSpPr/>
          <p:nvPr/>
        </p:nvSpPr>
        <p:spPr>
          <a:xfrm>
            <a:off x="6719306" y="4145330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pivots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6A259B47-0B4A-41E6-AFE7-C87CAE373EB7}"/>
              </a:ext>
            </a:extLst>
          </p:cNvPr>
          <p:cNvCxnSpPr>
            <a:cxnSpLocks/>
          </p:cNvCxnSpPr>
          <p:nvPr/>
        </p:nvCxnSpPr>
        <p:spPr>
          <a:xfrm flipH="1">
            <a:off x="7244919" y="4414007"/>
            <a:ext cx="108066" cy="559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E96BA6A5-D594-446E-B3E8-3D5616B69EF9}"/>
              </a:ext>
            </a:extLst>
          </p:cNvPr>
          <p:cNvCxnSpPr>
            <a:cxnSpLocks/>
          </p:cNvCxnSpPr>
          <p:nvPr/>
        </p:nvCxnSpPr>
        <p:spPr>
          <a:xfrm>
            <a:off x="7764423" y="4414007"/>
            <a:ext cx="91440" cy="559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32F22CAF-D2D1-4C5E-B8F4-00EBF3F2657E}"/>
                  </a:ext>
                </a:extLst>
              </p:cNvPr>
              <p:cNvSpPr txBox="1"/>
              <p:nvPr/>
            </p:nvSpPr>
            <p:spPr>
              <a:xfrm>
                <a:off x="6777684" y="5080752"/>
                <a:ext cx="14346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… ≈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l-GR" sz="1400" i="1">
                            <a:latin typeface="Cambria Math" panose="02040503050406030204" pitchFamily="18" charset="0"/>
                          </a:rPr>
                          <m:t>𝜀</m:t>
                        </m:r>
                      </m:sup>
                    </m:sSup>
                  </m:oMath>
                </a14:m>
                <a:r>
                  <a:rPr lang="en-US" sz="1400" dirty="0"/>
                  <a:t> children…</a:t>
                </a:r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32F22CAF-D2D1-4C5E-B8F4-00EBF3F265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7684" y="5080752"/>
                <a:ext cx="1434624" cy="307777"/>
              </a:xfrm>
              <a:prstGeom prst="rect">
                <a:avLst/>
              </a:prstGeom>
              <a:blipFill>
                <a:blip r:embed="rId3"/>
                <a:stretch>
                  <a:fillRect l="-1277" t="-1961" b="-19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ED450B57-629E-40CB-828C-4178974FDFAE}"/>
                  </a:ext>
                </a:extLst>
              </p:cNvPr>
              <p:cNvSpPr txBox="1"/>
              <p:nvPr/>
            </p:nvSpPr>
            <p:spPr>
              <a:xfrm>
                <a:off x="6362260" y="4120288"/>
                <a:ext cx="4255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l-GR" sz="1400" i="1">
                              <a:latin typeface="Cambria Math" panose="02040503050406030204" pitchFamily="18" charset="0"/>
                            </a:rPr>
                            <m:t>𝜀</m:t>
                          </m:r>
                        </m:sup>
                      </m:sSup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ED450B57-629E-40CB-828C-4178974FDF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2260" y="4120288"/>
                <a:ext cx="42550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Rectangle 104">
            <a:extLst>
              <a:ext uri="{FF2B5EF4-FFF2-40B4-BE49-F238E27FC236}">
                <a16:creationId xmlns:a16="http://schemas.microsoft.com/office/drawing/2014/main" id="{2F33A2C5-3943-4FA7-A173-6F4E1E212D9C}"/>
              </a:ext>
            </a:extLst>
          </p:cNvPr>
          <p:cNvSpPr/>
          <p:nvPr/>
        </p:nvSpPr>
        <p:spPr>
          <a:xfrm>
            <a:off x="4449990" y="5759138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elements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07F07803-5FA2-4DBA-8B64-9685005951F2}"/>
              </a:ext>
            </a:extLst>
          </p:cNvPr>
          <p:cNvSpPr txBox="1"/>
          <p:nvPr/>
        </p:nvSpPr>
        <p:spPr>
          <a:xfrm>
            <a:off x="4187373" y="5734096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9CC02B33-D7AC-4C23-AE83-554E08856E75}"/>
              </a:ext>
            </a:extLst>
          </p:cNvPr>
          <p:cNvSpPr/>
          <p:nvPr/>
        </p:nvSpPr>
        <p:spPr>
          <a:xfrm>
            <a:off x="8870749" y="5759138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elements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4E1D2413-55F9-4243-81F7-5E360D78536B}"/>
              </a:ext>
            </a:extLst>
          </p:cNvPr>
          <p:cNvSpPr txBox="1"/>
          <p:nvPr/>
        </p:nvSpPr>
        <p:spPr>
          <a:xfrm>
            <a:off x="8608132" y="5734096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FBA35BA0-968A-4079-8050-5C12046C300F}"/>
                  </a:ext>
                </a:extLst>
              </p:cNvPr>
              <p:cNvSpPr txBox="1"/>
              <p:nvPr/>
            </p:nvSpPr>
            <p:spPr>
              <a:xfrm>
                <a:off x="6780688" y="5689436"/>
                <a:ext cx="1159292" cy="3970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… ≈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</m:oMath>
                </a14:m>
                <a:r>
                  <a:rPr lang="en-US" sz="1400" dirty="0"/>
                  <a:t> leaves…</a:t>
                </a:r>
              </a:p>
            </p:txBody>
          </p:sp>
        </mc:Choice>
        <mc:Fallback xmlns=""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FBA35BA0-968A-4079-8050-5C12046C3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0688" y="5689436"/>
                <a:ext cx="1159292" cy="397096"/>
              </a:xfrm>
              <a:prstGeom prst="rect">
                <a:avLst/>
              </a:prstGeom>
              <a:blipFill>
                <a:blip r:embed="rId5"/>
                <a:stretch>
                  <a:fillRect l="-1579" r="-526" b="-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A69FFA25-EA5B-473D-B3AA-F7913B3097BA}"/>
              </a:ext>
            </a:extLst>
          </p:cNvPr>
          <p:cNvCxnSpPr/>
          <p:nvPr/>
        </p:nvCxnSpPr>
        <p:spPr>
          <a:xfrm flipH="1">
            <a:off x="4970375" y="5237615"/>
            <a:ext cx="166255" cy="214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1C2F6011-5443-4C65-ACCE-704F83AE39ED}"/>
              </a:ext>
            </a:extLst>
          </p:cNvPr>
          <p:cNvCxnSpPr/>
          <p:nvPr/>
        </p:nvCxnSpPr>
        <p:spPr>
          <a:xfrm>
            <a:off x="5636028" y="5222050"/>
            <a:ext cx="0" cy="214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D2B9BD89-2CCC-4732-9466-A312B42D5D43}"/>
              </a:ext>
            </a:extLst>
          </p:cNvPr>
          <p:cNvCxnSpPr/>
          <p:nvPr/>
        </p:nvCxnSpPr>
        <p:spPr>
          <a:xfrm>
            <a:off x="6130764" y="5212286"/>
            <a:ext cx="182369" cy="216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387CB093-70E5-4F32-93D0-CD843DF6D955}"/>
              </a:ext>
            </a:extLst>
          </p:cNvPr>
          <p:cNvCxnSpPr/>
          <p:nvPr/>
        </p:nvCxnSpPr>
        <p:spPr>
          <a:xfrm flipH="1">
            <a:off x="8829382" y="5209211"/>
            <a:ext cx="135109" cy="204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73F7001F-6AFC-4C1E-B9CF-47B351BB6851}"/>
              </a:ext>
            </a:extLst>
          </p:cNvPr>
          <p:cNvCxnSpPr/>
          <p:nvPr/>
        </p:nvCxnSpPr>
        <p:spPr>
          <a:xfrm>
            <a:off x="9395282" y="5222050"/>
            <a:ext cx="66502" cy="290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7C60448E-ED35-4715-BF89-D951ADB872DE}"/>
              </a:ext>
            </a:extLst>
          </p:cNvPr>
          <p:cNvCxnSpPr/>
          <p:nvPr/>
        </p:nvCxnSpPr>
        <p:spPr>
          <a:xfrm>
            <a:off x="9926915" y="5223754"/>
            <a:ext cx="266013" cy="193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78730A65-DE56-479F-9A3E-9D63C0242B3E}"/>
              </a:ext>
            </a:extLst>
          </p:cNvPr>
          <p:cNvCxnSpPr>
            <a:cxnSpLocks/>
          </p:cNvCxnSpPr>
          <p:nvPr/>
        </p:nvCxnSpPr>
        <p:spPr>
          <a:xfrm>
            <a:off x="10699549" y="3788891"/>
            <a:ext cx="0" cy="222794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234CA9E1-653D-47CE-9C1F-C93B0233C0CD}"/>
                  </a:ext>
                </a:extLst>
              </p:cNvPr>
              <p:cNvSpPr txBox="1"/>
              <p:nvPr/>
            </p:nvSpPr>
            <p:spPr>
              <a:xfrm>
                <a:off x="10865804" y="4729894"/>
                <a:ext cx="13208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p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𝜀</m:t>
                                  </m:r>
                                </m:sup>
                              </m:sSup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234CA9E1-653D-47CE-9C1F-C93B0233C0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5804" y="4729894"/>
                <a:ext cx="1320874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>
            <a:extLst>
              <a:ext uri="{FF2B5EF4-FFF2-40B4-BE49-F238E27FC236}">
                <a16:creationId xmlns:a16="http://schemas.microsoft.com/office/drawing/2014/main" id="{E6CA9B9C-EA29-494D-AC62-10254698C0CC}"/>
              </a:ext>
            </a:extLst>
          </p:cNvPr>
          <p:cNvSpPr/>
          <p:nvPr/>
        </p:nvSpPr>
        <p:spPr>
          <a:xfrm>
            <a:off x="6719306" y="3897112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buffer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CFFD569-B4E4-48A8-A349-3EBB2E5355EE}"/>
                  </a:ext>
                </a:extLst>
              </p:cNvPr>
              <p:cNvSpPr txBox="1"/>
              <p:nvPr/>
            </p:nvSpPr>
            <p:spPr>
              <a:xfrm>
                <a:off x="6010093" y="3889664"/>
                <a:ext cx="8034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l-GR" sz="1400" i="1">
                              <a:latin typeface="Cambria Math" panose="02040503050406030204" pitchFamily="18" charset="0"/>
                            </a:rPr>
                            <m:t>𝜀</m:t>
                          </m:r>
                        </m:sup>
                      </m:sSup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CFFD569-B4E4-48A8-A349-3EBB2E5355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0093" y="3889664"/>
                <a:ext cx="803425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>
            <a:extLst>
              <a:ext uri="{FF2B5EF4-FFF2-40B4-BE49-F238E27FC236}">
                <a16:creationId xmlns:a16="http://schemas.microsoft.com/office/drawing/2014/main" id="{E343DD75-F295-437B-9464-A7E8F6ED0683}"/>
              </a:ext>
            </a:extLst>
          </p:cNvPr>
          <p:cNvSpPr/>
          <p:nvPr/>
        </p:nvSpPr>
        <p:spPr>
          <a:xfrm>
            <a:off x="4953988" y="4964356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pivots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6221271-87F8-4283-B97B-B084D0988C9A}"/>
                  </a:ext>
                </a:extLst>
              </p:cNvPr>
              <p:cNvSpPr txBox="1"/>
              <p:nvPr/>
            </p:nvSpPr>
            <p:spPr>
              <a:xfrm>
                <a:off x="4596942" y="4939314"/>
                <a:ext cx="4255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l-GR" sz="1400" i="1">
                              <a:latin typeface="Cambria Math" panose="02040503050406030204" pitchFamily="18" charset="0"/>
                            </a:rPr>
                            <m:t>𝜀</m:t>
                          </m:r>
                        </m:sup>
                      </m:sSup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6221271-87F8-4283-B97B-B084D0988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942" y="4939314"/>
                <a:ext cx="42550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>
            <a:extLst>
              <a:ext uri="{FF2B5EF4-FFF2-40B4-BE49-F238E27FC236}">
                <a16:creationId xmlns:a16="http://schemas.microsoft.com/office/drawing/2014/main" id="{8C1C7A10-9FC6-45A0-BC35-9C09F0EB738D}"/>
              </a:ext>
            </a:extLst>
          </p:cNvPr>
          <p:cNvSpPr/>
          <p:nvPr/>
        </p:nvSpPr>
        <p:spPr>
          <a:xfrm>
            <a:off x="4953988" y="4716138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buffer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353EB0B-3D98-45FF-8E15-23F82BD8A5DA}"/>
                  </a:ext>
                </a:extLst>
              </p:cNvPr>
              <p:cNvSpPr txBox="1"/>
              <p:nvPr/>
            </p:nvSpPr>
            <p:spPr>
              <a:xfrm>
                <a:off x="4244775" y="4708690"/>
                <a:ext cx="8034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l-GR" sz="1400" i="1">
                              <a:latin typeface="Cambria Math" panose="02040503050406030204" pitchFamily="18" charset="0"/>
                            </a:rPr>
                            <m:t>𝜀</m:t>
                          </m:r>
                        </m:sup>
                      </m:sSup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353EB0B-3D98-45FF-8E15-23F82BD8A5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4775" y="4708690"/>
                <a:ext cx="803425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>
            <a:extLst>
              <a:ext uri="{FF2B5EF4-FFF2-40B4-BE49-F238E27FC236}">
                <a16:creationId xmlns:a16="http://schemas.microsoft.com/office/drawing/2014/main" id="{DFD30F6A-DC4B-4A27-B471-99CD352F74E3}"/>
              </a:ext>
            </a:extLst>
          </p:cNvPr>
          <p:cNvSpPr/>
          <p:nvPr/>
        </p:nvSpPr>
        <p:spPr>
          <a:xfrm>
            <a:off x="8679957" y="4954880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pivots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A02AE62-F40F-49FB-8100-44C141821136}"/>
                  </a:ext>
                </a:extLst>
              </p:cNvPr>
              <p:cNvSpPr txBox="1"/>
              <p:nvPr/>
            </p:nvSpPr>
            <p:spPr>
              <a:xfrm>
                <a:off x="8322911" y="4929838"/>
                <a:ext cx="4255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l-GR" sz="1400" i="1">
                              <a:latin typeface="Cambria Math" panose="02040503050406030204" pitchFamily="18" charset="0"/>
                            </a:rPr>
                            <m:t>𝜀</m:t>
                          </m:r>
                        </m:sup>
                      </m:sSup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A02AE62-F40F-49FB-8100-44C1418211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2911" y="4929838"/>
                <a:ext cx="425501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>
            <a:extLst>
              <a:ext uri="{FF2B5EF4-FFF2-40B4-BE49-F238E27FC236}">
                <a16:creationId xmlns:a16="http://schemas.microsoft.com/office/drawing/2014/main" id="{8C055BAE-741C-47BA-A67D-CB833ED32224}"/>
              </a:ext>
            </a:extLst>
          </p:cNvPr>
          <p:cNvSpPr/>
          <p:nvPr/>
        </p:nvSpPr>
        <p:spPr>
          <a:xfrm>
            <a:off x="8679957" y="4706662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buffer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14D89203-5B08-4D9A-8074-7EFB8CFC0BFB}"/>
                  </a:ext>
                </a:extLst>
              </p:cNvPr>
              <p:cNvSpPr txBox="1"/>
              <p:nvPr/>
            </p:nvSpPr>
            <p:spPr>
              <a:xfrm>
                <a:off x="7970744" y="4699214"/>
                <a:ext cx="8034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l-GR" sz="1400" i="1">
                              <a:latin typeface="Cambria Math" panose="02040503050406030204" pitchFamily="18" charset="0"/>
                            </a:rPr>
                            <m:t>𝜀</m:t>
                          </m:r>
                        </m:sup>
                      </m:sSup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14D89203-5B08-4D9A-8074-7EFB8CFC0B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0744" y="4699214"/>
                <a:ext cx="80342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Content Placeholder 2">
                <a:extLst>
                  <a:ext uri="{FF2B5EF4-FFF2-40B4-BE49-F238E27FC236}">
                    <a16:creationId xmlns:a16="http://schemas.microsoft.com/office/drawing/2014/main" id="{6FF3E351-00FF-4046-8CB4-D36DE8EFC3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/>
              <a:lstStyle/>
              <a:p>
                <a:r>
                  <a:rPr lang="en-US" dirty="0"/>
                  <a:t>Addition of a buffer – Batch operations</a:t>
                </a:r>
              </a:p>
              <a:p>
                <a:r>
                  <a:rPr lang="en-US" dirty="0"/>
                  <a:t>Buffer is flushed to children when full</a:t>
                </a:r>
              </a:p>
              <a:p>
                <a:r>
                  <a:rPr lang="en-US" dirty="0"/>
                  <a:t>B-tree when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</a:rPr>
                      <m:t>𝜀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/>
              </a:p>
              <a:p>
                <a:r>
                  <a:rPr lang="en-US" dirty="0"/>
                  <a:t>Buffer tree when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</a:rPr>
                      <m:t>𝜀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9" name="Content Placeholder 2">
                <a:extLst>
                  <a:ext uri="{FF2B5EF4-FFF2-40B4-BE49-F238E27FC236}">
                    <a16:creationId xmlns:a16="http://schemas.microsoft.com/office/drawing/2014/main" id="{6FF3E351-00FF-4046-8CB4-D36DE8EFC3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11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385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867"/>
    </mc:Choice>
    <mc:Fallback>
      <p:transition spd="slow" advTm="21867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9DD78F7-39C7-4D05-9803-6FD89A9348D6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365125"/>
                <a:ext cx="10515600" cy="1325563"/>
              </a:xfrm>
            </p:spPr>
            <p:txBody>
              <a:bodyPr/>
              <a:lstStyle/>
              <a:p>
                <a:r>
                  <a:rPr lang="en-US" dirty="0"/>
                  <a:t>Recap –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l-GR" i="1">
                            <a:latin typeface="Cambria Math" panose="02040503050406030204" pitchFamily="18" charset="0"/>
                          </a:rPr>
                          <m:t>𝜀</m:t>
                        </m:r>
                      </m:sup>
                    </m:sSup>
                  </m:oMath>
                </a14:m>
                <a:r>
                  <a:rPr lang="en-US" dirty="0"/>
                  <a:t>-trees search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9DD78F7-39C7-4D05-9803-6FD89A9348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365125"/>
                <a:ext cx="10515600" cy="1325563"/>
              </a:xfrm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Rectangle 79">
            <a:extLst>
              <a:ext uri="{FF2B5EF4-FFF2-40B4-BE49-F238E27FC236}">
                <a16:creationId xmlns:a16="http://schemas.microsoft.com/office/drawing/2014/main" id="{8035204B-56F5-4A23-9523-711F4B80577E}"/>
              </a:ext>
            </a:extLst>
          </p:cNvPr>
          <p:cNvSpPr/>
          <p:nvPr/>
        </p:nvSpPr>
        <p:spPr>
          <a:xfrm>
            <a:off x="6719306" y="4145330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pivots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6A259B47-0B4A-41E6-AFE7-C87CAE373EB7}"/>
              </a:ext>
            </a:extLst>
          </p:cNvPr>
          <p:cNvCxnSpPr>
            <a:cxnSpLocks/>
          </p:cNvCxnSpPr>
          <p:nvPr/>
        </p:nvCxnSpPr>
        <p:spPr>
          <a:xfrm flipH="1">
            <a:off x="7244919" y="4414007"/>
            <a:ext cx="108066" cy="559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E96BA6A5-D594-446E-B3E8-3D5616B69EF9}"/>
              </a:ext>
            </a:extLst>
          </p:cNvPr>
          <p:cNvCxnSpPr>
            <a:cxnSpLocks/>
          </p:cNvCxnSpPr>
          <p:nvPr/>
        </p:nvCxnSpPr>
        <p:spPr>
          <a:xfrm>
            <a:off x="7764423" y="4414007"/>
            <a:ext cx="91440" cy="559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32F22CAF-D2D1-4C5E-B8F4-00EBF3F2657E}"/>
                  </a:ext>
                </a:extLst>
              </p:cNvPr>
              <p:cNvSpPr txBox="1"/>
              <p:nvPr/>
            </p:nvSpPr>
            <p:spPr>
              <a:xfrm>
                <a:off x="6777684" y="5080752"/>
                <a:ext cx="14346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… ≈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l-GR" sz="1400" i="1">
                            <a:latin typeface="Cambria Math" panose="02040503050406030204" pitchFamily="18" charset="0"/>
                          </a:rPr>
                          <m:t>𝜀</m:t>
                        </m:r>
                      </m:sup>
                    </m:sSup>
                  </m:oMath>
                </a14:m>
                <a:r>
                  <a:rPr lang="en-US" sz="1400" dirty="0"/>
                  <a:t> children…</a:t>
                </a:r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32F22CAF-D2D1-4C5E-B8F4-00EBF3F265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7684" y="5080752"/>
                <a:ext cx="1434624" cy="307777"/>
              </a:xfrm>
              <a:prstGeom prst="rect">
                <a:avLst/>
              </a:prstGeom>
              <a:blipFill>
                <a:blip r:embed="rId3"/>
                <a:stretch>
                  <a:fillRect l="-1277" t="-1961" b="-19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ED450B57-629E-40CB-828C-4178974FDFAE}"/>
                  </a:ext>
                </a:extLst>
              </p:cNvPr>
              <p:cNvSpPr txBox="1"/>
              <p:nvPr/>
            </p:nvSpPr>
            <p:spPr>
              <a:xfrm>
                <a:off x="6362260" y="4120288"/>
                <a:ext cx="4255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l-GR" sz="1400" i="1">
                              <a:latin typeface="Cambria Math" panose="02040503050406030204" pitchFamily="18" charset="0"/>
                            </a:rPr>
                            <m:t>𝜀</m:t>
                          </m:r>
                        </m:sup>
                      </m:sSup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ED450B57-629E-40CB-828C-4178974FDF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2260" y="4120288"/>
                <a:ext cx="42550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Rectangle 104">
            <a:extLst>
              <a:ext uri="{FF2B5EF4-FFF2-40B4-BE49-F238E27FC236}">
                <a16:creationId xmlns:a16="http://schemas.microsoft.com/office/drawing/2014/main" id="{2F33A2C5-3943-4FA7-A173-6F4E1E212D9C}"/>
              </a:ext>
            </a:extLst>
          </p:cNvPr>
          <p:cNvSpPr/>
          <p:nvPr/>
        </p:nvSpPr>
        <p:spPr>
          <a:xfrm>
            <a:off x="4449990" y="5759138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elements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07F07803-5FA2-4DBA-8B64-9685005951F2}"/>
              </a:ext>
            </a:extLst>
          </p:cNvPr>
          <p:cNvSpPr txBox="1"/>
          <p:nvPr/>
        </p:nvSpPr>
        <p:spPr>
          <a:xfrm>
            <a:off x="4187373" y="5734096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9CC02B33-D7AC-4C23-AE83-554E08856E75}"/>
              </a:ext>
            </a:extLst>
          </p:cNvPr>
          <p:cNvSpPr/>
          <p:nvPr/>
        </p:nvSpPr>
        <p:spPr>
          <a:xfrm>
            <a:off x="8870749" y="5759138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elements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4E1D2413-55F9-4243-81F7-5E360D78536B}"/>
              </a:ext>
            </a:extLst>
          </p:cNvPr>
          <p:cNvSpPr txBox="1"/>
          <p:nvPr/>
        </p:nvSpPr>
        <p:spPr>
          <a:xfrm>
            <a:off x="8608132" y="5734096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FBA35BA0-968A-4079-8050-5C12046C300F}"/>
                  </a:ext>
                </a:extLst>
              </p:cNvPr>
              <p:cNvSpPr txBox="1"/>
              <p:nvPr/>
            </p:nvSpPr>
            <p:spPr>
              <a:xfrm>
                <a:off x="6780688" y="5689436"/>
                <a:ext cx="1159292" cy="3970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… ≈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</m:oMath>
                </a14:m>
                <a:r>
                  <a:rPr lang="en-US" sz="1400" dirty="0"/>
                  <a:t> leaves…</a:t>
                </a:r>
              </a:p>
            </p:txBody>
          </p:sp>
        </mc:Choice>
        <mc:Fallback xmlns=""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FBA35BA0-968A-4079-8050-5C12046C3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0688" y="5689436"/>
                <a:ext cx="1159292" cy="397096"/>
              </a:xfrm>
              <a:prstGeom prst="rect">
                <a:avLst/>
              </a:prstGeom>
              <a:blipFill>
                <a:blip r:embed="rId5"/>
                <a:stretch>
                  <a:fillRect l="-1579" r="-526" b="-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A69FFA25-EA5B-473D-B3AA-F7913B3097BA}"/>
              </a:ext>
            </a:extLst>
          </p:cNvPr>
          <p:cNvCxnSpPr/>
          <p:nvPr/>
        </p:nvCxnSpPr>
        <p:spPr>
          <a:xfrm flipH="1">
            <a:off x="4970375" y="5237615"/>
            <a:ext cx="166255" cy="214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1C2F6011-5443-4C65-ACCE-704F83AE39ED}"/>
              </a:ext>
            </a:extLst>
          </p:cNvPr>
          <p:cNvCxnSpPr/>
          <p:nvPr/>
        </p:nvCxnSpPr>
        <p:spPr>
          <a:xfrm>
            <a:off x="5636028" y="5222050"/>
            <a:ext cx="0" cy="214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D2B9BD89-2CCC-4732-9466-A312B42D5D43}"/>
              </a:ext>
            </a:extLst>
          </p:cNvPr>
          <p:cNvCxnSpPr/>
          <p:nvPr/>
        </p:nvCxnSpPr>
        <p:spPr>
          <a:xfrm>
            <a:off x="6130764" y="5212286"/>
            <a:ext cx="182369" cy="216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387CB093-70E5-4F32-93D0-CD843DF6D955}"/>
              </a:ext>
            </a:extLst>
          </p:cNvPr>
          <p:cNvCxnSpPr/>
          <p:nvPr/>
        </p:nvCxnSpPr>
        <p:spPr>
          <a:xfrm flipH="1">
            <a:off x="8829382" y="5209211"/>
            <a:ext cx="135109" cy="204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73F7001F-6AFC-4C1E-B9CF-47B351BB6851}"/>
              </a:ext>
            </a:extLst>
          </p:cNvPr>
          <p:cNvCxnSpPr/>
          <p:nvPr/>
        </p:nvCxnSpPr>
        <p:spPr>
          <a:xfrm>
            <a:off x="9395282" y="5222050"/>
            <a:ext cx="66502" cy="290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7C60448E-ED35-4715-BF89-D951ADB872DE}"/>
              </a:ext>
            </a:extLst>
          </p:cNvPr>
          <p:cNvCxnSpPr/>
          <p:nvPr/>
        </p:nvCxnSpPr>
        <p:spPr>
          <a:xfrm>
            <a:off x="9926915" y="5223754"/>
            <a:ext cx="266013" cy="193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78730A65-DE56-479F-9A3E-9D63C0242B3E}"/>
              </a:ext>
            </a:extLst>
          </p:cNvPr>
          <p:cNvCxnSpPr>
            <a:cxnSpLocks/>
          </p:cNvCxnSpPr>
          <p:nvPr/>
        </p:nvCxnSpPr>
        <p:spPr>
          <a:xfrm>
            <a:off x="10699549" y="3788891"/>
            <a:ext cx="0" cy="222794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234CA9E1-653D-47CE-9C1F-C93B0233C0CD}"/>
                  </a:ext>
                </a:extLst>
              </p:cNvPr>
              <p:cNvSpPr txBox="1"/>
              <p:nvPr/>
            </p:nvSpPr>
            <p:spPr>
              <a:xfrm>
                <a:off x="10865804" y="4729894"/>
                <a:ext cx="13208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p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𝜀</m:t>
                                  </m:r>
                                </m:sup>
                              </m:sSup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234CA9E1-653D-47CE-9C1F-C93B0233C0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5804" y="4729894"/>
                <a:ext cx="1320874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>
            <a:extLst>
              <a:ext uri="{FF2B5EF4-FFF2-40B4-BE49-F238E27FC236}">
                <a16:creationId xmlns:a16="http://schemas.microsoft.com/office/drawing/2014/main" id="{E6CA9B9C-EA29-494D-AC62-10254698C0CC}"/>
              </a:ext>
            </a:extLst>
          </p:cNvPr>
          <p:cNvSpPr/>
          <p:nvPr/>
        </p:nvSpPr>
        <p:spPr>
          <a:xfrm>
            <a:off x="6719306" y="3897112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buffer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CFFD569-B4E4-48A8-A349-3EBB2E5355EE}"/>
                  </a:ext>
                </a:extLst>
              </p:cNvPr>
              <p:cNvSpPr txBox="1"/>
              <p:nvPr/>
            </p:nvSpPr>
            <p:spPr>
              <a:xfrm>
                <a:off x="6010093" y="3889664"/>
                <a:ext cx="8034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l-GR" sz="1400" i="1">
                              <a:latin typeface="Cambria Math" panose="02040503050406030204" pitchFamily="18" charset="0"/>
                            </a:rPr>
                            <m:t>𝜀</m:t>
                          </m:r>
                        </m:sup>
                      </m:sSup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CFFD569-B4E4-48A8-A349-3EBB2E5355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0093" y="3889664"/>
                <a:ext cx="803425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>
            <a:extLst>
              <a:ext uri="{FF2B5EF4-FFF2-40B4-BE49-F238E27FC236}">
                <a16:creationId xmlns:a16="http://schemas.microsoft.com/office/drawing/2014/main" id="{E343DD75-F295-437B-9464-A7E8F6ED0683}"/>
              </a:ext>
            </a:extLst>
          </p:cNvPr>
          <p:cNvSpPr/>
          <p:nvPr/>
        </p:nvSpPr>
        <p:spPr>
          <a:xfrm>
            <a:off x="4953988" y="4964356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pivots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6221271-87F8-4283-B97B-B084D0988C9A}"/>
                  </a:ext>
                </a:extLst>
              </p:cNvPr>
              <p:cNvSpPr txBox="1"/>
              <p:nvPr/>
            </p:nvSpPr>
            <p:spPr>
              <a:xfrm>
                <a:off x="4596942" y="4939314"/>
                <a:ext cx="4255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l-GR" sz="1400" i="1">
                              <a:latin typeface="Cambria Math" panose="02040503050406030204" pitchFamily="18" charset="0"/>
                            </a:rPr>
                            <m:t>𝜀</m:t>
                          </m:r>
                        </m:sup>
                      </m:sSup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6221271-87F8-4283-B97B-B084D0988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942" y="4939314"/>
                <a:ext cx="42550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>
            <a:extLst>
              <a:ext uri="{FF2B5EF4-FFF2-40B4-BE49-F238E27FC236}">
                <a16:creationId xmlns:a16="http://schemas.microsoft.com/office/drawing/2014/main" id="{8C1C7A10-9FC6-45A0-BC35-9C09F0EB738D}"/>
              </a:ext>
            </a:extLst>
          </p:cNvPr>
          <p:cNvSpPr/>
          <p:nvPr/>
        </p:nvSpPr>
        <p:spPr>
          <a:xfrm>
            <a:off x="4953988" y="4716138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buffer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353EB0B-3D98-45FF-8E15-23F82BD8A5DA}"/>
                  </a:ext>
                </a:extLst>
              </p:cNvPr>
              <p:cNvSpPr txBox="1"/>
              <p:nvPr/>
            </p:nvSpPr>
            <p:spPr>
              <a:xfrm>
                <a:off x="4244775" y="4708690"/>
                <a:ext cx="8034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l-GR" sz="1400" i="1">
                              <a:latin typeface="Cambria Math" panose="02040503050406030204" pitchFamily="18" charset="0"/>
                            </a:rPr>
                            <m:t>𝜀</m:t>
                          </m:r>
                        </m:sup>
                      </m:sSup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353EB0B-3D98-45FF-8E15-23F82BD8A5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4775" y="4708690"/>
                <a:ext cx="803425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>
            <a:extLst>
              <a:ext uri="{FF2B5EF4-FFF2-40B4-BE49-F238E27FC236}">
                <a16:creationId xmlns:a16="http://schemas.microsoft.com/office/drawing/2014/main" id="{DFD30F6A-DC4B-4A27-B471-99CD352F74E3}"/>
              </a:ext>
            </a:extLst>
          </p:cNvPr>
          <p:cNvSpPr/>
          <p:nvPr/>
        </p:nvSpPr>
        <p:spPr>
          <a:xfrm>
            <a:off x="8679957" y="4954880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pivots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A02AE62-F40F-49FB-8100-44C141821136}"/>
                  </a:ext>
                </a:extLst>
              </p:cNvPr>
              <p:cNvSpPr txBox="1"/>
              <p:nvPr/>
            </p:nvSpPr>
            <p:spPr>
              <a:xfrm>
                <a:off x="8322911" y="4929838"/>
                <a:ext cx="4255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l-GR" sz="1400" i="1">
                              <a:latin typeface="Cambria Math" panose="02040503050406030204" pitchFamily="18" charset="0"/>
                            </a:rPr>
                            <m:t>𝜀</m:t>
                          </m:r>
                        </m:sup>
                      </m:sSup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A02AE62-F40F-49FB-8100-44C1418211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2911" y="4929838"/>
                <a:ext cx="425501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>
            <a:extLst>
              <a:ext uri="{FF2B5EF4-FFF2-40B4-BE49-F238E27FC236}">
                <a16:creationId xmlns:a16="http://schemas.microsoft.com/office/drawing/2014/main" id="{8C055BAE-741C-47BA-A67D-CB833ED32224}"/>
              </a:ext>
            </a:extLst>
          </p:cNvPr>
          <p:cNvSpPr/>
          <p:nvPr/>
        </p:nvSpPr>
        <p:spPr>
          <a:xfrm>
            <a:off x="8679957" y="4706662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buffer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14D89203-5B08-4D9A-8074-7EFB8CFC0BFB}"/>
                  </a:ext>
                </a:extLst>
              </p:cNvPr>
              <p:cNvSpPr txBox="1"/>
              <p:nvPr/>
            </p:nvSpPr>
            <p:spPr>
              <a:xfrm>
                <a:off x="7970744" y="4699214"/>
                <a:ext cx="8034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l-GR" sz="1400" i="1">
                              <a:latin typeface="Cambria Math" panose="02040503050406030204" pitchFamily="18" charset="0"/>
                            </a:rPr>
                            <m:t>𝜀</m:t>
                          </m:r>
                        </m:sup>
                      </m:sSup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14D89203-5B08-4D9A-8074-7EFB8CFC0B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0744" y="4699214"/>
                <a:ext cx="80342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Content Placeholder 2">
                <a:extLst>
                  <a:ext uri="{FF2B5EF4-FFF2-40B4-BE49-F238E27FC236}">
                    <a16:creationId xmlns:a16="http://schemas.microsoft.com/office/drawing/2014/main" id="{6FF3E351-00FF-4046-8CB4-D36DE8EFC3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/>
              <a:lstStyle/>
              <a:p>
                <a:r>
                  <a:rPr lang="en-US" dirty="0"/>
                  <a:t>Dependent on height of tree</a:t>
                </a:r>
              </a:p>
              <a:p>
                <a:r>
                  <a:rPr lang="en-US" dirty="0"/>
                  <a:t>=&gt;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el-GR" i="1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</m:sup>
                            </m:sSup>
                          </m:sub>
                        </m:sSub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9" name="Content Placeholder 2">
                <a:extLst>
                  <a:ext uri="{FF2B5EF4-FFF2-40B4-BE49-F238E27FC236}">
                    <a16:creationId xmlns:a16="http://schemas.microsoft.com/office/drawing/2014/main" id="{6FF3E351-00FF-4046-8CB4-D36DE8EFC3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11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4590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4229"/>
    </mc:Choice>
    <mc:Fallback>
      <p:transition spd="slow" advTm="342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9DD78F7-39C7-4D05-9803-6FD89A9348D6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365125"/>
                <a:ext cx="10515600" cy="1325563"/>
              </a:xfrm>
            </p:spPr>
            <p:txBody>
              <a:bodyPr/>
              <a:lstStyle/>
              <a:p>
                <a:r>
                  <a:rPr lang="en-US" dirty="0"/>
                  <a:t>Recap –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l-GR" i="1">
                            <a:latin typeface="Cambria Math" panose="02040503050406030204" pitchFamily="18" charset="0"/>
                          </a:rPr>
                          <m:t>𝜀</m:t>
                        </m:r>
                      </m:sup>
                    </m:sSup>
                  </m:oMath>
                </a14:m>
                <a:r>
                  <a:rPr lang="en-US" dirty="0"/>
                  <a:t>-trees update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9DD78F7-39C7-4D05-9803-6FD89A9348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365125"/>
                <a:ext cx="10515600" cy="1325563"/>
              </a:xfrm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Rectangle 79">
            <a:extLst>
              <a:ext uri="{FF2B5EF4-FFF2-40B4-BE49-F238E27FC236}">
                <a16:creationId xmlns:a16="http://schemas.microsoft.com/office/drawing/2014/main" id="{8035204B-56F5-4A23-9523-711F4B80577E}"/>
              </a:ext>
            </a:extLst>
          </p:cNvPr>
          <p:cNvSpPr/>
          <p:nvPr/>
        </p:nvSpPr>
        <p:spPr>
          <a:xfrm>
            <a:off x="6719306" y="4145330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pivots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6A259B47-0B4A-41E6-AFE7-C87CAE373EB7}"/>
              </a:ext>
            </a:extLst>
          </p:cNvPr>
          <p:cNvCxnSpPr>
            <a:cxnSpLocks/>
          </p:cNvCxnSpPr>
          <p:nvPr/>
        </p:nvCxnSpPr>
        <p:spPr>
          <a:xfrm flipH="1">
            <a:off x="7244919" y="4414007"/>
            <a:ext cx="108066" cy="559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E96BA6A5-D594-446E-B3E8-3D5616B69EF9}"/>
              </a:ext>
            </a:extLst>
          </p:cNvPr>
          <p:cNvCxnSpPr>
            <a:cxnSpLocks/>
          </p:cNvCxnSpPr>
          <p:nvPr/>
        </p:nvCxnSpPr>
        <p:spPr>
          <a:xfrm>
            <a:off x="7764423" y="4414007"/>
            <a:ext cx="91440" cy="559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32F22CAF-D2D1-4C5E-B8F4-00EBF3F2657E}"/>
                  </a:ext>
                </a:extLst>
              </p:cNvPr>
              <p:cNvSpPr txBox="1"/>
              <p:nvPr/>
            </p:nvSpPr>
            <p:spPr>
              <a:xfrm>
                <a:off x="6777684" y="5080752"/>
                <a:ext cx="14346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… ≈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l-GR" sz="1400" i="1">
                            <a:latin typeface="Cambria Math" panose="02040503050406030204" pitchFamily="18" charset="0"/>
                          </a:rPr>
                          <m:t>𝜀</m:t>
                        </m:r>
                      </m:sup>
                    </m:sSup>
                  </m:oMath>
                </a14:m>
                <a:r>
                  <a:rPr lang="en-US" sz="1400" dirty="0"/>
                  <a:t> children…</a:t>
                </a:r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32F22CAF-D2D1-4C5E-B8F4-00EBF3F265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7684" y="5080752"/>
                <a:ext cx="1434624" cy="307777"/>
              </a:xfrm>
              <a:prstGeom prst="rect">
                <a:avLst/>
              </a:prstGeom>
              <a:blipFill>
                <a:blip r:embed="rId3"/>
                <a:stretch>
                  <a:fillRect l="-1277" t="-1961" b="-19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ED450B57-629E-40CB-828C-4178974FDFAE}"/>
                  </a:ext>
                </a:extLst>
              </p:cNvPr>
              <p:cNvSpPr txBox="1"/>
              <p:nvPr/>
            </p:nvSpPr>
            <p:spPr>
              <a:xfrm>
                <a:off x="6362260" y="4120288"/>
                <a:ext cx="4255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l-GR" sz="1400" i="1">
                              <a:latin typeface="Cambria Math" panose="02040503050406030204" pitchFamily="18" charset="0"/>
                            </a:rPr>
                            <m:t>𝜀</m:t>
                          </m:r>
                        </m:sup>
                      </m:sSup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ED450B57-629E-40CB-828C-4178974FDF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2260" y="4120288"/>
                <a:ext cx="42550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Rectangle 104">
            <a:extLst>
              <a:ext uri="{FF2B5EF4-FFF2-40B4-BE49-F238E27FC236}">
                <a16:creationId xmlns:a16="http://schemas.microsoft.com/office/drawing/2014/main" id="{2F33A2C5-3943-4FA7-A173-6F4E1E212D9C}"/>
              </a:ext>
            </a:extLst>
          </p:cNvPr>
          <p:cNvSpPr/>
          <p:nvPr/>
        </p:nvSpPr>
        <p:spPr>
          <a:xfrm>
            <a:off x="4449990" y="5759138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elements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07F07803-5FA2-4DBA-8B64-9685005951F2}"/>
              </a:ext>
            </a:extLst>
          </p:cNvPr>
          <p:cNvSpPr txBox="1"/>
          <p:nvPr/>
        </p:nvSpPr>
        <p:spPr>
          <a:xfrm>
            <a:off x="4187373" y="5734096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9CC02B33-D7AC-4C23-AE83-554E08856E75}"/>
              </a:ext>
            </a:extLst>
          </p:cNvPr>
          <p:cNvSpPr/>
          <p:nvPr/>
        </p:nvSpPr>
        <p:spPr>
          <a:xfrm>
            <a:off x="8870749" y="5759138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elements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4E1D2413-55F9-4243-81F7-5E360D78536B}"/>
              </a:ext>
            </a:extLst>
          </p:cNvPr>
          <p:cNvSpPr txBox="1"/>
          <p:nvPr/>
        </p:nvSpPr>
        <p:spPr>
          <a:xfrm>
            <a:off x="8608132" y="5734096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FBA35BA0-968A-4079-8050-5C12046C300F}"/>
                  </a:ext>
                </a:extLst>
              </p:cNvPr>
              <p:cNvSpPr txBox="1"/>
              <p:nvPr/>
            </p:nvSpPr>
            <p:spPr>
              <a:xfrm>
                <a:off x="6780688" y="5689436"/>
                <a:ext cx="1159292" cy="3970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… ≈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</m:oMath>
                </a14:m>
                <a:r>
                  <a:rPr lang="en-US" sz="1400" dirty="0"/>
                  <a:t> leaves…</a:t>
                </a:r>
              </a:p>
            </p:txBody>
          </p:sp>
        </mc:Choice>
        <mc:Fallback xmlns=""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FBA35BA0-968A-4079-8050-5C12046C3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0688" y="5689436"/>
                <a:ext cx="1159292" cy="397096"/>
              </a:xfrm>
              <a:prstGeom prst="rect">
                <a:avLst/>
              </a:prstGeom>
              <a:blipFill>
                <a:blip r:embed="rId5"/>
                <a:stretch>
                  <a:fillRect l="-1579" r="-526" b="-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A69FFA25-EA5B-473D-B3AA-F7913B3097BA}"/>
              </a:ext>
            </a:extLst>
          </p:cNvPr>
          <p:cNvCxnSpPr/>
          <p:nvPr/>
        </p:nvCxnSpPr>
        <p:spPr>
          <a:xfrm flipH="1">
            <a:off x="4970375" y="5237615"/>
            <a:ext cx="166255" cy="214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1C2F6011-5443-4C65-ACCE-704F83AE39ED}"/>
              </a:ext>
            </a:extLst>
          </p:cNvPr>
          <p:cNvCxnSpPr/>
          <p:nvPr/>
        </p:nvCxnSpPr>
        <p:spPr>
          <a:xfrm>
            <a:off x="5636028" y="5222050"/>
            <a:ext cx="0" cy="214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D2B9BD89-2CCC-4732-9466-A312B42D5D43}"/>
              </a:ext>
            </a:extLst>
          </p:cNvPr>
          <p:cNvCxnSpPr/>
          <p:nvPr/>
        </p:nvCxnSpPr>
        <p:spPr>
          <a:xfrm>
            <a:off x="6130764" y="5212286"/>
            <a:ext cx="182369" cy="216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387CB093-70E5-4F32-93D0-CD843DF6D955}"/>
              </a:ext>
            </a:extLst>
          </p:cNvPr>
          <p:cNvCxnSpPr/>
          <p:nvPr/>
        </p:nvCxnSpPr>
        <p:spPr>
          <a:xfrm flipH="1">
            <a:off x="8829382" y="5209211"/>
            <a:ext cx="135109" cy="204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73F7001F-6AFC-4C1E-B9CF-47B351BB6851}"/>
              </a:ext>
            </a:extLst>
          </p:cNvPr>
          <p:cNvCxnSpPr/>
          <p:nvPr/>
        </p:nvCxnSpPr>
        <p:spPr>
          <a:xfrm>
            <a:off x="9395282" y="5222050"/>
            <a:ext cx="66502" cy="290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7C60448E-ED35-4715-BF89-D951ADB872DE}"/>
              </a:ext>
            </a:extLst>
          </p:cNvPr>
          <p:cNvCxnSpPr/>
          <p:nvPr/>
        </p:nvCxnSpPr>
        <p:spPr>
          <a:xfrm>
            <a:off x="9926915" y="5223754"/>
            <a:ext cx="266013" cy="193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78730A65-DE56-479F-9A3E-9D63C0242B3E}"/>
              </a:ext>
            </a:extLst>
          </p:cNvPr>
          <p:cNvCxnSpPr>
            <a:cxnSpLocks/>
          </p:cNvCxnSpPr>
          <p:nvPr/>
        </p:nvCxnSpPr>
        <p:spPr>
          <a:xfrm>
            <a:off x="10699549" y="3788891"/>
            <a:ext cx="0" cy="222794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234CA9E1-653D-47CE-9C1F-C93B0233C0CD}"/>
                  </a:ext>
                </a:extLst>
              </p:cNvPr>
              <p:cNvSpPr txBox="1"/>
              <p:nvPr/>
            </p:nvSpPr>
            <p:spPr>
              <a:xfrm>
                <a:off x="10865804" y="4729894"/>
                <a:ext cx="13208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p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𝜀</m:t>
                                  </m:r>
                                </m:sup>
                              </m:sSup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234CA9E1-653D-47CE-9C1F-C93B0233C0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5804" y="4729894"/>
                <a:ext cx="1320874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>
            <a:extLst>
              <a:ext uri="{FF2B5EF4-FFF2-40B4-BE49-F238E27FC236}">
                <a16:creationId xmlns:a16="http://schemas.microsoft.com/office/drawing/2014/main" id="{E6CA9B9C-EA29-494D-AC62-10254698C0CC}"/>
              </a:ext>
            </a:extLst>
          </p:cNvPr>
          <p:cNvSpPr/>
          <p:nvPr/>
        </p:nvSpPr>
        <p:spPr>
          <a:xfrm>
            <a:off x="6719306" y="3897112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buffer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CFFD569-B4E4-48A8-A349-3EBB2E5355EE}"/>
                  </a:ext>
                </a:extLst>
              </p:cNvPr>
              <p:cNvSpPr txBox="1"/>
              <p:nvPr/>
            </p:nvSpPr>
            <p:spPr>
              <a:xfrm>
                <a:off x="6010093" y="3889664"/>
                <a:ext cx="8034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l-GR" sz="1400" i="1">
                              <a:latin typeface="Cambria Math" panose="02040503050406030204" pitchFamily="18" charset="0"/>
                            </a:rPr>
                            <m:t>𝜀</m:t>
                          </m:r>
                        </m:sup>
                      </m:sSup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CFFD569-B4E4-48A8-A349-3EBB2E5355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0093" y="3889664"/>
                <a:ext cx="803425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>
            <a:extLst>
              <a:ext uri="{FF2B5EF4-FFF2-40B4-BE49-F238E27FC236}">
                <a16:creationId xmlns:a16="http://schemas.microsoft.com/office/drawing/2014/main" id="{E343DD75-F295-437B-9464-A7E8F6ED0683}"/>
              </a:ext>
            </a:extLst>
          </p:cNvPr>
          <p:cNvSpPr/>
          <p:nvPr/>
        </p:nvSpPr>
        <p:spPr>
          <a:xfrm>
            <a:off x="4953988" y="4964356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pivots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6221271-87F8-4283-B97B-B084D0988C9A}"/>
                  </a:ext>
                </a:extLst>
              </p:cNvPr>
              <p:cNvSpPr txBox="1"/>
              <p:nvPr/>
            </p:nvSpPr>
            <p:spPr>
              <a:xfrm>
                <a:off x="4596942" y="4939314"/>
                <a:ext cx="4255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l-GR" sz="1400" i="1">
                              <a:latin typeface="Cambria Math" panose="02040503050406030204" pitchFamily="18" charset="0"/>
                            </a:rPr>
                            <m:t>𝜀</m:t>
                          </m:r>
                        </m:sup>
                      </m:sSup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6221271-87F8-4283-B97B-B084D0988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942" y="4939314"/>
                <a:ext cx="42550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>
            <a:extLst>
              <a:ext uri="{FF2B5EF4-FFF2-40B4-BE49-F238E27FC236}">
                <a16:creationId xmlns:a16="http://schemas.microsoft.com/office/drawing/2014/main" id="{8C1C7A10-9FC6-45A0-BC35-9C09F0EB738D}"/>
              </a:ext>
            </a:extLst>
          </p:cNvPr>
          <p:cNvSpPr/>
          <p:nvPr/>
        </p:nvSpPr>
        <p:spPr>
          <a:xfrm>
            <a:off x="4953988" y="4716138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buffer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353EB0B-3D98-45FF-8E15-23F82BD8A5DA}"/>
                  </a:ext>
                </a:extLst>
              </p:cNvPr>
              <p:cNvSpPr txBox="1"/>
              <p:nvPr/>
            </p:nvSpPr>
            <p:spPr>
              <a:xfrm>
                <a:off x="4244775" y="4708690"/>
                <a:ext cx="8034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l-GR" sz="1400" i="1">
                              <a:latin typeface="Cambria Math" panose="02040503050406030204" pitchFamily="18" charset="0"/>
                            </a:rPr>
                            <m:t>𝜀</m:t>
                          </m:r>
                        </m:sup>
                      </m:sSup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353EB0B-3D98-45FF-8E15-23F82BD8A5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4775" y="4708690"/>
                <a:ext cx="803425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>
            <a:extLst>
              <a:ext uri="{FF2B5EF4-FFF2-40B4-BE49-F238E27FC236}">
                <a16:creationId xmlns:a16="http://schemas.microsoft.com/office/drawing/2014/main" id="{DFD30F6A-DC4B-4A27-B471-99CD352F74E3}"/>
              </a:ext>
            </a:extLst>
          </p:cNvPr>
          <p:cNvSpPr/>
          <p:nvPr/>
        </p:nvSpPr>
        <p:spPr>
          <a:xfrm>
            <a:off x="8679957" y="4954880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pivots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A02AE62-F40F-49FB-8100-44C141821136}"/>
                  </a:ext>
                </a:extLst>
              </p:cNvPr>
              <p:cNvSpPr txBox="1"/>
              <p:nvPr/>
            </p:nvSpPr>
            <p:spPr>
              <a:xfrm>
                <a:off x="8322911" y="4929838"/>
                <a:ext cx="4255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l-GR" sz="1400" i="1">
                              <a:latin typeface="Cambria Math" panose="02040503050406030204" pitchFamily="18" charset="0"/>
                            </a:rPr>
                            <m:t>𝜀</m:t>
                          </m:r>
                        </m:sup>
                      </m:sSup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A02AE62-F40F-49FB-8100-44C1418211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2911" y="4929838"/>
                <a:ext cx="425501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>
            <a:extLst>
              <a:ext uri="{FF2B5EF4-FFF2-40B4-BE49-F238E27FC236}">
                <a16:creationId xmlns:a16="http://schemas.microsoft.com/office/drawing/2014/main" id="{8C055BAE-741C-47BA-A67D-CB833ED32224}"/>
              </a:ext>
            </a:extLst>
          </p:cNvPr>
          <p:cNvSpPr/>
          <p:nvPr/>
        </p:nvSpPr>
        <p:spPr>
          <a:xfrm>
            <a:off x="8679957" y="4706662"/>
            <a:ext cx="1662546" cy="257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buffer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14D89203-5B08-4D9A-8074-7EFB8CFC0BFB}"/>
                  </a:ext>
                </a:extLst>
              </p:cNvPr>
              <p:cNvSpPr txBox="1"/>
              <p:nvPr/>
            </p:nvSpPr>
            <p:spPr>
              <a:xfrm>
                <a:off x="7970744" y="4699214"/>
                <a:ext cx="8034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l-GR" sz="1400" i="1">
                              <a:latin typeface="Cambria Math" panose="02040503050406030204" pitchFamily="18" charset="0"/>
                            </a:rPr>
                            <m:t>𝜀</m:t>
                          </m:r>
                        </m:sup>
                      </m:sSup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14D89203-5B08-4D9A-8074-7EFB8CFC0B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0744" y="4699214"/>
                <a:ext cx="80342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Content Placeholder 2">
                <a:extLst>
                  <a:ext uri="{FF2B5EF4-FFF2-40B4-BE49-F238E27FC236}">
                    <a16:creationId xmlns:a16="http://schemas.microsoft.com/office/drawing/2014/main" id="{6FF3E351-00FF-4046-8CB4-D36DE8EFC3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/>
              <a:lstStyle/>
              <a:p>
                <a:r>
                  <a:rPr lang="en-US" dirty="0"/>
                  <a:t>Updates are batched in buffer</a:t>
                </a:r>
              </a:p>
              <a:p>
                <a:r>
                  <a:rPr lang="en-US" dirty="0"/>
                  <a:t>Flushed down the tree only when necessary</a:t>
                </a:r>
              </a:p>
              <a:p>
                <a:r>
                  <a:rPr lang="en-US" dirty="0"/>
                  <a:t>Avoids seeking to leaf node for every update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p>
                                    <m:r>
                                      <a:rPr lang="el-GR" i="1">
                                        <a:latin typeface="Cambria Math" panose="02040503050406030204" pitchFamily="18" charset="0"/>
                                      </a:rPr>
                                      <m:t>𝜀</m:t>
                                    </m:r>
                                  </m:sup>
                                </m:sSup>
                              </m:sub>
                            </m:sSub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func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amortized</a:t>
                </a:r>
              </a:p>
            </p:txBody>
          </p:sp>
        </mc:Choice>
        <mc:Fallback xmlns="">
          <p:sp>
            <p:nvSpPr>
              <p:cNvPr id="49" name="Content Placeholder 2">
                <a:extLst>
                  <a:ext uri="{FF2B5EF4-FFF2-40B4-BE49-F238E27FC236}">
                    <a16:creationId xmlns:a16="http://schemas.microsoft.com/office/drawing/2014/main" id="{6FF3E351-00FF-4046-8CB4-D36DE8EFC3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11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5224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701"/>
    </mc:Choice>
    <mc:Fallback>
      <p:transition spd="slow" advTm="2670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05ADBB-280A-4282-8893-853E7CC4D9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Log-Structured Merge Tree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B9B51E0-11D9-4E1C-AD26-DDCCF1596B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034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176"/>
    </mc:Choice>
    <mc:Fallback>
      <p:transition spd="slow" advTm="5176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Interface</a:t>
            </a:r>
            <a:endParaRPr sz="4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33" name="Google Shape;133;p20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400" dirty="0">
                <a:latin typeface="Calibri" panose="020F0502020204030204" pitchFamily="34" charset="0"/>
                <a:cs typeface="Calibri" panose="020F0502020204030204" pitchFamily="34" charset="0"/>
              </a:rPr>
              <a:t>Operations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en" sz="2400" dirty="0">
                <a:latin typeface="Calibri" panose="020F0502020204030204" pitchFamily="34" charset="0"/>
                <a:cs typeface="Calibri" panose="020F0502020204030204" pitchFamily="34" charset="0"/>
              </a:rPr>
              <a:t>insert(k, v)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en" sz="2400" dirty="0">
                <a:latin typeface="Calibri" panose="020F0502020204030204" pitchFamily="34" charset="0"/>
                <a:cs typeface="Calibri" panose="020F0502020204030204" pitchFamily="34" charset="0"/>
              </a:rPr>
              <a:t>update(k, v)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en" sz="2400" dirty="0">
                <a:latin typeface="Calibri" panose="020F0502020204030204" pitchFamily="34" charset="0"/>
                <a:cs typeface="Calibri" panose="020F0502020204030204" pitchFamily="34" charset="0"/>
              </a:rPr>
              <a:t>delete(k)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en" sz="2400" dirty="0">
                <a:latin typeface="Calibri" panose="020F0502020204030204" pitchFamily="34" charset="0"/>
                <a:cs typeface="Calibri" panose="020F0502020204030204" pitchFamily="34" charset="0"/>
              </a:rPr>
              <a:t>get(k)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dk1"/>
              </a:buClr>
            </a:pPr>
            <a:r>
              <a:rPr lang="en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Keys are unique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362"/>
    </mc:Choice>
    <mc:Fallback>
      <p:transition spd="slow" advTm="14362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1186</TotalTime>
  <Words>1833</Words>
  <Application>Microsoft Office PowerPoint</Application>
  <PresentationFormat>Widescreen</PresentationFormat>
  <Paragraphs>808</Paragraphs>
  <Slides>46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46</vt:i4>
      </vt:variant>
    </vt:vector>
  </HeadingPairs>
  <TitlesOfParts>
    <vt:vector size="54" baseType="lpstr">
      <vt:lpstr>Poppins</vt:lpstr>
      <vt:lpstr>Arial</vt:lpstr>
      <vt:lpstr>Calibri</vt:lpstr>
      <vt:lpstr>Calibri Light</vt:lpstr>
      <vt:lpstr>Cambria Math</vt:lpstr>
      <vt:lpstr>Source Sans Pro</vt:lpstr>
      <vt:lpstr>Office Theme</vt:lpstr>
      <vt:lpstr>Simple Light</vt:lpstr>
      <vt:lpstr>Write-Optimized Data Structures</vt:lpstr>
      <vt:lpstr>Recap – B-trees</vt:lpstr>
      <vt:lpstr>Recap – B-trees search</vt:lpstr>
      <vt:lpstr>Recap – B-trees update</vt:lpstr>
      <vt:lpstr>Recap – B^ε-trees</vt:lpstr>
      <vt:lpstr>Recap – B^ε-trees search</vt:lpstr>
      <vt:lpstr>Recap – B^ε-trees update</vt:lpstr>
      <vt:lpstr>Log-Structured Merge Tree</vt:lpstr>
      <vt:lpstr>Interface</vt:lpstr>
      <vt:lpstr>Implementation</vt:lpstr>
      <vt:lpstr>Implementation</vt:lpstr>
      <vt:lpstr>B-Tree writes</vt:lpstr>
      <vt:lpstr>B-Tree writes</vt:lpstr>
      <vt:lpstr>Structure of LSM Tree</vt:lpstr>
      <vt:lpstr>Structure of LSM Tree</vt:lpstr>
      <vt:lpstr>How it works</vt:lpstr>
      <vt:lpstr>Merging</vt:lpstr>
      <vt:lpstr>Merging</vt:lpstr>
      <vt:lpstr>Merging</vt:lpstr>
      <vt:lpstr>Merging</vt:lpstr>
      <vt:lpstr>How levels are stored</vt:lpstr>
      <vt:lpstr>Sorted String Table (SSTable)</vt:lpstr>
      <vt:lpstr>SSTable usage</vt:lpstr>
      <vt:lpstr>Search?</vt:lpstr>
      <vt:lpstr>Cache-Oblivious Lookahead Array</vt:lpstr>
      <vt:lpstr>Cache-Oblivious Lookahead Array (COLA)</vt:lpstr>
      <vt:lpstr>Cache-Oblivious Lookahead Array</vt:lpstr>
      <vt:lpstr>Cache-Oblivious Lookahead Array</vt:lpstr>
      <vt:lpstr>Cache-Oblivious Lookahead Array</vt:lpstr>
      <vt:lpstr>Cache-Oblivious Lookahead Array</vt:lpstr>
      <vt:lpstr>Cache-Oblivious Lookahead Array</vt:lpstr>
      <vt:lpstr>Cache-Oblivious Lookahead Array</vt:lpstr>
      <vt:lpstr>Cache-Oblivious Lookahead Array</vt:lpstr>
      <vt:lpstr>Cache-Oblivious Lookahead Array</vt:lpstr>
      <vt:lpstr>Cache-Oblivious Lookahead Array</vt:lpstr>
      <vt:lpstr>Fractional Cascading</vt:lpstr>
      <vt:lpstr>Fractional Cascading</vt:lpstr>
      <vt:lpstr>Fractional Cascading</vt:lpstr>
      <vt:lpstr>Fractional Cascading</vt:lpstr>
      <vt:lpstr>Fractional Cascading</vt:lpstr>
      <vt:lpstr>Fractional Cascading</vt:lpstr>
      <vt:lpstr>Fractional Cascading</vt:lpstr>
      <vt:lpstr>Fractional Cascading</vt:lpstr>
      <vt:lpstr>Fractional Cascading</vt:lpstr>
      <vt:lpstr>Fractional Cascading</vt:lpstr>
      <vt:lpstr>COLA – 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Foo Guo Wei</dc:creator>
  <cp:lastModifiedBy>Foo Guo Wei</cp:lastModifiedBy>
  <cp:revision>46</cp:revision>
  <dcterms:created xsi:type="dcterms:W3CDTF">2019-10-31T13:48:22Z</dcterms:created>
  <dcterms:modified xsi:type="dcterms:W3CDTF">2019-11-07T15:04:40Z</dcterms:modified>
</cp:coreProperties>
</file>