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handoutMasterIdLst>
    <p:handoutMasterId r:id="rId42"/>
  </p:handoutMasterIdLst>
  <p:sldIdLst>
    <p:sldId id="256" r:id="rId2"/>
    <p:sldId id="295" r:id="rId3"/>
    <p:sldId id="296" r:id="rId4"/>
    <p:sldId id="297" r:id="rId5"/>
    <p:sldId id="298" r:id="rId6"/>
    <p:sldId id="299" r:id="rId7"/>
    <p:sldId id="300" r:id="rId8"/>
    <p:sldId id="301" r:id="rId9"/>
    <p:sldId id="302" r:id="rId10"/>
    <p:sldId id="303" r:id="rId11"/>
    <p:sldId id="304" r:id="rId12"/>
    <p:sldId id="305" r:id="rId13"/>
    <p:sldId id="306" r:id="rId14"/>
    <p:sldId id="307" r:id="rId15"/>
    <p:sldId id="333" r:id="rId16"/>
    <p:sldId id="334" r:id="rId17"/>
    <p:sldId id="308" r:id="rId18"/>
    <p:sldId id="309" r:id="rId19"/>
    <p:sldId id="310" r:id="rId20"/>
    <p:sldId id="311" r:id="rId21"/>
    <p:sldId id="313" r:id="rId22"/>
    <p:sldId id="319" r:id="rId23"/>
    <p:sldId id="315" r:id="rId24"/>
    <p:sldId id="316" r:id="rId25"/>
    <p:sldId id="317" r:id="rId26"/>
    <p:sldId id="318" r:id="rId27"/>
    <p:sldId id="320" r:id="rId28"/>
    <p:sldId id="321" r:id="rId29"/>
    <p:sldId id="322" r:id="rId30"/>
    <p:sldId id="323" r:id="rId31"/>
    <p:sldId id="324" r:id="rId32"/>
    <p:sldId id="325" r:id="rId33"/>
    <p:sldId id="326" r:id="rId34"/>
    <p:sldId id="327" r:id="rId35"/>
    <p:sldId id="328" r:id="rId36"/>
    <p:sldId id="329" r:id="rId37"/>
    <p:sldId id="330" r:id="rId38"/>
    <p:sldId id="331" r:id="rId39"/>
    <p:sldId id="332" r:id="rId40"/>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CC"/>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54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A8D1C21-5B5E-4729-8410-B65B3721CCC9}" type="doc">
      <dgm:prSet loTypeId="urn:microsoft.com/office/officeart/2005/8/layout/venn1" loCatId="relationship" qsTypeId="urn:microsoft.com/office/officeart/2005/8/quickstyle/3d3" qsCatId="3D" csTypeId="urn:microsoft.com/office/officeart/2005/8/colors/colorful2" csCatId="colorful" phldr="1"/>
      <dgm:spPr/>
    </dgm:pt>
    <dgm:pt modelId="{144AEC42-62C0-46FC-B4C3-FFF9EA691F76}">
      <dgm:prSet phldrT="[Text]"/>
      <dgm:spPr/>
      <dgm:t>
        <a:bodyPr/>
        <a:lstStyle/>
        <a:p>
          <a:r>
            <a:rPr lang="en-US" dirty="0" smtClean="0"/>
            <a:t>A</a:t>
          </a:r>
          <a:endParaRPr lang="en-US" dirty="0"/>
        </a:p>
      </dgm:t>
    </dgm:pt>
    <dgm:pt modelId="{492BECE0-0948-460C-9282-4E14398B6022}" type="parTrans" cxnId="{7369C2AD-AF1E-449B-A0D9-F9562A439168}">
      <dgm:prSet/>
      <dgm:spPr/>
      <dgm:t>
        <a:bodyPr/>
        <a:lstStyle/>
        <a:p>
          <a:endParaRPr lang="en-US"/>
        </a:p>
      </dgm:t>
    </dgm:pt>
    <dgm:pt modelId="{4EA14B65-CF41-4659-BD4A-4A6DA52DFDE8}" type="sibTrans" cxnId="{7369C2AD-AF1E-449B-A0D9-F9562A439168}">
      <dgm:prSet/>
      <dgm:spPr/>
      <dgm:t>
        <a:bodyPr/>
        <a:lstStyle/>
        <a:p>
          <a:endParaRPr lang="en-US"/>
        </a:p>
      </dgm:t>
    </dgm:pt>
    <dgm:pt modelId="{5F5C9803-5922-4A13-B902-71164E669F95}">
      <dgm:prSet phldrT="[Text]"/>
      <dgm:spPr/>
      <dgm:t>
        <a:bodyPr/>
        <a:lstStyle/>
        <a:p>
          <a:r>
            <a:rPr lang="en-US" dirty="0" smtClean="0"/>
            <a:t>B</a:t>
          </a:r>
          <a:endParaRPr lang="en-US" dirty="0"/>
        </a:p>
      </dgm:t>
    </dgm:pt>
    <dgm:pt modelId="{6A8D1C98-757E-4FC0-B689-D273DE9191A8}" type="parTrans" cxnId="{B3602335-57B4-4813-93B6-58658B61E71F}">
      <dgm:prSet/>
      <dgm:spPr/>
      <dgm:t>
        <a:bodyPr/>
        <a:lstStyle/>
        <a:p>
          <a:endParaRPr lang="en-US"/>
        </a:p>
      </dgm:t>
    </dgm:pt>
    <dgm:pt modelId="{9DCE0D8A-35D0-439D-96A1-960E644B0C86}" type="sibTrans" cxnId="{B3602335-57B4-4813-93B6-58658B61E71F}">
      <dgm:prSet/>
      <dgm:spPr/>
      <dgm:t>
        <a:bodyPr/>
        <a:lstStyle/>
        <a:p>
          <a:endParaRPr lang="en-US"/>
        </a:p>
      </dgm:t>
    </dgm:pt>
    <dgm:pt modelId="{3F6043E8-073F-4AD8-8377-3693FAD8F482}" type="pres">
      <dgm:prSet presAssocID="{FA8D1C21-5B5E-4729-8410-B65B3721CCC9}" presName="compositeShape" presStyleCnt="0">
        <dgm:presLayoutVars>
          <dgm:chMax val="7"/>
          <dgm:dir/>
          <dgm:resizeHandles val="exact"/>
        </dgm:presLayoutVars>
      </dgm:prSet>
      <dgm:spPr/>
    </dgm:pt>
    <dgm:pt modelId="{866B59C9-1B34-4B81-A25C-0E8DA60ECD84}" type="pres">
      <dgm:prSet presAssocID="{144AEC42-62C0-46FC-B4C3-FFF9EA691F76}" presName="circ1" presStyleLbl="vennNode1" presStyleIdx="0" presStyleCnt="2"/>
      <dgm:spPr/>
      <dgm:t>
        <a:bodyPr/>
        <a:lstStyle/>
        <a:p>
          <a:endParaRPr lang="en-US"/>
        </a:p>
      </dgm:t>
    </dgm:pt>
    <dgm:pt modelId="{33613431-11F8-40F6-B416-2F4B20022257}" type="pres">
      <dgm:prSet presAssocID="{144AEC42-62C0-46FC-B4C3-FFF9EA691F76}" presName="circ1Tx" presStyleLbl="revTx" presStyleIdx="0" presStyleCnt="0">
        <dgm:presLayoutVars>
          <dgm:chMax val="0"/>
          <dgm:chPref val="0"/>
          <dgm:bulletEnabled val="1"/>
        </dgm:presLayoutVars>
      </dgm:prSet>
      <dgm:spPr/>
      <dgm:t>
        <a:bodyPr/>
        <a:lstStyle/>
        <a:p>
          <a:endParaRPr lang="en-US"/>
        </a:p>
      </dgm:t>
    </dgm:pt>
    <dgm:pt modelId="{99DF0185-8237-4EF8-95E4-3C62C784FDF2}" type="pres">
      <dgm:prSet presAssocID="{5F5C9803-5922-4A13-B902-71164E669F95}" presName="circ2" presStyleLbl="vennNode1" presStyleIdx="1" presStyleCnt="2"/>
      <dgm:spPr/>
      <dgm:t>
        <a:bodyPr/>
        <a:lstStyle/>
        <a:p>
          <a:endParaRPr lang="en-US"/>
        </a:p>
      </dgm:t>
    </dgm:pt>
    <dgm:pt modelId="{4CE3426C-73D3-4525-832B-2DBD261D52FC}" type="pres">
      <dgm:prSet presAssocID="{5F5C9803-5922-4A13-B902-71164E669F95}" presName="circ2Tx" presStyleLbl="revTx" presStyleIdx="0" presStyleCnt="0">
        <dgm:presLayoutVars>
          <dgm:chMax val="0"/>
          <dgm:chPref val="0"/>
          <dgm:bulletEnabled val="1"/>
        </dgm:presLayoutVars>
      </dgm:prSet>
      <dgm:spPr/>
      <dgm:t>
        <a:bodyPr/>
        <a:lstStyle/>
        <a:p>
          <a:endParaRPr lang="en-US"/>
        </a:p>
      </dgm:t>
    </dgm:pt>
  </dgm:ptLst>
  <dgm:cxnLst>
    <dgm:cxn modelId="{7A77E9B4-6DD8-46B3-A8A2-00EF48DF2129}" type="presOf" srcId="{144AEC42-62C0-46FC-B4C3-FFF9EA691F76}" destId="{866B59C9-1B34-4B81-A25C-0E8DA60ECD84}" srcOrd="0" destOrd="0" presId="urn:microsoft.com/office/officeart/2005/8/layout/venn1"/>
    <dgm:cxn modelId="{58D90226-C131-44AC-9367-3B795A0148F1}" type="presOf" srcId="{144AEC42-62C0-46FC-B4C3-FFF9EA691F76}" destId="{33613431-11F8-40F6-B416-2F4B20022257}" srcOrd="1" destOrd="0" presId="urn:microsoft.com/office/officeart/2005/8/layout/venn1"/>
    <dgm:cxn modelId="{AA71FE97-FF38-416B-B5DF-DC0AD337F008}" type="presOf" srcId="{FA8D1C21-5B5E-4729-8410-B65B3721CCC9}" destId="{3F6043E8-073F-4AD8-8377-3693FAD8F482}" srcOrd="0" destOrd="0" presId="urn:microsoft.com/office/officeart/2005/8/layout/venn1"/>
    <dgm:cxn modelId="{99C4CD39-D9AD-4186-B955-3F9D0E15F5E5}" type="presOf" srcId="{5F5C9803-5922-4A13-B902-71164E669F95}" destId="{99DF0185-8237-4EF8-95E4-3C62C784FDF2}" srcOrd="0" destOrd="0" presId="urn:microsoft.com/office/officeart/2005/8/layout/venn1"/>
    <dgm:cxn modelId="{B3602335-57B4-4813-93B6-58658B61E71F}" srcId="{FA8D1C21-5B5E-4729-8410-B65B3721CCC9}" destId="{5F5C9803-5922-4A13-B902-71164E669F95}" srcOrd="1" destOrd="0" parTransId="{6A8D1C98-757E-4FC0-B689-D273DE9191A8}" sibTransId="{9DCE0D8A-35D0-439D-96A1-960E644B0C86}"/>
    <dgm:cxn modelId="{25CA56B9-47A1-40A3-825A-43B111C0B6E4}" type="presOf" srcId="{5F5C9803-5922-4A13-B902-71164E669F95}" destId="{4CE3426C-73D3-4525-832B-2DBD261D52FC}" srcOrd="1" destOrd="0" presId="urn:microsoft.com/office/officeart/2005/8/layout/venn1"/>
    <dgm:cxn modelId="{7369C2AD-AF1E-449B-A0D9-F9562A439168}" srcId="{FA8D1C21-5B5E-4729-8410-B65B3721CCC9}" destId="{144AEC42-62C0-46FC-B4C3-FFF9EA691F76}" srcOrd="0" destOrd="0" parTransId="{492BECE0-0948-460C-9282-4E14398B6022}" sibTransId="{4EA14B65-CF41-4659-BD4A-4A6DA52DFDE8}"/>
    <dgm:cxn modelId="{DA897E93-4D13-471E-BC1A-94F4EE4A0EBD}" type="presParOf" srcId="{3F6043E8-073F-4AD8-8377-3693FAD8F482}" destId="{866B59C9-1B34-4B81-A25C-0E8DA60ECD84}" srcOrd="0" destOrd="0" presId="urn:microsoft.com/office/officeart/2005/8/layout/venn1"/>
    <dgm:cxn modelId="{AFBC95B7-8EFE-4C89-A164-E8D2C141E99F}" type="presParOf" srcId="{3F6043E8-073F-4AD8-8377-3693FAD8F482}" destId="{33613431-11F8-40F6-B416-2F4B20022257}" srcOrd="1" destOrd="0" presId="urn:microsoft.com/office/officeart/2005/8/layout/venn1"/>
    <dgm:cxn modelId="{34002536-B9A1-4FAC-B384-2B8815D8AEE2}" type="presParOf" srcId="{3F6043E8-073F-4AD8-8377-3693FAD8F482}" destId="{99DF0185-8237-4EF8-95E4-3C62C784FDF2}" srcOrd="2" destOrd="0" presId="urn:microsoft.com/office/officeart/2005/8/layout/venn1"/>
    <dgm:cxn modelId="{6337CF34-AF0E-4BF7-8624-0F093BFBA13F}" type="presParOf" srcId="{3F6043E8-073F-4AD8-8377-3693FAD8F482}" destId="{4CE3426C-73D3-4525-832B-2DBD261D52FC}" srcOrd="3" destOrd="0" presId="urn:microsoft.com/office/officeart/2005/8/layout/venn1"/>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66B59C9-1B34-4B81-A25C-0E8DA60ECD84}">
      <dsp:nvSpPr>
        <dsp:cNvPr id="0" name=""/>
        <dsp:cNvSpPr/>
      </dsp:nvSpPr>
      <dsp:spPr>
        <a:xfrm>
          <a:off x="557735" y="4767"/>
          <a:ext cx="1743065" cy="1743065"/>
        </a:xfrm>
        <a:prstGeom prst="ellipse">
          <a:avLst/>
        </a:prstGeom>
        <a:solidFill>
          <a:schemeClr val="accent2">
            <a:alpha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2889250">
            <a:lnSpc>
              <a:spcPct val="90000"/>
            </a:lnSpc>
            <a:spcBef>
              <a:spcPct val="0"/>
            </a:spcBef>
            <a:spcAft>
              <a:spcPct val="35000"/>
            </a:spcAft>
          </a:pPr>
          <a:r>
            <a:rPr lang="en-US" sz="6500" kern="1200" dirty="0" smtClean="0"/>
            <a:t>A</a:t>
          </a:r>
          <a:endParaRPr lang="en-US" sz="6500" kern="1200" dirty="0"/>
        </a:p>
      </dsp:txBody>
      <dsp:txXfrm>
        <a:off x="801136" y="210312"/>
        <a:ext cx="1005010" cy="1331976"/>
      </dsp:txXfrm>
    </dsp:sp>
    <dsp:sp modelId="{99DF0185-8237-4EF8-95E4-3C62C784FDF2}">
      <dsp:nvSpPr>
        <dsp:cNvPr id="0" name=""/>
        <dsp:cNvSpPr/>
      </dsp:nvSpPr>
      <dsp:spPr>
        <a:xfrm>
          <a:off x="1813998" y="4767"/>
          <a:ext cx="1743065" cy="1743065"/>
        </a:xfrm>
        <a:prstGeom prst="ellipse">
          <a:avLst/>
        </a:prstGeom>
        <a:solidFill>
          <a:schemeClr val="accent2">
            <a:alpha val="50000"/>
            <a:hueOff val="4681519"/>
            <a:satOff val="-5839"/>
            <a:lumOff val="1373"/>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2889250">
            <a:lnSpc>
              <a:spcPct val="90000"/>
            </a:lnSpc>
            <a:spcBef>
              <a:spcPct val="0"/>
            </a:spcBef>
            <a:spcAft>
              <a:spcPct val="35000"/>
            </a:spcAft>
          </a:pPr>
          <a:r>
            <a:rPr lang="en-US" sz="6500" kern="1200" dirty="0" smtClean="0"/>
            <a:t>B</a:t>
          </a:r>
          <a:endParaRPr lang="en-US" sz="6500" kern="1200" dirty="0"/>
        </a:p>
      </dsp:txBody>
      <dsp:txXfrm>
        <a:off x="2308652" y="210312"/>
        <a:ext cx="1005010" cy="1331976"/>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sz="quarter" idx="1"/>
          </p:nvPr>
        </p:nvSpPr>
        <p:spPr>
          <a:xfrm>
            <a:off x="4143587" y="0"/>
            <a:ext cx="3169920" cy="480060"/>
          </a:xfrm>
          <a:prstGeom prst="rect">
            <a:avLst/>
          </a:prstGeom>
        </p:spPr>
        <p:txBody>
          <a:bodyPr vert="horz" lIns="96661" tIns="48331" rIns="96661" bIns="48331" rtlCol="0"/>
          <a:lstStyle>
            <a:lvl1pPr algn="r">
              <a:defRPr sz="1300"/>
            </a:lvl1pPr>
          </a:lstStyle>
          <a:p>
            <a:fld id="{7289012A-76DD-4517-B36C-EEBE94850AE3}" type="datetimeFigureOut">
              <a:rPr lang="en-US" smtClean="0"/>
              <a:pPr/>
              <a:t>1/13/2011</a:t>
            </a:fld>
            <a:endParaRPr lang="en-US"/>
          </a:p>
        </p:txBody>
      </p:sp>
      <p:sp>
        <p:nvSpPr>
          <p:cNvPr id="4" name="Footer Placeholder 3"/>
          <p:cNvSpPr>
            <a:spLocks noGrp="1"/>
          </p:cNvSpPr>
          <p:nvPr>
            <p:ph type="ftr" sz="quarter" idx="2"/>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61" tIns="48331" rIns="96661" bIns="48331" rtlCol="0" anchor="b"/>
          <a:lstStyle>
            <a:lvl1pPr algn="r">
              <a:defRPr sz="1300"/>
            </a:lvl1pPr>
          </a:lstStyle>
          <a:p>
            <a:fld id="{8A1C1D6C-08E3-414E-802E-0F621940E5FF}"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F7BD1FB4-6C98-445E-BA03-2FA5B843D543}" type="datetimeFigureOut">
              <a:rPr lang="en-US" smtClean="0"/>
              <a:pPr/>
              <a:t>1/13/2011</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0C1E959C-8836-4CF0-A1D6-EDBBAFF17BF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28B059F-3D60-4613-8D9C-0B2E4B997247}" type="datetime1">
              <a:rPr lang="en-US" smtClean="0"/>
              <a:pPr/>
              <a:t>1/13/2011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AA7B20-E9E9-4964-A3EC-716C8731580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026A13-56CE-4274-BC33-6B6594DF741F}" type="datetime1">
              <a:rPr lang="en-US" smtClean="0"/>
              <a:pPr/>
              <a:t>1/13/2011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AA7B20-E9E9-4964-A3EC-716C8731580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6B0E1A2-2FE0-452A-8188-DFD48BB766DF}" type="datetime1">
              <a:rPr lang="en-US" smtClean="0"/>
              <a:pPr/>
              <a:t>1/13/2011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AA7B20-E9E9-4964-A3EC-716C8731580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7AB1CC-186D-4642-B39A-52BD3CDA8D8E}" type="datetime1">
              <a:rPr lang="en-US" smtClean="0"/>
              <a:pPr/>
              <a:t>1/13/2011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AA7B20-E9E9-4964-A3EC-716C8731580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C099F40-4739-4C20-B639-A8626AD9D1F2}" type="datetime1">
              <a:rPr lang="en-US" smtClean="0"/>
              <a:pPr/>
              <a:t>1/13/2011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AA7B20-E9E9-4964-A3EC-716C8731580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03F35F5-713F-4A1E-B3A3-FB6453411CA7}" type="datetime1">
              <a:rPr lang="en-US" smtClean="0"/>
              <a:pPr/>
              <a:t>1/13/2011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AA7B20-E9E9-4964-A3EC-716C8731580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730413A-4A06-4EAA-A47A-AE7BFA2A93C1}" type="datetime1">
              <a:rPr lang="en-US" smtClean="0"/>
              <a:pPr/>
              <a:t>1/13/2011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DAA7B20-E9E9-4964-A3EC-716C8731580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B3D4A87-25DF-4520-B07B-072487EAAC02}" type="datetime1">
              <a:rPr lang="en-US" smtClean="0"/>
              <a:pPr/>
              <a:t>1/13/2011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DAA7B20-E9E9-4964-A3EC-716C8731580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658E15-9C52-4DA7-9E42-BCF836B76085}" type="datetime1">
              <a:rPr lang="en-US" smtClean="0"/>
              <a:pPr/>
              <a:t>1/13/2011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DAA7B20-E9E9-4964-A3EC-716C8731580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0073CB-71CE-47E9-821E-3140EA0430F6}" type="datetime1">
              <a:rPr lang="en-US" smtClean="0"/>
              <a:pPr/>
              <a:t>1/13/2011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AA7B20-E9E9-4964-A3EC-716C8731580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0E5779-D54F-45E0-93E6-CAA0172D2973}" type="datetime1">
              <a:rPr lang="en-US" smtClean="0"/>
              <a:pPr/>
              <a:t>1/13/2011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AA7B20-E9E9-4964-A3EC-716C8731580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83DD80-163F-4341-80FA-25EF301B371D}" type="datetime1">
              <a:rPr lang="en-US" smtClean="0"/>
              <a:pPr/>
              <a:t>1/13/2011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AA7B20-E9E9-4964-A3EC-716C8731580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5.png"/><Relationship Id="rId7" Type="http://schemas.openxmlformats.org/officeDocument/2006/relationships/diagramColors" Target="../diagrams/colors1.xm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hyperlink" Target="http://www.cs.dartmouth.edu/~afra/goodies/monty.pdf" TargetMode="External"/><Relationship Id="rId7" Type="http://schemas.openxmlformats.org/officeDocument/2006/relationships/hyperlink" Target="http://www.people.hofstra.edu/staff/steven_r_costenoble/MontyHall/MontyHallSim.html" TargetMode="Externa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www.nytimes.com/2008/04/08/science/08monty.html" TargetMode="External"/><Relationship Id="rId5" Type="http://schemas.openxmlformats.org/officeDocument/2006/relationships/hyperlink" Target="http://www.nytimes.com/1991/07/21/us/behind-monty-hall-s-doors-puzzle-debate-and-answer.html?src=pm" TargetMode="External"/><Relationship Id="rId4" Type="http://schemas.openxmlformats.org/officeDocument/2006/relationships/hyperlink" Target="http://astro.uchicago.edu/rranch/vkashyap/Misc/mh.html" TargetMode="External"/></Relationships>
</file>

<file path=ppt/slides/_rels/slide39.xml.rels><?xml version="1.0" encoding="UTF-8" standalone="yes"?>
<Relationships xmlns="http://schemas.openxmlformats.org/package/2006/relationships"><Relationship Id="rId3" Type="http://schemas.openxmlformats.org/officeDocument/2006/relationships/hyperlink" Target="http://linc.nus.edu.sg:2084/search~S16?/cT57.6+Win+2004/ct++++57.6+win+2004/-3,-1,,E/browse"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1026" name="Picture 2"/>
          <p:cNvPicPr preferRelativeResize="0">
            <a:picLocks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5" name="TextBox 4"/>
          <p:cNvSpPr txBox="1"/>
          <p:nvPr/>
        </p:nvSpPr>
        <p:spPr>
          <a:xfrm>
            <a:off x="762000" y="1600200"/>
            <a:ext cx="7010400" cy="646331"/>
          </a:xfrm>
          <a:prstGeom prst="rect">
            <a:avLst/>
          </a:prstGeom>
          <a:noFill/>
        </p:spPr>
        <p:txBody>
          <a:bodyPr wrap="square" rtlCol="0">
            <a:spAutoFit/>
          </a:bodyPr>
          <a:lstStyle/>
          <a:p>
            <a:r>
              <a:rPr lang="en-US" sz="3600" b="1" dirty="0" smtClean="0">
                <a:solidFill>
                  <a:schemeClr val="bg1"/>
                </a:solidFill>
              </a:rPr>
              <a:t>Decision making under uncertainty</a:t>
            </a:r>
            <a:endParaRPr lang="en-US" sz="3600" b="1" dirty="0">
              <a:solidFill>
                <a:schemeClr val="bg1"/>
              </a:solidFill>
            </a:endParaRPr>
          </a:p>
        </p:txBody>
      </p:sp>
      <p:sp>
        <p:nvSpPr>
          <p:cNvPr id="6" name="Slide Number Placeholder 5"/>
          <p:cNvSpPr>
            <a:spLocks noGrp="1"/>
          </p:cNvSpPr>
          <p:nvPr>
            <p:ph type="sldNum" sz="quarter" idx="12"/>
          </p:nvPr>
        </p:nvSpPr>
        <p:spPr>
          <a:xfrm>
            <a:off x="6858000" y="6492875"/>
            <a:ext cx="2133600" cy="365125"/>
          </a:xfrm>
        </p:spPr>
        <p:txBody>
          <a:bodyPr/>
          <a:lstStyle/>
          <a:p>
            <a:fld id="{5DAA7B20-E9E9-4964-A3EC-716C87315808}" type="slidenum">
              <a:rPr lang="en-US" smtClean="0"/>
              <a:pPr/>
              <a:t>1</a:t>
            </a:fld>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preferRelativeResize="0">
            <a:picLocks noChangeArrowheads="1"/>
          </p:cNvPicPr>
          <p:nvPr/>
        </p:nvPicPr>
        <p:blipFill>
          <a:blip r:embed="rId2" cstate="print"/>
          <a:srcRect/>
          <a:stretch>
            <a:fillRect/>
          </a:stretch>
        </p:blipFill>
        <p:spPr bwMode="auto">
          <a:xfrm>
            <a:off x="0" y="0"/>
            <a:ext cx="9144000" cy="548640"/>
          </a:xfrm>
          <a:prstGeom prst="rect">
            <a:avLst/>
          </a:prstGeom>
          <a:noFill/>
          <a:ln w="9525">
            <a:noFill/>
            <a:miter lim="800000"/>
            <a:headEnd/>
            <a:tailEnd/>
          </a:ln>
        </p:spPr>
      </p:pic>
      <p:sp>
        <p:nvSpPr>
          <p:cNvPr id="2" name="Title 1"/>
          <p:cNvSpPr>
            <a:spLocks noGrp="1"/>
          </p:cNvSpPr>
          <p:nvPr>
            <p:ph type="ctrTitle"/>
          </p:nvPr>
        </p:nvSpPr>
        <p:spPr>
          <a:xfrm>
            <a:off x="0" y="0"/>
            <a:ext cx="7696200" cy="609600"/>
          </a:xfrm>
        </p:spPr>
        <p:txBody>
          <a:bodyPr>
            <a:noAutofit/>
          </a:bodyPr>
          <a:lstStyle/>
          <a:p>
            <a:pPr marL="274320" lvl="0" indent="365760" algn="l">
              <a:lnSpc>
                <a:spcPct val="150000"/>
              </a:lnSpc>
              <a:spcBef>
                <a:spcPts val="0"/>
              </a:spcBef>
            </a:pPr>
            <a:r>
              <a:rPr lang="en-GB" sz="2400" b="1" dirty="0" smtClean="0">
                <a:solidFill>
                  <a:schemeClr val="bg1"/>
                </a:solidFill>
                <a:latin typeface="Times New Roman" pitchFamily="18" charset="0"/>
                <a:ea typeface="+mn-ea"/>
                <a:cs typeface="Times New Roman" pitchFamily="18" charset="0"/>
              </a:rPr>
              <a:t>Criteria for decision making  </a:t>
            </a:r>
            <a:endParaRPr lang="en-US" sz="2400" b="1" dirty="0">
              <a:solidFill>
                <a:schemeClr val="bg1"/>
              </a:solidFill>
            </a:endParaRPr>
          </a:p>
        </p:txBody>
      </p:sp>
      <p:sp>
        <p:nvSpPr>
          <p:cNvPr id="6" name="Slide Number Placeholder 5"/>
          <p:cNvSpPr>
            <a:spLocks noGrp="1"/>
          </p:cNvSpPr>
          <p:nvPr>
            <p:ph type="sldNum" sz="quarter" idx="12"/>
          </p:nvPr>
        </p:nvSpPr>
        <p:spPr/>
        <p:txBody>
          <a:bodyPr/>
          <a:lstStyle/>
          <a:p>
            <a:fld id="{5DAA7B20-E9E9-4964-A3EC-716C87315808}" type="slidenum">
              <a:rPr lang="en-US" smtClean="0"/>
              <a:pPr/>
              <a:t>10</a:t>
            </a:fld>
            <a:endParaRPr lang="en-US"/>
          </a:p>
        </p:txBody>
      </p:sp>
      <p:sp>
        <p:nvSpPr>
          <p:cNvPr id="7" name="Rectangle 6"/>
          <p:cNvSpPr/>
          <p:nvPr/>
        </p:nvSpPr>
        <p:spPr>
          <a:xfrm>
            <a:off x="0" y="533400"/>
            <a:ext cx="8229600" cy="1708160"/>
          </a:xfrm>
          <a:prstGeom prst="rect">
            <a:avLst/>
          </a:prstGeom>
        </p:spPr>
        <p:txBody>
          <a:bodyPr wrap="square">
            <a:spAutoFit/>
          </a:bodyPr>
          <a:lstStyle/>
          <a:p>
            <a:pPr>
              <a:lnSpc>
                <a:spcPct val="150000"/>
              </a:lnSpc>
              <a:spcBef>
                <a:spcPts val="600"/>
              </a:spcBef>
            </a:pP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Minimax</a:t>
            </a:r>
            <a:r>
              <a:rPr lang="en-US" sz="2000" b="1" dirty="0" smtClean="0">
                <a:latin typeface="Times New Roman" pitchFamily="18" charset="0"/>
                <a:cs typeface="Times New Roman" pitchFamily="18" charset="0"/>
              </a:rPr>
              <a:t> regret criterion.</a:t>
            </a:r>
          </a:p>
          <a:p>
            <a:pPr>
              <a:buFontTx/>
              <a:buNone/>
            </a:pPr>
            <a:r>
              <a:rPr lang="en-GB" sz="2000" dirty="0" smtClean="0">
                <a:latin typeface="Times New Roman" pitchFamily="18" charset="0"/>
                <a:cs typeface="Times New Roman" pitchFamily="18" charset="0"/>
              </a:rPr>
              <a:t> </a:t>
            </a:r>
          </a:p>
          <a:p>
            <a:pPr>
              <a:buFontTx/>
              <a:buNone/>
            </a:pPr>
            <a:r>
              <a:rPr lang="en-GB" sz="2000" dirty="0" smtClean="0">
                <a:latin typeface="Comic Sans MS" pitchFamily="66" charset="0"/>
              </a:rPr>
              <a:t>           </a:t>
            </a:r>
          </a:p>
          <a:p>
            <a:pPr indent="365760">
              <a:lnSpc>
                <a:spcPct val="150000"/>
              </a:lnSpc>
              <a:spcBef>
                <a:spcPts val="600"/>
              </a:spcBef>
            </a:pPr>
            <a:r>
              <a:rPr lang="en-US" sz="2000" b="1"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 </a:t>
            </a:r>
          </a:p>
        </p:txBody>
      </p:sp>
      <p:graphicFrame>
        <p:nvGraphicFramePr>
          <p:cNvPr id="8" name="Table 7"/>
          <p:cNvGraphicFramePr>
            <a:graphicFrameLocks noGrp="1"/>
          </p:cNvGraphicFramePr>
          <p:nvPr/>
        </p:nvGraphicFramePr>
        <p:xfrm>
          <a:off x="2057400" y="1143000"/>
          <a:ext cx="6248400" cy="2133600"/>
        </p:xfrm>
        <a:graphic>
          <a:graphicData uri="http://schemas.openxmlformats.org/drawingml/2006/table">
            <a:tbl>
              <a:tblPr firstRow="1" bandRow="1">
                <a:tableStyleId>{5C22544A-7EE6-4342-B048-85BDC9FD1C3A}</a:tableStyleId>
              </a:tblPr>
              <a:tblGrid>
                <a:gridCol w="1041400"/>
                <a:gridCol w="1041400"/>
                <a:gridCol w="1041400"/>
                <a:gridCol w="1041400"/>
                <a:gridCol w="1041400"/>
                <a:gridCol w="1041400"/>
              </a:tblGrid>
              <a:tr h="250371">
                <a:tc rowSpan="2">
                  <a:txBody>
                    <a:bodyPr/>
                    <a:lstStyle/>
                    <a:p>
                      <a:r>
                        <a:rPr lang="en-US" sz="1400" dirty="0" smtClean="0"/>
                        <a:t>Papers </a:t>
                      </a:r>
                      <a:endParaRPr lang="en-US" sz="1400" dirty="0"/>
                    </a:p>
                    <a:p>
                      <a:r>
                        <a:rPr lang="en-US" sz="1400" dirty="0" smtClean="0"/>
                        <a:t>Ordered</a:t>
                      </a:r>
                      <a:endParaRPr lang="en-US" sz="1400" dirty="0"/>
                    </a:p>
                  </a:txBody>
                  <a:tcPr/>
                </a:tc>
                <a:tc gridSpan="5">
                  <a:txBody>
                    <a:bodyPr/>
                    <a:lstStyle/>
                    <a:p>
                      <a:pPr algn="ctr"/>
                      <a:r>
                        <a:rPr lang="en-US" sz="1400" dirty="0" smtClean="0"/>
                        <a:t>Papers demanded</a:t>
                      </a:r>
                      <a:endParaRPr lang="en-US" sz="1400"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250371">
                <a:tc vMerge="1">
                  <a:txBody>
                    <a:bodyPr/>
                    <a:lstStyle/>
                    <a:p>
                      <a:endParaRPr lang="en-US" dirty="0"/>
                    </a:p>
                  </a:txBody>
                  <a:tcPr/>
                </a:tc>
                <a:tc>
                  <a:txBody>
                    <a:bodyPr/>
                    <a:lstStyle/>
                    <a:p>
                      <a:pPr algn="ctr"/>
                      <a:r>
                        <a:rPr lang="en-US" sz="1400" dirty="0" smtClean="0">
                          <a:solidFill>
                            <a:srgbClr val="0070C0"/>
                          </a:solidFill>
                        </a:rPr>
                        <a:t>6</a:t>
                      </a:r>
                      <a:endParaRPr lang="en-US" sz="1400" dirty="0">
                        <a:solidFill>
                          <a:srgbClr val="0070C0"/>
                        </a:solidFill>
                      </a:endParaRPr>
                    </a:p>
                  </a:txBody>
                  <a:tcPr/>
                </a:tc>
                <a:tc>
                  <a:txBody>
                    <a:bodyPr/>
                    <a:lstStyle/>
                    <a:p>
                      <a:pPr algn="ctr"/>
                      <a:r>
                        <a:rPr lang="en-US" sz="1400" dirty="0" smtClean="0">
                          <a:solidFill>
                            <a:srgbClr val="0070C0"/>
                          </a:solidFill>
                        </a:rPr>
                        <a:t>7</a:t>
                      </a:r>
                      <a:endParaRPr lang="en-US" sz="1400" dirty="0">
                        <a:solidFill>
                          <a:srgbClr val="0070C0"/>
                        </a:solidFill>
                      </a:endParaRPr>
                    </a:p>
                  </a:txBody>
                  <a:tcPr/>
                </a:tc>
                <a:tc>
                  <a:txBody>
                    <a:bodyPr/>
                    <a:lstStyle/>
                    <a:p>
                      <a:pPr algn="ctr"/>
                      <a:r>
                        <a:rPr lang="en-US" sz="1400" dirty="0" smtClean="0">
                          <a:solidFill>
                            <a:srgbClr val="0070C0"/>
                          </a:solidFill>
                        </a:rPr>
                        <a:t>8</a:t>
                      </a:r>
                      <a:endParaRPr lang="en-US" sz="1400" dirty="0">
                        <a:solidFill>
                          <a:srgbClr val="0070C0"/>
                        </a:solidFill>
                      </a:endParaRPr>
                    </a:p>
                  </a:txBody>
                  <a:tcPr/>
                </a:tc>
                <a:tc>
                  <a:txBody>
                    <a:bodyPr/>
                    <a:lstStyle/>
                    <a:p>
                      <a:pPr algn="ctr"/>
                      <a:r>
                        <a:rPr lang="en-US" sz="1400" dirty="0" smtClean="0">
                          <a:solidFill>
                            <a:srgbClr val="0070C0"/>
                          </a:solidFill>
                        </a:rPr>
                        <a:t>9</a:t>
                      </a:r>
                      <a:endParaRPr lang="en-US" sz="1400" dirty="0">
                        <a:solidFill>
                          <a:srgbClr val="0070C0"/>
                        </a:solidFill>
                      </a:endParaRPr>
                    </a:p>
                  </a:txBody>
                  <a:tcPr/>
                </a:tc>
                <a:tc>
                  <a:txBody>
                    <a:bodyPr/>
                    <a:lstStyle/>
                    <a:p>
                      <a:pPr algn="ctr"/>
                      <a:r>
                        <a:rPr lang="en-US" sz="1400" dirty="0" smtClean="0">
                          <a:solidFill>
                            <a:srgbClr val="0070C0"/>
                          </a:solidFill>
                        </a:rPr>
                        <a:t>10</a:t>
                      </a:r>
                      <a:endParaRPr lang="en-US" sz="1400" dirty="0">
                        <a:solidFill>
                          <a:srgbClr val="0070C0"/>
                        </a:solidFill>
                      </a:endParaRPr>
                    </a:p>
                  </a:txBody>
                  <a:tcPr/>
                </a:tc>
              </a:tr>
              <a:tr h="250371">
                <a:tc>
                  <a:txBody>
                    <a:bodyPr/>
                    <a:lstStyle/>
                    <a:p>
                      <a:pPr algn="ctr"/>
                      <a:r>
                        <a:rPr lang="en-US" sz="1400" dirty="0" smtClean="0">
                          <a:solidFill>
                            <a:srgbClr val="0070C0"/>
                          </a:solidFill>
                        </a:rPr>
                        <a:t>6</a:t>
                      </a:r>
                      <a:endParaRPr lang="en-US" sz="1400" dirty="0">
                        <a:solidFill>
                          <a:srgbClr val="0070C0"/>
                        </a:solidFill>
                      </a:endParaRPr>
                    </a:p>
                  </a:txBody>
                  <a:tcPr/>
                </a:tc>
                <a:tc>
                  <a:txBody>
                    <a:bodyPr/>
                    <a:lstStyle/>
                    <a:p>
                      <a:pPr algn="ctr"/>
                      <a:r>
                        <a:rPr lang="en-US" sz="1400" b="1" dirty="0" smtClean="0"/>
                        <a:t>30</a:t>
                      </a:r>
                      <a:endParaRPr lang="en-US" sz="1400" b="1" dirty="0"/>
                    </a:p>
                  </a:txBody>
                  <a:tcPr/>
                </a:tc>
                <a:tc>
                  <a:txBody>
                    <a:bodyPr/>
                    <a:lstStyle/>
                    <a:p>
                      <a:pPr algn="ctr"/>
                      <a:r>
                        <a:rPr lang="en-US" sz="1400" dirty="0" smtClean="0"/>
                        <a:t>30</a:t>
                      </a:r>
                      <a:endParaRPr lang="en-US" sz="1400" dirty="0"/>
                    </a:p>
                  </a:txBody>
                  <a:tcPr/>
                </a:tc>
                <a:tc>
                  <a:txBody>
                    <a:bodyPr/>
                    <a:lstStyle/>
                    <a:p>
                      <a:pPr algn="ctr"/>
                      <a:r>
                        <a:rPr lang="en-US" sz="1400" dirty="0" smtClean="0"/>
                        <a:t>30</a:t>
                      </a:r>
                      <a:endParaRPr lang="en-US" sz="1400" dirty="0"/>
                    </a:p>
                  </a:txBody>
                  <a:tcPr/>
                </a:tc>
                <a:tc>
                  <a:txBody>
                    <a:bodyPr/>
                    <a:lstStyle/>
                    <a:p>
                      <a:pPr algn="ctr"/>
                      <a:r>
                        <a:rPr lang="en-US" sz="1400" dirty="0" smtClean="0"/>
                        <a:t>30</a:t>
                      </a:r>
                      <a:endParaRPr lang="en-US" sz="1400" dirty="0"/>
                    </a:p>
                  </a:txBody>
                  <a:tcPr/>
                </a:tc>
                <a:tc>
                  <a:txBody>
                    <a:bodyPr/>
                    <a:lstStyle/>
                    <a:p>
                      <a:pPr algn="ctr"/>
                      <a:r>
                        <a:rPr lang="en-US" sz="1400" dirty="0" smtClean="0"/>
                        <a:t>30</a:t>
                      </a:r>
                      <a:endParaRPr lang="en-US" sz="1400" dirty="0"/>
                    </a:p>
                  </a:txBody>
                  <a:tcPr/>
                </a:tc>
              </a:tr>
              <a:tr h="250371">
                <a:tc>
                  <a:txBody>
                    <a:bodyPr/>
                    <a:lstStyle/>
                    <a:p>
                      <a:pPr algn="ctr"/>
                      <a:r>
                        <a:rPr lang="en-US" sz="1400" dirty="0" smtClean="0">
                          <a:solidFill>
                            <a:srgbClr val="0070C0"/>
                          </a:solidFill>
                        </a:rPr>
                        <a:t>7</a:t>
                      </a:r>
                      <a:endParaRPr lang="en-US" sz="1400" dirty="0">
                        <a:solidFill>
                          <a:srgbClr val="0070C0"/>
                        </a:solidFill>
                      </a:endParaRPr>
                    </a:p>
                  </a:txBody>
                  <a:tcPr/>
                </a:tc>
                <a:tc>
                  <a:txBody>
                    <a:bodyPr/>
                    <a:lstStyle/>
                    <a:p>
                      <a:pPr algn="ctr"/>
                      <a:r>
                        <a:rPr lang="en-US" sz="1400" dirty="0" smtClean="0"/>
                        <a:t>10</a:t>
                      </a:r>
                      <a:endParaRPr lang="en-US" sz="1400" dirty="0"/>
                    </a:p>
                  </a:txBody>
                  <a:tcPr/>
                </a:tc>
                <a:tc>
                  <a:txBody>
                    <a:bodyPr/>
                    <a:lstStyle/>
                    <a:p>
                      <a:pPr algn="ctr"/>
                      <a:r>
                        <a:rPr lang="en-US" sz="1400" b="1" dirty="0" smtClean="0"/>
                        <a:t>35</a:t>
                      </a:r>
                      <a:endParaRPr lang="en-US" sz="1400" b="1" dirty="0"/>
                    </a:p>
                  </a:txBody>
                  <a:tcPr/>
                </a:tc>
                <a:tc>
                  <a:txBody>
                    <a:bodyPr/>
                    <a:lstStyle/>
                    <a:p>
                      <a:pPr algn="ctr"/>
                      <a:r>
                        <a:rPr lang="en-US" sz="1400" dirty="0" smtClean="0"/>
                        <a:t>35</a:t>
                      </a:r>
                      <a:endParaRPr lang="en-US" sz="1400" dirty="0"/>
                    </a:p>
                  </a:txBody>
                  <a:tcPr/>
                </a:tc>
                <a:tc>
                  <a:txBody>
                    <a:bodyPr/>
                    <a:lstStyle/>
                    <a:p>
                      <a:pPr algn="ctr"/>
                      <a:r>
                        <a:rPr lang="en-US" sz="1400" dirty="0" smtClean="0"/>
                        <a:t>35</a:t>
                      </a:r>
                      <a:endParaRPr lang="en-US" sz="1400" dirty="0"/>
                    </a:p>
                  </a:txBody>
                  <a:tcPr/>
                </a:tc>
                <a:tc>
                  <a:txBody>
                    <a:bodyPr/>
                    <a:lstStyle/>
                    <a:p>
                      <a:pPr algn="ctr"/>
                      <a:r>
                        <a:rPr lang="en-US" sz="1400" dirty="0" smtClean="0"/>
                        <a:t>35</a:t>
                      </a:r>
                      <a:endParaRPr lang="en-US" sz="1400" dirty="0"/>
                    </a:p>
                  </a:txBody>
                  <a:tcPr/>
                </a:tc>
              </a:tr>
              <a:tr h="250371">
                <a:tc>
                  <a:txBody>
                    <a:bodyPr/>
                    <a:lstStyle/>
                    <a:p>
                      <a:pPr algn="ctr"/>
                      <a:r>
                        <a:rPr lang="en-US" sz="1400" dirty="0" smtClean="0">
                          <a:solidFill>
                            <a:srgbClr val="0070C0"/>
                          </a:solidFill>
                        </a:rPr>
                        <a:t>8</a:t>
                      </a:r>
                      <a:endParaRPr lang="en-US" sz="1400" dirty="0">
                        <a:solidFill>
                          <a:srgbClr val="0070C0"/>
                        </a:solidFill>
                      </a:endParaRPr>
                    </a:p>
                  </a:txBody>
                  <a:tcPr/>
                </a:tc>
                <a:tc>
                  <a:txBody>
                    <a:bodyPr/>
                    <a:lstStyle/>
                    <a:p>
                      <a:pPr algn="ctr"/>
                      <a:r>
                        <a:rPr lang="en-US" sz="1400" dirty="0" smtClean="0"/>
                        <a:t>-10</a:t>
                      </a:r>
                      <a:endParaRPr lang="en-US" sz="1400" dirty="0"/>
                    </a:p>
                  </a:txBody>
                  <a:tcPr/>
                </a:tc>
                <a:tc>
                  <a:txBody>
                    <a:bodyPr/>
                    <a:lstStyle/>
                    <a:p>
                      <a:pPr algn="ctr"/>
                      <a:r>
                        <a:rPr lang="en-US" sz="1400" dirty="0" smtClean="0"/>
                        <a:t>15</a:t>
                      </a:r>
                      <a:endParaRPr lang="en-US" sz="1400" dirty="0"/>
                    </a:p>
                  </a:txBody>
                  <a:tcPr/>
                </a:tc>
                <a:tc>
                  <a:txBody>
                    <a:bodyPr/>
                    <a:lstStyle/>
                    <a:p>
                      <a:pPr algn="ctr"/>
                      <a:r>
                        <a:rPr lang="en-US" sz="1400" b="1" dirty="0" smtClean="0"/>
                        <a:t>40</a:t>
                      </a:r>
                      <a:endParaRPr lang="en-US" sz="1400" b="1" dirty="0"/>
                    </a:p>
                  </a:txBody>
                  <a:tcPr/>
                </a:tc>
                <a:tc>
                  <a:txBody>
                    <a:bodyPr/>
                    <a:lstStyle/>
                    <a:p>
                      <a:pPr algn="ctr"/>
                      <a:r>
                        <a:rPr lang="en-US" sz="1400" dirty="0" smtClean="0"/>
                        <a:t>40</a:t>
                      </a:r>
                      <a:endParaRPr lang="en-US" sz="1400" dirty="0"/>
                    </a:p>
                  </a:txBody>
                  <a:tcPr/>
                </a:tc>
                <a:tc>
                  <a:txBody>
                    <a:bodyPr/>
                    <a:lstStyle/>
                    <a:p>
                      <a:pPr algn="ctr"/>
                      <a:r>
                        <a:rPr lang="en-US" sz="1400" dirty="0" smtClean="0"/>
                        <a:t>40</a:t>
                      </a:r>
                      <a:endParaRPr lang="en-US" sz="1400" dirty="0"/>
                    </a:p>
                  </a:txBody>
                  <a:tcPr/>
                </a:tc>
              </a:tr>
              <a:tr h="250371">
                <a:tc>
                  <a:txBody>
                    <a:bodyPr/>
                    <a:lstStyle/>
                    <a:p>
                      <a:pPr algn="ctr"/>
                      <a:r>
                        <a:rPr lang="en-US" sz="1400" dirty="0" smtClean="0">
                          <a:solidFill>
                            <a:srgbClr val="0070C0"/>
                          </a:solidFill>
                        </a:rPr>
                        <a:t>9</a:t>
                      </a:r>
                      <a:endParaRPr lang="en-US" sz="1400" dirty="0">
                        <a:solidFill>
                          <a:srgbClr val="0070C0"/>
                        </a:solidFill>
                      </a:endParaRPr>
                    </a:p>
                  </a:txBody>
                  <a:tcPr/>
                </a:tc>
                <a:tc>
                  <a:txBody>
                    <a:bodyPr/>
                    <a:lstStyle/>
                    <a:p>
                      <a:pPr algn="ctr"/>
                      <a:r>
                        <a:rPr lang="en-US" sz="1400" dirty="0" smtClean="0"/>
                        <a:t>-30</a:t>
                      </a:r>
                      <a:endParaRPr lang="en-US" sz="1400" dirty="0"/>
                    </a:p>
                  </a:txBody>
                  <a:tcPr/>
                </a:tc>
                <a:tc>
                  <a:txBody>
                    <a:bodyPr/>
                    <a:lstStyle/>
                    <a:p>
                      <a:pPr algn="ctr"/>
                      <a:r>
                        <a:rPr lang="en-US" sz="1400" dirty="0" smtClean="0"/>
                        <a:t>-5</a:t>
                      </a:r>
                      <a:endParaRPr lang="en-US" sz="1400" dirty="0"/>
                    </a:p>
                  </a:txBody>
                  <a:tcPr/>
                </a:tc>
                <a:tc>
                  <a:txBody>
                    <a:bodyPr/>
                    <a:lstStyle/>
                    <a:p>
                      <a:pPr algn="ctr"/>
                      <a:r>
                        <a:rPr lang="en-US" sz="1400" dirty="0" smtClean="0"/>
                        <a:t>20</a:t>
                      </a:r>
                      <a:endParaRPr lang="en-US" sz="1400" dirty="0"/>
                    </a:p>
                  </a:txBody>
                  <a:tcPr/>
                </a:tc>
                <a:tc>
                  <a:txBody>
                    <a:bodyPr/>
                    <a:lstStyle/>
                    <a:p>
                      <a:pPr algn="ctr"/>
                      <a:r>
                        <a:rPr lang="en-US" sz="1400" b="1" dirty="0" smtClean="0"/>
                        <a:t>45</a:t>
                      </a:r>
                      <a:endParaRPr lang="en-US" sz="1400" b="1" dirty="0"/>
                    </a:p>
                  </a:txBody>
                  <a:tcPr/>
                </a:tc>
                <a:tc>
                  <a:txBody>
                    <a:bodyPr/>
                    <a:lstStyle/>
                    <a:p>
                      <a:pPr algn="ctr"/>
                      <a:r>
                        <a:rPr lang="en-US" sz="1400" dirty="0" smtClean="0"/>
                        <a:t>45</a:t>
                      </a:r>
                      <a:endParaRPr lang="en-US" sz="1400" dirty="0"/>
                    </a:p>
                  </a:txBody>
                  <a:tcPr/>
                </a:tc>
              </a:tr>
              <a:tr h="250371">
                <a:tc>
                  <a:txBody>
                    <a:bodyPr/>
                    <a:lstStyle/>
                    <a:p>
                      <a:pPr algn="ctr"/>
                      <a:r>
                        <a:rPr lang="en-US" sz="1400" dirty="0" smtClean="0">
                          <a:solidFill>
                            <a:srgbClr val="0070C0"/>
                          </a:solidFill>
                        </a:rPr>
                        <a:t>10</a:t>
                      </a:r>
                      <a:endParaRPr lang="en-US" sz="1400" dirty="0">
                        <a:solidFill>
                          <a:srgbClr val="0070C0"/>
                        </a:solidFill>
                      </a:endParaRPr>
                    </a:p>
                  </a:txBody>
                  <a:tcPr/>
                </a:tc>
                <a:tc>
                  <a:txBody>
                    <a:bodyPr/>
                    <a:lstStyle/>
                    <a:p>
                      <a:pPr algn="ctr"/>
                      <a:r>
                        <a:rPr lang="en-US" sz="1400" dirty="0" smtClean="0"/>
                        <a:t>-50</a:t>
                      </a:r>
                      <a:endParaRPr lang="en-US" sz="1400" dirty="0"/>
                    </a:p>
                  </a:txBody>
                  <a:tcPr/>
                </a:tc>
                <a:tc>
                  <a:txBody>
                    <a:bodyPr/>
                    <a:lstStyle/>
                    <a:p>
                      <a:pPr algn="ctr"/>
                      <a:r>
                        <a:rPr lang="en-US" sz="1400" dirty="0" smtClean="0"/>
                        <a:t>-25</a:t>
                      </a:r>
                      <a:endParaRPr lang="en-US" sz="1400" dirty="0"/>
                    </a:p>
                  </a:txBody>
                  <a:tcPr/>
                </a:tc>
                <a:tc>
                  <a:txBody>
                    <a:bodyPr/>
                    <a:lstStyle/>
                    <a:p>
                      <a:pPr algn="ctr"/>
                      <a:r>
                        <a:rPr lang="en-US" sz="1400" dirty="0" smtClean="0"/>
                        <a:t>0</a:t>
                      </a:r>
                      <a:endParaRPr lang="en-US" sz="1400" dirty="0"/>
                    </a:p>
                  </a:txBody>
                  <a:tcPr/>
                </a:tc>
                <a:tc>
                  <a:txBody>
                    <a:bodyPr/>
                    <a:lstStyle/>
                    <a:p>
                      <a:pPr algn="ctr"/>
                      <a:r>
                        <a:rPr lang="en-US" sz="1400" dirty="0" smtClean="0"/>
                        <a:t>25</a:t>
                      </a:r>
                      <a:endParaRPr lang="en-US" sz="1400" dirty="0"/>
                    </a:p>
                  </a:txBody>
                  <a:tcPr/>
                </a:tc>
                <a:tc>
                  <a:txBody>
                    <a:bodyPr/>
                    <a:lstStyle/>
                    <a:p>
                      <a:pPr algn="ctr"/>
                      <a:r>
                        <a:rPr lang="en-US" sz="1400" b="1" dirty="0" smtClean="0"/>
                        <a:t>50</a:t>
                      </a:r>
                      <a:endParaRPr lang="en-US" sz="1400" b="1" dirty="0"/>
                    </a:p>
                  </a:txBody>
                  <a:tcPr/>
                </a:tc>
              </a:tr>
            </a:tbl>
          </a:graphicData>
        </a:graphic>
      </p:graphicFrame>
      <p:sp>
        <p:nvSpPr>
          <p:cNvPr id="11" name="TextBox 10"/>
          <p:cNvSpPr txBox="1"/>
          <p:nvPr/>
        </p:nvSpPr>
        <p:spPr>
          <a:xfrm>
            <a:off x="7010400" y="4343400"/>
            <a:ext cx="2057400" cy="1200329"/>
          </a:xfrm>
          <a:prstGeom prst="rect">
            <a:avLst/>
          </a:prstGeom>
          <a:noFill/>
        </p:spPr>
        <p:txBody>
          <a:bodyPr wrap="square" rtlCol="0">
            <a:spAutoFit/>
          </a:bodyPr>
          <a:lstStyle/>
          <a:p>
            <a:r>
              <a:rPr lang="en-US" dirty="0" smtClean="0"/>
              <a:t>Decision: </a:t>
            </a:r>
          </a:p>
          <a:p>
            <a:r>
              <a:rPr lang="en-US" b="1" dirty="0" smtClean="0"/>
              <a:t>Order 6 or 7 papers to minimize the max regret.</a:t>
            </a:r>
          </a:p>
        </p:txBody>
      </p:sp>
      <p:graphicFrame>
        <p:nvGraphicFramePr>
          <p:cNvPr id="12" name="Table 11"/>
          <p:cNvGraphicFramePr>
            <a:graphicFrameLocks noGrp="1"/>
          </p:cNvGraphicFramePr>
          <p:nvPr/>
        </p:nvGraphicFramePr>
        <p:xfrm>
          <a:off x="304800" y="3810000"/>
          <a:ext cx="6629400" cy="2672196"/>
        </p:xfrm>
        <a:graphic>
          <a:graphicData uri="http://schemas.openxmlformats.org/drawingml/2006/table">
            <a:tbl>
              <a:tblPr firstRow="1" bandRow="1">
                <a:tableStyleId>{5C22544A-7EE6-4342-B048-85BDC9FD1C3A}</a:tableStyleId>
              </a:tblPr>
              <a:tblGrid>
                <a:gridCol w="821543"/>
                <a:gridCol w="1083457"/>
                <a:gridCol w="990600"/>
                <a:gridCol w="914400"/>
                <a:gridCol w="925286"/>
                <a:gridCol w="903514"/>
                <a:gridCol w="990600"/>
              </a:tblGrid>
              <a:tr h="381000">
                <a:tc rowSpan="2">
                  <a:txBody>
                    <a:bodyPr/>
                    <a:lstStyle/>
                    <a:p>
                      <a:pPr algn="ctr"/>
                      <a:r>
                        <a:rPr lang="en-US" sz="1400" dirty="0" smtClean="0">
                          <a:solidFill>
                            <a:schemeClr val="tx1"/>
                          </a:solidFill>
                        </a:rPr>
                        <a:t>Papers </a:t>
                      </a:r>
                    </a:p>
                    <a:p>
                      <a:pPr algn="ctr"/>
                      <a:r>
                        <a:rPr lang="en-US" sz="1400" dirty="0" smtClean="0">
                          <a:solidFill>
                            <a:schemeClr val="tx1"/>
                          </a:solidFill>
                        </a:rPr>
                        <a:t>Ordered</a:t>
                      </a:r>
                      <a:endParaRPr lang="en-US" sz="1400" dirty="0">
                        <a:solidFill>
                          <a:schemeClr val="tx1"/>
                        </a:solidFill>
                      </a:endParaRPr>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gridSpan="5">
                  <a:txBody>
                    <a:bodyPr/>
                    <a:lstStyle/>
                    <a:p>
                      <a:pPr algn="ctr"/>
                      <a:r>
                        <a:rPr lang="en-US" sz="1600" dirty="0" smtClean="0">
                          <a:solidFill>
                            <a:schemeClr val="tx1"/>
                          </a:solidFill>
                        </a:rPr>
                        <a:t>Papers demanded</a:t>
                      </a:r>
                      <a:endParaRPr lang="en-US" sz="1600" dirty="0">
                        <a:solidFill>
                          <a:schemeClr val="tx1"/>
                        </a:solidFill>
                      </a:endParaRPr>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a:txBody>
                    <a:bodyPr/>
                    <a:lstStyle/>
                    <a:p>
                      <a:pPr algn="ctr"/>
                      <a:r>
                        <a:rPr lang="en-US" sz="1600" dirty="0" smtClean="0">
                          <a:solidFill>
                            <a:schemeClr val="tx1"/>
                          </a:solidFill>
                        </a:rPr>
                        <a:t>Max regret</a:t>
                      </a:r>
                      <a:endParaRPr lang="en-US" sz="1600" dirty="0">
                        <a:solidFill>
                          <a:schemeClr val="tx1"/>
                        </a:solidFill>
                      </a:endParaRPr>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348846">
                <a:tc vMerge="1">
                  <a:txBody>
                    <a:bodyPr/>
                    <a:lstStyle/>
                    <a:p>
                      <a:endParaRPr lang="en-US" dirty="0"/>
                    </a:p>
                  </a:txBody>
                  <a:tcPr/>
                </a:tc>
                <a:tc>
                  <a:txBody>
                    <a:bodyPr/>
                    <a:lstStyle/>
                    <a:p>
                      <a:pPr algn="ctr"/>
                      <a:r>
                        <a:rPr lang="en-US" sz="1600" dirty="0" smtClean="0">
                          <a:solidFill>
                            <a:srgbClr val="0070C0"/>
                          </a:solidFill>
                        </a:rPr>
                        <a:t>6</a:t>
                      </a:r>
                      <a:endParaRPr lang="en-US" sz="1600" dirty="0">
                        <a:solidFill>
                          <a:srgbClr val="0070C0"/>
                        </a:solidFill>
                      </a:endParaRPr>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sz="1600" dirty="0" smtClean="0">
                          <a:solidFill>
                            <a:srgbClr val="0070C0"/>
                          </a:solidFill>
                        </a:rPr>
                        <a:t>7</a:t>
                      </a:r>
                      <a:endParaRPr lang="en-US" sz="1600" dirty="0">
                        <a:solidFill>
                          <a:srgbClr val="0070C0"/>
                        </a:solidFill>
                      </a:endParaRPr>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sz="1600" dirty="0" smtClean="0">
                          <a:solidFill>
                            <a:srgbClr val="0070C0"/>
                          </a:solidFill>
                        </a:rPr>
                        <a:t>8</a:t>
                      </a:r>
                      <a:endParaRPr lang="en-US" sz="1600" dirty="0">
                        <a:solidFill>
                          <a:srgbClr val="0070C0"/>
                        </a:solidFill>
                      </a:endParaRPr>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sz="1600" dirty="0" smtClean="0">
                          <a:solidFill>
                            <a:srgbClr val="0070C0"/>
                          </a:solidFill>
                        </a:rPr>
                        <a:t>9</a:t>
                      </a:r>
                      <a:endParaRPr lang="en-US" sz="1600" dirty="0">
                        <a:solidFill>
                          <a:srgbClr val="0070C0"/>
                        </a:solidFill>
                      </a:endParaRPr>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sz="1600" dirty="0" smtClean="0">
                          <a:solidFill>
                            <a:srgbClr val="0070C0"/>
                          </a:solidFill>
                        </a:rPr>
                        <a:t>10</a:t>
                      </a:r>
                      <a:endParaRPr lang="en-US" sz="1600" dirty="0">
                        <a:solidFill>
                          <a:srgbClr val="0070C0"/>
                        </a:solidFill>
                      </a:endParaRPr>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endParaRPr lang="en-US" sz="1600" dirty="0">
                        <a:solidFill>
                          <a:srgbClr val="0070C0"/>
                        </a:solidFill>
                      </a:endParaRPr>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348846">
                <a:tc>
                  <a:txBody>
                    <a:bodyPr/>
                    <a:lstStyle/>
                    <a:p>
                      <a:pPr algn="ctr"/>
                      <a:r>
                        <a:rPr lang="en-US" sz="1600" dirty="0" smtClean="0">
                          <a:solidFill>
                            <a:srgbClr val="0070C0"/>
                          </a:solidFill>
                        </a:rPr>
                        <a:t>6</a:t>
                      </a:r>
                      <a:endParaRPr lang="en-US" sz="1600" dirty="0">
                        <a:solidFill>
                          <a:srgbClr val="0070C0"/>
                        </a:solidFill>
                      </a:endParaRPr>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sz="1200" b="1" dirty="0" smtClean="0"/>
                        <a:t>30-30 = 0</a:t>
                      </a:r>
                      <a:endParaRPr lang="en-US" sz="1200" b="1"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sz="1200" dirty="0" smtClean="0"/>
                        <a:t>35-30 = 5</a:t>
                      </a:r>
                      <a:endParaRPr lang="en-US" sz="1200"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sz="1200" dirty="0" smtClean="0"/>
                        <a:t>40-30 = 10</a:t>
                      </a:r>
                      <a:endParaRPr lang="en-US" sz="1200"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sz="1200" dirty="0" smtClean="0"/>
                        <a:t>45-30=15</a:t>
                      </a:r>
                      <a:endParaRPr lang="en-US" sz="1200"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sz="1200" dirty="0" smtClean="0"/>
                        <a:t>50-30 = 20</a:t>
                      </a:r>
                      <a:endParaRPr lang="en-US" sz="1200"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sz="1200" b="1" dirty="0" smtClean="0">
                          <a:solidFill>
                            <a:srgbClr val="002060"/>
                          </a:solidFill>
                        </a:rPr>
                        <a:t>20</a:t>
                      </a:r>
                      <a:endParaRPr lang="en-US" sz="1200" b="1" dirty="0">
                        <a:solidFill>
                          <a:srgbClr val="002060"/>
                        </a:solidFill>
                      </a:endParaRPr>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348846">
                <a:tc>
                  <a:txBody>
                    <a:bodyPr/>
                    <a:lstStyle/>
                    <a:p>
                      <a:pPr algn="ctr"/>
                      <a:r>
                        <a:rPr lang="en-US" sz="1600" dirty="0" smtClean="0">
                          <a:solidFill>
                            <a:srgbClr val="0070C0"/>
                          </a:solidFill>
                        </a:rPr>
                        <a:t>7</a:t>
                      </a:r>
                      <a:endParaRPr lang="en-US" sz="1600" dirty="0">
                        <a:solidFill>
                          <a:srgbClr val="0070C0"/>
                        </a:solidFill>
                      </a:endParaRPr>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sz="1200" dirty="0" smtClean="0"/>
                        <a:t>30-10 = 20</a:t>
                      </a:r>
                      <a:endParaRPr lang="en-US" sz="1200"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sz="1200" b="1" dirty="0" smtClean="0"/>
                        <a:t>35-35 = 0</a:t>
                      </a:r>
                      <a:endParaRPr lang="en-US" sz="1200" b="1"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sz="1200" dirty="0" smtClean="0"/>
                        <a:t>40-35 = 5</a:t>
                      </a:r>
                      <a:endParaRPr lang="en-US" sz="1200"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sz="1200" dirty="0" smtClean="0"/>
                        <a:t>45-35=10</a:t>
                      </a:r>
                      <a:endParaRPr lang="en-US" sz="1200"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sz="1200" dirty="0" smtClean="0"/>
                        <a:t>50-35 = 15</a:t>
                      </a:r>
                      <a:endParaRPr lang="en-US" sz="1200"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sz="1200" b="1" dirty="0" smtClean="0">
                          <a:solidFill>
                            <a:srgbClr val="002060"/>
                          </a:solidFill>
                        </a:rPr>
                        <a:t>20</a:t>
                      </a:r>
                      <a:endParaRPr lang="en-US" sz="1200" b="1" dirty="0">
                        <a:solidFill>
                          <a:srgbClr val="002060"/>
                        </a:solidFill>
                      </a:endParaRPr>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348846">
                <a:tc>
                  <a:txBody>
                    <a:bodyPr/>
                    <a:lstStyle/>
                    <a:p>
                      <a:pPr algn="ctr"/>
                      <a:r>
                        <a:rPr lang="en-US" sz="1600" dirty="0" smtClean="0">
                          <a:solidFill>
                            <a:srgbClr val="0070C0"/>
                          </a:solidFill>
                        </a:rPr>
                        <a:t>8</a:t>
                      </a:r>
                      <a:endParaRPr lang="en-US" sz="1600" dirty="0">
                        <a:solidFill>
                          <a:srgbClr val="0070C0"/>
                        </a:solidFill>
                      </a:endParaRPr>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sz="1200" dirty="0" smtClean="0"/>
                        <a:t>30-(-10) = 40</a:t>
                      </a:r>
                      <a:endParaRPr lang="en-US" sz="1200"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sz="1200" dirty="0" smtClean="0"/>
                        <a:t>35-15 = 20</a:t>
                      </a:r>
                      <a:endParaRPr lang="en-US" sz="1200"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sz="1200" b="1" dirty="0" smtClean="0"/>
                        <a:t>40-40 = 0</a:t>
                      </a:r>
                      <a:endParaRPr lang="en-US" sz="1200" b="1"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sz="1200" dirty="0" smtClean="0"/>
                        <a:t>45-40=5</a:t>
                      </a:r>
                      <a:endParaRPr lang="en-US" sz="1200"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sz="1200" dirty="0" smtClean="0"/>
                        <a:t>50-40 =10</a:t>
                      </a:r>
                      <a:endParaRPr lang="en-US" sz="1200"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sz="1200" dirty="0" smtClean="0"/>
                        <a:t>40</a:t>
                      </a:r>
                      <a:endParaRPr lang="en-US" sz="1200"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348846">
                <a:tc>
                  <a:txBody>
                    <a:bodyPr/>
                    <a:lstStyle/>
                    <a:p>
                      <a:pPr algn="ctr"/>
                      <a:r>
                        <a:rPr lang="en-US" sz="1600" dirty="0" smtClean="0">
                          <a:solidFill>
                            <a:srgbClr val="0070C0"/>
                          </a:solidFill>
                        </a:rPr>
                        <a:t>9</a:t>
                      </a:r>
                      <a:endParaRPr lang="en-US" sz="1600" dirty="0">
                        <a:solidFill>
                          <a:srgbClr val="0070C0"/>
                        </a:solidFill>
                      </a:endParaRPr>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sz="1200" dirty="0" smtClean="0"/>
                        <a:t>30-(-30)  = 60</a:t>
                      </a:r>
                      <a:endParaRPr lang="en-US" sz="1200"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sz="1200" dirty="0" smtClean="0"/>
                        <a:t>35-(-5) = 40</a:t>
                      </a:r>
                      <a:endParaRPr lang="en-US" sz="1200"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sz="1200" dirty="0" smtClean="0"/>
                        <a:t>20</a:t>
                      </a:r>
                      <a:endParaRPr lang="en-US" sz="1200"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sz="1200" b="1" dirty="0" smtClean="0"/>
                        <a:t>45-45 = 0</a:t>
                      </a:r>
                      <a:endParaRPr lang="en-US" sz="1200" b="1"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sz="1200" dirty="0" smtClean="0"/>
                        <a:t>50-45 = 5</a:t>
                      </a:r>
                      <a:endParaRPr lang="en-US" sz="1200"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sz="1200" dirty="0" smtClean="0"/>
                        <a:t>60</a:t>
                      </a:r>
                      <a:endParaRPr lang="en-US" sz="1200"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348846">
                <a:tc>
                  <a:txBody>
                    <a:bodyPr/>
                    <a:lstStyle/>
                    <a:p>
                      <a:pPr algn="ctr"/>
                      <a:r>
                        <a:rPr lang="en-US" sz="1600" dirty="0" smtClean="0">
                          <a:solidFill>
                            <a:srgbClr val="0070C0"/>
                          </a:solidFill>
                        </a:rPr>
                        <a:t>10</a:t>
                      </a:r>
                      <a:endParaRPr lang="en-US" sz="1600" dirty="0">
                        <a:solidFill>
                          <a:srgbClr val="0070C0"/>
                        </a:solidFill>
                      </a:endParaRPr>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sz="1200" dirty="0" smtClean="0"/>
                        <a:t>30-(-50) = 80</a:t>
                      </a:r>
                      <a:endParaRPr lang="en-US" sz="1200"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sz="1200" dirty="0" smtClean="0"/>
                        <a:t>35-(-25) = 60</a:t>
                      </a:r>
                      <a:endParaRPr lang="en-US" sz="1200"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sz="1200" dirty="0" smtClean="0"/>
                        <a:t>40-0 = 40</a:t>
                      </a:r>
                      <a:endParaRPr lang="en-US" sz="1200"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sz="1200" dirty="0" smtClean="0"/>
                        <a:t>45-25= 20</a:t>
                      </a:r>
                      <a:endParaRPr lang="en-US" sz="1200"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sz="1200" b="1" dirty="0" smtClean="0"/>
                        <a:t>50-50 = 0</a:t>
                      </a:r>
                      <a:endParaRPr lang="en-US" sz="1200" b="1"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sz="1200" b="0" dirty="0" smtClean="0"/>
                        <a:t>80</a:t>
                      </a:r>
                      <a:endParaRPr lang="en-US" sz="1200" b="0"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bl>
          </a:graphicData>
        </a:graphic>
      </p:graphicFrame>
      <p:sp>
        <p:nvSpPr>
          <p:cNvPr id="13" name="TextBox 12"/>
          <p:cNvSpPr txBox="1"/>
          <p:nvPr/>
        </p:nvSpPr>
        <p:spPr>
          <a:xfrm>
            <a:off x="304800" y="3352800"/>
            <a:ext cx="1752600" cy="369332"/>
          </a:xfrm>
          <a:prstGeom prst="rect">
            <a:avLst/>
          </a:prstGeom>
          <a:noFill/>
        </p:spPr>
        <p:txBody>
          <a:bodyPr wrap="square" rtlCol="0">
            <a:spAutoFit/>
          </a:bodyPr>
          <a:lstStyle/>
          <a:p>
            <a:r>
              <a:rPr lang="en-US" b="1" dirty="0" smtClean="0">
                <a:latin typeface="Times New Roman" pitchFamily="18" charset="0"/>
                <a:cs typeface="Times New Roman" pitchFamily="18" charset="0"/>
              </a:rPr>
              <a:t>Regret matrix:</a:t>
            </a:r>
            <a:endParaRPr lang="en-US" b="1"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linds(horizontal)">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blinds(horizontal)">
                                      <p:cBhvr>
                                        <p:cTn id="1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preferRelativeResize="0">
            <a:picLocks noChangeArrowheads="1"/>
          </p:cNvPicPr>
          <p:nvPr/>
        </p:nvPicPr>
        <p:blipFill>
          <a:blip r:embed="rId2" cstate="print"/>
          <a:srcRect/>
          <a:stretch>
            <a:fillRect/>
          </a:stretch>
        </p:blipFill>
        <p:spPr bwMode="auto">
          <a:xfrm>
            <a:off x="0" y="0"/>
            <a:ext cx="9144000" cy="548640"/>
          </a:xfrm>
          <a:prstGeom prst="rect">
            <a:avLst/>
          </a:prstGeom>
          <a:noFill/>
          <a:ln w="9525">
            <a:noFill/>
            <a:miter lim="800000"/>
            <a:headEnd/>
            <a:tailEnd/>
          </a:ln>
        </p:spPr>
      </p:pic>
      <p:sp>
        <p:nvSpPr>
          <p:cNvPr id="2" name="Title 1"/>
          <p:cNvSpPr>
            <a:spLocks noGrp="1"/>
          </p:cNvSpPr>
          <p:nvPr>
            <p:ph type="ctrTitle"/>
          </p:nvPr>
        </p:nvSpPr>
        <p:spPr>
          <a:xfrm>
            <a:off x="0" y="0"/>
            <a:ext cx="7696200" cy="609600"/>
          </a:xfrm>
        </p:spPr>
        <p:txBody>
          <a:bodyPr>
            <a:noAutofit/>
          </a:bodyPr>
          <a:lstStyle/>
          <a:p>
            <a:pPr marL="274320" lvl="0" indent="365760" algn="l">
              <a:lnSpc>
                <a:spcPct val="150000"/>
              </a:lnSpc>
              <a:spcBef>
                <a:spcPts val="0"/>
              </a:spcBef>
            </a:pPr>
            <a:r>
              <a:rPr lang="en-GB" sz="2400" b="1" dirty="0" smtClean="0">
                <a:solidFill>
                  <a:schemeClr val="bg1"/>
                </a:solidFill>
                <a:latin typeface="Times New Roman" pitchFamily="18" charset="0"/>
                <a:ea typeface="+mn-ea"/>
                <a:cs typeface="Times New Roman" pitchFamily="18" charset="0"/>
              </a:rPr>
              <a:t>Criteria for decision making  </a:t>
            </a:r>
            <a:endParaRPr lang="en-US" sz="2400" b="1" dirty="0">
              <a:solidFill>
                <a:schemeClr val="bg1"/>
              </a:solidFill>
            </a:endParaRPr>
          </a:p>
        </p:txBody>
      </p:sp>
      <p:sp>
        <p:nvSpPr>
          <p:cNvPr id="6" name="Slide Number Placeholder 5"/>
          <p:cNvSpPr>
            <a:spLocks noGrp="1"/>
          </p:cNvSpPr>
          <p:nvPr>
            <p:ph type="sldNum" sz="quarter" idx="12"/>
          </p:nvPr>
        </p:nvSpPr>
        <p:spPr/>
        <p:txBody>
          <a:bodyPr/>
          <a:lstStyle/>
          <a:p>
            <a:fld id="{5DAA7B20-E9E9-4964-A3EC-716C87315808}" type="slidenum">
              <a:rPr lang="en-US" smtClean="0"/>
              <a:pPr/>
              <a:t>11</a:t>
            </a:fld>
            <a:endParaRPr lang="en-US"/>
          </a:p>
        </p:txBody>
      </p:sp>
      <p:sp>
        <p:nvSpPr>
          <p:cNvPr id="7" name="Rectangle 6"/>
          <p:cNvSpPr/>
          <p:nvPr/>
        </p:nvSpPr>
        <p:spPr>
          <a:xfrm>
            <a:off x="0" y="533400"/>
            <a:ext cx="8229600" cy="1708160"/>
          </a:xfrm>
          <a:prstGeom prst="rect">
            <a:avLst/>
          </a:prstGeom>
        </p:spPr>
        <p:txBody>
          <a:bodyPr wrap="square">
            <a:spAutoFit/>
          </a:bodyPr>
          <a:lstStyle/>
          <a:p>
            <a:pPr>
              <a:lnSpc>
                <a:spcPct val="150000"/>
              </a:lnSpc>
              <a:spcBef>
                <a:spcPts val="600"/>
              </a:spcBef>
            </a:pPr>
            <a:r>
              <a:rPr lang="en-US" sz="2000" b="1" dirty="0" smtClean="0">
                <a:latin typeface="Times New Roman" pitchFamily="18" charset="0"/>
                <a:cs typeface="Times New Roman" pitchFamily="18" charset="0"/>
              </a:rPr>
              <a:t>  The expected value criterion.</a:t>
            </a:r>
          </a:p>
          <a:p>
            <a:pPr>
              <a:buFontTx/>
              <a:buNone/>
            </a:pPr>
            <a:r>
              <a:rPr lang="en-GB" sz="2000" dirty="0" smtClean="0">
                <a:latin typeface="Times New Roman" pitchFamily="18" charset="0"/>
                <a:cs typeface="Times New Roman" pitchFamily="18" charset="0"/>
              </a:rPr>
              <a:t> </a:t>
            </a:r>
          </a:p>
          <a:p>
            <a:pPr>
              <a:buFontTx/>
              <a:buNone/>
            </a:pPr>
            <a:r>
              <a:rPr lang="en-GB" sz="2000" dirty="0" smtClean="0">
                <a:latin typeface="Comic Sans MS" pitchFamily="66" charset="0"/>
              </a:rPr>
              <a:t>           </a:t>
            </a:r>
          </a:p>
          <a:p>
            <a:pPr indent="365760">
              <a:lnSpc>
                <a:spcPct val="150000"/>
              </a:lnSpc>
              <a:spcBef>
                <a:spcPts val="600"/>
              </a:spcBef>
            </a:pPr>
            <a:r>
              <a:rPr lang="en-US" sz="2000" b="1"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 </a:t>
            </a:r>
          </a:p>
        </p:txBody>
      </p:sp>
      <p:graphicFrame>
        <p:nvGraphicFramePr>
          <p:cNvPr id="8" name="Table 7"/>
          <p:cNvGraphicFramePr>
            <a:graphicFrameLocks noGrp="1"/>
          </p:cNvGraphicFramePr>
          <p:nvPr/>
        </p:nvGraphicFramePr>
        <p:xfrm>
          <a:off x="2057400" y="1143000"/>
          <a:ext cx="6248400" cy="2133600"/>
        </p:xfrm>
        <a:graphic>
          <a:graphicData uri="http://schemas.openxmlformats.org/drawingml/2006/table">
            <a:tbl>
              <a:tblPr firstRow="1" bandRow="1">
                <a:tableStyleId>{5C22544A-7EE6-4342-B048-85BDC9FD1C3A}</a:tableStyleId>
              </a:tblPr>
              <a:tblGrid>
                <a:gridCol w="1041400"/>
                <a:gridCol w="1041400"/>
                <a:gridCol w="1041400"/>
                <a:gridCol w="1041400"/>
                <a:gridCol w="1041400"/>
                <a:gridCol w="1041400"/>
              </a:tblGrid>
              <a:tr h="250371">
                <a:tc rowSpan="2">
                  <a:txBody>
                    <a:bodyPr/>
                    <a:lstStyle/>
                    <a:p>
                      <a:r>
                        <a:rPr lang="en-US" sz="1400" dirty="0" smtClean="0"/>
                        <a:t>Papers </a:t>
                      </a:r>
                      <a:endParaRPr lang="en-US" sz="1400" dirty="0"/>
                    </a:p>
                    <a:p>
                      <a:r>
                        <a:rPr lang="en-US" sz="1400" dirty="0" smtClean="0"/>
                        <a:t>Ordered</a:t>
                      </a:r>
                      <a:endParaRPr lang="en-US" sz="1400" dirty="0"/>
                    </a:p>
                  </a:txBody>
                  <a:tcPr/>
                </a:tc>
                <a:tc gridSpan="5">
                  <a:txBody>
                    <a:bodyPr/>
                    <a:lstStyle/>
                    <a:p>
                      <a:pPr algn="ctr"/>
                      <a:r>
                        <a:rPr lang="en-US" sz="1400" dirty="0" smtClean="0"/>
                        <a:t>Papers demanded</a:t>
                      </a:r>
                      <a:endParaRPr lang="en-US" sz="1400"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250371">
                <a:tc vMerge="1">
                  <a:txBody>
                    <a:bodyPr/>
                    <a:lstStyle/>
                    <a:p>
                      <a:endParaRPr lang="en-US" dirty="0"/>
                    </a:p>
                  </a:txBody>
                  <a:tcPr/>
                </a:tc>
                <a:tc>
                  <a:txBody>
                    <a:bodyPr/>
                    <a:lstStyle/>
                    <a:p>
                      <a:pPr algn="ctr"/>
                      <a:r>
                        <a:rPr lang="en-US" sz="1400" dirty="0" smtClean="0">
                          <a:solidFill>
                            <a:srgbClr val="0070C0"/>
                          </a:solidFill>
                        </a:rPr>
                        <a:t>6</a:t>
                      </a:r>
                      <a:endParaRPr lang="en-US" sz="1400" dirty="0">
                        <a:solidFill>
                          <a:srgbClr val="0070C0"/>
                        </a:solidFill>
                      </a:endParaRPr>
                    </a:p>
                  </a:txBody>
                  <a:tcPr/>
                </a:tc>
                <a:tc>
                  <a:txBody>
                    <a:bodyPr/>
                    <a:lstStyle/>
                    <a:p>
                      <a:pPr algn="ctr"/>
                      <a:r>
                        <a:rPr lang="en-US" sz="1400" dirty="0" smtClean="0">
                          <a:solidFill>
                            <a:srgbClr val="0070C0"/>
                          </a:solidFill>
                        </a:rPr>
                        <a:t>7</a:t>
                      </a:r>
                      <a:endParaRPr lang="en-US" sz="1400" dirty="0">
                        <a:solidFill>
                          <a:srgbClr val="0070C0"/>
                        </a:solidFill>
                      </a:endParaRPr>
                    </a:p>
                  </a:txBody>
                  <a:tcPr/>
                </a:tc>
                <a:tc>
                  <a:txBody>
                    <a:bodyPr/>
                    <a:lstStyle/>
                    <a:p>
                      <a:pPr algn="ctr"/>
                      <a:r>
                        <a:rPr lang="en-US" sz="1400" dirty="0" smtClean="0">
                          <a:solidFill>
                            <a:srgbClr val="0070C0"/>
                          </a:solidFill>
                        </a:rPr>
                        <a:t>8</a:t>
                      </a:r>
                      <a:endParaRPr lang="en-US" sz="1400" dirty="0">
                        <a:solidFill>
                          <a:srgbClr val="0070C0"/>
                        </a:solidFill>
                      </a:endParaRPr>
                    </a:p>
                  </a:txBody>
                  <a:tcPr/>
                </a:tc>
                <a:tc>
                  <a:txBody>
                    <a:bodyPr/>
                    <a:lstStyle/>
                    <a:p>
                      <a:pPr algn="ctr"/>
                      <a:r>
                        <a:rPr lang="en-US" sz="1400" dirty="0" smtClean="0">
                          <a:solidFill>
                            <a:srgbClr val="0070C0"/>
                          </a:solidFill>
                        </a:rPr>
                        <a:t>9</a:t>
                      </a:r>
                      <a:endParaRPr lang="en-US" sz="1400" dirty="0">
                        <a:solidFill>
                          <a:srgbClr val="0070C0"/>
                        </a:solidFill>
                      </a:endParaRPr>
                    </a:p>
                  </a:txBody>
                  <a:tcPr/>
                </a:tc>
                <a:tc>
                  <a:txBody>
                    <a:bodyPr/>
                    <a:lstStyle/>
                    <a:p>
                      <a:pPr algn="ctr"/>
                      <a:r>
                        <a:rPr lang="en-US" sz="1400" dirty="0" smtClean="0">
                          <a:solidFill>
                            <a:srgbClr val="0070C0"/>
                          </a:solidFill>
                        </a:rPr>
                        <a:t>10</a:t>
                      </a:r>
                      <a:endParaRPr lang="en-US" sz="1400" dirty="0">
                        <a:solidFill>
                          <a:srgbClr val="0070C0"/>
                        </a:solidFill>
                      </a:endParaRPr>
                    </a:p>
                  </a:txBody>
                  <a:tcPr/>
                </a:tc>
              </a:tr>
              <a:tr h="250371">
                <a:tc>
                  <a:txBody>
                    <a:bodyPr/>
                    <a:lstStyle/>
                    <a:p>
                      <a:pPr algn="ctr"/>
                      <a:r>
                        <a:rPr lang="en-US" sz="1400" dirty="0" smtClean="0">
                          <a:solidFill>
                            <a:srgbClr val="0070C0"/>
                          </a:solidFill>
                        </a:rPr>
                        <a:t>6</a:t>
                      </a:r>
                      <a:endParaRPr lang="en-US" sz="1400" dirty="0">
                        <a:solidFill>
                          <a:srgbClr val="0070C0"/>
                        </a:solidFill>
                      </a:endParaRPr>
                    </a:p>
                  </a:txBody>
                  <a:tcPr/>
                </a:tc>
                <a:tc>
                  <a:txBody>
                    <a:bodyPr/>
                    <a:lstStyle/>
                    <a:p>
                      <a:pPr algn="ctr"/>
                      <a:r>
                        <a:rPr lang="en-US" sz="1400" b="1" dirty="0" smtClean="0"/>
                        <a:t>30</a:t>
                      </a:r>
                      <a:endParaRPr lang="en-US" sz="1400" b="1" dirty="0"/>
                    </a:p>
                  </a:txBody>
                  <a:tcPr/>
                </a:tc>
                <a:tc>
                  <a:txBody>
                    <a:bodyPr/>
                    <a:lstStyle/>
                    <a:p>
                      <a:pPr algn="ctr"/>
                      <a:r>
                        <a:rPr lang="en-US" sz="1400" dirty="0" smtClean="0"/>
                        <a:t>30</a:t>
                      </a:r>
                      <a:endParaRPr lang="en-US" sz="1400" dirty="0"/>
                    </a:p>
                  </a:txBody>
                  <a:tcPr/>
                </a:tc>
                <a:tc>
                  <a:txBody>
                    <a:bodyPr/>
                    <a:lstStyle/>
                    <a:p>
                      <a:pPr algn="ctr"/>
                      <a:r>
                        <a:rPr lang="en-US" sz="1400" dirty="0" smtClean="0"/>
                        <a:t>30</a:t>
                      </a:r>
                      <a:endParaRPr lang="en-US" sz="1400" dirty="0"/>
                    </a:p>
                  </a:txBody>
                  <a:tcPr/>
                </a:tc>
                <a:tc>
                  <a:txBody>
                    <a:bodyPr/>
                    <a:lstStyle/>
                    <a:p>
                      <a:pPr algn="ctr"/>
                      <a:r>
                        <a:rPr lang="en-US" sz="1400" dirty="0" smtClean="0"/>
                        <a:t>30</a:t>
                      </a:r>
                      <a:endParaRPr lang="en-US" sz="1400" dirty="0"/>
                    </a:p>
                  </a:txBody>
                  <a:tcPr/>
                </a:tc>
                <a:tc>
                  <a:txBody>
                    <a:bodyPr/>
                    <a:lstStyle/>
                    <a:p>
                      <a:pPr algn="ctr"/>
                      <a:r>
                        <a:rPr lang="en-US" sz="1400" dirty="0" smtClean="0"/>
                        <a:t>30</a:t>
                      </a:r>
                      <a:endParaRPr lang="en-US" sz="1400" dirty="0"/>
                    </a:p>
                  </a:txBody>
                  <a:tcPr/>
                </a:tc>
              </a:tr>
              <a:tr h="250371">
                <a:tc>
                  <a:txBody>
                    <a:bodyPr/>
                    <a:lstStyle/>
                    <a:p>
                      <a:pPr algn="ctr"/>
                      <a:r>
                        <a:rPr lang="en-US" sz="1400" dirty="0" smtClean="0">
                          <a:solidFill>
                            <a:srgbClr val="0070C0"/>
                          </a:solidFill>
                        </a:rPr>
                        <a:t>7</a:t>
                      </a:r>
                      <a:endParaRPr lang="en-US" sz="1400" dirty="0">
                        <a:solidFill>
                          <a:srgbClr val="0070C0"/>
                        </a:solidFill>
                      </a:endParaRPr>
                    </a:p>
                  </a:txBody>
                  <a:tcPr/>
                </a:tc>
                <a:tc>
                  <a:txBody>
                    <a:bodyPr/>
                    <a:lstStyle/>
                    <a:p>
                      <a:pPr algn="ctr"/>
                      <a:r>
                        <a:rPr lang="en-US" sz="1400" dirty="0" smtClean="0"/>
                        <a:t>10</a:t>
                      </a:r>
                      <a:endParaRPr lang="en-US" sz="1400" dirty="0"/>
                    </a:p>
                  </a:txBody>
                  <a:tcPr/>
                </a:tc>
                <a:tc>
                  <a:txBody>
                    <a:bodyPr/>
                    <a:lstStyle/>
                    <a:p>
                      <a:pPr algn="ctr"/>
                      <a:r>
                        <a:rPr lang="en-US" sz="1400" b="1" dirty="0" smtClean="0"/>
                        <a:t>35</a:t>
                      </a:r>
                      <a:endParaRPr lang="en-US" sz="1400" b="1" dirty="0"/>
                    </a:p>
                  </a:txBody>
                  <a:tcPr/>
                </a:tc>
                <a:tc>
                  <a:txBody>
                    <a:bodyPr/>
                    <a:lstStyle/>
                    <a:p>
                      <a:pPr algn="ctr"/>
                      <a:r>
                        <a:rPr lang="en-US" sz="1400" dirty="0" smtClean="0"/>
                        <a:t>35</a:t>
                      </a:r>
                      <a:endParaRPr lang="en-US" sz="1400" dirty="0"/>
                    </a:p>
                  </a:txBody>
                  <a:tcPr/>
                </a:tc>
                <a:tc>
                  <a:txBody>
                    <a:bodyPr/>
                    <a:lstStyle/>
                    <a:p>
                      <a:pPr algn="ctr"/>
                      <a:r>
                        <a:rPr lang="en-US" sz="1400" dirty="0" smtClean="0"/>
                        <a:t>35</a:t>
                      </a:r>
                      <a:endParaRPr lang="en-US" sz="1400" dirty="0"/>
                    </a:p>
                  </a:txBody>
                  <a:tcPr/>
                </a:tc>
                <a:tc>
                  <a:txBody>
                    <a:bodyPr/>
                    <a:lstStyle/>
                    <a:p>
                      <a:pPr algn="ctr"/>
                      <a:r>
                        <a:rPr lang="en-US" sz="1400" dirty="0" smtClean="0"/>
                        <a:t>35</a:t>
                      </a:r>
                      <a:endParaRPr lang="en-US" sz="1400" dirty="0"/>
                    </a:p>
                  </a:txBody>
                  <a:tcPr/>
                </a:tc>
              </a:tr>
              <a:tr h="250371">
                <a:tc>
                  <a:txBody>
                    <a:bodyPr/>
                    <a:lstStyle/>
                    <a:p>
                      <a:pPr algn="ctr"/>
                      <a:r>
                        <a:rPr lang="en-US" sz="1400" dirty="0" smtClean="0">
                          <a:solidFill>
                            <a:srgbClr val="0070C0"/>
                          </a:solidFill>
                        </a:rPr>
                        <a:t>8</a:t>
                      </a:r>
                      <a:endParaRPr lang="en-US" sz="1400" dirty="0">
                        <a:solidFill>
                          <a:srgbClr val="0070C0"/>
                        </a:solidFill>
                      </a:endParaRPr>
                    </a:p>
                  </a:txBody>
                  <a:tcPr/>
                </a:tc>
                <a:tc>
                  <a:txBody>
                    <a:bodyPr/>
                    <a:lstStyle/>
                    <a:p>
                      <a:pPr algn="ctr"/>
                      <a:r>
                        <a:rPr lang="en-US" sz="1400" dirty="0" smtClean="0"/>
                        <a:t>-10</a:t>
                      </a:r>
                      <a:endParaRPr lang="en-US" sz="1400" dirty="0"/>
                    </a:p>
                  </a:txBody>
                  <a:tcPr/>
                </a:tc>
                <a:tc>
                  <a:txBody>
                    <a:bodyPr/>
                    <a:lstStyle/>
                    <a:p>
                      <a:pPr algn="ctr"/>
                      <a:r>
                        <a:rPr lang="en-US" sz="1400" dirty="0" smtClean="0"/>
                        <a:t>15</a:t>
                      </a:r>
                      <a:endParaRPr lang="en-US" sz="1400" dirty="0"/>
                    </a:p>
                  </a:txBody>
                  <a:tcPr/>
                </a:tc>
                <a:tc>
                  <a:txBody>
                    <a:bodyPr/>
                    <a:lstStyle/>
                    <a:p>
                      <a:pPr algn="ctr"/>
                      <a:r>
                        <a:rPr lang="en-US" sz="1400" b="1" dirty="0" smtClean="0"/>
                        <a:t>40</a:t>
                      </a:r>
                      <a:endParaRPr lang="en-US" sz="1400" b="1" dirty="0"/>
                    </a:p>
                  </a:txBody>
                  <a:tcPr/>
                </a:tc>
                <a:tc>
                  <a:txBody>
                    <a:bodyPr/>
                    <a:lstStyle/>
                    <a:p>
                      <a:pPr algn="ctr"/>
                      <a:r>
                        <a:rPr lang="en-US" sz="1400" dirty="0" smtClean="0"/>
                        <a:t>40</a:t>
                      </a:r>
                      <a:endParaRPr lang="en-US" sz="1400" dirty="0"/>
                    </a:p>
                  </a:txBody>
                  <a:tcPr/>
                </a:tc>
                <a:tc>
                  <a:txBody>
                    <a:bodyPr/>
                    <a:lstStyle/>
                    <a:p>
                      <a:pPr algn="ctr"/>
                      <a:r>
                        <a:rPr lang="en-US" sz="1400" dirty="0" smtClean="0"/>
                        <a:t>40</a:t>
                      </a:r>
                      <a:endParaRPr lang="en-US" sz="1400" dirty="0"/>
                    </a:p>
                  </a:txBody>
                  <a:tcPr/>
                </a:tc>
              </a:tr>
              <a:tr h="250371">
                <a:tc>
                  <a:txBody>
                    <a:bodyPr/>
                    <a:lstStyle/>
                    <a:p>
                      <a:pPr algn="ctr"/>
                      <a:r>
                        <a:rPr lang="en-US" sz="1400" dirty="0" smtClean="0">
                          <a:solidFill>
                            <a:srgbClr val="0070C0"/>
                          </a:solidFill>
                        </a:rPr>
                        <a:t>9</a:t>
                      </a:r>
                      <a:endParaRPr lang="en-US" sz="1400" dirty="0">
                        <a:solidFill>
                          <a:srgbClr val="0070C0"/>
                        </a:solidFill>
                      </a:endParaRPr>
                    </a:p>
                  </a:txBody>
                  <a:tcPr/>
                </a:tc>
                <a:tc>
                  <a:txBody>
                    <a:bodyPr/>
                    <a:lstStyle/>
                    <a:p>
                      <a:pPr algn="ctr"/>
                      <a:r>
                        <a:rPr lang="en-US" sz="1400" dirty="0" smtClean="0"/>
                        <a:t>-30</a:t>
                      </a:r>
                      <a:endParaRPr lang="en-US" sz="1400" dirty="0"/>
                    </a:p>
                  </a:txBody>
                  <a:tcPr/>
                </a:tc>
                <a:tc>
                  <a:txBody>
                    <a:bodyPr/>
                    <a:lstStyle/>
                    <a:p>
                      <a:pPr algn="ctr"/>
                      <a:r>
                        <a:rPr lang="en-US" sz="1400" dirty="0" smtClean="0"/>
                        <a:t>-5</a:t>
                      </a:r>
                      <a:endParaRPr lang="en-US" sz="1400" dirty="0"/>
                    </a:p>
                  </a:txBody>
                  <a:tcPr/>
                </a:tc>
                <a:tc>
                  <a:txBody>
                    <a:bodyPr/>
                    <a:lstStyle/>
                    <a:p>
                      <a:pPr algn="ctr"/>
                      <a:r>
                        <a:rPr lang="en-US" sz="1400" dirty="0" smtClean="0"/>
                        <a:t>20</a:t>
                      </a:r>
                      <a:endParaRPr lang="en-US" sz="1400" dirty="0"/>
                    </a:p>
                  </a:txBody>
                  <a:tcPr/>
                </a:tc>
                <a:tc>
                  <a:txBody>
                    <a:bodyPr/>
                    <a:lstStyle/>
                    <a:p>
                      <a:pPr algn="ctr"/>
                      <a:r>
                        <a:rPr lang="en-US" sz="1400" b="1" dirty="0" smtClean="0"/>
                        <a:t>45</a:t>
                      </a:r>
                      <a:endParaRPr lang="en-US" sz="1400" b="1" dirty="0"/>
                    </a:p>
                  </a:txBody>
                  <a:tcPr/>
                </a:tc>
                <a:tc>
                  <a:txBody>
                    <a:bodyPr/>
                    <a:lstStyle/>
                    <a:p>
                      <a:pPr algn="ctr"/>
                      <a:r>
                        <a:rPr lang="en-US" sz="1400" dirty="0" smtClean="0"/>
                        <a:t>45</a:t>
                      </a:r>
                      <a:endParaRPr lang="en-US" sz="1400" dirty="0"/>
                    </a:p>
                  </a:txBody>
                  <a:tcPr/>
                </a:tc>
              </a:tr>
              <a:tr h="250371">
                <a:tc>
                  <a:txBody>
                    <a:bodyPr/>
                    <a:lstStyle/>
                    <a:p>
                      <a:pPr algn="ctr"/>
                      <a:r>
                        <a:rPr lang="en-US" sz="1400" dirty="0" smtClean="0">
                          <a:solidFill>
                            <a:srgbClr val="0070C0"/>
                          </a:solidFill>
                        </a:rPr>
                        <a:t>10</a:t>
                      </a:r>
                      <a:endParaRPr lang="en-US" sz="1400" dirty="0">
                        <a:solidFill>
                          <a:srgbClr val="0070C0"/>
                        </a:solidFill>
                      </a:endParaRPr>
                    </a:p>
                  </a:txBody>
                  <a:tcPr/>
                </a:tc>
                <a:tc>
                  <a:txBody>
                    <a:bodyPr/>
                    <a:lstStyle/>
                    <a:p>
                      <a:pPr algn="ctr"/>
                      <a:r>
                        <a:rPr lang="en-US" sz="1400" dirty="0" smtClean="0"/>
                        <a:t>-50</a:t>
                      </a:r>
                      <a:endParaRPr lang="en-US" sz="1400" dirty="0"/>
                    </a:p>
                  </a:txBody>
                  <a:tcPr/>
                </a:tc>
                <a:tc>
                  <a:txBody>
                    <a:bodyPr/>
                    <a:lstStyle/>
                    <a:p>
                      <a:pPr algn="ctr"/>
                      <a:r>
                        <a:rPr lang="en-US" sz="1400" dirty="0" smtClean="0"/>
                        <a:t>-25</a:t>
                      </a:r>
                      <a:endParaRPr lang="en-US" sz="1400" dirty="0"/>
                    </a:p>
                  </a:txBody>
                  <a:tcPr/>
                </a:tc>
                <a:tc>
                  <a:txBody>
                    <a:bodyPr/>
                    <a:lstStyle/>
                    <a:p>
                      <a:pPr algn="ctr"/>
                      <a:r>
                        <a:rPr lang="en-US" sz="1400" dirty="0" smtClean="0"/>
                        <a:t>0</a:t>
                      </a:r>
                      <a:endParaRPr lang="en-US" sz="1400" dirty="0"/>
                    </a:p>
                  </a:txBody>
                  <a:tcPr/>
                </a:tc>
                <a:tc>
                  <a:txBody>
                    <a:bodyPr/>
                    <a:lstStyle/>
                    <a:p>
                      <a:pPr algn="ctr"/>
                      <a:r>
                        <a:rPr lang="en-US" sz="1400" dirty="0" smtClean="0"/>
                        <a:t>25</a:t>
                      </a:r>
                      <a:endParaRPr lang="en-US" sz="1400" dirty="0"/>
                    </a:p>
                  </a:txBody>
                  <a:tcPr/>
                </a:tc>
                <a:tc>
                  <a:txBody>
                    <a:bodyPr/>
                    <a:lstStyle/>
                    <a:p>
                      <a:pPr algn="ctr"/>
                      <a:r>
                        <a:rPr lang="en-US" sz="1400" b="1" dirty="0" smtClean="0"/>
                        <a:t>50</a:t>
                      </a:r>
                      <a:endParaRPr lang="en-US" sz="1400" b="1" dirty="0"/>
                    </a:p>
                  </a:txBody>
                  <a:tcPr/>
                </a:tc>
              </a:tr>
            </a:tbl>
          </a:graphicData>
        </a:graphic>
      </p:graphicFrame>
      <p:sp>
        <p:nvSpPr>
          <p:cNvPr id="11" name="TextBox 10"/>
          <p:cNvSpPr txBox="1"/>
          <p:nvPr/>
        </p:nvSpPr>
        <p:spPr>
          <a:xfrm>
            <a:off x="5943600" y="4343400"/>
            <a:ext cx="2667000" cy="1754326"/>
          </a:xfrm>
          <a:prstGeom prst="rect">
            <a:avLst/>
          </a:prstGeom>
          <a:noFill/>
        </p:spPr>
        <p:txBody>
          <a:bodyPr wrap="square" rtlCol="0">
            <a:spAutoFit/>
          </a:bodyPr>
          <a:lstStyle/>
          <a:p>
            <a:r>
              <a:rPr lang="en-US" dirty="0" smtClean="0"/>
              <a:t>Decision: </a:t>
            </a:r>
          </a:p>
          <a:p>
            <a:r>
              <a:rPr lang="en-US" b="1" dirty="0" smtClean="0"/>
              <a:t>Order 6 or 7 papers to maximize the expected reward</a:t>
            </a:r>
          </a:p>
          <a:p>
            <a:r>
              <a:rPr lang="en-US" dirty="0" smtClean="0"/>
              <a:t>Note: Equal probability of demands is assumed</a:t>
            </a:r>
          </a:p>
        </p:txBody>
      </p:sp>
      <p:sp>
        <p:nvSpPr>
          <p:cNvPr id="13" name="TextBox 12"/>
          <p:cNvSpPr txBox="1"/>
          <p:nvPr/>
        </p:nvSpPr>
        <p:spPr>
          <a:xfrm>
            <a:off x="304800" y="3352800"/>
            <a:ext cx="1752600" cy="369332"/>
          </a:xfrm>
          <a:prstGeom prst="rect">
            <a:avLst/>
          </a:prstGeom>
          <a:noFill/>
        </p:spPr>
        <p:txBody>
          <a:bodyPr wrap="square" rtlCol="0">
            <a:spAutoFit/>
          </a:bodyPr>
          <a:lstStyle/>
          <a:p>
            <a:r>
              <a:rPr lang="en-US" b="1" dirty="0" smtClean="0">
                <a:latin typeface="Times New Roman" pitchFamily="18" charset="0"/>
                <a:cs typeface="Times New Roman" pitchFamily="18" charset="0"/>
              </a:rPr>
              <a:t>Expected value:</a:t>
            </a:r>
            <a:endParaRPr lang="en-US" b="1" dirty="0">
              <a:latin typeface="Times New Roman" pitchFamily="18" charset="0"/>
              <a:cs typeface="Times New Roman" pitchFamily="18" charset="0"/>
            </a:endParaRPr>
          </a:p>
        </p:txBody>
      </p:sp>
      <p:graphicFrame>
        <p:nvGraphicFramePr>
          <p:cNvPr id="14" name="Table 13"/>
          <p:cNvGraphicFramePr>
            <a:graphicFrameLocks noGrp="1"/>
          </p:cNvGraphicFramePr>
          <p:nvPr/>
        </p:nvGraphicFramePr>
        <p:xfrm>
          <a:off x="457200" y="3886201"/>
          <a:ext cx="5257800" cy="2527299"/>
        </p:xfrm>
        <a:graphic>
          <a:graphicData uri="http://schemas.openxmlformats.org/drawingml/2006/table">
            <a:tbl>
              <a:tblPr firstRow="1" bandRow="1">
                <a:tableStyleId>{5C22544A-7EE6-4342-B048-85BDC9FD1C3A}</a:tableStyleId>
              </a:tblPr>
              <a:tblGrid>
                <a:gridCol w="1447800"/>
                <a:gridCol w="3810000"/>
              </a:tblGrid>
              <a:tr h="685799">
                <a:tc>
                  <a:txBody>
                    <a:bodyPr/>
                    <a:lstStyle/>
                    <a:p>
                      <a:pPr algn="ctr"/>
                      <a:r>
                        <a:rPr lang="en-US" dirty="0" smtClean="0">
                          <a:solidFill>
                            <a:schemeClr val="tx1"/>
                          </a:solidFill>
                        </a:rPr>
                        <a:t>Papers ordered</a:t>
                      </a:r>
                      <a:endParaRPr lang="en-US" dirty="0">
                        <a:solidFill>
                          <a:schemeClr val="tx1"/>
                        </a:solidFill>
                      </a:endParaRPr>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path path="rect">
                        <a:fillToRect l="100000" t="100000"/>
                      </a:path>
                    </a:gradFill>
                  </a:tcPr>
                </a:tc>
                <a:tc>
                  <a:txBody>
                    <a:bodyPr/>
                    <a:lstStyle/>
                    <a:p>
                      <a:pPr algn="ctr"/>
                      <a:r>
                        <a:rPr lang="en-US" dirty="0" smtClean="0">
                          <a:solidFill>
                            <a:schemeClr val="tx1"/>
                          </a:solidFill>
                        </a:rPr>
                        <a:t>Expected reward</a:t>
                      </a:r>
                      <a:endParaRPr lang="en-US" dirty="0">
                        <a:solidFill>
                          <a:schemeClr val="tx1"/>
                        </a:solidFill>
                      </a:endParaRPr>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path path="rect">
                        <a:fillToRect l="100000" t="100000"/>
                      </a:path>
                    </a:gradFill>
                  </a:tcPr>
                </a:tc>
              </a:tr>
              <a:tr h="368300">
                <a:tc>
                  <a:txBody>
                    <a:bodyPr/>
                    <a:lstStyle/>
                    <a:p>
                      <a:pPr algn="ctr"/>
                      <a:r>
                        <a:rPr lang="en-US" dirty="0" smtClean="0"/>
                        <a:t>6</a:t>
                      </a:r>
                      <a:endParaRPr lang="en-US"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path path="rect">
                        <a:fillToRect l="100000" t="100000"/>
                      </a:path>
                    </a:gradFill>
                  </a:tcPr>
                </a:tc>
                <a:tc>
                  <a:txBody>
                    <a:bodyPr/>
                    <a:lstStyle/>
                    <a:p>
                      <a:r>
                        <a:rPr lang="en-US" dirty="0" smtClean="0"/>
                        <a:t>0.2</a:t>
                      </a:r>
                      <a:r>
                        <a:rPr lang="en-US" dirty="0" smtClean="0">
                          <a:sym typeface="Mathematica1"/>
                        </a:rPr>
                        <a:t>(30+30+30+30+30) = 30</a:t>
                      </a:r>
                      <a:endParaRPr lang="en-US"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path path="rect">
                        <a:fillToRect l="100000" t="100000"/>
                      </a:path>
                    </a:gradFill>
                  </a:tcPr>
                </a:tc>
              </a:tr>
              <a:tr h="368300">
                <a:tc>
                  <a:txBody>
                    <a:bodyPr/>
                    <a:lstStyle/>
                    <a:p>
                      <a:pPr algn="ctr"/>
                      <a:r>
                        <a:rPr lang="en-US" dirty="0" smtClean="0"/>
                        <a:t>7</a:t>
                      </a:r>
                      <a:endParaRPr lang="en-US"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path path="rect">
                        <a:fillToRect l="100000" t="100000"/>
                      </a:path>
                    </a:gra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0.2</a:t>
                      </a:r>
                      <a:r>
                        <a:rPr lang="en-US" dirty="0" smtClean="0">
                          <a:sym typeface="Mathematica1"/>
                        </a:rPr>
                        <a:t>(10+35+35+35+35) = 30</a:t>
                      </a:r>
                      <a:endParaRPr lang="en-US" dirty="0" smtClean="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path path="rect">
                        <a:fillToRect l="100000" t="100000"/>
                      </a:path>
                    </a:gradFill>
                  </a:tcPr>
                </a:tc>
              </a:tr>
              <a:tr h="368300">
                <a:tc>
                  <a:txBody>
                    <a:bodyPr/>
                    <a:lstStyle/>
                    <a:p>
                      <a:pPr algn="ctr"/>
                      <a:r>
                        <a:rPr lang="en-US" dirty="0" smtClean="0"/>
                        <a:t>8</a:t>
                      </a:r>
                      <a:endParaRPr lang="en-US"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path path="rect">
                        <a:fillToRect l="100000" t="100000"/>
                      </a:path>
                    </a:gra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0.2</a:t>
                      </a:r>
                      <a:r>
                        <a:rPr lang="en-US" dirty="0" smtClean="0">
                          <a:sym typeface="Mathematica1"/>
                        </a:rPr>
                        <a:t>(-10+15+40+40+40) = 25</a:t>
                      </a:r>
                      <a:endParaRPr lang="en-US" dirty="0" smtClean="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path path="rect">
                        <a:fillToRect l="100000" t="100000"/>
                      </a:path>
                    </a:gradFill>
                  </a:tcPr>
                </a:tc>
              </a:tr>
              <a:tr h="368300">
                <a:tc>
                  <a:txBody>
                    <a:bodyPr/>
                    <a:lstStyle/>
                    <a:p>
                      <a:pPr algn="ctr"/>
                      <a:r>
                        <a:rPr lang="en-US" dirty="0" smtClean="0"/>
                        <a:t>9</a:t>
                      </a:r>
                      <a:endParaRPr lang="en-US"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path path="rect">
                        <a:fillToRect l="100000" t="100000"/>
                      </a:path>
                    </a:gra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0.2</a:t>
                      </a:r>
                      <a:r>
                        <a:rPr lang="en-US" dirty="0" smtClean="0">
                          <a:sym typeface="Mathematica1"/>
                        </a:rPr>
                        <a:t>(-30-5+20+45+45) = 15</a:t>
                      </a:r>
                      <a:endParaRPr lang="en-US" dirty="0" smtClean="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path path="rect">
                        <a:fillToRect l="100000" t="100000"/>
                      </a:path>
                    </a:gradFill>
                  </a:tcPr>
                </a:tc>
              </a:tr>
              <a:tr h="368300">
                <a:tc>
                  <a:txBody>
                    <a:bodyPr/>
                    <a:lstStyle/>
                    <a:p>
                      <a:pPr algn="ctr"/>
                      <a:r>
                        <a:rPr lang="en-US" dirty="0" smtClean="0"/>
                        <a:t>10</a:t>
                      </a:r>
                      <a:endParaRPr lang="en-US"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path path="rect">
                        <a:fillToRect l="100000" t="100000"/>
                      </a:path>
                    </a:gra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0.2</a:t>
                      </a:r>
                      <a:r>
                        <a:rPr lang="en-US" dirty="0" smtClean="0">
                          <a:sym typeface="Mathematica1"/>
                        </a:rPr>
                        <a:t>(-50-25+0+25+50) = 0</a:t>
                      </a:r>
                      <a:endParaRPr lang="en-US" dirty="0" smtClean="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path path="rect">
                        <a:fillToRect l="100000" t="100000"/>
                      </a:path>
                    </a:grad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linds(horizontal)">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preferRelativeResize="0">
            <a:picLocks noChangeArrowheads="1"/>
          </p:cNvPicPr>
          <p:nvPr/>
        </p:nvPicPr>
        <p:blipFill>
          <a:blip r:embed="rId2" cstate="print"/>
          <a:srcRect/>
          <a:stretch>
            <a:fillRect/>
          </a:stretch>
        </p:blipFill>
        <p:spPr bwMode="auto">
          <a:xfrm>
            <a:off x="0" y="0"/>
            <a:ext cx="9144000" cy="548640"/>
          </a:xfrm>
          <a:prstGeom prst="rect">
            <a:avLst/>
          </a:prstGeom>
          <a:noFill/>
          <a:ln w="9525">
            <a:noFill/>
            <a:miter lim="800000"/>
            <a:headEnd/>
            <a:tailEnd/>
          </a:ln>
        </p:spPr>
      </p:pic>
      <p:sp>
        <p:nvSpPr>
          <p:cNvPr id="2" name="Title 1"/>
          <p:cNvSpPr>
            <a:spLocks noGrp="1"/>
          </p:cNvSpPr>
          <p:nvPr>
            <p:ph type="ctrTitle"/>
          </p:nvPr>
        </p:nvSpPr>
        <p:spPr>
          <a:xfrm>
            <a:off x="0" y="0"/>
            <a:ext cx="7696200" cy="609600"/>
          </a:xfrm>
        </p:spPr>
        <p:txBody>
          <a:bodyPr>
            <a:noAutofit/>
          </a:bodyPr>
          <a:lstStyle/>
          <a:p>
            <a:pPr marL="274320" lvl="0" indent="365760" algn="l">
              <a:lnSpc>
                <a:spcPct val="150000"/>
              </a:lnSpc>
              <a:spcBef>
                <a:spcPts val="0"/>
              </a:spcBef>
            </a:pPr>
            <a:r>
              <a:rPr lang="en-GB" sz="2400" b="1" dirty="0" smtClean="0">
                <a:solidFill>
                  <a:schemeClr val="bg1"/>
                </a:solidFill>
                <a:latin typeface="Times New Roman" pitchFamily="18" charset="0"/>
                <a:ea typeface="+mn-ea"/>
                <a:cs typeface="Times New Roman" pitchFamily="18" charset="0"/>
              </a:rPr>
              <a:t>3. Utility theory</a:t>
            </a:r>
            <a:endParaRPr lang="en-US" sz="2400" b="1" dirty="0">
              <a:solidFill>
                <a:schemeClr val="bg1"/>
              </a:solidFill>
            </a:endParaRPr>
          </a:p>
        </p:txBody>
      </p:sp>
      <p:sp>
        <p:nvSpPr>
          <p:cNvPr id="6" name="Slide Number Placeholder 5"/>
          <p:cNvSpPr>
            <a:spLocks noGrp="1"/>
          </p:cNvSpPr>
          <p:nvPr>
            <p:ph type="sldNum" sz="quarter" idx="12"/>
          </p:nvPr>
        </p:nvSpPr>
        <p:spPr/>
        <p:txBody>
          <a:bodyPr/>
          <a:lstStyle/>
          <a:p>
            <a:fld id="{5DAA7B20-E9E9-4964-A3EC-716C87315808}" type="slidenum">
              <a:rPr lang="en-US" smtClean="0"/>
              <a:pPr/>
              <a:t>12</a:t>
            </a:fld>
            <a:endParaRPr lang="en-US"/>
          </a:p>
        </p:txBody>
      </p:sp>
      <p:sp>
        <p:nvSpPr>
          <p:cNvPr id="7" name="Rectangle 6"/>
          <p:cNvSpPr/>
          <p:nvPr/>
        </p:nvSpPr>
        <p:spPr>
          <a:xfrm>
            <a:off x="152400" y="762000"/>
            <a:ext cx="8686800" cy="4632037"/>
          </a:xfrm>
          <a:prstGeom prst="rect">
            <a:avLst/>
          </a:prstGeom>
        </p:spPr>
        <p:txBody>
          <a:bodyPr wrap="square">
            <a:spAutoFit/>
          </a:bodyPr>
          <a:lstStyle/>
          <a:p>
            <a:pPr marL="91440" indent="182880">
              <a:lnSpc>
                <a:spcPct val="150000"/>
              </a:lnSpc>
              <a:buFont typeface="Arial" pitchFamily="34" charset="0"/>
              <a:buChar char="•"/>
            </a:pPr>
            <a:r>
              <a:rPr lang="en-US" sz="2000" b="1" dirty="0" smtClean="0">
                <a:latin typeface="Times New Roman" pitchFamily="18" charset="0"/>
                <a:cs typeface="Times New Roman" pitchFamily="18" charset="0"/>
              </a:rPr>
              <a:t> </a:t>
            </a:r>
            <a:r>
              <a:rPr lang="en-GB" sz="2000" b="1" dirty="0" smtClean="0">
                <a:latin typeface="Times New Roman" pitchFamily="18" charset="0"/>
                <a:cs typeface="Times New Roman" pitchFamily="18" charset="0"/>
              </a:rPr>
              <a:t>Utility function </a:t>
            </a:r>
            <a:r>
              <a:rPr lang="en-GB" sz="2000" dirty="0" smtClean="0">
                <a:latin typeface="Times New Roman" pitchFamily="18" charset="0"/>
                <a:cs typeface="Times New Roman" pitchFamily="18" charset="0"/>
              </a:rPr>
              <a:t>is a formula or a method for converting any profit of a decision maker to an associated utility.</a:t>
            </a:r>
          </a:p>
          <a:p>
            <a:pPr marL="91440" indent="182880">
              <a:lnSpc>
                <a:spcPct val="150000"/>
              </a:lnSpc>
              <a:buFont typeface="Arial" pitchFamily="34" charset="0"/>
              <a:buChar char="•"/>
            </a:pPr>
            <a:r>
              <a:rPr lang="en-GB" sz="2000" dirty="0" smtClean="0">
                <a:latin typeface="Times New Roman" pitchFamily="18" charset="0"/>
                <a:cs typeface="Times New Roman" pitchFamily="18" charset="0"/>
              </a:rPr>
              <a:t>Suppose you are asked to choose between two lotteries L</a:t>
            </a:r>
            <a:r>
              <a:rPr lang="en-GB" sz="2000" baseline="-25000" dirty="0" smtClean="0">
                <a:latin typeface="Times New Roman" pitchFamily="18" charset="0"/>
                <a:cs typeface="Times New Roman" pitchFamily="18" charset="0"/>
              </a:rPr>
              <a:t>1</a:t>
            </a:r>
            <a:r>
              <a:rPr lang="en-GB" sz="2000" dirty="0" smtClean="0">
                <a:latin typeface="Times New Roman" pitchFamily="18" charset="0"/>
                <a:cs typeface="Times New Roman" pitchFamily="18" charset="0"/>
              </a:rPr>
              <a:t> and L</a:t>
            </a:r>
            <a:r>
              <a:rPr lang="en-GB" sz="2000" baseline="-25000" dirty="0" smtClean="0">
                <a:latin typeface="Times New Roman" pitchFamily="18" charset="0"/>
                <a:cs typeface="Times New Roman" pitchFamily="18" charset="0"/>
              </a:rPr>
              <a:t>2 </a:t>
            </a:r>
            <a:r>
              <a:rPr lang="en-GB" sz="2000" dirty="0" smtClean="0">
                <a:latin typeface="Times New Roman" pitchFamily="18" charset="0"/>
                <a:cs typeface="Times New Roman" pitchFamily="18" charset="0"/>
              </a:rPr>
              <a:t>. </a:t>
            </a:r>
          </a:p>
          <a:p>
            <a:pPr marL="91440" indent="182880">
              <a:lnSpc>
                <a:spcPct val="150000"/>
              </a:lnSpc>
              <a:buFont typeface="Arial" pitchFamily="34" charset="0"/>
              <a:buChar char="•"/>
            </a:pPr>
            <a:r>
              <a:rPr lang="en-GB" sz="2000" dirty="0" smtClean="0">
                <a:latin typeface="Times New Roman" pitchFamily="18" charset="0"/>
                <a:cs typeface="Times New Roman" pitchFamily="18" charset="0"/>
              </a:rPr>
              <a:t>With certainty, Lottery L</a:t>
            </a:r>
            <a:r>
              <a:rPr lang="en-GB" sz="2000" baseline="-25000" dirty="0" smtClean="0">
                <a:latin typeface="Times New Roman" pitchFamily="18" charset="0"/>
                <a:cs typeface="Times New Roman" pitchFamily="18" charset="0"/>
              </a:rPr>
              <a:t>1</a:t>
            </a:r>
            <a:r>
              <a:rPr lang="en-GB" sz="2000" dirty="0" smtClean="0">
                <a:latin typeface="Times New Roman" pitchFamily="18" charset="0"/>
                <a:cs typeface="Times New Roman" pitchFamily="18" charset="0"/>
              </a:rPr>
              <a:t> yields $10,000.  </a:t>
            </a:r>
          </a:p>
          <a:p>
            <a:pPr marL="91440" indent="182880">
              <a:lnSpc>
                <a:spcPct val="150000"/>
              </a:lnSpc>
              <a:buFont typeface="Arial" pitchFamily="34" charset="0"/>
              <a:buChar char="•"/>
            </a:pPr>
            <a:r>
              <a:rPr lang="en-GB" sz="2000" dirty="0" smtClean="0">
                <a:latin typeface="Times New Roman" pitchFamily="18" charset="0"/>
                <a:cs typeface="Times New Roman" pitchFamily="18" charset="0"/>
              </a:rPr>
              <a:t>Lottery L</a:t>
            </a:r>
            <a:r>
              <a:rPr lang="en-GB" sz="2000" baseline="-25000" dirty="0" smtClean="0">
                <a:latin typeface="Times New Roman" pitchFamily="18" charset="0"/>
                <a:cs typeface="Times New Roman" pitchFamily="18" charset="0"/>
              </a:rPr>
              <a:t>2</a:t>
            </a:r>
            <a:r>
              <a:rPr lang="en-GB" sz="2000" dirty="0" smtClean="0">
                <a:latin typeface="Times New Roman" pitchFamily="18" charset="0"/>
                <a:cs typeface="Times New Roman" pitchFamily="18" charset="0"/>
              </a:rPr>
              <a:t> consists of tossing a coin. Head, $30,000 and tail $0.</a:t>
            </a:r>
          </a:p>
          <a:p>
            <a:pPr marL="91440" indent="182880">
              <a:lnSpc>
                <a:spcPct val="150000"/>
              </a:lnSpc>
              <a:buFont typeface="Arial" pitchFamily="34" charset="0"/>
              <a:buChar char="•"/>
            </a:pPr>
            <a:r>
              <a:rPr lang="en-GB" sz="2000" dirty="0" smtClean="0">
                <a:latin typeface="Times New Roman" pitchFamily="18" charset="0"/>
                <a:cs typeface="Times New Roman" pitchFamily="18" charset="0"/>
              </a:rPr>
              <a:t>L</a:t>
            </a:r>
            <a:r>
              <a:rPr lang="en-GB" sz="2000" baseline="-25000" dirty="0" smtClean="0">
                <a:latin typeface="Times New Roman" pitchFamily="18" charset="0"/>
                <a:cs typeface="Times New Roman" pitchFamily="18" charset="0"/>
              </a:rPr>
              <a:t>1</a:t>
            </a:r>
            <a:r>
              <a:rPr lang="en-GB" sz="2000" dirty="0" smtClean="0">
                <a:latin typeface="Times New Roman" pitchFamily="18" charset="0"/>
                <a:cs typeface="Times New Roman" pitchFamily="18" charset="0"/>
              </a:rPr>
              <a:t> yields an expected reward of $10,000 and L</a:t>
            </a:r>
            <a:r>
              <a:rPr lang="en-GB" sz="2000" baseline="-25000" dirty="0" smtClean="0">
                <a:latin typeface="Times New Roman" pitchFamily="18" charset="0"/>
                <a:cs typeface="Times New Roman" pitchFamily="18" charset="0"/>
              </a:rPr>
              <a:t>2</a:t>
            </a:r>
            <a:r>
              <a:rPr lang="en-GB" sz="2000" dirty="0" smtClean="0">
                <a:latin typeface="Times New Roman" pitchFamily="18" charset="0"/>
                <a:cs typeface="Times New Roman" pitchFamily="18" charset="0"/>
              </a:rPr>
              <a:t> yields an expected reward of 0.5</a:t>
            </a:r>
            <a:r>
              <a:rPr lang="en-GB" sz="2000" dirty="0" smtClean="0">
                <a:latin typeface="Times New Roman" pitchFamily="18" charset="0"/>
                <a:cs typeface="Times New Roman" pitchFamily="18" charset="0"/>
                <a:sym typeface="Mathematica1"/>
              </a:rPr>
              <a:t></a:t>
            </a:r>
            <a:r>
              <a:rPr lang="en-GB" sz="2000" dirty="0" smtClean="0">
                <a:latin typeface="Times New Roman" pitchFamily="18" charset="0"/>
                <a:cs typeface="Times New Roman" pitchFamily="18" charset="0"/>
              </a:rPr>
              <a:t>(30000 + 0) = $15,000.</a:t>
            </a:r>
          </a:p>
          <a:p>
            <a:pPr marL="91440" indent="182880">
              <a:lnSpc>
                <a:spcPct val="150000"/>
              </a:lnSpc>
              <a:buFont typeface="Arial" pitchFamily="34" charset="0"/>
              <a:buChar char="•"/>
            </a:pPr>
            <a:r>
              <a:rPr lang="en-GB" sz="2000" dirty="0" smtClean="0">
                <a:latin typeface="Times New Roman" pitchFamily="18" charset="0"/>
                <a:cs typeface="Times New Roman" pitchFamily="18" charset="0"/>
              </a:rPr>
              <a:t>Although L</a:t>
            </a:r>
            <a:r>
              <a:rPr lang="en-GB" sz="2000" baseline="-25000" dirty="0" smtClean="0">
                <a:latin typeface="Times New Roman" pitchFamily="18" charset="0"/>
                <a:cs typeface="Times New Roman" pitchFamily="18" charset="0"/>
              </a:rPr>
              <a:t>2  </a:t>
            </a:r>
            <a:r>
              <a:rPr lang="en-GB" sz="2000" dirty="0" smtClean="0">
                <a:latin typeface="Times New Roman" pitchFamily="18" charset="0"/>
                <a:cs typeface="Times New Roman" pitchFamily="18" charset="0"/>
              </a:rPr>
              <a:t>has larger expected value than L1, most people prefer L</a:t>
            </a:r>
            <a:r>
              <a:rPr lang="en-GB" sz="2000" baseline="-25000" dirty="0" smtClean="0">
                <a:latin typeface="Times New Roman" pitchFamily="18" charset="0"/>
                <a:cs typeface="Times New Roman" pitchFamily="18" charset="0"/>
              </a:rPr>
              <a:t>1 </a:t>
            </a:r>
            <a:r>
              <a:rPr lang="en-GB" sz="2000" dirty="0" smtClean="0">
                <a:latin typeface="Times New Roman" pitchFamily="18" charset="0"/>
                <a:cs typeface="Times New Roman" pitchFamily="18" charset="0"/>
              </a:rPr>
              <a:t>to L</a:t>
            </a:r>
            <a:r>
              <a:rPr lang="en-GB" sz="2000" baseline="-25000" dirty="0" smtClean="0">
                <a:latin typeface="Times New Roman" pitchFamily="18" charset="0"/>
                <a:cs typeface="Times New Roman" pitchFamily="18" charset="0"/>
              </a:rPr>
              <a:t>2</a:t>
            </a:r>
            <a:r>
              <a:rPr lang="en-GB" sz="2000" dirty="0" smtClean="0">
                <a:latin typeface="Times New Roman" pitchFamily="18" charset="0"/>
                <a:cs typeface="Times New Roman" pitchFamily="18" charset="0"/>
              </a:rPr>
              <a:t>.</a:t>
            </a:r>
            <a:endParaRPr lang="en-US" sz="2000" b="1" dirty="0" smtClean="0">
              <a:latin typeface="Times New Roman" pitchFamily="18" charset="0"/>
              <a:cs typeface="Times New Roman" pitchFamily="18" charset="0"/>
            </a:endParaRPr>
          </a:p>
          <a:p>
            <a:pPr>
              <a:buFontTx/>
              <a:buNone/>
            </a:pPr>
            <a:endParaRPr lang="en-GB" sz="2000" dirty="0" smtClean="0">
              <a:latin typeface="Comic Sans MS" pitchFamily="66" charset="0"/>
            </a:endParaRPr>
          </a:p>
          <a:p>
            <a:pPr indent="365760">
              <a:lnSpc>
                <a:spcPct val="150000"/>
              </a:lnSpc>
              <a:spcBef>
                <a:spcPts val="600"/>
              </a:spcBef>
            </a:pPr>
            <a:r>
              <a:rPr lang="en-US" sz="2000" b="1"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 </a:t>
            </a:r>
          </a:p>
        </p:txBody>
      </p:sp>
      <p:pic>
        <p:nvPicPr>
          <p:cNvPr id="10" name="Picture 9" descr="businessman_flipping_a_coin_CoolClips_vc016015.jpg"/>
          <p:cNvPicPr>
            <a:picLocks noChangeAspect="1"/>
          </p:cNvPicPr>
          <p:nvPr/>
        </p:nvPicPr>
        <p:blipFill>
          <a:blip r:embed="rId3" cstate="print"/>
          <a:stretch>
            <a:fillRect/>
          </a:stretch>
        </p:blipFill>
        <p:spPr>
          <a:xfrm>
            <a:off x="5715000" y="4495800"/>
            <a:ext cx="1905000" cy="2066898"/>
          </a:xfrm>
          <a:prstGeom prst="rect">
            <a:avLst/>
          </a:prstGeo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preferRelativeResize="0">
            <a:picLocks noChangeArrowheads="1"/>
          </p:cNvPicPr>
          <p:nvPr/>
        </p:nvPicPr>
        <p:blipFill>
          <a:blip r:embed="rId2" cstate="print"/>
          <a:srcRect/>
          <a:stretch>
            <a:fillRect/>
          </a:stretch>
        </p:blipFill>
        <p:spPr bwMode="auto">
          <a:xfrm>
            <a:off x="0" y="0"/>
            <a:ext cx="9144000" cy="548640"/>
          </a:xfrm>
          <a:prstGeom prst="rect">
            <a:avLst/>
          </a:prstGeom>
          <a:noFill/>
          <a:ln w="9525">
            <a:noFill/>
            <a:miter lim="800000"/>
            <a:headEnd/>
            <a:tailEnd/>
          </a:ln>
        </p:spPr>
      </p:pic>
      <p:sp>
        <p:nvSpPr>
          <p:cNvPr id="2" name="Title 1"/>
          <p:cNvSpPr>
            <a:spLocks noGrp="1"/>
          </p:cNvSpPr>
          <p:nvPr>
            <p:ph type="ctrTitle"/>
          </p:nvPr>
        </p:nvSpPr>
        <p:spPr>
          <a:xfrm>
            <a:off x="0" y="0"/>
            <a:ext cx="7696200" cy="609600"/>
          </a:xfrm>
        </p:spPr>
        <p:txBody>
          <a:bodyPr>
            <a:noAutofit/>
          </a:bodyPr>
          <a:lstStyle/>
          <a:p>
            <a:pPr marL="274320" lvl="0" indent="365760" algn="l">
              <a:lnSpc>
                <a:spcPct val="150000"/>
              </a:lnSpc>
              <a:spcBef>
                <a:spcPts val="0"/>
              </a:spcBef>
            </a:pPr>
            <a:r>
              <a:rPr lang="en-GB" sz="2400" b="1" dirty="0" smtClean="0">
                <a:solidFill>
                  <a:schemeClr val="bg1"/>
                </a:solidFill>
                <a:latin typeface="Times New Roman" pitchFamily="18" charset="0"/>
                <a:ea typeface="+mn-ea"/>
                <a:cs typeface="Times New Roman" pitchFamily="18" charset="0"/>
              </a:rPr>
              <a:t>Utility theory</a:t>
            </a:r>
            <a:endParaRPr lang="en-US" sz="2400" b="1" dirty="0">
              <a:solidFill>
                <a:schemeClr val="bg1"/>
              </a:solidFill>
            </a:endParaRPr>
          </a:p>
        </p:txBody>
      </p:sp>
      <p:sp>
        <p:nvSpPr>
          <p:cNvPr id="6" name="Slide Number Placeholder 5"/>
          <p:cNvSpPr>
            <a:spLocks noGrp="1"/>
          </p:cNvSpPr>
          <p:nvPr>
            <p:ph type="sldNum" sz="quarter" idx="12"/>
          </p:nvPr>
        </p:nvSpPr>
        <p:spPr/>
        <p:txBody>
          <a:bodyPr/>
          <a:lstStyle/>
          <a:p>
            <a:fld id="{5DAA7B20-E9E9-4964-A3EC-716C87315808}" type="slidenum">
              <a:rPr lang="en-US" smtClean="0"/>
              <a:pPr/>
              <a:t>13</a:t>
            </a:fld>
            <a:endParaRPr lang="en-US"/>
          </a:p>
        </p:txBody>
      </p:sp>
      <p:sp>
        <p:nvSpPr>
          <p:cNvPr id="7" name="Rectangle 6"/>
          <p:cNvSpPr/>
          <p:nvPr/>
        </p:nvSpPr>
        <p:spPr>
          <a:xfrm>
            <a:off x="152400" y="609600"/>
            <a:ext cx="8686800" cy="6140142"/>
          </a:xfrm>
          <a:prstGeom prst="rect">
            <a:avLst/>
          </a:prstGeom>
        </p:spPr>
        <p:txBody>
          <a:bodyPr wrap="square">
            <a:spAutoFit/>
          </a:bodyPr>
          <a:lstStyle/>
          <a:p>
            <a:pPr marL="91440" indent="182880">
              <a:lnSpc>
                <a:spcPct val="150000"/>
              </a:lnSpc>
            </a:pPr>
            <a:r>
              <a:rPr lang="en-GB" sz="2400" b="1" dirty="0" smtClean="0">
                <a:latin typeface="Times New Roman" pitchFamily="18" charset="0"/>
                <a:cs typeface="Times New Roman" pitchFamily="18" charset="0"/>
              </a:rPr>
              <a:t>Converting profit into utilities</a:t>
            </a:r>
          </a:p>
          <a:p>
            <a:pPr marL="91440" indent="182880">
              <a:lnSpc>
                <a:spcPct val="150000"/>
              </a:lnSpc>
              <a:buFont typeface="Arial" pitchFamily="34" charset="0"/>
              <a:buChar char="•"/>
            </a:pPr>
            <a:r>
              <a:rPr lang="en-GB" dirty="0" smtClean="0">
                <a:latin typeface="Times New Roman" pitchFamily="18" charset="0"/>
                <a:cs typeface="Times New Roman" pitchFamily="18" charset="0"/>
              </a:rPr>
              <a:t>Suppose that there are 9 possible profit levels. In decreasing order: </a:t>
            </a:r>
          </a:p>
          <a:p>
            <a:pPr marL="91440" indent="182880">
              <a:lnSpc>
                <a:spcPct val="150000"/>
              </a:lnSpc>
            </a:pPr>
            <a:r>
              <a:rPr lang="en-GB" dirty="0" smtClean="0">
                <a:latin typeface="Times New Roman" pitchFamily="18" charset="0"/>
                <a:cs typeface="Times New Roman" pitchFamily="18" charset="0"/>
              </a:rPr>
              <a:t>                15, 7, 5, 4, 3, 2, -1, -1, and -5 millions.</a:t>
            </a:r>
          </a:p>
          <a:p>
            <a:pPr marL="91440" indent="182880">
              <a:lnSpc>
                <a:spcPct val="150000"/>
              </a:lnSpc>
              <a:buFont typeface="Arial" pitchFamily="34" charset="0"/>
              <a:buChar char="•"/>
            </a:pPr>
            <a:r>
              <a:rPr lang="en-GB" dirty="0" smtClean="0">
                <a:latin typeface="Times New Roman" pitchFamily="18" charset="0"/>
                <a:cs typeface="Times New Roman" pitchFamily="18" charset="0"/>
              </a:rPr>
              <a:t>We assign a utility of 100 to the highest profit and 0 to the lowest profit.</a:t>
            </a:r>
          </a:p>
          <a:p>
            <a:pPr marL="91440" indent="182880">
              <a:lnSpc>
                <a:spcPct val="150000"/>
              </a:lnSpc>
              <a:buFont typeface="Arial" pitchFamily="34" charset="0"/>
              <a:buChar char="•"/>
            </a:pPr>
            <a:r>
              <a:rPr lang="en-GB" dirty="0" smtClean="0">
                <a:latin typeface="Times New Roman" pitchFamily="18" charset="0"/>
                <a:cs typeface="Times New Roman" pitchFamily="18" charset="0"/>
              </a:rPr>
              <a:t>Consider the profit of 7 millions.</a:t>
            </a:r>
          </a:p>
          <a:p>
            <a:pPr marL="365760" indent="182880">
              <a:lnSpc>
                <a:spcPct val="150000"/>
              </a:lnSpc>
              <a:spcBef>
                <a:spcPts val="600"/>
              </a:spcBef>
              <a:buClr>
                <a:schemeClr val="tx2"/>
              </a:buClr>
              <a:buFont typeface="Arial" pitchFamily="34" charset="0"/>
              <a:buChar char="•"/>
            </a:pPr>
            <a:r>
              <a:rPr lang="en-GB" dirty="0" smtClean="0">
                <a:latin typeface="Times New Roman" pitchFamily="18" charset="0"/>
                <a:cs typeface="Times New Roman" pitchFamily="18" charset="0"/>
              </a:rPr>
              <a:t> Would you prefer a lottery that offers a potential winning of 15 with probability of 0.05 and winning of -5 with probability of 0.95 or a guaranteed profit of 7. </a:t>
            </a:r>
          </a:p>
          <a:p>
            <a:pPr marL="365760" indent="182880">
              <a:lnSpc>
                <a:spcPct val="150000"/>
              </a:lnSpc>
              <a:spcBef>
                <a:spcPts val="600"/>
              </a:spcBef>
              <a:buClr>
                <a:schemeClr val="tx2"/>
              </a:buClr>
              <a:buFont typeface="Arial" pitchFamily="34" charset="0"/>
              <a:buChar char="•"/>
            </a:pPr>
            <a:r>
              <a:rPr lang="en-GB" dirty="0" smtClean="0">
                <a:latin typeface="Times New Roman" pitchFamily="18" charset="0"/>
                <a:cs typeface="Times New Roman" pitchFamily="18" charset="0"/>
              </a:rPr>
              <a:t>Would you prefer a lottery that offers a potential winning of 15 with probability of 0.95 and winning of -5 with probability of 0.05 or a guaranteed profit?</a:t>
            </a:r>
          </a:p>
          <a:p>
            <a:pPr marL="365760" indent="182880">
              <a:lnSpc>
                <a:spcPct val="150000"/>
              </a:lnSpc>
              <a:spcBef>
                <a:spcPts val="600"/>
              </a:spcBef>
              <a:buClr>
                <a:schemeClr val="tx2"/>
              </a:buClr>
              <a:buFont typeface="Arial" pitchFamily="34" charset="0"/>
              <a:buChar char="•"/>
            </a:pPr>
            <a:r>
              <a:rPr lang="en-GB" dirty="0" smtClean="0">
                <a:latin typeface="Times New Roman" pitchFamily="18" charset="0"/>
                <a:cs typeface="Times New Roman" pitchFamily="18" charset="0"/>
              </a:rPr>
              <a:t>The goal is to determine a probability </a:t>
            </a:r>
            <a:r>
              <a:rPr lang="en-GB" u="sng" dirty="0" smtClean="0">
                <a:latin typeface="Times New Roman" pitchFamily="18" charset="0"/>
                <a:cs typeface="Times New Roman" pitchFamily="18" charset="0"/>
              </a:rPr>
              <a:t>p in the lottery for winning 15</a:t>
            </a:r>
            <a:r>
              <a:rPr lang="en-GB" dirty="0" smtClean="0">
                <a:latin typeface="Times New Roman" pitchFamily="18" charset="0"/>
                <a:cs typeface="Times New Roman" pitchFamily="18" charset="0"/>
              </a:rPr>
              <a:t> and</a:t>
            </a:r>
          </a:p>
          <a:p>
            <a:pPr marL="365760" indent="182880">
              <a:lnSpc>
                <a:spcPct val="150000"/>
              </a:lnSpc>
              <a:spcBef>
                <a:spcPts val="600"/>
              </a:spcBef>
              <a:buClr>
                <a:schemeClr val="tx2"/>
              </a:buClr>
            </a:pPr>
            <a:r>
              <a:rPr lang="en-GB" dirty="0" smtClean="0">
                <a:latin typeface="Times New Roman" pitchFamily="18" charset="0"/>
                <a:cs typeface="Times New Roman" pitchFamily="18" charset="0"/>
              </a:rPr>
              <a:t> </a:t>
            </a:r>
            <a:r>
              <a:rPr lang="en-GB" u="sng" dirty="0" smtClean="0">
                <a:latin typeface="Times New Roman" pitchFamily="18" charset="0"/>
                <a:cs typeface="Times New Roman" pitchFamily="18" charset="0"/>
              </a:rPr>
              <a:t>(1-p) probability for winning -5</a:t>
            </a:r>
            <a:r>
              <a:rPr lang="en-GB" dirty="0" smtClean="0">
                <a:latin typeface="Times New Roman" pitchFamily="18" charset="0"/>
                <a:cs typeface="Times New Roman" pitchFamily="18" charset="0"/>
              </a:rPr>
              <a:t> so that you will be indifferent to playing the lottery</a:t>
            </a:r>
          </a:p>
          <a:p>
            <a:pPr marL="365760" indent="182880">
              <a:lnSpc>
                <a:spcPct val="150000"/>
              </a:lnSpc>
              <a:spcBef>
                <a:spcPts val="600"/>
              </a:spcBef>
              <a:buClr>
                <a:schemeClr val="tx2"/>
              </a:buClr>
            </a:pPr>
            <a:r>
              <a:rPr lang="en-GB" dirty="0" smtClean="0">
                <a:latin typeface="Times New Roman" pitchFamily="18" charset="0"/>
                <a:cs typeface="Times New Roman" pitchFamily="18" charset="0"/>
              </a:rPr>
              <a:t> or taking the guaranteed profit of 7. </a:t>
            </a:r>
            <a:r>
              <a:rPr lang="en-GB" b="1" dirty="0" smtClean="0">
                <a:latin typeface="Times New Roman" pitchFamily="18" charset="0"/>
                <a:cs typeface="Times New Roman" pitchFamily="18" charset="0"/>
              </a:rPr>
              <a:t> </a:t>
            </a:r>
            <a:endParaRPr lang="en-GB" dirty="0" smtClean="0">
              <a:latin typeface="Times New Roman" pitchFamily="18" charset="0"/>
              <a:cs typeface="Times New Roman" pitchFamily="18" charset="0"/>
            </a:endParaRPr>
          </a:p>
          <a:p>
            <a:pPr indent="365760">
              <a:lnSpc>
                <a:spcPct val="150000"/>
              </a:lnSpc>
              <a:spcBef>
                <a:spcPts val="600"/>
              </a:spcBef>
            </a:pPr>
            <a:r>
              <a:rPr lang="en-US" sz="2000" b="1"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preferRelativeResize="0">
            <a:picLocks noChangeArrowheads="1"/>
          </p:cNvPicPr>
          <p:nvPr/>
        </p:nvPicPr>
        <p:blipFill>
          <a:blip r:embed="rId2" cstate="print"/>
          <a:srcRect/>
          <a:stretch>
            <a:fillRect/>
          </a:stretch>
        </p:blipFill>
        <p:spPr bwMode="auto">
          <a:xfrm>
            <a:off x="0" y="0"/>
            <a:ext cx="9144000" cy="548640"/>
          </a:xfrm>
          <a:prstGeom prst="rect">
            <a:avLst/>
          </a:prstGeom>
          <a:noFill/>
          <a:ln w="9525">
            <a:noFill/>
            <a:miter lim="800000"/>
            <a:headEnd/>
            <a:tailEnd/>
          </a:ln>
        </p:spPr>
      </p:pic>
      <p:sp>
        <p:nvSpPr>
          <p:cNvPr id="2" name="Title 1"/>
          <p:cNvSpPr>
            <a:spLocks noGrp="1"/>
          </p:cNvSpPr>
          <p:nvPr>
            <p:ph type="ctrTitle"/>
          </p:nvPr>
        </p:nvSpPr>
        <p:spPr>
          <a:xfrm>
            <a:off x="0" y="0"/>
            <a:ext cx="7696200" cy="609600"/>
          </a:xfrm>
        </p:spPr>
        <p:txBody>
          <a:bodyPr>
            <a:noAutofit/>
          </a:bodyPr>
          <a:lstStyle/>
          <a:p>
            <a:pPr marL="274320" lvl="0" indent="365760" algn="l">
              <a:lnSpc>
                <a:spcPct val="150000"/>
              </a:lnSpc>
              <a:spcBef>
                <a:spcPts val="0"/>
              </a:spcBef>
            </a:pPr>
            <a:r>
              <a:rPr lang="en-GB" sz="2400" b="1" dirty="0" smtClean="0">
                <a:solidFill>
                  <a:schemeClr val="bg1"/>
                </a:solidFill>
                <a:latin typeface="Times New Roman" pitchFamily="18" charset="0"/>
                <a:ea typeface="+mn-ea"/>
                <a:cs typeface="Times New Roman" pitchFamily="18" charset="0"/>
              </a:rPr>
              <a:t>Utility theory</a:t>
            </a:r>
            <a:endParaRPr lang="en-US" sz="2400" b="1" dirty="0">
              <a:solidFill>
                <a:schemeClr val="bg1"/>
              </a:solidFill>
            </a:endParaRPr>
          </a:p>
        </p:txBody>
      </p:sp>
      <p:sp>
        <p:nvSpPr>
          <p:cNvPr id="6" name="Slide Number Placeholder 5"/>
          <p:cNvSpPr>
            <a:spLocks noGrp="1"/>
          </p:cNvSpPr>
          <p:nvPr>
            <p:ph type="sldNum" sz="quarter" idx="12"/>
          </p:nvPr>
        </p:nvSpPr>
        <p:spPr/>
        <p:txBody>
          <a:bodyPr/>
          <a:lstStyle/>
          <a:p>
            <a:fld id="{5DAA7B20-E9E9-4964-A3EC-716C87315808}" type="slidenum">
              <a:rPr lang="en-US" smtClean="0"/>
              <a:pPr/>
              <a:t>14</a:t>
            </a:fld>
            <a:endParaRPr lang="en-US" dirty="0"/>
          </a:p>
        </p:txBody>
      </p:sp>
      <p:sp>
        <p:nvSpPr>
          <p:cNvPr id="7" name="Rectangle 6"/>
          <p:cNvSpPr/>
          <p:nvPr/>
        </p:nvSpPr>
        <p:spPr>
          <a:xfrm>
            <a:off x="152400" y="609600"/>
            <a:ext cx="8686800" cy="1892826"/>
          </a:xfrm>
          <a:prstGeom prst="rect">
            <a:avLst/>
          </a:prstGeom>
        </p:spPr>
        <p:txBody>
          <a:bodyPr wrap="square">
            <a:spAutoFit/>
          </a:bodyPr>
          <a:lstStyle/>
          <a:p>
            <a:pPr marL="91440" indent="182880">
              <a:lnSpc>
                <a:spcPct val="150000"/>
              </a:lnSpc>
            </a:pPr>
            <a:r>
              <a:rPr lang="en-GB" sz="2400" b="1" dirty="0" smtClean="0">
                <a:latin typeface="Times New Roman" pitchFamily="18" charset="0"/>
                <a:cs typeface="Times New Roman" pitchFamily="18" charset="0"/>
              </a:rPr>
              <a:t>Converting profit into utilities</a:t>
            </a:r>
          </a:p>
          <a:p>
            <a:pPr marL="91440" indent="182880">
              <a:lnSpc>
                <a:spcPct val="150000"/>
              </a:lnSpc>
              <a:buFont typeface="Arial" pitchFamily="34" charset="0"/>
              <a:buChar char="•"/>
            </a:pPr>
            <a:r>
              <a:rPr lang="en-US" dirty="0" smtClean="0">
                <a:latin typeface="Times New Roman" pitchFamily="18" charset="0"/>
                <a:cs typeface="Times New Roman" pitchFamily="18" charset="0"/>
              </a:rPr>
              <a:t>Suppose p = 0.40, that is, you are indifferent between playing a lottery that offers 15 with p = 0.40, and -5 with probability 1 - p = 0.60 or taking a guaranteed profit of 7.</a:t>
            </a:r>
          </a:p>
          <a:p>
            <a:pPr marL="91440" indent="182880">
              <a:lnSpc>
                <a:spcPct val="150000"/>
              </a:lnSpc>
              <a:buFont typeface="Arial" pitchFamily="34" charset="0"/>
              <a:buChar char="•"/>
            </a:pPr>
            <a:r>
              <a:rPr lang="en-US" dirty="0" smtClean="0">
                <a:latin typeface="Times New Roman" pitchFamily="18" charset="0"/>
                <a:cs typeface="Times New Roman" pitchFamily="18" charset="0"/>
              </a:rPr>
              <a:t> With p = 0.40, the expected profit is 0.40</a:t>
            </a:r>
            <a:r>
              <a:rPr lang="en-US" dirty="0" smtClean="0">
                <a:latin typeface="Times New Roman" pitchFamily="18" charset="0"/>
                <a:cs typeface="Times New Roman" pitchFamily="18" charset="0"/>
                <a:sym typeface="Mathematica1"/>
              </a:rPr>
              <a:t></a:t>
            </a:r>
            <a:r>
              <a:rPr lang="en-US" dirty="0" smtClean="0">
                <a:latin typeface="Times New Roman" pitchFamily="18" charset="0"/>
                <a:cs typeface="Times New Roman" pitchFamily="18" charset="0"/>
              </a:rPr>
              <a:t>15 + 0.6</a:t>
            </a:r>
            <a:r>
              <a:rPr lang="en-US" dirty="0" smtClean="0">
                <a:latin typeface="Times New Roman" pitchFamily="18" charset="0"/>
                <a:cs typeface="Times New Roman" pitchFamily="18" charset="0"/>
                <a:sym typeface="Mathematica1"/>
              </a:rPr>
              <a:t></a:t>
            </a:r>
            <a:r>
              <a:rPr lang="en-US" dirty="0" smtClean="0">
                <a:latin typeface="Times New Roman" pitchFamily="18" charset="0"/>
                <a:cs typeface="Times New Roman" pitchFamily="18" charset="0"/>
              </a:rPr>
              <a:t>(-5) = 3.</a:t>
            </a:r>
          </a:p>
        </p:txBody>
      </p:sp>
      <p:sp>
        <p:nvSpPr>
          <p:cNvPr id="36" name="TextBox 35"/>
          <p:cNvSpPr txBox="1"/>
          <p:nvPr/>
        </p:nvSpPr>
        <p:spPr>
          <a:xfrm>
            <a:off x="533400" y="5943600"/>
            <a:ext cx="8610600" cy="276999"/>
          </a:xfrm>
          <a:prstGeom prst="rect">
            <a:avLst/>
          </a:prstGeom>
          <a:noFill/>
        </p:spPr>
        <p:txBody>
          <a:bodyPr wrap="square" rtlCol="0">
            <a:spAutoFit/>
          </a:bodyPr>
          <a:lstStyle/>
          <a:p>
            <a:r>
              <a:rPr lang="en-US" sz="1200" b="1" dirty="0" smtClean="0">
                <a:latin typeface="Times New Roman" pitchFamily="18" charset="0"/>
                <a:cs typeface="Times New Roman" pitchFamily="18" charset="0"/>
              </a:rPr>
              <a:t>-5     -4       -3      -2      -1       0        1       2        3       4        5        6       7        8       9       10     11     12      13      14      15      </a:t>
            </a:r>
            <a:endParaRPr lang="en-US" sz="1200" b="1" dirty="0">
              <a:latin typeface="Times New Roman" pitchFamily="18" charset="0"/>
              <a:cs typeface="Times New Roman" pitchFamily="18" charset="0"/>
            </a:endParaRPr>
          </a:p>
        </p:txBody>
      </p:sp>
      <p:sp>
        <p:nvSpPr>
          <p:cNvPr id="45" name="TextBox 44"/>
          <p:cNvSpPr txBox="1"/>
          <p:nvPr/>
        </p:nvSpPr>
        <p:spPr>
          <a:xfrm>
            <a:off x="457200" y="2590800"/>
            <a:ext cx="609600" cy="261610"/>
          </a:xfrm>
          <a:prstGeom prst="rect">
            <a:avLst/>
          </a:prstGeom>
          <a:noFill/>
        </p:spPr>
        <p:txBody>
          <a:bodyPr wrap="square" rtlCol="0">
            <a:spAutoFit/>
          </a:bodyPr>
          <a:lstStyle/>
          <a:p>
            <a:r>
              <a:rPr lang="en-US" sz="1100" b="1" dirty="0" smtClean="0"/>
              <a:t>p</a:t>
            </a:r>
            <a:endParaRPr lang="en-US" sz="1100" b="1" dirty="0"/>
          </a:p>
        </p:txBody>
      </p:sp>
      <p:cxnSp>
        <p:nvCxnSpPr>
          <p:cNvPr id="54" name="Straight Connector 53"/>
          <p:cNvCxnSpPr/>
          <p:nvPr/>
        </p:nvCxnSpPr>
        <p:spPr>
          <a:xfrm rot="10800000" flipH="1">
            <a:off x="1813560" y="6888480"/>
            <a:ext cx="76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0800000" flipH="1">
            <a:off x="1965960" y="6995160"/>
            <a:ext cx="76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10800000" flipH="1">
            <a:off x="667512" y="3276600"/>
            <a:ext cx="7242048" cy="2651760"/>
          </a:xfrm>
          <a:prstGeom prst="line">
            <a:avLst/>
          </a:prstGeom>
          <a:ln>
            <a:prstDash val="lgDashDot"/>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0800000" flipH="1" flipV="1">
            <a:off x="304800" y="5943600"/>
            <a:ext cx="8138160" cy="0"/>
          </a:xfrm>
          <a:prstGeom prst="line">
            <a:avLst/>
          </a:prstGeom>
          <a:ln>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flipH="1" flipV="1">
            <a:off x="-1191126" y="4419600"/>
            <a:ext cx="3657600" cy="0"/>
          </a:xfrm>
          <a:prstGeom prst="line">
            <a:avLst/>
          </a:prstGeom>
          <a:ln>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5400000">
            <a:off x="2073442" y="5928360"/>
            <a:ext cx="76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a:off x="2434389" y="5928360"/>
            <a:ext cx="76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3156284" y="5928360"/>
            <a:ext cx="76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5400000">
            <a:off x="2795337" y="5928360"/>
            <a:ext cx="76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5400000">
            <a:off x="3517232" y="5928360"/>
            <a:ext cx="76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3878179" y="5928360"/>
            <a:ext cx="76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4239126" y="5928360"/>
            <a:ext cx="76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4600074" y="5928360"/>
            <a:ext cx="76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4961021" y="5928360"/>
            <a:ext cx="76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5400000">
            <a:off x="5321968" y="5928360"/>
            <a:ext cx="76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5400000">
            <a:off x="5682916" y="5928360"/>
            <a:ext cx="76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5400000">
            <a:off x="6765758" y="5928360"/>
            <a:ext cx="76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6043863" y="5928360"/>
            <a:ext cx="76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6404811" y="5928360"/>
            <a:ext cx="76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5400000">
            <a:off x="1351547" y="5928360"/>
            <a:ext cx="76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712495" y="5928360"/>
            <a:ext cx="76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5400000">
            <a:off x="990600" y="5928360"/>
            <a:ext cx="76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5400000">
            <a:off x="7132320" y="5943600"/>
            <a:ext cx="76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5400000">
            <a:off x="7498080" y="5943600"/>
            <a:ext cx="76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7863840" y="5943600"/>
            <a:ext cx="76200" cy="0"/>
          </a:xfrm>
          <a:prstGeom prst="line">
            <a:avLst/>
          </a:prstGeom>
        </p:spPr>
        <p:style>
          <a:lnRef idx="1">
            <a:schemeClr val="accent1"/>
          </a:lnRef>
          <a:fillRef idx="0">
            <a:schemeClr val="accent1"/>
          </a:fillRef>
          <a:effectRef idx="0">
            <a:schemeClr val="accent1"/>
          </a:effectRef>
          <a:fontRef idx="minor">
            <a:schemeClr val="tx1"/>
          </a:fontRef>
        </p:style>
      </p:cxnSp>
      <p:sp>
        <p:nvSpPr>
          <p:cNvPr id="43" name="Oval 42"/>
          <p:cNvSpPr>
            <a:spLocks noChangeAspect="1"/>
          </p:cNvSpPr>
          <p:nvPr/>
        </p:nvSpPr>
        <p:spPr>
          <a:xfrm>
            <a:off x="594360" y="5879592"/>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TextBox 43"/>
          <p:cNvSpPr txBox="1"/>
          <p:nvPr/>
        </p:nvSpPr>
        <p:spPr>
          <a:xfrm>
            <a:off x="8229600" y="5715001"/>
            <a:ext cx="762000" cy="261610"/>
          </a:xfrm>
          <a:prstGeom prst="rect">
            <a:avLst/>
          </a:prstGeom>
          <a:noFill/>
        </p:spPr>
        <p:txBody>
          <a:bodyPr wrap="square" rtlCol="0">
            <a:spAutoFit/>
          </a:bodyPr>
          <a:lstStyle/>
          <a:p>
            <a:r>
              <a:rPr lang="en-US" sz="1100" b="1" dirty="0" smtClean="0"/>
              <a:t>x: profit</a:t>
            </a:r>
            <a:endParaRPr lang="en-US" sz="1100" b="1" dirty="0"/>
          </a:p>
        </p:txBody>
      </p:sp>
      <p:cxnSp>
        <p:nvCxnSpPr>
          <p:cNvPr id="46" name="Straight Connector 45"/>
          <p:cNvCxnSpPr/>
          <p:nvPr/>
        </p:nvCxnSpPr>
        <p:spPr>
          <a:xfrm rot="10800000" flipH="1">
            <a:off x="594360" y="5669280"/>
            <a:ext cx="76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0800000" flipH="1">
            <a:off x="594360" y="5394960"/>
            <a:ext cx="76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0800000" flipH="1">
            <a:off x="594360" y="5120640"/>
            <a:ext cx="76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0800000" flipH="1">
            <a:off x="594360" y="4846320"/>
            <a:ext cx="76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0800000" flipH="1">
            <a:off x="594360" y="4572000"/>
            <a:ext cx="76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0800000" flipH="1">
            <a:off x="594360" y="4023360"/>
            <a:ext cx="76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10800000" flipH="1">
            <a:off x="594360" y="4297680"/>
            <a:ext cx="76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10800000" flipH="1">
            <a:off x="594360" y="3749040"/>
            <a:ext cx="76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10800000" flipH="1">
            <a:off x="594360" y="3474720"/>
            <a:ext cx="76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10800000" flipH="1">
            <a:off x="594360" y="3200400"/>
            <a:ext cx="76200" cy="0"/>
          </a:xfrm>
          <a:prstGeom prst="line">
            <a:avLst/>
          </a:prstGeom>
        </p:spPr>
        <p:style>
          <a:lnRef idx="1">
            <a:schemeClr val="accent1"/>
          </a:lnRef>
          <a:fillRef idx="0">
            <a:schemeClr val="accent1"/>
          </a:fillRef>
          <a:effectRef idx="0">
            <a:schemeClr val="accent1"/>
          </a:effectRef>
          <a:fontRef idx="minor">
            <a:schemeClr val="tx1"/>
          </a:fontRef>
        </p:style>
      </p:cxnSp>
      <p:sp>
        <p:nvSpPr>
          <p:cNvPr id="58" name="TextBox 57"/>
          <p:cNvSpPr txBox="1"/>
          <p:nvPr/>
        </p:nvSpPr>
        <p:spPr>
          <a:xfrm rot="16200000">
            <a:off x="-1104342" y="4152342"/>
            <a:ext cx="3224600" cy="253916"/>
          </a:xfrm>
          <a:prstGeom prst="rect">
            <a:avLst/>
          </a:prstGeom>
          <a:noFill/>
        </p:spPr>
        <p:txBody>
          <a:bodyPr wrap="square" rtlCol="0">
            <a:spAutoFit/>
          </a:bodyPr>
          <a:lstStyle/>
          <a:p>
            <a:r>
              <a:rPr lang="en-US" sz="1050" b="1" dirty="0" smtClean="0"/>
              <a:t>0.1     0.2   0.3    0.4    0.5   0.6    0.7   0.8    0.9   1.0</a:t>
            </a:r>
            <a:endParaRPr lang="en-US" sz="1050" b="1" dirty="0"/>
          </a:p>
        </p:txBody>
      </p:sp>
      <p:sp>
        <p:nvSpPr>
          <p:cNvPr id="59" name="Oval 58"/>
          <p:cNvSpPr>
            <a:spLocks noChangeAspect="1"/>
          </p:cNvSpPr>
          <p:nvPr/>
        </p:nvSpPr>
        <p:spPr>
          <a:xfrm>
            <a:off x="7863840" y="32004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TextBox 60"/>
          <p:cNvSpPr txBox="1"/>
          <p:nvPr/>
        </p:nvSpPr>
        <p:spPr>
          <a:xfrm>
            <a:off x="7924800" y="3048000"/>
            <a:ext cx="685800" cy="253916"/>
          </a:xfrm>
          <a:prstGeom prst="rect">
            <a:avLst/>
          </a:prstGeom>
          <a:noFill/>
        </p:spPr>
        <p:txBody>
          <a:bodyPr wrap="square" rtlCol="0">
            <a:spAutoFit/>
          </a:bodyPr>
          <a:lstStyle/>
          <a:p>
            <a:r>
              <a:rPr lang="en-US" sz="1050" b="1" dirty="0" smtClean="0"/>
              <a:t>(15,1.0)</a:t>
            </a:r>
            <a:endParaRPr lang="en-US" sz="1050" b="1" dirty="0"/>
          </a:p>
        </p:txBody>
      </p:sp>
      <p:sp>
        <p:nvSpPr>
          <p:cNvPr id="62" name="TextBox 61"/>
          <p:cNvSpPr txBox="1"/>
          <p:nvPr/>
        </p:nvSpPr>
        <p:spPr>
          <a:xfrm>
            <a:off x="609600" y="5638800"/>
            <a:ext cx="685800" cy="253916"/>
          </a:xfrm>
          <a:prstGeom prst="rect">
            <a:avLst/>
          </a:prstGeom>
          <a:noFill/>
        </p:spPr>
        <p:txBody>
          <a:bodyPr wrap="square" rtlCol="0">
            <a:spAutoFit/>
          </a:bodyPr>
          <a:lstStyle/>
          <a:p>
            <a:r>
              <a:rPr lang="en-US" sz="1050" b="1" dirty="0" smtClean="0"/>
              <a:t>(-5,0.0)</a:t>
            </a:r>
            <a:endParaRPr lang="en-US" sz="1050" b="1" dirty="0"/>
          </a:p>
        </p:txBody>
      </p:sp>
      <p:sp>
        <p:nvSpPr>
          <p:cNvPr id="63" name="Oval 62"/>
          <p:cNvSpPr>
            <a:spLocks noChangeAspect="1"/>
          </p:cNvSpPr>
          <p:nvPr/>
        </p:nvSpPr>
        <p:spPr>
          <a:xfrm>
            <a:off x="4953000" y="5888736"/>
            <a:ext cx="91440" cy="9144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endParaRPr>
          </a:p>
        </p:txBody>
      </p:sp>
      <p:sp>
        <p:nvSpPr>
          <p:cNvPr id="68" name="TextBox 67"/>
          <p:cNvSpPr txBox="1"/>
          <p:nvPr/>
        </p:nvSpPr>
        <p:spPr>
          <a:xfrm>
            <a:off x="5791200" y="3962400"/>
            <a:ext cx="1905000" cy="253916"/>
          </a:xfrm>
          <a:prstGeom prst="rect">
            <a:avLst/>
          </a:prstGeom>
          <a:noFill/>
        </p:spPr>
        <p:txBody>
          <a:bodyPr wrap="square" rtlCol="0">
            <a:spAutoFit/>
          </a:bodyPr>
          <a:lstStyle/>
          <a:p>
            <a:r>
              <a:rPr lang="en-US" sz="1050" b="1" dirty="0" smtClean="0"/>
              <a:t>Risk neutral: u = 0.05 x + 0.25</a:t>
            </a:r>
            <a:endParaRPr lang="en-US" sz="1050" b="1" dirty="0"/>
          </a:p>
        </p:txBody>
      </p:sp>
      <p:sp>
        <p:nvSpPr>
          <p:cNvPr id="69" name="Oval 68"/>
          <p:cNvSpPr>
            <a:spLocks noChangeAspect="1"/>
          </p:cNvSpPr>
          <p:nvPr/>
        </p:nvSpPr>
        <p:spPr>
          <a:xfrm>
            <a:off x="4956048" y="4297680"/>
            <a:ext cx="103632" cy="103632"/>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endParaRPr>
          </a:p>
        </p:txBody>
      </p:sp>
      <p:sp>
        <p:nvSpPr>
          <p:cNvPr id="70" name="TextBox 69"/>
          <p:cNvSpPr txBox="1"/>
          <p:nvPr/>
        </p:nvSpPr>
        <p:spPr>
          <a:xfrm>
            <a:off x="5029200" y="4251960"/>
            <a:ext cx="685800" cy="253916"/>
          </a:xfrm>
          <a:prstGeom prst="rect">
            <a:avLst/>
          </a:prstGeom>
          <a:noFill/>
        </p:spPr>
        <p:txBody>
          <a:bodyPr wrap="square" rtlCol="0">
            <a:spAutoFit/>
          </a:bodyPr>
          <a:lstStyle/>
          <a:p>
            <a:r>
              <a:rPr lang="en-US" sz="1050" b="1" dirty="0" smtClean="0"/>
              <a:t>(7,0.6)</a:t>
            </a:r>
            <a:endParaRPr lang="en-US" sz="1050" b="1" dirty="0"/>
          </a:p>
        </p:txBody>
      </p:sp>
      <p:sp>
        <p:nvSpPr>
          <p:cNvPr id="73" name="Oval 72"/>
          <p:cNvSpPr>
            <a:spLocks noChangeAspect="1"/>
          </p:cNvSpPr>
          <p:nvPr/>
        </p:nvSpPr>
        <p:spPr>
          <a:xfrm>
            <a:off x="4956048" y="4724400"/>
            <a:ext cx="109728" cy="109728"/>
          </a:xfrm>
          <a:prstGeom prst="ellipse">
            <a:avLst/>
          </a:prstGeom>
          <a:solidFill>
            <a:srgbClr val="CC00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endParaRPr>
          </a:p>
        </p:txBody>
      </p:sp>
      <p:sp>
        <p:nvSpPr>
          <p:cNvPr id="75" name="TextBox 74"/>
          <p:cNvSpPr txBox="1"/>
          <p:nvPr/>
        </p:nvSpPr>
        <p:spPr>
          <a:xfrm>
            <a:off x="5105400" y="4648200"/>
            <a:ext cx="685800" cy="253916"/>
          </a:xfrm>
          <a:prstGeom prst="rect">
            <a:avLst/>
          </a:prstGeom>
          <a:noFill/>
        </p:spPr>
        <p:txBody>
          <a:bodyPr wrap="square" rtlCol="0">
            <a:spAutoFit/>
          </a:bodyPr>
          <a:lstStyle/>
          <a:p>
            <a:r>
              <a:rPr lang="en-US" sz="1050" b="1" dirty="0" smtClean="0"/>
              <a:t>(7,0.4)</a:t>
            </a:r>
            <a:endParaRPr lang="en-US" sz="1050" b="1" dirty="0"/>
          </a:p>
        </p:txBody>
      </p:sp>
      <p:sp>
        <p:nvSpPr>
          <p:cNvPr id="76" name="TextBox 75"/>
          <p:cNvSpPr txBox="1"/>
          <p:nvPr/>
        </p:nvSpPr>
        <p:spPr>
          <a:xfrm>
            <a:off x="5181600" y="4800600"/>
            <a:ext cx="1905000" cy="415498"/>
          </a:xfrm>
          <a:prstGeom prst="rect">
            <a:avLst/>
          </a:prstGeom>
          <a:noFill/>
        </p:spPr>
        <p:txBody>
          <a:bodyPr wrap="square" rtlCol="0">
            <a:spAutoFit/>
          </a:bodyPr>
          <a:lstStyle/>
          <a:p>
            <a:r>
              <a:rPr lang="en-US" sz="1050" b="1" dirty="0" smtClean="0"/>
              <a:t>Risk seeking: u = 0.4</a:t>
            </a:r>
          </a:p>
          <a:p>
            <a:r>
              <a:rPr lang="en-US" sz="1050" b="1" dirty="0" smtClean="0"/>
              <a:t>Exp. profit = 3 &lt; 7</a:t>
            </a:r>
            <a:endParaRPr lang="en-US" sz="105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2"/>
                                        </p:tgtEl>
                                        <p:attrNameLst>
                                          <p:attrName>style.visibility</p:attrName>
                                        </p:attrNameLst>
                                      </p:cBhvr>
                                      <p:to>
                                        <p:strVal val="visible"/>
                                      </p:to>
                                    </p:set>
                                    <p:animEffect transition="in" filter="blinds(horizontal)">
                                      <p:cBhvr>
                                        <p:cTn id="7" dur="500"/>
                                        <p:tgtEl>
                                          <p:spTgt spid="62"/>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43"/>
                                        </p:tgtEl>
                                        <p:attrNameLst>
                                          <p:attrName>style.visibility</p:attrName>
                                        </p:attrNameLst>
                                      </p:cBhvr>
                                      <p:to>
                                        <p:strVal val="visible"/>
                                      </p:to>
                                    </p:set>
                                    <p:animEffect transition="in" filter="blinds(horizontal)">
                                      <p:cBhvr>
                                        <p:cTn id="10" dur="500"/>
                                        <p:tgtEl>
                                          <p:spTgt spid="43"/>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61"/>
                                        </p:tgtEl>
                                        <p:attrNameLst>
                                          <p:attrName>style.visibility</p:attrName>
                                        </p:attrNameLst>
                                      </p:cBhvr>
                                      <p:to>
                                        <p:strVal val="visible"/>
                                      </p:to>
                                    </p:set>
                                    <p:animEffect transition="in" filter="blinds(horizontal)">
                                      <p:cBhvr>
                                        <p:cTn id="15" dur="500"/>
                                        <p:tgtEl>
                                          <p:spTgt spid="61"/>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59"/>
                                        </p:tgtEl>
                                        <p:attrNameLst>
                                          <p:attrName>style.visibility</p:attrName>
                                        </p:attrNameLst>
                                      </p:cBhvr>
                                      <p:to>
                                        <p:strVal val="visible"/>
                                      </p:to>
                                    </p:set>
                                    <p:animEffect transition="in" filter="blinds(horizontal)">
                                      <p:cBhvr>
                                        <p:cTn id="18" dur="500"/>
                                        <p:tgtEl>
                                          <p:spTgt spid="59"/>
                                        </p:tgtEl>
                                      </p:cBhvr>
                                    </p:animEffect>
                                  </p:childTnLst>
                                </p:cTn>
                              </p:par>
                            </p:childTnLst>
                          </p:cTn>
                        </p:par>
                      </p:childTnLst>
                    </p:cTn>
                  </p:par>
                  <p:par>
                    <p:cTn id="19" fill="hold">
                      <p:stCondLst>
                        <p:cond delay="indefinite"/>
                      </p:stCondLst>
                      <p:childTnLst>
                        <p:par>
                          <p:cTn id="20" fill="hold">
                            <p:stCondLst>
                              <p:cond delay="0"/>
                            </p:stCondLst>
                            <p:childTnLst>
                              <p:par>
                                <p:cTn id="21" presetID="5" presetClass="entr" presetSubtype="10" fill="hold" nodeType="clickEffect">
                                  <p:stCondLst>
                                    <p:cond delay="0"/>
                                  </p:stCondLst>
                                  <p:childTnLst>
                                    <p:set>
                                      <p:cBhvr>
                                        <p:cTn id="22" dur="1" fill="hold">
                                          <p:stCondLst>
                                            <p:cond delay="0"/>
                                          </p:stCondLst>
                                        </p:cTn>
                                        <p:tgtEl>
                                          <p:spTgt spid="65"/>
                                        </p:tgtEl>
                                        <p:attrNameLst>
                                          <p:attrName>style.visibility</p:attrName>
                                        </p:attrNameLst>
                                      </p:cBhvr>
                                      <p:to>
                                        <p:strVal val="visible"/>
                                      </p:to>
                                    </p:set>
                                    <p:animEffect transition="in" filter="checkerboard(across)">
                                      <p:cBhvr>
                                        <p:cTn id="23" dur="500"/>
                                        <p:tgtEl>
                                          <p:spTgt spid="65"/>
                                        </p:tgtEl>
                                      </p:cBhvr>
                                    </p:animEffect>
                                  </p:childTnLst>
                                </p:cTn>
                              </p:par>
                            </p:childTnLst>
                          </p:cTn>
                        </p:par>
                      </p:childTnLst>
                    </p:cTn>
                  </p:par>
                  <p:par>
                    <p:cTn id="24" fill="hold">
                      <p:stCondLst>
                        <p:cond delay="indefinite"/>
                      </p:stCondLst>
                      <p:childTnLst>
                        <p:par>
                          <p:cTn id="25" fill="hold">
                            <p:stCondLst>
                              <p:cond delay="0"/>
                            </p:stCondLst>
                            <p:childTnLst>
                              <p:par>
                                <p:cTn id="26" presetID="5" presetClass="entr" presetSubtype="10" fill="hold" grpId="0" nodeType="clickEffect">
                                  <p:stCondLst>
                                    <p:cond delay="0"/>
                                  </p:stCondLst>
                                  <p:childTnLst>
                                    <p:set>
                                      <p:cBhvr>
                                        <p:cTn id="27" dur="1" fill="hold">
                                          <p:stCondLst>
                                            <p:cond delay="0"/>
                                          </p:stCondLst>
                                        </p:cTn>
                                        <p:tgtEl>
                                          <p:spTgt spid="68"/>
                                        </p:tgtEl>
                                        <p:attrNameLst>
                                          <p:attrName>style.visibility</p:attrName>
                                        </p:attrNameLst>
                                      </p:cBhvr>
                                      <p:to>
                                        <p:strVal val="visible"/>
                                      </p:to>
                                    </p:set>
                                    <p:animEffect transition="in" filter="checkerboard(across)">
                                      <p:cBhvr>
                                        <p:cTn id="28" dur="500"/>
                                        <p:tgtEl>
                                          <p:spTgt spid="68"/>
                                        </p:tgtEl>
                                      </p:cBhvr>
                                    </p:animEffect>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63"/>
                                        </p:tgtEl>
                                        <p:attrNameLst>
                                          <p:attrName>style.visibility</p:attrName>
                                        </p:attrNameLst>
                                      </p:cBhvr>
                                      <p:to>
                                        <p:strVal val="visible"/>
                                      </p:to>
                                    </p:set>
                                    <p:anim calcmode="lin" valueType="num">
                                      <p:cBhvr additive="base">
                                        <p:cTn id="33" dur="500" fill="hold"/>
                                        <p:tgtEl>
                                          <p:spTgt spid="63"/>
                                        </p:tgtEl>
                                        <p:attrNameLst>
                                          <p:attrName>ppt_x</p:attrName>
                                        </p:attrNameLst>
                                      </p:cBhvr>
                                      <p:tavLst>
                                        <p:tav tm="0">
                                          <p:val>
                                            <p:strVal val="#ppt_x"/>
                                          </p:val>
                                        </p:tav>
                                        <p:tav tm="100000">
                                          <p:val>
                                            <p:strVal val="#ppt_x"/>
                                          </p:val>
                                        </p:tav>
                                      </p:tavLst>
                                    </p:anim>
                                    <p:anim calcmode="lin" valueType="num">
                                      <p:cBhvr additive="base">
                                        <p:cTn id="34" dur="500" fill="hold"/>
                                        <p:tgtEl>
                                          <p:spTgt spid="63"/>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70"/>
                                        </p:tgtEl>
                                        <p:attrNameLst>
                                          <p:attrName>style.visibility</p:attrName>
                                        </p:attrNameLst>
                                      </p:cBhvr>
                                      <p:to>
                                        <p:strVal val="visible"/>
                                      </p:to>
                                    </p:set>
                                    <p:anim calcmode="lin" valueType="num">
                                      <p:cBhvr additive="base">
                                        <p:cTn id="39" dur="500" fill="hold"/>
                                        <p:tgtEl>
                                          <p:spTgt spid="70"/>
                                        </p:tgtEl>
                                        <p:attrNameLst>
                                          <p:attrName>ppt_x</p:attrName>
                                        </p:attrNameLst>
                                      </p:cBhvr>
                                      <p:tavLst>
                                        <p:tav tm="0">
                                          <p:val>
                                            <p:strVal val="#ppt_x"/>
                                          </p:val>
                                        </p:tav>
                                        <p:tav tm="100000">
                                          <p:val>
                                            <p:strVal val="#ppt_x"/>
                                          </p:val>
                                        </p:tav>
                                      </p:tavLst>
                                    </p:anim>
                                    <p:anim calcmode="lin" valueType="num">
                                      <p:cBhvr additive="base">
                                        <p:cTn id="40" dur="500" fill="hold"/>
                                        <p:tgtEl>
                                          <p:spTgt spid="70"/>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69"/>
                                        </p:tgtEl>
                                        <p:attrNameLst>
                                          <p:attrName>style.visibility</p:attrName>
                                        </p:attrNameLst>
                                      </p:cBhvr>
                                      <p:to>
                                        <p:strVal val="visible"/>
                                      </p:to>
                                    </p:set>
                                    <p:anim calcmode="lin" valueType="num">
                                      <p:cBhvr additive="base">
                                        <p:cTn id="43" dur="500" fill="hold"/>
                                        <p:tgtEl>
                                          <p:spTgt spid="69"/>
                                        </p:tgtEl>
                                        <p:attrNameLst>
                                          <p:attrName>ppt_x</p:attrName>
                                        </p:attrNameLst>
                                      </p:cBhvr>
                                      <p:tavLst>
                                        <p:tav tm="0">
                                          <p:val>
                                            <p:strVal val="#ppt_x"/>
                                          </p:val>
                                        </p:tav>
                                        <p:tav tm="100000">
                                          <p:val>
                                            <p:strVal val="#ppt_x"/>
                                          </p:val>
                                        </p:tav>
                                      </p:tavLst>
                                    </p:anim>
                                    <p:anim calcmode="lin" valueType="num">
                                      <p:cBhvr additive="base">
                                        <p:cTn id="44" dur="500" fill="hold"/>
                                        <p:tgtEl>
                                          <p:spTgt spid="69"/>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xit" presetSubtype="4" fill="hold" grpId="1" nodeType="clickEffect">
                                  <p:stCondLst>
                                    <p:cond delay="0"/>
                                  </p:stCondLst>
                                  <p:childTnLst>
                                    <p:anim calcmode="lin" valueType="num">
                                      <p:cBhvr additive="base">
                                        <p:cTn id="48" dur="500"/>
                                        <p:tgtEl>
                                          <p:spTgt spid="63"/>
                                        </p:tgtEl>
                                        <p:attrNameLst>
                                          <p:attrName>ppt_x</p:attrName>
                                        </p:attrNameLst>
                                      </p:cBhvr>
                                      <p:tavLst>
                                        <p:tav tm="0">
                                          <p:val>
                                            <p:strVal val="ppt_x"/>
                                          </p:val>
                                        </p:tav>
                                        <p:tav tm="100000">
                                          <p:val>
                                            <p:strVal val="ppt_x"/>
                                          </p:val>
                                        </p:tav>
                                      </p:tavLst>
                                    </p:anim>
                                    <p:anim calcmode="lin" valueType="num">
                                      <p:cBhvr additive="base">
                                        <p:cTn id="49" dur="500"/>
                                        <p:tgtEl>
                                          <p:spTgt spid="63"/>
                                        </p:tgtEl>
                                        <p:attrNameLst>
                                          <p:attrName>ppt_y</p:attrName>
                                        </p:attrNameLst>
                                      </p:cBhvr>
                                      <p:tavLst>
                                        <p:tav tm="0">
                                          <p:val>
                                            <p:strVal val="ppt_y"/>
                                          </p:val>
                                        </p:tav>
                                        <p:tav tm="100000">
                                          <p:val>
                                            <p:strVal val="1+ppt_h/2"/>
                                          </p:val>
                                        </p:tav>
                                      </p:tavLst>
                                    </p:anim>
                                    <p:set>
                                      <p:cBhvr>
                                        <p:cTn id="50" dur="1" fill="hold">
                                          <p:stCondLst>
                                            <p:cond delay="499"/>
                                          </p:stCondLst>
                                        </p:cTn>
                                        <p:tgtEl>
                                          <p:spTgt spid="63"/>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5" presetClass="entr" presetSubtype="10" fill="hold" grpId="0" nodeType="clickEffect">
                                  <p:stCondLst>
                                    <p:cond delay="0"/>
                                  </p:stCondLst>
                                  <p:childTnLst>
                                    <p:set>
                                      <p:cBhvr>
                                        <p:cTn id="54" dur="1" fill="hold">
                                          <p:stCondLst>
                                            <p:cond delay="0"/>
                                          </p:stCondLst>
                                        </p:cTn>
                                        <p:tgtEl>
                                          <p:spTgt spid="76"/>
                                        </p:tgtEl>
                                        <p:attrNameLst>
                                          <p:attrName>style.visibility</p:attrName>
                                        </p:attrNameLst>
                                      </p:cBhvr>
                                      <p:to>
                                        <p:strVal val="visible"/>
                                      </p:to>
                                    </p:set>
                                    <p:animEffect transition="in" filter="checkerboard(across)">
                                      <p:cBhvr>
                                        <p:cTn id="55" dur="500"/>
                                        <p:tgtEl>
                                          <p:spTgt spid="76"/>
                                        </p:tgtEl>
                                      </p:cBhvr>
                                    </p:animEffect>
                                  </p:childTnLst>
                                </p:cTn>
                              </p:par>
                              <p:par>
                                <p:cTn id="56" presetID="5" presetClass="entr" presetSubtype="10" fill="hold" grpId="0" nodeType="withEffect">
                                  <p:stCondLst>
                                    <p:cond delay="0"/>
                                  </p:stCondLst>
                                  <p:childTnLst>
                                    <p:set>
                                      <p:cBhvr>
                                        <p:cTn id="57" dur="1" fill="hold">
                                          <p:stCondLst>
                                            <p:cond delay="0"/>
                                          </p:stCondLst>
                                        </p:cTn>
                                        <p:tgtEl>
                                          <p:spTgt spid="73"/>
                                        </p:tgtEl>
                                        <p:attrNameLst>
                                          <p:attrName>style.visibility</p:attrName>
                                        </p:attrNameLst>
                                      </p:cBhvr>
                                      <p:to>
                                        <p:strVal val="visible"/>
                                      </p:to>
                                    </p:set>
                                    <p:animEffect transition="in" filter="checkerboard(across)">
                                      <p:cBhvr>
                                        <p:cTn id="58" dur="500"/>
                                        <p:tgtEl>
                                          <p:spTgt spid="73"/>
                                        </p:tgtEl>
                                      </p:cBhvr>
                                    </p:animEffect>
                                  </p:childTnLst>
                                </p:cTn>
                              </p:par>
                              <p:par>
                                <p:cTn id="59" presetID="5" presetClass="entr" presetSubtype="10" fill="hold" grpId="0" nodeType="withEffect">
                                  <p:stCondLst>
                                    <p:cond delay="0"/>
                                  </p:stCondLst>
                                  <p:childTnLst>
                                    <p:set>
                                      <p:cBhvr>
                                        <p:cTn id="60" dur="1" fill="hold">
                                          <p:stCondLst>
                                            <p:cond delay="0"/>
                                          </p:stCondLst>
                                        </p:cTn>
                                        <p:tgtEl>
                                          <p:spTgt spid="75"/>
                                        </p:tgtEl>
                                        <p:attrNameLst>
                                          <p:attrName>style.visibility</p:attrName>
                                        </p:attrNameLst>
                                      </p:cBhvr>
                                      <p:to>
                                        <p:strVal val="visible"/>
                                      </p:to>
                                    </p:set>
                                    <p:animEffect transition="in" filter="checkerboard(across)">
                                      <p:cBhvr>
                                        <p:cTn id="61" dur="500"/>
                                        <p:tgtEl>
                                          <p:spTgt spid="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 grpId="0" animBg="1"/>
      <p:bldP spid="59" grpId="0" animBg="1"/>
      <p:bldP spid="61" grpId="0"/>
      <p:bldP spid="62" grpId="0"/>
      <p:bldP spid="63" grpId="0" animBg="1"/>
      <p:bldP spid="63" grpId="1" animBg="1"/>
      <p:bldP spid="68" grpId="0"/>
      <p:bldP spid="69" grpId="0" animBg="1"/>
      <p:bldP spid="70" grpId="0"/>
      <p:bldP spid="73" grpId="0" animBg="1"/>
      <p:bldP spid="75" grpId="0"/>
      <p:bldP spid="7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preferRelativeResize="0">
            <a:picLocks noChangeArrowheads="1"/>
          </p:cNvPicPr>
          <p:nvPr/>
        </p:nvPicPr>
        <p:blipFill>
          <a:blip r:embed="rId2" cstate="print"/>
          <a:srcRect/>
          <a:stretch>
            <a:fillRect/>
          </a:stretch>
        </p:blipFill>
        <p:spPr bwMode="auto">
          <a:xfrm>
            <a:off x="0" y="0"/>
            <a:ext cx="9144000" cy="548640"/>
          </a:xfrm>
          <a:prstGeom prst="rect">
            <a:avLst/>
          </a:prstGeom>
          <a:noFill/>
          <a:ln w="9525">
            <a:noFill/>
            <a:miter lim="800000"/>
            <a:headEnd/>
            <a:tailEnd/>
          </a:ln>
        </p:spPr>
      </p:pic>
      <p:sp>
        <p:nvSpPr>
          <p:cNvPr id="2" name="Title 1"/>
          <p:cNvSpPr>
            <a:spLocks noGrp="1"/>
          </p:cNvSpPr>
          <p:nvPr>
            <p:ph type="ctrTitle"/>
          </p:nvPr>
        </p:nvSpPr>
        <p:spPr>
          <a:xfrm>
            <a:off x="0" y="0"/>
            <a:ext cx="7696200" cy="609600"/>
          </a:xfrm>
        </p:spPr>
        <p:txBody>
          <a:bodyPr>
            <a:noAutofit/>
          </a:bodyPr>
          <a:lstStyle/>
          <a:p>
            <a:pPr marL="274320" lvl="0" indent="365760" algn="l">
              <a:lnSpc>
                <a:spcPct val="150000"/>
              </a:lnSpc>
              <a:spcBef>
                <a:spcPts val="0"/>
              </a:spcBef>
            </a:pPr>
            <a:r>
              <a:rPr lang="en-GB" sz="2400" b="1" dirty="0" smtClean="0">
                <a:solidFill>
                  <a:schemeClr val="bg1"/>
                </a:solidFill>
                <a:latin typeface="Times New Roman" pitchFamily="18" charset="0"/>
                <a:ea typeface="+mn-ea"/>
                <a:cs typeface="Times New Roman" pitchFamily="18" charset="0"/>
              </a:rPr>
              <a:t>Utility theory</a:t>
            </a:r>
            <a:endParaRPr lang="en-US" sz="2400" b="1" dirty="0">
              <a:solidFill>
                <a:schemeClr val="bg1"/>
              </a:solidFill>
            </a:endParaRPr>
          </a:p>
        </p:txBody>
      </p:sp>
      <p:sp>
        <p:nvSpPr>
          <p:cNvPr id="6" name="Slide Number Placeholder 5"/>
          <p:cNvSpPr>
            <a:spLocks noGrp="1"/>
          </p:cNvSpPr>
          <p:nvPr>
            <p:ph type="sldNum" sz="quarter" idx="12"/>
          </p:nvPr>
        </p:nvSpPr>
        <p:spPr/>
        <p:txBody>
          <a:bodyPr/>
          <a:lstStyle/>
          <a:p>
            <a:fld id="{5DAA7B20-E9E9-4964-A3EC-716C87315808}" type="slidenum">
              <a:rPr lang="en-US" smtClean="0"/>
              <a:pPr/>
              <a:t>15</a:t>
            </a:fld>
            <a:endParaRPr lang="en-US"/>
          </a:p>
        </p:txBody>
      </p:sp>
      <p:sp>
        <p:nvSpPr>
          <p:cNvPr id="7" name="Rectangle 6"/>
          <p:cNvSpPr/>
          <p:nvPr/>
        </p:nvSpPr>
        <p:spPr>
          <a:xfrm>
            <a:off x="152400" y="609600"/>
            <a:ext cx="8686800" cy="5678478"/>
          </a:xfrm>
          <a:prstGeom prst="rect">
            <a:avLst/>
          </a:prstGeom>
        </p:spPr>
        <p:txBody>
          <a:bodyPr wrap="square">
            <a:spAutoFit/>
          </a:bodyPr>
          <a:lstStyle/>
          <a:p>
            <a:pPr marL="91440" indent="182880">
              <a:lnSpc>
                <a:spcPct val="150000"/>
              </a:lnSpc>
            </a:pPr>
            <a:r>
              <a:rPr lang="en-GB" sz="2400" b="1" dirty="0" smtClean="0">
                <a:latin typeface="Times New Roman" pitchFamily="18" charset="0"/>
                <a:cs typeface="Times New Roman" pitchFamily="18" charset="0"/>
              </a:rPr>
              <a:t>Converting profit into utilities</a:t>
            </a:r>
          </a:p>
          <a:p>
            <a:pPr marL="91440" indent="182880">
              <a:lnSpc>
                <a:spcPct val="150000"/>
              </a:lnSpc>
              <a:buFont typeface="Arial" pitchFamily="34" charset="0"/>
              <a:buChar char="•"/>
            </a:pPr>
            <a:r>
              <a:rPr lang="en-US" dirty="0" smtClean="0">
                <a:latin typeface="Times New Roman" pitchFamily="18" charset="0"/>
                <a:cs typeface="Times New Roman" pitchFamily="18" charset="0"/>
              </a:rPr>
              <a:t>Suppose p = 0.40, that is, you are indifferent between playing a lottery that offers 15 with p = 0.40, or -5 with probability 1 - p = 0.60 or taking a guaranteed profit of 7.</a:t>
            </a:r>
          </a:p>
          <a:p>
            <a:pPr marL="91440" indent="182880">
              <a:lnSpc>
                <a:spcPct val="150000"/>
              </a:lnSpc>
              <a:buFont typeface="Arial" pitchFamily="34" charset="0"/>
              <a:buChar char="•"/>
            </a:pPr>
            <a:r>
              <a:rPr lang="en-US" dirty="0" smtClean="0">
                <a:latin typeface="Times New Roman" pitchFamily="18" charset="0"/>
                <a:cs typeface="Times New Roman" pitchFamily="18" charset="0"/>
              </a:rPr>
              <a:t> With p = 0.40, the expected profit is 0.40</a:t>
            </a:r>
            <a:r>
              <a:rPr lang="en-US" dirty="0" smtClean="0">
                <a:latin typeface="Times New Roman" pitchFamily="18" charset="0"/>
                <a:cs typeface="Times New Roman" pitchFamily="18" charset="0"/>
                <a:sym typeface="Mathematica1"/>
              </a:rPr>
              <a:t></a:t>
            </a:r>
            <a:r>
              <a:rPr lang="en-US" dirty="0" smtClean="0">
                <a:latin typeface="Times New Roman" pitchFamily="18" charset="0"/>
                <a:cs typeface="Times New Roman" pitchFamily="18" charset="0"/>
              </a:rPr>
              <a:t>15 + 0.6</a:t>
            </a:r>
            <a:r>
              <a:rPr lang="en-US" dirty="0" smtClean="0">
                <a:latin typeface="Times New Roman" pitchFamily="18" charset="0"/>
                <a:cs typeface="Times New Roman" pitchFamily="18" charset="0"/>
                <a:sym typeface="Mathematica1"/>
              </a:rPr>
              <a:t></a:t>
            </a:r>
            <a:r>
              <a:rPr lang="en-US" dirty="0" smtClean="0">
                <a:latin typeface="Times New Roman" pitchFamily="18" charset="0"/>
                <a:cs typeface="Times New Roman" pitchFamily="18" charset="0"/>
              </a:rPr>
              <a:t>(-5) = 3.</a:t>
            </a:r>
          </a:p>
          <a:p>
            <a:pPr marL="91440" indent="182880">
              <a:lnSpc>
                <a:spcPct val="150000"/>
              </a:lnSpc>
              <a:buFont typeface="Arial" pitchFamily="34" charset="0"/>
              <a:buChar char="•"/>
            </a:pPr>
            <a:r>
              <a:rPr lang="en-US" dirty="0" smtClean="0">
                <a:latin typeface="Times New Roman" pitchFamily="18" charset="0"/>
                <a:cs typeface="Times New Roman" pitchFamily="18" charset="0"/>
              </a:rPr>
              <a:t> You are willing to pay 7 to play a lottery whose expected profit is only 3. This is because you value the opportunity of making 15 relatively more.</a:t>
            </a:r>
          </a:p>
          <a:p>
            <a:pPr marL="91440" indent="182880">
              <a:lnSpc>
                <a:spcPct val="150000"/>
              </a:lnSpc>
              <a:buFont typeface="Arial" pitchFamily="34" charset="0"/>
              <a:buChar char="•"/>
            </a:pPr>
            <a:r>
              <a:rPr lang="en-US" dirty="0" smtClean="0">
                <a:latin typeface="Times New Roman" pitchFamily="18" charset="0"/>
                <a:cs typeface="Times New Roman" pitchFamily="18" charset="0"/>
              </a:rPr>
              <a:t> Hence for profit = 7, p = 0.40 and utility = p</a:t>
            </a:r>
            <a:r>
              <a:rPr lang="en-US" dirty="0" smtClean="0">
                <a:latin typeface="Times New Roman" pitchFamily="18" charset="0"/>
                <a:cs typeface="Times New Roman" pitchFamily="18" charset="0"/>
                <a:sym typeface="Mathematica1"/>
              </a:rPr>
              <a:t></a:t>
            </a:r>
            <a:r>
              <a:rPr lang="en-US" dirty="0" smtClean="0">
                <a:latin typeface="Times New Roman" pitchFamily="18" charset="0"/>
                <a:cs typeface="Times New Roman" pitchFamily="18" charset="0"/>
              </a:rPr>
              <a:t>100 = 40.</a:t>
            </a:r>
          </a:p>
          <a:p>
            <a:pPr marL="91440" indent="182880">
              <a:lnSpc>
                <a:spcPct val="150000"/>
              </a:lnSpc>
              <a:buFont typeface="Arial" pitchFamily="34" charset="0"/>
              <a:buChar char="•"/>
            </a:pPr>
            <a:r>
              <a:rPr lang="en-US" dirty="0" smtClean="0">
                <a:latin typeface="Times New Roman" pitchFamily="18" charset="0"/>
                <a:cs typeface="Times New Roman" pitchFamily="18" charset="0"/>
              </a:rPr>
              <a:t> We must now repeat the interview process to find the utilities for each of the remaining profit.</a:t>
            </a:r>
          </a:p>
          <a:p>
            <a:pPr marL="457200" indent="182880">
              <a:lnSpc>
                <a:spcPct val="150000"/>
              </a:lnSpc>
              <a:buClr>
                <a:schemeClr val="accent1"/>
              </a:buClr>
              <a:buFont typeface="Arial" pitchFamily="34" charset="0"/>
              <a:buChar char="•"/>
            </a:pPr>
            <a:r>
              <a:rPr lang="en-US" dirty="0" smtClean="0">
                <a:latin typeface="Times New Roman" pitchFamily="18" charset="0"/>
                <a:cs typeface="Times New Roman" pitchFamily="18" charset="0"/>
              </a:rPr>
              <a:t> A </a:t>
            </a:r>
            <a:r>
              <a:rPr lang="en-US" dirty="0" smtClean="0">
                <a:solidFill>
                  <a:srgbClr val="0070C0"/>
                </a:solidFill>
                <a:latin typeface="Times New Roman" pitchFamily="18" charset="0"/>
                <a:cs typeface="Times New Roman" pitchFamily="18" charset="0"/>
              </a:rPr>
              <a:t>risk-seeking</a:t>
            </a:r>
            <a:r>
              <a:rPr lang="en-US" dirty="0" smtClean="0">
                <a:latin typeface="Times New Roman" pitchFamily="18" charset="0"/>
                <a:cs typeface="Times New Roman" pitchFamily="18" charset="0"/>
              </a:rPr>
              <a:t> decision maker has a utility function that indicates preference for taking risks (</a:t>
            </a:r>
            <a:r>
              <a:rPr lang="en-US" dirty="0" smtClean="0">
                <a:solidFill>
                  <a:srgbClr val="0070C0"/>
                </a:solidFill>
                <a:latin typeface="Times New Roman" pitchFamily="18" charset="0"/>
                <a:cs typeface="Times New Roman" pitchFamily="18" charset="0"/>
              </a:rPr>
              <a:t>Convex</a:t>
            </a:r>
            <a:r>
              <a:rPr lang="en-US" dirty="0" smtClean="0">
                <a:solidFill>
                  <a:srgbClr val="00B0F0"/>
                </a:solidFill>
                <a:latin typeface="Times New Roman" pitchFamily="18" charset="0"/>
                <a:cs typeface="Times New Roman" pitchFamily="18" charset="0"/>
              </a:rPr>
              <a:t> </a:t>
            </a:r>
            <a:r>
              <a:rPr lang="en-US" dirty="0" smtClean="0">
                <a:solidFill>
                  <a:srgbClr val="0070C0"/>
                </a:solidFill>
                <a:latin typeface="Times New Roman" pitchFamily="18" charset="0"/>
                <a:cs typeface="Times New Roman" pitchFamily="18" charset="0"/>
              </a:rPr>
              <a:t>utility function</a:t>
            </a:r>
            <a:r>
              <a:rPr lang="en-US" dirty="0" smtClean="0">
                <a:latin typeface="Times New Roman" pitchFamily="18" charset="0"/>
                <a:cs typeface="Times New Roman" pitchFamily="18" charset="0"/>
              </a:rPr>
              <a:t>).</a:t>
            </a:r>
          </a:p>
          <a:p>
            <a:pPr marL="457200" indent="182880">
              <a:lnSpc>
                <a:spcPct val="150000"/>
              </a:lnSpc>
              <a:buClr>
                <a:schemeClr val="accent1"/>
              </a:buClr>
              <a:buFont typeface="Arial" pitchFamily="34" charset="0"/>
              <a:buChar char="•"/>
            </a:pPr>
            <a:r>
              <a:rPr lang="en-US" dirty="0" smtClean="0">
                <a:latin typeface="Times New Roman" pitchFamily="18" charset="0"/>
                <a:cs typeface="Times New Roman" pitchFamily="18" charset="0"/>
              </a:rPr>
              <a:t> </a:t>
            </a:r>
            <a:r>
              <a:rPr lang="en-US" dirty="0" smtClean="0">
                <a:solidFill>
                  <a:srgbClr val="0070C0"/>
                </a:solidFill>
                <a:latin typeface="Times New Roman" pitchFamily="18" charset="0"/>
                <a:cs typeface="Times New Roman" pitchFamily="18" charset="0"/>
              </a:rPr>
              <a:t>Risk-averse</a:t>
            </a:r>
            <a:r>
              <a:rPr lang="en-US" dirty="0" smtClean="0">
                <a:latin typeface="Times New Roman" pitchFamily="18" charset="0"/>
                <a:cs typeface="Times New Roman" pitchFamily="18" charset="0"/>
              </a:rPr>
              <a:t> decision maker (</a:t>
            </a:r>
            <a:r>
              <a:rPr lang="en-US" dirty="0" smtClean="0">
                <a:solidFill>
                  <a:srgbClr val="0070C0"/>
                </a:solidFill>
                <a:latin typeface="Times New Roman" pitchFamily="18" charset="0"/>
                <a:cs typeface="Times New Roman" pitchFamily="18" charset="0"/>
              </a:rPr>
              <a:t>Concave utility function</a:t>
            </a:r>
            <a:r>
              <a:rPr lang="en-US" dirty="0" smtClean="0">
                <a:latin typeface="Times New Roman" pitchFamily="18" charset="0"/>
                <a:cs typeface="Times New Roman" pitchFamily="18" charset="0"/>
              </a:rPr>
              <a:t>).</a:t>
            </a:r>
          </a:p>
          <a:p>
            <a:pPr marL="457200" indent="182880">
              <a:lnSpc>
                <a:spcPct val="150000"/>
              </a:lnSpc>
              <a:buClr>
                <a:schemeClr val="accent1"/>
              </a:buClr>
              <a:buFont typeface="Arial" pitchFamily="34" charset="0"/>
              <a:buChar char="•"/>
            </a:pPr>
            <a:r>
              <a:rPr lang="en-US" dirty="0" smtClean="0">
                <a:latin typeface="Times New Roman" pitchFamily="18" charset="0"/>
                <a:cs typeface="Times New Roman" pitchFamily="18" charset="0"/>
              </a:rPr>
              <a:t> </a:t>
            </a:r>
            <a:r>
              <a:rPr lang="en-US" dirty="0" smtClean="0">
                <a:solidFill>
                  <a:srgbClr val="0070C0"/>
                </a:solidFill>
                <a:latin typeface="Times New Roman" pitchFamily="18" charset="0"/>
                <a:cs typeface="Times New Roman" pitchFamily="18" charset="0"/>
              </a:rPr>
              <a:t>Risk-neutral</a:t>
            </a:r>
            <a:r>
              <a:rPr lang="en-US" dirty="0" smtClean="0">
                <a:latin typeface="Times New Roman" pitchFamily="18" charset="0"/>
                <a:cs typeface="Times New Roman" pitchFamily="18" charset="0"/>
              </a:rPr>
              <a:t> decision maker </a:t>
            </a:r>
            <a:r>
              <a:rPr lang="en-US" dirty="0" smtClean="0">
                <a:solidFill>
                  <a:srgbClr val="00B0F0"/>
                </a:solidFill>
                <a:latin typeface="Times New Roman" pitchFamily="18" charset="0"/>
                <a:cs typeface="Times New Roman" pitchFamily="18" charset="0"/>
              </a:rPr>
              <a:t>(</a:t>
            </a:r>
            <a:r>
              <a:rPr lang="en-US" dirty="0" smtClean="0">
                <a:solidFill>
                  <a:srgbClr val="0070C0"/>
                </a:solidFill>
                <a:latin typeface="Times New Roman" pitchFamily="18" charset="0"/>
                <a:cs typeface="Times New Roman" pitchFamily="18" charset="0"/>
              </a:rPr>
              <a:t>Linear utility function</a:t>
            </a:r>
            <a:r>
              <a:rPr lang="en-US" dirty="0" smtClean="0">
                <a:latin typeface="Times New Roman" pitchFamily="18" charset="0"/>
                <a:cs typeface="Times New Roman" pitchFamily="18" charset="0"/>
              </a:rPr>
              <a:t>).</a:t>
            </a:r>
            <a:r>
              <a:rPr lang="en-US" sz="2000" b="1"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preferRelativeResize="0">
            <a:picLocks noChangeArrowheads="1"/>
          </p:cNvPicPr>
          <p:nvPr/>
        </p:nvPicPr>
        <p:blipFill>
          <a:blip r:embed="rId2" cstate="print"/>
          <a:srcRect/>
          <a:stretch>
            <a:fillRect/>
          </a:stretch>
        </p:blipFill>
        <p:spPr bwMode="auto">
          <a:xfrm>
            <a:off x="0" y="0"/>
            <a:ext cx="9144000" cy="548640"/>
          </a:xfrm>
          <a:prstGeom prst="rect">
            <a:avLst/>
          </a:prstGeom>
          <a:noFill/>
          <a:ln w="9525">
            <a:noFill/>
            <a:miter lim="800000"/>
            <a:headEnd/>
            <a:tailEnd/>
          </a:ln>
        </p:spPr>
      </p:pic>
      <p:sp>
        <p:nvSpPr>
          <p:cNvPr id="2" name="Title 1"/>
          <p:cNvSpPr>
            <a:spLocks noGrp="1"/>
          </p:cNvSpPr>
          <p:nvPr>
            <p:ph type="ctrTitle"/>
          </p:nvPr>
        </p:nvSpPr>
        <p:spPr>
          <a:xfrm>
            <a:off x="0" y="0"/>
            <a:ext cx="7696200" cy="609600"/>
          </a:xfrm>
        </p:spPr>
        <p:txBody>
          <a:bodyPr>
            <a:noAutofit/>
          </a:bodyPr>
          <a:lstStyle/>
          <a:p>
            <a:pPr marL="274320" lvl="0" indent="365760" algn="l">
              <a:lnSpc>
                <a:spcPct val="150000"/>
              </a:lnSpc>
              <a:spcBef>
                <a:spcPts val="0"/>
              </a:spcBef>
            </a:pPr>
            <a:r>
              <a:rPr lang="en-GB" sz="2400" b="1" dirty="0" smtClean="0">
                <a:solidFill>
                  <a:schemeClr val="bg1"/>
                </a:solidFill>
                <a:latin typeface="Times New Roman" pitchFamily="18" charset="0"/>
                <a:ea typeface="+mn-ea"/>
                <a:cs typeface="Times New Roman" pitchFamily="18" charset="0"/>
              </a:rPr>
              <a:t>Utility theory</a:t>
            </a:r>
            <a:endParaRPr lang="en-US" sz="2400" b="1" dirty="0">
              <a:solidFill>
                <a:schemeClr val="bg1"/>
              </a:solidFill>
            </a:endParaRPr>
          </a:p>
        </p:txBody>
      </p:sp>
      <p:sp>
        <p:nvSpPr>
          <p:cNvPr id="6" name="Slide Number Placeholder 5"/>
          <p:cNvSpPr>
            <a:spLocks noGrp="1"/>
          </p:cNvSpPr>
          <p:nvPr>
            <p:ph type="sldNum" sz="quarter" idx="12"/>
          </p:nvPr>
        </p:nvSpPr>
        <p:spPr/>
        <p:txBody>
          <a:bodyPr/>
          <a:lstStyle/>
          <a:p>
            <a:fld id="{5DAA7B20-E9E9-4964-A3EC-716C87315808}" type="slidenum">
              <a:rPr lang="en-US" smtClean="0"/>
              <a:pPr/>
              <a:t>16</a:t>
            </a:fld>
            <a:endParaRPr lang="en-US"/>
          </a:p>
        </p:txBody>
      </p:sp>
      <p:sp>
        <p:nvSpPr>
          <p:cNvPr id="7" name="Rectangle 6"/>
          <p:cNvSpPr/>
          <p:nvPr/>
        </p:nvSpPr>
        <p:spPr>
          <a:xfrm>
            <a:off x="152400" y="609600"/>
            <a:ext cx="8686800" cy="1061829"/>
          </a:xfrm>
          <a:prstGeom prst="rect">
            <a:avLst/>
          </a:prstGeom>
        </p:spPr>
        <p:txBody>
          <a:bodyPr wrap="square">
            <a:spAutoFit/>
          </a:bodyPr>
          <a:lstStyle/>
          <a:p>
            <a:pPr marL="91440" indent="182880">
              <a:lnSpc>
                <a:spcPct val="150000"/>
              </a:lnSpc>
            </a:pPr>
            <a:r>
              <a:rPr lang="en-GB" sz="2400" b="1" dirty="0" smtClean="0">
                <a:latin typeface="Times New Roman" pitchFamily="18" charset="0"/>
                <a:cs typeface="Times New Roman" pitchFamily="18" charset="0"/>
              </a:rPr>
              <a:t>Converting profit into utilities</a:t>
            </a:r>
          </a:p>
          <a:p>
            <a:pPr marL="91440" indent="182880">
              <a:lnSpc>
                <a:spcPct val="150000"/>
              </a:lnSpc>
            </a:pPr>
            <a:r>
              <a:rPr lang="en-US" b="1" dirty="0" smtClean="0">
                <a:latin typeface="Times New Roman" pitchFamily="18" charset="0"/>
                <a:cs typeface="Times New Roman" pitchFamily="18" charset="0"/>
              </a:rPr>
              <a:t>Utility table and risk-seeking utility function: </a:t>
            </a:r>
            <a:endParaRPr lang="en-US" sz="2000" b="1" dirty="0" smtClean="0">
              <a:latin typeface="Times New Roman" pitchFamily="18" charset="0"/>
              <a:cs typeface="Times New Roman" pitchFamily="18" charset="0"/>
            </a:endParaRPr>
          </a:p>
        </p:txBody>
      </p:sp>
      <p:cxnSp>
        <p:nvCxnSpPr>
          <p:cNvPr id="9" name="Straight Connector 8"/>
          <p:cNvCxnSpPr/>
          <p:nvPr/>
        </p:nvCxnSpPr>
        <p:spPr>
          <a:xfrm rot="10800000" flipH="1">
            <a:off x="1677042" y="3724275"/>
            <a:ext cx="6098567" cy="2320290"/>
          </a:xfrm>
          <a:prstGeom prst="line">
            <a:avLst/>
          </a:prstGeom>
          <a:ln>
            <a:prstDash val="lgDashDot"/>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10800000" flipH="1" flipV="1">
            <a:off x="1371600" y="6057900"/>
            <a:ext cx="6853187" cy="0"/>
          </a:xfrm>
          <a:prstGeom prst="line">
            <a:avLst/>
          </a:prstGeom>
          <a:ln>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flipH="1" flipV="1">
            <a:off x="51715" y="4724400"/>
            <a:ext cx="3200400" cy="0"/>
          </a:xfrm>
          <a:prstGeom prst="line">
            <a:avLst/>
          </a:prstGeom>
          <a:ln>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5400000">
            <a:off x="2859729" y="6044565"/>
            <a:ext cx="6667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3163685" y="6044565"/>
            <a:ext cx="6667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3771596" y="6044565"/>
            <a:ext cx="6667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3467641" y="6044565"/>
            <a:ext cx="6667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5400000">
            <a:off x="4075553" y="6044565"/>
            <a:ext cx="6667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a:off x="4379508" y="6044565"/>
            <a:ext cx="6667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4683463" y="6044565"/>
            <a:ext cx="6667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5400000">
            <a:off x="4987420" y="6044565"/>
            <a:ext cx="6667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5400000">
            <a:off x="5291375" y="6044565"/>
            <a:ext cx="6667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95330" y="6044565"/>
            <a:ext cx="6667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5899287" y="6044565"/>
            <a:ext cx="6667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6811153" y="6044565"/>
            <a:ext cx="6667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203242" y="6044565"/>
            <a:ext cx="6667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5400000">
            <a:off x="6507198" y="6044565"/>
            <a:ext cx="6667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5400000">
            <a:off x="2251818" y="6044565"/>
            <a:ext cx="6667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5400000">
            <a:off x="2555774" y="6044565"/>
            <a:ext cx="6667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5400000">
            <a:off x="1947863" y="6044565"/>
            <a:ext cx="6667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5400000">
            <a:off x="7119837" y="6057900"/>
            <a:ext cx="6667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5400000">
            <a:off x="7427846" y="6057900"/>
            <a:ext cx="6667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7735854" y="6057900"/>
            <a:ext cx="66675" cy="0"/>
          </a:xfrm>
          <a:prstGeom prst="line">
            <a:avLst/>
          </a:prstGeom>
        </p:spPr>
        <p:style>
          <a:lnRef idx="1">
            <a:schemeClr val="accent1"/>
          </a:lnRef>
          <a:fillRef idx="0">
            <a:schemeClr val="accent1"/>
          </a:fillRef>
          <a:effectRef idx="0">
            <a:schemeClr val="accent1"/>
          </a:effectRef>
          <a:fontRef idx="minor">
            <a:schemeClr val="tx1"/>
          </a:fontRef>
        </p:style>
      </p:cxnSp>
      <p:sp>
        <p:nvSpPr>
          <p:cNvPr id="32" name="Oval 31"/>
          <p:cNvSpPr>
            <a:spLocks noChangeAspect="1"/>
          </p:cNvSpPr>
          <p:nvPr/>
        </p:nvSpPr>
        <p:spPr>
          <a:xfrm>
            <a:off x="1615440" y="6001893"/>
            <a:ext cx="77002" cy="8001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p:cNvSpPr txBox="1"/>
          <p:nvPr/>
        </p:nvSpPr>
        <p:spPr>
          <a:xfrm>
            <a:off x="8077200" y="5715000"/>
            <a:ext cx="794084" cy="261610"/>
          </a:xfrm>
          <a:prstGeom prst="rect">
            <a:avLst/>
          </a:prstGeom>
          <a:noFill/>
        </p:spPr>
        <p:txBody>
          <a:bodyPr wrap="square" rtlCol="0">
            <a:spAutoFit/>
          </a:bodyPr>
          <a:lstStyle/>
          <a:p>
            <a:r>
              <a:rPr lang="en-US" sz="1100" b="1" dirty="0" smtClean="0"/>
              <a:t>x: profit</a:t>
            </a:r>
            <a:endParaRPr lang="en-US" sz="1100" b="1" dirty="0"/>
          </a:p>
        </p:txBody>
      </p:sp>
      <p:cxnSp>
        <p:nvCxnSpPr>
          <p:cNvPr id="34" name="Straight Connector 33"/>
          <p:cNvCxnSpPr/>
          <p:nvPr/>
        </p:nvCxnSpPr>
        <p:spPr>
          <a:xfrm rot="10800000" flipH="1">
            <a:off x="1615440" y="5817870"/>
            <a:ext cx="6416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0800000" flipH="1">
            <a:off x="1615440" y="5577840"/>
            <a:ext cx="6416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10800000" flipH="1">
            <a:off x="1615440" y="5337810"/>
            <a:ext cx="6416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0800000" flipH="1">
            <a:off x="1615440" y="5097780"/>
            <a:ext cx="6416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0800000" flipH="1">
            <a:off x="1615440" y="4857750"/>
            <a:ext cx="6416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0800000" flipH="1">
            <a:off x="1615440" y="4377690"/>
            <a:ext cx="6416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0800000" flipH="1">
            <a:off x="1615440" y="4617720"/>
            <a:ext cx="6416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10800000" flipH="1">
            <a:off x="1615440" y="4137660"/>
            <a:ext cx="6416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10800000" flipH="1">
            <a:off x="1615440" y="3897630"/>
            <a:ext cx="6416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10800000" flipH="1">
            <a:off x="1615440" y="3657600"/>
            <a:ext cx="64168" cy="0"/>
          </a:xfrm>
          <a:prstGeom prst="line">
            <a:avLst/>
          </a:prstGeom>
        </p:spPr>
        <p:style>
          <a:lnRef idx="1">
            <a:schemeClr val="accent1"/>
          </a:lnRef>
          <a:fillRef idx="0">
            <a:schemeClr val="accent1"/>
          </a:fillRef>
          <a:effectRef idx="0">
            <a:schemeClr val="accent1"/>
          </a:effectRef>
          <a:fontRef idx="minor">
            <a:schemeClr val="tx1"/>
          </a:fontRef>
        </p:style>
      </p:cxnSp>
      <p:sp>
        <p:nvSpPr>
          <p:cNvPr id="44" name="TextBox 43"/>
          <p:cNvSpPr txBox="1"/>
          <p:nvPr/>
        </p:nvSpPr>
        <p:spPr>
          <a:xfrm rot="16200000">
            <a:off x="-97940" y="4288942"/>
            <a:ext cx="3192999" cy="253916"/>
          </a:xfrm>
          <a:prstGeom prst="rect">
            <a:avLst/>
          </a:prstGeom>
          <a:noFill/>
        </p:spPr>
        <p:txBody>
          <a:bodyPr wrap="square" rtlCol="0">
            <a:spAutoFit/>
          </a:bodyPr>
          <a:lstStyle/>
          <a:p>
            <a:r>
              <a:rPr lang="en-US" sz="1050" b="1" dirty="0" smtClean="0"/>
              <a:t>0.1    0.2   0.3  0.4  0.5   0.6  0.7  0.8   0.9   1.0</a:t>
            </a:r>
            <a:endParaRPr lang="en-US" sz="1050" b="1" dirty="0"/>
          </a:p>
        </p:txBody>
      </p:sp>
      <p:sp>
        <p:nvSpPr>
          <p:cNvPr id="45" name="Oval 44"/>
          <p:cNvSpPr>
            <a:spLocks noChangeAspect="1"/>
          </p:cNvSpPr>
          <p:nvPr/>
        </p:nvSpPr>
        <p:spPr>
          <a:xfrm>
            <a:off x="7737107" y="3657600"/>
            <a:ext cx="77002" cy="8001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TextBox 45"/>
          <p:cNvSpPr txBox="1"/>
          <p:nvPr/>
        </p:nvSpPr>
        <p:spPr>
          <a:xfrm>
            <a:off x="7620000" y="3352800"/>
            <a:ext cx="685800" cy="253916"/>
          </a:xfrm>
          <a:prstGeom prst="rect">
            <a:avLst/>
          </a:prstGeom>
          <a:noFill/>
        </p:spPr>
        <p:txBody>
          <a:bodyPr wrap="square" rtlCol="0">
            <a:spAutoFit/>
          </a:bodyPr>
          <a:lstStyle/>
          <a:p>
            <a:r>
              <a:rPr lang="en-US" sz="1050" b="1" dirty="0" smtClean="0"/>
              <a:t>(15,1.0)</a:t>
            </a:r>
            <a:endParaRPr lang="en-US" sz="1050" b="1" dirty="0"/>
          </a:p>
        </p:txBody>
      </p:sp>
      <p:sp>
        <p:nvSpPr>
          <p:cNvPr id="47" name="TextBox 46"/>
          <p:cNvSpPr txBox="1"/>
          <p:nvPr/>
        </p:nvSpPr>
        <p:spPr>
          <a:xfrm>
            <a:off x="1628274" y="5867400"/>
            <a:ext cx="1114926" cy="253916"/>
          </a:xfrm>
          <a:prstGeom prst="rect">
            <a:avLst/>
          </a:prstGeom>
          <a:noFill/>
        </p:spPr>
        <p:txBody>
          <a:bodyPr wrap="square" rtlCol="0">
            <a:spAutoFit/>
          </a:bodyPr>
          <a:lstStyle/>
          <a:p>
            <a:r>
              <a:rPr lang="en-US" sz="1050" b="1" dirty="0" smtClean="0"/>
              <a:t>(-5,0.0)</a:t>
            </a:r>
            <a:endParaRPr lang="en-US" sz="1050" b="1" dirty="0"/>
          </a:p>
        </p:txBody>
      </p:sp>
      <p:sp>
        <p:nvSpPr>
          <p:cNvPr id="49" name="TextBox 48"/>
          <p:cNvSpPr txBox="1"/>
          <p:nvPr/>
        </p:nvSpPr>
        <p:spPr>
          <a:xfrm>
            <a:off x="5991726" y="4324350"/>
            <a:ext cx="1933074" cy="253916"/>
          </a:xfrm>
          <a:prstGeom prst="rect">
            <a:avLst/>
          </a:prstGeom>
          <a:noFill/>
        </p:spPr>
        <p:txBody>
          <a:bodyPr wrap="square" rtlCol="0">
            <a:spAutoFit/>
          </a:bodyPr>
          <a:lstStyle/>
          <a:p>
            <a:r>
              <a:rPr lang="en-US" sz="1050" b="1" dirty="0" smtClean="0"/>
              <a:t>Risk neutral: u = 0.05 x + 0.25</a:t>
            </a:r>
            <a:endParaRPr lang="en-US" sz="1050" b="1" dirty="0"/>
          </a:p>
        </p:txBody>
      </p:sp>
      <p:sp>
        <p:nvSpPr>
          <p:cNvPr id="52" name="Oval 51"/>
          <p:cNvSpPr>
            <a:spLocks noChangeAspect="1"/>
          </p:cNvSpPr>
          <p:nvPr/>
        </p:nvSpPr>
        <p:spPr>
          <a:xfrm>
            <a:off x="5288440" y="4991100"/>
            <a:ext cx="92403" cy="96012"/>
          </a:xfrm>
          <a:prstGeom prst="ellipse">
            <a:avLst/>
          </a:prstGeom>
          <a:solidFill>
            <a:srgbClr val="CC00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endParaRPr>
          </a:p>
        </p:txBody>
      </p:sp>
      <p:sp>
        <p:nvSpPr>
          <p:cNvPr id="53" name="TextBox 52"/>
          <p:cNvSpPr txBox="1"/>
          <p:nvPr/>
        </p:nvSpPr>
        <p:spPr>
          <a:xfrm>
            <a:off x="5414211" y="4924425"/>
            <a:ext cx="577516" cy="222177"/>
          </a:xfrm>
          <a:prstGeom prst="rect">
            <a:avLst/>
          </a:prstGeom>
          <a:noFill/>
        </p:spPr>
        <p:txBody>
          <a:bodyPr wrap="square" rtlCol="0">
            <a:spAutoFit/>
          </a:bodyPr>
          <a:lstStyle/>
          <a:p>
            <a:r>
              <a:rPr lang="en-US" sz="1050" b="1" dirty="0" smtClean="0"/>
              <a:t>(7,0.4)</a:t>
            </a:r>
            <a:endParaRPr lang="en-US" sz="1050" b="1" dirty="0"/>
          </a:p>
        </p:txBody>
      </p:sp>
      <p:sp>
        <p:nvSpPr>
          <p:cNvPr id="55" name="TextBox 54"/>
          <p:cNvSpPr txBox="1"/>
          <p:nvPr/>
        </p:nvSpPr>
        <p:spPr>
          <a:xfrm>
            <a:off x="1447800" y="2971800"/>
            <a:ext cx="794084" cy="261610"/>
          </a:xfrm>
          <a:prstGeom prst="rect">
            <a:avLst/>
          </a:prstGeom>
          <a:noFill/>
        </p:spPr>
        <p:txBody>
          <a:bodyPr wrap="square" rtlCol="0">
            <a:spAutoFit/>
          </a:bodyPr>
          <a:lstStyle/>
          <a:p>
            <a:r>
              <a:rPr lang="en-US" sz="1100" b="1" dirty="0" smtClean="0"/>
              <a:t>p</a:t>
            </a:r>
            <a:endParaRPr lang="en-US" sz="1100" b="1" dirty="0"/>
          </a:p>
        </p:txBody>
      </p:sp>
      <p:graphicFrame>
        <p:nvGraphicFramePr>
          <p:cNvPr id="56" name="Table 55"/>
          <p:cNvGraphicFramePr>
            <a:graphicFrameLocks noGrp="1"/>
          </p:cNvGraphicFramePr>
          <p:nvPr/>
        </p:nvGraphicFramePr>
        <p:xfrm>
          <a:off x="2667000" y="1828800"/>
          <a:ext cx="1524000" cy="2675859"/>
        </p:xfrm>
        <a:graphic>
          <a:graphicData uri="http://schemas.openxmlformats.org/drawingml/2006/table">
            <a:tbl>
              <a:tblPr firstRow="1" bandRow="1">
                <a:tableStyleId>{5C22544A-7EE6-4342-B048-85BDC9FD1C3A}</a:tableStyleId>
              </a:tblPr>
              <a:tblGrid>
                <a:gridCol w="484908"/>
                <a:gridCol w="519546"/>
                <a:gridCol w="519546"/>
              </a:tblGrid>
              <a:tr h="387385">
                <a:tc>
                  <a:txBody>
                    <a:bodyPr/>
                    <a:lstStyle/>
                    <a:p>
                      <a:pPr algn="ctr"/>
                      <a:r>
                        <a:rPr lang="en-US" sz="1000" b="1" dirty="0" smtClean="0">
                          <a:solidFill>
                            <a:schemeClr val="tx1"/>
                          </a:solidFill>
                        </a:rPr>
                        <a:t>profit</a:t>
                      </a:r>
                      <a:endParaRPr lang="en-US" sz="1000" b="1" dirty="0">
                        <a:solidFill>
                          <a:schemeClr val="tx1"/>
                        </a:solidFill>
                      </a:endParaRPr>
                    </a:p>
                  </a:txBody>
                  <a:tc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a:txBody>
                    <a:bodyPr/>
                    <a:lstStyle/>
                    <a:p>
                      <a:pPr algn="ctr"/>
                      <a:r>
                        <a:rPr lang="en-US" sz="1000" b="1" dirty="0" smtClean="0">
                          <a:solidFill>
                            <a:schemeClr val="tx1"/>
                          </a:solidFill>
                        </a:rPr>
                        <a:t>p</a:t>
                      </a:r>
                      <a:endParaRPr lang="en-US" sz="1000" b="1" dirty="0">
                        <a:solidFill>
                          <a:schemeClr val="tx1"/>
                        </a:solidFill>
                      </a:endParaRPr>
                    </a:p>
                  </a:txBody>
                  <a:tc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a:txBody>
                    <a:bodyPr/>
                    <a:lstStyle/>
                    <a:p>
                      <a:pPr algn="ctr"/>
                      <a:r>
                        <a:rPr lang="en-US" sz="1000" b="1" dirty="0" smtClean="0">
                          <a:solidFill>
                            <a:schemeClr val="tx1"/>
                          </a:solidFill>
                        </a:rPr>
                        <a:t>Utility</a:t>
                      </a:r>
                      <a:r>
                        <a:rPr lang="en-US" sz="1000" b="1" baseline="0" dirty="0" smtClean="0">
                          <a:solidFill>
                            <a:schemeClr val="tx1"/>
                          </a:solidFill>
                        </a:rPr>
                        <a:t> (%)</a:t>
                      </a:r>
                      <a:endParaRPr lang="en-US" sz="1000" b="1" dirty="0">
                        <a:solidFill>
                          <a:schemeClr val="tx1"/>
                        </a:solidFill>
                      </a:endParaRPr>
                    </a:p>
                  </a:txBody>
                  <a:tc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r>
              <a:tr h="253291">
                <a:tc>
                  <a:txBody>
                    <a:bodyPr/>
                    <a:lstStyle/>
                    <a:p>
                      <a:pPr algn="ctr"/>
                      <a:r>
                        <a:rPr lang="en-US" sz="1000" b="1" dirty="0" smtClean="0"/>
                        <a:t>15</a:t>
                      </a:r>
                      <a:endParaRPr lang="en-US" sz="1000" b="1" dirty="0"/>
                    </a:p>
                  </a:txBody>
                  <a:tc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a:txBody>
                    <a:bodyPr/>
                    <a:lstStyle/>
                    <a:p>
                      <a:pPr algn="ctr"/>
                      <a:r>
                        <a:rPr lang="en-US" sz="1000" b="1" dirty="0" smtClean="0"/>
                        <a:t>-</a:t>
                      </a:r>
                      <a:endParaRPr lang="en-US" sz="1000" b="1" dirty="0"/>
                    </a:p>
                  </a:txBody>
                  <a:tc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a:txBody>
                    <a:bodyPr/>
                    <a:lstStyle/>
                    <a:p>
                      <a:pPr algn="ctr"/>
                      <a:r>
                        <a:rPr lang="en-US" sz="1000" b="1" dirty="0" smtClean="0"/>
                        <a:t>100</a:t>
                      </a:r>
                      <a:endParaRPr lang="en-US" sz="1000" b="1" dirty="0"/>
                    </a:p>
                  </a:txBody>
                  <a:tc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r>
              <a:tr h="253291">
                <a:tc>
                  <a:txBody>
                    <a:bodyPr/>
                    <a:lstStyle/>
                    <a:p>
                      <a:pPr algn="ctr"/>
                      <a:r>
                        <a:rPr lang="en-US" sz="1000" b="1" dirty="0" smtClean="0"/>
                        <a:t>7</a:t>
                      </a:r>
                      <a:endParaRPr lang="en-US" sz="1000" b="1" dirty="0"/>
                    </a:p>
                  </a:txBody>
                  <a:tc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a:txBody>
                    <a:bodyPr/>
                    <a:lstStyle/>
                    <a:p>
                      <a:pPr algn="ctr"/>
                      <a:r>
                        <a:rPr lang="en-US" sz="1000" b="1" dirty="0" smtClean="0"/>
                        <a:t>0.4</a:t>
                      </a:r>
                      <a:endParaRPr lang="en-US" sz="1000" b="1" dirty="0"/>
                    </a:p>
                  </a:txBody>
                  <a:tc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a:txBody>
                    <a:bodyPr/>
                    <a:lstStyle/>
                    <a:p>
                      <a:pPr algn="ctr"/>
                      <a:r>
                        <a:rPr lang="en-US" sz="1000" b="1" dirty="0" smtClean="0"/>
                        <a:t>40</a:t>
                      </a:r>
                      <a:endParaRPr lang="en-US" sz="1000" b="1" dirty="0"/>
                    </a:p>
                  </a:txBody>
                  <a:tc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r>
              <a:tr h="253291">
                <a:tc>
                  <a:txBody>
                    <a:bodyPr/>
                    <a:lstStyle/>
                    <a:p>
                      <a:pPr algn="ctr"/>
                      <a:r>
                        <a:rPr lang="en-US" sz="1000" b="1" dirty="0" smtClean="0"/>
                        <a:t>5</a:t>
                      </a:r>
                      <a:endParaRPr lang="en-US" sz="1000" b="1" dirty="0"/>
                    </a:p>
                  </a:txBody>
                  <a:tc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a:txBody>
                    <a:bodyPr/>
                    <a:lstStyle/>
                    <a:p>
                      <a:pPr algn="ctr"/>
                      <a:r>
                        <a:rPr lang="en-US" sz="1000" b="1" smtClean="0"/>
                        <a:t>0.3</a:t>
                      </a:r>
                      <a:endParaRPr lang="en-US" sz="1000" b="1" dirty="0"/>
                    </a:p>
                  </a:txBody>
                  <a:tc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a:txBody>
                    <a:bodyPr/>
                    <a:lstStyle/>
                    <a:p>
                      <a:pPr algn="ctr"/>
                      <a:r>
                        <a:rPr lang="en-US" sz="1000" b="1" dirty="0" smtClean="0"/>
                        <a:t>30</a:t>
                      </a:r>
                      <a:endParaRPr lang="en-US" sz="1000" b="1" dirty="0"/>
                    </a:p>
                  </a:txBody>
                  <a:tc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r>
              <a:tr h="253291">
                <a:tc>
                  <a:txBody>
                    <a:bodyPr/>
                    <a:lstStyle/>
                    <a:p>
                      <a:pPr algn="ctr"/>
                      <a:r>
                        <a:rPr lang="en-US" sz="1000" b="1" dirty="0" smtClean="0"/>
                        <a:t>4</a:t>
                      </a:r>
                      <a:endParaRPr lang="en-US" sz="1000" b="1" dirty="0"/>
                    </a:p>
                  </a:txBody>
                  <a:tc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a:txBody>
                    <a:bodyPr/>
                    <a:lstStyle/>
                    <a:p>
                      <a:pPr algn="ctr"/>
                      <a:r>
                        <a:rPr lang="en-US" sz="1000" b="1" dirty="0" smtClean="0"/>
                        <a:t>0.25</a:t>
                      </a:r>
                      <a:endParaRPr lang="en-US" sz="1000" b="1" dirty="0"/>
                    </a:p>
                  </a:txBody>
                  <a:tc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a:txBody>
                    <a:bodyPr/>
                    <a:lstStyle/>
                    <a:p>
                      <a:pPr algn="ctr"/>
                      <a:r>
                        <a:rPr lang="en-US" sz="1000" b="1" dirty="0" smtClean="0"/>
                        <a:t>25</a:t>
                      </a:r>
                      <a:endParaRPr lang="en-US" sz="1000" b="1" dirty="0"/>
                    </a:p>
                  </a:txBody>
                  <a:tc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r>
              <a:tr h="253291">
                <a:tc>
                  <a:txBody>
                    <a:bodyPr/>
                    <a:lstStyle/>
                    <a:p>
                      <a:pPr algn="ctr"/>
                      <a:r>
                        <a:rPr lang="en-US" sz="1000" b="1" dirty="0" smtClean="0"/>
                        <a:t>3</a:t>
                      </a:r>
                      <a:endParaRPr lang="en-US" sz="1000" b="1" dirty="0"/>
                    </a:p>
                  </a:txBody>
                  <a:tc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a:txBody>
                    <a:bodyPr/>
                    <a:lstStyle/>
                    <a:p>
                      <a:pPr algn="ctr"/>
                      <a:r>
                        <a:rPr lang="en-US" sz="1000" b="1" dirty="0" smtClean="0"/>
                        <a:t>0.2</a:t>
                      </a:r>
                      <a:endParaRPr lang="en-US" sz="1000" b="1" dirty="0"/>
                    </a:p>
                  </a:txBody>
                  <a:tc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a:txBody>
                    <a:bodyPr/>
                    <a:lstStyle/>
                    <a:p>
                      <a:pPr algn="ctr"/>
                      <a:r>
                        <a:rPr lang="en-US" sz="1000" b="1" dirty="0" smtClean="0"/>
                        <a:t>20</a:t>
                      </a:r>
                      <a:endParaRPr lang="en-US" sz="1000" b="1" dirty="0"/>
                    </a:p>
                  </a:txBody>
                  <a:tc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r>
              <a:tr h="253291">
                <a:tc>
                  <a:txBody>
                    <a:bodyPr/>
                    <a:lstStyle/>
                    <a:p>
                      <a:pPr algn="ctr"/>
                      <a:r>
                        <a:rPr lang="en-US" sz="1000" b="1" dirty="0" smtClean="0"/>
                        <a:t>2</a:t>
                      </a:r>
                      <a:endParaRPr lang="en-US" sz="1000" b="1" dirty="0"/>
                    </a:p>
                  </a:txBody>
                  <a:tc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a:txBody>
                    <a:bodyPr/>
                    <a:lstStyle/>
                    <a:p>
                      <a:pPr algn="ctr"/>
                      <a:r>
                        <a:rPr lang="en-US" sz="1000" b="1" dirty="0" smtClean="0"/>
                        <a:t>0.16</a:t>
                      </a:r>
                      <a:endParaRPr lang="en-US" sz="1000" b="1" dirty="0"/>
                    </a:p>
                  </a:txBody>
                  <a:tc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a:txBody>
                    <a:bodyPr/>
                    <a:lstStyle/>
                    <a:p>
                      <a:pPr algn="ctr"/>
                      <a:r>
                        <a:rPr lang="en-US" sz="1000" b="1" dirty="0" smtClean="0"/>
                        <a:t>16</a:t>
                      </a:r>
                      <a:endParaRPr lang="en-US" sz="1000" b="1" dirty="0"/>
                    </a:p>
                  </a:txBody>
                  <a:tc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r>
              <a:tr h="253291">
                <a:tc>
                  <a:txBody>
                    <a:bodyPr/>
                    <a:lstStyle/>
                    <a:p>
                      <a:pPr algn="ctr"/>
                      <a:r>
                        <a:rPr lang="en-US" sz="1000" b="1" dirty="0" smtClean="0"/>
                        <a:t>-1</a:t>
                      </a:r>
                      <a:endParaRPr lang="en-US" sz="1000" b="1" dirty="0"/>
                    </a:p>
                  </a:txBody>
                  <a:tc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a:txBody>
                    <a:bodyPr/>
                    <a:lstStyle/>
                    <a:p>
                      <a:pPr algn="ctr"/>
                      <a:r>
                        <a:rPr lang="en-US" sz="1000" b="1" dirty="0" smtClean="0"/>
                        <a:t>0.1</a:t>
                      </a:r>
                      <a:endParaRPr lang="en-US" sz="1000" b="1" dirty="0"/>
                    </a:p>
                  </a:txBody>
                  <a:tc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a:txBody>
                    <a:bodyPr/>
                    <a:lstStyle/>
                    <a:p>
                      <a:pPr algn="ctr"/>
                      <a:r>
                        <a:rPr lang="en-US" sz="1000" b="1" dirty="0" smtClean="0"/>
                        <a:t>10</a:t>
                      </a:r>
                      <a:endParaRPr lang="en-US" sz="1000" b="1" dirty="0"/>
                    </a:p>
                  </a:txBody>
                  <a:tc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r>
              <a:tr h="253291">
                <a:tc>
                  <a:txBody>
                    <a:bodyPr/>
                    <a:lstStyle/>
                    <a:p>
                      <a:pPr algn="ctr"/>
                      <a:r>
                        <a:rPr lang="en-US" sz="1000" b="1" dirty="0" smtClean="0"/>
                        <a:t>-1</a:t>
                      </a:r>
                      <a:endParaRPr lang="en-US" sz="1000" b="1" dirty="0"/>
                    </a:p>
                  </a:txBody>
                  <a:tc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a:txBody>
                    <a:bodyPr/>
                    <a:lstStyle/>
                    <a:p>
                      <a:pPr algn="ctr"/>
                      <a:r>
                        <a:rPr lang="en-US" sz="1000" b="1" dirty="0" smtClean="0"/>
                        <a:t>0.1</a:t>
                      </a:r>
                      <a:endParaRPr lang="en-US" sz="1000" b="1" dirty="0"/>
                    </a:p>
                  </a:txBody>
                  <a:tc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a:txBody>
                    <a:bodyPr/>
                    <a:lstStyle/>
                    <a:p>
                      <a:pPr algn="ctr"/>
                      <a:r>
                        <a:rPr lang="en-US" sz="1000" b="1" dirty="0" smtClean="0"/>
                        <a:t>10</a:t>
                      </a:r>
                      <a:endParaRPr lang="en-US" sz="1000" b="1" dirty="0"/>
                    </a:p>
                  </a:txBody>
                  <a:tc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r>
              <a:tr h="253291">
                <a:tc>
                  <a:txBody>
                    <a:bodyPr/>
                    <a:lstStyle/>
                    <a:p>
                      <a:pPr algn="ctr"/>
                      <a:r>
                        <a:rPr lang="en-US" sz="1000" b="1" smtClean="0"/>
                        <a:t>-5</a:t>
                      </a:r>
                      <a:endParaRPr lang="en-US" sz="1000" b="1" dirty="0"/>
                    </a:p>
                  </a:txBody>
                  <a:tc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a:txBody>
                    <a:bodyPr/>
                    <a:lstStyle/>
                    <a:p>
                      <a:pPr algn="ctr"/>
                      <a:r>
                        <a:rPr lang="en-US" sz="1000" b="1" dirty="0" smtClean="0"/>
                        <a:t>-</a:t>
                      </a:r>
                      <a:endParaRPr lang="en-US" sz="1000" b="1" dirty="0"/>
                    </a:p>
                  </a:txBody>
                  <a:tc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c>
                  <a:txBody>
                    <a:bodyPr/>
                    <a:lstStyle/>
                    <a:p>
                      <a:pPr algn="ctr"/>
                      <a:r>
                        <a:rPr lang="en-US" sz="1000" b="1" dirty="0" smtClean="0"/>
                        <a:t>0</a:t>
                      </a:r>
                      <a:endParaRPr lang="en-US" sz="1000" b="1" dirty="0"/>
                    </a:p>
                  </a:txBody>
                  <a:tc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tcPr>
                </a:tc>
              </a:tr>
            </a:tbl>
          </a:graphicData>
        </a:graphic>
      </p:graphicFrame>
      <p:sp>
        <p:nvSpPr>
          <p:cNvPr id="57" name="TextBox 56"/>
          <p:cNvSpPr txBox="1"/>
          <p:nvPr/>
        </p:nvSpPr>
        <p:spPr>
          <a:xfrm>
            <a:off x="1524000" y="6035040"/>
            <a:ext cx="7010400" cy="246221"/>
          </a:xfrm>
          <a:prstGeom prst="rect">
            <a:avLst/>
          </a:prstGeom>
          <a:noFill/>
        </p:spPr>
        <p:txBody>
          <a:bodyPr wrap="square" rtlCol="0">
            <a:spAutoFit/>
          </a:bodyPr>
          <a:lstStyle/>
          <a:p>
            <a:r>
              <a:rPr lang="en-US" sz="1000" b="1" dirty="0" smtClean="0">
                <a:latin typeface="Times New Roman" pitchFamily="18" charset="0"/>
                <a:cs typeface="Times New Roman" pitchFamily="18" charset="0"/>
              </a:rPr>
              <a:t>-5     -4       -3      -2       -1       0        1        2        3       4       5        6       7        8       9       10      11     12      13      14      15      </a:t>
            </a:r>
            <a:endParaRPr lang="en-US" sz="1000" b="1" dirty="0">
              <a:latin typeface="Times New Roman" pitchFamily="18" charset="0"/>
              <a:cs typeface="Times New Roman" pitchFamily="18" charset="0"/>
            </a:endParaRPr>
          </a:p>
        </p:txBody>
      </p:sp>
      <p:sp>
        <p:nvSpPr>
          <p:cNvPr id="58" name="Oval 57"/>
          <p:cNvSpPr>
            <a:spLocks noChangeAspect="1"/>
          </p:cNvSpPr>
          <p:nvPr/>
        </p:nvSpPr>
        <p:spPr>
          <a:xfrm>
            <a:off x="4648200" y="5334000"/>
            <a:ext cx="92403" cy="96012"/>
          </a:xfrm>
          <a:prstGeom prst="ellipse">
            <a:avLst/>
          </a:prstGeom>
          <a:solidFill>
            <a:srgbClr val="CC00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endParaRPr>
          </a:p>
        </p:txBody>
      </p:sp>
      <p:sp>
        <p:nvSpPr>
          <p:cNvPr id="59" name="Oval 58"/>
          <p:cNvSpPr>
            <a:spLocks noChangeAspect="1"/>
          </p:cNvSpPr>
          <p:nvPr/>
        </p:nvSpPr>
        <p:spPr>
          <a:xfrm>
            <a:off x="4078224" y="5577840"/>
            <a:ext cx="92403" cy="96012"/>
          </a:xfrm>
          <a:prstGeom prst="ellipse">
            <a:avLst/>
          </a:prstGeom>
          <a:solidFill>
            <a:srgbClr val="CC00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endParaRPr>
          </a:p>
        </p:txBody>
      </p:sp>
      <p:sp>
        <p:nvSpPr>
          <p:cNvPr id="60" name="Oval 59"/>
          <p:cNvSpPr>
            <a:spLocks noChangeAspect="1"/>
          </p:cNvSpPr>
          <p:nvPr/>
        </p:nvSpPr>
        <p:spPr>
          <a:xfrm>
            <a:off x="4343400" y="5468112"/>
            <a:ext cx="92403" cy="96012"/>
          </a:xfrm>
          <a:prstGeom prst="ellipse">
            <a:avLst/>
          </a:prstGeom>
          <a:solidFill>
            <a:srgbClr val="CC00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endParaRPr>
          </a:p>
        </p:txBody>
      </p:sp>
      <p:sp>
        <p:nvSpPr>
          <p:cNvPr id="61" name="Oval 60"/>
          <p:cNvSpPr>
            <a:spLocks noChangeAspect="1"/>
          </p:cNvSpPr>
          <p:nvPr/>
        </p:nvSpPr>
        <p:spPr>
          <a:xfrm>
            <a:off x="2852928" y="5852160"/>
            <a:ext cx="92403" cy="96012"/>
          </a:xfrm>
          <a:prstGeom prst="ellipse">
            <a:avLst/>
          </a:prstGeom>
          <a:solidFill>
            <a:srgbClr val="CC00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endParaRPr>
          </a:p>
        </p:txBody>
      </p:sp>
      <p:sp>
        <p:nvSpPr>
          <p:cNvPr id="62" name="Oval 61"/>
          <p:cNvSpPr>
            <a:spLocks noChangeAspect="1"/>
          </p:cNvSpPr>
          <p:nvPr/>
        </p:nvSpPr>
        <p:spPr>
          <a:xfrm>
            <a:off x="3776472" y="5669280"/>
            <a:ext cx="92403" cy="96012"/>
          </a:xfrm>
          <a:prstGeom prst="ellipse">
            <a:avLst/>
          </a:prstGeom>
          <a:solidFill>
            <a:srgbClr val="CC00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endParaRPr>
          </a:p>
        </p:txBody>
      </p:sp>
      <p:sp>
        <p:nvSpPr>
          <p:cNvPr id="66" name="Freeform 65"/>
          <p:cNvSpPr/>
          <p:nvPr/>
        </p:nvSpPr>
        <p:spPr>
          <a:xfrm>
            <a:off x="1633491" y="3719744"/>
            <a:ext cx="6143348" cy="2334827"/>
          </a:xfrm>
          <a:custGeom>
            <a:avLst/>
            <a:gdLst>
              <a:gd name="connsiteX0" fmla="*/ 0 w 6143348"/>
              <a:gd name="connsiteY0" fmla="*/ 2334827 h 2334827"/>
              <a:gd name="connsiteX1" fmla="*/ 1269507 w 6143348"/>
              <a:gd name="connsiteY1" fmla="*/ 2192784 h 2334827"/>
              <a:gd name="connsiteX2" fmla="*/ 2192785 w 6143348"/>
              <a:gd name="connsiteY2" fmla="*/ 2006353 h 2334827"/>
              <a:gd name="connsiteX3" fmla="*/ 3231472 w 6143348"/>
              <a:gd name="connsiteY3" fmla="*/ 1580225 h 2334827"/>
              <a:gd name="connsiteX4" fmla="*/ 3728622 w 6143348"/>
              <a:gd name="connsiteY4" fmla="*/ 1313895 h 2334827"/>
              <a:gd name="connsiteX5" fmla="*/ 6143348 w 6143348"/>
              <a:gd name="connsiteY5" fmla="*/ 0 h 23348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43348" h="2334827">
                <a:moveTo>
                  <a:pt x="0" y="2334827"/>
                </a:moveTo>
                <a:cubicBezTo>
                  <a:pt x="452021" y="2291178"/>
                  <a:pt x="904043" y="2247530"/>
                  <a:pt x="1269507" y="2192784"/>
                </a:cubicBezTo>
                <a:cubicBezTo>
                  <a:pt x="1634971" y="2138038"/>
                  <a:pt x="1865791" y="2108446"/>
                  <a:pt x="2192785" y="2006353"/>
                </a:cubicBezTo>
                <a:cubicBezTo>
                  <a:pt x="2519779" y="1904260"/>
                  <a:pt x="2975499" y="1695635"/>
                  <a:pt x="3231472" y="1580225"/>
                </a:cubicBezTo>
                <a:cubicBezTo>
                  <a:pt x="3487445" y="1464815"/>
                  <a:pt x="3728622" y="1313895"/>
                  <a:pt x="3728622" y="1313895"/>
                </a:cubicBezTo>
                <a:lnTo>
                  <a:pt x="6143348" y="0"/>
                </a:ln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preferRelativeResize="0">
            <a:picLocks noChangeArrowheads="1"/>
          </p:cNvPicPr>
          <p:nvPr/>
        </p:nvPicPr>
        <p:blipFill>
          <a:blip r:embed="rId2" cstate="print"/>
          <a:srcRect/>
          <a:stretch>
            <a:fillRect/>
          </a:stretch>
        </p:blipFill>
        <p:spPr bwMode="auto">
          <a:xfrm>
            <a:off x="0" y="0"/>
            <a:ext cx="9144000" cy="548640"/>
          </a:xfrm>
          <a:prstGeom prst="rect">
            <a:avLst/>
          </a:prstGeom>
          <a:noFill/>
          <a:ln w="9525">
            <a:noFill/>
            <a:miter lim="800000"/>
            <a:headEnd/>
            <a:tailEnd/>
          </a:ln>
        </p:spPr>
      </p:pic>
      <p:sp>
        <p:nvSpPr>
          <p:cNvPr id="2" name="Title 1"/>
          <p:cNvSpPr>
            <a:spLocks noGrp="1"/>
          </p:cNvSpPr>
          <p:nvPr>
            <p:ph type="ctrTitle"/>
          </p:nvPr>
        </p:nvSpPr>
        <p:spPr>
          <a:xfrm>
            <a:off x="0" y="0"/>
            <a:ext cx="7696200" cy="609600"/>
          </a:xfrm>
        </p:spPr>
        <p:txBody>
          <a:bodyPr>
            <a:noAutofit/>
          </a:bodyPr>
          <a:lstStyle/>
          <a:p>
            <a:pPr marL="274320" lvl="0" indent="365760" algn="l">
              <a:lnSpc>
                <a:spcPct val="150000"/>
              </a:lnSpc>
              <a:spcBef>
                <a:spcPts val="0"/>
              </a:spcBef>
            </a:pPr>
            <a:r>
              <a:rPr lang="en-GB" sz="2400" b="1" dirty="0" smtClean="0">
                <a:solidFill>
                  <a:schemeClr val="bg1"/>
                </a:solidFill>
                <a:latin typeface="Times New Roman" pitchFamily="18" charset="0"/>
                <a:ea typeface="+mn-ea"/>
                <a:cs typeface="Times New Roman" pitchFamily="18" charset="0"/>
              </a:rPr>
              <a:t>Utility theory</a:t>
            </a:r>
            <a:endParaRPr lang="en-US" sz="2400" b="1" dirty="0">
              <a:solidFill>
                <a:schemeClr val="bg1"/>
              </a:solidFill>
            </a:endParaRPr>
          </a:p>
        </p:txBody>
      </p:sp>
      <p:sp>
        <p:nvSpPr>
          <p:cNvPr id="6" name="Slide Number Placeholder 5"/>
          <p:cNvSpPr>
            <a:spLocks noGrp="1"/>
          </p:cNvSpPr>
          <p:nvPr>
            <p:ph type="sldNum" sz="quarter" idx="12"/>
          </p:nvPr>
        </p:nvSpPr>
        <p:spPr/>
        <p:txBody>
          <a:bodyPr/>
          <a:lstStyle/>
          <a:p>
            <a:fld id="{5DAA7B20-E9E9-4964-A3EC-716C87315808}" type="slidenum">
              <a:rPr lang="en-US" smtClean="0"/>
              <a:pPr/>
              <a:t>17</a:t>
            </a:fld>
            <a:endParaRPr lang="en-US"/>
          </a:p>
        </p:txBody>
      </p:sp>
      <p:sp>
        <p:nvSpPr>
          <p:cNvPr id="7" name="Rectangle 6"/>
          <p:cNvSpPr/>
          <p:nvPr/>
        </p:nvSpPr>
        <p:spPr>
          <a:xfrm>
            <a:off x="152400" y="609600"/>
            <a:ext cx="8686800" cy="5216813"/>
          </a:xfrm>
          <a:prstGeom prst="rect">
            <a:avLst/>
          </a:prstGeom>
        </p:spPr>
        <p:txBody>
          <a:bodyPr wrap="square">
            <a:spAutoFit/>
          </a:bodyPr>
          <a:lstStyle/>
          <a:p>
            <a:pPr marL="91440" indent="182880">
              <a:lnSpc>
                <a:spcPct val="150000"/>
              </a:lnSpc>
            </a:pPr>
            <a:r>
              <a:rPr lang="en-GB" sz="2400" b="1" dirty="0" smtClean="0">
                <a:latin typeface="Times New Roman" pitchFamily="18" charset="0"/>
                <a:cs typeface="Times New Roman" pitchFamily="18" charset="0"/>
              </a:rPr>
              <a:t>Computing utility function: an example.</a:t>
            </a:r>
          </a:p>
          <a:p>
            <a:pPr marL="182880">
              <a:lnSpc>
                <a:spcPct val="150000"/>
              </a:lnSpc>
            </a:pPr>
            <a:r>
              <a:rPr lang="en-GB" dirty="0" smtClean="0"/>
              <a:t>If you are </a:t>
            </a:r>
            <a:r>
              <a:rPr lang="en-GB" dirty="0" smtClean="0">
                <a:solidFill>
                  <a:srgbClr val="0070C0"/>
                </a:solidFill>
              </a:rPr>
              <a:t>risk-averse</a:t>
            </a:r>
            <a:r>
              <a:rPr lang="en-GB" dirty="0" smtClean="0"/>
              <a:t> and have assigned the following two endpoints on your utility function:</a:t>
            </a:r>
          </a:p>
          <a:p>
            <a:pPr marL="182880">
              <a:lnSpc>
                <a:spcPct val="150000"/>
              </a:lnSpc>
              <a:buFontTx/>
              <a:buNone/>
            </a:pPr>
            <a:r>
              <a:rPr lang="en-GB" dirty="0" smtClean="0"/>
              <a:t>        U(-30) = 0</a:t>
            </a:r>
          </a:p>
          <a:p>
            <a:pPr marL="182880">
              <a:lnSpc>
                <a:spcPct val="150000"/>
              </a:lnSpc>
              <a:buFontTx/>
              <a:buNone/>
            </a:pPr>
            <a:r>
              <a:rPr lang="en-GB" dirty="0" smtClean="0"/>
              <a:t>        U( 70) = 1</a:t>
            </a:r>
          </a:p>
          <a:p>
            <a:pPr marL="182880">
              <a:lnSpc>
                <a:spcPct val="150000"/>
              </a:lnSpc>
              <a:buFontTx/>
              <a:buNone/>
            </a:pPr>
            <a:r>
              <a:rPr lang="en-GB" dirty="0" smtClean="0"/>
              <a:t>what is a </a:t>
            </a:r>
            <a:r>
              <a:rPr lang="en-GB" u="sng" dirty="0" smtClean="0"/>
              <a:t>lower bound</a:t>
            </a:r>
            <a:r>
              <a:rPr lang="en-GB" dirty="0" smtClean="0"/>
              <a:t> on U(30)? </a:t>
            </a:r>
          </a:p>
          <a:p>
            <a:pPr marL="182880">
              <a:lnSpc>
                <a:spcPct val="150000"/>
              </a:lnSpc>
              <a:buFontTx/>
              <a:buNone/>
            </a:pPr>
            <a:endParaRPr lang="en-GB" dirty="0" smtClean="0"/>
          </a:p>
          <a:p>
            <a:pPr marL="182880">
              <a:lnSpc>
                <a:spcPct val="150000"/>
              </a:lnSpc>
              <a:buFontTx/>
              <a:buNone/>
            </a:pPr>
            <a:r>
              <a:rPr lang="en-GB" b="1" dirty="0" smtClean="0"/>
              <a:t>Answer: </a:t>
            </a:r>
          </a:p>
          <a:p>
            <a:pPr marL="182880">
              <a:lnSpc>
                <a:spcPct val="150000"/>
              </a:lnSpc>
              <a:buFontTx/>
              <a:buNone/>
            </a:pPr>
            <a:r>
              <a:rPr lang="en-GB" dirty="0" smtClean="0"/>
              <a:t>       p(70) + (1-p)(-30) </a:t>
            </a:r>
            <a:r>
              <a:rPr lang="en-GB" dirty="0" smtClean="0">
                <a:sym typeface="Symbol" pitchFamily="18" charset="2"/>
              </a:rPr>
              <a:t> 30</a:t>
            </a:r>
          </a:p>
          <a:p>
            <a:pPr marL="182880">
              <a:lnSpc>
                <a:spcPct val="150000"/>
              </a:lnSpc>
              <a:buFontTx/>
              <a:buNone/>
            </a:pPr>
            <a:r>
              <a:rPr lang="en-GB" dirty="0" smtClean="0">
                <a:sym typeface="Symbol" pitchFamily="18" charset="2"/>
              </a:rPr>
              <a:t>        100 p  60 or p  0.6 </a:t>
            </a:r>
          </a:p>
          <a:p>
            <a:pPr>
              <a:buFontTx/>
              <a:buNone/>
            </a:pPr>
            <a:endParaRPr lang="en-GB" dirty="0" smtClean="0"/>
          </a:p>
          <a:p>
            <a:pPr>
              <a:buFontTx/>
              <a:buNone/>
            </a:pPr>
            <a:endParaRPr lang="en-GB" dirty="0" smtClean="0"/>
          </a:p>
          <a:p>
            <a:pPr>
              <a:buFontTx/>
              <a:buNone/>
            </a:pPr>
            <a:endParaRPr lang="en-GB"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7">
                                            <p:txEl>
                                              <p:pRg st="6" end="6"/>
                                            </p:txEl>
                                          </p:spTgt>
                                        </p:tgtEl>
                                        <p:attrNameLst>
                                          <p:attrName>style.visibility</p:attrName>
                                        </p:attrNameLst>
                                      </p:cBhvr>
                                      <p:to>
                                        <p:strVal val="visible"/>
                                      </p:to>
                                    </p:set>
                                    <p:animEffect transition="in" filter="blinds(horizontal)">
                                      <p:cBhvr>
                                        <p:cTn id="7" dur="500"/>
                                        <p:tgtEl>
                                          <p:spTgt spid="7">
                                            <p:txEl>
                                              <p:pRg st="6" end="6"/>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7">
                                            <p:txEl>
                                              <p:pRg st="7" end="7"/>
                                            </p:txEl>
                                          </p:spTgt>
                                        </p:tgtEl>
                                        <p:attrNameLst>
                                          <p:attrName>style.visibility</p:attrName>
                                        </p:attrNameLst>
                                      </p:cBhvr>
                                      <p:to>
                                        <p:strVal val="visible"/>
                                      </p:to>
                                    </p:set>
                                    <p:animEffect transition="in" filter="blinds(horizontal)">
                                      <p:cBhvr>
                                        <p:cTn id="10" dur="500"/>
                                        <p:tgtEl>
                                          <p:spTgt spid="7">
                                            <p:txEl>
                                              <p:pRg st="7" end="7"/>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7">
                                            <p:txEl>
                                              <p:pRg st="8" end="8"/>
                                            </p:txEl>
                                          </p:spTgt>
                                        </p:tgtEl>
                                        <p:attrNameLst>
                                          <p:attrName>style.visibility</p:attrName>
                                        </p:attrNameLst>
                                      </p:cBhvr>
                                      <p:to>
                                        <p:strVal val="visible"/>
                                      </p:to>
                                    </p:set>
                                    <p:animEffect transition="in" filter="blinds(horizontal)">
                                      <p:cBhvr>
                                        <p:cTn id="13" dur="500"/>
                                        <p:tgtEl>
                                          <p:spTgt spid="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preferRelativeResize="0">
            <a:picLocks noChangeArrowheads="1"/>
          </p:cNvPicPr>
          <p:nvPr/>
        </p:nvPicPr>
        <p:blipFill>
          <a:blip r:embed="rId2" cstate="print"/>
          <a:srcRect/>
          <a:stretch>
            <a:fillRect/>
          </a:stretch>
        </p:blipFill>
        <p:spPr bwMode="auto">
          <a:xfrm>
            <a:off x="0" y="0"/>
            <a:ext cx="9144000" cy="548640"/>
          </a:xfrm>
          <a:prstGeom prst="rect">
            <a:avLst/>
          </a:prstGeom>
          <a:noFill/>
          <a:ln w="9525">
            <a:noFill/>
            <a:miter lim="800000"/>
            <a:headEnd/>
            <a:tailEnd/>
          </a:ln>
        </p:spPr>
      </p:pic>
      <p:sp>
        <p:nvSpPr>
          <p:cNvPr id="2" name="Title 1"/>
          <p:cNvSpPr>
            <a:spLocks noGrp="1"/>
          </p:cNvSpPr>
          <p:nvPr>
            <p:ph type="ctrTitle"/>
          </p:nvPr>
        </p:nvSpPr>
        <p:spPr>
          <a:xfrm>
            <a:off x="0" y="0"/>
            <a:ext cx="7696200" cy="609600"/>
          </a:xfrm>
        </p:spPr>
        <p:txBody>
          <a:bodyPr>
            <a:noAutofit/>
          </a:bodyPr>
          <a:lstStyle/>
          <a:p>
            <a:pPr marL="274320" lvl="0" indent="365760" algn="l">
              <a:lnSpc>
                <a:spcPct val="150000"/>
              </a:lnSpc>
              <a:spcBef>
                <a:spcPts val="0"/>
              </a:spcBef>
            </a:pPr>
            <a:r>
              <a:rPr lang="en-GB" sz="2400" b="1" dirty="0" smtClean="0">
                <a:solidFill>
                  <a:schemeClr val="bg1"/>
                </a:solidFill>
                <a:latin typeface="Times New Roman" pitchFamily="18" charset="0"/>
                <a:ea typeface="+mn-ea"/>
                <a:cs typeface="Times New Roman" pitchFamily="18" charset="0"/>
              </a:rPr>
              <a:t>Utility theory</a:t>
            </a:r>
            <a:endParaRPr lang="en-US" sz="2400" b="1" dirty="0">
              <a:solidFill>
                <a:schemeClr val="bg1"/>
              </a:solidFill>
            </a:endParaRPr>
          </a:p>
        </p:txBody>
      </p:sp>
      <p:sp>
        <p:nvSpPr>
          <p:cNvPr id="6" name="Slide Number Placeholder 5"/>
          <p:cNvSpPr>
            <a:spLocks noGrp="1"/>
          </p:cNvSpPr>
          <p:nvPr>
            <p:ph type="sldNum" sz="quarter" idx="12"/>
          </p:nvPr>
        </p:nvSpPr>
        <p:spPr/>
        <p:txBody>
          <a:bodyPr/>
          <a:lstStyle/>
          <a:p>
            <a:fld id="{5DAA7B20-E9E9-4964-A3EC-716C87315808}" type="slidenum">
              <a:rPr lang="en-US" smtClean="0"/>
              <a:pPr/>
              <a:t>18</a:t>
            </a:fld>
            <a:endParaRPr lang="en-US"/>
          </a:p>
        </p:txBody>
      </p:sp>
      <p:sp>
        <p:nvSpPr>
          <p:cNvPr id="7" name="Rectangle 6"/>
          <p:cNvSpPr/>
          <p:nvPr/>
        </p:nvSpPr>
        <p:spPr>
          <a:xfrm>
            <a:off x="0" y="609600"/>
            <a:ext cx="8686800" cy="6740307"/>
          </a:xfrm>
          <a:prstGeom prst="rect">
            <a:avLst/>
          </a:prstGeom>
        </p:spPr>
        <p:txBody>
          <a:bodyPr wrap="square">
            <a:spAutoFit/>
          </a:bodyPr>
          <a:lstStyle/>
          <a:p>
            <a:pPr marL="91440" indent="182880">
              <a:lnSpc>
                <a:spcPct val="150000"/>
              </a:lnSpc>
            </a:pPr>
            <a:r>
              <a:rPr lang="en-GB" sz="2400" b="1" dirty="0" smtClean="0">
                <a:latin typeface="Times New Roman" pitchFamily="18" charset="0"/>
                <a:cs typeface="Times New Roman" pitchFamily="18" charset="0"/>
              </a:rPr>
              <a:t>Computing utility function: a second example.</a:t>
            </a:r>
          </a:p>
          <a:p>
            <a:pPr marL="182880">
              <a:lnSpc>
                <a:spcPct val="150000"/>
              </a:lnSpc>
            </a:pPr>
            <a:r>
              <a:rPr lang="en-GB" dirty="0" smtClean="0"/>
              <a:t>If Joe is </a:t>
            </a:r>
            <a:r>
              <a:rPr lang="en-GB" dirty="0" smtClean="0">
                <a:solidFill>
                  <a:schemeClr val="accent1"/>
                </a:solidFill>
              </a:rPr>
              <a:t>risk-averse</a:t>
            </a:r>
            <a:r>
              <a:rPr lang="en-GB" dirty="0" smtClean="0"/>
              <a:t> , which of the following lotteries he </a:t>
            </a:r>
            <a:r>
              <a:rPr lang="en-GB" dirty="0" smtClean="0"/>
              <a:t>prefers?</a:t>
            </a:r>
            <a:endParaRPr lang="en-GB" dirty="0" smtClean="0"/>
          </a:p>
          <a:p>
            <a:pPr marL="182880">
              <a:lnSpc>
                <a:spcPct val="150000"/>
              </a:lnSpc>
              <a:buFontTx/>
              <a:buNone/>
            </a:pPr>
            <a:r>
              <a:rPr lang="en-GB" dirty="0" smtClean="0"/>
              <a:t>       </a:t>
            </a:r>
            <a:r>
              <a:rPr lang="en-GB" dirty="0" smtClean="0"/>
              <a:t>L</a:t>
            </a:r>
            <a:r>
              <a:rPr lang="en-GB" baseline="-25000" dirty="0" smtClean="0"/>
              <a:t>1</a:t>
            </a:r>
            <a:r>
              <a:rPr lang="en-GB" dirty="0" smtClean="0"/>
              <a:t>: with probability </a:t>
            </a:r>
            <a:r>
              <a:rPr lang="en-GB" dirty="0" smtClean="0">
                <a:solidFill>
                  <a:srgbClr val="00B0F0"/>
                </a:solidFill>
              </a:rPr>
              <a:t>.10 Joe loses $100</a:t>
            </a:r>
          </a:p>
          <a:p>
            <a:pPr marL="182880">
              <a:lnSpc>
                <a:spcPct val="150000"/>
              </a:lnSpc>
              <a:buFontTx/>
              <a:buNone/>
            </a:pPr>
            <a:r>
              <a:rPr lang="en-GB" dirty="0" smtClean="0"/>
              <a:t>             </a:t>
            </a:r>
            <a:r>
              <a:rPr lang="en-GB" dirty="0" smtClean="0"/>
              <a:t>with </a:t>
            </a:r>
            <a:r>
              <a:rPr lang="en-GB" dirty="0" smtClean="0"/>
              <a:t>probability </a:t>
            </a:r>
            <a:r>
              <a:rPr lang="en-GB" dirty="0" smtClean="0">
                <a:solidFill>
                  <a:srgbClr val="00B0F0"/>
                </a:solidFill>
              </a:rPr>
              <a:t>.90 Joe wins $0</a:t>
            </a:r>
          </a:p>
          <a:p>
            <a:pPr marL="182880">
              <a:lnSpc>
                <a:spcPct val="150000"/>
              </a:lnSpc>
            </a:pPr>
            <a:r>
              <a:rPr lang="en-GB" dirty="0" smtClean="0"/>
              <a:t>       L</a:t>
            </a:r>
            <a:r>
              <a:rPr lang="en-GB" baseline="-25000" dirty="0" smtClean="0"/>
              <a:t>2</a:t>
            </a:r>
            <a:r>
              <a:rPr lang="en-GB" dirty="0" smtClean="0"/>
              <a:t>: with probability </a:t>
            </a:r>
            <a:r>
              <a:rPr lang="en-GB" dirty="0" smtClean="0">
                <a:solidFill>
                  <a:srgbClr val="FF0000"/>
                </a:solidFill>
              </a:rPr>
              <a:t>.10 Joe loses $190</a:t>
            </a:r>
            <a:r>
              <a:rPr lang="en-GB" dirty="0" smtClean="0"/>
              <a:t> </a:t>
            </a:r>
          </a:p>
          <a:p>
            <a:pPr marL="182880">
              <a:lnSpc>
                <a:spcPct val="150000"/>
              </a:lnSpc>
            </a:pPr>
            <a:r>
              <a:rPr lang="en-GB" dirty="0" smtClean="0"/>
              <a:t>             with probability </a:t>
            </a:r>
            <a:r>
              <a:rPr lang="en-GB" dirty="0" smtClean="0">
                <a:solidFill>
                  <a:srgbClr val="FF0000"/>
                </a:solidFill>
              </a:rPr>
              <a:t>.90 Joe wins $10</a:t>
            </a:r>
          </a:p>
          <a:p>
            <a:pPr marL="182880">
              <a:lnSpc>
                <a:spcPct val="150000"/>
              </a:lnSpc>
            </a:pPr>
            <a:r>
              <a:rPr lang="en-GB" b="1" dirty="0" smtClean="0"/>
              <a:t>Answer:</a:t>
            </a:r>
          </a:p>
          <a:p>
            <a:pPr marL="182880">
              <a:lnSpc>
                <a:spcPct val="150000"/>
              </a:lnSpc>
            </a:pPr>
            <a:r>
              <a:rPr lang="en-GB" dirty="0" smtClean="0"/>
              <a:t>Straight line equation:</a:t>
            </a:r>
          </a:p>
          <a:p>
            <a:pPr marL="182880">
              <a:lnSpc>
                <a:spcPct val="150000"/>
              </a:lnSpc>
            </a:pPr>
            <a:r>
              <a:rPr lang="en-GB" dirty="0" smtClean="0"/>
              <a:t>            y = 0.5x + 95</a:t>
            </a:r>
          </a:p>
          <a:p>
            <a:pPr marL="182880">
              <a:lnSpc>
                <a:spcPct val="150000"/>
              </a:lnSpc>
            </a:pPr>
            <a:r>
              <a:rPr lang="en-GB" dirty="0" smtClean="0"/>
              <a:t> L</a:t>
            </a:r>
            <a:r>
              <a:rPr lang="en-GB" baseline="-25000" dirty="0" smtClean="0"/>
              <a:t>1</a:t>
            </a:r>
            <a:r>
              <a:rPr lang="en-GB" dirty="0" smtClean="0"/>
              <a:t>: 0.10 U(-100) + 0.90 U(0) </a:t>
            </a:r>
            <a:r>
              <a:rPr lang="en-GB" b="1" dirty="0" smtClean="0"/>
              <a:t>&gt;</a:t>
            </a:r>
            <a:r>
              <a:rPr lang="en-GB" dirty="0" smtClean="0"/>
              <a:t> 0.10 (45) + 0.90 (95) = 90</a:t>
            </a:r>
          </a:p>
          <a:p>
            <a:pPr marL="182880">
              <a:lnSpc>
                <a:spcPct val="150000"/>
              </a:lnSpc>
            </a:pPr>
            <a:r>
              <a:rPr lang="en-GB" dirty="0" smtClean="0"/>
              <a:t> L</a:t>
            </a:r>
            <a:r>
              <a:rPr lang="en-GB" baseline="-25000" dirty="0" smtClean="0"/>
              <a:t>2</a:t>
            </a:r>
            <a:r>
              <a:rPr lang="en-GB" dirty="0" smtClean="0"/>
              <a:t>: 0.10 U(-190) + 0.90 U(10) = 0.10(0) + 0.90(100) = 90</a:t>
            </a:r>
          </a:p>
          <a:p>
            <a:pPr marL="182880">
              <a:lnSpc>
                <a:spcPct val="150000"/>
              </a:lnSpc>
            </a:pPr>
            <a:r>
              <a:rPr lang="en-GB" dirty="0" smtClean="0"/>
              <a:t> </a:t>
            </a:r>
            <a:r>
              <a:rPr lang="en-GB" dirty="0" smtClean="0">
                <a:solidFill>
                  <a:schemeClr val="accent1"/>
                </a:solidFill>
              </a:rPr>
              <a:t>L</a:t>
            </a:r>
            <a:r>
              <a:rPr lang="en-GB" baseline="-25000" dirty="0" smtClean="0">
                <a:solidFill>
                  <a:schemeClr val="accent1"/>
                </a:solidFill>
              </a:rPr>
              <a:t>1</a:t>
            </a:r>
            <a:r>
              <a:rPr lang="en-GB" dirty="0" smtClean="0">
                <a:solidFill>
                  <a:schemeClr val="accent1"/>
                </a:solidFill>
              </a:rPr>
              <a:t> is </a:t>
            </a:r>
            <a:r>
              <a:rPr lang="en-GB" dirty="0" smtClean="0">
                <a:solidFill>
                  <a:schemeClr val="accent1"/>
                </a:solidFill>
              </a:rPr>
              <a:t>preferred, its utility is strictly greater than 90.</a:t>
            </a:r>
            <a:endParaRPr lang="en-GB" dirty="0" smtClean="0"/>
          </a:p>
          <a:p>
            <a:pPr>
              <a:buFontTx/>
              <a:buNone/>
            </a:pPr>
            <a:r>
              <a:rPr lang="en-GB" dirty="0" smtClean="0"/>
              <a:t> </a:t>
            </a:r>
          </a:p>
          <a:p>
            <a:pPr marL="182880">
              <a:lnSpc>
                <a:spcPct val="150000"/>
              </a:lnSpc>
              <a:buFontTx/>
              <a:buNone/>
            </a:pPr>
            <a:r>
              <a:rPr lang="en-GB" dirty="0" smtClean="0"/>
              <a:t> </a:t>
            </a:r>
            <a:endParaRPr lang="en-GB" dirty="0" smtClean="0">
              <a:sym typeface="Symbol" pitchFamily="18" charset="2"/>
            </a:endParaRPr>
          </a:p>
          <a:p>
            <a:pPr>
              <a:buFontTx/>
              <a:buNone/>
            </a:pPr>
            <a:endParaRPr lang="en-GB" dirty="0" smtClean="0"/>
          </a:p>
          <a:p>
            <a:pPr>
              <a:buFontTx/>
              <a:buNone/>
            </a:pPr>
            <a:endParaRPr lang="en-GB" dirty="0" smtClean="0"/>
          </a:p>
          <a:p>
            <a:pPr>
              <a:buFontTx/>
              <a:buNone/>
            </a:pPr>
            <a:endParaRPr lang="en-GB" dirty="0" smtClean="0"/>
          </a:p>
        </p:txBody>
      </p:sp>
      <p:pic>
        <p:nvPicPr>
          <p:cNvPr id="8" name="Picture 5" descr="risk-p745"/>
          <p:cNvPicPr>
            <a:picLocks noChangeAspect="1" noChangeArrowheads="1"/>
          </p:cNvPicPr>
          <p:nvPr/>
        </p:nvPicPr>
        <p:blipFill>
          <a:blip r:embed="rId3" cstate="print"/>
          <a:srcRect/>
          <a:stretch>
            <a:fillRect/>
          </a:stretch>
        </p:blipFill>
        <p:spPr bwMode="auto">
          <a:xfrm>
            <a:off x="4724400" y="1905000"/>
            <a:ext cx="3810000" cy="2379250"/>
          </a:xfrm>
          <a:prstGeom prst="rect">
            <a:avLst/>
          </a:prstGeom>
          <a:noFill/>
        </p:spPr>
      </p:pic>
      <p:sp>
        <p:nvSpPr>
          <p:cNvPr id="10" name="TextBox 9"/>
          <p:cNvSpPr txBox="1"/>
          <p:nvPr/>
        </p:nvSpPr>
        <p:spPr>
          <a:xfrm>
            <a:off x="7467600" y="2209800"/>
            <a:ext cx="838200" cy="276999"/>
          </a:xfrm>
          <a:prstGeom prst="rect">
            <a:avLst/>
          </a:prstGeom>
          <a:noFill/>
        </p:spPr>
        <p:txBody>
          <a:bodyPr wrap="square" rtlCol="0">
            <a:spAutoFit/>
          </a:bodyPr>
          <a:lstStyle/>
          <a:p>
            <a:r>
              <a:rPr lang="en-US" sz="1200" b="1" dirty="0" smtClean="0"/>
              <a:t>(10,100)</a:t>
            </a:r>
            <a:endParaRPr lang="en-US" sz="1200" b="1" dirty="0"/>
          </a:p>
        </p:txBody>
      </p:sp>
      <p:sp>
        <p:nvSpPr>
          <p:cNvPr id="11" name="TextBox 10"/>
          <p:cNvSpPr txBox="1"/>
          <p:nvPr/>
        </p:nvSpPr>
        <p:spPr>
          <a:xfrm>
            <a:off x="5257800" y="4191000"/>
            <a:ext cx="838200" cy="276999"/>
          </a:xfrm>
          <a:prstGeom prst="rect">
            <a:avLst/>
          </a:prstGeom>
          <a:noFill/>
        </p:spPr>
        <p:txBody>
          <a:bodyPr wrap="square" rtlCol="0">
            <a:spAutoFit/>
          </a:bodyPr>
          <a:lstStyle/>
          <a:p>
            <a:r>
              <a:rPr lang="en-US" sz="1200" b="1" dirty="0" smtClean="0"/>
              <a:t>(-190,0)</a:t>
            </a:r>
            <a:endParaRPr lang="en-US" sz="1200" b="1" dirty="0"/>
          </a:p>
        </p:txBody>
      </p:sp>
      <p:sp>
        <p:nvSpPr>
          <p:cNvPr id="9" name="Oval 8"/>
          <p:cNvSpPr/>
          <p:nvPr/>
        </p:nvSpPr>
        <p:spPr>
          <a:xfrm>
            <a:off x="6400800" y="2514600"/>
            <a:ext cx="76200" cy="76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7269480" y="2286000"/>
            <a:ext cx="76200" cy="7620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Connector 14"/>
          <p:cNvCxnSpPr/>
          <p:nvPr/>
        </p:nvCxnSpPr>
        <p:spPr>
          <a:xfrm rot="5400000" flipH="1" flipV="1">
            <a:off x="6019800" y="3581400"/>
            <a:ext cx="914400" cy="0"/>
          </a:xfrm>
          <a:prstGeom prst="line">
            <a:avLst/>
          </a:prstGeom>
          <a:ln w="19050">
            <a:prstDash val="sysDash"/>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6477000" y="3124200"/>
            <a:ext cx="838200" cy="0"/>
          </a:xfrm>
          <a:prstGeom prst="line">
            <a:avLst/>
          </a:prstGeom>
          <a:ln w="19050">
            <a:prstDash val="sysDash"/>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7239000" y="2971800"/>
            <a:ext cx="457200" cy="253916"/>
          </a:xfrm>
          <a:prstGeom prst="rect">
            <a:avLst/>
          </a:prstGeom>
          <a:noFill/>
        </p:spPr>
        <p:txBody>
          <a:bodyPr wrap="square" rtlCol="0">
            <a:spAutoFit/>
          </a:bodyPr>
          <a:lstStyle/>
          <a:p>
            <a:r>
              <a:rPr lang="en-US" sz="1050" b="1" dirty="0" smtClean="0">
                <a:latin typeface="Times New Roman" pitchFamily="18" charset="0"/>
                <a:cs typeface="Times New Roman" pitchFamily="18" charset="0"/>
              </a:rPr>
              <a:t>45</a:t>
            </a:r>
            <a:endParaRPr lang="en-US" sz="1050" b="1" dirty="0">
              <a:latin typeface="Times New Roman" pitchFamily="18" charset="0"/>
              <a:cs typeface="Times New Roman" pitchFamily="18" charset="0"/>
            </a:endParaRPr>
          </a:p>
        </p:txBody>
      </p:sp>
      <p:sp>
        <p:nvSpPr>
          <p:cNvPr id="19" name="TextBox 18"/>
          <p:cNvSpPr txBox="1"/>
          <p:nvPr/>
        </p:nvSpPr>
        <p:spPr>
          <a:xfrm>
            <a:off x="5486400" y="1752600"/>
            <a:ext cx="1295400" cy="553998"/>
          </a:xfrm>
          <a:prstGeom prst="rect">
            <a:avLst/>
          </a:prstGeom>
          <a:noFill/>
          <a:ln>
            <a:solidFill>
              <a:schemeClr val="accent5">
                <a:lumMod val="75000"/>
              </a:schemeClr>
            </a:solidFill>
          </a:ln>
        </p:spPr>
        <p:txBody>
          <a:bodyPr wrap="square" rtlCol="0">
            <a:spAutoFit/>
          </a:bodyPr>
          <a:lstStyle/>
          <a:p>
            <a:r>
              <a:rPr lang="en-US" sz="1000" b="1" dirty="0" smtClean="0"/>
              <a:t>When payoff is -100, the utility is more than 45 for Joe</a:t>
            </a:r>
            <a:endParaRPr lang="en-US" sz="1000" b="1" dirty="0"/>
          </a:p>
        </p:txBody>
      </p:sp>
      <p:sp>
        <p:nvSpPr>
          <p:cNvPr id="20" name="Oval 19"/>
          <p:cNvSpPr/>
          <p:nvPr/>
        </p:nvSpPr>
        <p:spPr>
          <a:xfrm>
            <a:off x="6477000" y="2133600"/>
            <a:ext cx="76200" cy="76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p:cNvSpPr txBox="1"/>
          <p:nvPr/>
        </p:nvSpPr>
        <p:spPr>
          <a:xfrm>
            <a:off x="7620000" y="1676400"/>
            <a:ext cx="1143000" cy="553998"/>
          </a:xfrm>
          <a:prstGeom prst="rect">
            <a:avLst/>
          </a:prstGeom>
          <a:noFill/>
          <a:ln>
            <a:solidFill>
              <a:srgbClr val="FF0000"/>
            </a:solidFill>
          </a:ln>
        </p:spPr>
        <p:txBody>
          <a:bodyPr wrap="square" rtlCol="0">
            <a:spAutoFit/>
          </a:bodyPr>
          <a:lstStyle/>
          <a:p>
            <a:r>
              <a:rPr lang="en-US" sz="1000" b="1" dirty="0" smtClean="0"/>
              <a:t>When payoff is 0, the utility is more than 95 for Joe</a:t>
            </a:r>
            <a:endParaRPr lang="en-US" sz="1000" b="1" dirty="0"/>
          </a:p>
        </p:txBody>
      </p:sp>
      <p:sp>
        <p:nvSpPr>
          <p:cNvPr id="17" name="Oval 16"/>
          <p:cNvSpPr>
            <a:spLocks noChangeAspect="1"/>
          </p:cNvSpPr>
          <p:nvPr/>
        </p:nvSpPr>
        <p:spPr>
          <a:xfrm>
            <a:off x="8567928" y="2075688"/>
            <a:ext cx="80010" cy="8001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linds(horizontal)">
                                      <p:cBhvr>
                                        <p:cTn id="7" dur="500"/>
                                        <p:tgtEl>
                                          <p:spTgt spid="8"/>
                                        </p:tgtEl>
                                      </p:cBhvr>
                                    </p:animEffect>
                                  </p:childTnLst>
                                </p:cTn>
                              </p:par>
                              <p:par>
                                <p:cTn id="8" presetID="3" presetClass="entr" presetSubtype="10" fill="hold" nodeType="withEffect">
                                  <p:stCondLst>
                                    <p:cond delay="0"/>
                                  </p:stCondLst>
                                  <p:childTnLst>
                                    <p:set>
                                      <p:cBhvr>
                                        <p:cTn id="9" dur="1" fill="hold">
                                          <p:stCondLst>
                                            <p:cond delay="0"/>
                                          </p:stCondLst>
                                        </p:cTn>
                                        <p:tgtEl>
                                          <p:spTgt spid="10">
                                            <p:txEl>
                                              <p:pRg st="0" end="0"/>
                                            </p:txEl>
                                          </p:spTgt>
                                        </p:tgtEl>
                                        <p:attrNameLst>
                                          <p:attrName>style.visibility</p:attrName>
                                        </p:attrNameLst>
                                      </p:cBhvr>
                                      <p:to>
                                        <p:strVal val="visible"/>
                                      </p:to>
                                    </p:set>
                                    <p:animEffect transition="in" filter="blinds(horizontal)">
                                      <p:cBhvr>
                                        <p:cTn id="10" dur="500"/>
                                        <p:tgtEl>
                                          <p:spTgt spid="10">
                                            <p:txEl>
                                              <p:pRg st="0" end="0"/>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11">
                                            <p:txEl>
                                              <p:pRg st="0" end="0"/>
                                            </p:txEl>
                                          </p:spTgt>
                                        </p:tgtEl>
                                        <p:attrNameLst>
                                          <p:attrName>style.visibility</p:attrName>
                                        </p:attrNameLst>
                                      </p:cBhvr>
                                      <p:to>
                                        <p:strVal val="visible"/>
                                      </p:to>
                                    </p:set>
                                    <p:animEffect transition="in" filter="blinds(horizontal)">
                                      <p:cBhvr>
                                        <p:cTn id="13" dur="500"/>
                                        <p:tgtEl>
                                          <p:spTgt spid="11">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nodeType="clickEffect">
                                  <p:stCondLst>
                                    <p:cond delay="0"/>
                                  </p:stCondLst>
                                  <p:childTnLst>
                                    <p:set>
                                      <p:cBhvr>
                                        <p:cTn id="17" dur="1" fill="hold">
                                          <p:stCondLst>
                                            <p:cond delay="0"/>
                                          </p:stCondLst>
                                        </p:cTn>
                                        <p:tgtEl>
                                          <p:spTgt spid="7">
                                            <p:txEl>
                                              <p:pRg st="7" end="7"/>
                                            </p:txEl>
                                          </p:spTgt>
                                        </p:tgtEl>
                                        <p:attrNameLst>
                                          <p:attrName>style.visibility</p:attrName>
                                        </p:attrNameLst>
                                      </p:cBhvr>
                                      <p:to>
                                        <p:strVal val="visible"/>
                                      </p:to>
                                    </p:set>
                                    <p:animEffect transition="in" filter="blinds(horizontal)">
                                      <p:cBhvr>
                                        <p:cTn id="18" dur="500"/>
                                        <p:tgtEl>
                                          <p:spTgt spid="7">
                                            <p:txEl>
                                              <p:pRg st="7" end="7"/>
                                            </p:txEl>
                                          </p:spTgt>
                                        </p:tgtEl>
                                      </p:cBhvr>
                                    </p:animEffect>
                                  </p:childTnLst>
                                </p:cTn>
                              </p:par>
                              <p:par>
                                <p:cTn id="19" presetID="3" presetClass="entr" presetSubtype="10" fill="hold" nodeType="withEffect">
                                  <p:stCondLst>
                                    <p:cond delay="0"/>
                                  </p:stCondLst>
                                  <p:childTnLst>
                                    <p:set>
                                      <p:cBhvr>
                                        <p:cTn id="20" dur="1" fill="hold">
                                          <p:stCondLst>
                                            <p:cond delay="0"/>
                                          </p:stCondLst>
                                        </p:cTn>
                                        <p:tgtEl>
                                          <p:spTgt spid="7">
                                            <p:txEl>
                                              <p:pRg st="8" end="8"/>
                                            </p:txEl>
                                          </p:spTgt>
                                        </p:tgtEl>
                                        <p:attrNameLst>
                                          <p:attrName>style.visibility</p:attrName>
                                        </p:attrNameLst>
                                      </p:cBhvr>
                                      <p:to>
                                        <p:strVal val="visible"/>
                                      </p:to>
                                    </p:set>
                                    <p:animEffect transition="in" filter="blinds(horizontal)">
                                      <p:cBhvr>
                                        <p:cTn id="21" dur="500"/>
                                        <p:tgtEl>
                                          <p:spTgt spid="7">
                                            <p:txEl>
                                              <p:pRg st="8" end="8"/>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nodeType="clickEffect">
                                  <p:stCondLst>
                                    <p:cond delay="0"/>
                                  </p:stCondLst>
                                  <p:childTnLst>
                                    <p:set>
                                      <p:cBhvr>
                                        <p:cTn id="25" dur="1" fill="hold">
                                          <p:stCondLst>
                                            <p:cond delay="0"/>
                                          </p:stCondLst>
                                        </p:cTn>
                                        <p:tgtEl>
                                          <p:spTgt spid="7">
                                            <p:txEl>
                                              <p:pRg st="9" end="9"/>
                                            </p:txEl>
                                          </p:spTgt>
                                        </p:tgtEl>
                                        <p:attrNameLst>
                                          <p:attrName>style.visibility</p:attrName>
                                        </p:attrNameLst>
                                      </p:cBhvr>
                                      <p:to>
                                        <p:strVal val="visible"/>
                                      </p:to>
                                    </p:set>
                                    <p:animEffect transition="in" filter="blinds(horizontal)">
                                      <p:cBhvr>
                                        <p:cTn id="26" dur="500"/>
                                        <p:tgtEl>
                                          <p:spTgt spid="7">
                                            <p:txEl>
                                              <p:pRg st="9" end="9"/>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nodeType="clickEffect">
                                  <p:stCondLst>
                                    <p:cond delay="0"/>
                                  </p:stCondLst>
                                  <p:childTnLst>
                                    <p:set>
                                      <p:cBhvr>
                                        <p:cTn id="30" dur="1" fill="hold">
                                          <p:stCondLst>
                                            <p:cond delay="0"/>
                                          </p:stCondLst>
                                        </p:cTn>
                                        <p:tgtEl>
                                          <p:spTgt spid="7">
                                            <p:txEl>
                                              <p:pRg st="10" end="10"/>
                                            </p:txEl>
                                          </p:spTgt>
                                        </p:tgtEl>
                                        <p:attrNameLst>
                                          <p:attrName>style.visibility</p:attrName>
                                        </p:attrNameLst>
                                      </p:cBhvr>
                                      <p:to>
                                        <p:strVal val="visible"/>
                                      </p:to>
                                    </p:set>
                                    <p:animEffect transition="in" filter="blinds(horizontal)">
                                      <p:cBhvr>
                                        <p:cTn id="31" dur="500"/>
                                        <p:tgtEl>
                                          <p:spTgt spid="7">
                                            <p:txEl>
                                              <p:pRg st="10" end="10"/>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nodeType="clickEffect">
                                  <p:stCondLst>
                                    <p:cond delay="0"/>
                                  </p:stCondLst>
                                  <p:childTnLst>
                                    <p:set>
                                      <p:cBhvr>
                                        <p:cTn id="35" dur="1" fill="hold">
                                          <p:stCondLst>
                                            <p:cond delay="0"/>
                                          </p:stCondLst>
                                        </p:cTn>
                                        <p:tgtEl>
                                          <p:spTgt spid="7">
                                            <p:txEl>
                                              <p:pRg st="11" end="11"/>
                                            </p:txEl>
                                          </p:spTgt>
                                        </p:tgtEl>
                                        <p:attrNameLst>
                                          <p:attrName>style.visibility</p:attrName>
                                        </p:attrNameLst>
                                      </p:cBhvr>
                                      <p:to>
                                        <p:strVal val="visible"/>
                                      </p:to>
                                    </p:set>
                                    <p:animEffect transition="in" filter="blinds(horizontal)">
                                      <p:cBhvr>
                                        <p:cTn id="36" dur="500"/>
                                        <p:tgtEl>
                                          <p:spTgt spid="7">
                                            <p:txEl>
                                              <p:pRg st="11" end="11"/>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nodeType="clickEffect">
                                  <p:stCondLst>
                                    <p:cond delay="0"/>
                                  </p:stCondLst>
                                  <p:childTnLst>
                                    <p:set>
                                      <p:cBhvr>
                                        <p:cTn id="40" dur="1" fill="hold">
                                          <p:stCondLst>
                                            <p:cond delay="0"/>
                                          </p:stCondLst>
                                        </p:cTn>
                                        <p:tgtEl>
                                          <p:spTgt spid="15"/>
                                        </p:tgtEl>
                                        <p:attrNameLst>
                                          <p:attrName>style.visibility</p:attrName>
                                        </p:attrNameLst>
                                      </p:cBhvr>
                                      <p:to>
                                        <p:strVal val="visible"/>
                                      </p:to>
                                    </p:set>
                                    <p:animEffect transition="in" filter="blinds(horizontal)">
                                      <p:cBhvr>
                                        <p:cTn id="41" dur="500"/>
                                        <p:tgtEl>
                                          <p:spTgt spid="15"/>
                                        </p:tgtEl>
                                      </p:cBhvr>
                                    </p:animEffect>
                                  </p:childTnLst>
                                </p:cTn>
                              </p:par>
                            </p:childTnLst>
                          </p:cTn>
                        </p:par>
                      </p:childTnLst>
                    </p:cTn>
                  </p:par>
                  <p:par>
                    <p:cTn id="42" fill="hold">
                      <p:stCondLst>
                        <p:cond delay="indefinite"/>
                      </p:stCondLst>
                      <p:childTnLst>
                        <p:par>
                          <p:cTn id="43" fill="hold">
                            <p:stCondLst>
                              <p:cond delay="0"/>
                            </p:stCondLst>
                            <p:childTnLst>
                              <p:par>
                                <p:cTn id="44" presetID="3" presetClass="entr" presetSubtype="10" fill="hold" nodeType="clickEffect">
                                  <p:stCondLst>
                                    <p:cond delay="0"/>
                                  </p:stCondLst>
                                  <p:childTnLst>
                                    <p:set>
                                      <p:cBhvr>
                                        <p:cTn id="45" dur="1" fill="hold">
                                          <p:stCondLst>
                                            <p:cond delay="0"/>
                                          </p:stCondLst>
                                        </p:cTn>
                                        <p:tgtEl>
                                          <p:spTgt spid="16"/>
                                        </p:tgtEl>
                                        <p:attrNameLst>
                                          <p:attrName>style.visibility</p:attrName>
                                        </p:attrNameLst>
                                      </p:cBhvr>
                                      <p:to>
                                        <p:strVal val="visible"/>
                                      </p:to>
                                    </p:set>
                                    <p:animEffect transition="in" filter="blinds(horizontal)">
                                      <p:cBhvr>
                                        <p:cTn id="46" dur="500"/>
                                        <p:tgtEl>
                                          <p:spTgt spid="16"/>
                                        </p:tgtEl>
                                      </p:cBhvr>
                                    </p:animEffect>
                                  </p:childTnLst>
                                </p:cTn>
                              </p:par>
                            </p:childTnLst>
                          </p:cTn>
                        </p:par>
                      </p:childTnLst>
                    </p:cTn>
                  </p:par>
                  <p:par>
                    <p:cTn id="47" fill="hold">
                      <p:stCondLst>
                        <p:cond delay="indefinite"/>
                      </p:stCondLst>
                      <p:childTnLst>
                        <p:par>
                          <p:cTn id="48" fill="hold">
                            <p:stCondLst>
                              <p:cond delay="0"/>
                            </p:stCondLst>
                            <p:childTnLst>
                              <p:par>
                                <p:cTn id="49" presetID="3" presetClass="entr" presetSubtype="10" fill="hold" grpId="0" nodeType="clickEffect">
                                  <p:stCondLst>
                                    <p:cond delay="0"/>
                                  </p:stCondLst>
                                  <p:childTnLst>
                                    <p:set>
                                      <p:cBhvr>
                                        <p:cTn id="50" dur="1" fill="hold">
                                          <p:stCondLst>
                                            <p:cond delay="0"/>
                                          </p:stCondLst>
                                        </p:cTn>
                                        <p:tgtEl>
                                          <p:spTgt spid="18"/>
                                        </p:tgtEl>
                                        <p:attrNameLst>
                                          <p:attrName>style.visibility</p:attrName>
                                        </p:attrNameLst>
                                      </p:cBhvr>
                                      <p:to>
                                        <p:strVal val="visible"/>
                                      </p:to>
                                    </p:set>
                                    <p:animEffect transition="in" filter="blinds(horizontal)">
                                      <p:cBhvr>
                                        <p:cTn id="51" dur="500"/>
                                        <p:tgtEl>
                                          <p:spTgt spid="18"/>
                                        </p:tgtEl>
                                      </p:cBhvr>
                                    </p:animEffect>
                                  </p:childTnLst>
                                </p:cTn>
                              </p:par>
                            </p:childTnLst>
                          </p:cTn>
                        </p:par>
                      </p:childTnLst>
                    </p:cTn>
                  </p:par>
                  <p:par>
                    <p:cTn id="52" fill="hold">
                      <p:stCondLst>
                        <p:cond delay="indefinite"/>
                      </p:stCondLst>
                      <p:childTnLst>
                        <p:par>
                          <p:cTn id="53" fill="hold">
                            <p:stCondLst>
                              <p:cond delay="0"/>
                            </p:stCondLst>
                            <p:childTnLst>
                              <p:par>
                                <p:cTn id="54" presetID="3" presetClass="entr" presetSubtype="10" fill="hold" grpId="0" nodeType="clickEffect">
                                  <p:stCondLst>
                                    <p:cond delay="0"/>
                                  </p:stCondLst>
                                  <p:childTnLst>
                                    <p:set>
                                      <p:cBhvr>
                                        <p:cTn id="55" dur="1" fill="hold">
                                          <p:stCondLst>
                                            <p:cond delay="0"/>
                                          </p:stCondLst>
                                        </p:cTn>
                                        <p:tgtEl>
                                          <p:spTgt spid="19"/>
                                        </p:tgtEl>
                                        <p:attrNameLst>
                                          <p:attrName>style.visibility</p:attrName>
                                        </p:attrNameLst>
                                      </p:cBhvr>
                                      <p:to>
                                        <p:strVal val="visible"/>
                                      </p:to>
                                    </p:set>
                                    <p:animEffect transition="in" filter="blinds(horizontal)">
                                      <p:cBhvr>
                                        <p:cTn id="56" dur="500"/>
                                        <p:tgtEl>
                                          <p:spTgt spid="19"/>
                                        </p:tgtEl>
                                      </p:cBhvr>
                                    </p:animEffect>
                                  </p:childTnLst>
                                </p:cTn>
                              </p:par>
                              <p:par>
                                <p:cTn id="57" presetID="3" presetClass="entr" presetSubtype="10" fill="hold" grpId="0" nodeType="withEffect">
                                  <p:stCondLst>
                                    <p:cond delay="0"/>
                                  </p:stCondLst>
                                  <p:childTnLst>
                                    <p:set>
                                      <p:cBhvr>
                                        <p:cTn id="58" dur="1" fill="hold">
                                          <p:stCondLst>
                                            <p:cond delay="0"/>
                                          </p:stCondLst>
                                        </p:cTn>
                                        <p:tgtEl>
                                          <p:spTgt spid="20"/>
                                        </p:tgtEl>
                                        <p:attrNameLst>
                                          <p:attrName>style.visibility</p:attrName>
                                        </p:attrNameLst>
                                      </p:cBhvr>
                                      <p:to>
                                        <p:strVal val="visible"/>
                                      </p:to>
                                    </p:set>
                                    <p:animEffect transition="in" filter="blinds(horizontal)">
                                      <p:cBhvr>
                                        <p:cTn id="59" dur="500"/>
                                        <p:tgtEl>
                                          <p:spTgt spid="20"/>
                                        </p:tgtEl>
                                      </p:cBhvr>
                                    </p:animEffect>
                                  </p:childTnLst>
                                </p:cTn>
                              </p:par>
                            </p:childTnLst>
                          </p:cTn>
                        </p:par>
                      </p:childTnLst>
                    </p:cTn>
                  </p:par>
                  <p:par>
                    <p:cTn id="60" fill="hold">
                      <p:stCondLst>
                        <p:cond delay="indefinite"/>
                      </p:stCondLst>
                      <p:childTnLst>
                        <p:par>
                          <p:cTn id="61" fill="hold">
                            <p:stCondLst>
                              <p:cond delay="0"/>
                            </p:stCondLst>
                            <p:childTnLst>
                              <p:par>
                                <p:cTn id="62" presetID="3" presetClass="entr" presetSubtype="10" fill="hold" grpId="0" nodeType="clickEffect">
                                  <p:stCondLst>
                                    <p:cond delay="0"/>
                                  </p:stCondLst>
                                  <p:childTnLst>
                                    <p:set>
                                      <p:cBhvr>
                                        <p:cTn id="63" dur="1" fill="hold">
                                          <p:stCondLst>
                                            <p:cond delay="0"/>
                                          </p:stCondLst>
                                        </p:cTn>
                                        <p:tgtEl>
                                          <p:spTgt spid="9"/>
                                        </p:tgtEl>
                                        <p:attrNameLst>
                                          <p:attrName>style.visibility</p:attrName>
                                        </p:attrNameLst>
                                      </p:cBhvr>
                                      <p:to>
                                        <p:strVal val="visible"/>
                                      </p:to>
                                    </p:set>
                                    <p:animEffect transition="in" filter="blinds(horizontal)">
                                      <p:cBhvr>
                                        <p:cTn id="64" dur="500"/>
                                        <p:tgtEl>
                                          <p:spTgt spid="9"/>
                                        </p:tgtEl>
                                      </p:cBhvr>
                                    </p:animEffect>
                                  </p:childTnLst>
                                </p:cTn>
                              </p:par>
                            </p:childTnLst>
                          </p:cTn>
                        </p:par>
                      </p:childTnLst>
                    </p:cTn>
                  </p:par>
                  <p:par>
                    <p:cTn id="65" fill="hold">
                      <p:stCondLst>
                        <p:cond delay="indefinite"/>
                      </p:stCondLst>
                      <p:childTnLst>
                        <p:par>
                          <p:cTn id="66" fill="hold">
                            <p:stCondLst>
                              <p:cond delay="0"/>
                            </p:stCondLst>
                            <p:childTnLst>
                              <p:par>
                                <p:cTn id="67" presetID="3" presetClass="entr" presetSubtype="10" fill="hold" grpId="0" nodeType="clickEffect">
                                  <p:stCondLst>
                                    <p:cond delay="0"/>
                                  </p:stCondLst>
                                  <p:childTnLst>
                                    <p:set>
                                      <p:cBhvr>
                                        <p:cTn id="68" dur="1" fill="hold">
                                          <p:stCondLst>
                                            <p:cond delay="0"/>
                                          </p:stCondLst>
                                        </p:cTn>
                                        <p:tgtEl>
                                          <p:spTgt spid="21"/>
                                        </p:tgtEl>
                                        <p:attrNameLst>
                                          <p:attrName>style.visibility</p:attrName>
                                        </p:attrNameLst>
                                      </p:cBhvr>
                                      <p:to>
                                        <p:strVal val="visible"/>
                                      </p:to>
                                    </p:set>
                                    <p:animEffect transition="in" filter="blinds(horizontal)">
                                      <p:cBhvr>
                                        <p:cTn id="69" dur="500"/>
                                        <p:tgtEl>
                                          <p:spTgt spid="21"/>
                                        </p:tgtEl>
                                      </p:cBhvr>
                                    </p:animEffect>
                                  </p:childTnLst>
                                </p:cTn>
                              </p:par>
                              <p:par>
                                <p:cTn id="70" presetID="3" presetClass="entr" presetSubtype="10" fill="hold" grpId="0" nodeType="withEffect">
                                  <p:stCondLst>
                                    <p:cond delay="0"/>
                                  </p:stCondLst>
                                  <p:childTnLst>
                                    <p:set>
                                      <p:cBhvr>
                                        <p:cTn id="71" dur="1" fill="hold">
                                          <p:stCondLst>
                                            <p:cond delay="0"/>
                                          </p:stCondLst>
                                        </p:cTn>
                                        <p:tgtEl>
                                          <p:spTgt spid="13"/>
                                        </p:tgtEl>
                                        <p:attrNameLst>
                                          <p:attrName>style.visibility</p:attrName>
                                        </p:attrNameLst>
                                      </p:cBhvr>
                                      <p:to>
                                        <p:strVal val="visible"/>
                                      </p:to>
                                    </p:set>
                                    <p:animEffect transition="in" filter="blinds(horizontal)">
                                      <p:cBhvr>
                                        <p:cTn id="72" dur="500"/>
                                        <p:tgtEl>
                                          <p:spTgt spid="13"/>
                                        </p:tgtEl>
                                      </p:cBhvr>
                                    </p:animEffect>
                                  </p:childTnLst>
                                </p:cTn>
                              </p:par>
                              <p:par>
                                <p:cTn id="73" presetID="3" presetClass="entr" presetSubtype="10" fill="hold" grpId="0" nodeType="withEffect">
                                  <p:stCondLst>
                                    <p:cond delay="0"/>
                                  </p:stCondLst>
                                  <p:childTnLst>
                                    <p:set>
                                      <p:cBhvr>
                                        <p:cTn id="74" dur="1" fill="hold">
                                          <p:stCondLst>
                                            <p:cond delay="0"/>
                                          </p:stCondLst>
                                        </p:cTn>
                                        <p:tgtEl>
                                          <p:spTgt spid="17"/>
                                        </p:tgtEl>
                                        <p:attrNameLst>
                                          <p:attrName>style.visibility</p:attrName>
                                        </p:attrNameLst>
                                      </p:cBhvr>
                                      <p:to>
                                        <p:strVal val="visible"/>
                                      </p:to>
                                    </p:set>
                                    <p:animEffect transition="in" filter="blinds(horizontal)">
                                      <p:cBhvr>
                                        <p:cTn id="75" dur="500"/>
                                        <p:tgtEl>
                                          <p:spTgt spid="17"/>
                                        </p:tgtEl>
                                      </p:cBhvr>
                                    </p:animEffect>
                                  </p:childTnLst>
                                </p:cTn>
                              </p:par>
                              <p:par>
                                <p:cTn id="76" presetID="3" presetClass="entr" presetSubtype="10" fill="hold" grpId="1" nodeType="withEffect">
                                  <p:stCondLst>
                                    <p:cond delay="0"/>
                                  </p:stCondLst>
                                  <p:childTnLst>
                                    <p:set>
                                      <p:cBhvr>
                                        <p:cTn id="77" dur="1" fill="hold">
                                          <p:stCondLst>
                                            <p:cond delay="0"/>
                                          </p:stCondLst>
                                        </p:cTn>
                                        <p:tgtEl>
                                          <p:spTgt spid="17"/>
                                        </p:tgtEl>
                                        <p:attrNameLst>
                                          <p:attrName>style.visibility</p:attrName>
                                        </p:attrNameLst>
                                      </p:cBhvr>
                                      <p:to>
                                        <p:strVal val="visible"/>
                                      </p:to>
                                    </p:set>
                                    <p:animEffect transition="in" filter="blinds(horizontal)">
                                      <p:cBhvr>
                                        <p:cTn id="78"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3" grpId="0" animBg="1"/>
      <p:bldP spid="18" grpId="0"/>
      <p:bldP spid="19" grpId="0" animBg="1"/>
      <p:bldP spid="20" grpId="0" animBg="1"/>
      <p:bldP spid="21" grpId="0" animBg="1"/>
      <p:bldP spid="17" grpId="0" animBg="1"/>
      <p:bldP spid="17" grpId="1"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preferRelativeResize="0">
            <a:picLocks noChangeArrowheads="1"/>
          </p:cNvPicPr>
          <p:nvPr/>
        </p:nvPicPr>
        <p:blipFill>
          <a:blip r:embed="rId2" cstate="print"/>
          <a:srcRect/>
          <a:stretch>
            <a:fillRect/>
          </a:stretch>
        </p:blipFill>
        <p:spPr bwMode="auto">
          <a:xfrm>
            <a:off x="0" y="0"/>
            <a:ext cx="9144000" cy="548640"/>
          </a:xfrm>
          <a:prstGeom prst="rect">
            <a:avLst/>
          </a:prstGeom>
          <a:noFill/>
          <a:ln w="9525">
            <a:noFill/>
            <a:miter lim="800000"/>
            <a:headEnd/>
            <a:tailEnd/>
          </a:ln>
        </p:spPr>
      </p:pic>
      <p:sp>
        <p:nvSpPr>
          <p:cNvPr id="2" name="Title 1"/>
          <p:cNvSpPr>
            <a:spLocks noGrp="1"/>
          </p:cNvSpPr>
          <p:nvPr>
            <p:ph type="ctrTitle"/>
          </p:nvPr>
        </p:nvSpPr>
        <p:spPr>
          <a:xfrm>
            <a:off x="0" y="0"/>
            <a:ext cx="7696200" cy="609600"/>
          </a:xfrm>
        </p:spPr>
        <p:txBody>
          <a:bodyPr>
            <a:noAutofit/>
          </a:bodyPr>
          <a:lstStyle/>
          <a:p>
            <a:pPr marL="274320" lvl="0" indent="365760" algn="l">
              <a:lnSpc>
                <a:spcPct val="150000"/>
              </a:lnSpc>
              <a:spcBef>
                <a:spcPts val="0"/>
              </a:spcBef>
            </a:pPr>
            <a:r>
              <a:rPr lang="en-GB" sz="2400" b="1" dirty="0" smtClean="0">
                <a:solidFill>
                  <a:schemeClr val="bg1"/>
                </a:solidFill>
                <a:latin typeface="Times New Roman" pitchFamily="18" charset="0"/>
                <a:ea typeface="+mn-ea"/>
                <a:cs typeface="Times New Roman" pitchFamily="18" charset="0"/>
              </a:rPr>
              <a:t>Utility theory</a:t>
            </a:r>
            <a:endParaRPr lang="en-US" sz="2400" b="1" dirty="0">
              <a:solidFill>
                <a:schemeClr val="bg1"/>
              </a:solidFill>
            </a:endParaRPr>
          </a:p>
        </p:txBody>
      </p:sp>
      <p:sp>
        <p:nvSpPr>
          <p:cNvPr id="6" name="Slide Number Placeholder 5"/>
          <p:cNvSpPr>
            <a:spLocks noGrp="1"/>
          </p:cNvSpPr>
          <p:nvPr>
            <p:ph type="sldNum" sz="quarter" idx="12"/>
          </p:nvPr>
        </p:nvSpPr>
        <p:spPr/>
        <p:txBody>
          <a:bodyPr/>
          <a:lstStyle/>
          <a:p>
            <a:fld id="{5DAA7B20-E9E9-4964-A3EC-716C87315808}" type="slidenum">
              <a:rPr lang="en-US" smtClean="0"/>
              <a:pPr/>
              <a:t>19</a:t>
            </a:fld>
            <a:endParaRPr lang="en-US"/>
          </a:p>
        </p:txBody>
      </p:sp>
      <p:sp>
        <p:nvSpPr>
          <p:cNvPr id="7" name="Rectangle 6"/>
          <p:cNvSpPr/>
          <p:nvPr/>
        </p:nvSpPr>
        <p:spPr>
          <a:xfrm>
            <a:off x="228600" y="609600"/>
            <a:ext cx="8686800" cy="5909310"/>
          </a:xfrm>
          <a:prstGeom prst="rect">
            <a:avLst/>
          </a:prstGeom>
        </p:spPr>
        <p:txBody>
          <a:bodyPr wrap="square">
            <a:spAutoFit/>
          </a:bodyPr>
          <a:lstStyle/>
          <a:p>
            <a:pPr marL="91440" indent="182880">
              <a:lnSpc>
                <a:spcPct val="150000"/>
              </a:lnSpc>
            </a:pPr>
            <a:r>
              <a:rPr lang="en-GB" sz="2000" b="1" dirty="0" smtClean="0">
                <a:latin typeface="Times New Roman" pitchFamily="18" charset="0"/>
                <a:cs typeface="Times New Roman" pitchFamily="18" charset="0"/>
              </a:rPr>
              <a:t>Utility function: a paradox.</a:t>
            </a:r>
          </a:p>
          <a:p>
            <a:pPr marL="91440">
              <a:lnSpc>
                <a:spcPct val="150000"/>
              </a:lnSpc>
            </a:pPr>
            <a:r>
              <a:rPr lang="en-GB" sz="2000" b="1" dirty="0" smtClean="0">
                <a:latin typeface="Times New Roman" pitchFamily="18" charset="0"/>
                <a:cs typeface="Times New Roman" pitchFamily="18" charset="0"/>
              </a:rPr>
              <a:t>     Suppose we are offered a choice between 2 lotteries:</a:t>
            </a:r>
          </a:p>
          <a:p>
            <a:pPr marL="365760">
              <a:lnSpc>
                <a:spcPct val="150000"/>
              </a:lnSpc>
              <a:buFont typeface="Arial" pitchFamily="34" charset="0"/>
              <a:buChar char="•"/>
            </a:pPr>
            <a:r>
              <a:rPr lang="en-GB" sz="2000" b="1" dirty="0" smtClean="0">
                <a:latin typeface="Times New Roman" pitchFamily="18" charset="0"/>
                <a:cs typeface="Times New Roman" pitchFamily="18" charset="0"/>
              </a:rPr>
              <a:t>     </a:t>
            </a:r>
            <a:r>
              <a:rPr lang="en-GB" sz="2000" dirty="0" smtClean="0">
                <a:latin typeface="Times New Roman" pitchFamily="18" charset="0"/>
                <a:cs typeface="Times New Roman" pitchFamily="18" charset="0"/>
              </a:rPr>
              <a:t>L</a:t>
            </a:r>
            <a:r>
              <a:rPr lang="en-GB" sz="2000" baseline="-25000" dirty="0" smtClean="0">
                <a:latin typeface="Times New Roman" pitchFamily="18" charset="0"/>
                <a:cs typeface="Times New Roman" pitchFamily="18" charset="0"/>
              </a:rPr>
              <a:t>1</a:t>
            </a:r>
            <a:r>
              <a:rPr lang="en-GB" sz="2000" dirty="0" smtClean="0">
                <a:latin typeface="Times New Roman" pitchFamily="18" charset="0"/>
                <a:cs typeface="Times New Roman" pitchFamily="18" charset="0"/>
              </a:rPr>
              <a:t>: with probability 1, we receive $1 million.</a:t>
            </a:r>
          </a:p>
          <a:p>
            <a:pPr marL="365760">
              <a:lnSpc>
                <a:spcPct val="150000"/>
              </a:lnSpc>
              <a:buFont typeface="Arial" pitchFamily="34" charset="0"/>
              <a:buChar char="•"/>
            </a:pPr>
            <a:r>
              <a:rPr lang="en-GB" sz="2000" dirty="0" smtClean="0">
                <a:latin typeface="Times New Roman" pitchFamily="18" charset="0"/>
                <a:cs typeface="Times New Roman" pitchFamily="18" charset="0"/>
              </a:rPr>
              <a:t>     L</a:t>
            </a:r>
            <a:r>
              <a:rPr lang="en-GB" sz="2000" baseline="-25000" dirty="0" smtClean="0">
                <a:latin typeface="Times New Roman" pitchFamily="18" charset="0"/>
                <a:cs typeface="Times New Roman" pitchFamily="18" charset="0"/>
              </a:rPr>
              <a:t>2</a:t>
            </a:r>
            <a:r>
              <a:rPr lang="en-GB" sz="2000" dirty="0" smtClean="0">
                <a:latin typeface="Times New Roman" pitchFamily="18" charset="0"/>
                <a:cs typeface="Times New Roman" pitchFamily="18" charset="0"/>
              </a:rPr>
              <a:t>: </a:t>
            </a:r>
          </a:p>
          <a:p>
            <a:pPr marL="640080" indent="91440">
              <a:lnSpc>
                <a:spcPct val="150000"/>
              </a:lnSpc>
              <a:buClr>
                <a:schemeClr val="tx2"/>
              </a:buClr>
              <a:buFont typeface="Courier New" pitchFamily="49" charset="0"/>
              <a:buChar char="o"/>
            </a:pPr>
            <a:r>
              <a:rPr lang="en-GB" sz="2000" dirty="0" smtClean="0">
                <a:latin typeface="Times New Roman" pitchFamily="18" charset="0"/>
                <a:cs typeface="Times New Roman" pitchFamily="18" charset="0"/>
              </a:rPr>
              <a:t>     with probability .10, we receive $5 million.</a:t>
            </a:r>
          </a:p>
          <a:p>
            <a:pPr marL="640080" indent="91440">
              <a:lnSpc>
                <a:spcPct val="150000"/>
              </a:lnSpc>
              <a:buClr>
                <a:schemeClr val="tx2"/>
              </a:buClr>
              <a:buFont typeface="Courier New" pitchFamily="49" charset="0"/>
              <a:buChar char="o"/>
            </a:pPr>
            <a:r>
              <a:rPr lang="en-GB" sz="2000" dirty="0" smtClean="0">
                <a:latin typeface="Times New Roman" pitchFamily="18" charset="0"/>
                <a:cs typeface="Times New Roman" pitchFamily="18" charset="0"/>
              </a:rPr>
              <a:t>     with probability .89, we receive $1 million.</a:t>
            </a:r>
          </a:p>
          <a:p>
            <a:pPr marL="640080" indent="91440">
              <a:lnSpc>
                <a:spcPct val="150000"/>
              </a:lnSpc>
              <a:buClr>
                <a:schemeClr val="tx2"/>
              </a:buClr>
              <a:buFont typeface="Courier New" pitchFamily="49" charset="0"/>
              <a:buChar char="o"/>
            </a:pPr>
            <a:r>
              <a:rPr lang="en-GB" sz="2000" dirty="0" smtClean="0">
                <a:latin typeface="Times New Roman" pitchFamily="18" charset="0"/>
                <a:cs typeface="Times New Roman" pitchFamily="18" charset="0"/>
              </a:rPr>
              <a:t>     with probability .01, we receive $0.</a:t>
            </a:r>
          </a:p>
          <a:p>
            <a:pPr marL="91440">
              <a:lnSpc>
                <a:spcPct val="150000"/>
              </a:lnSpc>
            </a:pPr>
            <a:r>
              <a:rPr lang="en-GB" sz="2000" dirty="0" smtClean="0">
                <a:latin typeface="Times New Roman" pitchFamily="18" charset="0"/>
                <a:cs typeface="Times New Roman" pitchFamily="18" charset="0"/>
              </a:rPr>
              <a:t>Which lottery do we prefer? </a:t>
            </a:r>
          </a:p>
          <a:p>
            <a:pPr marL="91440">
              <a:lnSpc>
                <a:spcPct val="150000"/>
              </a:lnSpc>
            </a:pPr>
            <a:r>
              <a:rPr lang="en-GB" sz="2000" dirty="0" smtClean="0">
                <a:latin typeface="Times New Roman" pitchFamily="18" charset="0"/>
                <a:cs typeface="Times New Roman" pitchFamily="18" charset="0"/>
              </a:rPr>
              <a:t>Answer:  </a:t>
            </a:r>
            <a:r>
              <a:rPr lang="en-GB" sz="2000" b="1" dirty="0" smtClean="0">
                <a:solidFill>
                  <a:schemeClr val="accent1"/>
                </a:solidFill>
                <a:latin typeface="Times New Roman" pitchFamily="18" charset="0"/>
                <a:cs typeface="Times New Roman" pitchFamily="18" charset="0"/>
              </a:rPr>
              <a:t>L</a:t>
            </a:r>
            <a:r>
              <a:rPr lang="en-GB" sz="2000" b="1" baseline="-25000" dirty="0" smtClean="0">
                <a:solidFill>
                  <a:schemeClr val="accent1"/>
                </a:solidFill>
                <a:latin typeface="Times New Roman" pitchFamily="18" charset="0"/>
                <a:cs typeface="Times New Roman" pitchFamily="18" charset="0"/>
              </a:rPr>
              <a:t>1</a:t>
            </a:r>
            <a:endParaRPr lang="en-GB" sz="2000" b="1" dirty="0" smtClean="0">
              <a:solidFill>
                <a:schemeClr val="accent1"/>
              </a:solidFill>
              <a:latin typeface="Times New Roman" pitchFamily="18" charset="0"/>
              <a:cs typeface="Times New Roman" pitchFamily="18" charset="0"/>
            </a:endParaRPr>
          </a:p>
          <a:p>
            <a:pPr marL="91440">
              <a:lnSpc>
                <a:spcPct val="150000"/>
              </a:lnSpc>
            </a:pPr>
            <a:r>
              <a:rPr lang="en-GB" sz="2000" dirty="0" smtClean="0">
                <a:solidFill>
                  <a:schemeClr val="accent1"/>
                </a:solidFill>
                <a:latin typeface="Times New Roman" pitchFamily="18" charset="0"/>
                <a:cs typeface="Times New Roman" pitchFamily="18" charset="0"/>
              </a:rPr>
              <a:t>       U(1M) &gt; 0.10 U(5M) + 0.89 U(1M) + 0.01 U(0M)</a:t>
            </a:r>
          </a:p>
          <a:p>
            <a:pPr marL="91440">
              <a:lnSpc>
                <a:spcPct val="150000"/>
              </a:lnSpc>
            </a:pPr>
            <a:r>
              <a:rPr lang="en-GB" sz="2000" dirty="0" smtClean="0">
                <a:solidFill>
                  <a:schemeClr val="accent1"/>
                </a:solidFill>
                <a:latin typeface="Times New Roman" pitchFamily="18" charset="0"/>
                <a:cs typeface="Times New Roman" pitchFamily="18" charset="0"/>
              </a:rPr>
              <a:t>           or</a:t>
            </a:r>
          </a:p>
          <a:p>
            <a:pPr marL="91440">
              <a:lnSpc>
                <a:spcPct val="150000"/>
              </a:lnSpc>
            </a:pPr>
            <a:r>
              <a:rPr lang="en-GB" sz="2000" dirty="0" smtClean="0">
                <a:solidFill>
                  <a:schemeClr val="accent1"/>
                </a:solidFill>
                <a:latin typeface="Times New Roman" pitchFamily="18" charset="0"/>
                <a:cs typeface="Times New Roman" pitchFamily="18" charset="0"/>
              </a:rPr>
              <a:t>       </a:t>
            </a:r>
            <a:r>
              <a:rPr lang="en-GB" sz="2000" u="sng" dirty="0" smtClean="0">
                <a:solidFill>
                  <a:schemeClr val="accent1"/>
                </a:solidFill>
                <a:latin typeface="Times New Roman" pitchFamily="18" charset="0"/>
                <a:cs typeface="Times New Roman" pitchFamily="18" charset="0"/>
              </a:rPr>
              <a:t>0.11 U(1M) </a:t>
            </a:r>
            <a:r>
              <a:rPr lang="en-GB" sz="2000" b="1" u="sng" dirty="0" smtClean="0">
                <a:solidFill>
                  <a:srgbClr val="0070C0"/>
                </a:solidFill>
                <a:latin typeface="Times New Roman" pitchFamily="18" charset="0"/>
                <a:cs typeface="Times New Roman" pitchFamily="18" charset="0"/>
              </a:rPr>
              <a:t>&gt;</a:t>
            </a:r>
            <a:r>
              <a:rPr lang="en-GB" sz="2000" u="sng" dirty="0" smtClean="0">
                <a:solidFill>
                  <a:schemeClr val="accent1"/>
                </a:solidFill>
                <a:latin typeface="Times New Roman" pitchFamily="18" charset="0"/>
                <a:cs typeface="Times New Roman" pitchFamily="18" charset="0"/>
              </a:rPr>
              <a:t> 0.10 U(5M) + 0.01 U(0M)</a:t>
            </a:r>
            <a:endParaRPr lang="en-GB" u="sng" dirty="0" smtClean="0">
              <a:latin typeface="Times New Roman" pitchFamily="18" charset="0"/>
              <a:cs typeface="Times New Roman" pitchFamily="18" charset="0"/>
            </a:endParaRPr>
          </a:p>
          <a:p>
            <a:pPr>
              <a:buFontTx/>
              <a:buNone/>
            </a:pPr>
            <a:endParaRPr lang="en-GB"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7">
                                            <p:txEl>
                                              <p:pRg st="8" end="8"/>
                                            </p:txEl>
                                          </p:spTgt>
                                        </p:tgtEl>
                                        <p:attrNameLst>
                                          <p:attrName>style.visibility</p:attrName>
                                        </p:attrNameLst>
                                      </p:cBhvr>
                                      <p:to>
                                        <p:strVal val="visible"/>
                                      </p:to>
                                    </p:set>
                                    <p:animEffect transition="in" filter="blinds(horizontal)">
                                      <p:cBhvr>
                                        <p:cTn id="7" dur="500"/>
                                        <p:tgtEl>
                                          <p:spTgt spid="7">
                                            <p:txEl>
                                              <p:pRg st="8" end="8"/>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7">
                                            <p:txEl>
                                              <p:pRg st="9" end="9"/>
                                            </p:txEl>
                                          </p:spTgt>
                                        </p:tgtEl>
                                        <p:attrNameLst>
                                          <p:attrName>style.visibility</p:attrName>
                                        </p:attrNameLst>
                                      </p:cBhvr>
                                      <p:to>
                                        <p:strVal val="visible"/>
                                      </p:to>
                                    </p:set>
                                    <p:animEffect transition="in" filter="blinds(horizontal)">
                                      <p:cBhvr>
                                        <p:cTn id="12" dur="500"/>
                                        <p:tgtEl>
                                          <p:spTgt spid="7">
                                            <p:txEl>
                                              <p:pRg st="9" end="9"/>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7">
                                            <p:txEl>
                                              <p:pRg st="10" end="10"/>
                                            </p:txEl>
                                          </p:spTgt>
                                        </p:tgtEl>
                                        <p:attrNameLst>
                                          <p:attrName>style.visibility</p:attrName>
                                        </p:attrNameLst>
                                      </p:cBhvr>
                                      <p:to>
                                        <p:strVal val="visible"/>
                                      </p:to>
                                    </p:set>
                                    <p:animEffect transition="in" filter="blinds(horizontal)">
                                      <p:cBhvr>
                                        <p:cTn id="17" dur="500"/>
                                        <p:tgtEl>
                                          <p:spTgt spid="7">
                                            <p:txEl>
                                              <p:pRg st="10" end="10"/>
                                            </p:txEl>
                                          </p:spTgt>
                                        </p:tgtEl>
                                      </p:cBhvr>
                                    </p:animEffect>
                                  </p:childTnLst>
                                </p:cTn>
                              </p:par>
                              <p:par>
                                <p:cTn id="18" presetID="3" presetClass="entr" presetSubtype="10" fill="hold" nodeType="withEffect">
                                  <p:stCondLst>
                                    <p:cond delay="0"/>
                                  </p:stCondLst>
                                  <p:childTnLst>
                                    <p:set>
                                      <p:cBhvr>
                                        <p:cTn id="19" dur="1" fill="hold">
                                          <p:stCondLst>
                                            <p:cond delay="0"/>
                                          </p:stCondLst>
                                        </p:cTn>
                                        <p:tgtEl>
                                          <p:spTgt spid="7">
                                            <p:txEl>
                                              <p:pRg st="11" end="11"/>
                                            </p:txEl>
                                          </p:spTgt>
                                        </p:tgtEl>
                                        <p:attrNameLst>
                                          <p:attrName>style.visibility</p:attrName>
                                        </p:attrNameLst>
                                      </p:cBhvr>
                                      <p:to>
                                        <p:strVal val="visible"/>
                                      </p:to>
                                    </p:set>
                                    <p:animEffect transition="in" filter="blinds(horizontal)">
                                      <p:cBhvr>
                                        <p:cTn id="20" dur="500"/>
                                        <p:tgtEl>
                                          <p:spTgt spid="7">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914400"/>
            <a:ext cx="8001000" cy="3581400"/>
          </a:xfrm>
        </p:spPr>
        <p:txBody>
          <a:bodyPr>
            <a:normAutofit fontScale="92500" lnSpcReduction="10000"/>
          </a:bodyPr>
          <a:lstStyle/>
          <a:p>
            <a:pPr marL="274320" indent="365760" algn="l">
              <a:lnSpc>
                <a:spcPct val="150000"/>
              </a:lnSpc>
              <a:spcBef>
                <a:spcPts val="0"/>
              </a:spcBef>
              <a:buFont typeface="+mj-lt"/>
              <a:buAutoNum type="arabicPeriod"/>
            </a:pPr>
            <a:r>
              <a:rPr lang="en-GB" sz="2800" dirty="0" smtClean="0">
                <a:solidFill>
                  <a:schemeClr val="tx1"/>
                </a:solidFill>
                <a:latin typeface="Times New Roman" pitchFamily="18" charset="0"/>
                <a:cs typeface="Times New Roman" pitchFamily="18" charset="0"/>
              </a:rPr>
              <a:t>Components of decision making</a:t>
            </a:r>
          </a:p>
          <a:p>
            <a:pPr marL="274320" indent="365760" algn="l">
              <a:lnSpc>
                <a:spcPct val="150000"/>
              </a:lnSpc>
              <a:spcBef>
                <a:spcPts val="0"/>
              </a:spcBef>
              <a:buFont typeface="+mj-lt"/>
              <a:buAutoNum type="arabicPeriod"/>
            </a:pPr>
            <a:r>
              <a:rPr lang="en-GB" sz="2800" dirty="0" smtClean="0">
                <a:solidFill>
                  <a:schemeClr val="tx1"/>
                </a:solidFill>
                <a:latin typeface="Times New Roman" pitchFamily="18" charset="0"/>
                <a:cs typeface="Times New Roman" pitchFamily="18" charset="0"/>
              </a:rPr>
              <a:t>Criteria for decision making </a:t>
            </a:r>
          </a:p>
          <a:p>
            <a:pPr marL="274320" indent="365760" algn="l">
              <a:lnSpc>
                <a:spcPct val="150000"/>
              </a:lnSpc>
              <a:spcBef>
                <a:spcPts val="0"/>
              </a:spcBef>
              <a:buFont typeface="+mj-lt"/>
              <a:buAutoNum type="arabicPeriod"/>
            </a:pPr>
            <a:r>
              <a:rPr lang="en-GB" sz="2800" dirty="0" smtClean="0">
                <a:solidFill>
                  <a:schemeClr val="tx1"/>
                </a:solidFill>
                <a:latin typeface="Times New Roman" pitchFamily="18" charset="0"/>
                <a:cs typeface="Times New Roman" pitchFamily="18" charset="0"/>
              </a:rPr>
              <a:t>Utility theory </a:t>
            </a:r>
          </a:p>
          <a:p>
            <a:pPr marL="274320" indent="365760" algn="l">
              <a:lnSpc>
                <a:spcPct val="150000"/>
              </a:lnSpc>
              <a:spcBef>
                <a:spcPts val="0"/>
              </a:spcBef>
              <a:buFont typeface="+mj-lt"/>
              <a:buAutoNum type="arabicPeriod"/>
            </a:pPr>
            <a:r>
              <a:rPr lang="en-GB" sz="2800" dirty="0" smtClean="0">
                <a:solidFill>
                  <a:schemeClr val="tx1"/>
                </a:solidFill>
                <a:latin typeface="Times New Roman" pitchFamily="18" charset="0"/>
                <a:cs typeface="Times New Roman" pitchFamily="18" charset="0"/>
              </a:rPr>
              <a:t>Decision trees </a:t>
            </a:r>
          </a:p>
          <a:p>
            <a:pPr marL="274320" indent="365760" algn="l">
              <a:lnSpc>
                <a:spcPct val="150000"/>
              </a:lnSpc>
              <a:spcBef>
                <a:spcPts val="0"/>
              </a:spcBef>
              <a:buFont typeface="+mj-lt"/>
              <a:buAutoNum type="arabicPeriod"/>
            </a:pPr>
            <a:r>
              <a:rPr lang="en-GB" sz="2800" dirty="0" smtClean="0">
                <a:solidFill>
                  <a:schemeClr val="tx1"/>
                </a:solidFill>
                <a:latin typeface="Times New Roman" pitchFamily="18" charset="0"/>
                <a:cs typeface="Times New Roman" pitchFamily="18" charset="0"/>
              </a:rPr>
              <a:t>Posterior probabilities using </a:t>
            </a:r>
            <a:r>
              <a:rPr lang="en-GB" sz="2800" dirty="0" err="1" smtClean="0">
                <a:solidFill>
                  <a:schemeClr val="tx1"/>
                </a:solidFill>
                <a:latin typeface="Times New Roman" pitchFamily="18" charset="0"/>
                <a:cs typeface="Times New Roman" pitchFamily="18" charset="0"/>
              </a:rPr>
              <a:t>Bayes</a:t>
            </a:r>
            <a:r>
              <a:rPr lang="en-GB" sz="2800" dirty="0" smtClean="0">
                <a:solidFill>
                  <a:schemeClr val="tx1"/>
                </a:solidFill>
                <a:latin typeface="Times New Roman" pitchFamily="18" charset="0"/>
                <a:cs typeface="Times New Roman" pitchFamily="18" charset="0"/>
              </a:rPr>
              <a:t>’ rule</a:t>
            </a:r>
          </a:p>
          <a:p>
            <a:pPr marL="274320" indent="365760" algn="l">
              <a:lnSpc>
                <a:spcPct val="150000"/>
              </a:lnSpc>
              <a:spcBef>
                <a:spcPts val="0"/>
              </a:spcBef>
              <a:buFont typeface="+mj-lt"/>
              <a:buAutoNum type="arabicPeriod"/>
            </a:pPr>
            <a:r>
              <a:rPr lang="en-GB" sz="2800" dirty="0" smtClean="0">
                <a:solidFill>
                  <a:schemeClr val="tx1"/>
                </a:solidFill>
                <a:latin typeface="Times New Roman" pitchFamily="18" charset="0"/>
                <a:cs typeface="Times New Roman" pitchFamily="18" charset="0"/>
              </a:rPr>
              <a:t>The Monty Hall problem</a:t>
            </a:r>
            <a:endParaRPr lang="en-US" sz="2800" dirty="0">
              <a:solidFill>
                <a:schemeClr val="tx1"/>
              </a:solidFill>
              <a:latin typeface="Times New Roman" pitchFamily="18" charset="0"/>
              <a:cs typeface="Times New Roman" pitchFamily="18" charset="0"/>
            </a:endParaRPr>
          </a:p>
        </p:txBody>
      </p:sp>
      <p:pic>
        <p:nvPicPr>
          <p:cNvPr id="1026" name="Picture 2"/>
          <p:cNvPicPr preferRelativeResize="0">
            <a:picLocks noChangeArrowheads="1"/>
          </p:cNvPicPr>
          <p:nvPr/>
        </p:nvPicPr>
        <p:blipFill>
          <a:blip r:embed="rId2" cstate="print"/>
          <a:srcRect/>
          <a:stretch>
            <a:fillRect/>
          </a:stretch>
        </p:blipFill>
        <p:spPr bwMode="auto">
          <a:xfrm>
            <a:off x="0" y="0"/>
            <a:ext cx="9144000" cy="548640"/>
          </a:xfrm>
          <a:prstGeom prst="rect">
            <a:avLst/>
          </a:prstGeom>
          <a:noFill/>
          <a:ln w="9525">
            <a:noFill/>
            <a:miter lim="800000"/>
            <a:headEnd/>
            <a:tailEnd/>
          </a:ln>
        </p:spPr>
      </p:pic>
      <p:sp>
        <p:nvSpPr>
          <p:cNvPr id="2" name="Title 1"/>
          <p:cNvSpPr>
            <a:spLocks noGrp="1"/>
          </p:cNvSpPr>
          <p:nvPr>
            <p:ph type="ctrTitle"/>
          </p:nvPr>
        </p:nvSpPr>
        <p:spPr>
          <a:xfrm>
            <a:off x="228600" y="0"/>
            <a:ext cx="7467600" cy="536575"/>
          </a:xfrm>
        </p:spPr>
        <p:txBody>
          <a:bodyPr>
            <a:normAutofit fontScale="90000"/>
          </a:bodyPr>
          <a:lstStyle/>
          <a:p>
            <a:pPr algn="l"/>
            <a:r>
              <a:rPr lang="en-US" b="1" dirty="0" smtClean="0">
                <a:solidFill>
                  <a:schemeClr val="bg1"/>
                </a:solidFill>
              </a:rPr>
              <a:t>Outline</a:t>
            </a:r>
            <a:endParaRPr lang="en-US" b="1" dirty="0">
              <a:solidFill>
                <a:schemeClr val="bg1"/>
              </a:solidFill>
            </a:endParaRPr>
          </a:p>
        </p:txBody>
      </p:sp>
      <p:sp>
        <p:nvSpPr>
          <p:cNvPr id="6" name="Slide Number Placeholder 5"/>
          <p:cNvSpPr>
            <a:spLocks noGrp="1"/>
          </p:cNvSpPr>
          <p:nvPr>
            <p:ph type="sldNum" sz="quarter" idx="12"/>
          </p:nvPr>
        </p:nvSpPr>
        <p:spPr/>
        <p:txBody>
          <a:bodyPr/>
          <a:lstStyle/>
          <a:p>
            <a:fld id="{5DAA7B20-E9E9-4964-A3EC-716C87315808}"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preferRelativeResize="0">
            <a:picLocks noChangeArrowheads="1"/>
          </p:cNvPicPr>
          <p:nvPr/>
        </p:nvPicPr>
        <p:blipFill>
          <a:blip r:embed="rId2" cstate="print"/>
          <a:srcRect/>
          <a:stretch>
            <a:fillRect/>
          </a:stretch>
        </p:blipFill>
        <p:spPr bwMode="auto">
          <a:xfrm>
            <a:off x="0" y="0"/>
            <a:ext cx="9144000" cy="548640"/>
          </a:xfrm>
          <a:prstGeom prst="rect">
            <a:avLst/>
          </a:prstGeom>
          <a:noFill/>
          <a:ln w="9525">
            <a:noFill/>
            <a:miter lim="800000"/>
            <a:headEnd/>
            <a:tailEnd/>
          </a:ln>
        </p:spPr>
      </p:pic>
      <p:sp>
        <p:nvSpPr>
          <p:cNvPr id="2" name="Title 1"/>
          <p:cNvSpPr>
            <a:spLocks noGrp="1"/>
          </p:cNvSpPr>
          <p:nvPr>
            <p:ph type="ctrTitle"/>
          </p:nvPr>
        </p:nvSpPr>
        <p:spPr>
          <a:xfrm>
            <a:off x="0" y="0"/>
            <a:ext cx="7696200" cy="609600"/>
          </a:xfrm>
        </p:spPr>
        <p:txBody>
          <a:bodyPr>
            <a:noAutofit/>
          </a:bodyPr>
          <a:lstStyle/>
          <a:p>
            <a:pPr marL="274320" lvl="0" indent="365760" algn="l">
              <a:lnSpc>
                <a:spcPct val="150000"/>
              </a:lnSpc>
              <a:spcBef>
                <a:spcPts val="0"/>
              </a:spcBef>
            </a:pPr>
            <a:r>
              <a:rPr lang="en-GB" sz="2400" b="1" dirty="0" smtClean="0">
                <a:solidFill>
                  <a:schemeClr val="bg1"/>
                </a:solidFill>
                <a:latin typeface="Times New Roman" pitchFamily="18" charset="0"/>
                <a:ea typeface="+mn-ea"/>
                <a:cs typeface="Times New Roman" pitchFamily="18" charset="0"/>
              </a:rPr>
              <a:t>Utility theory</a:t>
            </a:r>
            <a:endParaRPr lang="en-US" sz="2400" b="1" dirty="0">
              <a:solidFill>
                <a:schemeClr val="bg1"/>
              </a:solidFill>
            </a:endParaRPr>
          </a:p>
        </p:txBody>
      </p:sp>
      <p:sp>
        <p:nvSpPr>
          <p:cNvPr id="6" name="Slide Number Placeholder 5"/>
          <p:cNvSpPr>
            <a:spLocks noGrp="1"/>
          </p:cNvSpPr>
          <p:nvPr>
            <p:ph type="sldNum" sz="quarter" idx="12"/>
          </p:nvPr>
        </p:nvSpPr>
        <p:spPr/>
        <p:txBody>
          <a:bodyPr/>
          <a:lstStyle/>
          <a:p>
            <a:fld id="{5DAA7B20-E9E9-4964-A3EC-716C87315808}" type="slidenum">
              <a:rPr lang="en-US" smtClean="0"/>
              <a:pPr/>
              <a:t>20</a:t>
            </a:fld>
            <a:endParaRPr lang="en-US"/>
          </a:p>
        </p:txBody>
      </p:sp>
      <p:sp>
        <p:nvSpPr>
          <p:cNvPr id="7" name="Rectangle 6"/>
          <p:cNvSpPr/>
          <p:nvPr/>
        </p:nvSpPr>
        <p:spPr>
          <a:xfrm>
            <a:off x="228600" y="610136"/>
            <a:ext cx="8686800" cy="6247864"/>
          </a:xfrm>
          <a:prstGeom prst="rect">
            <a:avLst/>
          </a:prstGeom>
        </p:spPr>
        <p:txBody>
          <a:bodyPr wrap="square">
            <a:spAutoFit/>
          </a:bodyPr>
          <a:lstStyle/>
          <a:p>
            <a:pPr marL="91440" indent="182880">
              <a:lnSpc>
                <a:spcPct val="150000"/>
              </a:lnSpc>
            </a:pPr>
            <a:r>
              <a:rPr lang="en-GB" sz="2000" b="1" dirty="0" smtClean="0">
                <a:latin typeface="Times New Roman" pitchFamily="18" charset="0"/>
                <a:cs typeface="Times New Roman" pitchFamily="18" charset="0"/>
              </a:rPr>
              <a:t>Utility function: a paradox - continued.</a:t>
            </a:r>
          </a:p>
          <a:p>
            <a:pPr marL="91440">
              <a:lnSpc>
                <a:spcPct val="150000"/>
              </a:lnSpc>
            </a:pPr>
            <a:r>
              <a:rPr lang="en-GB" sz="2000" b="1" dirty="0" smtClean="0">
                <a:latin typeface="Times New Roman" pitchFamily="18" charset="0"/>
                <a:cs typeface="Times New Roman" pitchFamily="18" charset="0"/>
              </a:rPr>
              <a:t>     Suppose we are offered a choice between 2 lotteries:</a:t>
            </a:r>
          </a:p>
          <a:p>
            <a:pPr marL="365760" indent="91440">
              <a:lnSpc>
                <a:spcPct val="150000"/>
              </a:lnSpc>
              <a:buFont typeface="Arial" pitchFamily="34" charset="0"/>
              <a:buChar char="•"/>
            </a:pPr>
            <a:r>
              <a:rPr lang="en-GB" sz="2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L3: </a:t>
            </a:r>
          </a:p>
          <a:p>
            <a:pPr marL="731520" indent="91440">
              <a:lnSpc>
                <a:spcPct val="150000"/>
              </a:lnSpc>
              <a:buClr>
                <a:srgbClr val="0070C0"/>
              </a:buClr>
              <a:buFont typeface="Courier New" pitchFamily="49" charset="0"/>
              <a:buChar char="o"/>
            </a:pPr>
            <a:r>
              <a:rPr lang="en-US" sz="2000" dirty="0" smtClean="0">
                <a:latin typeface="Times New Roman" pitchFamily="18" charset="0"/>
                <a:cs typeface="Times New Roman" pitchFamily="18" charset="0"/>
              </a:rPr>
              <a:t>     with probability .11, we receive $1 million.</a:t>
            </a:r>
          </a:p>
          <a:p>
            <a:pPr marL="731520" indent="91440">
              <a:lnSpc>
                <a:spcPct val="150000"/>
              </a:lnSpc>
              <a:buClr>
                <a:srgbClr val="0070C0"/>
              </a:buClr>
              <a:buFont typeface="Courier New" pitchFamily="49" charset="0"/>
              <a:buChar char="o"/>
            </a:pPr>
            <a:r>
              <a:rPr lang="en-US" sz="2000" dirty="0" smtClean="0">
                <a:latin typeface="Times New Roman" pitchFamily="18" charset="0"/>
                <a:cs typeface="Times New Roman" pitchFamily="18" charset="0"/>
              </a:rPr>
              <a:t>      with probability .89, we receive $0.</a:t>
            </a:r>
          </a:p>
          <a:p>
            <a:pPr marL="365760" indent="91440">
              <a:lnSpc>
                <a:spcPct val="150000"/>
              </a:lnSpc>
              <a:buFont typeface="Arial" pitchFamily="34" charset="0"/>
              <a:buChar char="•"/>
            </a:pPr>
            <a:r>
              <a:rPr lang="en-US" sz="2000" dirty="0" smtClean="0">
                <a:latin typeface="Times New Roman" pitchFamily="18" charset="0"/>
                <a:cs typeface="Times New Roman" pitchFamily="18" charset="0"/>
              </a:rPr>
              <a:t> L4: </a:t>
            </a:r>
          </a:p>
          <a:p>
            <a:pPr marL="731520" indent="91440">
              <a:lnSpc>
                <a:spcPct val="150000"/>
              </a:lnSpc>
              <a:buClr>
                <a:srgbClr val="0070C0"/>
              </a:buClr>
              <a:buFont typeface="Courier New" pitchFamily="49" charset="0"/>
              <a:buChar char="o"/>
            </a:pPr>
            <a:r>
              <a:rPr lang="en-US" sz="2000" dirty="0" smtClean="0">
                <a:latin typeface="Times New Roman" pitchFamily="18" charset="0"/>
                <a:cs typeface="Times New Roman" pitchFamily="18" charset="0"/>
              </a:rPr>
              <a:t>      with probability .10, we receive $5 million.</a:t>
            </a:r>
          </a:p>
          <a:p>
            <a:pPr marL="731520" indent="91440">
              <a:lnSpc>
                <a:spcPct val="150000"/>
              </a:lnSpc>
              <a:buClr>
                <a:srgbClr val="0070C0"/>
              </a:buClr>
              <a:buFont typeface="Courier New" pitchFamily="49" charset="0"/>
              <a:buChar char="o"/>
            </a:pPr>
            <a:r>
              <a:rPr lang="en-US" sz="2000" dirty="0" smtClean="0">
                <a:latin typeface="Times New Roman" pitchFamily="18" charset="0"/>
                <a:cs typeface="Times New Roman" pitchFamily="18" charset="0"/>
              </a:rPr>
              <a:t>      with probability .90, we receive $0.</a:t>
            </a:r>
          </a:p>
          <a:p>
            <a:pPr marL="91440">
              <a:lnSpc>
                <a:spcPct val="150000"/>
              </a:lnSpc>
            </a:pPr>
            <a:r>
              <a:rPr lang="en-GB" sz="2000" dirty="0" smtClean="0">
                <a:latin typeface="Times New Roman" pitchFamily="18" charset="0"/>
                <a:cs typeface="Times New Roman" pitchFamily="18" charset="0"/>
              </a:rPr>
              <a:t> Which lottery do we prefer? </a:t>
            </a:r>
          </a:p>
          <a:p>
            <a:pPr>
              <a:spcBef>
                <a:spcPct val="0"/>
              </a:spcBef>
              <a:buFontTx/>
              <a:buNone/>
            </a:pPr>
            <a:r>
              <a:rPr lang="en-GB" sz="2000" dirty="0" smtClean="0">
                <a:latin typeface="Times New Roman" pitchFamily="18" charset="0"/>
                <a:cs typeface="Times New Roman" pitchFamily="18" charset="0"/>
              </a:rPr>
              <a:t>  Answer:  </a:t>
            </a:r>
            <a:r>
              <a:rPr lang="en-GB" sz="2000" b="1" dirty="0" smtClean="0">
                <a:solidFill>
                  <a:schemeClr val="accent1"/>
                </a:solidFill>
                <a:latin typeface="Times New Roman" pitchFamily="18" charset="0"/>
                <a:cs typeface="Times New Roman" pitchFamily="18" charset="0"/>
              </a:rPr>
              <a:t>L</a:t>
            </a:r>
            <a:r>
              <a:rPr lang="en-GB" sz="2000" b="1" baseline="-25000" dirty="0" smtClean="0">
                <a:solidFill>
                  <a:schemeClr val="accent1"/>
                </a:solidFill>
                <a:latin typeface="Times New Roman" pitchFamily="18" charset="0"/>
                <a:cs typeface="Times New Roman" pitchFamily="18" charset="0"/>
              </a:rPr>
              <a:t>4</a:t>
            </a:r>
            <a:endParaRPr lang="en-GB" sz="2000" dirty="0" smtClean="0">
              <a:solidFill>
                <a:schemeClr val="accent1"/>
              </a:solidFill>
            </a:endParaRPr>
          </a:p>
          <a:p>
            <a:pPr>
              <a:spcBef>
                <a:spcPct val="0"/>
              </a:spcBef>
              <a:buFontTx/>
              <a:buNone/>
            </a:pPr>
            <a:r>
              <a:rPr lang="en-GB" sz="2000" dirty="0" smtClean="0">
                <a:solidFill>
                  <a:schemeClr val="accent1"/>
                </a:solidFill>
                <a:latin typeface="Times New Roman" pitchFamily="18" charset="0"/>
                <a:cs typeface="Times New Roman" pitchFamily="18" charset="0"/>
              </a:rPr>
              <a:t>   </a:t>
            </a:r>
          </a:p>
          <a:p>
            <a:pPr>
              <a:spcBef>
                <a:spcPct val="0"/>
              </a:spcBef>
              <a:buFontTx/>
              <a:buNone/>
            </a:pPr>
            <a:r>
              <a:rPr lang="en-GB" sz="2000" dirty="0" smtClean="0">
                <a:solidFill>
                  <a:schemeClr val="accent1"/>
                </a:solidFill>
                <a:latin typeface="Times New Roman" pitchFamily="18" charset="0"/>
                <a:cs typeface="Times New Roman" pitchFamily="18" charset="0"/>
              </a:rPr>
              <a:t>       0.11 U(1M) + 0.89 U(0M)  &lt; 0.10 U(5M) + 0.90 U(0M)</a:t>
            </a:r>
          </a:p>
          <a:p>
            <a:pPr>
              <a:spcBef>
                <a:spcPct val="0"/>
              </a:spcBef>
              <a:buFontTx/>
              <a:buNone/>
            </a:pPr>
            <a:r>
              <a:rPr lang="en-GB" sz="2000" dirty="0" smtClean="0">
                <a:solidFill>
                  <a:schemeClr val="accent1"/>
                </a:solidFill>
                <a:latin typeface="Times New Roman" pitchFamily="18" charset="0"/>
                <a:cs typeface="Times New Roman" pitchFamily="18" charset="0"/>
              </a:rPr>
              <a:t>             or</a:t>
            </a:r>
          </a:p>
          <a:p>
            <a:pPr>
              <a:spcBef>
                <a:spcPct val="0"/>
              </a:spcBef>
              <a:buFontTx/>
              <a:buNone/>
            </a:pPr>
            <a:r>
              <a:rPr lang="en-GB" sz="2000" dirty="0" smtClean="0">
                <a:solidFill>
                  <a:schemeClr val="accent1"/>
                </a:solidFill>
                <a:latin typeface="Times New Roman" pitchFamily="18" charset="0"/>
                <a:cs typeface="Times New Roman" pitchFamily="18" charset="0"/>
              </a:rPr>
              <a:t>       </a:t>
            </a:r>
            <a:r>
              <a:rPr lang="en-GB" sz="2000" u="sng" dirty="0" smtClean="0">
                <a:solidFill>
                  <a:schemeClr val="accent1"/>
                </a:solidFill>
                <a:latin typeface="Times New Roman" pitchFamily="18" charset="0"/>
                <a:cs typeface="Times New Roman" pitchFamily="18" charset="0"/>
              </a:rPr>
              <a:t>0.11 U(1M) </a:t>
            </a:r>
            <a:r>
              <a:rPr lang="en-GB" sz="2000" b="1" u="sng" dirty="0" smtClean="0">
                <a:solidFill>
                  <a:schemeClr val="hlink"/>
                </a:solidFill>
                <a:latin typeface="Times New Roman" pitchFamily="18" charset="0"/>
                <a:cs typeface="Times New Roman" pitchFamily="18" charset="0"/>
              </a:rPr>
              <a:t>&lt;</a:t>
            </a:r>
            <a:r>
              <a:rPr lang="en-GB" sz="2000" u="sng" dirty="0" smtClean="0">
                <a:solidFill>
                  <a:schemeClr val="accent1"/>
                </a:solidFill>
                <a:latin typeface="Times New Roman" pitchFamily="18" charset="0"/>
                <a:cs typeface="Times New Roman" pitchFamily="18" charset="0"/>
              </a:rPr>
              <a:t> 0.10 U(5M) + 0.01 U(0M</a:t>
            </a:r>
            <a:r>
              <a:rPr lang="en-GB" sz="2000" u="sng" dirty="0" smtClean="0">
                <a:solidFill>
                  <a:schemeClr val="accent1"/>
                </a:solidFill>
                <a:latin typeface="Times New Roman" pitchFamily="18" charset="0"/>
                <a:cs typeface="Times New Roman" pitchFamily="18" charset="0"/>
              </a:rPr>
              <a:t>)</a:t>
            </a:r>
            <a:r>
              <a:rPr lang="en-GB" sz="2000" dirty="0" smtClean="0">
                <a:solidFill>
                  <a:schemeClr val="accent1"/>
                </a:solidFill>
                <a:latin typeface="Times New Roman" pitchFamily="18" charset="0"/>
                <a:cs typeface="Times New Roman" pitchFamily="18" charset="0"/>
              </a:rPr>
              <a:t>   </a:t>
            </a:r>
            <a:r>
              <a:rPr lang="en-GB" sz="1400" dirty="0" smtClean="0">
                <a:solidFill>
                  <a:schemeClr val="accent1"/>
                </a:solidFill>
                <a:latin typeface="Times New Roman" pitchFamily="18" charset="0"/>
                <a:cs typeface="Times New Roman" pitchFamily="18" charset="0"/>
              </a:rPr>
              <a:t> </a:t>
            </a:r>
            <a:endParaRPr lang="en-GB" sz="1400" dirty="0" smtClean="0">
              <a:latin typeface="Times New Roman" pitchFamily="18" charset="0"/>
              <a:cs typeface="Times New Roman" pitchFamily="18" charset="0"/>
            </a:endParaRPr>
          </a:p>
          <a:p>
            <a:pPr marL="91440">
              <a:lnSpc>
                <a:spcPct val="150000"/>
              </a:lnSpc>
            </a:pPr>
            <a:endParaRPr lang="en-GB" sz="2000" b="1" dirty="0" smtClean="0">
              <a:solidFill>
                <a:schemeClr val="accent1"/>
              </a:solidFill>
              <a:latin typeface="Times New Roman" pitchFamily="18" charset="0"/>
              <a:cs typeface="Times New Roman" pitchFamily="18" charset="0"/>
            </a:endParaRPr>
          </a:p>
        </p:txBody>
      </p:sp>
      <p:sp>
        <p:nvSpPr>
          <p:cNvPr id="8" name="Rectangle 7"/>
          <p:cNvSpPr/>
          <p:nvPr/>
        </p:nvSpPr>
        <p:spPr>
          <a:xfrm>
            <a:off x="5562600" y="5943600"/>
            <a:ext cx="2871299" cy="369332"/>
          </a:xfrm>
          <a:prstGeom prst="rect">
            <a:avLst/>
          </a:prstGeom>
        </p:spPr>
        <p:txBody>
          <a:bodyPr wrap="none">
            <a:spAutoFit/>
          </a:bodyPr>
          <a:lstStyle/>
          <a:p>
            <a:r>
              <a:rPr lang="en-GB" dirty="0" smtClean="0">
                <a:solidFill>
                  <a:schemeClr val="accent1"/>
                </a:solidFill>
                <a:latin typeface="Times New Roman" pitchFamily="18" charset="0"/>
                <a:cs typeface="Times New Roman" pitchFamily="18" charset="0"/>
              </a:rPr>
              <a:t>compare with previous slide!</a:t>
            </a:r>
            <a:endParaRPr lang="en-US" dirty="0"/>
          </a:p>
        </p:txBody>
      </p:sp>
      <p:sp>
        <p:nvSpPr>
          <p:cNvPr id="9" name="TextBox 8"/>
          <p:cNvSpPr txBox="1"/>
          <p:nvPr/>
        </p:nvSpPr>
        <p:spPr>
          <a:xfrm>
            <a:off x="4267200" y="3276600"/>
            <a:ext cx="184731" cy="369332"/>
          </a:xfrm>
          <a:prstGeom prst="rect">
            <a:avLst/>
          </a:prstGeom>
          <a:noFill/>
        </p:spPr>
        <p:txBody>
          <a:bodyPr wrap="none" rtlCol="0">
            <a:spAutoFit/>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7">
                                            <p:txEl>
                                              <p:pRg st="9" end="9"/>
                                            </p:txEl>
                                          </p:spTgt>
                                        </p:tgtEl>
                                        <p:attrNameLst>
                                          <p:attrName>style.visibility</p:attrName>
                                        </p:attrNameLst>
                                      </p:cBhvr>
                                      <p:to>
                                        <p:strVal val="visible"/>
                                      </p:to>
                                    </p:set>
                                    <p:animEffect transition="in" filter="blinds(horizontal)">
                                      <p:cBhvr>
                                        <p:cTn id="7" dur="500"/>
                                        <p:tgtEl>
                                          <p:spTgt spid="7">
                                            <p:txEl>
                                              <p:pRg st="9" end="9"/>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7">
                                            <p:txEl>
                                              <p:pRg st="11" end="11"/>
                                            </p:txEl>
                                          </p:spTgt>
                                        </p:tgtEl>
                                        <p:attrNameLst>
                                          <p:attrName>style.visibility</p:attrName>
                                        </p:attrNameLst>
                                      </p:cBhvr>
                                      <p:to>
                                        <p:strVal val="visible"/>
                                      </p:to>
                                    </p:set>
                                    <p:animEffect transition="in" filter="blinds(horizontal)">
                                      <p:cBhvr>
                                        <p:cTn id="12" dur="500"/>
                                        <p:tgtEl>
                                          <p:spTgt spid="7">
                                            <p:txEl>
                                              <p:pRg st="11" end="1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7">
                                            <p:txEl>
                                              <p:pRg st="12" end="12"/>
                                            </p:txEl>
                                          </p:spTgt>
                                        </p:tgtEl>
                                        <p:attrNameLst>
                                          <p:attrName>style.visibility</p:attrName>
                                        </p:attrNameLst>
                                      </p:cBhvr>
                                      <p:to>
                                        <p:strVal val="visible"/>
                                      </p:to>
                                    </p:set>
                                    <p:animEffect transition="in" filter="blinds(horizontal)">
                                      <p:cBhvr>
                                        <p:cTn id="17" dur="500"/>
                                        <p:tgtEl>
                                          <p:spTgt spid="7">
                                            <p:txEl>
                                              <p:pRg st="12" end="1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7">
                                            <p:txEl>
                                              <p:pRg st="13" end="13"/>
                                            </p:txEl>
                                          </p:spTgt>
                                        </p:tgtEl>
                                        <p:attrNameLst>
                                          <p:attrName>style.visibility</p:attrName>
                                        </p:attrNameLst>
                                      </p:cBhvr>
                                      <p:to>
                                        <p:strVal val="visible"/>
                                      </p:to>
                                    </p:set>
                                    <p:animEffect transition="in" filter="blinds(horizontal)">
                                      <p:cBhvr>
                                        <p:cTn id="22" dur="500"/>
                                        <p:tgtEl>
                                          <p:spTgt spid="7">
                                            <p:txEl>
                                              <p:pRg st="13" end="1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7" presetClass="entr" presetSubtype="4"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 calcmode="lin" valueType="num">
                                      <p:cBhvr additive="base">
                                        <p:cTn id="27" dur="2000" fill="hold"/>
                                        <p:tgtEl>
                                          <p:spTgt spid="8"/>
                                        </p:tgtEl>
                                        <p:attrNameLst>
                                          <p:attrName>ppt_x</p:attrName>
                                        </p:attrNameLst>
                                      </p:cBhvr>
                                      <p:tavLst>
                                        <p:tav tm="0">
                                          <p:val>
                                            <p:strVal val="#ppt_x"/>
                                          </p:val>
                                        </p:tav>
                                        <p:tav tm="100000">
                                          <p:val>
                                            <p:strVal val="#ppt_x"/>
                                          </p:val>
                                        </p:tav>
                                      </p:tavLst>
                                    </p:anim>
                                    <p:anim calcmode="lin" valueType="num">
                                      <p:cBhvr additive="base">
                                        <p:cTn id="28" dur="20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preferRelativeResize="0">
            <a:picLocks noChangeArrowheads="1"/>
          </p:cNvPicPr>
          <p:nvPr/>
        </p:nvPicPr>
        <p:blipFill>
          <a:blip r:embed="rId2" cstate="print"/>
          <a:srcRect/>
          <a:stretch>
            <a:fillRect/>
          </a:stretch>
        </p:blipFill>
        <p:spPr bwMode="auto">
          <a:xfrm>
            <a:off x="0" y="0"/>
            <a:ext cx="9144000" cy="548640"/>
          </a:xfrm>
          <a:prstGeom prst="rect">
            <a:avLst/>
          </a:prstGeom>
          <a:noFill/>
          <a:ln w="9525">
            <a:noFill/>
            <a:miter lim="800000"/>
            <a:headEnd/>
            <a:tailEnd/>
          </a:ln>
        </p:spPr>
      </p:pic>
      <p:sp>
        <p:nvSpPr>
          <p:cNvPr id="2" name="Title 1"/>
          <p:cNvSpPr>
            <a:spLocks noGrp="1"/>
          </p:cNvSpPr>
          <p:nvPr>
            <p:ph type="ctrTitle"/>
          </p:nvPr>
        </p:nvSpPr>
        <p:spPr>
          <a:xfrm>
            <a:off x="0" y="0"/>
            <a:ext cx="7696200" cy="609600"/>
          </a:xfrm>
        </p:spPr>
        <p:txBody>
          <a:bodyPr>
            <a:noAutofit/>
          </a:bodyPr>
          <a:lstStyle/>
          <a:p>
            <a:pPr marL="274320" lvl="0" indent="365760" algn="l">
              <a:lnSpc>
                <a:spcPct val="150000"/>
              </a:lnSpc>
              <a:spcBef>
                <a:spcPts val="0"/>
              </a:spcBef>
            </a:pPr>
            <a:r>
              <a:rPr lang="en-GB" sz="2400" b="1" dirty="0" smtClean="0">
                <a:solidFill>
                  <a:schemeClr val="bg1"/>
                </a:solidFill>
                <a:latin typeface="Times New Roman" pitchFamily="18" charset="0"/>
                <a:ea typeface="+mn-ea"/>
                <a:cs typeface="Times New Roman" pitchFamily="18" charset="0"/>
              </a:rPr>
              <a:t>4. Decision trees</a:t>
            </a:r>
            <a:endParaRPr lang="en-US" sz="2400" b="1" dirty="0">
              <a:solidFill>
                <a:schemeClr val="bg1"/>
              </a:solidFill>
            </a:endParaRPr>
          </a:p>
        </p:txBody>
      </p:sp>
      <p:sp>
        <p:nvSpPr>
          <p:cNvPr id="6" name="Slide Number Placeholder 5"/>
          <p:cNvSpPr>
            <a:spLocks noGrp="1"/>
          </p:cNvSpPr>
          <p:nvPr>
            <p:ph type="sldNum" sz="quarter" idx="12"/>
          </p:nvPr>
        </p:nvSpPr>
        <p:spPr/>
        <p:txBody>
          <a:bodyPr/>
          <a:lstStyle/>
          <a:p>
            <a:fld id="{5DAA7B20-E9E9-4964-A3EC-716C87315808}" type="slidenum">
              <a:rPr lang="en-US" smtClean="0"/>
              <a:pPr/>
              <a:t>21</a:t>
            </a:fld>
            <a:endParaRPr lang="en-US"/>
          </a:p>
        </p:txBody>
      </p:sp>
      <p:sp>
        <p:nvSpPr>
          <p:cNvPr id="7" name="Rectangle 6"/>
          <p:cNvSpPr/>
          <p:nvPr/>
        </p:nvSpPr>
        <p:spPr>
          <a:xfrm>
            <a:off x="228600" y="762000"/>
            <a:ext cx="8686800" cy="5457969"/>
          </a:xfrm>
          <a:prstGeom prst="rect">
            <a:avLst/>
          </a:prstGeom>
        </p:spPr>
        <p:txBody>
          <a:bodyPr wrap="square">
            <a:spAutoFit/>
          </a:bodyPr>
          <a:lstStyle/>
          <a:p>
            <a:pPr>
              <a:lnSpc>
                <a:spcPts val="2800"/>
              </a:lnSpc>
              <a:spcBef>
                <a:spcPts val="600"/>
              </a:spcBef>
              <a:spcAft>
                <a:spcPts val="600"/>
              </a:spcAft>
            </a:pPr>
            <a:r>
              <a:rPr lang="en-GB" sz="2000" b="1" dirty="0" smtClean="0">
                <a:latin typeface="Times New Roman" pitchFamily="18" charset="0"/>
                <a:cs typeface="Times New Roman" pitchFamily="18" charset="0"/>
              </a:rPr>
              <a:t>A decision tree </a:t>
            </a:r>
            <a:r>
              <a:rPr lang="en-GB" sz="2000" dirty="0" smtClean="0">
                <a:latin typeface="Times New Roman" pitchFamily="18" charset="0"/>
                <a:cs typeface="Times New Roman" pitchFamily="18" charset="0"/>
              </a:rPr>
              <a:t>enables a decision maker to decompose a large complex decision problem into several smaller problems.</a:t>
            </a:r>
          </a:p>
          <a:p>
            <a:pPr>
              <a:lnSpc>
                <a:spcPts val="2800"/>
              </a:lnSpc>
              <a:spcBef>
                <a:spcPts val="600"/>
              </a:spcBef>
              <a:spcAft>
                <a:spcPts val="600"/>
              </a:spcAft>
            </a:pPr>
            <a:r>
              <a:rPr lang="en-GB" sz="2000" b="1" dirty="0" smtClean="0">
                <a:latin typeface="Times New Roman" pitchFamily="18" charset="0"/>
                <a:cs typeface="Times New Roman" pitchFamily="18" charset="0"/>
              </a:rPr>
              <a:t>Example: </a:t>
            </a:r>
            <a:r>
              <a:rPr lang="en-GB" sz="2000" dirty="0" err="1" smtClean="0">
                <a:latin typeface="Times New Roman" pitchFamily="18" charset="0"/>
                <a:cs typeface="Times New Roman" pitchFamily="18" charset="0"/>
              </a:rPr>
              <a:t>Colaco</a:t>
            </a:r>
            <a:r>
              <a:rPr lang="en-GB" sz="2000" dirty="0" smtClean="0">
                <a:latin typeface="Times New Roman" pitchFamily="18" charset="0"/>
                <a:cs typeface="Times New Roman" pitchFamily="18" charset="0"/>
              </a:rPr>
              <a:t> has assets of $150,000 and wants to decide whether to market a new chocolate-flavour soda.</a:t>
            </a:r>
          </a:p>
          <a:p>
            <a:pPr>
              <a:lnSpc>
                <a:spcPts val="2800"/>
              </a:lnSpc>
              <a:spcBef>
                <a:spcPts val="600"/>
              </a:spcBef>
              <a:spcAft>
                <a:spcPts val="600"/>
              </a:spcAft>
            </a:pPr>
            <a:r>
              <a:rPr lang="en-GB" sz="2000" u="sng" dirty="0" smtClean="0">
                <a:latin typeface="Times New Roman" pitchFamily="18" charset="0"/>
                <a:cs typeface="Times New Roman" pitchFamily="18" charset="0"/>
              </a:rPr>
              <a:t>It has 3 alternatives</a:t>
            </a:r>
            <a:r>
              <a:rPr lang="en-GB" sz="2000" dirty="0" smtClean="0">
                <a:latin typeface="Times New Roman" pitchFamily="18" charset="0"/>
                <a:cs typeface="Times New Roman" pitchFamily="18" charset="0"/>
              </a:rPr>
              <a:t>:</a:t>
            </a:r>
          </a:p>
          <a:p>
            <a:pPr marL="182880" indent="182880">
              <a:lnSpc>
                <a:spcPts val="2800"/>
              </a:lnSpc>
              <a:spcBef>
                <a:spcPts val="600"/>
              </a:spcBef>
              <a:spcAft>
                <a:spcPts val="600"/>
              </a:spcAft>
              <a:buFont typeface="Arial" pitchFamily="34" charset="0"/>
              <a:buChar char="•"/>
            </a:pPr>
            <a:r>
              <a:rPr lang="en-GB" sz="2000" dirty="0" smtClean="0">
                <a:latin typeface="Times New Roman" pitchFamily="18" charset="0"/>
                <a:cs typeface="Times New Roman" pitchFamily="18" charset="0"/>
              </a:rPr>
              <a:t>Alternative 1. Test market </a:t>
            </a:r>
            <a:r>
              <a:rPr lang="en-GB" sz="2000" dirty="0" err="1" smtClean="0">
                <a:latin typeface="Times New Roman" pitchFamily="18" charset="0"/>
                <a:cs typeface="Times New Roman" pitchFamily="18" charset="0"/>
              </a:rPr>
              <a:t>Chocola</a:t>
            </a:r>
            <a:r>
              <a:rPr lang="en-GB" sz="2000" dirty="0" smtClean="0">
                <a:latin typeface="Times New Roman" pitchFamily="18" charset="0"/>
                <a:cs typeface="Times New Roman" pitchFamily="18" charset="0"/>
              </a:rPr>
              <a:t> locally, then utilise the results of the market study to determine whether or not to market nationally.</a:t>
            </a:r>
          </a:p>
          <a:p>
            <a:pPr marL="182880" indent="182880">
              <a:lnSpc>
                <a:spcPts val="2800"/>
              </a:lnSpc>
              <a:spcBef>
                <a:spcPts val="600"/>
              </a:spcBef>
              <a:spcAft>
                <a:spcPts val="600"/>
              </a:spcAft>
              <a:buFont typeface="Arial" pitchFamily="34" charset="0"/>
              <a:buChar char="•"/>
            </a:pPr>
            <a:r>
              <a:rPr lang="en-GB" sz="2000" dirty="0" smtClean="0">
                <a:latin typeface="Times New Roman" pitchFamily="18" charset="0"/>
                <a:cs typeface="Times New Roman" pitchFamily="18" charset="0"/>
              </a:rPr>
              <a:t> Alternative 2. Immediately market </a:t>
            </a:r>
            <a:r>
              <a:rPr lang="en-GB" sz="2000" dirty="0" err="1" smtClean="0">
                <a:latin typeface="Times New Roman" pitchFamily="18" charset="0"/>
                <a:cs typeface="Times New Roman" pitchFamily="18" charset="0"/>
              </a:rPr>
              <a:t>Chocola</a:t>
            </a:r>
            <a:r>
              <a:rPr lang="en-GB" sz="2000" dirty="0" smtClean="0">
                <a:latin typeface="Times New Roman" pitchFamily="18" charset="0"/>
                <a:cs typeface="Times New Roman" pitchFamily="18" charset="0"/>
              </a:rPr>
              <a:t> nationally.</a:t>
            </a:r>
          </a:p>
          <a:p>
            <a:pPr marL="182880" indent="182880">
              <a:lnSpc>
                <a:spcPts val="2800"/>
              </a:lnSpc>
              <a:spcBef>
                <a:spcPts val="600"/>
              </a:spcBef>
              <a:spcAft>
                <a:spcPts val="600"/>
              </a:spcAft>
              <a:buFont typeface="Arial" pitchFamily="34" charset="0"/>
              <a:buChar char="•"/>
            </a:pPr>
            <a:r>
              <a:rPr lang="en-GB" sz="2000" dirty="0" smtClean="0">
                <a:latin typeface="Times New Roman" pitchFamily="18" charset="0"/>
                <a:cs typeface="Times New Roman" pitchFamily="18" charset="0"/>
              </a:rPr>
              <a:t> Alternative 3. Immediately decide not to market </a:t>
            </a:r>
            <a:r>
              <a:rPr lang="en-GB" sz="2000" dirty="0" err="1" smtClean="0">
                <a:latin typeface="Times New Roman" pitchFamily="18" charset="0"/>
                <a:cs typeface="Times New Roman" pitchFamily="18" charset="0"/>
              </a:rPr>
              <a:t>Chocola</a:t>
            </a:r>
            <a:r>
              <a:rPr lang="en-GB" sz="2000" dirty="0" smtClean="0">
                <a:latin typeface="Times New Roman" pitchFamily="18" charset="0"/>
                <a:cs typeface="Times New Roman" pitchFamily="18" charset="0"/>
              </a:rPr>
              <a:t> nationally. </a:t>
            </a:r>
          </a:p>
          <a:p>
            <a:pPr>
              <a:lnSpc>
                <a:spcPts val="2800"/>
              </a:lnSpc>
              <a:spcBef>
                <a:spcPts val="600"/>
              </a:spcBef>
              <a:spcAft>
                <a:spcPts val="600"/>
              </a:spcAft>
            </a:pPr>
            <a:r>
              <a:rPr lang="en-GB" sz="2000" dirty="0" smtClean="0">
                <a:latin typeface="Times New Roman" pitchFamily="18" charset="0"/>
                <a:cs typeface="Times New Roman" pitchFamily="18" charset="0"/>
              </a:rPr>
              <a:t>With no market study, </a:t>
            </a:r>
            <a:r>
              <a:rPr lang="en-GB" sz="2000" dirty="0" err="1" smtClean="0">
                <a:latin typeface="Times New Roman" pitchFamily="18" charset="0"/>
                <a:cs typeface="Times New Roman" pitchFamily="18" charset="0"/>
              </a:rPr>
              <a:t>Colaco</a:t>
            </a:r>
            <a:r>
              <a:rPr lang="en-GB" sz="2000" dirty="0" smtClean="0">
                <a:latin typeface="Times New Roman" pitchFamily="18" charset="0"/>
                <a:cs typeface="Times New Roman" pitchFamily="18" charset="0"/>
              </a:rPr>
              <a:t> believes that </a:t>
            </a:r>
            <a:r>
              <a:rPr lang="en-GB" sz="2000" dirty="0" err="1" smtClean="0">
                <a:latin typeface="Times New Roman" pitchFamily="18" charset="0"/>
                <a:cs typeface="Times New Roman" pitchFamily="18" charset="0"/>
              </a:rPr>
              <a:t>Chocola</a:t>
            </a:r>
            <a:r>
              <a:rPr lang="en-GB" sz="2000" dirty="0" smtClean="0">
                <a:latin typeface="Times New Roman" pitchFamily="18" charset="0"/>
                <a:cs typeface="Times New Roman" pitchFamily="18" charset="0"/>
              </a:rPr>
              <a:t> has a 55% chance of       	success and 45% chance of failure.</a:t>
            </a:r>
          </a:p>
          <a:p>
            <a:pPr>
              <a:lnSpc>
                <a:spcPts val="2800"/>
              </a:lnSpc>
              <a:spcBef>
                <a:spcPts val="600"/>
              </a:spcBef>
              <a:spcAft>
                <a:spcPts val="600"/>
              </a:spcAft>
            </a:pPr>
            <a:r>
              <a:rPr lang="en-GB" sz="2000" dirty="0" smtClean="0">
                <a:latin typeface="Times New Roman" pitchFamily="18" charset="0"/>
                <a:cs typeface="Times New Roman" pitchFamily="18" charset="0"/>
              </a:rPr>
              <a:t>If successful, assets will increase by $300,000, otherwise decrease by $100,000.</a:t>
            </a:r>
            <a:endParaRPr lang="en-GB" sz="2000" dirty="0" smtClean="0">
              <a:latin typeface="Garamond"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preferRelativeResize="0">
            <a:picLocks noChangeArrowheads="1"/>
          </p:cNvPicPr>
          <p:nvPr/>
        </p:nvPicPr>
        <p:blipFill>
          <a:blip r:embed="rId2" cstate="print"/>
          <a:srcRect/>
          <a:stretch>
            <a:fillRect/>
          </a:stretch>
        </p:blipFill>
        <p:spPr bwMode="auto">
          <a:xfrm>
            <a:off x="0" y="0"/>
            <a:ext cx="9144000" cy="548640"/>
          </a:xfrm>
          <a:prstGeom prst="rect">
            <a:avLst/>
          </a:prstGeom>
          <a:noFill/>
          <a:ln w="9525">
            <a:noFill/>
            <a:miter lim="800000"/>
            <a:headEnd/>
            <a:tailEnd/>
          </a:ln>
        </p:spPr>
      </p:pic>
      <p:sp>
        <p:nvSpPr>
          <p:cNvPr id="2" name="Title 1"/>
          <p:cNvSpPr>
            <a:spLocks noGrp="1"/>
          </p:cNvSpPr>
          <p:nvPr>
            <p:ph type="ctrTitle"/>
          </p:nvPr>
        </p:nvSpPr>
        <p:spPr>
          <a:xfrm>
            <a:off x="0" y="0"/>
            <a:ext cx="7696200" cy="609600"/>
          </a:xfrm>
        </p:spPr>
        <p:txBody>
          <a:bodyPr>
            <a:noAutofit/>
          </a:bodyPr>
          <a:lstStyle/>
          <a:p>
            <a:pPr marL="274320" lvl="0" indent="365760" algn="l">
              <a:lnSpc>
                <a:spcPct val="150000"/>
              </a:lnSpc>
              <a:spcBef>
                <a:spcPts val="0"/>
              </a:spcBef>
            </a:pPr>
            <a:r>
              <a:rPr lang="en-GB" sz="2400" b="1" dirty="0" smtClean="0">
                <a:solidFill>
                  <a:schemeClr val="bg1"/>
                </a:solidFill>
                <a:latin typeface="Times New Roman" pitchFamily="18" charset="0"/>
                <a:ea typeface="+mn-ea"/>
                <a:cs typeface="Times New Roman" pitchFamily="18" charset="0"/>
              </a:rPr>
              <a:t>Decision trees</a:t>
            </a:r>
            <a:endParaRPr lang="en-US" sz="2400" b="1" dirty="0">
              <a:solidFill>
                <a:schemeClr val="bg1"/>
              </a:solidFill>
            </a:endParaRPr>
          </a:p>
        </p:txBody>
      </p:sp>
      <p:sp>
        <p:nvSpPr>
          <p:cNvPr id="6" name="Slide Number Placeholder 5"/>
          <p:cNvSpPr>
            <a:spLocks noGrp="1"/>
          </p:cNvSpPr>
          <p:nvPr>
            <p:ph type="sldNum" sz="quarter" idx="12"/>
          </p:nvPr>
        </p:nvSpPr>
        <p:spPr/>
        <p:txBody>
          <a:bodyPr/>
          <a:lstStyle/>
          <a:p>
            <a:fld id="{5DAA7B20-E9E9-4964-A3EC-716C87315808}" type="slidenum">
              <a:rPr lang="en-US" smtClean="0"/>
              <a:pPr/>
              <a:t>22</a:t>
            </a:fld>
            <a:endParaRPr lang="en-US"/>
          </a:p>
        </p:txBody>
      </p:sp>
      <p:sp>
        <p:nvSpPr>
          <p:cNvPr id="7" name="Rectangle 6"/>
          <p:cNvSpPr/>
          <p:nvPr/>
        </p:nvSpPr>
        <p:spPr>
          <a:xfrm>
            <a:off x="152400" y="609600"/>
            <a:ext cx="8686800" cy="2416046"/>
          </a:xfrm>
          <a:prstGeom prst="rect">
            <a:avLst/>
          </a:prstGeom>
        </p:spPr>
        <p:txBody>
          <a:bodyPr wrap="square">
            <a:spAutoFit/>
          </a:bodyPr>
          <a:lstStyle/>
          <a:p>
            <a:pPr marL="91440" indent="182880">
              <a:lnSpc>
                <a:spcPct val="150000"/>
              </a:lnSpc>
              <a:spcBef>
                <a:spcPts val="600"/>
              </a:spcBef>
              <a:buFont typeface="Arial" pitchFamily="34" charset="0"/>
              <a:buChar char="•"/>
            </a:pPr>
            <a:r>
              <a:rPr lang="en-GB" sz="1400" dirty="0" smtClean="0">
                <a:latin typeface="Times New Roman" pitchFamily="18" charset="0"/>
                <a:cs typeface="Times New Roman" pitchFamily="18" charset="0"/>
              </a:rPr>
              <a:t>Alternative 2. Expected return</a:t>
            </a:r>
          </a:p>
          <a:p>
            <a:pPr marL="91440" indent="182880">
              <a:lnSpc>
                <a:spcPct val="150000"/>
              </a:lnSpc>
              <a:spcBef>
                <a:spcPts val="600"/>
              </a:spcBef>
            </a:pPr>
            <a:r>
              <a:rPr lang="en-GB" sz="1400" dirty="0" smtClean="0">
                <a:latin typeface="Times New Roman" pitchFamily="18" charset="0"/>
                <a:cs typeface="Times New Roman" pitchFamily="18" charset="0"/>
              </a:rPr>
              <a:t> = 0.55</a:t>
            </a:r>
            <a:r>
              <a:rPr lang="en-GB" sz="1400" dirty="0" smtClean="0">
                <a:latin typeface="Times New Roman" pitchFamily="18" charset="0"/>
                <a:cs typeface="Times New Roman" pitchFamily="18" charset="0"/>
                <a:sym typeface="Mathematica1"/>
              </a:rPr>
              <a:t></a:t>
            </a:r>
            <a:r>
              <a:rPr lang="en-GB" sz="1400" dirty="0" smtClean="0">
                <a:latin typeface="Times New Roman" pitchFamily="18" charset="0"/>
                <a:cs typeface="Times New Roman" pitchFamily="18" charset="0"/>
              </a:rPr>
              <a:t>(300000 + 150000) + 0.45</a:t>
            </a:r>
            <a:r>
              <a:rPr lang="en-GB" sz="1400" dirty="0" smtClean="0">
                <a:latin typeface="Times New Roman" pitchFamily="18" charset="0"/>
                <a:cs typeface="Times New Roman" pitchFamily="18" charset="0"/>
                <a:sym typeface="Mathematica1"/>
              </a:rPr>
              <a:t></a:t>
            </a:r>
            <a:r>
              <a:rPr lang="en-GB" sz="1400" dirty="0" smtClean="0">
                <a:latin typeface="Times New Roman" pitchFamily="18" charset="0"/>
                <a:cs typeface="Times New Roman" pitchFamily="18" charset="0"/>
              </a:rPr>
              <a:t>(150000 - 100000) = $</a:t>
            </a:r>
            <a:r>
              <a:rPr lang="en-GB" sz="1400" dirty="0" smtClean="0">
                <a:solidFill>
                  <a:srgbClr val="0070C0"/>
                </a:solidFill>
                <a:latin typeface="Times New Roman" pitchFamily="18" charset="0"/>
                <a:cs typeface="Times New Roman" pitchFamily="18" charset="0"/>
              </a:rPr>
              <a:t>270,000</a:t>
            </a:r>
            <a:r>
              <a:rPr lang="en-GB" sz="1400" dirty="0" smtClean="0">
                <a:latin typeface="Times New Roman" pitchFamily="18" charset="0"/>
                <a:cs typeface="Times New Roman" pitchFamily="18" charset="0"/>
              </a:rPr>
              <a:t>. </a:t>
            </a:r>
          </a:p>
          <a:p>
            <a:pPr marL="91440" indent="182880">
              <a:lnSpc>
                <a:spcPct val="150000"/>
              </a:lnSpc>
              <a:spcBef>
                <a:spcPts val="600"/>
              </a:spcBef>
              <a:buFont typeface="Arial" pitchFamily="34" charset="0"/>
              <a:buChar char="•"/>
            </a:pPr>
            <a:r>
              <a:rPr lang="en-GB" sz="1400" dirty="0" smtClean="0">
                <a:latin typeface="Times New Roman" pitchFamily="18" charset="0"/>
                <a:cs typeface="Times New Roman" pitchFamily="18" charset="0"/>
              </a:rPr>
              <a:t>Alternative 3. Expected return = $150,000.</a:t>
            </a:r>
          </a:p>
          <a:p>
            <a:pPr marL="91440" indent="182880">
              <a:lnSpc>
                <a:spcPct val="150000"/>
              </a:lnSpc>
              <a:spcBef>
                <a:spcPts val="600"/>
              </a:spcBef>
              <a:buFont typeface="Arial" pitchFamily="34" charset="0"/>
              <a:buChar char="•"/>
            </a:pPr>
            <a:r>
              <a:rPr lang="en-GB" sz="1400" dirty="0" smtClean="0">
                <a:latin typeface="Times New Roman" pitchFamily="18" charset="0"/>
                <a:cs typeface="Times New Roman" pitchFamily="18" charset="0"/>
              </a:rPr>
              <a:t>If no test marketing (Alternatives 2 and 3):</a:t>
            </a:r>
          </a:p>
          <a:p>
            <a:pPr marL="91440" indent="182880">
              <a:lnSpc>
                <a:spcPct val="150000"/>
              </a:lnSpc>
              <a:spcBef>
                <a:spcPts val="600"/>
              </a:spcBef>
            </a:pPr>
            <a:r>
              <a:rPr lang="en-GB" sz="1400" dirty="0" smtClean="0">
                <a:latin typeface="Times New Roman" pitchFamily="18" charset="0"/>
                <a:cs typeface="Times New Roman" pitchFamily="18" charset="0"/>
              </a:rPr>
              <a:t>    Expected return = max($</a:t>
            </a:r>
            <a:r>
              <a:rPr lang="en-GB" sz="1400" dirty="0" smtClean="0">
                <a:solidFill>
                  <a:srgbClr val="0070C0"/>
                </a:solidFill>
                <a:latin typeface="Times New Roman" pitchFamily="18" charset="0"/>
                <a:cs typeface="Times New Roman" pitchFamily="18" charset="0"/>
              </a:rPr>
              <a:t>270,000</a:t>
            </a:r>
            <a:r>
              <a:rPr lang="en-GB" sz="1400" dirty="0" smtClean="0">
                <a:latin typeface="Times New Roman" pitchFamily="18" charset="0"/>
                <a:cs typeface="Times New Roman" pitchFamily="18" charset="0"/>
              </a:rPr>
              <a:t>, $150,000) = $</a:t>
            </a:r>
            <a:r>
              <a:rPr lang="en-GB" sz="1400" dirty="0" smtClean="0">
                <a:solidFill>
                  <a:srgbClr val="0070C0"/>
                </a:solidFill>
                <a:latin typeface="Times New Roman" pitchFamily="18" charset="0"/>
                <a:cs typeface="Times New Roman" pitchFamily="18" charset="0"/>
              </a:rPr>
              <a:t>270,000</a:t>
            </a:r>
            <a:r>
              <a:rPr lang="en-GB" sz="1400" dirty="0" smtClean="0">
                <a:latin typeface="Times New Roman" pitchFamily="18" charset="0"/>
                <a:cs typeface="Times New Roman" pitchFamily="18" charset="0"/>
              </a:rPr>
              <a:t>.</a:t>
            </a:r>
          </a:p>
          <a:p>
            <a:pPr marL="91440" indent="182880">
              <a:lnSpc>
                <a:spcPct val="150000"/>
              </a:lnSpc>
              <a:spcBef>
                <a:spcPts val="600"/>
              </a:spcBef>
              <a:buFont typeface="Arial" pitchFamily="34" charset="0"/>
              <a:buChar char="•"/>
            </a:pPr>
            <a:r>
              <a:rPr lang="en-GB" sz="1400" dirty="0" smtClean="0">
                <a:latin typeface="Times New Roman" pitchFamily="18" charset="0"/>
                <a:cs typeface="Times New Roman" pitchFamily="18" charset="0"/>
              </a:rPr>
              <a:t>Alternative 2 is better than alternative 3, giving an expected return of $</a:t>
            </a:r>
            <a:r>
              <a:rPr lang="en-GB" sz="1400" dirty="0" smtClean="0">
                <a:solidFill>
                  <a:srgbClr val="0070C0"/>
                </a:solidFill>
                <a:latin typeface="Times New Roman" pitchFamily="18" charset="0"/>
                <a:cs typeface="Times New Roman" pitchFamily="18" charset="0"/>
              </a:rPr>
              <a:t>270,000</a:t>
            </a:r>
            <a:r>
              <a:rPr lang="en-GB" sz="1400" dirty="0" smtClean="0">
                <a:latin typeface="Times New Roman" pitchFamily="18" charset="0"/>
                <a:cs typeface="Times New Roman" pitchFamily="18" charset="0"/>
              </a:rPr>
              <a:t>.</a:t>
            </a:r>
          </a:p>
        </p:txBody>
      </p:sp>
      <p:grpSp>
        <p:nvGrpSpPr>
          <p:cNvPr id="8" name="Group 7"/>
          <p:cNvGrpSpPr/>
          <p:nvPr/>
        </p:nvGrpSpPr>
        <p:grpSpPr>
          <a:xfrm>
            <a:off x="228600" y="2971800"/>
            <a:ext cx="8610600" cy="3429000"/>
            <a:chOff x="228600" y="3149454"/>
            <a:chExt cx="8144849" cy="3226090"/>
          </a:xfrm>
        </p:grpSpPr>
        <p:sp>
          <p:nvSpPr>
            <p:cNvPr id="10" name="Freeform 9"/>
            <p:cNvSpPr/>
            <p:nvPr/>
          </p:nvSpPr>
          <p:spPr>
            <a:xfrm>
              <a:off x="228600" y="3886200"/>
              <a:ext cx="1515083" cy="1061147"/>
            </a:xfrm>
            <a:custGeom>
              <a:avLst/>
              <a:gdLst>
                <a:gd name="connsiteX0" fmla="*/ 0 w 1277934"/>
                <a:gd name="connsiteY0" fmla="*/ 105043 h 1050427"/>
                <a:gd name="connsiteX1" fmla="*/ 30766 w 1277934"/>
                <a:gd name="connsiteY1" fmla="*/ 30766 h 1050427"/>
                <a:gd name="connsiteX2" fmla="*/ 105043 w 1277934"/>
                <a:gd name="connsiteY2" fmla="*/ 0 h 1050427"/>
                <a:gd name="connsiteX3" fmla="*/ 1172891 w 1277934"/>
                <a:gd name="connsiteY3" fmla="*/ 0 h 1050427"/>
                <a:gd name="connsiteX4" fmla="*/ 1247168 w 1277934"/>
                <a:gd name="connsiteY4" fmla="*/ 30766 h 1050427"/>
                <a:gd name="connsiteX5" fmla="*/ 1277934 w 1277934"/>
                <a:gd name="connsiteY5" fmla="*/ 105043 h 1050427"/>
                <a:gd name="connsiteX6" fmla="*/ 1277934 w 1277934"/>
                <a:gd name="connsiteY6" fmla="*/ 945384 h 1050427"/>
                <a:gd name="connsiteX7" fmla="*/ 1247168 w 1277934"/>
                <a:gd name="connsiteY7" fmla="*/ 1019661 h 1050427"/>
                <a:gd name="connsiteX8" fmla="*/ 1172891 w 1277934"/>
                <a:gd name="connsiteY8" fmla="*/ 1050427 h 1050427"/>
                <a:gd name="connsiteX9" fmla="*/ 105043 w 1277934"/>
                <a:gd name="connsiteY9" fmla="*/ 1050427 h 1050427"/>
                <a:gd name="connsiteX10" fmla="*/ 30766 w 1277934"/>
                <a:gd name="connsiteY10" fmla="*/ 1019661 h 1050427"/>
                <a:gd name="connsiteX11" fmla="*/ 0 w 1277934"/>
                <a:gd name="connsiteY11" fmla="*/ 945384 h 1050427"/>
                <a:gd name="connsiteX12" fmla="*/ 0 w 1277934"/>
                <a:gd name="connsiteY12" fmla="*/ 105043 h 10504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77934" h="1050427">
                  <a:moveTo>
                    <a:pt x="0" y="105043"/>
                  </a:moveTo>
                  <a:cubicBezTo>
                    <a:pt x="0" y="77184"/>
                    <a:pt x="11067" y="50466"/>
                    <a:pt x="30766" y="30766"/>
                  </a:cubicBezTo>
                  <a:cubicBezTo>
                    <a:pt x="50465" y="11067"/>
                    <a:pt x="77184" y="0"/>
                    <a:pt x="105043" y="0"/>
                  </a:cubicBezTo>
                  <a:lnTo>
                    <a:pt x="1172891" y="0"/>
                  </a:lnTo>
                  <a:cubicBezTo>
                    <a:pt x="1200750" y="0"/>
                    <a:pt x="1227468" y="11067"/>
                    <a:pt x="1247168" y="30766"/>
                  </a:cubicBezTo>
                  <a:cubicBezTo>
                    <a:pt x="1266867" y="50465"/>
                    <a:pt x="1277934" y="77184"/>
                    <a:pt x="1277934" y="105043"/>
                  </a:cubicBezTo>
                  <a:lnTo>
                    <a:pt x="1277934" y="945384"/>
                  </a:lnTo>
                  <a:cubicBezTo>
                    <a:pt x="1277934" y="973243"/>
                    <a:pt x="1266867" y="999961"/>
                    <a:pt x="1247168" y="1019661"/>
                  </a:cubicBezTo>
                  <a:cubicBezTo>
                    <a:pt x="1227469" y="1039360"/>
                    <a:pt x="1200750" y="1050427"/>
                    <a:pt x="1172891" y="1050427"/>
                  </a:cubicBezTo>
                  <a:lnTo>
                    <a:pt x="105043" y="1050427"/>
                  </a:lnTo>
                  <a:cubicBezTo>
                    <a:pt x="77184" y="1050427"/>
                    <a:pt x="50466" y="1039360"/>
                    <a:pt x="30766" y="1019661"/>
                  </a:cubicBezTo>
                  <a:cubicBezTo>
                    <a:pt x="11067" y="999962"/>
                    <a:pt x="0" y="973243"/>
                    <a:pt x="0" y="945384"/>
                  </a:cubicBezTo>
                  <a:lnTo>
                    <a:pt x="0" y="105043"/>
                  </a:lnTo>
                  <a:close/>
                </a:path>
              </a:pathLst>
            </a:custGeom>
          </p:spPr>
          <p:style>
            <a:lnRef idx="0">
              <a:schemeClr val="accent1"/>
            </a:lnRef>
            <a:fillRef idx="3">
              <a:schemeClr val="accent1"/>
            </a:fillRef>
            <a:effectRef idx="3">
              <a:schemeClr val="accent1"/>
            </a:effectRef>
            <a:fontRef idx="minor">
              <a:schemeClr val="lt1"/>
            </a:fontRef>
          </p:style>
          <p:txBody>
            <a:bodyPr spcFirstLastPara="0" vert="horz" wrap="square" lIns="40926" tIns="40926" rIns="40926" bIns="40926" numCol="1" spcCol="1270" anchor="ctr" anchorCtr="0">
              <a:noAutofit/>
            </a:bodyPr>
            <a:lstStyle/>
            <a:p>
              <a:pPr lvl="0" algn="ctr" defTabSz="711200">
                <a:lnSpc>
                  <a:spcPct val="90000"/>
                </a:lnSpc>
                <a:spcBef>
                  <a:spcPct val="0"/>
                </a:spcBef>
                <a:spcAft>
                  <a:spcPct val="35000"/>
                </a:spcAft>
              </a:pPr>
              <a:r>
                <a:rPr lang="en-US" sz="1600" kern="1200" dirty="0" smtClean="0">
                  <a:latin typeface="Times New Roman" pitchFamily="18" charset="0"/>
                  <a:cs typeface="Times New Roman" pitchFamily="18" charset="0"/>
                </a:rPr>
                <a:t>Alternative 2</a:t>
              </a:r>
            </a:p>
            <a:p>
              <a:pPr lvl="0" algn="ctr" defTabSz="711200">
                <a:lnSpc>
                  <a:spcPct val="90000"/>
                </a:lnSpc>
                <a:spcBef>
                  <a:spcPct val="0"/>
                </a:spcBef>
                <a:spcAft>
                  <a:spcPct val="35000"/>
                </a:spcAft>
              </a:pPr>
              <a:r>
                <a:rPr lang="en-US" sz="1600" kern="1200" dirty="0" smtClean="0">
                  <a:latin typeface="Times New Roman" pitchFamily="18" charset="0"/>
                  <a:cs typeface="Times New Roman" pitchFamily="18" charset="0"/>
                </a:rPr>
                <a:t>Expected return = $270,000</a:t>
              </a:r>
              <a:endParaRPr lang="en-US" sz="1600" kern="1200" dirty="0">
                <a:latin typeface="Times New Roman" pitchFamily="18" charset="0"/>
                <a:cs typeface="Times New Roman" pitchFamily="18" charset="0"/>
              </a:endParaRPr>
            </a:p>
          </p:txBody>
        </p:sp>
        <p:sp>
          <p:nvSpPr>
            <p:cNvPr id="11" name="Freeform 10"/>
            <p:cNvSpPr/>
            <p:nvPr/>
          </p:nvSpPr>
          <p:spPr>
            <a:xfrm rot="19457599">
              <a:off x="1634054" y="4053228"/>
              <a:ext cx="1166368" cy="57073"/>
            </a:xfrm>
            <a:custGeom>
              <a:avLst/>
              <a:gdLst>
                <a:gd name="connsiteX0" fmla="*/ 0 w 1166368"/>
                <a:gd name="connsiteY0" fmla="*/ 28536 h 57073"/>
                <a:gd name="connsiteX1" fmla="*/ 1166368 w 1166368"/>
                <a:gd name="connsiteY1" fmla="*/ 28536 h 57073"/>
              </a:gdLst>
              <a:ahLst/>
              <a:cxnLst>
                <a:cxn ang="0">
                  <a:pos x="connsiteX0" y="connsiteY0"/>
                </a:cxn>
                <a:cxn ang="0">
                  <a:pos x="connsiteX1" y="connsiteY1"/>
                </a:cxn>
              </a:cxnLst>
              <a:rect l="l" t="t" r="r" b="b"/>
              <a:pathLst>
                <a:path w="1166368" h="57073">
                  <a:moveTo>
                    <a:pt x="0" y="28536"/>
                  </a:moveTo>
                  <a:lnTo>
                    <a:pt x="1166368" y="28536"/>
                  </a:lnTo>
                </a:path>
              </a:pathLst>
            </a:custGeom>
            <a:noFill/>
            <a:ln>
              <a:tailEnd type="triangle"/>
            </a:ln>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spcFirstLastPara="0" vert="horz" wrap="square" lIns="566725" tIns="-623" rIns="566724" bIns="-623" numCol="1" spcCol="1270" anchor="ctr" anchorCtr="0">
              <a:noAutofit/>
            </a:bodyPr>
            <a:lstStyle/>
            <a:p>
              <a:pPr lvl="0" algn="ctr" defTabSz="222250">
                <a:lnSpc>
                  <a:spcPct val="90000"/>
                </a:lnSpc>
                <a:spcBef>
                  <a:spcPct val="0"/>
                </a:spcBef>
                <a:spcAft>
                  <a:spcPct val="35000"/>
                </a:spcAft>
              </a:pPr>
              <a:endParaRPr lang="en-US" sz="500" kern="1200"/>
            </a:p>
          </p:txBody>
        </p:sp>
        <p:sp>
          <p:nvSpPr>
            <p:cNvPr id="12" name="Freeform 11"/>
            <p:cNvSpPr/>
            <p:nvPr/>
          </p:nvSpPr>
          <p:spPr>
            <a:xfrm>
              <a:off x="2690793" y="3149454"/>
              <a:ext cx="2367773" cy="1183886"/>
            </a:xfrm>
            <a:custGeom>
              <a:avLst/>
              <a:gdLst>
                <a:gd name="connsiteX0" fmla="*/ 0 w 2367773"/>
                <a:gd name="connsiteY0" fmla="*/ 0 h 1183886"/>
                <a:gd name="connsiteX1" fmla="*/ 2170455 w 2367773"/>
                <a:gd name="connsiteY1" fmla="*/ 0 h 1183886"/>
                <a:gd name="connsiteX2" fmla="*/ 2367773 w 2367773"/>
                <a:gd name="connsiteY2" fmla="*/ 197318 h 1183886"/>
                <a:gd name="connsiteX3" fmla="*/ 2367773 w 2367773"/>
                <a:gd name="connsiteY3" fmla="*/ 1183886 h 1183886"/>
                <a:gd name="connsiteX4" fmla="*/ 2367773 w 2367773"/>
                <a:gd name="connsiteY4" fmla="*/ 1183886 h 1183886"/>
                <a:gd name="connsiteX5" fmla="*/ 197318 w 2367773"/>
                <a:gd name="connsiteY5" fmla="*/ 1183886 h 1183886"/>
                <a:gd name="connsiteX6" fmla="*/ 0 w 2367773"/>
                <a:gd name="connsiteY6" fmla="*/ 986568 h 1183886"/>
                <a:gd name="connsiteX7" fmla="*/ 0 w 2367773"/>
                <a:gd name="connsiteY7" fmla="*/ 0 h 11838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7773" h="1183886">
                  <a:moveTo>
                    <a:pt x="0" y="0"/>
                  </a:moveTo>
                  <a:lnTo>
                    <a:pt x="2170455" y="0"/>
                  </a:lnTo>
                  <a:lnTo>
                    <a:pt x="2367773" y="197318"/>
                  </a:lnTo>
                  <a:lnTo>
                    <a:pt x="2367773" y="1183886"/>
                  </a:lnTo>
                  <a:lnTo>
                    <a:pt x="2367773" y="1183886"/>
                  </a:lnTo>
                  <a:lnTo>
                    <a:pt x="197318" y="1183886"/>
                  </a:lnTo>
                  <a:lnTo>
                    <a:pt x="0" y="986568"/>
                  </a:lnTo>
                  <a:lnTo>
                    <a:pt x="0" y="0"/>
                  </a:lnTo>
                  <a:close/>
                </a:path>
              </a:pathLst>
            </a:custGeom>
          </p:spPr>
          <p:style>
            <a:lnRef idx="0">
              <a:schemeClr val="accent1"/>
            </a:lnRef>
            <a:fillRef idx="3">
              <a:schemeClr val="accent1"/>
            </a:fillRef>
            <a:effectRef idx="3">
              <a:schemeClr val="accent1"/>
            </a:effectRef>
            <a:fontRef idx="minor">
              <a:schemeClr val="lt1"/>
            </a:fontRef>
          </p:style>
          <p:txBody>
            <a:bodyPr spcFirstLastPara="0" vert="horz" wrap="square" lIns="108184" tIns="108184" rIns="108184" bIns="108184" numCol="1" spcCol="1270" anchor="ctr" anchorCtr="0">
              <a:noAutofit/>
            </a:bodyPr>
            <a:lstStyle/>
            <a:p>
              <a:pPr lvl="0" algn="ctr" defTabSz="666750">
                <a:lnSpc>
                  <a:spcPct val="90000"/>
                </a:lnSpc>
                <a:spcBef>
                  <a:spcPct val="0"/>
                </a:spcBef>
                <a:spcAft>
                  <a:spcPct val="35000"/>
                </a:spcAft>
              </a:pPr>
              <a:r>
                <a:rPr lang="en-US" sz="1500" kern="1200" dirty="0" smtClean="0">
                  <a:latin typeface="Times New Roman" pitchFamily="18" charset="0"/>
                  <a:cs typeface="Times New Roman" pitchFamily="18" charset="0"/>
                </a:rPr>
                <a:t>Alternative 3:</a:t>
              </a:r>
            </a:p>
            <a:p>
              <a:pPr lvl="0" algn="ctr" defTabSz="666750">
                <a:lnSpc>
                  <a:spcPct val="90000"/>
                </a:lnSpc>
                <a:spcBef>
                  <a:spcPct val="0"/>
                </a:spcBef>
                <a:spcAft>
                  <a:spcPct val="35000"/>
                </a:spcAft>
              </a:pPr>
              <a:r>
                <a:rPr lang="en-US" sz="1500" kern="1200" dirty="0" smtClean="0">
                  <a:latin typeface="Times New Roman" pitchFamily="18" charset="0"/>
                  <a:cs typeface="Times New Roman" pitchFamily="18" charset="0"/>
                </a:rPr>
                <a:t>No national market </a:t>
              </a:r>
            </a:p>
            <a:p>
              <a:pPr lvl="0" algn="ctr" defTabSz="666750">
                <a:lnSpc>
                  <a:spcPct val="90000"/>
                </a:lnSpc>
                <a:spcBef>
                  <a:spcPct val="0"/>
                </a:spcBef>
                <a:spcAft>
                  <a:spcPct val="35000"/>
                </a:spcAft>
              </a:pPr>
              <a:r>
                <a:rPr lang="en-US" sz="1500" kern="1200" dirty="0" smtClean="0">
                  <a:latin typeface="Times New Roman" pitchFamily="18" charset="0"/>
                  <a:cs typeface="Times New Roman" pitchFamily="18" charset="0"/>
                </a:rPr>
                <a:t>$ 150,000</a:t>
              </a:r>
              <a:endParaRPr lang="en-US" sz="1500" kern="1200" dirty="0">
                <a:latin typeface="Times New Roman" pitchFamily="18" charset="0"/>
                <a:cs typeface="Times New Roman" pitchFamily="18" charset="0"/>
              </a:endParaRPr>
            </a:p>
          </p:txBody>
        </p:sp>
        <p:sp>
          <p:nvSpPr>
            <p:cNvPr id="13" name="Freeform 12"/>
            <p:cNvSpPr/>
            <p:nvPr/>
          </p:nvSpPr>
          <p:spPr>
            <a:xfrm rot="2142401">
              <a:off x="1634054" y="4733963"/>
              <a:ext cx="1166368" cy="57073"/>
            </a:xfrm>
            <a:custGeom>
              <a:avLst/>
              <a:gdLst>
                <a:gd name="connsiteX0" fmla="*/ 0 w 1166368"/>
                <a:gd name="connsiteY0" fmla="*/ 28536 h 57073"/>
                <a:gd name="connsiteX1" fmla="*/ 1166368 w 1166368"/>
                <a:gd name="connsiteY1" fmla="*/ 28536 h 57073"/>
              </a:gdLst>
              <a:ahLst/>
              <a:cxnLst>
                <a:cxn ang="0">
                  <a:pos x="connsiteX0" y="connsiteY0"/>
                </a:cxn>
                <a:cxn ang="0">
                  <a:pos x="connsiteX1" y="connsiteY1"/>
                </a:cxn>
              </a:cxnLst>
              <a:rect l="l" t="t" r="r" b="b"/>
              <a:pathLst>
                <a:path w="1166368" h="57073">
                  <a:moveTo>
                    <a:pt x="0" y="28536"/>
                  </a:moveTo>
                  <a:lnTo>
                    <a:pt x="1166368" y="28536"/>
                  </a:lnTo>
                </a:path>
              </a:pathLst>
            </a:custGeom>
            <a:noFill/>
            <a:ln>
              <a:tailEnd type="triangle"/>
            </a:ln>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spcFirstLastPara="0" vert="horz" wrap="square" lIns="566725" tIns="-624" rIns="566724" bIns="-622" numCol="1" spcCol="1270" anchor="ctr" anchorCtr="0">
              <a:noAutofit/>
            </a:bodyPr>
            <a:lstStyle/>
            <a:p>
              <a:pPr lvl="0" algn="ctr" defTabSz="222250">
                <a:lnSpc>
                  <a:spcPct val="90000"/>
                </a:lnSpc>
                <a:spcBef>
                  <a:spcPct val="0"/>
                </a:spcBef>
                <a:spcAft>
                  <a:spcPct val="35000"/>
                </a:spcAft>
              </a:pPr>
              <a:endParaRPr lang="en-US" sz="500" kern="1200"/>
            </a:p>
          </p:txBody>
        </p:sp>
        <p:sp>
          <p:nvSpPr>
            <p:cNvPr id="14" name="Freeform 13"/>
            <p:cNvSpPr/>
            <p:nvPr/>
          </p:nvSpPr>
          <p:spPr>
            <a:xfrm>
              <a:off x="2690793" y="4510924"/>
              <a:ext cx="2367773" cy="1183886"/>
            </a:xfrm>
            <a:custGeom>
              <a:avLst/>
              <a:gdLst>
                <a:gd name="connsiteX0" fmla="*/ 0 w 2367773"/>
                <a:gd name="connsiteY0" fmla="*/ 591943 h 1183886"/>
                <a:gd name="connsiteX1" fmla="*/ 654438 w 2367773"/>
                <a:gd name="connsiteY1" fmla="*/ 62494 h 1183886"/>
                <a:gd name="connsiteX2" fmla="*/ 1183888 w 2367773"/>
                <a:gd name="connsiteY2" fmla="*/ 1 h 1183886"/>
                <a:gd name="connsiteX3" fmla="*/ 1713339 w 2367773"/>
                <a:gd name="connsiteY3" fmla="*/ 62494 h 1183886"/>
                <a:gd name="connsiteX4" fmla="*/ 2367775 w 2367773"/>
                <a:gd name="connsiteY4" fmla="*/ 591946 h 1183886"/>
                <a:gd name="connsiteX5" fmla="*/ 1713338 w 2367773"/>
                <a:gd name="connsiteY5" fmla="*/ 1121396 h 1183886"/>
                <a:gd name="connsiteX6" fmla="*/ 1183888 w 2367773"/>
                <a:gd name="connsiteY6" fmla="*/ 1183889 h 1183886"/>
                <a:gd name="connsiteX7" fmla="*/ 654438 w 2367773"/>
                <a:gd name="connsiteY7" fmla="*/ 1121396 h 1183886"/>
                <a:gd name="connsiteX8" fmla="*/ 2 w 2367773"/>
                <a:gd name="connsiteY8" fmla="*/ 591945 h 1183886"/>
                <a:gd name="connsiteX9" fmla="*/ 0 w 2367773"/>
                <a:gd name="connsiteY9" fmla="*/ 591943 h 11838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367773" h="1183886">
                  <a:moveTo>
                    <a:pt x="0" y="591943"/>
                  </a:moveTo>
                  <a:cubicBezTo>
                    <a:pt x="1" y="367732"/>
                    <a:pt x="253356" y="162764"/>
                    <a:pt x="654438" y="62494"/>
                  </a:cubicBezTo>
                  <a:cubicBezTo>
                    <a:pt x="818827" y="21397"/>
                    <a:pt x="1000095" y="1"/>
                    <a:pt x="1183888" y="1"/>
                  </a:cubicBezTo>
                  <a:cubicBezTo>
                    <a:pt x="1367681" y="1"/>
                    <a:pt x="1548949" y="21397"/>
                    <a:pt x="1713339" y="62494"/>
                  </a:cubicBezTo>
                  <a:cubicBezTo>
                    <a:pt x="2114422" y="162765"/>
                    <a:pt x="2367776" y="367734"/>
                    <a:pt x="2367775" y="591946"/>
                  </a:cubicBezTo>
                  <a:cubicBezTo>
                    <a:pt x="2367775" y="816158"/>
                    <a:pt x="2114420" y="1021126"/>
                    <a:pt x="1713338" y="1121396"/>
                  </a:cubicBezTo>
                  <a:cubicBezTo>
                    <a:pt x="1548949" y="1162493"/>
                    <a:pt x="1367680" y="1183889"/>
                    <a:pt x="1183888" y="1183889"/>
                  </a:cubicBezTo>
                  <a:cubicBezTo>
                    <a:pt x="1000095" y="1183889"/>
                    <a:pt x="818827" y="1162493"/>
                    <a:pt x="654438" y="1121396"/>
                  </a:cubicBezTo>
                  <a:cubicBezTo>
                    <a:pt x="253355" y="1021125"/>
                    <a:pt x="1" y="816157"/>
                    <a:pt x="2" y="591945"/>
                  </a:cubicBezTo>
                  <a:lnTo>
                    <a:pt x="0" y="591943"/>
                  </a:lnTo>
                  <a:close/>
                </a:path>
              </a:pathLst>
            </a:custGeom>
          </p:spPr>
          <p:style>
            <a:lnRef idx="0">
              <a:schemeClr val="accent1"/>
            </a:lnRef>
            <a:fillRef idx="3">
              <a:schemeClr val="accent1"/>
            </a:fillRef>
            <a:effectRef idx="3">
              <a:schemeClr val="accent1"/>
            </a:effectRef>
            <a:fontRef idx="minor">
              <a:schemeClr val="lt1"/>
            </a:fontRef>
          </p:style>
          <p:txBody>
            <a:bodyPr spcFirstLastPara="0" vert="horz" wrap="square" lIns="353738" tIns="180361" rIns="353738" bIns="180361" numCol="1" spcCol="1270" anchor="ctr" anchorCtr="0">
              <a:noAutofit/>
            </a:bodyPr>
            <a:lstStyle/>
            <a:p>
              <a:pPr lvl="0" algn="ctr" defTabSz="488950">
                <a:lnSpc>
                  <a:spcPct val="90000"/>
                </a:lnSpc>
                <a:spcBef>
                  <a:spcPct val="0"/>
                </a:spcBef>
                <a:spcAft>
                  <a:spcPct val="35000"/>
                </a:spcAft>
              </a:pPr>
              <a:r>
                <a:rPr lang="en-US" sz="1100" kern="1200" dirty="0" smtClean="0">
                  <a:latin typeface="Times New Roman" pitchFamily="18" charset="0"/>
                  <a:cs typeface="Times New Roman" pitchFamily="18" charset="0"/>
                </a:rPr>
                <a:t>Alternative 2:</a:t>
              </a:r>
            </a:p>
            <a:p>
              <a:pPr lvl="0" algn="ctr" defTabSz="488950">
                <a:lnSpc>
                  <a:spcPct val="90000"/>
                </a:lnSpc>
                <a:spcBef>
                  <a:spcPct val="0"/>
                </a:spcBef>
                <a:spcAft>
                  <a:spcPct val="35000"/>
                </a:spcAft>
              </a:pPr>
              <a:r>
                <a:rPr lang="en-US" sz="1100" kern="1200" dirty="0" smtClean="0">
                  <a:latin typeface="Times New Roman" pitchFamily="18" charset="0"/>
                  <a:cs typeface="Times New Roman" pitchFamily="18" charset="0"/>
                </a:rPr>
                <a:t>National market</a:t>
              </a:r>
            </a:p>
            <a:p>
              <a:pPr lvl="0" algn="ctr" defTabSz="488950">
                <a:lnSpc>
                  <a:spcPct val="90000"/>
                </a:lnSpc>
                <a:spcBef>
                  <a:spcPct val="0"/>
                </a:spcBef>
                <a:spcAft>
                  <a:spcPct val="35000"/>
                </a:spcAft>
              </a:pPr>
              <a:r>
                <a:rPr lang="en-US" sz="1100" kern="1200" dirty="0" smtClean="0">
                  <a:latin typeface="Times New Roman" pitchFamily="18" charset="0"/>
                  <a:cs typeface="Times New Roman" pitchFamily="18" charset="0"/>
                </a:rPr>
                <a:t>Expected return = 0.55</a:t>
              </a:r>
              <a:r>
                <a:rPr lang="en-US" sz="1100" kern="1200" dirty="0" smtClean="0">
                  <a:latin typeface="Times New Roman" pitchFamily="18" charset="0"/>
                  <a:cs typeface="Times New Roman" pitchFamily="18" charset="0"/>
                  <a:sym typeface="Mathematica1"/>
                </a:rPr>
                <a:t>450000 + 0.4550000 = </a:t>
              </a:r>
              <a:r>
                <a:rPr lang="en-US" sz="1100" kern="1200" dirty="0" smtClean="0">
                  <a:latin typeface="Times New Roman" pitchFamily="18" charset="0"/>
                  <a:cs typeface="Times New Roman" pitchFamily="18" charset="0"/>
                </a:rPr>
                <a:t> $270,000</a:t>
              </a:r>
              <a:endParaRPr lang="en-US" sz="1100" kern="1200" dirty="0">
                <a:latin typeface="Times New Roman" pitchFamily="18" charset="0"/>
                <a:cs typeface="Times New Roman" pitchFamily="18" charset="0"/>
              </a:endParaRPr>
            </a:p>
          </p:txBody>
        </p:sp>
        <p:sp>
          <p:nvSpPr>
            <p:cNvPr id="15" name="Freeform 14"/>
            <p:cNvSpPr/>
            <p:nvPr/>
          </p:nvSpPr>
          <p:spPr>
            <a:xfrm rot="19457599">
              <a:off x="4948937" y="4733963"/>
              <a:ext cx="1166368" cy="57073"/>
            </a:xfrm>
            <a:custGeom>
              <a:avLst/>
              <a:gdLst>
                <a:gd name="connsiteX0" fmla="*/ 0 w 1166368"/>
                <a:gd name="connsiteY0" fmla="*/ 28536 h 57073"/>
                <a:gd name="connsiteX1" fmla="*/ 1166368 w 1166368"/>
                <a:gd name="connsiteY1" fmla="*/ 28536 h 57073"/>
              </a:gdLst>
              <a:ahLst/>
              <a:cxnLst>
                <a:cxn ang="0">
                  <a:pos x="connsiteX0" y="connsiteY0"/>
                </a:cxn>
                <a:cxn ang="0">
                  <a:pos x="connsiteX1" y="connsiteY1"/>
                </a:cxn>
              </a:cxnLst>
              <a:rect l="l" t="t" r="r" b="b"/>
              <a:pathLst>
                <a:path w="1166368" h="57073">
                  <a:moveTo>
                    <a:pt x="0" y="28536"/>
                  </a:moveTo>
                  <a:lnTo>
                    <a:pt x="1166368" y="28536"/>
                  </a:lnTo>
                </a:path>
              </a:pathLst>
            </a:custGeom>
            <a:noFill/>
            <a:ln>
              <a:tailEnd type="triangle"/>
            </a:ln>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spcFirstLastPara="0" vert="horz" wrap="square" lIns="566725" tIns="-623" rIns="566725" bIns="-622" numCol="1" spcCol="1270" anchor="ctr" anchorCtr="0">
              <a:noAutofit/>
            </a:bodyPr>
            <a:lstStyle/>
            <a:p>
              <a:pPr lvl="0" algn="ctr" defTabSz="222250">
                <a:lnSpc>
                  <a:spcPct val="90000"/>
                </a:lnSpc>
                <a:spcBef>
                  <a:spcPct val="0"/>
                </a:spcBef>
                <a:spcAft>
                  <a:spcPct val="35000"/>
                </a:spcAft>
              </a:pPr>
              <a:endParaRPr lang="en-US" sz="500" kern="1200"/>
            </a:p>
          </p:txBody>
        </p:sp>
        <p:sp>
          <p:nvSpPr>
            <p:cNvPr id="16" name="Freeform 15"/>
            <p:cNvSpPr/>
            <p:nvPr/>
          </p:nvSpPr>
          <p:spPr>
            <a:xfrm>
              <a:off x="6005676" y="3830189"/>
              <a:ext cx="2367773" cy="1183886"/>
            </a:xfrm>
            <a:custGeom>
              <a:avLst/>
              <a:gdLst>
                <a:gd name="connsiteX0" fmla="*/ 0 w 2367773"/>
                <a:gd name="connsiteY0" fmla="*/ 0 h 1183886"/>
                <a:gd name="connsiteX1" fmla="*/ 2170455 w 2367773"/>
                <a:gd name="connsiteY1" fmla="*/ 0 h 1183886"/>
                <a:gd name="connsiteX2" fmla="*/ 2367773 w 2367773"/>
                <a:gd name="connsiteY2" fmla="*/ 197318 h 1183886"/>
                <a:gd name="connsiteX3" fmla="*/ 2367773 w 2367773"/>
                <a:gd name="connsiteY3" fmla="*/ 1183886 h 1183886"/>
                <a:gd name="connsiteX4" fmla="*/ 2367773 w 2367773"/>
                <a:gd name="connsiteY4" fmla="*/ 1183886 h 1183886"/>
                <a:gd name="connsiteX5" fmla="*/ 197318 w 2367773"/>
                <a:gd name="connsiteY5" fmla="*/ 1183886 h 1183886"/>
                <a:gd name="connsiteX6" fmla="*/ 0 w 2367773"/>
                <a:gd name="connsiteY6" fmla="*/ 986568 h 1183886"/>
                <a:gd name="connsiteX7" fmla="*/ 0 w 2367773"/>
                <a:gd name="connsiteY7" fmla="*/ 0 h 11838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7773" h="1183886">
                  <a:moveTo>
                    <a:pt x="0" y="0"/>
                  </a:moveTo>
                  <a:lnTo>
                    <a:pt x="2170455" y="0"/>
                  </a:lnTo>
                  <a:lnTo>
                    <a:pt x="2367773" y="197318"/>
                  </a:lnTo>
                  <a:lnTo>
                    <a:pt x="2367773" y="1183886"/>
                  </a:lnTo>
                  <a:lnTo>
                    <a:pt x="2367773" y="1183886"/>
                  </a:lnTo>
                  <a:lnTo>
                    <a:pt x="197318" y="1183886"/>
                  </a:lnTo>
                  <a:lnTo>
                    <a:pt x="0" y="986568"/>
                  </a:lnTo>
                  <a:lnTo>
                    <a:pt x="0" y="0"/>
                  </a:lnTo>
                  <a:close/>
                </a:path>
              </a:pathLst>
            </a:custGeom>
            <a:ln/>
          </p:spPr>
          <p:style>
            <a:lnRef idx="0">
              <a:schemeClr val="accent1"/>
            </a:lnRef>
            <a:fillRef idx="3">
              <a:schemeClr val="accent1"/>
            </a:fillRef>
            <a:effectRef idx="3">
              <a:schemeClr val="accent1"/>
            </a:effectRef>
            <a:fontRef idx="minor">
              <a:schemeClr val="lt1"/>
            </a:fontRef>
          </p:style>
          <p:txBody>
            <a:bodyPr spcFirstLastPara="0" vert="horz" wrap="square" lIns="108184" tIns="108184" rIns="108184" bIns="108184" numCol="1" spcCol="1270" anchor="ctr" anchorCtr="0">
              <a:noAutofit/>
            </a:bodyPr>
            <a:lstStyle/>
            <a:p>
              <a:pPr lvl="0" algn="ctr" defTabSz="666750">
                <a:lnSpc>
                  <a:spcPct val="90000"/>
                </a:lnSpc>
                <a:spcBef>
                  <a:spcPct val="0"/>
                </a:spcBef>
                <a:spcAft>
                  <a:spcPct val="35000"/>
                </a:spcAft>
              </a:pPr>
              <a:r>
                <a:rPr lang="en-US" sz="1500" kern="1200" dirty="0" smtClean="0">
                  <a:latin typeface="Times New Roman" pitchFamily="18" charset="0"/>
                  <a:cs typeface="Times New Roman" pitchFamily="18" charset="0"/>
                </a:rPr>
                <a:t>National success</a:t>
              </a:r>
            </a:p>
            <a:p>
              <a:pPr lvl="0" algn="ctr" defTabSz="666750">
                <a:lnSpc>
                  <a:spcPct val="90000"/>
                </a:lnSpc>
                <a:spcBef>
                  <a:spcPct val="0"/>
                </a:spcBef>
                <a:spcAft>
                  <a:spcPct val="35000"/>
                </a:spcAft>
              </a:pPr>
              <a:r>
                <a:rPr lang="en-US" sz="1500" kern="1200" dirty="0" smtClean="0">
                  <a:latin typeface="Times New Roman" pitchFamily="18" charset="0"/>
                  <a:cs typeface="Times New Roman" pitchFamily="18" charset="0"/>
                </a:rPr>
                <a:t>p = 0.55</a:t>
              </a:r>
            </a:p>
            <a:p>
              <a:pPr lvl="0" algn="ctr" defTabSz="666750">
                <a:lnSpc>
                  <a:spcPct val="90000"/>
                </a:lnSpc>
                <a:spcBef>
                  <a:spcPct val="0"/>
                </a:spcBef>
                <a:spcAft>
                  <a:spcPct val="35000"/>
                </a:spcAft>
              </a:pPr>
              <a:r>
                <a:rPr lang="en-US" sz="1500" kern="1200" dirty="0" smtClean="0">
                  <a:latin typeface="Times New Roman" pitchFamily="18" charset="0"/>
                  <a:cs typeface="Times New Roman" pitchFamily="18" charset="0"/>
                </a:rPr>
                <a:t>Expected return = 150000 + 300000 = $450,000</a:t>
              </a:r>
              <a:endParaRPr lang="en-US" sz="1500" kern="1200" dirty="0">
                <a:latin typeface="Times New Roman" pitchFamily="18" charset="0"/>
                <a:cs typeface="Times New Roman" pitchFamily="18" charset="0"/>
              </a:endParaRPr>
            </a:p>
          </p:txBody>
        </p:sp>
        <p:sp>
          <p:nvSpPr>
            <p:cNvPr id="17" name="Freeform 16"/>
            <p:cNvSpPr/>
            <p:nvPr/>
          </p:nvSpPr>
          <p:spPr>
            <a:xfrm rot="2142401">
              <a:off x="4948937" y="5414698"/>
              <a:ext cx="1166368" cy="57073"/>
            </a:xfrm>
            <a:custGeom>
              <a:avLst/>
              <a:gdLst>
                <a:gd name="connsiteX0" fmla="*/ 0 w 1166368"/>
                <a:gd name="connsiteY0" fmla="*/ 28536 h 57073"/>
                <a:gd name="connsiteX1" fmla="*/ 1166368 w 1166368"/>
                <a:gd name="connsiteY1" fmla="*/ 28536 h 57073"/>
              </a:gdLst>
              <a:ahLst/>
              <a:cxnLst>
                <a:cxn ang="0">
                  <a:pos x="connsiteX0" y="connsiteY0"/>
                </a:cxn>
                <a:cxn ang="0">
                  <a:pos x="connsiteX1" y="connsiteY1"/>
                </a:cxn>
              </a:cxnLst>
              <a:rect l="l" t="t" r="r" b="b"/>
              <a:pathLst>
                <a:path w="1166368" h="57073">
                  <a:moveTo>
                    <a:pt x="0" y="28536"/>
                  </a:moveTo>
                  <a:lnTo>
                    <a:pt x="1166368" y="28536"/>
                  </a:lnTo>
                </a:path>
              </a:pathLst>
            </a:custGeom>
            <a:noFill/>
            <a:ln>
              <a:tailEnd type="triangle"/>
            </a:ln>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spcFirstLastPara="0" vert="horz" wrap="square" lIns="566724" tIns="-623" rIns="566724" bIns="-623" numCol="1" spcCol="1270" anchor="ctr" anchorCtr="0">
              <a:noAutofit/>
            </a:bodyPr>
            <a:lstStyle/>
            <a:p>
              <a:pPr lvl="0" algn="ctr" defTabSz="222250">
                <a:lnSpc>
                  <a:spcPct val="90000"/>
                </a:lnSpc>
                <a:spcBef>
                  <a:spcPct val="0"/>
                </a:spcBef>
                <a:spcAft>
                  <a:spcPct val="35000"/>
                </a:spcAft>
              </a:pPr>
              <a:endParaRPr lang="en-US" sz="500" kern="1200"/>
            </a:p>
          </p:txBody>
        </p:sp>
        <p:sp>
          <p:nvSpPr>
            <p:cNvPr id="18" name="Freeform 17"/>
            <p:cNvSpPr/>
            <p:nvPr/>
          </p:nvSpPr>
          <p:spPr>
            <a:xfrm>
              <a:off x="6005676" y="5191658"/>
              <a:ext cx="2367773" cy="1183886"/>
            </a:xfrm>
            <a:custGeom>
              <a:avLst/>
              <a:gdLst>
                <a:gd name="connsiteX0" fmla="*/ 0 w 2367773"/>
                <a:gd name="connsiteY0" fmla="*/ 0 h 1183886"/>
                <a:gd name="connsiteX1" fmla="*/ 2170455 w 2367773"/>
                <a:gd name="connsiteY1" fmla="*/ 0 h 1183886"/>
                <a:gd name="connsiteX2" fmla="*/ 2367773 w 2367773"/>
                <a:gd name="connsiteY2" fmla="*/ 197318 h 1183886"/>
                <a:gd name="connsiteX3" fmla="*/ 2367773 w 2367773"/>
                <a:gd name="connsiteY3" fmla="*/ 1183886 h 1183886"/>
                <a:gd name="connsiteX4" fmla="*/ 2367773 w 2367773"/>
                <a:gd name="connsiteY4" fmla="*/ 1183886 h 1183886"/>
                <a:gd name="connsiteX5" fmla="*/ 197318 w 2367773"/>
                <a:gd name="connsiteY5" fmla="*/ 1183886 h 1183886"/>
                <a:gd name="connsiteX6" fmla="*/ 0 w 2367773"/>
                <a:gd name="connsiteY6" fmla="*/ 986568 h 1183886"/>
                <a:gd name="connsiteX7" fmla="*/ 0 w 2367773"/>
                <a:gd name="connsiteY7" fmla="*/ 0 h 11838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7773" h="1183886">
                  <a:moveTo>
                    <a:pt x="0" y="0"/>
                  </a:moveTo>
                  <a:lnTo>
                    <a:pt x="2170455" y="0"/>
                  </a:lnTo>
                  <a:lnTo>
                    <a:pt x="2367773" y="197318"/>
                  </a:lnTo>
                  <a:lnTo>
                    <a:pt x="2367773" y="1183886"/>
                  </a:lnTo>
                  <a:lnTo>
                    <a:pt x="2367773" y="1183886"/>
                  </a:lnTo>
                  <a:lnTo>
                    <a:pt x="197318" y="1183886"/>
                  </a:lnTo>
                  <a:lnTo>
                    <a:pt x="0" y="986568"/>
                  </a:lnTo>
                  <a:lnTo>
                    <a:pt x="0" y="0"/>
                  </a:lnTo>
                  <a:close/>
                </a:path>
              </a:pathLst>
            </a:custGeom>
          </p:spPr>
          <p:style>
            <a:lnRef idx="0">
              <a:schemeClr val="accent1"/>
            </a:lnRef>
            <a:fillRef idx="3">
              <a:schemeClr val="accent1"/>
            </a:fillRef>
            <a:effectRef idx="3">
              <a:schemeClr val="accent1"/>
            </a:effectRef>
            <a:fontRef idx="minor">
              <a:schemeClr val="lt1"/>
            </a:fontRef>
          </p:style>
          <p:txBody>
            <a:bodyPr spcFirstLastPara="0" vert="horz" wrap="square" lIns="108184" tIns="108184" rIns="108184" bIns="108184" numCol="1" spcCol="1270" anchor="ctr" anchorCtr="0">
              <a:noAutofit/>
            </a:bodyPr>
            <a:lstStyle/>
            <a:p>
              <a:pPr lvl="0" algn="ctr" defTabSz="666750">
                <a:lnSpc>
                  <a:spcPct val="90000"/>
                </a:lnSpc>
                <a:spcBef>
                  <a:spcPct val="0"/>
                </a:spcBef>
                <a:spcAft>
                  <a:spcPct val="35000"/>
                </a:spcAft>
              </a:pPr>
              <a:r>
                <a:rPr lang="en-US" sz="1500" kern="1200" dirty="0" smtClean="0">
                  <a:latin typeface="Times New Roman" pitchFamily="18" charset="0"/>
                  <a:cs typeface="Times New Roman" pitchFamily="18" charset="0"/>
                </a:rPr>
                <a:t>National failure</a:t>
              </a:r>
            </a:p>
            <a:p>
              <a:pPr lvl="0" algn="ctr" defTabSz="666750">
                <a:lnSpc>
                  <a:spcPct val="90000"/>
                </a:lnSpc>
                <a:spcBef>
                  <a:spcPct val="0"/>
                </a:spcBef>
                <a:spcAft>
                  <a:spcPct val="35000"/>
                </a:spcAft>
              </a:pPr>
              <a:r>
                <a:rPr lang="en-US" sz="1500" kern="1200" dirty="0" smtClean="0">
                  <a:latin typeface="Times New Roman" pitchFamily="18" charset="0"/>
                  <a:cs typeface="Times New Roman" pitchFamily="18" charset="0"/>
                </a:rPr>
                <a:t>p = 0.45</a:t>
              </a:r>
            </a:p>
            <a:p>
              <a:pPr lvl="0" algn="ctr" defTabSz="666750">
                <a:lnSpc>
                  <a:spcPct val="90000"/>
                </a:lnSpc>
                <a:spcBef>
                  <a:spcPct val="0"/>
                </a:spcBef>
                <a:spcAft>
                  <a:spcPct val="35000"/>
                </a:spcAft>
              </a:pPr>
              <a:r>
                <a:rPr lang="en-US" sz="1500" kern="1200" dirty="0" smtClean="0">
                  <a:latin typeface="Times New Roman" pitchFamily="18" charset="0"/>
                  <a:cs typeface="Times New Roman" pitchFamily="18" charset="0"/>
                </a:rPr>
                <a:t>Expected return = 150000-100000 = $50,000</a:t>
              </a:r>
              <a:endParaRPr lang="en-US" sz="1500" kern="1200" dirty="0">
                <a:latin typeface="Times New Roman" pitchFamily="18" charset="0"/>
                <a:cs typeface="Times New Roman" pitchFamily="18" charset="0"/>
              </a:endParaRPr>
            </a:p>
          </p:txBody>
        </p:sp>
      </p:gr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preferRelativeResize="0">
            <a:picLocks noChangeArrowheads="1"/>
          </p:cNvPicPr>
          <p:nvPr/>
        </p:nvPicPr>
        <p:blipFill>
          <a:blip r:embed="rId2" cstate="print"/>
          <a:srcRect/>
          <a:stretch>
            <a:fillRect/>
          </a:stretch>
        </p:blipFill>
        <p:spPr bwMode="auto">
          <a:xfrm>
            <a:off x="0" y="0"/>
            <a:ext cx="9144000" cy="548640"/>
          </a:xfrm>
          <a:prstGeom prst="rect">
            <a:avLst/>
          </a:prstGeom>
          <a:noFill/>
          <a:ln w="9525">
            <a:noFill/>
            <a:miter lim="800000"/>
            <a:headEnd/>
            <a:tailEnd/>
          </a:ln>
        </p:spPr>
      </p:pic>
      <p:sp>
        <p:nvSpPr>
          <p:cNvPr id="2" name="Title 1"/>
          <p:cNvSpPr>
            <a:spLocks noGrp="1"/>
          </p:cNvSpPr>
          <p:nvPr>
            <p:ph type="ctrTitle"/>
          </p:nvPr>
        </p:nvSpPr>
        <p:spPr>
          <a:xfrm>
            <a:off x="0" y="0"/>
            <a:ext cx="7696200" cy="609600"/>
          </a:xfrm>
        </p:spPr>
        <p:txBody>
          <a:bodyPr>
            <a:noAutofit/>
          </a:bodyPr>
          <a:lstStyle/>
          <a:p>
            <a:pPr marL="274320" lvl="0" indent="365760" algn="l">
              <a:lnSpc>
                <a:spcPct val="150000"/>
              </a:lnSpc>
              <a:spcBef>
                <a:spcPts val="0"/>
              </a:spcBef>
            </a:pPr>
            <a:r>
              <a:rPr lang="en-GB" sz="2400" b="1" dirty="0" smtClean="0">
                <a:solidFill>
                  <a:schemeClr val="bg1"/>
                </a:solidFill>
                <a:latin typeface="Times New Roman" pitchFamily="18" charset="0"/>
                <a:ea typeface="+mn-ea"/>
                <a:cs typeface="Times New Roman" pitchFamily="18" charset="0"/>
              </a:rPr>
              <a:t>Decision trees</a:t>
            </a:r>
            <a:endParaRPr lang="en-US" sz="2400" b="1" dirty="0">
              <a:solidFill>
                <a:schemeClr val="bg1"/>
              </a:solidFill>
            </a:endParaRPr>
          </a:p>
        </p:txBody>
      </p:sp>
      <p:sp>
        <p:nvSpPr>
          <p:cNvPr id="6" name="Slide Number Placeholder 5"/>
          <p:cNvSpPr>
            <a:spLocks noGrp="1"/>
          </p:cNvSpPr>
          <p:nvPr>
            <p:ph type="sldNum" sz="quarter" idx="12"/>
          </p:nvPr>
        </p:nvSpPr>
        <p:spPr/>
        <p:txBody>
          <a:bodyPr/>
          <a:lstStyle/>
          <a:p>
            <a:fld id="{5DAA7B20-E9E9-4964-A3EC-716C87315808}" type="slidenum">
              <a:rPr lang="en-US" smtClean="0"/>
              <a:pPr/>
              <a:t>23</a:t>
            </a:fld>
            <a:endParaRPr lang="en-US"/>
          </a:p>
        </p:txBody>
      </p:sp>
      <p:sp>
        <p:nvSpPr>
          <p:cNvPr id="7" name="Rectangle 6"/>
          <p:cNvSpPr/>
          <p:nvPr/>
        </p:nvSpPr>
        <p:spPr>
          <a:xfrm>
            <a:off x="228600" y="762000"/>
            <a:ext cx="8686800" cy="5355312"/>
          </a:xfrm>
          <a:prstGeom prst="rect">
            <a:avLst/>
          </a:prstGeom>
        </p:spPr>
        <p:txBody>
          <a:bodyPr wrap="square">
            <a:spAutoFit/>
          </a:bodyPr>
          <a:lstStyle/>
          <a:p>
            <a:pPr marL="182880" indent="274320">
              <a:lnSpc>
                <a:spcPct val="150000"/>
              </a:lnSpc>
              <a:spcBef>
                <a:spcPct val="50000"/>
              </a:spcBef>
              <a:buFont typeface="Arial" pitchFamily="34" charset="0"/>
              <a:buChar char="•"/>
            </a:pPr>
            <a:r>
              <a:rPr lang="en-GB" dirty="0" smtClean="0">
                <a:latin typeface="Times New Roman" pitchFamily="18" charset="0"/>
                <a:cs typeface="Times New Roman" pitchFamily="18" charset="0"/>
              </a:rPr>
              <a:t>If </a:t>
            </a:r>
            <a:r>
              <a:rPr lang="en-GB" dirty="0" err="1" smtClean="0">
                <a:latin typeface="Times New Roman" pitchFamily="18" charset="0"/>
                <a:cs typeface="Times New Roman" pitchFamily="18" charset="0"/>
              </a:rPr>
              <a:t>Colaco</a:t>
            </a:r>
            <a:r>
              <a:rPr lang="en-GB" dirty="0" smtClean="0">
                <a:latin typeface="Times New Roman" pitchFamily="18" charset="0"/>
                <a:cs typeface="Times New Roman" pitchFamily="18" charset="0"/>
              </a:rPr>
              <a:t> performs market study (cost $30,000), there is a 60% chance of a favourable result (local success)  and 40% of local failure. </a:t>
            </a:r>
          </a:p>
          <a:p>
            <a:pPr marL="640080" indent="274320">
              <a:lnSpc>
                <a:spcPct val="150000"/>
              </a:lnSpc>
              <a:spcBef>
                <a:spcPct val="50000"/>
              </a:spcBef>
              <a:buClr>
                <a:srgbClr val="00B0F0"/>
              </a:buClr>
              <a:buFont typeface="Arial" pitchFamily="34" charset="0"/>
              <a:buChar char="•"/>
            </a:pPr>
            <a:r>
              <a:rPr lang="en-GB" dirty="0" smtClean="0">
                <a:latin typeface="Times New Roman" pitchFamily="18" charset="0"/>
                <a:cs typeface="Times New Roman" pitchFamily="18" charset="0"/>
              </a:rPr>
              <a:t>If local success, 85% chance of national success.</a:t>
            </a:r>
          </a:p>
          <a:p>
            <a:pPr marL="640080" indent="274320">
              <a:lnSpc>
                <a:spcPct val="150000"/>
              </a:lnSpc>
              <a:spcBef>
                <a:spcPct val="50000"/>
              </a:spcBef>
              <a:buClr>
                <a:srgbClr val="00B0F0"/>
              </a:buClr>
              <a:buFont typeface="Arial" pitchFamily="34" charset="0"/>
              <a:buChar char="•"/>
            </a:pPr>
            <a:r>
              <a:rPr lang="en-GB" dirty="0" smtClean="0">
                <a:latin typeface="Times New Roman" pitchFamily="18" charset="0"/>
                <a:cs typeface="Times New Roman" pitchFamily="18" charset="0"/>
              </a:rPr>
              <a:t> If local failure, 10% chance of national success. </a:t>
            </a:r>
          </a:p>
          <a:p>
            <a:pPr marL="182880" indent="274320">
              <a:lnSpc>
                <a:spcPct val="150000"/>
              </a:lnSpc>
              <a:spcBef>
                <a:spcPct val="50000"/>
              </a:spcBef>
              <a:buFont typeface="Wingdings" pitchFamily="2" charset="2"/>
              <a:buChar char="Ø"/>
            </a:pPr>
            <a:r>
              <a:rPr lang="en-GB" dirty="0" smtClean="0">
                <a:latin typeface="Times New Roman" pitchFamily="18" charset="0"/>
                <a:cs typeface="Times New Roman" pitchFamily="18" charset="0"/>
              </a:rPr>
              <a:t>Alternative 1. </a:t>
            </a:r>
          </a:p>
          <a:p>
            <a:pPr marL="182880" indent="274320">
              <a:lnSpc>
                <a:spcPct val="150000"/>
              </a:lnSpc>
              <a:spcBef>
                <a:spcPct val="50000"/>
              </a:spcBef>
              <a:buFont typeface="Arial" pitchFamily="34" charset="0"/>
              <a:buChar char="•"/>
            </a:pPr>
            <a:r>
              <a:rPr lang="en-GB" dirty="0" smtClean="0">
                <a:latin typeface="Times New Roman" pitchFamily="18" charset="0"/>
                <a:cs typeface="Times New Roman" pitchFamily="18" charset="0"/>
              </a:rPr>
              <a:t>   Local success and market nationally.</a:t>
            </a:r>
          </a:p>
          <a:p>
            <a:pPr marL="182880" indent="274320">
              <a:lnSpc>
                <a:spcPct val="150000"/>
              </a:lnSpc>
              <a:spcBef>
                <a:spcPct val="50000"/>
              </a:spcBef>
            </a:pPr>
            <a:r>
              <a:rPr lang="en-GB" dirty="0" smtClean="0">
                <a:latin typeface="Times New Roman" pitchFamily="18" charset="0"/>
                <a:cs typeface="Times New Roman" pitchFamily="18" charset="0"/>
              </a:rPr>
              <a:t>   Expected return = </a:t>
            </a:r>
          </a:p>
          <a:p>
            <a:pPr marL="182880" indent="274320">
              <a:lnSpc>
                <a:spcPct val="150000"/>
              </a:lnSpc>
              <a:spcBef>
                <a:spcPct val="50000"/>
              </a:spcBef>
            </a:pPr>
            <a:r>
              <a:rPr lang="en-GB" dirty="0" smtClean="0">
                <a:latin typeface="Times New Roman" pitchFamily="18" charset="0"/>
                <a:cs typeface="Times New Roman" pitchFamily="18" charset="0"/>
              </a:rPr>
              <a:t>    0.85</a:t>
            </a:r>
            <a:r>
              <a:rPr lang="en-GB" dirty="0" smtClean="0">
                <a:latin typeface="Times New Roman" pitchFamily="18" charset="0"/>
                <a:cs typeface="Times New Roman" pitchFamily="18" charset="0"/>
                <a:sym typeface="Mathematica1"/>
              </a:rPr>
              <a:t></a:t>
            </a:r>
            <a:r>
              <a:rPr lang="en-GB" dirty="0" smtClean="0">
                <a:latin typeface="Times New Roman" pitchFamily="18" charset="0"/>
                <a:cs typeface="Times New Roman" pitchFamily="18" charset="0"/>
              </a:rPr>
              <a:t>(150000 - 30000 + 300000) + 0.15</a:t>
            </a:r>
            <a:r>
              <a:rPr lang="en-GB" dirty="0" smtClean="0">
                <a:latin typeface="Times New Roman" pitchFamily="18" charset="0"/>
                <a:cs typeface="Times New Roman" pitchFamily="18" charset="0"/>
                <a:sym typeface="Mathematica1"/>
              </a:rPr>
              <a:t></a:t>
            </a:r>
            <a:r>
              <a:rPr lang="en-GB" dirty="0" smtClean="0">
                <a:latin typeface="Times New Roman" pitchFamily="18" charset="0"/>
                <a:cs typeface="Times New Roman" pitchFamily="18" charset="0"/>
              </a:rPr>
              <a:t>(150000 - 30000 - 100000) = </a:t>
            </a:r>
            <a:r>
              <a:rPr lang="en-GB" dirty="0" smtClean="0">
                <a:solidFill>
                  <a:srgbClr val="FF0000"/>
                </a:solidFill>
                <a:latin typeface="Times New Roman" pitchFamily="18" charset="0"/>
                <a:cs typeface="Times New Roman" pitchFamily="18" charset="0"/>
              </a:rPr>
              <a:t>360000</a:t>
            </a:r>
            <a:r>
              <a:rPr lang="en-GB" dirty="0" smtClean="0">
                <a:latin typeface="Times New Roman" pitchFamily="18" charset="0"/>
                <a:cs typeface="Times New Roman" pitchFamily="18" charset="0"/>
              </a:rPr>
              <a:t>.</a:t>
            </a:r>
          </a:p>
          <a:p>
            <a:pPr marL="182880" indent="274320">
              <a:lnSpc>
                <a:spcPct val="150000"/>
              </a:lnSpc>
              <a:spcBef>
                <a:spcPct val="50000"/>
              </a:spcBef>
              <a:buFont typeface="Arial" pitchFamily="34" charset="0"/>
              <a:buChar char="•"/>
            </a:pPr>
            <a:r>
              <a:rPr lang="en-GB" dirty="0" smtClean="0">
                <a:latin typeface="Times New Roman" pitchFamily="18" charset="0"/>
                <a:cs typeface="Times New Roman" pitchFamily="18" charset="0"/>
              </a:rPr>
              <a:t>   Local success and do not market nationally. </a:t>
            </a:r>
          </a:p>
          <a:p>
            <a:pPr marL="182880" indent="274320">
              <a:lnSpc>
                <a:spcPct val="150000"/>
              </a:lnSpc>
              <a:spcBef>
                <a:spcPct val="50000"/>
              </a:spcBef>
            </a:pPr>
            <a:r>
              <a:rPr lang="en-GB" dirty="0" smtClean="0">
                <a:latin typeface="Times New Roman" pitchFamily="18" charset="0"/>
                <a:cs typeface="Times New Roman" pitchFamily="18" charset="0"/>
              </a:rPr>
              <a:t>   Expected return = 150000 - 30000 = 120000.</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preferRelativeResize="0">
            <a:picLocks noChangeArrowheads="1"/>
          </p:cNvPicPr>
          <p:nvPr/>
        </p:nvPicPr>
        <p:blipFill>
          <a:blip r:embed="rId2" cstate="print"/>
          <a:srcRect/>
          <a:stretch>
            <a:fillRect/>
          </a:stretch>
        </p:blipFill>
        <p:spPr bwMode="auto">
          <a:xfrm>
            <a:off x="0" y="0"/>
            <a:ext cx="9144000" cy="548640"/>
          </a:xfrm>
          <a:prstGeom prst="rect">
            <a:avLst/>
          </a:prstGeom>
          <a:noFill/>
          <a:ln w="9525">
            <a:noFill/>
            <a:miter lim="800000"/>
            <a:headEnd/>
            <a:tailEnd/>
          </a:ln>
        </p:spPr>
      </p:pic>
      <p:sp>
        <p:nvSpPr>
          <p:cNvPr id="2" name="Title 1"/>
          <p:cNvSpPr>
            <a:spLocks noGrp="1"/>
          </p:cNvSpPr>
          <p:nvPr>
            <p:ph type="ctrTitle"/>
          </p:nvPr>
        </p:nvSpPr>
        <p:spPr>
          <a:xfrm>
            <a:off x="0" y="0"/>
            <a:ext cx="7696200" cy="609600"/>
          </a:xfrm>
        </p:spPr>
        <p:txBody>
          <a:bodyPr>
            <a:noAutofit/>
          </a:bodyPr>
          <a:lstStyle/>
          <a:p>
            <a:pPr marL="274320" lvl="0" indent="365760" algn="l">
              <a:lnSpc>
                <a:spcPct val="150000"/>
              </a:lnSpc>
              <a:spcBef>
                <a:spcPts val="0"/>
              </a:spcBef>
            </a:pPr>
            <a:r>
              <a:rPr lang="en-GB" sz="2400" b="1" dirty="0" smtClean="0">
                <a:solidFill>
                  <a:schemeClr val="bg1"/>
                </a:solidFill>
                <a:latin typeface="Times New Roman" pitchFamily="18" charset="0"/>
                <a:ea typeface="+mn-ea"/>
                <a:cs typeface="Times New Roman" pitchFamily="18" charset="0"/>
              </a:rPr>
              <a:t>Decision trees</a:t>
            </a:r>
            <a:endParaRPr lang="en-US" sz="2400" b="1" dirty="0">
              <a:solidFill>
                <a:schemeClr val="bg1"/>
              </a:solidFill>
            </a:endParaRPr>
          </a:p>
        </p:txBody>
      </p:sp>
      <p:sp>
        <p:nvSpPr>
          <p:cNvPr id="6" name="Slide Number Placeholder 5"/>
          <p:cNvSpPr>
            <a:spLocks noGrp="1"/>
          </p:cNvSpPr>
          <p:nvPr>
            <p:ph type="sldNum" sz="quarter" idx="12"/>
          </p:nvPr>
        </p:nvSpPr>
        <p:spPr/>
        <p:txBody>
          <a:bodyPr/>
          <a:lstStyle/>
          <a:p>
            <a:fld id="{5DAA7B20-E9E9-4964-A3EC-716C87315808}" type="slidenum">
              <a:rPr lang="en-US" smtClean="0"/>
              <a:pPr/>
              <a:t>24</a:t>
            </a:fld>
            <a:endParaRPr lang="en-US"/>
          </a:p>
        </p:txBody>
      </p:sp>
      <p:sp>
        <p:nvSpPr>
          <p:cNvPr id="7" name="Rectangle 6"/>
          <p:cNvSpPr/>
          <p:nvPr/>
        </p:nvSpPr>
        <p:spPr>
          <a:xfrm>
            <a:off x="228600" y="762000"/>
            <a:ext cx="8686800" cy="4847481"/>
          </a:xfrm>
          <a:prstGeom prst="rect">
            <a:avLst/>
          </a:prstGeom>
        </p:spPr>
        <p:txBody>
          <a:bodyPr wrap="square">
            <a:spAutoFit/>
          </a:bodyPr>
          <a:lstStyle/>
          <a:p>
            <a:pPr marL="182880" indent="274320">
              <a:lnSpc>
                <a:spcPct val="150000"/>
              </a:lnSpc>
              <a:spcBef>
                <a:spcPct val="50000"/>
              </a:spcBef>
              <a:buFont typeface="Wingdings" pitchFamily="2" charset="2"/>
              <a:buChar char="Ø"/>
            </a:pPr>
            <a:r>
              <a:rPr lang="en-GB" dirty="0" smtClean="0">
                <a:latin typeface="Times New Roman" pitchFamily="18" charset="0"/>
                <a:cs typeface="Times New Roman" pitchFamily="18" charset="0"/>
              </a:rPr>
              <a:t>Alternative 1 (continued) </a:t>
            </a:r>
          </a:p>
          <a:p>
            <a:pPr marL="182880" indent="274320">
              <a:lnSpc>
                <a:spcPct val="150000"/>
              </a:lnSpc>
              <a:spcBef>
                <a:spcPct val="50000"/>
              </a:spcBef>
              <a:buFont typeface="Arial" pitchFamily="34" charset="0"/>
              <a:buChar char="•"/>
            </a:pPr>
            <a:r>
              <a:rPr lang="en-GB" dirty="0" smtClean="0">
                <a:latin typeface="Times New Roman" pitchFamily="18" charset="0"/>
                <a:cs typeface="Times New Roman" pitchFamily="18" charset="0"/>
              </a:rPr>
              <a:t>Local failure and market nationally. </a:t>
            </a:r>
          </a:p>
          <a:p>
            <a:pPr marL="182880" indent="274320">
              <a:lnSpc>
                <a:spcPct val="150000"/>
              </a:lnSpc>
              <a:spcBef>
                <a:spcPct val="50000"/>
              </a:spcBef>
            </a:pPr>
            <a:r>
              <a:rPr lang="en-GB" dirty="0" smtClean="0">
                <a:latin typeface="Times New Roman" pitchFamily="18" charset="0"/>
                <a:cs typeface="Times New Roman" pitchFamily="18" charset="0"/>
              </a:rPr>
              <a:t>  Expected return =</a:t>
            </a:r>
          </a:p>
          <a:p>
            <a:pPr marL="182880" indent="274320">
              <a:lnSpc>
                <a:spcPct val="150000"/>
              </a:lnSpc>
              <a:spcBef>
                <a:spcPct val="50000"/>
              </a:spcBef>
            </a:pPr>
            <a:r>
              <a:rPr lang="en-GB" dirty="0" smtClean="0">
                <a:latin typeface="Times New Roman" pitchFamily="18" charset="0"/>
                <a:cs typeface="Times New Roman" pitchFamily="18" charset="0"/>
              </a:rPr>
              <a:t>   0.10</a:t>
            </a:r>
            <a:r>
              <a:rPr lang="en-GB" dirty="0" smtClean="0">
                <a:latin typeface="Times New Roman" pitchFamily="18" charset="0"/>
                <a:cs typeface="Times New Roman" pitchFamily="18" charset="0"/>
                <a:sym typeface="Mathematica1"/>
              </a:rPr>
              <a:t></a:t>
            </a:r>
            <a:r>
              <a:rPr lang="en-GB" dirty="0" smtClean="0">
                <a:latin typeface="Times New Roman" pitchFamily="18" charset="0"/>
                <a:cs typeface="Times New Roman" pitchFamily="18" charset="0"/>
              </a:rPr>
              <a:t>(150000 - 30000 + 300000) + 0.90</a:t>
            </a:r>
            <a:r>
              <a:rPr lang="en-GB" dirty="0" smtClean="0">
                <a:latin typeface="Times New Roman" pitchFamily="18" charset="0"/>
                <a:cs typeface="Times New Roman" pitchFamily="18" charset="0"/>
                <a:sym typeface="Mathematica1"/>
              </a:rPr>
              <a:t></a:t>
            </a:r>
            <a:r>
              <a:rPr lang="en-GB" dirty="0" smtClean="0">
                <a:latin typeface="Times New Roman" pitchFamily="18" charset="0"/>
                <a:cs typeface="Times New Roman" pitchFamily="18" charset="0"/>
              </a:rPr>
              <a:t>(150000 - 30000 - 100000) = 60000.</a:t>
            </a:r>
          </a:p>
          <a:p>
            <a:pPr marL="182880" indent="274320">
              <a:lnSpc>
                <a:spcPct val="150000"/>
              </a:lnSpc>
              <a:spcBef>
                <a:spcPct val="50000"/>
              </a:spcBef>
              <a:buFont typeface="Arial" pitchFamily="34" charset="0"/>
              <a:buChar char="•"/>
            </a:pPr>
            <a:r>
              <a:rPr lang="en-GB" dirty="0" smtClean="0">
                <a:latin typeface="Times New Roman" pitchFamily="18" charset="0"/>
                <a:cs typeface="Times New Roman" pitchFamily="18" charset="0"/>
              </a:rPr>
              <a:t>   Local failure and do not market nationally. </a:t>
            </a:r>
          </a:p>
          <a:p>
            <a:pPr marL="182880" indent="274320">
              <a:lnSpc>
                <a:spcPct val="150000"/>
              </a:lnSpc>
              <a:spcBef>
                <a:spcPct val="50000"/>
              </a:spcBef>
            </a:pPr>
            <a:r>
              <a:rPr lang="en-GB" dirty="0" smtClean="0">
                <a:latin typeface="Times New Roman" pitchFamily="18" charset="0"/>
                <a:cs typeface="Times New Roman" pitchFamily="18" charset="0"/>
              </a:rPr>
              <a:t>  Expected return = 150000 - 30000 = </a:t>
            </a:r>
            <a:r>
              <a:rPr lang="en-GB" dirty="0" smtClean="0">
                <a:solidFill>
                  <a:srgbClr val="0070C0"/>
                </a:solidFill>
                <a:latin typeface="Times New Roman" pitchFamily="18" charset="0"/>
                <a:cs typeface="Times New Roman" pitchFamily="18" charset="0"/>
              </a:rPr>
              <a:t>120000</a:t>
            </a:r>
            <a:r>
              <a:rPr lang="en-GB" dirty="0" smtClean="0">
                <a:latin typeface="Times New Roman" pitchFamily="18" charset="0"/>
                <a:cs typeface="Times New Roman" pitchFamily="18" charset="0"/>
              </a:rPr>
              <a:t>.</a:t>
            </a:r>
          </a:p>
          <a:p>
            <a:pPr marL="182880" indent="274320">
              <a:lnSpc>
                <a:spcPct val="150000"/>
              </a:lnSpc>
              <a:spcBef>
                <a:spcPct val="50000"/>
              </a:spcBef>
              <a:buFont typeface="Arial" pitchFamily="34" charset="0"/>
              <a:buChar char="•"/>
            </a:pPr>
            <a:r>
              <a:rPr lang="en-GB" dirty="0" smtClean="0">
                <a:latin typeface="Times New Roman" pitchFamily="18" charset="0"/>
                <a:cs typeface="Times New Roman" pitchFamily="18" charset="0"/>
              </a:rPr>
              <a:t>  </a:t>
            </a:r>
            <a:r>
              <a:rPr lang="en-GB" b="1" dirty="0" smtClean="0">
                <a:latin typeface="Times New Roman" pitchFamily="18" charset="0"/>
                <a:cs typeface="Times New Roman" pitchFamily="18" charset="0"/>
              </a:rPr>
              <a:t>Expected return for Alternative 1:</a:t>
            </a:r>
          </a:p>
          <a:p>
            <a:pPr marL="182880" indent="274320">
              <a:lnSpc>
                <a:spcPct val="150000"/>
              </a:lnSpc>
              <a:spcBef>
                <a:spcPct val="50000"/>
              </a:spcBef>
            </a:pPr>
            <a:r>
              <a:rPr lang="en-GB" dirty="0" smtClean="0">
                <a:latin typeface="Times New Roman" pitchFamily="18" charset="0"/>
                <a:cs typeface="Times New Roman" pitchFamily="18" charset="0"/>
              </a:rPr>
              <a:t>                            0.60</a:t>
            </a:r>
            <a:r>
              <a:rPr lang="en-GB" dirty="0" smtClean="0">
                <a:latin typeface="Times New Roman" pitchFamily="18" charset="0"/>
                <a:cs typeface="Times New Roman" pitchFamily="18" charset="0"/>
                <a:sym typeface="Mathematica1"/>
              </a:rPr>
              <a:t></a:t>
            </a:r>
            <a:r>
              <a:rPr lang="en-GB" dirty="0" smtClean="0">
                <a:latin typeface="Times New Roman" pitchFamily="18" charset="0"/>
                <a:cs typeface="Times New Roman" pitchFamily="18" charset="0"/>
              </a:rPr>
              <a:t>(</a:t>
            </a:r>
            <a:r>
              <a:rPr lang="en-GB" dirty="0" smtClean="0">
                <a:solidFill>
                  <a:srgbClr val="FF0000"/>
                </a:solidFill>
                <a:latin typeface="Times New Roman" pitchFamily="18" charset="0"/>
                <a:cs typeface="Times New Roman" pitchFamily="18" charset="0"/>
              </a:rPr>
              <a:t>360000</a:t>
            </a:r>
            <a:r>
              <a:rPr lang="en-GB" dirty="0" smtClean="0">
                <a:latin typeface="Times New Roman" pitchFamily="18" charset="0"/>
                <a:cs typeface="Times New Roman" pitchFamily="18" charset="0"/>
              </a:rPr>
              <a:t>) + 0.40</a:t>
            </a:r>
            <a:r>
              <a:rPr lang="en-GB" dirty="0" smtClean="0">
                <a:latin typeface="Times New Roman" pitchFamily="18" charset="0"/>
                <a:cs typeface="Times New Roman" pitchFamily="18" charset="0"/>
                <a:sym typeface="Mathematica1"/>
              </a:rPr>
              <a:t></a:t>
            </a:r>
            <a:r>
              <a:rPr lang="en-GB" dirty="0" smtClean="0">
                <a:latin typeface="Times New Roman" pitchFamily="18" charset="0"/>
                <a:cs typeface="Times New Roman" pitchFamily="18" charset="0"/>
              </a:rPr>
              <a:t>(</a:t>
            </a:r>
            <a:r>
              <a:rPr lang="en-GB" dirty="0" smtClean="0">
                <a:solidFill>
                  <a:srgbClr val="0070C0"/>
                </a:solidFill>
                <a:latin typeface="Times New Roman" pitchFamily="18" charset="0"/>
                <a:cs typeface="Times New Roman" pitchFamily="18" charset="0"/>
              </a:rPr>
              <a:t>120000</a:t>
            </a:r>
            <a:r>
              <a:rPr lang="en-GB" dirty="0" smtClean="0">
                <a:latin typeface="Times New Roman" pitchFamily="18" charset="0"/>
                <a:cs typeface="Times New Roman" pitchFamily="18" charset="0"/>
              </a:rPr>
              <a:t>) = $264,000</a:t>
            </a:r>
          </a:p>
          <a:p>
            <a:pPr>
              <a:spcBef>
                <a:spcPct val="50000"/>
              </a:spcBef>
            </a:pPr>
            <a:endParaRPr lang="en-GB" sz="2000" dirty="0" smtClean="0">
              <a:latin typeface="Garamond" pitchFamily="18"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preferRelativeResize="0">
            <a:picLocks noChangeArrowheads="1"/>
          </p:cNvPicPr>
          <p:nvPr/>
        </p:nvPicPr>
        <p:blipFill>
          <a:blip r:embed="rId2" cstate="print"/>
          <a:srcRect/>
          <a:stretch>
            <a:fillRect/>
          </a:stretch>
        </p:blipFill>
        <p:spPr bwMode="auto">
          <a:xfrm>
            <a:off x="0" y="0"/>
            <a:ext cx="9144000" cy="548640"/>
          </a:xfrm>
          <a:prstGeom prst="rect">
            <a:avLst/>
          </a:prstGeom>
          <a:noFill/>
          <a:ln w="9525">
            <a:noFill/>
            <a:miter lim="800000"/>
            <a:headEnd/>
            <a:tailEnd/>
          </a:ln>
        </p:spPr>
      </p:pic>
      <p:sp>
        <p:nvSpPr>
          <p:cNvPr id="2" name="Title 1"/>
          <p:cNvSpPr>
            <a:spLocks noGrp="1"/>
          </p:cNvSpPr>
          <p:nvPr>
            <p:ph type="ctrTitle"/>
          </p:nvPr>
        </p:nvSpPr>
        <p:spPr>
          <a:xfrm>
            <a:off x="0" y="0"/>
            <a:ext cx="7696200" cy="609600"/>
          </a:xfrm>
        </p:spPr>
        <p:txBody>
          <a:bodyPr>
            <a:noAutofit/>
          </a:bodyPr>
          <a:lstStyle/>
          <a:p>
            <a:pPr marL="274320" lvl="0" indent="365760" algn="l">
              <a:lnSpc>
                <a:spcPct val="150000"/>
              </a:lnSpc>
              <a:spcBef>
                <a:spcPts val="0"/>
              </a:spcBef>
            </a:pPr>
            <a:r>
              <a:rPr lang="en-GB" sz="2400" b="1" dirty="0" smtClean="0">
                <a:solidFill>
                  <a:schemeClr val="bg1"/>
                </a:solidFill>
                <a:latin typeface="Times New Roman" pitchFamily="18" charset="0"/>
                <a:ea typeface="+mn-ea"/>
                <a:cs typeface="Times New Roman" pitchFamily="18" charset="0"/>
              </a:rPr>
              <a:t>Decision trees</a:t>
            </a:r>
            <a:endParaRPr lang="en-US" sz="2400" b="1" dirty="0">
              <a:solidFill>
                <a:schemeClr val="bg1"/>
              </a:solidFill>
            </a:endParaRPr>
          </a:p>
        </p:txBody>
      </p:sp>
      <p:sp>
        <p:nvSpPr>
          <p:cNvPr id="6" name="Slide Number Placeholder 5"/>
          <p:cNvSpPr>
            <a:spLocks noGrp="1"/>
          </p:cNvSpPr>
          <p:nvPr>
            <p:ph type="sldNum" sz="quarter" idx="12"/>
          </p:nvPr>
        </p:nvSpPr>
        <p:spPr/>
        <p:txBody>
          <a:bodyPr/>
          <a:lstStyle/>
          <a:p>
            <a:fld id="{5DAA7B20-E9E9-4964-A3EC-716C87315808}" type="slidenum">
              <a:rPr lang="en-US" smtClean="0"/>
              <a:pPr/>
              <a:t>25</a:t>
            </a:fld>
            <a:endParaRPr lang="en-US"/>
          </a:p>
        </p:txBody>
      </p:sp>
      <p:sp>
        <p:nvSpPr>
          <p:cNvPr id="7" name="Rectangle 6"/>
          <p:cNvSpPr/>
          <p:nvPr/>
        </p:nvSpPr>
        <p:spPr>
          <a:xfrm>
            <a:off x="228600" y="914400"/>
            <a:ext cx="8077200" cy="2539157"/>
          </a:xfrm>
          <a:prstGeom prst="rect">
            <a:avLst/>
          </a:prstGeom>
        </p:spPr>
        <p:txBody>
          <a:bodyPr wrap="square">
            <a:spAutoFit/>
          </a:bodyPr>
          <a:lstStyle/>
          <a:p>
            <a:pPr marL="182880" indent="457200">
              <a:lnSpc>
                <a:spcPct val="150000"/>
              </a:lnSpc>
              <a:spcBef>
                <a:spcPts val="1200"/>
              </a:spcBef>
              <a:buFont typeface="Wingdings" pitchFamily="2" charset="2"/>
              <a:buChar char="Ø"/>
            </a:pPr>
            <a:r>
              <a:rPr lang="en-GB" dirty="0" smtClean="0"/>
              <a:t>Alternative 1. Expected return = $264,000.</a:t>
            </a:r>
          </a:p>
          <a:p>
            <a:pPr marL="182880" indent="457200">
              <a:lnSpc>
                <a:spcPct val="150000"/>
              </a:lnSpc>
              <a:spcBef>
                <a:spcPts val="1200"/>
              </a:spcBef>
              <a:buFont typeface="Wingdings" pitchFamily="2" charset="2"/>
              <a:buChar char="Ø"/>
            </a:pPr>
            <a:r>
              <a:rPr lang="en-GB" dirty="0" smtClean="0"/>
              <a:t> Alternative 2. Expected return = $270,000.</a:t>
            </a:r>
          </a:p>
          <a:p>
            <a:pPr marL="182880" indent="457200">
              <a:lnSpc>
                <a:spcPct val="150000"/>
              </a:lnSpc>
              <a:spcBef>
                <a:spcPts val="1200"/>
              </a:spcBef>
              <a:buFont typeface="Wingdings" pitchFamily="2" charset="2"/>
              <a:buChar char="Ø"/>
            </a:pPr>
            <a:r>
              <a:rPr lang="en-GB" dirty="0" smtClean="0"/>
              <a:t> Alternative 3. Expected return = $150,000.</a:t>
            </a:r>
          </a:p>
          <a:p>
            <a:pPr>
              <a:spcBef>
                <a:spcPts val="1200"/>
              </a:spcBef>
            </a:pPr>
            <a:r>
              <a:rPr lang="en-GB" dirty="0" smtClean="0"/>
              <a:t> Best decision: Alternative 2, do not test </a:t>
            </a:r>
            <a:r>
              <a:rPr lang="en-GB" dirty="0" err="1" smtClean="0"/>
              <a:t>Chocola</a:t>
            </a:r>
            <a:r>
              <a:rPr lang="en-GB" dirty="0" smtClean="0"/>
              <a:t> locally and then market it nationally </a:t>
            </a:r>
            <a:r>
              <a:rPr lang="en-GB" dirty="0" smtClean="0">
                <a:latin typeface="Times New Roman" pitchFamily="18" charset="0"/>
                <a:cs typeface="Times New Roman" pitchFamily="18" charset="0"/>
              </a:rPr>
              <a:t> </a:t>
            </a:r>
          </a:p>
          <a:p>
            <a:pPr>
              <a:spcBef>
                <a:spcPct val="50000"/>
              </a:spcBef>
            </a:pPr>
            <a:endParaRPr lang="en-GB" sz="2000" dirty="0" smtClean="0">
              <a:latin typeface="Garamond"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7239000" y="3429000"/>
            <a:ext cx="1676400" cy="1066800"/>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preferRelativeResize="0">
            <a:picLocks noChangeArrowheads="1"/>
          </p:cNvPicPr>
          <p:nvPr/>
        </p:nvPicPr>
        <p:blipFill>
          <a:blip r:embed="rId2" cstate="print"/>
          <a:srcRect/>
          <a:stretch>
            <a:fillRect/>
          </a:stretch>
        </p:blipFill>
        <p:spPr bwMode="auto">
          <a:xfrm>
            <a:off x="0" y="0"/>
            <a:ext cx="9144000" cy="548640"/>
          </a:xfrm>
          <a:prstGeom prst="rect">
            <a:avLst/>
          </a:prstGeom>
          <a:noFill/>
          <a:ln w="9525">
            <a:noFill/>
            <a:miter lim="800000"/>
            <a:headEnd/>
            <a:tailEnd/>
          </a:ln>
        </p:spPr>
      </p:pic>
      <p:sp>
        <p:nvSpPr>
          <p:cNvPr id="2" name="Title 1"/>
          <p:cNvSpPr>
            <a:spLocks noGrp="1"/>
          </p:cNvSpPr>
          <p:nvPr>
            <p:ph type="ctrTitle"/>
          </p:nvPr>
        </p:nvSpPr>
        <p:spPr>
          <a:xfrm>
            <a:off x="0" y="0"/>
            <a:ext cx="7696200" cy="609600"/>
          </a:xfrm>
        </p:spPr>
        <p:txBody>
          <a:bodyPr>
            <a:noAutofit/>
          </a:bodyPr>
          <a:lstStyle/>
          <a:p>
            <a:pPr marL="274320" lvl="0" indent="365760" algn="l">
              <a:lnSpc>
                <a:spcPct val="150000"/>
              </a:lnSpc>
              <a:spcBef>
                <a:spcPts val="0"/>
              </a:spcBef>
            </a:pPr>
            <a:r>
              <a:rPr lang="en-GB" sz="2400" b="1" dirty="0" smtClean="0">
                <a:solidFill>
                  <a:schemeClr val="bg1"/>
                </a:solidFill>
                <a:latin typeface="Times New Roman" pitchFamily="18" charset="0"/>
                <a:ea typeface="+mn-ea"/>
                <a:cs typeface="Times New Roman" pitchFamily="18" charset="0"/>
              </a:rPr>
              <a:t>Decision trees</a:t>
            </a:r>
            <a:endParaRPr lang="en-US" sz="2400" b="1" dirty="0">
              <a:solidFill>
                <a:schemeClr val="bg1"/>
              </a:solidFill>
            </a:endParaRPr>
          </a:p>
        </p:txBody>
      </p:sp>
      <p:sp>
        <p:nvSpPr>
          <p:cNvPr id="6" name="Slide Number Placeholder 5"/>
          <p:cNvSpPr>
            <a:spLocks noGrp="1"/>
          </p:cNvSpPr>
          <p:nvPr>
            <p:ph type="sldNum" sz="quarter" idx="12"/>
          </p:nvPr>
        </p:nvSpPr>
        <p:spPr/>
        <p:txBody>
          <a:bodyPr/>
          <a:lstStyle/>
          <a:p>
            <a:fld id="{5DAA7B20-E9E9-4964-A3EC-716C87315808}" type="slidenum">
              <a:rPr lang="en-US" smtClean="0"/>
              <a:pPr/>
              <a:t>26</a:t>
            </a:fld>
            <a:endParaRPr lang="en-US"/>
          </a:p>
        </p:txBody>
      </p:sp>
      <p:sp>
        <p:nvSpPr>
          <p:cNvPr id="7" name="Rectangle 6"/>
          <p:cNvSpPr/>
          <p:nvPr/>
        </p:nvSpPr>
        <p:spPr>
          <a:xfrm>
            <a:off x="228600" y="914400"/>
            <a:ext cx="8077200" cy="969496"/>
          </a:xfrm>
          <a:prstGeom prst="rect">
            <a:avLst/>
          </a:prstGeom>
        </p:spPr>
        <p:txBody>
          <a:bodyPr wrap="square">
            <a:spAutoFit/>
          </a:bodyPr>
          <a:lstStyle/>
          <a:p>
            <a:pPr marL="182880" indent="457200">
              <a:lnSpc>
                <a:spcPct val="150000"/>
              </a:lnSpc>
              <a:spcBef>
                <a:spcPts val="1200"/>
              </a:spcBef>
            </a:pPr>
            <a:endParaRPr lang="en-GB" dirty="0" smtClean="0">
              <a:latin typeface="Times New Roman" pitchFamily="18" charset="0"/>
              <a:cs typeface="Times New Roman" pitchFamily="18" charset="0"/>
            </a:endParaRPr>
          </a:p>
          <a:p>
            <a:pPr>
              <a:spcBef>
                <a:spcPct val="50000"/>
              </a:spcBef>
            </a:pPr>
            <a:endParaRPr lang="en-GB" sz="2000" dirty="0" smtClean="0">
              <a:latin typeface="Garamond" pitchFamily="18" charset="0"/>
            </a:endParaRPr>
          </a:p>
        </p:txBody>
      </p:sp>
      <p:pic>
        <p:nvPicPr>
          <p:cNvPr id="8" name="Picture 6" descr="fig2"/>
          <p:cNvPicPr>
            <a:picLocks noChangeAspect="1" noChangeArrowheads="1"/>
          </p:cNvPicPr>
          <p:nvPr/>
        </p:nvPicPr>
        <p:blipFill>
          <a:blip r:embed="rId3" cstate="print"/>
          <a:srcRect/>
          <a:stretch>
            <a:fillRect/>
          </a:stretch>
        </p:blipFill>
        <p:spPr bwMode="auto">
          <a:xfrm>
            <a:off x="609600" y="838200"/>
            <a:ext cx="6185050" cy="4374192"/>
          </a:xfrm>
          <a:prstGeom prst="rect">
            <a:avLst/>
          </a:prstGeom>
          <a:noFill/>
        </p:spPr>
      </p:pic>
      <p:sp>
        <p:nvSpPr>
          <p:cNvPr id="9" name="Text Box 7"/>
          <p:cNvSpPr txBox="1">
            <a:spLocks noChangeArrowheads="1"/>
          </p:cNvSpPr>
          <p:nvPr/>
        </p:nvSpPr>
        <p:spPr bwMode="auto">
          <a:xfrm>
            <a:off x="533400" y="5410200"/>
            <a:ext cx="8019690" cy="782265"/>
          </a:xfrm>
          <a:prstGeom prst="rect">
            <a:avLst/>
          </a:prstGeom>
          <a:noFill/>
          <a:ln w="12700">
            <a:noFill/>
            <a:miter lim="800000"/>
            <a:headEnd/>
            <a:tailEnd/>
          </a:ln>
          <a:effectLst/>
        </p:spPr>
        <p:txBody>
          <a:bodyPr lIns="90488" tIns="44450" rIns="90488" bIns="44450">
            <a:spAutoFit/>
          </a:bodyPr>
          <a:lstStyle/>
          <a:p>
            <a:pPr>
              <a:spcBef>
                <a:spcPct val="50000"/>
              </a:spcBef>
            </a:pPr>
            <a:r>
              <a:rPr lang="en-GB" dirty="0">
                <a:latin typeface="Times New Roman" pitchFamily="18" charset="0"/>
                <a:cs typeface="Times New Roman" pitchFamily="18" charset="0"/>
              </a:rPr>
              <a:t> </a:t>
            </a:r>
            <a:r>
              <a:rPr lang="en-GB" sz="1800" dirty="0">
                <a:latin typeface="Times New Roman" pitchFamily="18" charset="0"/>
                <a:cs typeface="Times New Roman" pitchFamily="18" charset="0"/>
              </a:rPr>
              <a:t>A decision fork (square): a decision has to be made by </a:t>
            </a:r>
            <a:r>
              <a:rPr lang="en-GB" sz="1800" dirty="0" err="1">
                <a:latin typeface="Times New Roman" pitchFamily="18" charset="0"/>
                <a:cs typeface="Times New Roman" pitchFamily="18" charset="0"/>
              </a:rPr>
              <a:t>Colaco</a:t>
            </a:r>
            <a:r>
              <a:rPr lang="en-GB" sz="1800" dirty="0">
                <a:latin typeface="Times New Roman" pitchFamily="18" charset="0"/>
                <a:cs typeface="Times New Roman" pitchFamily="18" charset="0"/>
              </a:rPr>
              <a:t>.</a:t>
            </a:r>
          </a:p>
          <a:p>
            <a:pPr>
              <a:spcBef>
                <a:spcPct val="50000"/>
              </a:spcBef>
            </a:pPr>
            <a:r>
              <a:rPr lang="en-GB" sz="1800" dirty="0">
                <a:latin typeface="Times New Roman" pitchFamily="18" charset="0"/>
                <a:cs typeface="Times New Roman" pitchFamily="18" charset="0"/>
              </a:rPr>
              <a:t> An event fork (circle): outside forces determine which of the events will take place.</a:t>
            </a:r>
          </a:p>
        </p:txBody>
      </p:sp>
      <p:sp>
        <p:nvSpPr>
          <p:cNvPr id="10" name="AutoShape 12"/>
          <p:cNvSpPr>
            <a:spLocks noChangeArrowheads="1"/>
          </p:cNvSpPr>
          <p:nvPr/>
        </p:nvSpPr>
        <p:spPr bwMode="auto">
          <a:xfrm rot="2460000">
            <a:off x="538707" y="3802045"/>
            <a:ext cx="1407220" cy="485775"/>
          </a:xfrm>
          <a:prstGeom prst="rightArrow">
            <a:avLst>
              <a:gd name="adj1" fmla="val 50000"/>
              <a:gd name="adj2" fmla="val 78431"/>
            </a:avLst>
          </a:prstGeom>
          <a:solidFill>
            <a:schemeClr val="hlink"/>
          </a:solidFill>
          <a:ln w="12700">
            <a:noFill/>
            <a:miter lim="800000"/>
            <a:headEnd/>
            <a:tailEnd/>
          </a:ln>
          <a:effectLst/>
        </p:spPr>
        <p:txBody>
          <a:bodyPr wrap="none" lIns="90488" tIns="44450" rIns="90488" bIns="44450" anchor="ctr"/>
          <a:lstStyle/>
          <a:p>
            <a:pPr algn="ctr"/>
            <a:endParaRPr lang="en-US"/>
          </a:p>
        </p:txBody>
      </p:sp>
      <p:sp>
        <p:nvSpPr>
          <p:cNvPr id="11" name="AutoShape 13"/>
          <p:cNvSpPr>
            <a:spLocks noChangeArrowheads="1"/>
          </p:cNvSpPr>
          <p:nvPr/>
        </p:nvSpPr>
        <p:spPr bwMode="auto">
          <a:xfrm rot="1379965">
            <a:off x="1805564" y="4580124"/>
            <a:ext cx="914693" cy="457200"/>
          </a:xfrm>
          <a:prstGeom prst="rightArrow">
            <a:avLst>
              <a:gd name="adj1" fmla="val 50000"/>
              <a:gd name="adj2" fmla="val 54167"/>
            </a:avLst>
          </a:prstGeom>
          <a:solidFill>
            <a:schemeClr val="hlink"/>
          </a:solidFill>
          <a:ln w="12700">
            <a:noFill/>
            <a:miter lim="800000"/>
            <a:headEnd/>
            <a:tailEnd/>
          </a:ln>
          <a:effectLst/>
        </p:spPr>
        <p:txBody>
          <a:bodyPr wrap="none" lIns="90488" tIns="44450" rIns="90488" bIns="44450" anchor="ctr"/>
          <a:lstStyle/>
          <a:p>
            <a:endParaRPr lang="en-US"/>
          </a:p>
        </p:txBody>
      </p:sp>
      <p:sp>
        <p:nvSpPr>
          <p:cNvPr id="12" name="AutoShape 14"/>
          <p:cNvSpPr>
            <a:spLocks noChangeArrowheads="1"/>
          </p:cNvSpPr>
          <p:nvPr/>
        </p:nvSpPr>
        <p:spPr bwMode="auto">
          <a:xfrm>
            <a:off x="7391400" y="3505200"/>
            <a:ext cx="562888" cy="304800"/>
          </a:xfrm>
          <a:prstGeom prst="rightArrow">
            <a:avLst>
              <a:gd name="adj1" fmla="val 50000"/>
              <a:gd name="adj2" fmla="val 50000"/>
            </a:avLst>
          </a:prstGeom>
          <a:solidFill>
            <a:schemeClr val="hlink"/>
          </a:solidFill>
          <a:ln w="12700">
            <a:noFill/>
            <a:miter lim="800000"/>
            <a:headEnd/>
            <a:tailEnd/>
          </a:ln>
          <a:effectLst/>
        </p:spPr>
        <p:txBody>
          <a:bodyPr wrap="none" lIns="90488" tIns="44450" rIns="90488" bIns="44450" anchor="ctr"/>
          <a:lstStyle/>
          <a:p>
            <a:endParaRPr lang="en-US"/>
          </a:p>
        </p:txBody>
      </p:sp>
      <p:sp>
        <p:nvSpPr>
          <p:cNvPr id="13" name="Text Box 15"/>
          <p:cNvSpPr txBox="1">
            <a:spLocks noChangeArrowheads="1"/>
          </p:cNvSpPr>
          <p:nvPr/>
        </p:nvSpPr>
        <p:spPr bwMode="auto">
          <a:xfrm>
            <a:off x="7315200" y="3733800"/>
            <a:ext cx="1688664" cy="736099"/>
          </a:xfrm>
          <a:prstGeom prst="rect">
            <a:avLst/>
          </a:prstGeom>
          <a:noFill/>
          <a:ln w="12700">
            <a:noFill/>
            <a:miter lim="800000"/>
            <a:headEnd/>
            <a:tailEnd/>
          </a:ln>
          <a:effectLst/>
        </p:spPr>
        <p:txBody>
          <a:bodyPr lIns="90488" tIns="44450" rIns="90488" bIns="44450">
            <a:spAutoFit/>
          </a:bodyPr>
          <a:lstStyle/>
          <a:p>
            <a:pPr>
              <a:spcBef>
                <a:spcPct val="50000"/>
              </a:spcBef>
              <a:buFontTx/>
              <a:buNone/>
            </a:pPr>
            <a:r>
              <a:rPr lang="en-US" sz="1400" dirty="0"/>
              <a:t>Alternative 2 gives the highest expected value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3"/>
                                        </p:tgtEl>
                                        <p:attrNameLst>
                                          <p:attrName>style.visibility</p:attrName>
                                        </p:attrNameLst>
                                      </p:cBhvr>
                                      <p:to>
                                        <p:strVal val="visible"/>
                                      </p:to>
                                    </p:set>
                                    <p:anim calcmode="lin" valueType="num">
                                      <p:cBhvr additive="base">
                                        <p:cTn id="23" dur="500" fill="hold"/>
                                        <p:tgtEl>
                                          <p:spTgt spid="13"/>
                                        </p:tgtEl>
                                        <p:attrNameLst>
                                          <p:attrName>ppt_x</p:attrName>
                                        </p:attrNameLst>
                                      </p:cBhvr>
                                      <p:tavLst>
                                        <p:tav tm="0">
                                          <p:val>
                                            <p:strVal val="#ppt_x"/>
                                          </p:val>
                                        </p:tav>
                                        <p:tav tm="100000">
                                          <p:val>
                                            <p:strVal val="#ppt_x"/>
                                          </p:val>
                                        </p:tav>
                                      </p:tavLst>
                                    </p:anim>
                                    <p:anim calcmode="lin" valueType="num">
                                      <p:cBhvr additive="base">
                                        <p:cTn id="24" dur="500" fill="hold"/>
                                        <p:tgtEl>
                                          <p:spTgt spid="13"/>
                                        </p:tgtEl>
                                        <p:attrNameLst>
                                          <p:attrName>ppt_y</p:attrName>
                                        </p:attrNameLst>
                                      </p:cBhvr>
                                      <p:tavLst>
                                        <p:tav tm="0">
                                          <p:val>
                                            <p:strVal val="1+#ppt_h/2"/>
                                          </p:val>
                                        </p:tav>
                                        <p:tav tm="100000">
                                          <p:val>
                                            <p:strVal val="#ppt_y"/>
                                          </p:val>
                                        </p:tav>
                                      </p:tavLst>
                                    </p:anim>
                                  </p:childTnLst>
                                </p:cTn>
                              </p:par>
                              <p:par>
                                <p:cTn id="25" presetID="3" presetClass="entr" presetSubtype="10" fill="hold" grpId="0" nodeType="with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blinds(horizontal)">
                                      <p:cBhvr>
                                        <p:cTn id="2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0" grpId="0" animBg="1"/>
      <p:bldP spid="11" grpId="0" animBg="1"/>
      <p:bldP spid="12" grpId="0" animBg="1"/>
      <p:bldP spid="13"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preferRelativeResize="0">
            <a:picLocks noChangeArrowheads="1"/>
          </p:cNvPicPr>
          <p:nvPr/>
        </p:nvPicPr>
        <p:blipFill>
          <a:blip r:embed="rId2" cstate="print"/>
          <a:srcRect/>
          <a:stretch>
            <a:fillRect/>
          </a:stretch>
        </p:blipFill>
        <p:spPr bwMode="auto">
          <a:xfrm>
            <a:off x="0" y="0"/>
            <a:ext cx="9144000" cy="548640"/>
          </a:xfrm>
          <a:prstGeom prst="rect">
            <a:avLst/>
          </a:prstGeom>
          <a:noFill/>
          <a:ln w="9525">
            <a:noFill/>
            <a:miter lim="800000"/>
            <a:headEnd/>
            <a:tailEnd/>
          </a:ln>
        </p:spPr>
      </p:pic>
      <p:sp>
        <p:nvSpPr>
          <p:cNvPr id="2" name="Title 1"/>
          <p:cNvSpPr>
            <a:spLocks noGrp="1"/>
          </p:cNvSpPr>
          <p:nvPr>
            <p:ph type="ctrTitle"/>
          </p:nvPr>
        </p:nvSpPr>
        <p:spPr>
          <a:xfrm>
            <a:off x="0" y="0"/>
            <a:ext cx="7696200" cy="609600"/>
          </a:xfrm>
        </p:spPr>
        <p:txBody>
          <a:bodyPr>
            <a:noAutofit/>
          </a:bodyPr>
          <a:lstStyle/>
          <a:p>
            <a:pPr marL="274320" lvl="0" indent="365760" algn="l">
              <a:lnSpc>
                <a:spcPct val="150000"/>
              </a:lnSpc>
              <a:spcBef>
                <a:spcPts val="0"/>
              </a:spcBef>
            </a:pPr>
            <a:r>
              <a:rPr lang="en-GB" sz="2400" b="1" dirty="0" smtClean="0">
                <a:solidFill>
                  <a:schemeClr val="bg1"/>
                </a:solidFill>
                <a:latin typeface="Times New Roman" pitchFamily="18" charset="0"/>
                <a:ea typeface="+mn-ea"/>
                <a:cs typeface="Times New Roman" pitchFamily="18" charset="0"/>
              </a:rPr>
              <a:t>Decision trees</a:t>
            </a:r>
            <a:endParaRPr lang="en-US" sz="2400" b="1" dirty="0">
              <a:solidFill>
                <a:schemeClr val="bg1"/>
              </a:solidFill>
            </a:endParaRPr>
          </a:p>
        </p:txBody>
      </p:sp>
      <p:sp>
        <p:nvSpPr>
          <p:cNvPr id="6" name="Slide Number Placeholder 5"/>
          <p:cNvSpPr>
            <a:spLocks noGrp="1"/>
          </p:cNvSpPr>
          <p:nvPr>
            <p:ph type="sldNum" sz="quarter" idx="12"/>
          </p:nvPr>
        </p:nvSpPr>
        <p:spPr/>
        <p:txBody>
          <a:bodyPr/>
          <a:lstStyle/>
          <a:p>
            <a:fld id="{5DAA7B20-E9E9-4964-A3EC-716C87315808}" type="slidenum">
              <a:rPr lang="en-US" smtClean="0"/>
              <a:pPr/>
              <a:t>27</a:t>
            </a:fld>
            <a:endParaRPr lang="en-US"/>
          </a:p>
        </p:txBody>
      </p:sp>
      <p:sp>
        <p:nvSpPr>
          <p:cNvPr id="7" name="Rectangle 6"/>
          <p:cNvSpPr/>
          <p:nvPr/>
        </p:nvSpPr>
        <p:spPr>
          <a:xfrm>
            <a:off x="228600" y="838200"/>
            <a:ext cx="8458200" cy="5539978"/>
          </a:xfrm>
          <a:prstGeom prst="rect">
            <a:avLst/>
          </a:prstGeom>
        </p:spPr>
        <p:txBody>
          <a:bodyPr wrap="square">
            <a:spAutoFit/>
          </a:bodyPr>
          <a:lstStyle/>
          <a:p>
            <a:pPr indent="274320">
              <a:lnSpc>
                <a:spcPct val="150000"/>
              </a:lnSpc>
              <a:spcBef>
                <a:spcPts val="600"/>
              </a:spcBef>
            </a:pPr>
            <a:r>
              <a:rPr lang="en-US" b="1" dirty="0" smtClean="0">
                <a:latin typeface="Times New Roman" pitchFamily="18" charset="0"/>
                <a:cs typeface="Times New Roman" pitchFamily="18" charset="0"/>
              </a:rPr>
              <a:t>Expected Value of Perfect Information (EVPI)</a:t>
            </a:r>
          </a:p>
          <a:p>
            <a:pPr marL="182880" indent="274320">
              <a:lnSpc>
                <a:spcPct val="150000"/>
              </a:lnSpc>
              <a:spcBef>
                <a:spcPts val="600"/>
              </a:spcBef>
              <a:buFont typeface="Arial" pitchFamily="34" charset="0"/>
              <a:buChar char="•"/>
            </a:pPr>
            <a:r>
              <a:rPr lang="en-US" b="1" dirty="0" smtClean="0">
                <a:latin typeface="Times New Roman" pitchFamily="18" charset="0"/>
                <a:cs typeface="Times New Roman" pitchFamily="18" charset="0"/>
              </a:rPr>
              <a:t>Perfect information</a:t>
            </a:r>
            <a:r>
              <a:rPr lang="en-US" dirty="0" smtClean="0">
                <a:latin typeface="Times New Roman" pitchFamily="18" charset="0"/>
                <a:cs typeface="Times New Roman" pitchFamily="18" charset="0"/>
              </a:rPr>
              <a:t>: information about the future that, in hindsight, would allow you to have chosen the best alternative.</a:t>
            </a:r>
          </a:p>
          <a:p>
            <a:pPr marL="182880" indent="274320">
              <a:lnSpc>
                <a:spcPct val="150000"/>
              </a:lnSpc>
              <a:spcBef>
                <a:spcPts val="600"/>
              </a:spcBef>
              <a:buFont typeface="Arial" pitchFamily="34" charset="0"/>
              <a:buChar char="•"/>
            </a:pPr>
            <a:r>
              <a:rPr lang="en-US" dirty="0" smtClean="0">
                <a:latin typeface="Times New Roman" pitchFamily="18" charset="0"/>
                <a:cs typeface="Times New Roman" pitchFamily="18" charset="0"/>
              </a:rPr>
              <a:t>For </a:t>
            </a:r>
            <a:r>
              <a:rPr lang="en-US" dirty="0" err="1" smtClean="0">
                <a:latin typeface="Times New Roman" pitchFamily="18" charset="0"/>
                <a:cs typeface="Times New Roman" pitchFamily="18" charset="0"/>
              </a:rPr>
              <a:t>Colaco</a:t>
            </a:r>
            <a:r>
              <a:rPr lang="en-US" dirty="0" smtClean="0">
                <a:latin typeface="Times New Roman" pitchFamily="18" charset="0"/>
                <a:cs typeface="Times New Roman" pitchFamily="18" charset="0"/>
              </a:rPr>
              <a:t> example, by perfect information we mean that all uncertain events that can affect its final asset position still occur with the given probabilities, but </a:t>
            </a:r>
            <a:r>
              <a:rPr lang="en-US" dirty="0" err="1" smtClean="0">
                <a:latin typeface="Times New Roman" pitchFamily="18" charset="0"/>
                <a:cs typeface="Times New Roman" pitchFamily="18" charset="0"/>
              </a:rPr>
              <a:t>Colaco</a:t>
            </a:r>
            <a:r>
              <a:rPr lang="en-US" dirty="0" smtClean="0">
                <a:latin typeface="Times New Roman" pitchFamily="18" charset="0"/>
                <a:cs typeface="Times New Roman" pitchFamily="18" charset="0"/>
              </a:rPr>
              <a:t> finds out whether </a:t>
            </a:r>
            <a:r>
              <a:rPr lang="en-US" dirty="0" err="1" smtClean="0">
                <a:latin typeface="Times New Roman" pitchFamily="18" charset="0"/>
                <a:cs typeface="Times New Roman" pitchFamily="18" charset="0"/>
              </a:rPr>
              <a:t>Colaco</a:t>
            </a:r>
            <a:r>
              <a:rPr lang="en-US" dirty="0" smtClean="0">
                <a:latin typeface="Times New Roman" pitchFamily="18" charset="0"/>
                <a:cs typeface="Times New Roman" pitchFamily="18" charset="0"/>
              </a:rPr>
              <a:t> is a national success or a national failure before  making the decision to market nationally.</a:t>
            </a:r>
          </a:p>
          <a:p>
            <a:pPr marL="182880" indent="274320">
              <a:lnSpc>
                <a:spcPct val="150000"/>
              </a:lnSpc>
              <a:spcBef>
                <a:spcPts val="600"/>
              </a:spcBef>
              <a:buFont typeface="Arial" pitchFamily="34" charset="0"/>
              <a:buChar char="•"/>
            </a:pPr>
            <a:r>
              <a:rPr lang="en-US" dirty="0" smtClean="0">
                <a:latin typeface="Times New Roman" pitchFamily="18" charset="0"/>
                <a:cs typeface="Times New Roman" pitchFamily="18" charset="0"/>
              </a:rPr>
              <a:t>The expected value of perfect information = the expected value with perfect information - the expected value with original information</a:t>
            </a:r>
          </a:p>
          <a:p>
            <a:pPr marL="182880" indent="274320">
              <a:lnSpc>
                <a:spcPct val="150000"/>
              </a:lnSpc>
              <a:spcBef>
                <a:spcPts val="600"/>
              </a:spcBef>
            </a:pPr>
            <a:r>
              <a:rPr lang="en-US" dirty="0" smtClean="0">
                <a:latin typeface="Times New Roman" pitchFamily="18" charset="0"/>
                <a:cs typeface="Times New Roman" pitchFamily="18" charset="0"/>
              </a:rPr>
              <a:t>                   EVPI = EVWPI - EVWOI</a:t>
            </a:r>
          </a:p>
          <a:p>
            <a:pPr marL="182880" indent="274320">
              <a:lnSpc>
                <a:spcPct val="150000"/>
              </a:lnSpc>
              <a:spcBef>
                <a:spcPts val="600"/>
              </a:spcBef>
            </a:pPr>
            <a:r>
              <a:rPr lang="en-US" dirty="0" smtClean="0">
                <a:latin typeface="Times New Roman" pitchFamily="18" charset="0"/>
                <a:cs typeface="Times New Roman" pitchFamily="18" charset="0"/>
              </a:rPr>
              <a:t>                              = </a:t>
            </a:r>
            <a:r>
              <a:rPr lang="en-US" dirty="0" smtClean="0">
                <a:solidFill>
                  <a:srgbClr val="00B050"/>
                </a:solidFill>
                <a:latin typeface="Times New Roman" pitchFamily="18" charset="0"/>
                <a:cs typeface="Times New Roman" pitchFamily="18" charset="0"/>
              </a:rPr>
              <a:t>315000</a:t>
            </a:r>
            <a:r>
              <a:rPr lang="en-US" dirty="0" smtClean="0">
                <a:latin typeface="Times New Roman" pitchFamily="18" charset="0"/>
                <a:cs typeface="Times New Roman" pitchFamily="18" charset="0"/>
              </a:rPr>
              <a:t> - 270000 = 45000</a:t>
            </a:r>
          </a:p>
          <a:p>
            <a:pPr marL="182880" indent="274320">
              <a:lnSpc>
                <a:spcPct val="150000"/>
              </a:lnSpc>
              <a:spcBef>
                <a:spcPts val="600"/>
              </a:spcBef>
              <a:buFont typeface="Arial" pitchFamily="34" charset="0"/>
              <a:buChar char="•"/>
            </a:pPr>
            <a:r>
              <a:rPr lang="en-US" dirty="0" smtClean="0">
                <a:latin typeface="Times New Roman" pitchFamily="18" charset="0"/>
                <a:cs typeface="Times New Roman" pitchFamily="18" charset="0"/>
              </a:rPr>
              <a:t>How do we compute EVWPI?</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preferRelativeResize="0">
            <a:picLocks noChangeArrowheads="1"/>
          </p:cNvPicPr>
          <p:nvPr/>
        </p:nvPicPr>
        <p:blipFill>
          <a:blip r:embed="rId2" cstate="print"/>
          <a:srcRect/>
          <a:stretch>
            <a:fillRect/>
          </a:stretch>
        </p:blipFill>
        <p:spPr bwMode="auto">
          <a:xfrm>
            <a:off x="0" y="0"/>
            <a:ext cx="9144000" cy="548640"/>
          </a:xfrm>
          <a:prstGeom prst="rect">
            <a:avLst/>
          </a:prstGeom>
          <a:noFill/>
          <a:ln w="9525">
            <a:noFill/>
            <a:miter lim="800000"/>
            <a:headEnd/>
            <a:tailEnd/>
          </a:ln>
        </p:spPr>
      </p:pic>
      <p:sp>
        <p:nvSpPr>
          <p:cNvPr id="2" name="Title 1"/>
          <p:cNvSpPr>
            <a:spLocks noGrp="1"/>
          </p:cNvSpPr>
          <p:nvPr>
            <p:ph type="ctrTitle"/>
          </p:nvPr>
        </p:nvSpPr>
        <p:spPr>
          <a:xfrm>
            <a:off x="0" y="0"/>
            <a:ext cx="7696200" cy="609600"/>
          </a:xfrm>
        </p:spPr>
        <p:txBody>
          <a:bodyPr>
            <a:noAutofit/>
          </a:bodyPr>
          <a:lstStyle/>
          <a:p>
            <a:pPr marL="274320" lvl="0" indent="365760" algn="l">
              <a:lnSpc>
                <a:spcPct val="150000"/>
              </a:lnSpc>
              <a:spcBef>
                <a:spcPts val="0"/>
              </a:spcBef>
            </a:pPr>
            <a:r>
              <a:rPr lang="en-GB" sz="2400" b="1" dirty="0" smtClean="0">
                <a:solidFill>
                  <a:schemeClr val="bg1"/>
                </a:solidFill>
                <a:latin typeface="Times New Roman" pitchFamily="18" charset="0"/>
                <a:ea typeface="+mn-ea"/>
                <a:cs typeface="Times New Roman" pitchFamily="18" charset="0"/>
              </a:rPr>
              <a:t>Decision trees</a:t>
            </a:r>
            <a:endParaRPr lang="en-US" sz="2400" b="1" dirty="0">
              <a:solidFill>
                <a:schemeClr val="bg1"/>
              </a:solidFill>
            </a:endParaRPr>
          </a:p>
        </p:txBody>
      </p:sp>
      <p:sp>
        <p:nvSpPr>
          <p:cNvPr id="6" name="Slide Number Placeholder 5"/>
          <p:cNvSpPr>
            <a:spLocks noGrp="1"/>
          </p:cNvSpPr>
          <p:nvPr>
            <p:ph type="sldNum" sz="quarter" idx="12"/>
          </p:nvPr>
        </p:nvSpPr>
        <p:spPr/>
        <p:txBody>
          <a:bodyPr/>
          <a:lstStyle/>
          <a:p>
            <a:fld id="{5DAA7B20-E9E9-4964-A3EC-716C87315808}" type="slidenum">
              <a:rPr lang="en-US" smtClean="0"/>
              <a:pPr/>
              <a:t>28</a:t>
            </a:fld>
            <a:endParaRPr lang="en-US"/>
          </a:p>
        </p:txBody>
      </p:sp>
      <p:sp>
        <p:nvSpPr>
          <p:cNvPr id="7" name="Rectangle 6"/>
          <p:cNvSpPr/>
          <p:nvPr/>
        </p:nvSpPr>
        <p:spPr>
          <a:xfrm>
            <a:off x="152400" y="762000"/>
            <a:ext cx="8458200" cy="5693866"/>
          </a:xfrm>
          <a:prstGeom prst="rect">
            <a:avLst/>
          </a:prstGeom>
        </p:spPr>
        <p:txBody>
          <a:bodyPr wrap="square">
            <a:spAutoFit/>
          </a:bodyPr>
          <a:lstStyle/>
          <a:p>
            <a:pPr indent="274320">
              <a:lnSpc>
                <a:spcPct val="150000"/>
              </a:lnSpc>
              <a:spcBef>
                <a:spcPts val="600"/>
              </a:spcBef>
            </a:pPr>
            <a:r>
              <a:rPr lang="en-US" b="1" dirty="0" smtClean="0">
                <a:latin typeface="Times New Roman" pitchFamily="18" charset="0"/>
                <a:cs typeface="Times New Roman" pitchFamily="18" charset="0"/>
              </a:rPr>
              <a:t>Expected Value With Perfect Information (EWVPI)</a:t>
            </a:r>
          </a:p>
          <a:p>
            <a:pPr marL="182880" indent="274320">
              <a:lnSpc>
                <a:spcPct val="150000"/>
              </a:lnSpc>
              <a:spcBef>
                <a:spcPts val="600"/>
              </a:spcBef>
              <a:buFont typeface="Arial" pitchFamily="34" charset="0"/>
              <a:buChar char="•"/>
            </a:pPr>
            <a:r>
              <a:rPr lang="en-US" dirty="0" smtClean="0">
                <a:latin typeface="Times New Roman" pitchFamily="18" charset="0"/>
                <a:cs typeface="Times New Roman" pitchFamily="18" charset="0"/>
              </a:rPr>
              <a:t>Expected value with perfect information:</a:t>
            </a:r>
          </a:p>
          <a:p>
            <a:pPr marL="182880" indent="274320">
              <a:lnSpc>
                <a:spcPct val="150000"/>
              </a:lnSpc>
              <a:spcBef>
                <a:spcPts val="600"/>
              </a:spcBef>
            </a:pPr>
            <a:r>
              <a:rPr lang="en-US" dirty="0" smtClean="0">
                <a:latin typeface="Times New Roman" pitchFamily="18" charset="0"/>
                <a:cs typeface="Times New Roman" pitchFamily="18" charset="0"/>
              </a:rPr>
              <a:t>          0.55</a:t>
            </a:r>
            <a:r>
              <a:rPr lang="en-US" dirty="0" smtClean="0">
                <a:latin typeface="Times New Roman" pitchFamily="18" charset="0"/>
                <a:cs typeface="Times New Roman" pitchFamily="18" charset="0"/>
                <a:sym typeface="Mathematica1"/>
              </a:rPr>
              <a:t></a:t>
            </a:r>
            <a:r>
              <a:rPr lang="en-US" dirty="0" smtClean="0">
                <a:latin typeface="Times New Roman" pitchFamily="18" charset="0"/>
                <a:cs typeface="Times New Roman" pitchFamily="18" charset="0"/>
              </a:rPr>
              <a:t>[ max(</a:t>
            </a:r>
            <a:r>
              <a:rPr lang="en-US" dirty="0" smtClean="0">
                <a:solidFill>
                  <a:schemeClr val="tx2"/>
                </a:solidFill>
                <a:latin typeface="Times New Roman" pitchFamily="18" charset="0"/>
                <a:cs typeface="Times New Roman" pitchFamily="18" charset="0"/>
              </a:rPr>
              <a:t>450000</a:t>
            </a:r>
            <a:r>
              <a:rPr lang="en-US" dirty="0" smtClean="0">
                <a:latin typeface="Times New Roman" pitchFamily="18" charset="0"/>
                <a:cs typeface="Times New Roman" pitchFamily="18" charset="0"/>
              </a:rPr>
              <a:t>, 150000)] + 0.45</a:t>
            </a:r>
            <a:r>
              <a:rPr lang="en-US" dirty="0" smtClean="0">
                <a:latin typeface="Times New Roman" pitchFamily="18" charset="0"/>
                <a:cs typeface="Times New Roman" pitchFamily="18" charset="0"/>
                <a:sym typeface="Mathematica1"/>
              </a:rPr>
              <a:t></a:t>
            </a:r>
            <a:r>
              <a:rPr lang="en-US" dirty="0" smtClean="0">
                <a:latin typeface="Times New Roman" pitchFamily="18" charset="0"/>
                <a:cs typeface="Times New Roman" pitchFamily="18" charset="0"/>
              </a:rPr>
              <a:t>[max(50000, </a:t>
            </a:r>
            <a:r>
              <a:rPr lang="en-US" dirty="0" smtClean="0">
                <a:solidFill>
                  <a:srgbClr val="FF0000"/>
                </a:solidFill>
                <a:latin typeface="Times New Roman" pitchFamily="18" charset="0"/>
                <a:cs typeface="Times New Roman" pitchFamily="18" charset="0"/>
              </a:rPr>
              <a:t>150000</a:t>
            </a:r>
            <a:r>
              <a:rPr lang="en-US" dirty="0" smtClean="0">
                <a:latin typeface="Times New Roman" pitchFamily="18" charset="0"/>
                <a:cs typeface="Times New Roman" pitchFamily="18" charset="0"/>
              </a:rPr>
              <a:t>)]  = </a:t>
            </a:r>
            <a:r>
              <a:rPr lang="en-US" dirty="0" smtClean="0">
                <a:solidFill>
                  <a:srgbClr val="00B050"/>
                </a:solidFill>
                <a:latin typeface="Times New Roman" pitchFamily="18" charset="0"/>
                <a:cs typeface="Times New Roman" pitchFamily="18" charset="0"/>
              </a:rPr>
              <a:t>315000</a:t>
            </a:r>
          </a:p>
          <a:p>
            <a:pPr marL="182880" indent="274320">
              <a:lnSpc>
                <a:spcPct val="150000"/>
              </a:lnSpc>
              <a:spcBef>
                <a:spcPts val="600"/>
              </a:spcBef>
              <a:buFont typeface="Arial" pitchFamily="34" charset="0"/>
              <a:buChar char="•"/>
            </a:pPr>
            <a:r>
              <a:rPr lang="en-US" dirty="0" smtClean="0">
                <a:latin typeface="Times New Roman" pitchFamily="18" charset="0"/>
                <a:cs typeface="Times New Roman" pitchFamily="18" charset="0"/>
              </a:rPr>
              <a:t>Recall probability of national success = 0.55.</a:t>
            </a:r>
          </a:p>
          <a:p>
            <a:pPr marL="182880" indent="274320">
              <a:lnSpc>
                <a:spcPct val="150000"/>
              </a:lnSpc>
              <a:spcBef>
                <a:spcPts val="600"/>
              </a:spcBef>
            </a:pPr>
            <a:r>
              <a:rPr lang="en-US" dirty="0" smtClean="0">
                <a:latin typeface="Times New Roman" pitchFamily="18" charset="0"/>
                <a:cs typeface="Times New Roman" pitchFamily="18" charset="0"/>
              </a:rPr>
              <a:t> If we know it is going to be a national success (perfect information), then we would market nationally and increase the asset by 300000 to </a:t>
            </a:r>
            <a:r>
              <a:rPr lang="en-US" dirty="0" smtClean="0">
                <a:solidFill>
                  <a:schemeClr val="tx2"/>
                </a:solidFill>
                <a:latin typeface="Times New Roman" pitchFamily="18" charset="0"/>
                <a:cs typeface="Times New Roman" pitchFamily="18" charset="0"/>
              </a:rPr>
              <a:t>450000</a:t>
            </a:r>
            <a:r>
              <a:rPr lang="en-US" dirty="0" smtClean="0">
                <a:latin typeface="Times New Roman" pitchFamily="18" charset="0"/>
                <a:cs typeface="Times New Roman" pitchFamily="18" charset="0"/>
              </a:rPr>
              <a:t>.</a:t>
            </a:r>
          </a:p>
          <a:p>
            <a:pPr marL="182880" indent="274320">
              <a:lnSpc>
                <a:spcPct val="150000"/>
              </a:lnSpc>
              <a:spcBef>
                <a:spcPts val="600"/>
              </a:spcBef>
              <a:buFont typeface="Arial" pitchFamily="34" charset="0"/>
              <a:buChar char="•"/>
            </a:pPr>
            <a:r>
              <a:rPr lang="en-US" dirty="0" smtClean="0">
                <a:latin typeface="Times New Roman" pitchFamily="18" charset="0"/>
                <a:cs typeface="Times New Roman" pitchFamily="18" charset="0"/>
              </a:rPr>
              <a:t>Similarly, the probability of failure = 0.45. </a:t>
            </a:r>
          </a:p>
          <a:p>
            <a:pPr marL="182880" indent="274320">
              <a:lnSpc>
                <a:spcPct val="150000"/>
              </a:lnSpc>
              <a:spcBef>
                <a:spcPts val="600"/>
              </a:spcBef>
            </a:pPr>
            <a:r>
              <a:rPr lang="en-US" dirty="0" smtClean="0">
                <a:latin typeface="Times New Roman" pitchFamily="18" charset="0"/>
                <a:cs typeface="Times New Roman" pitchFamily="18" charset="0"/>
              </a:rPr>
              <a:t>If we know it is a national failure, we won’t market nationally and </a:t>
            </a:r>
            <a:r>
              <a:rPr lang="en-US" dirty="0" err="1" smtClean="0">
                <a:latin typeface="Times New Roman" pitchFamily="18" charset="0"/>
                <a:cs typeface="Times New Roman" pitchFamily="18" charset="0"/>
              </a:rPr>
              <a:t>Colaco’s</a:t>
            </a:r>
            <a:r>
              <a:rPr lang="en-US" dirty="0" smtClean="0">
                <a:latin typeface="Times New Roman" pitchFamily="18" charset="0"/>
                <a:cs typeface="Times New Roman" pitchFamily="18" charset="0"/>
              </a:rPr>
              <a:t> asset remains </a:t>
            </a:r>
            <a:r>
              <a:rPr lang="en-US" dirty="0" smtClean="0">
                <a:solidFill>
                  <a:srgbClr val="FF0000"/>
                </a:solidFill>
                <a:latin typeface="Times New Roman" pitchFamily="18" charset="0"/>
                <a:cs typeface="Times New Roman" pitchFamily="18" charset="0"/>
              </a:rPr>
              <a:t>150000</a:t>
            </a:r>
            <a:r>
              <a:rPr lang="en-US" dirty="0" smtClean="0">
                <a:latin typeface="Times New Roman" pitchFamily="18" charset="0"/>
                <a:cs typeface="Times New Roman" pitchFamily="18" charset="0"/>
              </a:rPr>
              <a:t>.</a:t>
            </a:r>
          </a:p>
          <a:p>
            <a:pPr marL="182880" indent="274320">
              <a:lnSpc>
                <a:spcPct val="150000"/>
              </a:lnSpc>
              <a:spcBef>
                <a:spcPts val="600"/>
              </a:spcBef>
              <a:buFont typeface="Arial" pitchFamily="34" charset="0"/>
              <a:buChar char="•"/>
            </a:pPr>
            <a:r>
              <a:rPr lang="en-US" dirty="0" smtClean="0">
                <a:latin typeface="Times New Roman" pitchFamily="18" charset="0"/>
                <a:cs typeface="Times New Roman" pitchFamily="18" charset="0"/>
              </a:rPr>
              <a:t>Note, with perfect information, we market nationally (p = 0.55) only if it is going to be a success. Expected gain is 0.55</a:t>
            </a:r>
            <a:r>
              <a:rPr lang="en-US" dirty="0" smtClean="0">
                <a:latin typeface="Times New Roman" pitchFamily="18" charset="0"/>
                <a:cs typeface="Times New Roman" pitchFamily="18" charset="0"/>
                <a:sym typeface="Mathematica1"/>
              </a:rPr>
              <a:t></a:t>
            </a:r>
            <a:r>
              <a:rPr lang="en-US" dirty="0" smtClean="0">
                <a:latin typeface="Times New Roman" pitchFamily="18" charset="0"/>
                <a:cs typeface="Times New Roman" pitchFamily="18" charset="0"/>
              </a:rPr>
              <a:t>300000 = 165000. </a:t>
            </a:r>
          </a:p>
          <a:p>
            <a:pPr marL="182880" indent="274320">
              <a:lnSpc>
                <a:spcPct val="150000"/>
              </a:lnSpc>
              <a:spcBef>
                <a:spcPts val="600"/>
              </a:spcBef>
              <a:buFont typeface="Arial" pitchFamily="34" charset="0"/>
              <a:buChar char="•"/>
            </a:pPr>
            <a:r>
              <a:rPr lang="en-US" dirty="0" smtClean="0">
                <a:latin typeface="Times New Roman" pitchFamily="18" charset="0"/>
                <a:cs typeface="Times New Roman" pitchFamily="18" charset="0"/>
              </a:rPr>
              <a:t>Compare this to the gain of 120000 with original information.</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preferRelativeResize="0">
            <a:picLocks noChangeArrowheads="1"/>
          </p:cNvPicPr>
          <p:nvPr/>
        </p:nvPicPr>
        <p:blipFill>
          <a:blip r:embed="rId2" cstate="print"/>
          <a:srcRect/>
          <a:stretch>
            <a:fillRect/>
          </a:stretch>
        </p:blipFill>
        <p:spPr bwMode="auto">
          <a:xfrm>
            <a:off x="0" y="0"/>
            <a:ext cx="9144000" cy="548640"/>
          </a:xfrm>
          <a:prstGeom prst="rect">
            <a:avLst/>
          </a:prstGeom>
          <a:noFill/>
          <a:ln w="9525">
            <a:noFill/>
            <a:miter lim="800000"/>
            <a:headEnd/>
            <a:tailEnd/>
          </a:ln>
        </p:spPr>
      </p:pic>
      <p:sp>
        <p:nvSpPr>
          <p:cNvPr id="2" name="Title 1"/>
          <p:cNvSpPr>
            <a:spLocks noGrp="1"/>
          </p:cNvSpPr>
          <p:nvPr>
            <p:ph type="ctrTitle"/>
          </p:nvPr>
        </p:nvSpPr>
        <p:spPr>
          <a:xfrm>
            <a:off x="0" y="0"/>
            <a:ext cx="7696200" cy="609600"/>
          </a:xfrm>
        </p:spPr>
        <p:txBody>
          <a:bodyPr>
            <a:noAutofit/>
          </a:bodyPr>
          <a:lstStyle/>
          <a:p>
            <a:pPr marL="274320" lvl="0" indent="365760" algn="l">
              <a:lnSpc>
                <a:spcPct val="150000"/>
              </a:lnSpc>
              <a:spcBef>
                <a:spcPts val="0"/>
              </a:spcBef>
            </a:pPr>
            <a:r>
              <a:rPr lang="en-GB" sz="2400" b="1" dirty="0" smtClean="0">
                <a:solidFill>
                  <a:schemeClr val="bg1"/>
                </a:solidFill>
                <a:latin typeface="Times New Roman" pitchFamily="18" charset="0"/>
                <a:ea typeface="+mn-ea"/>
                <a:cs typeface="Times New Roman" pitchFamily="18" charset="0"/>
              </a:rPr>
              <a:t>Decision trees</a:t>
            </a:r>
            <a:endParaRPr lang="en-US" sz="2400" b="1" dirty="0">
              <a:solidFill>
                <a:schemeClr val="bg1"/>
              </a:solidFill>
            </a:endParaRPr>
          </a:p>
        </p:txBody>
      </p:sp>
      <p:sp>
        <p:nvSpPr>
          <p:cNvPr id="6" name="Slide Number Placeholder 5"/>
          <p:cNvSpPr>
            <a:spLocks noGrp="1"/>
          </p:cNvSpPr>
          <p:nvPr>
            <p:ph type="sldNum" sz="quarter" idx="12"/>
          </p:nvPr>
        </p:nvSpPr>
        <p:spPr/>
        <p:txBody>
          <a:bodyPr/>
          <a:lstStyle/>
          <a:p>
            <a:fld id="{5DAA7B20-E9E9-4964-A3EC-716C87315808}" type="slidenum">
              <a:rPr lang="en-US" smtClean="0"/>
              <a:pPr/>
              <a:t>29</a:t>
            </a:fld>
            <a:endParaRPr lang="en-US"/>
          </a:p>
        </p:txBody>
      </p:sp>
      <p:sp>
        <p:nvSpPr>
          <p:cNvPr id="7" name="Rectangle 6"/>
          <p:cNvSpPr/>
          <p:nvPr/>
        </p:nvSpPr>
        <p:spPr>
          <a:xfrm>
            <a:off x="152400" y="762000"/>
            <a:ext cx="8458200" cy="5278368"/>
          </a:xfrm>
          <a:prstGeom prst="rect">
            <a:avLst/>
          </a:prstGeom>
        </p:spPr>
        <p:txBody>
          <a:bodyPr wrap="square">
            <a:spAutoFit/>
          </a:bodyPr>
          <a:lstStyle/>
          <a:p>
            <a:pPr indent="274320">
              <a:lnSpc>
                <a:spcPct val="150000"/>
              </a:lnSpc>
              <a:spcBef>
                <a:spcPts val="600"/>
              </a:spcBef>
            </a:pPr>
            <a:r>
              <a:rPr lang="en-US" b="1" dirty="0" smtClean="0">
                <a:latin typeface="Times New Roman" pitchFamily="18" charset="0"/>
                <a:cs typeface="Times New Roman" pitchFamily="18" charset="0"/>
              </a:rPr>
              <a:t>Expected Value of Sample Information (EVSI)</a:t>
            </a:r>
          </a:p>
          <a:p>
            <a:pPr marL="182880" indent="274320">
              <a:lnSpc>
                <a:spcPct val="150000"/>
              </a:lnSpc>
              <a:spcBef>
                <a:spcPts val="600"/>
              </a:spcBef>
              <a:buFont typeface="Arial" pitchFamily="34" charset="0"/>
              <a:buChar char="•"/>
            </a:pPr>
            <a:r>
              <a:rPr lang="en-US" dirty="0" smtClean="0">
                <a:latin typeface="Times New Roman" pitchFamily="18" charset="0"/>
                <a:cs typeface="Times New Roman" pitchFamily="18" charset="0"/>
              </a:rPr>
              <a:t>If the company acts optimally and the test market study is costless, we have an expected final asset position of  $264,000 + $30,000 = $294,000.</a:t>
            </a:r>
          </a:p>
          <a:p>
            <a:pPr marL="182880" indent="274320">
              <a:lnSpc>
                <a:spcPct val="150000"/>
              </a:lnSpc>
              <a:spcBef>
                <a:spcPts val="600"/>
              </a:spcBef>
              <a:buFont typeface="Arial" pitchFamily="34" charset="0"/>
              <a:buChar char="•"/>
            </a:pPr>
            <a:r>
              <a:rPr lang="en-US" dirty="0" smtClean="0">
                <a:latin typeface="Times New Roman" pitchFamily="18" charset="0"/>
                <a:cs typeface="Times New Roman" pitchFamily="18" charset="0"/>
              </a:rPr>
              <a:t>This value is larger than the ‘no market test’ branch of $270,000.</a:t>
            </a:r>
          </a:p>
          <a:p>
            <a:pPr marL="182880" indent="274320">
              <a:lnSpc>
                <a:spcPct val="150000"/>
              </a:lnSpc>
              <a:spcBef>
                <a:spcPts val="600"/>
              </a:spcBef>
              <a:buFont typeface="Arial" pitchFamily="34" charset="0"/>
              <a:buChar char="•"/>
            </a:pPr>
            <a:r>
              <a:rPr lang="en-US" dirty="0" smtClean="0">
                <a:latin typeface="Times New Roman" pitchFamily="18" charset="0"/>
                <a:cs typeface="Times New Roman" pitchFamily="18" charset="0"/>
              </a:rPr>
              <a:t>Hence, the expected value with sample information (EVWSI) = </a:t>
            </a:r>
          </a:p>
          <a:p>
            <a:pPr marL="182880" indent="274320">
              <a:lnSpc>
                <a:spcPct val="150000"/>
              </a:lnSpc>
              <a:spcBef>
                <a:spcPts val="600"/>
              </a:spcBef>
            </a:pPr>
            <a:r>
              <a:rPr lang="en-US" dirty="0" smtClean="0">
                <a:latin typeface="Times New Roman" pitchFamily="18" charset="0"/>
                <a:cs typeface="Times New Roman" pitchFamily="18" charset="0"/>
              </a:rPr>
              <a:t>            max(294000, 270000) = 294000</a:t>
            </a:r>
          </a:p>
          <a:p>
            <a:pPr marL="182880" indent="274320">
              <a:lnSpc>
                <a:spcPct val="150000"/>
              </a:lnSpc>
              <a:spcBef>
                <a:spcPts val="600"/>
              </a:spcBef>
              <a:buFont typeface="Arial" pitchFamily="34" charset="0"/>
              <a:buChar char="•"/>
            </a:pPr>
            <a:r>
              <a:rPr lang="en-US" dirty="0" smtClean="0">
                <a:latin typeface="Times New Roman" pitchFamily="18" charset="0"/>
                <a:cs typeface="Times New Roman" pitchFamily="18" charset="0"/>
              </a:rPr>
              <a:t>The expected value with original information (EVWOI) = $270,000.</a:t>
            </a:r>
          </a:p>
          <a:p>
            <a:pPr marL="182880" indent="274320">
              <a:lnSpc>
                <a:spcPct val="150000"/>
              </a:lnSpc>
              <a:spcBef>
                <a:spcPts val="600"/>
              </a:spcBef>
              <a:buFont typeface="Arial" pitchFamily="34" charset="0"/>
              <a:buChar char="•"/>
            </a:pPr>
            <a:r>
              <a:rPr lang="en-US" dirty="0" smtClean="0">
                <a:latin typeface="Times New Roman" pitchFamily="18" charset="0"/>
                <a:cs typeface="Times New Roman" pitchFamily="18" charset="0"/>
              </a:rPr>
              <a:t>The expected value of sample information:</a:t>
            </a:r>
          </a:p>
          <a:p>
            <a:pPr marL="182880" indent="274320">
              <a:lnSpc>
                <a:spcPct val="150000"/>
              </a:lnSpc>
              <a:spcBef>
                <a:spcPts val="600"/>
              </a:spcBef>
            </a:pPr>
            <a:r>
              <a:rPr lang="en-US" dirty="0" smtClean="0">
                <a:latin typeface="Times New Roman" pitchFamily="18" charset="0"/>
                <a:cs typeface="Times New Roman" pitchFamily="18" charset="0"/>
              </a:rPr>
              <a:t>           EVSI = EVWSI - EVWOI = $24,000</a:t>
            </a:r>
          </a:p>
          <a:p>
            <a:pPr marL="182880" indent="274320">
              <a:lnSpc>
                <a:spcPct val="150000"/>
              </a:lnSpc>
              <a:spcBef>
                <a:spcPts val="600"/>
              </a:spcBef>
              <a:buFont typeface="Arial" pitchFamily="34" charset="0"/>
              <a:buChar char="•"/>
            </a:pPr>
            <a:r>
              <a:rPr lang="en-US" dirty="0" smtClean="0">
                <a:latin typeface="Times New Roman" pitchFamily="18" charset="0"/>
                <a:cs typeface="Times New Roman" pitchFamily="18" charset="0"/>
              </a:rPr>
              <a:t>This value is </a:t>
            </a:r>
            <a:r>
              <a:rPr lang="en-US" b="1" dirty="0" smtClean="0">
                <a:latin typeface="Times New Roman" pitchFamily="18" charset="0"/>
                <a:cs typeface="Times New Roman" pitchFamily="18" charset="0"/>
              </a:rPr>
              <a:t>less than </a:t>
            </a:r>
            <a:r>
              <a:rPr lang="en-US" dirty="0" smtClean="0">
                <a:latin typeface="Times New Roman" pitchFamily="18" charset="0"/>
                <a:cs typeface="Times New Roman" pitchFamily="18" charset="0"/>
              </a:rPr>
              <a:t>the cost of the market test, hence </a:t>
            </a:r>
            <a:r>
              <a:rPr lang="en-US" dirty="0" err="1" smtClean="0">
                <a:latin typeface="Times New Roman" pitchFamily="18" charset="0"/>
                <a:cs typeface="Times New Roman" pitchFamily="18" charset="0"/>
              </a:rPr>
              <a:t>Colaco</a:t>
            </a:r>
            <a:r>
              <a:rPr lang="en-US"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rPr>
              <a:t>should not </a:t>
            </a:r>
            <a:r>
              <a:rPr lang="en-US" dirty="0" smtClean="0">
                <a:latin typeface="Times New Roman" pitchFamily="18" charset="0"/>
                <a:cs typeface="Times New Roman" pitchFamily="18" charset="0"/>
              </a:rPr>
              <a:t>conduct the test market study.</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762000"/>
            <a:ext cx="8001000" cy="3581400"/>
          </a:xfrm>
        </p:spPr>
        <p:txBody>
          <a:bodyPr>
            <a:normAutofit/>
          </a:bodyPr>
          <a:lstStyle/>
          <a:p>
            <a:pPr algn="l">
              <a:lnSpc>
                <a:spcPct val="150000"/>
              </a:lnSpc>
              <a:spcBef>
                <a:spcPts val="0"/>
              </a:spcBef>
            </a:pPr>
            <a:r>
              <a:rPr lang="en-GB" sz="2000" b="1" u="sng" dirty="0" smtClean="0">
                <a:solidFill>
                  <a:schemeClr val="tx1"/>
                </a:solidFill>
                <a:latin typeface="Times New Roman" pitchFamily="18" charset="0"/>
                <a:cs typeface="Times New Roman" pitchFamily="18" charset="0"/>
              </a:rPr>
              <a:t>A decision problem</a:t>
            </a:r>
            <a:r>
              <a:rPr lang="en-GB" sz="2000" b="1" dirty="0" smtClean="0">
                <a:solidFill>
                  <a:schemeClr val="tx1"/>
                </a:solidFill>
                <a:latin typeface="Times New Roman" pitchFamily="18" charset="0"/>
                <a:cs typeface="Times New Roman" pitchFamily="18" charset="0"/>
              </a:rPr>
              <a:t> </a:t>
            </a:r>
            <a:r>
              <a:rPr lang="en-GB" sz="2000" dirty="0" smtClean="0">
                <a:solidFill>
                  <a:schemeClr val="tx1"/>
                </a:solidFill>
                <a:latin typeface="Times New Roman" pitchFamily="18" charset="0"/>
                <a:cs typeface="Times New Roman" pitchFamily="18" charset="0"/>
              </a:rPr>
              <a:t>may be represented by a model in terms of the following elements:</a:t>
            </a:r>
            <a:endParaRPr lang="en-US" sz="2000" dirty="0">
              <a:solidFill>
                <a:schemeClr val="tx1"/>
              </a:solidFill>
              <a:latin typeface="Times New Roman" pitchFamily="18" charset="0"/>
              <a:cs typeface="Times New Roman" pitchFamily="18" charset="0"/>
            </a:endParaRPr>
          </a:p>
        </p:txBody>
      </p:sp>
      <p:pic>
        <p:nvPicPr>
          <p:cNvPr id="1026" name="Picture 2"/>
          <p:cNvPicPr preferRelativeResize="0">
            <a:picLocks noChangeArrowheads="1"/>
          </p:cNvPicPr>
          <p:nvPr/>
        </p:nvPicPr>
        <p:blipFill>
          <a:blip r:embed="rId2" cstate="print"/>
          <a:srcRect/>
          <a:stretch>
            <a:fillRect/>
          </a:stretch>
        </p:blipFill>
        <p:spPr bwMode="auto">
          <a:xfrm>
            <a:off x="0" y="0"/>
            <a:ext cx="9144000" cy="548640"/>
          </a:xfrm>
          <a:prstGeom prst="rect">
            <a:avLst/>
          </a:prstGeom>
          <a:noFill/>
          <a:ln w="9525">
            <a:noFill/>
            <a:miter lim="800000"/>
            <a:headEnd/>
            <a:tailEnd/>
          </a:ln>
        </p:spPr>
      </p:pic>
      <p:sp>
        <p:nvSpPr>
          <p:cNvPr id="2" name="Title 1"/>
          <p:cNvSpPr>
            <a:spLocks noGrp="1"/>
          </p:cNvSpPr>
          <p:nvPr>
            <p:ph type="ctrTitle"/>
          </p:nvPr>
        </p:nvSpPr>
        <p:spPr>
          <a:xfrm>
            <a:off x="0" y="0"/>
            <a:ext cx="5486400" cy="533400"/>
          </a:xfrm>
        </p:spPr>
        <p:txBody>
          <a:bodyPr>
            <a:noAutofit/>
          </a:bodyPr>
          <a:lstStyle/>
          <a:p>
            <a:pPr marL="274320" lvl="0" indent="365760" algn="l">
              <a:lnSpc>
                <a:spcPct val="150000"/>
              </a:lnSpc>
              <a:spcBef>
                <a:spcPts val="0"/>
              </a:spcBef>
            </a:pPr>
            <a:r>
              <a:rPr lang="en-GB" sz="2400" b="1" dirty="0" smtClean="0">
                <a:solidFill>
                  <a:schemeClr val="bg1"/>
                </a:solidFill>
                <a:latin typeface="Times New Roman" pitchFamily="18" charset="0"/>
                <a:ea typeface="+mn-ea"/>
                <a:cs typeface="Times New Roman" pitchFamily="18" charset="0"/>
              </a:rPr>
              <a:t>1.  Components of decision making</a:t>
            </a:r>
            <a:endParaRPr lang="en-US" sz="2400" b="1" dirty="0">
              <a:solidFill>
                <a:schemeClr val="bg1"/>
              </a:solidFill>
            </a:endParaRPr>
          </a:p>
        </p:txBody>
      </p:sp>
      <p:sp>
        <p:nvSpPr>
          <p:cNvPr id="6" name="Slide Number Placeholder 5"/>
          <p:cNvSpPr>
            <a:spLocks noGrp="1"/>
          </p:cNvSpPr>
          <p:nvPr>
            <p:ph type="sldNum" sz="quarter" idx="12"/>
          </p:nvPr>
        </p:nvSpPr>
        <p:spPr/>
        <p:txBody>
          <a:bodyPr/>
          <a:lstStyle/>
          <a:p>
            <a:fld id="{5DAA7B20-E9E9-4964-A3EC-716C87315808}" type="slidenum">
              <a:rPr lang="en-US" smtClean="0"/>
              <a:pPr/>
              <a:t>3</a:t>
            </a:fld>
            <a:endParaRPr lang="en-US"/>
          </a:p>
        </p:txBody>
      </p:sp>
      <p:sp>
        <p:nvSpPr>
          <p:cNvPr id="7" name="Rectangle 6"/>
          <p:cNvSpPr/>
          <p:nvPr/>
        </p:nvSpPr>
        <p:spPr>
          <a:xfrm>
            <a:off x="457200" y="1752601"/>
            <a:ext cx="8153400" cy="4016484"/>
          </a:xfrm>
          <a:prstGeom prst="rect">
            <a:avLst/>
          </a:prstGeom>
        </p:spPr>
        <p:txBody>
          <a:bodyPr wrap="square">
            <a:spAutoFit/>
          </a:bodyPr>
          <a:lstStyle/>
          <a:p>
            <a:pPr marL="91440" indent="457200">
              <a:lnSpc>
                <a:spcPct val="150000"/>
              </a:lnSpc>
              <a:spcBef>
                <a:spcPts val="600"/>
              </a:spcBef>
              <a:buFont typeface="Arial" pitchFamily="34" charset="0"/>
              <a:buChar char="•"/>
            </a:pPr>
            <a:r>
              <a:rPr lang="en-GB" sz="2000" b="1" u="sng" dirty="0" smtClean="0">
                <a:latin typeface="Times New Roman" pitchFamily="18" charset="0"/>
                <a:cs typeface="Times New Roman" pitchFamily="18" charset="0"/>
              </a:rPr>
              <a:t>The decision maker</a:t>
            </a:r>
            <a:r>
              <a:rPr lang="en-GB" sz="2000" b="1" dirty="0" smtClean="0">
                <a:latin typeface="Times New Roman" pitchFamily="18" charset="0"/>
                <a:cs typeface="Times New Roman" pitchFamily="18" charset="0"/>
              </a:rPr>
              <a:t> </a:t>
            </a:r>
            <a:r>
              <a:rPr lang="en-GB" sz="2000" dirty="0" smtClean="0">
                <a:latin typeface="Times New Roman" pitchFamily="18" charset="0"/>
                <a:cs typeface="Times New Roman" pitchFamily="18" charset="0"/>
              </a:rPr>
              <a:t>who is responsible for making the decision.</a:t>
            </a:r>
          </a:p>
          <a:p>
            <a:pPr marL="91440" indent="457200">
              <a:lnSpc>
                <a:spcPct val="150000"/>
              </a:lnSpc>
              <a:spcBef>
                <a:spcPts val="600"/>
              </a:spcBef>
              <a:buFont typeface="Arial" pitchFamily="34" charset="0"/>
              <a:buChar char="•"/>
            </a:pPr>
            <a:r>
              <a:rPr lang="en-GB" sz="2000" b="1" u="sng" dirty="0" smtClean="0">
                <a:latin typeface="Times New Roman" pitchFamily="18" charset="0"/>
                <a:cs typeface="Times New Roman" pitchFamily="18" charset="0"/>
              </a:rPr>
              <a:t>Alternative courses of action</a:t>
            </a:r>
            <a:r>
              <a:rPr lang="en-GB" sz="2000" dirty="0" smtClean="0">
                <a:latin typeface="Times New Roman" pitchFamily="18" charset="0"/>
                <a:cs typeface="Times New Roman" pitchFamily="18" charset="0"/>
              </a:rPr>
              <a:t>: given that the alternatives are specified, the decision involves a choice among the alternative course action. </a:t>
            </a:r>
          </a:p>
          <a:p>
            <a:pPr marL="91440" indent="457200">
              <a:lnSpc>
                <a:spcPct val="150000"/>
              </a:lnSpc>
              <a:spcBef>
                <a:spcPts val="600"/>
              </a:spcBef>
              <a:buFont typeface="Arial" pitchFamily="34" charset="0"/>
              <a:buChar char="•"/>
            </a:pPr>
            <a:r>
              <a:rPr lang="en-GB" sz="2000" b="1" u="sng" dirty="0" smtClean="0">
                <a:latin typeface="Times New Roman" pitchFamily="18" charset="0"/>
                <a:cs typeface="Times New Roman" pitchFamily="18" charset="0"/>
              </a:rPr>
              <a:t>Events</a:t>
            </a:r>
            <a:r>
              <a:rPr lang="en-GB" sz="2000" dirty="0" smtClean="0">
                <a:latin typeface="Times New Roman" pitchFamily="18" charset="0"/>
                <a:cs typeface="Times New Roman" pitchFamily="18" charset="0"/>
              </a:rPr>
              <a:t>: the scenarios or states of the environment not under control of the decision maker that may occur.</a:t>
            </a:r>
          </a:p>
          <a:p>
            <a:pPr marL="91440" indent="457200">
              <a:lnSpc>
                <a:spcPct val="150000"/>
              </a:lnSpc>
              <a:spcBef>
                <a:spcPts val="600"/>
              </a:spcBef>
              <a:buFont typeface="Arial" pitchFamily="34" charset="0"/>
              <a:buChar char="•"/>
            </a:pPr>
            <a:r>
              <a:rPr lang="en-GB" sz="2000" b="1" u="sng" dirty="0" smtClean="0">
                <a:latin typeface="Times New Roman" pitchFamily="18" charset="0"/>
                <a:cs typeface="Times New Roman" pitchFamily="18" charset="0"/>
              </a:rPr>
              <a:t>Consequences</a:t>
            </a:r>
            <a:r>
              <a:rPr lang="en-GB" sz="2000" dirty="0" smtClean="0">
                <a:latin typeface="Times New Roman" pitchFamily="18" charset="0"/>
                <a:cs typeface="Times New Roman" pitchFamily="18" charset="0"/>
              </a:rPr>
              <a:t>: measures of the net benefit, or payoff received by the decision maker. They can be conveniently summarised in a payoff or decision matrix.</a:t>
            </a:r>
            <a:endParaRPr lang="en-GB"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preferRelativeResize="0">
            <a:picLocks noChangeArrowheads="1"/>
          </p:cNvPicPr>
          <p:nvPr/>
        </p:nvPicPr>
        <p:blipFill>
          <a:blip r:embed="rId2" cstate="print"/>
          <a:srcRect/>
          <a:stretch>
            <a:fillRect/>
          </a:stretch>
        </p:blipFill>
        <p:spPr bwMode="auto">
          <a:xfrm>
            <a:off x="0" y="0"/>
            <a:ext cx="9144000" cy="548640"/>
          </a:xfrm>
          <a:prstGeom prst="rect">
            <a:avLst/>
          </a:prstGeom>
          <a:noFill/>
          <a:ln w="9525">
            <a:noFill/>
            <a:miter lim="800000"/>
            <a:headEnd/>
            <a:tailEnd/>
          </a:ln>
        </p:spPr>
      </p:pic>
      <p:sp>
        <p:nvSpPr>
          <p:cNvPr id="2" name="Title 1"/>
          <p:cNvSpPr>
            <a:spLocks noGrp="1"/>
          </p:cNvSpPr>
          <p:nvPr>
            <p:ph type="ctrTitle"/>
          </p:nvPr>
        </p:nvSpPr>
        <p:spPr>
          <a:xfrm>
            <a:off x="0" y="0"/>
            <a:ext cx="8001000" cy="533400"/>
          </a:xfrm>
        </p:spPr>
        <p:txBody>
          <a:bodyPr>
            <a:noAutofit/>
          </a:bodyPr>
          <a:lstStyle/>
          <a:p>
            <a:pPr marL="274320" indent="365760" algn="l">
              <a:lnSpc>
                <a:spcPct val="150000"/>
              </a:lnSpc>
              <a:spcBef>
                <a:spcPts val="0"/>
              </a:spcBef>
            </a:pPr>
            <a:r>
              <a:rPr lang="en-US" sz="2400" b="1" dirty="0" smtClean="0">
                <a:solidFill>
                  <a:schemeClr val="bg1"/>
                </a:solidFill>
                <a:latin typeface="Times New Roman" pitchFamily="18" charset="0"/>
                <a:ea typeface="+mn-ea"/>
                <a:cs typeface="Times New Roman" pitchFamily="18" charset="0"/>
              </a:rPr>
              <a:t>5. Posterior probabilities using </a:t>
            </a:r>
            <a:r>
              <a:rPr lang="en-US" sz="2400" b="1" dirty="0" err="1" smtClean="0">
                <a:solidFill>
                  <a:schemeClr val="bg1"/>
                </a:solidFill>
                <a:latin typeface="Times New Roman" pitchFamily="18" charset="0"/>
                <a:ea typeface="+mn-ea"/>
                <a:cs typeface="Times New Roman" pitchFamily="18" charset="0"/>
              </a:rPr>
              <a:t>Bayes</a:t>
            </a:r>
            <a:r>
              <a:rPr lang="en-US" sz="2400" b="1" dirty="0" smtClean="0">
                <a:solidFill>
                  <a:schemeClr val="bg1"/>
                </a:solidFill>
                <a:latin typeface="Times New Roman" pitchFamily="18" charset="0"/>
                <a:ea typeface="+mn-ea"/>
                <a:cs typeface="Times New Roman" pitchFamily="18" charset="0"/>
              </a:rPr>
              <a:t>’ rule</a:t>
            </a:r>
            <a:endParaRPr lang="en-US" sz="2400" b="1" dirty="0">
              <a:solidFill>
                <a:schemeClr val="bg1"/>
              </a:solidFill>
            </a:endParaRPr>
          </a:p>
        </p:txBody>
      </p:sp>
      <p:sp>
        <p:nvSpPr>
          <p:cNvPr id="6" name="Slide Number Placeholder 5"/>
          <p:cNvSpPr>
            <a:spLocks noGrp="1"/>
          </p:cNvSpPr>
          <p:nvPr>
            <p:ph type="sldNum" sz="quarter" idx="12"/>
          </p:nvPr>
        </p:nvSpPr>
        <p:spPr/>
        <p:txBody>
          <a:bodyPr/>
          <a:lstStyle/>
          <a:p>
            <a:fld id="{5DAA7B20-E9E9-4964-A3EC-716C87315808}" type="slidenum">
              <a:rPr lang="en-US" smtClean="0"/>
              <a:pPr/>
              <a:t>30</a:t>
            </a:fld>
            <a:endParaRPr lang="en-US"/>
          </a:p>
        </p:txBody>
      </p:sp>
      <p:sp>
        <p:nvSpPr>
          <p:cNvPr id="7" name="Rectangle 6"/>
          <p:cNvSpPr/>
          <p:nvPr/>
        </p:nvSpPr>
        <p:spPr>
          <a:xfrm>
            <a:off x="152400" y="762000"/>
            <a:ext cx="8458200" cy="458074"/>
          </a:xfrm>
          <a:prstGeom prst="rect">
            <a:avLst/>
          </a:prstGeom>
        </p:spPr>
        <p:txBody>
          <a:bodyPr wrap="square">
            <a:spAutoFit/>
          </a:bodyPr>
          <a:lstStyle/>
          <a:p>
            <a:pPr indent="274320">
              <a:lnSpc>
                <a:spcPct val="150000"/>
              </a:lnSpc>
              <a:spcBef>
                <a:spcPts val="600"/>
              </a:spcBef>
            </a:pPr>
            <a:r>
              <a:rPr lang="en-US" dirty="0" smtClean="0">
                <a:latin typeface="Times New Roman" pitchFamily="18" charset="0"/>
                <a:cs typeface="Times New Roman" pitchFamily="18" charset="0"/>
              </a:rPr>
              <a:t>  </a:t>
            </a:r>
          </a:p>
        </p:txBody>
      </p:sp>
      <p:sp>
        <p:nvSpPr>
          <p:cNvPr id="8" name="Rectangle 7"/>
          <p:cNvSpPr/>
          <p:nvPr/>
        </p:nvSpPr>
        <p:spPr>
          <a:xfrm>
            <a:off x="457200" y="838200"/>
            <a:ext cx="7924800" cy="4632037"/>
          </a:xfrm>
          <a:prstGeom prst="rect">
            <a:avLst/>
          </a:prstGeom>
        </p:spPr>
        <p:txBody>
          <a:bodyPr wrap="square">
            <a:spAutoFit/>
          </a:bodyPr>
          <a:lstStyle/>
          <a:p>
            <a:pPr marL="182880" indent="274320">
              <a:lnSpc>
                <a:spcPct val="150000"/>
              </a:lnSpc>
              <a:spcBef>
                <a:spcPts val="600"/>
              </a:spcBef>
              <a:buFont typeface="Arial" pitchFamily="34" charset="0"/>
              <a:buChar char="•"/>
            </a:pPr>
            <a:r>
              <a:rPr lang="en-GB" sz="2000" dirty="0" smtClean="0">
                <a:latin typeface="Times New Roman" pitchFamily="18" charset="0"/>
                <a:cs typeface="Times New Roman" pitchFamily="18" charset="0"/>
              </a:rPr>
              <a:t>In the </a:t>
            </a:r>
            <a:r>
              <a:rPr lang="en-GB" sz="2000" dirty="0" err="1" smtClean="0">
                <a:latin typeface="Times New Roman" pitchFamily="18" charset="0"/>
                <a:cs typeface="Times New Roman" pitchFamily="18" charset="0"/>
              </a:rPr>
              <a:t>Colaco’s</a:t>
            </a:r>
            <a:r>
              <a:rPr lang="en-GB" sz="2000" dirty="0" smtClean="0">
                <a:latin typeface="Times New Roman" pitchFamily="18" charset="0"/>
                <a:cs typeface="Times New Roman" pitchFamily="18" charset="0"/>
              </a:rPr>
              <a:t> example we have </a:t>
            </a:r>
            <a:r>
              <a:rPr lang="en-GB" sz="2000" b="1" u="sng" dirty="0" smtClean="0">
                <a:latin typeface="Times New Roman" pitchFamily="18" charset="0"/>
                <a:cs typeface="Times New Roman" pitchFamily="18" charset="0"/>
              </a:rPr>
              <a:t>prior probabilities</a:t>
            </a:r>
            <a:r>
              <a:rPr lang="en-GB" sz="2000" b="1" dirty="0" smtClean="0">
                <a:latin typeface="Times New Roman" pitchFamily="18" charset="0"/>
                <a:cs typeface="Times New Roman" pitchFamily="18" charset="0"/>
              </a:rPr>
              <a:t> </a:t>
            </a:r>
            <a:r>
              <a:rPr lang="en-GB" sz="2000" dirty="0" smtClean="0">
                <a:latin typeface="Times New Roman" pitchFamily="18" charset="0"/>
                <a:cs typeface="Times New Roman" pitchFamily="18" charset="0"/>
              </a:rPr>
              <a:t>of national success  p(NS) = 0.55 and of national failure p(NF) = 0.45.</a:t>
            </a:r>
          </a:p>
          <a:p>
            <a:pPr marL="182880" indent="274320">
              <a:lnSpc>
                <a:spcPct val="150000"/>
              </a:lnSpc>
              <a:spcBef>
                <a:spcPts val="600"/>
              </a:spcBef>
              <a:buFont typeface="Arial" pitchFamily="34" charset="0"/>
              <a:buChar char="•"/>
            </a:pPr>
            <a:r>
              <a:rPr lang="en-GB" sz="2000" b="1" u="sng" dirty="0" smtClean="0">
                <a:latin typeface="Times New Roman" pitchFamily="18" charset="0"/>
                <a:cs typeface="Times New Roman" pitchFamily="18" charset="0"/>
              </a:rPr>
              <a:t>Posterior probabilities</a:t>
            </a:r>
            <a:r>
              <a:rPr lang="en-GB" sz="2000" b="1" dirty="0" smtClean="0">
                <a:latin typeface="Times New Roman" pitchFamily="18" charset="0"/>
                <a:cs typeface="Times New Roman" pitchFamily="18" charset="0"/>
              </a:rPr>
              <a:t> </a:t>
            </a:r>
            <a:r>
              <a:rPr lang="en-GB" sz="2000" dirty="0" smtClean="0">
                <a:latin typeface="Times New Roman" pitchFamily="18" charset="0"/>
                <a:cs typeface="Times New Roman" pitchFamily="18" charset="0"/>
              </a:rPr>
              <a:t>are revised probabilities of outcomes obtained on the basis of  indicators from a test marketing procedure.</a:t>
            </a:r>
          </a:p>
          <a:p>
            <a:pPr marL="182880" indent="274320">
              <a:lnSpc>
                <a:spcPct val="150000"/>
              </a:lnSpc>
              <a:spcBef>
                <a:spcPts val="600"/>
              </a:spcBef>
              <a:buFont typeface="Arial" pitchFamily="34" charset="0"/>
              <a:buChar char="•"/>
            </a:pPr>
            <a:r>
              <a:rPr lang="en-GB" sz="2000" dirty="0" smtClean="0">
                <a:latin typeface="Times New Roman" pitchFamily="18" charset="0"/>
                <a:cs typeface="Times New Roman" pitchFamily="18" charset="0"/>
              </a:rPr>
              <a:t>The two possible outcomes of the test marketing are LF = local failure and LS = local success.</a:t>
            </a:r>
          </a:p>
          <a:p>
            <a:pPr marL="182880" indent="274320">
              <a:lnSpc>
                <a:spcPct val="150000"/>
              </a:lnSpc>
              <a:spcBef>
                <a:spcPts val="600"/>
              </a:spcBef>
              <a:buFont typeface="Arial" pitchFamily="34" charset="0"/>
              <a:buChar char="•"/>
            </a:pPr>
            <a:r>
              <a:rPr lang="en-GB" sz="2000" dirty="0" smtClean="0">
                <a:latin typeface="Times New Roman" pitchFamily="18" charset="0"/>
                <a:cs typeface="Times New Roman" pitchFamily="18" charset="0"/>
              </a:rPr>
              <a:t>The posterior probabilities are</a:t>
            </a:r>
          </a:p>
          <a:p>
            <a:pPr marL="548640" indent="274320">
              <a:lnSpc>
                <a:spcPct val="150000"/>
              </a:lnSpc>
              <a:spcBef>
                <a:spcPts val="600"/>
              </a:spcBef>
            </a:pPr>
            <a:r>
              <a:rPr lang="en-GB" sz="2000" dirty="0" smtClean="0">
                <a:latin typeface="Times New Roman" pitchFamily="18" charset="0"/>
                <a:cs typeface="Times New Roman" pitchFamily="18" charset="0"/>
              </a:rPr>
              <a:t>                 p(NS|LS) = 0.85          p(NS|LF) = 0.10</a:t>
            </a:r>
          </a:p>
          <a:p>
            <a:pPr marL="548640" indent="274320">
              <a:lnSpc>
                <a:spcPct val="150000"/>
              </a:lnSpc>
              <a:spcBef>
                <a:spcPts val="600"/>
              </a:spcBef>
            </a:pPr>
            <a:r>
              <a:rPr lang="en-GB" sz="2000" dirty="0" smtClean="0">
                <a:latin typeface="Times New Roman" pitchFamily="18" charset="0"/>
                <a:cs typeface="Times New Roman" pitchFamily="18" charset="0"/>
              </a:rPr>
              <a:t>                 p(NF|LS) = 0.15          p(NF|LF) = 0.90</a:t>
            </a:r>
            <a:endParaRPr lang="en-GB"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preferRelativeResize="0">
            <a:picLocks noChangeArrowheads="1"/>
          </p:cNvPicPr>
          <p:nvPr/>
        </p:nvPicPr>
        <p:blipFill>
          <a:blip r:embed="rId2" cstate="print"/>
          <a:srcRect/>
          <a:stretch>
            <a:fillRect/>
          </a:stretch>
        </p:blipFill>
        <p:spPr bwMode="auto">
          <a:xfrm>
            <a:off x="0" y="0"/>
            <a:ext cx="9144000" cy="548640"/>
          </a:xfrm>
          <a:prstGeom prst="rect">
            <a:avLst/>
          </a:prstGeom>
          <a:noFill/>
          <a:ln w="9525">
            <a:noFill/>
            <a:miter lim="800000"/>
            <a:headEnd/>
            <a:tailEnd/>
          </a:ln>
        </p:spPr>
      </p:pic>
      <p:sp>
        <p:nvSpPr>
          <p:cNvPr id="2" name="Title 1"/>
          <p:cNvSpPr>
            <a:spLocks noGrp="1"/>
          </p:cNvSpPr>
          <p:nvPr>
            <p:ph type="ctrTitle"/>
          </p:nvPr>
        </p:nvSpPr>
        <p:spPr>
          <a:xfrm>
            <a:off x="0" y="0"/>
            <a:ext cx="8001000" cy="533400"/>
          </a:xfrm>
        </p:spPr>
        <p:txBody>
          <a:bodyPr>
            <a:noAutofit/>
          </a:bodyPr>
          <a:lstStyle/>
          <a:p>
            <a:pPr marL="274320" indent="365760" algn="l">
              <a:lnSpc>
                <a:spcPct val="150000"/>
              </a:lnSpc>
              <a:spcBef>
                <a:spcPts val="0"/>
              </a:spcBef>
            </a:pPr>
            <a:r>
              <a:rPr lang="en-US" sz="2400" b="1" dirty="0" smtClean="0">
                <a:solidFill>
                  <a:schemeClr val="bg1"/>
                </a:solidFill>
                <a:latin typeface="Times New Roman" pitchFamily="18" charset="0"/>
                <a:ea typeface="+mn-ea"/>
                <a:cs typeface="Times New Roman" pitchFamily="18" charset="0"/>
              </a:rPr>
              <a:t>Posterior probabilities using </a:t>
            </a:r>
            <a:r>
              <a:rPr lang="en-US" sz="2400" b="1" dirty="0" err="1" smtClean="0">
                <a:solidFill>
                  <a:schemeClr val="bg1"/>
                </a:solidFill>
                <a:latin typeface="Times New Roman" pitchFamily="18" charset="0"/>
                <a:ea typeface="+mn-ea"/>
                <a:cs typeface="Times New Roman" pitchFamily="18" charset="0"/>
              </a:rPr>
              <a:t>Bayes</a:t>
            </a:r>
            <a:r>
              <a:rPr lang="en-US" sz="2400" b="1" dirty="0" smtClean="0">
                <a:solidFill>
                  <a:schemeClr val="bg1"/>
                </a:solidFill>
                <a:latin typeface="Times New Roman" pitchFamily="18" charset="0"/>
                <a:ea typeface="+mn-ea"/>
                <a:cs typeface="Times New Roman" pitchFamily="18" charset="0"/>
              </a:rPr>
              <a:t>’ rule</a:t>
            </a:r>
            <a:endParaRPr lang="en-US" sz="2400" b="1" dirty="0">
              <a:solidFill>
                <a:schemeClr val="bg1"/>
              </a:solidFill>
            </a:endParaRPr>
          </a:p>
        </p:txBody>
      </p:sp>
      <p:sp>
        <p:nvSpPr>
          <p:cNvPr id="6" name="Slide Number Placeholder 5"/>
          <p:cNvSpPr>
            <a:spLocks noGrp="1"/>
          </p:cNvSpPr>
          <p:nvPr>
            <p:ph type="sldNum" sz="quarter" idx="12"/>
          </p:nvPr>
        </p:nvSpPr>
        <p:spPr/>
        <p:txBody>
          <a:bodyPr/>
          <a:lstStyle/>
          <a:p>
            <a:fld id="{5DAA7B20-E9E9-4964-A3EC-716C87315808}" type="slidenum">
              <a:rPr lang="en-US" smtClean="0"/>
              <a:pPr/>
              <a:t>31</a:t>
            </a:fld>
            <a:endParaRPr lang="en-US"/>
          </a:p>
        </p:txBody>
      </p:sp>
      <p:sp>
        <p:nvSpPr>
          <p:cNvPr id="7" name="Rectangle 6"/>
          <p:cNvSpPr/>
          <p:nvPr/>
        </p:nvSpPr>
        <p:spPr>
          <a:xfrm>
            <a:off x="152400" y="762000"/>
            <a:ext cx="8458200" cy="458074"/>
          </a:xfrm>
          <a:prstGeom prst="rect">
            <a:avLst/>
          </a:prstGeom>
        </p:spPr>
        <p:txBody>
          <a:bodyPr wrap="square">
            <a:spAutoFit/>
          </a:bodyPr>
          <a:lstStyle/>
          <a:p>
            <a:pPr indent="274320">
              <a:lnSpc>
                <a:spcPct val="150000"/>
              </a:lnSpc>
              <a:spcBef>
                <a:spcPts val="600"/>
              </a:spcBef>
            </a:pPr>
            <a:r>
              <a:rPr lang="en-US" dirty="0" smtClean="0">
                <a:latin typeface="Times New Roman" pitchFamily="18" charset="0"/>
                <a:cs typeface="Times New Roman" pitchFamily="18" charset="0"/>
              </a:rPr>
              <a:t>  </a:t>
            </a:r>
          </a:p>
        </p:txBody>
      </p:sp>
      <p:sp>
        <p:nvSpPr>
          <p:cNvPr id="8" name="Rectangle 7"/>
          <p:cNvSpPr/>
          <p:nvPr/>
        </p:nvSpPr>
        <p:spPr>
          <a:xfrm>
            <a:off x="381000" y="762000"/>
            <a:ext cx="7924800" cy="5709255"/>
          </a:xfrm>
          <a:prstGeom prst="rect">
            <a:avLst/>
          </a:prstGeom>
        </p:spPr>
        <p:txBody>
          <a:bodyPr wrap="square">
            <a:spAutoFit/>
          </a:bodyPr>
          <a:lstStyle/>
          <a:p>
            <a:pPr marL="182880" indent="274320">
              <a:lnSpc>
                <a:spcPct val="150000"/>
              </a:lnSpc>
              <a:spcBef>
                <a:spcPts val="600"/>
              </a:spcBef>
              <a:buFont typeface="Arial" pitchFamily="34" charset="0"/>
              <a:buChar char="•"/>
            </a:pPr>
            <a:r>
              <a:rPr lang="en-US" sz="2000" dirty="0" smtClean="0">
                <a:latin typeface="Times New Roman" pitchFamily="18" charset="0"/>
                <a:cs typeface="Times New Roman" pitchFamily="18" charset="0"/>
              </a:rPr>
              <a:t>Instead of posterior probabilities, we may be given the </a:t>
            </a:r>
            <a:r>
              <a:rPr lang="en-US" sz="2000" b="1" dirty="0" smtClean="0">
                <a:latin typeface="Times New Roman" pitchFamily="18" charset="0"/>
                <a:cs typeface="Times New Roman" pitchFamily="18" charset="0"/>
              </a:rPr>
              <a:t>likelihoods</a:t>
            </a:r>
            <a:r>
              <a:rPr lang="en-US" sz="2000" dirty="0" smtClean="0">
                <a:latin typeface="Times New Roman" pitchFamily="18" charset="0"/>
                <a:cs typeface="Times New Roman" pitchFamily="18" charset="0"/>
              </a:rPr>
              <a:t>.</a:t>
            </a:r>
          </a:p>
          <a:p>
            <a:pPr marL="182880" indent="274320">
              <a:lnSpc>
                <a:spcPct val="150000"/>
              </a:lnSpc>
              <a:spcBef>
                <a:spcPts val="600"/>
              </a:spcBef>
              <a:buFont typeface="Arial" pitchFamily="34" charset="0"/>
              <a:buChar char="•"/>
            </a:pPr>
            <a:r>
              <a:rPr lang="en-US" sz="2000" dirty="0" smtClean="0">
                <a:latin typeface="Times New Roman" pitchFamily="18" charset="0"/>
                <a:cs typeface="Times New Roman" pitchFamily="18" charset="0"/>
              </a:rPr>
              <a:t>Suppose that 55 products that have been national successes (NS) had previously been test marketed, of these 55, 51 were local successes (LS):</a:t>
            </a:r>
          </a:p>
          <a:p>
            <a:pPr marL="182880" indent="274320">
              <a:lnSpc>
                <a:spcPct val="150000"/>
              </a:lnSpc>
              <a:spcBef>
                <a:spcPts val="600"/>
              </a:spcBef>
            </a:pPr>
            <a:r>
              <a:rPr lang="en-US" sz="2000" dirty="0" smtClean="0">
                <a:latin typeface="Times New Roman" pitchFamily="18" charset="0"/>
                <a:cs typeface="Times New Roman" pitchFamily="18" charset="0"/>
              </a:rPr>
              <a:t>              P(LS|NS) = 51/55       </a:t>
            </a:r>
          </a:p>
          <a:p>
            <a:pPr marL="182880" indent="274320">
              <a:lnSpc>
                <a:spcPct val="150000"/>
              </a:lnSpc>
              <a:spcBef>
                <a:spcPts val="600"/>
              </a:spcBef>
            </a:pPr>
            <a:r>
              <a:rPr lang="en-US" sz="2000" dirty="0" smtClean="0">
                <a:latin typeface="Times New Roman" pitchFamily="18" charset="0"/>
                <a:cs typeface="Times New Roman" pitchFamily="18" charset="0"/>
              </a:rPr>
              <a:t>              P(LF|NS) = 4/55</a:t>
            </a:r>
          </a:p>
          <a:p>
            <a:pPr marL="182880" indent="274320">
              <a:lnSpc>
                <a:spcPct val="150000"/>
              </a:lnSpc>
              <a:spcBef>
                <a:spcPts val="600"/>
              </a:spcBef>
              <a:buFont typeface="Arial" pitchFamily="34" charset="0"/>
              <a:buChar char="•"/>
            </a:pPr>
            <a:r>
              <a:rPr lang="en-US" sz="2000" dirty="0" smtClean="0">
                <a:latin typeface="Times New Roman" pitchFamily="18" charset="0"/>
                <a:cs typeface="Times New Roman" pitchFamily="18" charset="0"/>
              </a:rPr>
              <a:t>Suppose that 45 products that have been national failures (NF), 36 of them had been predicted correctly by market tests:</a:t>
            </a:r>
          </a:p>
          <a:p>
            <a:pPr marL="182880" indent="274320">
              <a:lnSpc>
                <a:spcPct val="150000"/>
              </a:lnSpc>
              <a:spcBef>
                <a:spcPts val="600"/>
              </a:spcBef>
            </a:pPr>
            <a:r>
              <a:rPr lang="en-US" sz="2000" dirty="0" smtClean="0">
                <a:latin typeface="Times New Roman" pitchFamily="18" charset="0"/>
                <a:cs typeface="Times New Roman" pitchFamily="18" charset="0"/>
              </a:rPr>
              <a:t>              P(LS|NF) = 9/45           </a:t>
            </a:r>
          </a:p>
          <a:p>
            <a:pPr marL="182880" indent="274320">
              <a:lnSpc>
                <a:spcPct val="150000"/>
              </a:lnSpc>
              <a:spcBef>
                <a:spcPts val="600"/>
              </a:spcBef>
            </a:pPr>
            <a:r>
              <a:rPr lang="en-US" sz="2000" dirty="0" smtClean="0">
                <a:latin typeface="Times New Roman" pitchFamily="18" charset="0"/>
                <a:cs typeface="Times New Roman" pitchFamily="18" charset="0"/>
              </a:rPr>
              <a:t>              P(LF|NF) = 36/45</a:t>
            </a:r>
          </a:p>
          <a:p>
            <a:pPr marL="182880" indent="274320">
              <a:lnSpc>
                <a:spcPct val="150000"/>
              </a:lnSpc>
              <a:spcBef>
                <a:spcPts val="600"/>
              </a:spcBef>
              <a:buFont typeface="Arial" pitchFamily="34" charset="0"/>
              <a:buChar char="•"/>
            </a:pPr>
            <a:r>
              <a:rPr lang="en-US" sz="2000" dirty="0" smtClean="0">
                <a:latin typeface="Times New Roman" pitchFamily="18" charset="0"/>
                <a:cs typeface="Times New Roman" pitchFamily="18" charset="0"/>
              </a:rPr>
              <a:t>With the help of </a:t>
            </a:r>
            <a:r>
              <a:rPr lang="en-US" sz="2000" dirty="0" err="1" smtClean="0">
                <a:latin typeface="Times New Roman" pitchFamily="18" charset="0"/>
                <a:cs typeface="Times New Roman" pitchFamily="18" charset="0"/>
              </a:rPr>
              <a:t>Bayes</a:t>
            </a:r>
            <a:r>
              <a:rPr lang="en-US" sz="2000" dirty="0" smtClean="0">
                <a:latin typeface="Times New Roman" pitchFamily="18" charset="0"/>
                <a:cs typeface="Times New Roman" pitchFamily="18" charset="0"/>
              </a:rPr>
              <a:t>’ rule, we can use the prior probabilities and the likelihoods to determine the posterior probabilities.</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preferRelativeResize="0">
            <a:picLocks noChangeArrowheads="1"/>
          </p:cNvPicPr>
          <p:nvPr/>
        </p:nvPicPr>
        <p:blipFill>
          <a:blip r:embed="rId2" cstate="print"/>
          <a:srcRect/>
          <a:stretch>
            <a:fillRect/>
          </a:stretch>
        </p:blipFill>
        <p:spPr bwMode="auto">
          <a:xfrm>
            <a:off x="0" y="0"/>
            <a:ext cx="9144000" cy="548640"/>
          </a:xfrm>
          <a:prstGeom prst="rect">
            <a:avLst/>
          </a:prstGeom>
          <a:noFill/>
          <a:ln w="9525">
            <a:noFill/>
            <a:miter lim="800000"/>
            <a:headEnd/>
            <a:tailEnd/>
          </a:ln>
        </p:spPr>
      </p:pic>
      <p:sp>
        <p:nvSpPr>
          <p:cNvPr id="2" name="Title 1"/>
          <p:cNvSpPr>
            <a:spLocks noGrp="1"/>
          </p:cNvSpPr>
          <p:nvPr>
            <p:ph type="ctrTitle"/>
          </p:nvPr>
        </p:nvSpPr>
        <p:spPr>
          <a:xfrm>
            <a:off x="0" y="0"/>
            <a:ext cx="8001000" cy="533400"/>
          </a:xfrm>
        </p:spPr>
        <p:txBody>
          <a:bodyPr>
            <a:noAutofit/>
          </a:bodyPr>
          <a:lstStyle/>
          <a:p>
            <a:pPr marL="274320" indent="365760" algn="l">
              <a:lnSpc>
                <a:spcPct val="150000"/>
              </a:lnSpc>
              <a:spcBef>
                <a:spcPts val="0"/>
              </a:spcBef>
            </a:pPr>
            <a:r>
              <a:rPr lang="en-US" sz="2400" b="1" dirty="0" smtClean="0">
                <a:solidFill>
                  <a:schemeClr val="bg1"/>
                </a:solidFill>
                <a:latin typeface="Times New Roman" pitchFamily="18" charset="0"/>
                <a:ea typeface="+mn-ea"/>
                <a:cs typeface="Times New Roman" pitchFamily="18" charset="0"/>
              </a:rPr>
              <a:t>Posterior probabilities using </a:t>
            </a:r>
            <a:r>
              <a:rPr lang="en-US" sz="2400" b="1" dirty="0" err="1" smtClean="0">
                <a:solidFill>
                  <a:schemeClr val="bg1"/>
                </a:solidFill>
                <a:latin typeface="Times New Roman" pitchFamily="18" charset="0"/>
                <a:ea typeface="+mn-ea"/>
                <a:cs typeface="Times New Roman" pitchFamily="18" charset="0"/>
              </a:rPr>
              <a:t>Bayes</a:t>
            </a:r>
            <a:r>
              <a:rPr lang="en-US" sz="2400" b="1" dirty="0" smtClean="0">
                <a:solidFill>
                  <a:schemeClr val="bg1"/>
                </a:solidFill>
                <a:latin typeface="Times New Roman" pitchFamily="18" charset="0"/>
                <a:ea typeface="+mn-ea"/>
                <a:cs typeface="Times New Roman" pitchFamily="18" charset="0"/>
              </a:rPr>
              <a:t>’ rule</a:t>
            </a:r>
            <a:endParaRPr lang="en-US" sz="2400" b="1" dirty="0">
              <a:solidFill>
                <a:schemeClr val="bg1"/>
              </a:solidFill>
            </a:endParaRPr>
          </a:p>
        </p:txBody>
      </p:sp>
      <p:sp>
        <p:nvSpPr>
          <p:cNvPr id="6" name="Slide Number Placeholder 5"/>
          <p:cNvSpPr>
            <a:spLocks noGrp="1"/>
          </p:cNvSpPr>
          <p:nvPr>
            <p:ph type="sldNum" sz="quarter" idx="12"/>
          </p:nvPr>
        </p:nvSpPr>
        <p:spPr/>
        <p:txBody>
          <a:bodyPr/>
          <a:lstStyle/>
          <a:p>
            <a:fld id="{5DAA7B20-E9E9-4964-A3EC-716C87315808}" type="slidenum">
              <a:rPr lang="en-US" smtClean="0"/>
              <a:pPr/>
              <a:t>32</a:t>
            </a:fld>
            <a:endParaRPr lang="en-US"/>
          </a:p>
        </p:txBody>
      </p:sp>
      <p:sp>
        <p:nvSpPr>
          <p:cNvPr id="7" name="Rectangle 6"/>
          <p:cNvSpPr/>
          <p:nvPr/>
        </p:nvSpPr>
        <p:spPr>
          <a:xfrm>
            <a:off x="152400" y="762000"/>
            <a:ext cx="8458200" cy="458074"/>
          </a:xfrm>
          <a:prstGeom prst="rect">
            <a:avLst/>
          </a:prstGeom>
        </p:spPr>
        <p:txBody>
          <a:bodyPr wrap="square">
            <a:spAutoFit/>
          </a:bodyPr>
          <a:lstStyle/>
          <a:p>
            <a:pPr indent="274320">
              <a:lnSpc>
                <a:spcPct val="150000"/>
              </a:lnSpc>
              <a:spcBef>
                <a:spcPts val="600"/>
              </a:spcBef>
            </a:pPr>
            <a:r>
              <a:rPr lang="en-US" dirty="0" smtClean="0">
                <a:latin typeface="Times New Roman" pitchFamily="18" charset="0"/>
                <a:cs typeface="Times New Roman" pitchFamily="18" charset="0"/>
              </a:rPr>
              <a:t>  </a:t>
            </a:r>
          </a:p>
        </p:txBody>
      </p:sp>
      <p:sp>
        <p:nvSpPr>
          <p:cNvPr id="8" name="Rectangle 7"/>
          <p:cNvSpPr/>
          <p:nvPr/>
        </p:nvSpPr>
        <p:spPr>
          <a:xfrm>
            <a:off x="381000" y="762000"/>
            <a:ext cx="7924800" cy="4862870"/>
          </a:xfrm>
          <a:prstGeom prst="rect">
            <a:avLst/>
          </a:prstGeom>
        </p:spPr>
        <p:txBody>
          <a:bodyPr wrap="square">
            <a:spAutoFit/>
          </a:bodyPr>
          <a:lstStyle/>
          <a:p>
            <a:pPr>
              <a:spcBef>
                <a:spcPct val="50000"/>
              </a:spcBef>
            </a:pPr>
            <a:r>
              <a:rPr lang="en-GB" sz="2000" b="1" dirty="0" err="1" smtClean="0">
                <a:latin typeface="Times New Roman" pitchFamily="18" charset="0"/>
                <a:cs typeface="Times New Roman" pitchFamily="18" charset="0"/>
              </a:rPr>
              <a:t>Bayes</a:t>
            </a:r>
            <a:r>
              <a:rPr lang="en-GB" sz="2000" b="1" dirty="0" smtClean="0">
                <a:latin typeface="Times New Roman" pitchFamily="18" charset="0"/>
                <a:cs typeface="Times New Roman" pitchFamily="18" charset="0"/>
              </a:rPr>
              <a:t>’ formula:</a:t>
            </a:r>
          </a:p>
          <a:p>
            <a:pPr>
              <a:spcBef>
                <a:spcPct val="50000"/>
              </a:spcBef>
            </a:pPr>
            <a:endParaRPr lang="en-GB" sz="2000" dirty="0" smtClean="0">
              <a:latin typeface="Helvetica" pitchFamily="34" charset="0"/>
            </a:endParaRPr>
          </a:p>
          <a:p>
            <a:pPr>
              <a:spcBef>
                <a:spcPct val="50000"/>
              </a:spcBef>
            </a:pPr>
            <a:endParaRPr lang="en-GB" sz="2000" dirty="0" smtClean="0">
              <a:latin typeface="Helvetica" pitchFamily="34" charset="0"/>
            </a:endParaRPr>
          </a:p>
          <a:p>
            <a:pPr>
              <a:spcBef>
                <a:spcPct val="50000"/>
              </a:spcBef>
            </a:pPr>
            <a:endParaRPr lang="en-GB" sz="2000" dirty="0" smtClean="0">
              <a:latin typeface="Helvetica" pitchFamily="34" charset="0"/>
            </a:endParaRPr>
          </a:p>
          <a:p>
            <a:pPr>
              <a:spcBef>
                <a:spcPct val="50000"/>
              </a:spcBef>
            </a:pPr>
            <a:endParaRPr lang="en-GB" sz="2000" dirty="0" smtClean="0">
              <a:latin typeface="Helvetica" pitchFamily="34" charset="0"/>
            </a:endParaRPr>
          </a:p>
          <a:p>
            <a:pPr>
              <a:spcBef>
                <a:spcPct val="50000"/>
              </a:spcBef>
            </a:pPr>
            <a:endParaRPr lang="en-GB" sz="2000" dirty="0" smtClean="0">
              <a:latin typeface="Helvetica" pitchFamily="34" charset="0"/>
            </a:endParaRPr>
          </a:p>
          <a:p>
            <a:pPr>
              <a:spcBef>
                <a:spcPct val="50000"/>
              </a:spcBef>
            </a:pPr>
            <a:endParaRPr lang="en-GB" sz="2000" dirty="0" smtClean="0">
              <a:latin typeface="Helvetica" pitchFamily="34" charset="0"/>
            </a:endParaRPr>
          </a:p>
          <a:p>
            <a:pPr>
              <a:spcBef>
                <a:spcPct val="50000"/>
              </a:spcBef>
            </a:pPr>
            <a:r>
              <a:rPr lang="en-GB" sz="2000" dirty="0" smtClean="0">
                <a:latin typeface="Times New Roman" pitchFamily="18" charset="0"/>
                <a:cs typeface="Times New Roman" pitchFamily="18" charset="0"/>
              </a:rPr>
              <a:t>The simple formula for conditional probability</a:t>
            </a:r>
          </a:p>
          <a:p>
            <a:pPr>
              <a:spcBef>
                <a:spcPct val="50000"/>
              </a:spcBef>
              <a:buFontTx/>
              <a:buNone/>
            </a:pPr>
            <a:r>
              <a:rPr lang="en-GB" sz="2000" dirty="0" smtClean="0">
                <a:latin typeface="Times New Roman" pitchFamily="18" charset="0"/>
                <a:cs typeface="Times New Roman" pitchFamily="18" charset="0"/>
              </a:rPr>
              <a:t>            </a:t>
            </a:r>
            <a:r>
              <a:rPr lang="en-GB" sz="2000" dirty="0" smtClean="0">
                <a:solidFill>
                  <a:schemeClr val="accent1"/>
                </a:solidFill>
                <a:latin typeface="Times New Roman" pitchFamily="18" charset="0"/>
                <a:cs typeface="Times New Roman" pitchFamily="18" charset="0"/>
              </a:rPr>
              <a:t>P(A|B) = P(A </a:t>
            </a:r>
            <a:r>
              <a:rPr lang="en-GB" sz="2000" dirty="0" smtClean="0">
                <a:solidFill>
                  <a:schemeClr val="accent1"/>
                </a:solidFill>
                <a:latin typeface="Times New Roman" pitchFamily="18" charset="0"/>
                <a:cs typeface="Times New Roman" pitchFamily="18" charset="0"/>
                <a:sym typeface="Symbol" pitchFamily="18" charset="2"/>
              </a:rPr>
              <a:t> B)/P(B)</a:t>
            </a:r>
          </a:p>
          <a:p>
            <a:pPr>
              <a:spcBef>
                <a:spcPct val="50000"/>
              </a:spcBef>
              <a:buFontTx/>
              <a:buNone/>
            </a:pPr>
            <a:r>
              <a:rPr lang="en-GB" sz="2000" dirty="0" smtClean="0">
                <a:latin typeface="Times New Roman" pitchFamily="18" charset="0"/>
                <a:cs typeface="Times New Roman" pitchFamily="18" charset="0"/>
                <a:sym typeface="Symbol" pitchFamily="18" charset="2"/>
              </a:rPr>
              <a:t>    is sufficient!</a:t>
            </a:r>
            <a:endParaRPr lang="en-US" sz="2000" dirty="0" smtClean="0">
              <a:latin typeface="Times New Roman" pitchFamily="18" charset="0"/>
              <a:cs typeface="Times New Roman" pitchFamily="18" charset="0"/>
            </a:endParaRPr>
          </a:p>
          <a:p>
            <a:endParaRPr lang="en-GB" sz="2000" dirty="0" smtClean="0">
              <a:latin typeface="Helvetica" pitchFamily="34" charset="0"/>
            </a:endParaRPr>
          </a:p>
        </p:txBody>
      </p:sp>
      <p:pic>
        <p:nvPicPr>
          <p:cNvPr id="10" name="Picture 7" descr="bayes"/>
          <p:cNvPicPr>
            <a:picLocks noChangeAspect="1" noChangeArrowheads="1"/>
          </p:cNvPicPr>
          <p:nvPr/>
        </p:nvPicPr>
        <p:blipFill>
          <a:blip r:embed="rId3" cstate="print"/>
          <a:srcRect/>
          <a:stretch>
            <a:fillRect/>
          </a:stretch>
        </p:blipFill>
        <p:spPr bwMode="auto">
          <a:xfrm>
            <a:off x="1295400" y="1295400"/>
            <a:ext cx="6289679" cy="2362200"/>
          </a:xfrm>
          <a:prstGeom prst="rect">
            <a:avLst/>
          </a:prstGeom>
          <a:noFill/>
        </p:spPr>
      </p:pic>
      <p:graphicFrame>
        <p:nvGraphicFramePr>
          <p:cNvPr id="13" name="Diagram 12"/>
          <p:cNvGraphicFramePr/>
          <p:nvPr/>
        </p:nvGraphicFramePr>
        <p:xfrm>
          <a:off x="4572000" y="4343400"/>
          <a:ext cx="4114800" cy="17526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5" name="Rectangle 14"/>
          <p:cNvSpPr/>
          <p:nvPr/>
        </p:nvSpPr>
        <p:spPr>
          <a:xfrm rot="-5400000">
            <a:off x="6248400" y="5029200"/>
            <a:ext cx="785856" cy="369332"/>
          </a:xfrm>
          <a:prstGeom prst="rect">
            <a:avLst/>
          </a:prstGeom>
        </p:spPr>
        <p:txBody>
          <a:bodyPr wrap="none">
            <a:spAutoFit/>
          </a:bodyPr>
          <a:lstStyle/>
          <a:p>
            <a:r>
              <a:rPr lang="en-GB" b="1" dirty="0" smtClean="0">
                <a:solidFill>
                  <a:schemeClr val="accent1"/>
                </a:solidFill>
                <a:latin typeface="Times New Roman" pitchFamily="18" charset="0"/>
                <a:cs typeface="Times New Roman" pitchFamily="18" charset="0"/>
              </a:rPr>
              <a:t>A </a:t>
            </a:r>
            <a:r>
              <a:rPr lang="en-GB" b="1" dirty="0" smtClean="0">
                <a:solidFill>
                  <a:schemeClr val="accent1"/>
                </a:solidFill>
                <a:latin typeface="Times New Roman" pitchFamily="18" charset="0"/>
                <a:cs typeface="Times New Roman" pitchFamily="18" charset="0"/>
                <a:sym typeface="Symbol" pitchFamily="18" charset="2"/>
              </a:rPr>
              <a:t> B</a:t>
            </a:r>
            <a:endParaRPr lang="en-US" b="1"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preferRelativeResize="0">
            <a:picLocks noChangeArrowheads="1"/>
          </p:cNvPicPr>
          <p:nvPr/>
        </p:nvPicPr>
        <p:blipFill>
          <a:blip r:embed="rId2" cstate="print"/>
          <a:srcRect/>
          <a:stretch>
            <a:fillRect/>
          </a:stretch>
        </p:blipFill>
        <p:spPr bwMode="auto">
          <a:xfrm>
            <a:off x="0" y="0"/>
            <a:ext cx="9144000" cy="548640"/>
          </a:xfrm>
          <a:prstGeom prst="rect">
            <a:avLst/>
          </a:prstGeom>
          <a:noFill/>
          <a:ln w="9525">
            <a:noFill/>
            <a:miter lim="800000"/>
            <a:headEnd/>
            <a:tailEnd/>
          </a:ln>
        </p:spPr>
      </p:pic>
      <p:sp>
        <p:nvSpPr>
          <p:cNvPr id="2" name="Title 1"/>
          <p:cNvSpPr>
            <a:spLocks noGrp="1"/>
          </p:cNvSpPr>
          <p:nvPr>
            <p:ph type="ctrTitle"/>
          </p:nvPr>
        </p:nvSpPr>
        <p:spPr>
          <a:xfrm>
            <a:off x="0" y="0"/>
            <a:ext cx="8001000" cy="533400"/>
          </a:xfrm>
        </p:spPr>
        <p:txBody>
          <a:bodyPr>
            <a:noAutofit/>
          </a:bodyPr>
          <a:lstStyle/>
          <a:p>
            <a:pPr marL="274320" indent="365760" algn="l">
              <a:lnSpc>
                <a:spcPct val="150000"/>
              </a:lnSpc>
              <a:spcBef>
                <a:spcPts val="0"/>
              </a:spcBef>
            </a:pPr>
            <a:r>
              <a:rPr lang="en-US" sz="2400" b="1" dirty="0" smtClean="0">
                <a:solidFill>
                  <a:schemeClr val="bg1"/>
                </a:solidFill>
                <a:latin typeface="Times New Roman" pitchFamily="18" charset="0"/>
                <a:ea typeface="+mn-ea"/>
                <a:cs typeface="Times New Roman" pitchFamily="18" charset="0"/>
              </a:rPr>
              <a:t>Posterior probabilities using </a:t>
            </a:r>
            <a:r>
              <a:rPr lang="en-US" sz="2400" b="1" dirty="0" err="1" smtClean="0">
                <a:solidFill>
                  <a:schemeClr val="bg1"/>
                </a:solidFill>
                <a:latin typeface="Times New Roman" pitchFamily="18" charset="0"/>
                <a:ea typeface="+mn-ea"/>
                <a:cs typeface="Times New Roman" pitchFamily="18" charset="0"/>
              </a:rPr>
              <a:t>Bayes</a:t>
            </a:r>
            <a:r>
              <a:rPr lang="en-US" sz="2400" b="1" dirty="0" smtClean="0">
                <a:solidFill>
                  <a:schemeClr val="bg1"/>
                </a:solidFill>
                <a:latin typeface="Times New Roman" pitchFamily="18" charset="0"/>
                <a:ea typeface="+mn-ea"/>
                <a:cs typeface="Times New Roman" pitchFamily="18" charset="0"/>
              </a:rPr>
              <a:t>’ rule</a:t>
            </a:r>
            <a:endParaRPr lang="en-US" sz="2400" b="1" dirty="0">
              <a:solidFill>
                <a:schemeClr val="bg1"/>
              </a:solidFill>
            </a:endParaRPr>
          </a:p>
        </p:txBody>
      </p:sp>
      <p:sp>
        <p:nvSpPr>
          <p:cNvPr id="6" name="Slide Number Placeholder 5"/>
          <p:cNvSpPr>
            <a:spLocks noGrp="1"/>
          </p:cNvSpPr>
          <p:nvPr>
            <p:ph type="sldNum" sz="quarter" idx="12"/>
          </p:nvPr>
        </p:nvSpPr>
        <p:spPr/>
        <p:txBody>
          <a:bodyPr/>
          <a:lstStyle/>
          <a:p>
            <a:fld id="{5DAA7B20-E9E9-4964-A3EC-716C87315808}" type="slidenum">
              <a:rPr lang="en-US" smtClean="0"/>
              <a:pPr/>
              <a:t>33</a:t>
            </a:fld>
            <a:endParaRPr lang="en-US"/>
          </a:p>
        </p:txBody>
      </p:sp>
      <p:sp>
        <p:nvSpPr>
          <p:cNvPr id="7" name="Rectangle 6"/>
          <p:cNvSpPr/>
          <p:nvPr/>
        </p:nvSpPr>
        <p:spPr>
          <a:xfrm>
            <a:off x="152400" y="762000"/>
            <a:ext cx="8458200" cy="458074"/>
          </a:xfrm>
          <a:prstGeom prst="rect">
            <a:avLst/>
          </a:prstGeom>
        </p:spPr>
        <p:txBody>
          <a:bodyPr wrap="square">
            <a:spAutoFit/>
          </a:bodyPr>
          <a:lstStyle/>
          <a:p>
            <a:pPr indent="274320">
              <a:lnSpc>
                <a:spcPct val="150000"/>
              </a:lnSpc>
              <a:spcBef>
                <a:spcPts val="600"/>
              </a:spcBef>
            </a:pPr>
            <a:r>
              <a:rPr lang="en-US" dirty="0" smtClean="0">
                <a:latin typeface="Times New Roman" pitchFamily="18" charset="0"/>
                <a:cs typeface="Times New Roman" pitchFamily="18" charset="0"/>
              </a:rPr>
              <a:t>  </a:t>
            </a:r>
          </a:p>
        </p:txBody>
      </p:sp>
      <p:sp>
        <p:nvSpPr>
          <p:cNvPr id="8" name="Rectangle 7"/>
          <p:cNvSpPr/>
          <p:nvPr/>
        </p:nvSpPr>
        <p:spPr>
          <a:xfrm>
            <a:off x="228600" y="685800"/>
            <a:ext cx="8458200" cy="5909310"/>
          </a:xfrm>
          <a:prstGeom prst="rect">
            <a:avLst/>
          </a:prstGeom>
        </p:spPr>
        <p:txBody>
          <a:bodyPr wrap="square">
            <a:spAutoFit/>
          </a:bodyPr>
          <a:lstStyle/>
          <a:p>
            <a:pPr>
              <a:lnSpc>
                <a:spcPct val="150000"/>
              </a:lnSpc>
            </a:pPr>
            <a:r>
              <a:rPr lang="en-GB" dirty="0" smtClean="0">
                <a:latin typeface="Times New Roman" pitchFamily="18" charset="0"/>
                <a:cs typeface="Times New Roman" pitchFamily="18" charset="0"/>
              </a:rPr>
              <a:t>We have for the </a:t>
            </a:r>
            <a:r>
              <a:rPr lang="en-GB" dirty="0" err="1" smtClean="0">
                <a:latin typeface="Times New Roman" pitchFamily="18" charset="0"/>
                <a:cs typeface="Times New Roman" pitchFamily="18" charset="0"/>
              </a:rPr>
              <a:t>Colaco’s</a:t>
            </a:r>
            <a:r>
              <a:rPr lang="en-GB" dirty="0" smtClean="0">
                <a:latin typeface="Times New Roman" pitchFamily="18" charset="0"/>
                <a:cs typeface="Times New Roman" pitchFamily="18" charset="0"/>
              </a:rPr>
              <a:t> example, </a:t>
            </a:r>
            <a:r>
              <a:rPr lang="en-GB" b="1" dirty="0" smtClean="0">
                <a:latin typeface="Times New Roman" pitchFamily="18" charset="0"/>
                <a:cs typeface="Times New Roman" pitchFamily="18" charset="0"/>
              </a:rPr>
              <a:t>joint probabilities</a:t>
            </a:r>
            <a:r>
              <a:rPr lang="en-GB" dirty="0" smtClean="0">
                <a:latin typeface="Times New Roman" pitchFamily="18" charset="0"/>
                <a:cs typeface="Times New Roman" pitchFamily="18" charset="0"/>
              </a:rPr>
              <a:t>:</a:t>
            </a:r>
          </a:p>
          <a:p>
            <a:pPr>
              <a:lnSpc>
                <a:spcPct val="150000"/>
              </a:lnSpc>
              <a:buFontTx/>
              <a:buNone/>
            </a:pPr>
            <a:r>
              <a:rPr lang="en-GB" dirty="0" smtClean="0">
                <a:latin typeface="Times New Roman" pitchFamily="18" charset="0"/>
                <a:cs typeface="Times New Roman" pitchFamily="18" charset="0"/>
              </a:rPr>
              <a:t>        P(NS</a:t>
            </a:r>
            <a:r>
              <a:rPr lang="en-GB" dirty="0" smtClean="0">
                <a:latin typeface="Times New Roman" pitchFamily="18" charset="0"/>
                <a:cs typeface="Times New Roman" pitchFamily="18" charset="0"/>
                <a:sym typeface="Symbol" pitchFamily="18" charset="2"/>
              </a:rPr>
              <a:t>LS) = P(NS) P(LS|NS) = 0.55</a:t>
            </a:r>
            <a:r>
              <a:rPr lang="en-GB" dirty="0" smtClean="0">
                <a:latin typeface="Times New Roman" pitchFamily="18" charset="0"/>
                <a:cs typeface="Times New Roman" pitchFamily="18" charset="0"/>
                <a:sym typeface="Mathematica1"/>
              </a:rPr>
              <a:t></a:t>
            </a:r>
            <a:r>
              <a:rPr lang="en-GB" dirty="0" smtClean="0">
                <a:latin typeface="Times New Roman" pitchFamily="18" charset="0"/>
                <a:cs typeface="Times New Roman" pitchFamily="18" charset="0"/>
                <a:sym typeface="Symbol" pitchFamily="18" charset="2"/>
              </a:rPr>
              <a:t>(51/55) = 0.51</a:t>
            </a:r>
          </a:p>
          <a:p>
            <a:pPr>
              <a:lnSpc>
                <a:spcPct val="150000"/>
              </a:lnSpc>
              <a:buFontTx/>
              <a:buNone/>
            </a:pPr>
            <a:r>
              <a:rPr lang="en-GB" dirty="0" smtClean="0">
                <a:latin typeface="Times New Roman" pitchFamily="18" charset="0"/>
                <a:cs typeface="Times New Roman" pitchFamily="18" charset="0"/>
              </a:rPr>
              <a:t>        P(NS</a:t>
            </a:r>
            <a:r>
              <a:rPr lang="en-GB" dirty="0" smtClean="0">
                <a:latin typeface="Times New Roman" pitchFamily="18" charset="0"/>
                <a:cs typeface="Times New Roman" pitchFamily="18" charset="0"/>
                <a:sym typeface="Symbol" pitchFamily="18" charset="2"/>
              </a:rPr>
              <a:t>LF) = P(NS) P(LF|NS) = 0.55</a:t>
            </a:r>
            <a:r>
              <a:rPr lang="en-GB" dirty="0" smtClean="0">
                <a:latin typeface="Times New Roman" pitchFamily="18" charset="0"/>
                <a:cs typeface="Times New Roman" pitchFamily="18" charset="0"/>
                <a:sym typeface="Mathematica1"/>
              </a:rPr>
              <a:t></a:t>
            </a:r>
            <a:r>
              <a:rPr lang="en-GB" dirty="0" smtClean="0">
                <a:latin typeface="Times New Roman" pitchFamily="18" charset="0"/>
                <a:cs typeface="Times New Roman" pitchFamily="18" charset="0"/>
                <a:sym typeface="Symbol" pitchFamily="18" charset="2"/>
              </a:rPr>
              <a:t>(4/55) = 0.04</a:t>
            </a:r>
          </a:p>
          <a:p>
            <a:pPr>
              <a:lnSpc>
                <a:spcPct val="150000"/>
              </a:lnSpc>
              <a:buFontTx/>
              <a:buNone/>
            </a:pPr>
            <a:r>
              <a:rPr lang="en-GB" dirty="0" smtClean="0">
                <a:latin typeface="Times New Roman" pitchFamily="18" charset="0"/>
                <a:cs typeface="Times New Roman" pitchFamily="18" charset="0"/>
              </a:rPr>
              <a:t>        P(NF</a:t>
            </a:r>
            <a:r>
              <a:rPr lang="en-GB" dirty="0" smtClean="0">
                <a:latin typeface="Times New Roman" pitchFamily="18" charset="0"/>
                <a:cs typeface="Times New Roman" pitchFamily="18" charset="0"/>
                <a:sym typeface="Symbol" pitchFamily="18" charset="2"/>
              </a:rPr>
              <a:t>LS) = P(NF) P(LS|NF) = 0.45</a:t>
            </a:r>
            <a:r>
              <a:rPr lang="en-GB" dirty="0" smtClean="0">
                <a:latin typeface="Times New Roman" pitchFamily="18" charset="0"/>
                <a:cs typeface="Times New Roman" pitchFamily="18" charset="0"/>
                <a:sym typeface="Mathematica1"/>
              </a:rPr>
              <a:t></a:t>
            </a:r>
            <a:r>
              <a:rPr lang="en-GB" dirty="0" smtClean="0">
                <a:latin typeface="Times New Roman" pitchFamily="18" charset="0"/>
                <a:cs typeface="Times New Roman" pitchFamily="18" charset="0"/>
                <a:sym typeface="Symbol" pitchFamily="18" charset="2"/>
              </a:rPr>
              <a:t>(9/45) = 0.09</a:t>
            </a:r>
          </a:p>
          <a:p>
            <a:pPr>
              <a:lnSpc>
                <a:spcPct val="150000"/>
              </a:lnSpc>
              <a:buFontTx/>
              <a:buNone/>
            </a:pPr>
            <a:r>
              <a:rPr lang="en-GB" dirty="0" smtClean="0">
                <a:latin typeface="Times New Roman" pitchFamily="18" charset="0"/>
                <a:cs typeface="Times New Roman" pitchFamily="18" charset="0"/>
              </a:rPr>
              <a:t>        P(NF</a:t>
            </a:r>
            <a:r>
              <a:rPr lang="en-GB" dirty="0" smtClean="0">
                <a:latin typeface="Times New Roman" pitchFamily="18" charset="0"/>
                <a:cs typeface="Times New Roman" pitchFamily="18" charset="0"/>
                <a:sym typeface="Symbol" pitchFamily="18" charset="2"/>
              </a:rPr>
              <a:t>LF) = P(NF) P(LF|NF) = 0.45</a:t>
            </a:r>
            <a:r>
              <a:rPr lang="en-GB" dirty="0" smtClean="0">
                <a:latin typeface="Times New Roman" pitchFamily="18" charset="0"/>
                <a:cs typeface="Times New Roman" pitchFamily="18" charset="0"/>
                <a:sym typeface="Mathematica1"/>
              </a:rPr>
              <a:t></a:t>
            </a:r>
            <a:r>
              <a:rPr lang="en-GB" dirty="0" smtClean="0">
                <a:latin typeface="Times New Roman" pitchFamily="18" charset="0"/>
                <a:cs typeface="Times New Roman" pitchFamily="18" charset="0"/>
                <a:sym typeface="Symbol" pitchFamily="18" charset="2"/>
              </a:rPr>
              <a:t>(36/45) = 0.36</a:t>
            </a:r>
          </a:p>
          <a:p>
            <a:pPr>
              <a:lnSpc>
                <a:spcPct val="150000"/>
              </a:lnSpc>
            </a:pPr>
            <a:r>
              <a:rPr lang="en-GB" dirty="0" smtClean="0">
                <a:latin typeface="Times New Roman" pitchFamily="18" charset="0"/>
                <a:cs typeface="Times New Roman" pitchFamily="18" charset="0"/>
                <a:sym typeface="Symbol" pitchFamily="18" charset="2"/>
              </a:rPr>
              <a:t>Hence, the </a:t>
            </a:r>
            <a:r>
              <a:rPr lang="en-GB" b="1" dirty="0" smtClean="0">
                <a:latin typeface="Times New Roman" pitchFamily="18" charset="0"/>
                <a:cs typeface="Times New Roman" pitchFamily="18" charset="0"/>
                <a:sym typeface="Symbol" pitchFamily="18" charset="2"/>
              </a:rPr>
              <a:t>marginal probabilities </a:t>
            </a:r>
            <a:r>
              <a:rPr lang="en-GB" dirty="0" smtClean="0">
                <a:latin typeface="Times New Roman" pitchFamily="18" charset="0"/>
                <a:cs typeface="Times New Roman" pitchFamily="18" charset="0"/>
                <a:sym typeface="Symbol" pitchFamily="18" charset="2"/>
              </a:rPr>
              <a:t>are:</a:t>
            </a:r>
          </a:p>
          <a:p>
            <a:pPr>
              <a:lnSpc>
                <a:spcPct val="150000"/>
              </a:lnSpc>
              <a:buFontTx/>
              <a:buNone/>
            </a:pPr>
            <a:r>
              <a:rPr lang="en-GB" dirty="0" smtClean="0">
                <a:latin typeface="Times New Roman" pitchFamily="18" charset="0"/>
                <a:cs typeface="Times New Roman" pitchFamily="18" charset="0"/>
                <a:sym typeface="Symbol" pitchFamily="18" charset="2"/>
              </a:rPr>
              <a:t>        P(LS) = P(NSLS) + P(NFLS) = 0.51 + 0.09 = 0.60</a:t>
            </a:r>
          </a:p>
          <a:p>
            <a:pPr>
              <a:lnSpc>
                <a:spcPct val="150000"/>
              </a:lnSpc>
              <a:buFontTx/>
              <a:buNone/>
            </a:pPr>
            <a:r>
              <a:rPr lang="en-GB" dirty="0" smtClean="0">
                <a:latin typeface="Times New Roman" pitchFamily="18" charset="0"/>
                <a:cs typeface="Times New Roman" pitchFamily="18" charset="0"/>
                <a:sym typeface="Symbol" pitchFamily="18" charset="2"/>
              </a:rPr>
              <a:t>        P(LF) = P(NSLF) + P(NFLF) = 0.04 + 0.36 = 0.40</a:t>
            </a:r>
          </a:p>
          <a:p>
            <a:pPr>
              <a:lnSpc>
                <a:spcPct val="150000"/>
              </a:lnSpc>
            </a:pPr>
            <a:r>
              <a:rPr lang="en-GB" b="1" dirty="0" smtClean="0">
                <a:latin typeface="Times New Roman" pitchFamily="18" charset="0"/>
                <a:cs typeface="Times New Roman" pitchFamily="18" charset="0"/>
                <a:sym typeface="Symbol" pitchFamily="18" charset="2"/>
              </a:rPr>
              <a:t> Note: P(LS) + P(LF) = 1</a:t>
            </a:r>
          </a:p>
          <a:p>
            <a:pPr>
              <a:lnSpc>
                <a:spcPct val="150000"/>
              </a:lnSpc>
            </a:pPr>
            <a:r>
              <a:rPr lang="en-GB" dirty="0" err="1" smtClean="0">
                <a:latin typeface="Times New Roman" pitchFamily="18" charset="0"/>
                <a:cs typeface="Times New Roman" pitchFamily="18" charset="0"/>
                <a:sym typeface="Symbol" pitchFamily="18" charset="2"/>
              </a:rPr>
              <a:t>Bayes</a:t>
            </a:r>
            <a:r>
              <a:rPr lang="en-GB" dirty="0" smtClean="0">
                <a:latin typeface="Times New Roman" pitchFamily="18" charset="0"/>
                <a:cs typeface="Times New Roman" pitchFamily="18" charset="0"/>
                <a:sym typeface="Symbol" pitchFamily="18" charset="2"/>
              </a:rPr>
              <a:t>’ rule is applied to obtain the </a:t>
            </a:r>
            <a:r>
              <a:rPr lang="en-GB" b="1" dirty="0" smtClean="0">
                <a:latin typeface="Times New Roman" pitchFamily="18" charset="0"/>
                <a:cs typeface="Times New Roman" pitchFamily="18" charset="0"/>
                <a:sym typeface="Symbol" pitchFamily="18" charset="2"/>
              </a:rPr>
              <a:t>posterior probabilities</a:t>
            </a:r>
            <a:r>
              <a:rPr lang="en-GB" dirty="0" smtClean="0">
                <a:latin typeface="Times New Roman" pitchFamily="18" charset="0"/>
                <a:cs typeface="Times New Roman" pitchFamily="18" charset="0"/>
                <a:sym typeface="Symbol" pitchFamily="18" charset="2"/>
              </a:rPr>
              <a:t>:</a:t>
            </a:r>
          </a:p>
          <a:p>
            <a:pPr>
              <a:lnSpc>
                <a:spcPct val="150000"/>
              </a:lnSpc>
            </a:pPr>
            <a:r>
              <a:rPr lang="en-GB" dirty="0" smtClean="0">
                <a:latin typeface="Times New Roman" pitchFamily="18" charset="0"/>
                <a:cs typeface="Times New Roman" pitchFamily="18" charset="0"/>
                <a:sym typeface="Symbol" pitchFamily="18" charset="2"/>
              </a:rPr>
              <a:t>        P(NS|LS) = P(NSLS)/P(LS) = 0.51/0.60 = 0.85</a:t>
            </a:r>
          </a:p>
          <a:p>
            <a:pPr>
              <a:lnSpc>
                <a:spcPct val="150000"/>
              </a:lnSpc>
            </a:pPr>
            <a:r>
              <a:rPr lang="en-GB" dirty="0" smtClean="0">
                <a:latin typeface="Times New Roman" pitchFamily="18" charset="0"/>
                <a:cs typeface="Times New Roman" pitchFamily="18" charset="0"/>
                <a:sym typeface="Symbol" pitchFamily="18" charset="2"/>
              </a:rPr>
              <a:t>         P(NF|LS) = P(NFLS)/P(LS) = 0.09/0.60 = 0.15</a:t>
            </a:r>
          </a:p>
          <a:p>
            <a:pPr>
              <a:lnSpc>
                <a:spcPct val="150000"/>
              </a:lnSpc>
            </a:pPr>
            <a:r>
              <a:rPr lang="en-GB" dirty="0" smtClean="0">
                <a:latin typeface="Times New Roman" pitchFamily="18" charset="0"/>
                <a:cs typeface="Times New Roman" pitchFamily="18" charset="0"/>
                <a:sym typeface="Symbol" pitchFamily="18" charset="2"/>
              </a:rPr>
              <a:t>         P(NS|LF) = P(NSLF)/P(LF) = 0.04/0.40 = 0.10</a:t>
            </a:r>
          </a:p>
          <a:p>
            <a:pPr>
              <a:lnSpc>
                <a:spcPct val="150000"/>
              </a:lnSpc>
            </a:pPr>
            <a:r>
              <a:rPr lang="en-GB" dirty="0" smtClean="0">
                <a:latin typeface="Times New Roman" pitchFamily="18" charset="0"/>
                <a:cs typeface="Times New Roman" pitchFamily="18" charset="0"/>
                <a:sym typeface="Symbol" pitchFamily="18" charset="2"/>
              </a:rPr>
              <a:t>         P(NF|LF) = P(NFLF)/P(LF) = 0.36/0.40 = 0.90</a:t>
            </a:r>
            <a:endParaRPr lang="en-GB" sz="2000" dirty="0" smtClean="0">
              <a:latin typeface="Helvetic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8">
                                            <p:txEl>
                                              <p:pRg st="5" end="5"/>
                                            </p:txEl>
                                          </p:spTgt>
                                        </p:tgtEl>
                                        <p:attrNameLst>
                                          <p:attrName>style.visibility</p:attrName>
                                        </p:attrNameLst>
                                      </p:cBhvr>
                                      <p:to>
                                        <p:strVal val="visible"/>
                                      </p:to>
                                    </p:set>
                                    <p:animEffect transition="in" filter="blinds(horizontal)">
                                      <p:cBhvr>
                                        <p:cTn id="7" dur="500"/>
                                        <p:tgtEl>
                                          <p:spTgt spid="8">
                                            <p:txEl>
                                              <p:pRg st="5" end="5"/>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8">
                                            <p:txEl>
                                              <p:pRg st="6" end="6"/>
                                            </p:txEl>
                                          </p:spTgt>
                                        </p:tgtEl>
                                        <p:attrNameLst>
                                          <p:attrName>style.visibility</p:attrName>
                                        </p:attrNameLst>
                                      </p:cBhvr>
                                      <p:to>
                                        <p:strVal val="visible"/>
                                      </p:to>
                                    </p:set>
                                    <p:animEffect transition="in" filter="blinds(horizontal)">
                                      <p:cBhvr>
                                        <p:cTn id="10" dur="500"/>
                                        <p:tgtEl>
                                          <p:spTgt spid="8">
                                            <p:txEl>
                                              <p:pRg st="6" end="6"/>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8">
                                            <p:txEl>
                                              <p:pRg st="7" end="7"/>
                                            </p:txEl>
                                          </p:spTgt>
                                        </p:tgtEl>
                                        <p:attrNameLst>
                                          <p:attrName>style.visibility</p:attrName>
                                        </p:attrNameLst>
                                      </p:cBhvr>
                                      <p:to>
                                        <p:strVal val="visible"/>
                                      </p:to>
                                    </p:set>
                                    <p:animEffect transition="in" filter="blinds(horizontal)">
                                      <p:cBhvr>
                                        <p:cTn id="13" dur="500"/>
                                        <p:tgtEl>
                                          <p:spTgt spid="8">
                                            <p:txEl>
                                              <p:pRg st="7" end="7"/>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8">
                                            <p:txEl>
                                              <p:pRg st="8" end="8"/>
                                            </p:txEl>
                                          </p:spTgt>
                                        </p:tgtEl>
                                        <p:attrNameLst>
                                          <p:attrName>style.visibility</p:attrName>
                                        </p:attrNameLst>
                                      </p:cBhvr>
                                      <p:to>
                                        <p:strVal val="visible"/>
                                      </p:to>
                                    </p:set>
                                    <p:animEffect transition="in" filter="blinds(horizontal)">
                                      <p:cBhvr>
                                        <p:cTn id="16" dur="500"/>
                                        <p:tgtEl>
                                          <p:spTgt spid="8">
                                            <p:txEl>
                                              <p:pRg st="8" end="8"/>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nodeType="clickEffect">
                                  <p:stCondLst>
                                    <p:cond delay="0"/>
                                  </p:stCondLst>
                                  <p:childTnLst>
                                    <p:set>
                                      <p:cBhvr>
                                        <p:cTn id="20" dur="1" fill="hold">
                                          <p:stCondLst>
                                            <p:cond delay="0"/>
                                          </p:stCondLst>
                                        </p:cTn>
                                        <p:tgtEl>
                                          <p:spTgt spid="8">
                                            <p:txEl>
                                              <p:pRg st="9" end="9"/>
                                            </p:txEl>
                                          </p:spTgt>
                                        </p:tgtEl>
                                        <p:attrNameLst>
                                          <p:attrName>style.visibility</p:attrName>
                                        </p:attrNameLst>
                                      </p:cBhvr>
                                      <p:to>
                                        <p:strVal val="visible"/>
                                      </p:to>
                                    </p:set>
                                    <p:animEffect transition="in" filter="blinds(horizontal)">
                                      <p:cBhvr>
                                        <p:cTn id="21" dur="500"/>
                                        <p:tgtEl>
                                          <p:spTgt spid="8">
                                            <p:txEl>
                                              <p:pRg st="9" end="9"/>
                                            </p:txEl>
                                          </p:spTgt>
                                        </p:tgtEl>
                                      </p:cBhvr>
                                    </p:animEffect>
                                  </p:childTnLst>
                                </p:cTn>
                              </p:par>
                              <p:par>
                                <p:cTn id="22" presetID="3" presetClass="entr" presetSubtype="10" fill="hold" nodeType="withEffect">
                                  <p:stCondLst>
                                    <p:cond delay="0"/>
                                  </p:stCondLst>
                                  <p:childTnLst>
                                    <p:set>
                                      <p:cBhvr>
                                        <p:cTn id="23" dur="1" fill="hold">
                                          <p:stCondLst>
                                            <p:cond delay="0"/>
                                          </p:stCondLst>
                                        </p:cTn>
                                        <p:tgtEl>
                                          <p:spTgt spid="8">
                                            <p:txEl>
                                              <p:pRg st="10" end="10"/>
                                            </p:txEl>
                                          </p:spTgt>
                                        </p:tgtEl>
                                        <p:attrNameLst>
                                          <p:attrName>style.visibility</p:attrName>
                                        </p:attrNameLst>
                                      </p:cBhvr>
                                      <p:to>
                                        <p:strVal val="visible"/>
                                      </p:to>
                                    </p:set>
                                    <p:animEffect transition="in" filter="blinds(horizontal)">
                                      <p:cBhvr>
                                        <p:cTn id="24" dur="500"/>
                                        <p:tgtEl>
                                          <p:spTgt spid="8">
                                            <p:txEl>
                                              <p:pRg st="10" end="10"/>
                                            </p:txEl>
                                          </p:spTgt>
                                        </p:tgtEl>
                                      </p:cBhvr>
                                    </p:animEffect>
                                  </p:childTnLst>
                                </p:cTn>
                              </p:par>
                              <p:par>
                                <p:cTn id="25" presetID="3" presetClass="entr" presetSubtype="10" fill="hold" nodeType="withEffect">
                                  <p:stCondLst>
                                    <p:cond delay="0"/>
                                  </p:stCondLst>
                                  <p:childTnLst>
                                    <p:set>
                                      <p:cBhvr>
                                        <p:cTn id="26" dur="1" fill="hold">
                                          <p:stCondLst>
                                            <p:cond delay="0"/>
                                          </p:stCondLst>
                                        </p:cTn>
                                        <p:tgtEl>
                                          <p:spTgt spid="8">
                                            <p:txEl>
                                              <p:pRg st="11" end="11"/>
                                            </p:txEl>
                                          </p:spTgt>
                                        </p:tgtEl>
                                        <p:attrNameLst>
                                          <p:attrName>style.visibility</p:attrName>
                                        </p:attrNameLst>
                                      </p:cBhvr>
                                      <p:to>
                                        <p:strVal val="visible"/>
                                      </p:to>
                                    </p:set>
                                    <p:animEffect transition="in" filter="blinds(horizontal)">
                                      <p:cBhvr>
                                        <p:cTn id="27" dur="500"/>
                                        <p:tgtEl>
                                          <p:spTgt spid="8">
                                            <p:txEl>
                                              <p:pRg st="11" end="11"/>
                                            </p:txEl>
                                          </p:spTgt>
                                        </p:tgtEl>
                                      </p:cBhvr>
                                    </p:animEffect>
                                  </p:childTnLst>
                                </p:cTn>
                              </p:par>
                              <p:par>
                                <p:cTn id="28" presetID="3" presetClass="entr" presetSubtype="10" fill="hold" nodeType="withEffect">
                                  <p:stCondLst>
                                    <p:cond delay="0"/>
                                  </p:stCondLst>
                                  <p:childTnLst>
                                    <p:set>
                                      <p:cBhvr>
                                        <p:cTn id="29" dur="1" fill="hold">
                                          <p:stCondLst>
                                            <p:cond delay="0"/>
                                          </p:stCondLst>
                                        </p:cTn>
                                        <p:tgtEl>
                                          <p:spTgt spid="8">
                                            <p:txEl>
                                              <p:pRg st="12" end="12"/>
                                            </p:txEl>
                                          </p:spTgt>
                                        </p:tgtEl>
                                        <p:attrNameLst>
                                          <p:attrName>style.visibility</p:attrName>
                                        </p:attrNameLst>
                                      </p:cBhvr>
                                      <p:to>
                                        <p:strVal val="visible"/>
                                      </p:to>
                                    </p:set>
                                    <p:animEffect transition="in" filter="blinds(horizontal)">
                                      <p:cBhvr>
                                        <p:cTn id="30" dur="500"/>
                                        <p:tgtEl>
                                          <p:spTgt spid="8">
                                            <p:txEl>
                                              <p:pRg st="12" end="12"/>
                                            </p:txEl>
                                          </p:spTgt>
                                        </p:tgtEl>
                                      </p:cBhvr>
                                    </p:animEffect>
                                  </p:childTnLst>
                                </p:cTn>
                              </p:par>
                              <p:par>
                                <p:cTn id="31" presetID="3" presetClass="entr" presetSubtype="10" fill="hold" nodeType="withEffect">
                                  <p:stCondLst>
                                    <p:cond delay="0"/>
                                  </p:stCondLst>
                                  <p:childTnLst>
                                    <p:set>
                                      <p:cBhvr>
                                        <p:cTn id="32" dur="1" fill="hold">
                                          <p:stCondLst>
                                            <p:cond delay="0"/>
                                          </p:stCondLst>
                                        </p:cTn>
                                        <p:tgtEl>
                                          <p:spTgt spid="8">
                                            <p:txEl>
                                              <p:pRg st="13" end="13"/>
                                            </p:txEl>
                                          </p:spTgt>
                                        </p:tgtEl>
                                        <p:attrNameLst>
                                          <p:attrName>style.visibility</p:attrName>
                                        </p:attrNameLst>
                                      </p:cBhvr>
                                      <p:to>
                                        <p:strVal val="visible"/>
                                      </p:to>
                                    </p:set>
                                    <p:animEffect transition="in" filter="blinds(horizontal)">
                                      <p:cBhvr>
                                        <p:cTn id="33" dur="500"/>
                                        <p:tgtEl>
                                          <p:spTgt spid="8">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preferRelativeResize="0">
            <a:picLocks noChangeArrowheads="1"/>
          </p:cNvPicPr>
          <p:nvPr/>
        </p:nvPicPr>
        <p:blipFill>
          <a:blip r:embed="rId2" cstate="print"/>
          <a:srcRect/>
          <a:stretch>
            <a:fillRect/>
          </a:stretch>
        </p:blipFill>
        <p:spPr bwMode="auto">
          <a:xfrm>
            <a:off x="0" y="0"/>
            <a:ext cx="9144000" cy="548640"/>
          </a:xfrm>
          <a:prstGeom prst="rect">
            <a:avLst/>
          </a:prstGeom>
          <a:noFill/>
          <a:ln w="9525">
            <a:noFill/>
            <a:miter lim="800000"/>
            <a:headEnd/>
            <a:tailEnd/>
          </a:ln>
        </p:spPr>
      </p:pic>
      <p:sp>
        <p:nvSpPr>
          <p:cNvPr id="2" name="Title 1"/>
          <p:cNvSpPr>
            <a:spLocks noGrp="1"/>
          </p:cNvSpPr>
          <p:nvPr>
            <p:ph type="ctrTitle"/>
          </p:nvPr>
        </p:nvSpPr>
        <p:spPr>
          <a:xfrm>
            <a:off x="0" y="0"/>
            <a:ext cx="8001000" cy="533400"/>
          </a:xfrm>
        </p:spPr>
        <p:txBody>
          <a:bodyPr>
            <a:noAutofit/>
          </a:bodyPr>
          <a:lstStyle/>
          <a:p>
            <a:pPr marL="274320" indent="365760" algn="l">
              <a:lnSpc>
                <a:spcPct val="150000"/>
              </a:lnSpc>
              <a:spcBef>
                <a:spcPts val="0"/>
              </a:spcBef>
            </a:pPr>
            <a:r>
              <a:rPr lang="en-US" sz="2400" b="1" dirty="0" smtClean="0">
                <a:solidFill>
                  <a:schemeClr val="bg1"/>
                </a:solidFill>
                <a:latin typeface="Times New Roman" pitchFamily="18" charset="0"/>
                <a:ea typeface="+mn-ea"/>
                <a:cs typeface="Times New Roman" pitchFamily="18" charset="0"/>
              </a:rPr>
              <a:t>Posterior probabilities using </a:t>
            </a:r>
            <a:r>
              <a:rPr lang="en-US" sz="2400" b="1" dirty="0" err="1" smtClean="0">
                <a:solidFill>
                  <a:schemeClr val="bg1"/>
                </a:solidFill>
                <a:latin typeface="Times New Roman" pitchFamily="18" charset="0"/>
                <a:ea typeface="+mn-ea"/>
                <a:cs typeface="Times New Roman" pitchFamily="18" charset="0"/>
              </a:rPr>
              <a:t>Bayes</a:t>
            </a:r>
            <a:r>
              <a:rPr lang="en-US" sz="2400" b="1" dirty="0" smtClean="0">
                <a:solidFill>
                  <a:schemeClr val="bg1"/>
                </a:solidFill>
                <a:latin typeface="Times New Roman" pitchFamily="18" charset="0"/>
                <a:ea typeface="+mn-ea"/>
                <a:cs typeface="Times New Roman" pitchFamily="18" charset="0"/>
              </a:rPr>
              <a:t>’ rule</a:t>
            </a:r>
            <a:endParaRPr lang="en-US" sz="2400" b="1" dirty="0">
              <a:solidFill>
                <a:schemeClr val="bg1"/>
              </a:solidFill>
            </a:endParaRPr>
          </a:p>
        </p:txBody>
      </p:sp>
      <p:sp>
        <p:nvSpPr>
          <p:cNvPr id="6" name="Slide Number Placeholder 5"/>
          <p:cNvSpPr>
            <a:spLocks noGrp="1"/>
          </p:cNvSpPr>
          <p:nvPr>
            <p:ph type="sldNum" sz="quarter" idx="12"/>
          </p:nvPr>
        </p:nvSpPr>
        <p:spPr/>
        <p:txBody>
          <a:bodyPr/>
          <a:lstStyle/>
          <a:p>
            <a:fld id="{5DAA7B20-E9E9-4964-A3EC-716C87315808}" type="slidenum">
              <a:rPr lang="en-US" smtClean="0"/>
              <a:pPr/>
              <a:t>34</a:t>
            </a:fld>
            <a:endParaRPr lang="en-US"/>
          </a:p>
        </p:txBody>
      </p:sp>
      <p:sp>
        <p:nvSpPr>
          <p:cNvPr id="7" name="Rectangle 6"/>
          <p:cNvSpPr/>
          <p:nvPr/>
        </p:nvSpPr>
        <p:spPr>
          <a:xfrm>
            <a:off x="152400" y="762000"/>
            <a:ext cx="8458200" cy="458074"/>
          </a:xfrm>
          <a:prstGeom prst="rect">
            <a:avLst/>
          </a:prstGeom>
        </p:spPr>
        <p:txBody>
          <a:bodyPr wrap="square">
            <a:spAutoFit/>
          </a:bodyPr>
          <a:lstStyle/>
          <a:p>
            <a:pPr indent="274320">
              <a:lnSpc>
                <a:spcPct val="150000"/>
              </a:lnSpc>
              <a:spcBef>
                <a:spcPts val="600"/>
              </a:spcBef>
            </a:pPr>
            <a:r>
              <a:rPr lang="en-US" dirty="0" smtClean="0">
                <a:latin typeface="Times New Roman" pitchFamily="18" charset="0"/>
                <a:cs typeface="Times New Roman" pitchFamily="18" charset="0"/>
              </a:rPr>
              <a:t>  </a:t>
            </a:r>
          </a:p>
        </p:txBody>
      </p:sp>
      <p:sp>
        <p:nvSpPr>
          <p:cNvPr id="8" name="Rectangle 7"/>
          <p:cNvSpPr/>
          <p:nvPr/>
        </p:nvSpPr>
        <p:spPr>
          <a:xfrm>
            <a:off x="228600" y="685800"/>
            <a:ext cx="8458200" cy="4785926"/>
          </a:xfrm>
          <a:prstGeom prst="rect">
            <a:avLst/>
          </a:prstGeom>
        </p:spPr>
        <p:txBody>
          <a:bodyPr wrap="square">
            <a:spAutoFit/>
          </a:bodyPr>
          <a:lstStyle/>
          <a:p>
            <a:pPr>
              <a:lnSpc>
                <a:spcPct val="150000"/>
              </a:lnSpc>
              <a:spcBef>
                <a:spcPts val="600"/>
              </a:spcBef>
            </a:pPr>
            <a:r>
              <a:rPr lang="en-GB" dirty="0" smtClean="0">
                <a:latin typeface="Times New Roman" pitchFamily="18" charset="0"/>
                <a:cs typeface="Times New Roman" pitchFamily="18" charset="0"/>
              </a:rPr>
              <a:t> </a:t>
            </a:r>
            <a:r>
              <a:rPr lang="en-GB" b="1" dirty="0" smtClean="0">
                <a:latin typeface="Times New Roman" pitchFamily="18" charset="0"/>
                <a:cs typeface="Times New Roman" pitchFamily="18" charset="0"/>
              </a:rPr>
              <a:t>Example. </a:t>
            </a:r>
          </a:p>
          <a:p>
            <a:pPr marL="91440" indent="274320">
              <a:lnSpc>
                <a:spcPct val="150000"/>
              </a:lnSpc>
              <a:spcBef>
                <a:spcPts val="600"/>
              </a:spcBef>
              <a:buFont typeface="Arial" pitchFamily="34" charset="0"/>
              <a:buChar char="•"/>
            </a:pPr>
            <a:r>
              <a:rPr lang="en-GB" sz="1600" dirty="0" smtClean="0">
                <a:latin typeface="Times New Roman" pitchFamily="18" charset="0"/>
                <a:cs typeface="Times New Roman" pitchFamily="18" charset="0"/>
              </a:rPr>
              <a:t>Ali has 2 drawers. </a:t>
            </a:r>
          </a:p>
          <a:p>
            <a:pPr marL="91440" indent="274320">
              <a:lnSpc>
                <a:spcPct val="150000"/>
              </a:lnSpc>
              <a:spcBef>
                <a:spcPts val="600"/>
              </a:spcBef>
              <a:buFont typeface="Arial" pitchFamily="34" charset="0"/>
              <a:buChar char="•"/>
            </a:pPr>
            <a:r>
              <a:rPr lang="en-GB" sz="1600" dirty="0" smtClean="0">
                <a:latin typeface="Times New Roman" pitchFamily="18" charset="0"/>
                <a:cs typeface="Times New Roman" pitchFamily="18" charset="0"/>
              </a:rPr>
              <a:t>One drawer contains 3 gold coins and the other contains one gold and two silver coins. </a:t>
            </a:r>
          </a:p>
          <a:p>
            <a:pPr marL="91440" indent="274320">
              <a:lnSpc>
                <a:spcPct val="150000"/>
              </a:lnSpc>
              <a:spcBef>
                <a:spcPts val="600"/>
              </a:spcBef>
              <a:buFont typeface="Arial" pitchFamily="34" charset="0"/>
              <a:buChar char="•"/>
            </a:pPr>
            <a:r>
              <a:rPr lang="en-GB" sz="1600" dirty="0" smtClean="0">
                <a:latin typeface="Times New Roman" pitchFamily="18" charset="0"/>
                <a:cs typeface="Times New Roman" pitchFamily="18" charset="0"/>
              </a:rPr>
              <a:t>You are allowed to choose from one drawer, and you will be paid $500 for each gold coin and $100 for each silver coin in that drawer. </a:t>
            </a:r>
          </a:p>
          <a:p>
            <a:pPr marL="91440" indent="274320">
              <a:lnSpc>
                <a:spcPct val="150000"/>
              </a:lnSpc>
              <a:spcBef>
                <a:spcPts val="600"/>
              </a:spcBef>
              <a:buFont typeface="Arial" pitchFamily="34" charset="0"/>
              <a:buChar char="•"/>
            </a:pPr>
            <a:r>
              <a:rPr lang="en-GB" sz="1600" dirty="0" smtClean="0">
                <a:latin typeface="Times New Roman" pitchFamily="18" charset="0"/>
                <a:cs typeface="Times New Roman" pitchFamily="18" charset="0"/>
              </a:rPr>
              <a:t>Before choosing, we may pay Ali $200, and he will draw a randomly selected coin (each of the six coins has an equal chance of being chosen) and tells us whether it is gold or silver. </a:t>
            </a:r>
          </a:p>
          <a:p>
            <a:pPr marL="91440" indent="274320">
              <a:lnSpc>
                <a:spcPct val="150000"/>
              </a:lnSpc>
              <a:spcBef>
                <a:spcPts val="600"/>
              </a:spcBef>
              <a:buFont typeface="Arial" pitchFamily="34" charset="0"/>
              <a:buChar char="•"/>
            </a:pPr>
            <a:r>
              <a:rPr lang="en-GB" sz="1600" dirty="0" smtClean="0">
                <a:latin typeface="Times New Roman" pitchFamily="18" charset="0"/>
                <a:cs typeface="Times New Roman" pitchFamily="18" charset="0"/>
              </a:rPr>
              <a:t>For instance, Ali may say that he drew a gold coin from drawer 1. </a:t>
            </a:r>
          </a:p>
          <a:p>
            <a:pPr marL="91440" indent="274320">
              <a:lnSpc>
                <a:spcPct val="150000"/>
              </a:lnSpc>
              <a:spcBef>
                <a:spcPts val="600"/>
              </a:spcBef>
              <a:buFont typeface="Arial" pitchFamily="34" charset="0"/>
              <a:buChar char="•"/>
            </a:pPr>
            <a:r>
              <a:rPr lang="en-GB" sz="1600" dirty="0" smtClean="0">
                <a:latin typeface="Times New Roman" pitchFamily="18" charset="0"/>
                <a:cs typeface="Times New Roman" pitchFamily="18" charset="0"/>
              </a:rPr>
              <a:t>Would you pay him $200? </a:t>
            </a:r>
          </a:p>
          <a:p>
            <a:pPr marL="91440" indent="274320">
              <a:lnSpc>
                <a:spcPct val="150000"/>
              </a:lnSpc>
              <a:spcBef>
                <a:spcPts val="600"/>
              </a:spcBef>
              <a:buFont typeface="Arial" pitchFamily="34" charset="0"/>
              <a:buChar char="•"/>
            </a:pPr>
            <a:r>
              <a:rPr lang="en-GB" sz="1600" dirty="0" smtClean="0">
                <a:latin typeface="Times New Roman" pitchFamily="18" charset="0"/>
                <a:cs typeface="Times New Roman" pitchFamily="18" charset="0"/>
              </a:rPr>
              <a:t>What is EVSI and EVPI?   </a:t>
            </a:r>
            <a:r>
              <a:rPr lang="en-GB" sz="1600" b="1" dirty="0" smtClean="0">
                <a:latin typeface="Times New Roman" pitchFamily="18" charset="0"/>
                <a:cs typeface="Times New Roman" pitchFamily="18" charset="0"/>
              </a:rPr>
              <a:t> </a:t>
            </a:r>
            <a:endParaRPr lang="en-GB" sz="1600" dirty="0" smtClean="0">
              <a:latin typeface="Times New Roman" pitchFamily="18" charset="0"/>
              <a:cs typeface="Times New Roman" pitchFamily="18" charset="0"/>
            </a:endParaRPr>
          </a:p>
          <a:p>
            <a:pPr>
              <a:lnSpc>
                <a:spcPct val="150000"/>
              </a:lnSpc>
              <a:buFontTx/>
              <a:buNone/>
            </a:pPr>
            <a:r>
              <a:rPr lang="en-GB" dirty="0" smtClean="0">
                <a:latin typeface="Times New Roman" pitchFamily="18" charset="0"/>
                <a:cs typeface="Times New Roman" pitchFamily="18" charset="0"/>
              </a:rPr>
              <a:t> </a:t>
            </a:r>
            <a:endParaRPr lang="en-GB" sz="2000" dirty="0" smtClean="0">
              <a:latin typeface="Helvetica" pitchFamily="34" charset="0"/>
            </a:endParaRPr>
          </a:p>
        </p:txBody>
      </p:sp>
      <p:pic>
        <p:nvPicPr>
          <p:cNvPr id="1029" name="Picture 5"/>
          <p:cNvPicPr>
            <a:picLocks noChangeAspect="1" noChangeArrowheads="1"/>
          </p:cNvPicPr>
          <p:nvPr/>
        </p:nvPicPr>
        <p:blipFill>
          <a:blip r:embed="rId3" cstate="print"/>
          <a:srcRect/>
          <a:stretch>
            <a:fillRect/>
          </a:stretch>
        </p:blipFill>
        <p:spPr bwMode="auto">
          <a:xfrm>
            <a:off x="5715000" y="4343400"/>
            <a:ext cx="1714500" cy="1714500"/>
          </a:xfrm>
          <a:prstGeom prst="rect">
            <a:avLst/>
          </a:prstGeom>
          <a:noFill/>
          <a:ln w="9525">
            <a:noFill/>
            <a:miter lim="800000"/>
            <a:headEnd/>
            <a:tailEnd/>
          </a:ln>
        </p:spPr>
      </p:pic>
      <p:pic>
        <p:nvPicPr>
          <p:cNvPr id="1030" name="Picture 6"/>
          <p:cNvPicPr>
            <a:picLocks noChangeAspect="1" noChangeArrowheads="1"/>
          </p:cNvPicPr>
          <p:nvPr/>
        </p:nvPicPr>
        <p:blipFill>
          <a:blip r:embed="rId4" cstate="print"/>
          <a:srcRect/>
          <a:stretch>
            <a:fillRect/>
          </a:stretch>
        </p:blipFill>
        <p:spPr bwMode="auto">
          <a:xfrm>
            <a:off x="2743200" y="4800600"/>
            <a:ext cx="1304925" cy="1285875"/>
          </a:xfrm>
          <a:prstGeom prst="rect">
            <a:avLst/>
          </a:prstGeom>
          <a:noFill/>
          <a:ln w="9525">
            <a:noFill/>
            <a:miter lim="800000"/>
            <a:headEnd/>
            <a:tailEnd/>
          </a:ln>
        </p:spPr>
      </p:pic>
      <p:pic>
        <p:nvPicPr>
          <p:cNvPr id="12" name="Picture 6"/>
          <p:cNvPicPr>
            <a:picLocks noChangeAspect="1" noChangeArrowheads="1"/>
          </p:cNvPicPr>
          <p:nvPr/>
        </p:nvPicPr>
        <p:blipFill>
          <a:blip r:embed="rId4" cstate="print"/>
          <a:srcRect/>
          <a:stretch>
            <a:fillRect/>
          </a:stretch>
        </p:blipFill>
        <p:spPr bwMode="auto">
          <a:xfrm>
            <a:off x="4191000" y="4724400"/>
            <a:ext cx="1304925" cy="12858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preferRelativeResize="0">
            <a:picLocks noChangeArrowheads="1"/>
          </p:cNvPicPr>
          <p:nvPr/>
        </p:nvPicPr>
        <p:blipFill>
          <a:blip r:embed="rId2" cstate="print"/>
          <a:srcRect/>
          <a:stretch>
            <a:fillRect/>
          </a:stretch>
        </p:blipFill>
        <p:spPr bwMode="auto">
          <a:xfrm>
            <a:off x="0" y="0"/>
            <a:ext cx="9144000" cy="548640"/>
          </a:xfrm>
          <a:prstGeom prst="rect">
            <a:avLst/>
          </a:prstGeom>
          <a:noFill/>
          <a:ln w="9525">
            <a:noFill/>
            <a:miter lim="800000"/>
            <a:headEnd/>
            <a:tailEnd/>
          </a:ln>
        </p:spPr>
      </p:pic>
      <p:sp>
        <p:nvSpPr>
          <p:cNvPr id="2" name="Title 1"/>
          <p:cNvSpPr>
            <a:spLocks noGrp="1"/>
          </p:cNvSpPr>
          <p:nvPr>
            <p:ph type="ctrTitle"/>
          </p:nvPr>
        </p:nvSpPr>
        <p:spPr>
          <a:xfrm>
            <a:off x="0" y="0"/>
            <a:ext cx="8001000" cy="533400"/>
          </a:xfrm>
        </p:spPr>
        <p:txBody>
          <a:bodyPr>
            <a:noAutofit/>
          </a:bodyPr>
          <a:lstStyle/>
          <a:p>
            <a:pPr marL="274320" indent="365760" algn="l">
              <a:lnSpc>
                <a:spcPct val="150000"/>
              </a:lnSpc>
              <a:spcBef>
                <a:spcPts val="0"/>
              </a:spcBef>
            </a:pPr>
            <a:r>
              <a:rPr lang="en-US" sz="2400" b="1" dirty="0" smtClean="0">
                <a:solidFill>
                  <a:schemeClr val="bg1"/>
                </a:solidFill>
                <a:latin typeface="Times New Roman" pitchFamily="18" charset="0"/>
                <a:ea typeface="+mn-ea"/>
                <a:cs typeface="Times New Roman" pitchFamily="18" charset="0"/>
              </a:rPr>
              <a:t>Posterior probabilities using </a:t>
            </a:r>
            <a:r>
              <a:rPr lang="en-US" sz="2400" b="1" dirty="0" err="1" smtClean="0">
                <a:solidFill>
                  <a:schemeClr val="bg1"/>
                </a:solidFill>
                <a:latin typeface="Times New Roman" pitchFamily="18" charset="0"/>
                <a:ea typeface="+mn-ea"/>
                <a:cs typeface="Times New Roman" pitchFamily="18" charset="0"/>
              </a:rPr>
              <a:t>Bayes</a:t>
            </a:r>
            <a:r>
              <a:rPr lang="en-US" sz="2400" b="1" dirty="0" smtClean="0">
                <a:solidFill>
                  <a:schemeClr val="bg1"/>
                </a:solidFill>
                <a:latin typeface="Times New Roman" pitchFamily="18" charset="0"/>
                <a:ea typeface="+mn-ea"/>
                <a:cs typeface="Times New Roman" pitchFamily="18" charset="0"/>
              </a:rPr>
              <a:t>’ rule</a:t>
            </a:r>
            <a:endParaRPr lang="en-US" sz="2400" b="1" dirty="0">
              <a:solidFill>
                <a:schemeClr val="bg1"/>
              </a:solidFill>
            </a:endParaRPr>
          </a:p>
        </p:txBody>
      </p:sp>
      <p:sp>
        <p:nvSpPr>
          <p:cNvPr id="6" name="Slide Number Placeholder 5"/>
          <p:cNvSpPr>
            <a:spLocks noGrp="1"/>
          </p:cNvSpPr>
          <p:nvPr>
            <p:ph type="sldNum" sz="quarter" idx="12"/>
          </p:nvPr>
        </p:nvSpPr>
        <p:spPr/>
        <p:txBody>
          <a:bodyPr/>
          <a:lstStyle/>
          <a:p>
            <a:fld id="{5DAA7B20-E9E9-4964-A3EC-716C87315808}" type="slidenum">
              <a:rPr lang="en-US" smtClean="0"/>
              <a:pPr/>
              <a:t>35</a:t>
            </a:fld>
            <a:endParaRPr lang="en-US"/>
          </a:p>
        </p:txBody>
      </p:sp>
      <p:sp>
        <p:nvSpPr>
          <p:cNvPr id="7" name="Rectangle 6"/>
          <p:cNvSpPr/>
          <p:nvPr/>
        </p:nvSpPr>
        <p:spPr>
          <a:xfrm>
            <a:off x="152400" y="762000"/>
            <a:ext cx="8458200" cy="458074"/>
          </a:xfrm>
          <a:prstGeom prst="rect">
            <a:avLst/>
          </a:prstGeom>
        </p:spPr>
        <p:txBody>
          <a:bodyPr wrap="square">
            <a:spAutoFit/>
          </a:bodyPr>
          <a:lstStyle/>
          <a:p>
            <a:pPr indent="274320">
              <a:lnSpc>
                <a:spcPct val="150000"/>
              </a:lnSpc>
              <a:spcBef>
                <a:spcPts val="600"/>
              </a:spcBef>
            </a:pPr>
            <a:r>
              <a:rPr lang="en-US" dirty="0" smtClean="0">
                <a:latin typeface="Times New Roman" pitchFamily="18" charset="0"/>
                <a:cs typeface="Times New Roman" pitchFamily="18" charset="0"/>
              </a:rPr>
              <a:t>  </a:t>
            </a:r>
          </a:p>
        </p:txBody>
      </p:sp>
      <p:sp>
        <p:nvSpPr>
          <p:cNvPr id="8" name="Rectangle 7"/>
          <p:cNvSpPr/>
          <p:nvPr/>
        </p:nvSpPr>
        <p:spPr>
          <a:xfrm>
            <a:off x="152400" y="609600"/>
            <a:ext cx="8458200" cy="5770811"/>
          </a:xfrm>
          <a:prstGeom prst="rect">
            <a:avLst/>
          </a:prstGeom>
        </p:spPr>
        <p:txBody>
          <a:bodyPr wrap="square">
            <a:spAutoFit/>
          </a:bodyPr>
          <a:lstStyle/>
          <a:p>
            <a:pPr>
              <a:lnSpc>
                <a:spcPct val="150000"/>
              </a:lnSpc>
              <a:spcBef>
                <a:spcPts val="600"/>
              </a:spcBef>
            </a:pPr>
            <a:r>
              <a:rPr lang="en-GB" b="1" dirty="0" smtClean="0">
                <a:latin typeface="Times New Roman" pitchFamily="18" charset="0"/>
                <a:cs typeface="Times New Roman" pitchFamily="18" charset="0"/>
              </a:rPr>
              <a:t>Answer. </a:t>
            </a:r>
          </a:p>
          <a:p>
            <a:pPr marL="91440" indent="274320">
              <a:lnSpc>
                <a:spcPct val="150000"/>
              </a:lnSpc>
              <a:spcBef>
                <a:spcPts val="600"/>
              </a:spcBef>
              <a:buFont typeface="Arial" pitchFamily="34" charset="0"/>
              <a:buChar char="•"/>
            </a:pPr>
            <a:r>
              <a:rPr lang="en-US" dirty="0" smtClean="0">
                <a:latin typeface="Times New Roman" pitchFamily="18" charset="0"/>
                <a:cs typeface="Times New Roman" pitchFamily="18" charset="0"/>
              </a:rPr>
              <a:t>If we pick GOOD (drawer with 3 gold coins), we gain $1500. Otherwise, we pick BAD (the other drawer), we gain $700.</a:t>
            </a:r>
          </a:p>
          <a:p>
            <a:pPr marL="91440" indent="274320">
              <a:lnSpc>
                <a:spcPct val="150000"/>
              </a:lnSpc>
              <a:spcBef>
                <a:spcPts val="600"/>
              </a:spcBef>
              <a:buFont typeface="Arial" pitchFamily="34" charset="0"/>
              <a:buChar char="•"/>
            </a:pPr>
            <a:r>
              <a:rPr lang="en-US" dirty="0" smtClean="0">
                <a:latin typeface="Times New Roman" pitchFamily="18" charset="0"/>
                <a:cs typeface="Times New Roman" pitchFamily="18" charset="0"/>
              </a:rPr>
              <a:t>Without sample information, P(GOOD) = P(BAD) = 0.5. Hence, the expected profit is 0.5</a:t>
            </a:r>
            <a:r>
              <a:rPr lang="en-US" dirty="0" smtClean="0">
                <a:latin typeface="Times New Roman" pitchFamily="18" charset="0"/>
                <a:cs typeface="Times New Roman" pitchFamily="18" charset="0"/>
                <a:sym typeface="Mathematica1"/>
              </a:rPr>
              <a:t></a:t>
            </a:r>
            <a:r>
              <a:rPr lang="en-US" dirty="0" smtClean="0">
                <a:latin typeface="Times New Roman" pitchFamily="18" charset="0"/>
                <a:cs typeface="Times New Roman" pitchFamily="18" charset="0"/>
              </a:rPr>
              <a:t>(1500+700) = 1100.</a:t>
            </a:r>
          </a:p>
          <a:p>
            <a:pPr marL="91440" indent="274320">
              <a:lnSpc>
                <a:spcPct val="150000"/>
              </a:lnSpc>
              <a:spcBef>
                <a:spcPts val="600"/>
              </a:spcBef>
              <a:buFont typeface="Arial" pitchFamily="34" charset="0"/>
              <a:buChar char="•"/>
            </a:pPr>
            <a:r>
              <a:rPr lang="en-US" dirty="0" smtClean="0">
                <a:latin typeface="Times New Roman" pitchFamily="18" charset="0"/>
                <a:cs typeface="Times New Roman" pitchFamily="18" charset="0"/>
              </a:rPr>
              <a:t>If we had the perfect information, we would always choose GOOD.</a:t>
            </a:r>
          </a:p>
          <a:p>
            <a:pPr marL="91440" indent="274320">
              <a:lnSpc>
                <a:spcPct val="150000"/>
              </a:lnSpc>
              <a:spcBef>
                <a:spcPts val="600"/>
              </a:spcBef>
            </a:pPr>
            <a:r>
              <a:rPr lang="en-US" dirty="0" smtClean="0">
                <a:latin typeface="Times New Roman" pitchFamily="18" charset="0"/>
                <a:cs typeface="Times New Roman" pitchFamily="18" charset="0"/>
              </a:rPr>
              <a:t> Hence, the EVPI = EVWPI - EVWOI = 1500 - 1100 = 400. </a:t>
            </a:r>
          </a:p>
          <a:p>
            <a:pPr marL="91440" indent="274320">
              <a:lnSpc>
                <a:spcPct val="150000"/>
              </a:lnSpc>
              <a:spcBef>
                <a:spcPts val="600"/>
              </a:spcBef>
              <a:buFont typeface="Arial" pitchFamily="34" charset="0"/>
              <a:buChar char="•"/>
            </a:pPr>
            <a:r>
              <a:rPr lang="en-US" dirty="0" smtClean="0">
                <a:latin typeface="Times New Roman" pitchFamily="18" charset="0"/>
                <a:cs typeface="Times New Roman" pitchFamily="18" charset="0"/>
              </a:rPr>
              <a:t>Suppose now we ask Ali to draw a coin from a drawer (sample information).</a:t>
            </a:r>
          </a:p>
          <a:p>
            <a:pPr marL="91440" indent="274320">
              <a:lnSpc>
                <a:spcPct val="150000"/>
              </a:lnSpc>
              <a:spcBef>
                <a:spcPts val="600"/>
              </a:spcBef>
              <a:buFont typeface="Arial" pitchFamily="34" charset="0"/>
              <a:buChar char="•"/>
            </a:pPr>
            <a:r>
              <a:rPr lang="en-US" dirty="0" smtClean="0">
                <a:latin typeface="Times New Roman" pitchFamily="18" charset="0"/>
                <a:cs typeface="Times New Roman" pitchFamily="18" charset="0"/>
              </a:rPr>
              <a:t>The coin drawn is either GOLD or SILVER.</a:t>
            </a:r>
          </a:p>
          <a:p>
            <a:pPr marL="91440" indent="274320">
              <a:lnSpc>
                <a:spcPct val="150000"/>
              </a:lnSpc>
              <a:spcBef>
                <a:spcPts val="600"/>
              </a:spcBef>
              <a:buFont typeface="Arial" pitchFamily="34" charset="0"/>
              <a:buChar char="•"/>
            </a:pPr>
            <a:r>
              <a:rPr lang="en-US" dirty="0" smtClean="0">
                <a:latin typeface="Times New Roman" pitchFamily="18" charset="0"/>
                <a:cs typeface="Times New Roman" pitchFamily="18" charset="0"/>
              </a:rPr>
              <a:t>We have the conditional probabilities:</a:t>
            </a:r>
          </a:p>
          <a:p>
            <a:pPr marL="365760" indent="274320">
              <a:lnSpc>
                <a:spcPct val="150000"/>
              </a:lnSpc>
              <a:spcBef>
                <a:spcPts val="600"/>
              </a:spcBef>
              <a:buFont typeface="Arial" pitchFamily="34" charset="0"/>
              <a:buChar char="•"/>
            </a:pPr>
            <a:r>
              <a:rPr lang="en-US" dirty="0" smtClean="0">
                <a:latin typeface="Times New Roman" pitchFamily="18" charset="0"/>
                <a:cs typeface="Times New Roman" pitchFamily="18" charset="0"/>
              </a:rPr>
              <a:t>          P(GOLD|GOOD) = 1       P(SILVER|GOOD) = 0</a:t>
            </a:r>
          </a:p>
          <a:p>
            <a:pPr marL="365760" indent="274320">
              <a:lnSpc>
                <a:spcPct val="150000"/>
              </a:lnSpc>
              <a:spcBef>
                <a:spcPts val="600"/>
              </a:spcBef>
              <a:buFont typeface="Arial" pitchFamily="34" charset="0"/>
              <a:buChar char="•"/>
            </a:pPr>
            <a:r>
              <a:rPr lang="en-US" dirty="0" smtClean="0">
                <a:latin typeface="Times New Roman" pitchFamily="18" charset="0"/>
                <a:cs typeface="Times New Roman" pitchFamily="18" charset="0"/>
              </a:rPr>
              <a:t>          P(GOLD|BAD) = 1/3        P(SILVER|BAD) = 2/3</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preferRelativeResize="0">
            <a:picLocks noChangeArrowheads="1"/>
          </p:cNvPicPr>
          <p:nvPr/>
        </p:nvPicPr>
        <p:blipFill>
          <a:blip r:embed="rId2" cstate="print"/>
          <a:srcRect/>
          <a:stretch>
            <a:fillRect/>
          </a:stretch>
        </p:blipFill>
        <p:spPr bwMode="auto">
          <a:xfrm>
            <a:off x="0" y="0"/>
            <a:ext cx="9144000" cy="548640"/>
          </a:xfrm>
          <a:prstGeom prst="rect">
            <a:avLst/>
          </a:prstGeom>
          <a:noFill/>
          <a:ln w="9525">
            <a:noFill/>
            <a:miter lim="800000"/>
            <a:headEnd/>
            <a:tailEnd/>
          </a:ln>
        </p:spPr>
      </p:pic>
      <p:sp>
        <p:nvSpPr>
          <p:cNvPr id="2" name="Title 1"/>
          <p:cNvSpPr>
            <a:spLocks noGrp="1"/>
          </p:cNvSpPr>
          <p:nvPr>
            <p:ph type="ctrTitle"/>
          </p:nvPr>
        </p:nvSpPr>
        <p:spPr>
          <a:xfrm>
            <a:off x="0" y="0"/>
            <a:ext cx="8001000" cy="533400"/>
          </a:xfrm>
        </p:spPr>
        <p:txBody>
          <a:bodyPr>
            <a:noAutofit/>
          </a:bodyPr>
          <a:lstStyle/>
          <a:p>
            <a:pPr marL="274320" indent="365760" algn="l">
              <a:lnSpc>
                <a:spcPct val="150000"/>
              </a:lnSpc>
              <a:spcBef>
                <a:spcPts val="0"/>
              </a:spcBef>
            </a:pPr>
            <a:r>
              <a:rPr lang="en-US" sz="2400" b="1" dirty="0" smtClean="0">
                <a:solidFill>
                  <a:schemeClr val="bg1"/>
                </a:solidFill>
                <a:latin typeface="Times New Roman" pitchFamily="18" charset="0"/>
                <a:ea typeface="+mn-ea"/>
                <a:cs typeface="Times New Roman" pitchFamily="18" charset="0"/>
              </a:rPr>
              <a:t>Posterior probabilities using </a:t>
            </a:r>
            <a:r>
              <a:rPr lang="en-US" sz="2400" b="1" dirty="0" err="1" smtClean="0">
                <a:solidFill>
                  <a:schemeClr val="bg1"/>
                </a:solidFill>
                <a:latin typeface="Times New Roman" pitchFamily="18" charset="0"/>
                <a:ea typeface="+mn-ea"/>
                <a:cs typeface="Times New Roman" pitchFamily="18" charset="0"/>
              </a:rPr>
              <a:t>Bayes</a:t>
            </a:r>
            <a:r>
              <a:rPr lang="en-US" sz="2400" b="1" dirty="0" smtClean="0">
                <a:solidFill>
                  <a:schemeClr val="bg1"/>
                </a:solidFill>
                <a:latin typeface="Times New Roman" pitchFamily="18" charset="0"/>
                <a:ea typeface="+mn-ea"/>
                <a:cs typeface="Times New Roman" pitchFamily="18" charset="0"/>
              </a:rPr>
              <a:t>’ rule</a:t>
            </a:r>
            <a:endParaRPr lang="en-US" sz="2400" b="1" dirty="0">
              <a:solidFill>
                <a:schemeClr val="bg1"/>
              </a:solidFill>
            </a:endParaRPr>
          </a:p>
        </p:txBody>
      </p:sp>
      <p:sp>
        <p:nvSpPr>
          <p:cNvPr id="6" name="Slide Number Placeholder 5"/>
          <p:cNvSpPr>
            <a:spLocks noGrp="1"/>
          </p:cNvSpPr>
          <p:nvPr>
            <p:ph type="sldNum" sz="quarter" idx="12"/>
          </p:nvPr>
        </p:nvSpPr>
        <p:spPr/>
        <p:txBody>
          <a:bodyPr/>
          <a:lstStyle/>
          <a:p>
            <a:fld id="{5DAA7B20-E9E9-4964-A3EC-716C87315808}" type="slidenum">
              <a:rPr lang="en-US" smtClean="0"/>
              <a:pPr/>
              <a:t>36</a:t>
            </a:fld>
            <a:endParaRPr lang="en-US"/>
          </a:p>
        </p:txBody>
      </p:sp>
      <p:sp>
        <p:nvSpPr>
          <p:cNvPr id="7" name="Rectangle 6"/>
          <p:cNvSpPr/>
          <p:nvPr/>
        </p:nvSpPr>
        <p:spPr>
          <a:xfrm>
            <a:off x="152400" y="762000"/>
            <a:ext cx="8458200" cy="458074"/>
          </a:xfrm>
          <a:prstGeom prst="rect">
            <a:avLst/>
          </a:prstGeom>
        </p:spPr>
        <p:txBody>
          <a:bodyPr wrap="square">
            <a:spAutoFit/>
          </a:bodyPr>
          <a:lstStyle/>
          <a:p>
            <a:pPr indent="274320">
              <a:lnSpc>
                <a:spcPct val="150000"/>
              </a:lnSpc>
              <a:spcBef>
                <a:spcPts val="600"/>
              </a:spcBef>
            </a:pPr>
            <a:r>
              <a:rPr lang="en-US" dirty="0" smtClean="0">
                <a:latin typeface="Times New Roman" pitchFamily="18" charset="0"/>
                <a:cs typeface="Times New Roman" pitchFamily="18" charset="0"/>
              </a:rPr>
              <a:t>  </a:t>
            </a:r>
          </a:p>
        </p:txBody>
      </p:sp>
      <p:sp>
        <p:nvSpPr>
          <p:cNvPr id="8" name="Rectangle 7"/>
          <p:cNvSpPr/>
          <p:nvPr/>
        </p:nvSpPr>
        <p:spPr>
          <a:xfrm>
            <a:off x="152400" y="609600"/>
            <a:ext cx="8763000" cy="6663363"/>
          </a:xfrm>
          <a:prstGeom prst="rect">
            <a:avLst/>
          </a:prstGeom>
        </p:spPr>
        <p:txBody>
          <a:bodyPr wrap="square">
            <a:spAutoFit/>
          </a:bodyPr>
          <a:lstStyle/>
          <a:p>
            <a:pPr>
              <a:lnSpc>
                <a:spcPct val="150000"/>
              </a:lnSpc>
              <a:spcBef>
                <a:spcPts val="600"/>
              </a:spcBef>
            </a:pPr>
            <a:r>
              <a:rPr lang="en-GB" b="1" dirty="0" smtClean="0">
                <a:latin typeface="Times New Roman" pitchFamily="18" charset="0"/>
                <a:cs typeface="Times New Roman" pitchFamily="18" charset="0"/>
              </a:rPr>
              <a:t>Answer (continued). </a:t>
            </a:r>
          </a:p>
          <a:p>
            <a:pPr marL="91440" indent="274320">
              <a:lnSpc>
                <a:spcPct val="150000"/>
              </a:lnSpc>
              <a:spcBef>
                <a:spcPts val="600"/>
              </a:spcBef>
              <a:buFont typeface="Arial" pitchFamily="34" charset="0"/>
              <a:buChar char="•"/>
            </a:pPr>
            <a:r>
              <a:rPr lang="en-US" dirty="0" smtClean="0">
                <a:latin typeface="Times New Roman" pitchFamily="18" charset="0"/>
                <a:cs typeface="Times New Roman" pitchFamily="18" charset="0"/>
              </a:rPr>
              <a:t>What are the values of P(GOOD|GOLD), P(BAD|GOLD), P(GOOD|SILVER), P(BAD|SILVER)?</a:t>
            </a:r>
          </a:p>
          <a:p>
            <a:pPr marL="91440" indent="274320">
              <a:lnSpc>
                <a:spcPct val="150000"/>
              </a:lnSpc>
              <a:spcBef>
                <a:spcPts val="600"/>
              </a:spcBef>
              <a:buFont typeface="Arial" pitchFamily="34" charset="0"/>
              <a:buChar char="•"/>
            </a:pPr>
            <a:r>
              <a:rPr lang="en-US" dirty="0" smtClean="0">
                <a:latin typeface="Times New Roman" pitchFamily="18" charset="0"/>
                <a:cs typeface="Times New Roman" pitchFamily="18" charset="0"/>
              </a:rPr>
              <a:t> That is, suppose that the coin shown by Ali is GOLD, we would like to know if the drawer contains 3 gold coins, i.e. GOOD. Compute the join probabilities:</a:t>
            </a:r>
          </a:p>
          <a:p>
            <a:pPr marL="91440" indent="274320">
              <a:lnSpc>
                <a:spcPct val="150000"/>
              </a:lnSpc>
              <a:spcBef>
                <a:spcPts val="600"/>
              </a:spcBef>
            </a:pPr>
            <a:r>
              <a:rPr lang="en-US" dirty="0" smtClean="0">
                <a:latin typeface="Times New Roman" pitchFamily="18" charset="0"/>
                <a:cs typeface="Times New Roman" pitchFamily="18" charset="0"/>
              </a:rPr>
              <a:t>    P(GOOD</a:t>
            </a:r>
            <a:r>
              <a:rPr lang="en-US" dirty="0" smtClean="0">
                <a:latin typeface="Times New Roman" pitchFamily="18" charset="0"/>
                <a:cs typeface="Times New Roman" pitchFamily="18" charset="0"/>
                <a:sym typeface="Mathematica3"/>
              </a:rPr>
              <a:t></a:t>
            </a:r>
            <a:r>
              <a:rPr lang="en-US" dirty="0" smtClean="0">
                <a:latin typeface="Times New Roman" pitchFamily="18" charset="0"/>
                <a:cs typeface="Times New Roman" pitchFamily="18" charset="0"/>
              </a:rPr>
              <a:t>GOLD) = P(GOOD)</a:t>
            </a:r>
            <a:r>
              <a:rPr lang="en-US" dirty="0" smtClean="0">
                <a:latin typeface="Times New Roman" pitchFamily="18" charset="0"/>
                <a:cs typeface="Times New Roman" pitchFamily="18" charset="0"/>
                <a:sym typeface="Mathematica1"/>
              </a:rPr>
              <a:t></a:t>
            </a:r>
            <a:r>
              <a:rPr lang="en-US" dirty="0" smtClean="0">
                <a:latin typeface="Times New Roman" pitchFamily="18" charset="0"/>
                <a:cs typeface="Times New Roman" pitchFamily="18" charset="0"/>
              </a:rPr>
              <a:t>P(GOLD|GOOD) = 0.5</a:t>
            </a:r>
            <a:r>
              <a:rPr lang="en-US" dirty="0" smtClean="0">
                <a:latin typeface="Times New Roman" pitchFamily="18" charset="0"/>
                <a:cs typeface="Times New Roman" pitchFamily="18" charset="0"/>
                <a:sym typeface="Mathematica1"/>
              </a:rPr>
              <a:t></a:t>
            </a:r>
            <a:r>
              <a:rPr lang="en-US" dirty="0" smtClean="0">
                <a:latin typeface="Times New Roman" pitchFamily="18" charset="0"/>
                <a:cs typeface="Times New Roman" pitchFamily="18" charset="0"/>
              </a:rPr>
              <a:t>1 = 0.5</a:t>
            </a:r>
          </a:p>
          <a:p>
            <a:pPr marL="91440" indent="274320">
              <a:lnSpc>
                <a:spcPct val="150000"/>
              </a:lnSpc>
              <a:spcBef>
                <a:spcPts val="600"/>
              </a:spcBef>
            </a:pPr>
            <a:r>
              <a:rPr lang="en-US" dirty="0" smtClean="0">
                <a:latin typeface="Times New Roman" pitchFamily="18" charset="0"/>
                <a:cs typeface="Times New Roman" pitchFamily="18" charset="0"/>
              </a:rPr>
              <a:t>     P(BAD</a:t>
            </a:r>
            <a:r>
              <a:rPr lang="en-US" dirty="0" smtClean="0">
                <a:latin typeface="Times New Roman" pitchFamily="18" charset="0"/>
                <a:cs typeface="Times New Roman" pitchFamily="18" charset="0"/>
                <a:sym typeface="Mathematica3"/>
              </a:rPr>
              <a:t></a:t>
            </a:r>
            <a:r>
              <a:rPr lang="en-US" dirty="0" smtClean="0">
                <a:latin typeface="Times New Roman" pitchFamily="18" charset="0"/>
                <a:cs typeface="Times New Roman" pitchFamily="18" charset="0"/>
              </a:rPr>
              <a:t>GOLD) = P(BAD)</a:t>
            </a:r>
            <a:r>
              <a:rPr lang="en-US" dirty="0" smtClean="0">
                <a:latin typeface="Times New Roman" pitchFamily="18" charset="0"/>
                <a:cs typeface="Times New Roman" pitchFamily="18" charset="0"/>
                <a:sym typeface="Mathematica1"/>
              </a:rPr>
              <a:t></a:t>
            </a:r>
            <a:r>
              <a:rPr lang="en-US" dirty="0" smtClean="0">
                <a:latin typeface="Times New Roman" pitchFamily="18" charset="0"/>
                <a:cs typeface="Times New Roman" pitchFamily="18" charset="0"/>
              </a:rPr>
              <a:t>P(GOLD|BAD) = 0.5</a:t>
            </a:r>
            <a:r>
              <a:rPr lang="en-US" dirty="0" smtClean="0">
                <a:latin typeface="Times New Roman" pitchFamily="18" charset="0"/>
                <a:cs typeface="Times New Roman" pitchFamily="18" charset="0"/>
                <a:sym typeface="Mathematica1"/>
              </a:rPr>
              <a:t></a:t>
            </a:r>
            <a:r>
              <a:rPr lang="en-US" dirty="0" smtClean="0">
                <a:latin typeface="Times New Roman" pitchFamily="18" charset="0"/>
                <a:cs typeface="Times New Roman" pitchFamily="18" charset="0"/>
              </a:rPr>
              <a:t>1/3 = 1/6</a:t>
            </a:r>
          </a:p>
          <a:p>
            <a:pPr marL="91440" indent="274320">
              <a:lnSpc>
                <a:spcPct val="150000"/>
              </a:lnSpc>
              <a:spcBef>
                <a:spcPts val="600"/>
              </a:spcBef>
            </a:pPr>
            <a:r>
              <a:rPr lang="en-US" dirty="0" smtClean="0">
                <a:latin typeface="Times New Roman" pitchFamily="18" charset="0"/>
                <a:cs typeface="Times New Roman" pitchFamily="18" charset="0"/>
              </a:rPr>
              <a:t>     P(GOOD</a:t>
            </a:r>
            <a:r>
              <a:rPr lang="en-US" dirty="0" smtClean="0">
                <a:latin typeface="Times New Roman" pitchFamily="18" charset="0"/>
                <a:cs typeface="Times New Roman" pitchFamily="18" charset="0"/>
                <a:sym typeface="Mathematica3"/>
              </a:rPr>
              <a:t></a:t>
            </a:r>
            <a:r>
              <a:rPr lang="en-US" dirty="0" smtClean="0">
                <a:latin typeface="Times New Roman" pitchFamily="18" charset="0"/>
                <a:cs typeface="Times New Roman" pitchFamily="18" charset="0"/>
              </a:rPr>
              <a:t>SILVER) = P(GOOD)</a:t>
            </a:r>
            <a:r>
              <a:rPr lang="en-US" dirty="0" smtClean="0">
                <a:latin typeface="Times New Roman" pitchFamily="18" charset="0"/>
                <a:cs typeface="Times New Roman" pitchFamily="18" charset="0"/>
                <a:sym typeface="Mathematica1"/>
              </a:rPr>
              <a:t></a:t>
            </a:r>
            <a:r>
              <a:rPr lang="en-US" dirty="0" smtClean="0">
                <a:latin typeface="Times New Roman" pitchFamily="18" charset="0"/>
                <a:cs typeface="Times New Roman" pitchFamily="18" charset="0"/>
              </a:rPr>
              <a:t>P(SILVER|GOOD) = 0.5</a:t>
            </a:r>
            <a:r>
              <a:rPr lang="en-US" dirty="0" smtClean="0">
                <a:latin typeface="Times New Roman" pitchFamily="18" charset="0"/>
                <a:cs typeface="Times New Roman" pitchFamily="18" charset="0"/>
                <a:sym typeface="Mathematica1"/>
              </a:rPr>
              <a:t></a:t>
            </a:r>
            <a:r>
              <a:rPr lang="en-US" dirty="0" smtClean="0">
                <a:latin typeface="Times New Roman" pitchFamily="18" charset="0"/>
                <a:cs typeface="Times New Roman" pitchFamily="18" charset="0"/>
              </a:rPr>
              <a:t>0 = 0</a:t>
            </a:r>
          </a:p>
          <a:p>
            <a:pPr marL="91440" indent="274320">
              <a:lnSpc>
                <a:spcPct val="150000"/>
              </a:lnSpc>
              <a:spcBef>
                <a:spcPts val="600"/>
              </a:spcBef>
            </a:pPr>
            <a:r>
              <a:rPr lang="en-US" dirty="0" smtClean="0">
                <a:latin typeface="Times New Roman" pitchFamily="18" charset="0"/>
                <a:cs typeface="Times New Roman" pitchFamily="18" charset="0"/>
              </a:rPr>
              <a:t>     P(BAD</a:t>
            </a:r>
            <a:r>
              <a:rPr lang="en-US" dirty="0" smtClean="0">
                <a:latin typeface="Times New Roman" pitchFamily="18" charset="0"/>
                <a:cs typeface="Times New Roman" pitchFamily="18" charset="0"/>
                <a:sym typeface="Mathematica3"/>
              </a:rPr>
              <a:t></a:t>
            </a:r>
            <a:r>
              <a:rPr lang="en-US" dirty="0" smtClean="0">
                <a:latin typeface="Times New Roman" pitchFamily="18" charset="0"/>
                <a:cs typeface="Times New Roman" pitchFamily="18" charset="0"/>
              </a:rPr>
              <a:t>SILVER) = P(BAD)</a:t>
            </a:r>
            <a:r>
              <a:rPr lang="en-US" dirty="0" smtClean="0">
                <a:latin typeface="Times New Roman" pitchFamily="18" charset="0"/>
                <a:cs typeface="Times New Roman" pitchFamily="18" charset="0"/>
                <a:sym typeface="Mathematica1"/>
              </a:rPr>
              <a:t></a:t>
            </a:r>
            <a:r>
              <a:rPr lang="en-US" dirty="0" smtClean="0">
                <a:latin typeface="Times New Roman" pitchFamily="18" charset="0"/>
                <a:cs typeface="Times New Roman" pitchFamily="18" charset="0"/>
              </a:rPr>
              <a:t>P(SILVER|BAD) = 0.5</a:t>
            </a:r>
            <a:r>
              <a:rPr lang="en-US" dirty="0" smtClean="0">
                <a:latin typeface="Times New Roman" pitchFamily="18" charset="0"/>
                <a:cs typeface="Times New Roman" pitchFamily="18" charset="0"/>
                <a:sym typeface="Mathematica1"/>
              </a:rPr>
              <a:t></a:t>
            </a:r>
            <a:r>
              <a:rPr lang="en-US" dirty="0" smtClean="0">
                <a:latin typeface="Times New Roman" pitchFamily="18" charset="0"/>
                <a:cs typeface="Times New Roman" pitchFamily="18" charset="0"/>
              </a:rPr>
              <a:t>2/3 = 1/3</a:t>
            </a:r>
          </a:p>
          <a:p>
            <a:pPr marL="91440" indent="274320">
              <a:lnSpc>
                <a:spcPct val="150000"/>
              </a:lnSpc>
              <a:spcBef>
                <a:spcPts val="600"/>
              </a:spcBef>
              <a:buFont typeface="Arial" pitchFamily="34" charset="0"/>
              <a:buChar char="•"/>
            </a:pPr>
            <a:r>
              <a:rPr lang="en-US" dirty="0" smtClean="0">
                <a:latin typeface="Times New Roman" pitchFamily="18" charset="0"/>
                <a:cs typeface="Times New Roman" pitchFamily="18" charset="0"/>
              </a:rPr>
              <a:t>Compute the marginal probabilities:</a:t>
            </a:r>
          </a:p>
          <a:p>
            <a:pPr marL="91440" indent="274320">
              <a:lnSpc>
                <a:spcPct val="150000"/>
              </a:lnSpc>
              <a:spcBef>
                <a:spcPts val="600"/>
              </a:spcBef>
            </a:pPr>
            <a:r>
              <a:rPr lang="en-US" dirty="0" smtClean="0">
                <a:latin typeface="Times New Roman" pitchFamily="18" charset="0"/>
                <a:cs typeface="Times New Roman" pitchFamily="18" charset="0"/>
              </a:rPr>
              <a:t>       P(GOLD) = 0.5 + 1/6 = 2/3    P(SILVER) = 0 + 1/3 = 1/3</a:t>
            </a:r>
          </a:p>
          <a:p>
            <a:pPr marL="91440" indent="274320">
              <a:lnSpc>
                <a:spcPct val="150000"/>
              </a:lnSpc>
              <a:spcBef>
                <a:spcPts val="600"/>
              </a:spcBef>
            </a:pPr>
            <a:r>
              <a:rPr lang="en-US" dirty="0" smtClean="0">
                <a:latin typeface="Times New Roman" pitchFamily="18" charset="0"/>
                <a:cs typeface="Times New Roman" pitchFamily="18" charset="0"/>
              </a:rPr>
              <a:t>      (any easier way to find these probabilities?)</a:t>
            </a:r>
          </a:p>
          <a:p>
            <a:pPr marL="91440" indent="274320">
              <a:lnSpc>
                <a:spcPct val="150000"/>
              </a:lnSpc>
              <a:spcBef>
                <a:spcPts val="600"/>
              </a:spcBef>
            </a:pPr>
            <a:r>
              <a:rPr lang="en-US" sz="1600" dirty="0" smtClean="0">
                <a:latin typeface="Times New Roman" pitchFamily="18" charset="0"/>
                <a:cs typeface="Times New Roman" pitchFamily="18" charset="0"/>
              </a:rPr>
              <a:t> </a:t>
            </a:r>
          </a:p>
          <a:p>
            <a:pPr marL="91440" indent="274320">
              <a:lnSpc>
                <a:spcPct val="150000"/>
              </a:lnSpc>
              <a:spcBef>
                <a:spcPts val="600"/>
              </a:spcBef>
              <a:buFont typeface="Arial" pitchFamily="34" charset="0"/>
              <a:buChar char="•"/>
            </a:pPr>
            <a:endParaRPr lang="en-US" sz="16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preferRelativeResize="0">
            <a:picLocks noChangeArrowheads="1"/>
          </p:cNvPicPr>
          <p:nvPr/>
        </p:nvPicPr>
        <p:blipFill>
          <a:blip r:embed="rId2" cstate="print"/>
          <a:srcRect/>
          <a:stretch>
            <a:fillRect/>
          </a:stretch>
        </p:blipFill>
        <p:spPr bwMode="auto">
          <a:xfrm>
            <a:off x="0" y="0"/>
            <a:ext cx="9144000" cy="548640"/>
          </a:xfrm>
          <a:prstGeom prst="rect">
            <a:avLst/>
          </a:prstGeom>
          <a:noFill/>
          <a:ln w="9525">
            <a:noFill/>
            <a:miter lim="800000"/>
            <a:headEnd/>
            <a:tailEnd/>
          </a:ln>
        </p:spPr>
      </p:pic>
      <p:sp>
        <p:nvSpPr>
          <p:cNvPr id="2" name="Title 1"/>
          <p:cNvSpPr>
            <a:spLocks noGrp="1"/>
          </p:cNvSpPr>
          <p:nvPr>
            <p:ph type="ctrTitle"/>
          </p:nvPr>
        </p:nvSpPr>
        <p:spPr>
          <a:xfrm>
            <a:off x="0" y="0"/>
            <a:ext cx="8001000" cy="533400"/>
          </a:xfrm>
        </p:spPr>
        <p:txBody>
          <a:bodyPr>
            <a:noAutofit/>
          </a:bodyPr>
          <a:lstStyle/>
          <a:p>
            <a:pPr marL="274320" indent="365760" algn="l">
              <a:lnSpc>
                <a:spcPct val="150000"/>
              </a:lnSpc>
              <a:spcBef>
                <a:spcPts val="0"/>
              </a:spcBef>
            </a:pPr>
            <a:r>
              <a:rPr lang="en-US" sz="2400" b="1" dirty="0" smtClean="0">
                <a:solidFill>
                  <a:schemeClr val="bg1"/>
                </a:solidFill>
                <a:latin typeface="Times New Roman" pitchFamily="18" charset="0"/>
                <a:ea typeface="+mn-ea"/>
                <a:cs typeface="Times New Roman" pitchFamily="18" charset="0"/>
              </a:rPr>
              <a:t>Posterior probabilities using </a:t>
            </a:r>
            <a:r>
              <a:rPr lang="en-US" sz="2400" b="1" dirty="0" err="1" smtClean="0">
                <a:solidFill>
                  <a:schemeClr val="bg1"/>
                </a:solidFill>
                <a:latin typeface="Times New Roman" pitchFamily="18" charset="0"/>
                <a:ea typeface="+mn-ea"/>
                <a:cs typeface="Times New Roman" pitchFamily="18" charset="0"/>
              </a:rPr>
              <a:t>Bayes</a:t>
            </a:r>
            <a:r>
              <a:rPr lang="en-US" sz="2400" b="1" dirty="0" smtClean="0">
                <a:solidFill>
                  <a:schemeClr val="bg1"/>
                </a:solidFill>
                <a:latin typeface="Times New Roman" pitchFamily="18" charset="0"/>
                <a:ea typeface="+mn-ea"/>
                <a:cs typeface="Times New Roman" pitchFamily="18" charset="0"/>
              </a:rPr>
              <a:t>’ rule</a:t>
            </a:r>
            <a:endParaRPr lang="en-US" sz="2400" b="1" dirty="0">
              <a:solidFill>
                <a:schemeClr val="bg1"/>
              </a:solidFill>
            </a:endParaRPr>
          </a:p>
        </p:txBody>
      </p:sp>
      <p:sp>
        <p:nvSpPr>
          <p:cNvPr id="6" name="Slide Number Placeholder 5"/>
          <p:cNvSpPr>
            <a:spLocks noGrp="1"/>
          </p:cNvSpPr>
          <p:nvPr>
            <p:ph type="sldNum" sz="quarter" idx="12"/>
          </p:nvPr>
        </p:nvSpPr>
        <p:spPr/>
        <p:txBody>
          <a:bodyPr/>
          <a:lstStyle/>
          <a:p>
            <a:fld id="{5DAA7B20-E9E9-4964-A3EC-716C87315808}" type="slidenum">
              <a:rPr lang="en-US" smtClean="0"/>
              <a:pPr/>
              <a:t>37</a:t>
            </a:fld>
            <a:endParaRPr lang="en-US"/>
          </a:p>
        </p:txBody>
      </p:sp>
      <p:sp>
        <p:nvSpPr>
          <p:cNvPr id="7" name="Rectangle 6"/>
          <p:cNvSpPr/>
          <p:nvPr/>
        </p:nvSpPr>
        <p:spPr>
          <a:xfrm>
            <a:off x="152400" y="762000"/>
            <a:ext cx="8458200" cy="458074"/>
          </a:xfrm>
          <a:prstGeom prst="rect">
            <a:avLst/>
          </a:prstGeom>
        </p:spPr>
        <p:txBody>
          <a:bodyPr wrap="square">
            <a:spAutoFit/>
          </a:bodyPr>
          <a:lstStyle/>
          <a:p>
            <a:pPr indent="274320">
              <a:lnSpc>
                <a:spcPct val="150000"/>
              </a:lnSpc>
              <a:spcBef>
                <a:spcPts val="600"/>
              </a:spcBef>
            </a:pPr>
            <a:r>
              <a:rPr lang="en-US" dirty="0" smtClean="0">
                <a:latin typeface="Times New Roman" pitchFamily="18" charset="0"/>
                <a:cs typeface="Times New Roman" pitchFamily="18" charset="0"/>
              </a:rPr>
              <a:t>  </a:t>
            </a:r>
          </a:p>
        </p:txBody>
      </p:sp>
      <p:sp>
        <p:nvSpPr>
          <p:cNvPr id="8" name="Rectangle 7"/>
          <p:cNvSpPr/>
          <p:nvPr/>
        </p:nvSpPr>
        <p:spPr>
          <a:xfrm>
            <a:off x="152400" y="609600"/>
            <a:ext cx="8763000" cy="5632311"/>
          </a:xfrm>
          <a:prstGeom prst="rect">
            <a:avLst/>
          </a:prstGeom>
        </p:spPr>
        <p:txBody>
          <a:bodyPr wrap="square">
            <a:spAutoFit/>
          </a:bodyPr>
          <a:lstStyle/>
          <a:p>
            <a:pPr>
              <a:lnSpc>
                <a:spcPct val="150000"/>
              </a:lnSpc>
            </a:pPr>
            <a:r>
              <a:rPr lang="en-GB" sz="1600" b="1" dirty="0" smtClean="0">
                <a:latin typeface="Times New Roman" pitchFamily="18" charset="0"/>
                <a:cs typeface="Times New Roman" pitchFamily="18" charset="0"/>
              </a:rPr>
              <a:t>Answer (continued). </a:t>
            </a:r>
          </a:p>
          <a:p>
            <a:pPr marL="91440" indent="274320">
              <a:lnSpc>
                <a:spcPct val="150000"/>
              </a:lnSpc>
              <a:buFont typeface="Arial" pitchFamily="34" charset="0"/>
              <a:buChar char="•"/>
            </a:pPr>
            <a:r>
              <a:rPr lang="en-US" sz="1600" dirty="0" smtClean="0">
                <a:latin typeface="Times New Roman" pitchFamily="18" charset="0"/>
                <a:cs typeface="Times New Roman" pitchFamily="18" charset="0"/>
              </a:rPr>
              <a:t>Compute the revised/posterior probabilities:</a:t>
            </a:r>
          </a:p>
          <a:p>
            <a:pPr marL="91440" indent="274320">
              <a:lnSpc>
                <a:spcPct val="150000"/>
              </a:lnSpc>
            </a:pPr>
            <a:r>
              <a:rPr lang="en-US" sz="1600" dirty="0" smtClean="0">
                <a:latin typeface="Times New Roman" pitchFamily="18" charset="0"/>
                <a:cs typeface="Times New Roman" pitchFamily="18" charset="0"/>
              </a:rPr>
              <a:t>     P(GOOD|GOLD) = P(GOOD</a:t>
            </a:r>
            <a:r>
              <a:rPr lang="en-US" sz="1600" dirty="0" smtClean="0">
                <a:latin typeface="Times New Roman" pitchFamily="18" charset="0"/>
                <a:cs typeface="Times New Roman" pitchFamily="18" charset="0"/>
                <a:sym typeface="Mathematica3"/>
              </a:rPr>
              <a:t></a:t>
            </a:r>
            <a:r>
              <a:rPr lang="en-US" sz="1600" dirty="0" smtClean="0">
                <a:latin typeface="Times New Roman" pitchFamily="18" charset="0"/>
                <a:cs typeface="Times New Roman" pitchFamily="18" charset="0"/>
              </a:rPr>
              <a:t>GOLD)/P(GOLD) = 0.5/(2/3) = 0.75</a:t>
            </a:r>
          </a:p>
          <a:p>
            <a:pPr marL="91440" indent="274320">
              <a:lnSpc>
                <a:spcPct val="150000"/>
              </a:lnSpc>
            </a:pPr>
            <a:r>
              <a:rPr lang="en-US" sz="1600" dirty="0" smtClean="0">
                <a:latin typeface="Times New Roman" pitchFamily="18" charset="0"/>
                <a:cs typeface="Times New Roman" pitchFamily="18" charset="0"/>
              </a:rPr>
              <a:t>     P(BAD|GOLD) = P(BAD </a:t>
            </a:r>
            <a:r>
              <a:rPr lang="en-US" sz="1600" dirty="0" smtClean="0">
                <a:latin typeface="Times New Roman" pitchFamily="18" charset="0"/>
                <a:cs typeface="Times New Roman" pitchFamily="18" charset="0"/>
                <a:sym typeface="Mathematica3"/>
              </a:rPr>
              <a:t></a:t>
            </a:r>
            <a:r>
              <a:rPr lang="en-US" sz="1600" dirty="0" smtClean="0">
                <a:latin typeface="Times New Roman" pitchFamily="18" charset="0"/>
                <a:cs typeface="Times New Roman" pitchFamily="18" charset="0"/>
              </a:rPr>
              <a:t>GOLD)/P(GOLD) = (1/6)/(2/3) = 0.25 = 1 - 0.75</a:t>
            </a:r>
          </a:p>
          <a:p>
            <a:pPr marL="91440" indent="274320">
              <a:lnSpc>
                <a:spcPct val="150000"/>
              </a:lnSpc>
            </a:pPr>
            <a:r>
              <a:rPr lang="en-US" sz="1600" dirty="0" smtClean="0">
                <a:latin typeface="Times New Roman" pitchFamily="18" charset="0"/>
                <a:cs typeface="Times New Roman" pitchFamily="18" charset="0"/>
              </a:rPr>
              <a:t>     P(GOOD|SILVER) = P(GOOD </a:t>
            </a:r>
            <a:r>
              <a:rPr lang="en-US" sz="1600" dirty="0" smtClean="0">
                <a:latin typeface="Times New Roman" pitchFamily="18" charset="0"/>
                <a:cs typeface="Times New Roman" pitchFamily="18" charset="0"/>
                <a:sym typeface="Mathematica3"/>
              </a:rPr>
              <a:t></a:t>
            </a:r>
            <a:r>
              <a:rPr lang="en-US" sz="1600" dirty="0" smtClean="0">
                <a:latin typeface="Times New Roman" pitchFamily="18" charset="0"/>
                <a:cs typeface="Times New Roman" pitchFamily="18" charset="0"/>
              </a:rPr>
              <a:t>SILVER)/P(SILVER) = 0       </a:t>
            </a:r>
          </a:p>
          <a:p>
            <a:pPr marL="91440" indent="274320">
              <a:lnSpc>
                <a:spcPct val="150000"/>
              </a:lnSpc>
            </a:pPr>
            <a:r>
              <a:rPr lang="en-US" sz="1600" dirty="0" smtClean="0">
                <a:latin typeface="Times New Roman" pitchFamily="18" charset="0"/>
                <a:cs typeface="Times New Roman" pitchFamily="18" charset="0"/>
              </a:rPr>
              <a:t>     P(BAD|SILVER) = P(BAD </a:t>
            </a:r>
            <a:r>
              <a:rPr lang="en-US" sz="1600" dirty="0" smtClean="0">
                <a:latin typeface="Times New Roman" pitchFamily="18" charset="0"/>
                <a:cs typeface="Times New Roman" pitchFamily="18" charset="0"/>
                <a:sym typeface="Mathematica3"/>
              </a:rPr>
              <a:t></a:t>
            </a:r>
            <a:r>
              <a:rPr lang="en-US" sz="1600" dirty="0" smtClean="0">
                <a:latin typeface="Times New Roman" pitchFamily="18" charset="0"/>
                <a:cs typeface="Times New Roman" pitchFamily="18" charset="0"/>
              </a:rPr>
              <a:t>SILVER)/P(SILVER) = 1 </a:t>
            </a:r>
          </a:p>
          <a:p>
            <a:pPr marL="91440" indent="274320">
              <a:lnSpc>
                <a:spcPct val="150000"/>
              </a:lnSpc>
              <a:buFont typeface="Arial" pitchFamily="34" charset="0"/>
              <a:buChar char="•"/>
            </a:pPr>
            <a:r>
              <a:rPr lang="en-US" sz="1600" dirty="0" smtClean="0">
                <a:latin typeface="Times New Roman" pitchFamily="18" charset="0"/>
                <a:cs typeface="Times New Roman" pitchFamily="18" charset="0"/>
              </a:rPr>
              <a:t>If a silver coin is drawn, then we choose the other drawer and the expected gain is 1500.</a:t>
            </a:r>
          </a:p>
          <a:p>
            <a:pPr marL="91440" indent="274320">
              <a:lnSpc>
                <a:spcPct val="150000"/>
              </a:lnSpc>
              <a:buFont typeface="Arial" pitchFamily="34" charset="0"/>
              <a:buChar char="•"/>
            </a:pPr>
            <a:r>
              <a:rPr lang="en-US" sz="1600" dirty="0" smtClean="0">
                <a:latin typeface="Times New Roman" pitchFamily="18" charset="0"/>
                <a:cs typeface="Times New Roman" pitchFamily="18" charset="0"/>
              </a:rPr>
              <a:t>If a gold coin is drawn, then we pick that drawer and the expected gain is</a:t>
            </a:r>
          </a:p>
          <a:p>
            <a:pPr marL="91440" indent="274320">
              <a:lnSpc>
                <a:spcPct val="150000"/>
              </a:lnSpc>
            </a:pPr>
            <a:r>
              <a:rPr lang="en-US" sz="1600" dirty="0" smtClean="0">
                <a:latin typeface="Times New Roman" pitchFamily="18" charset="0"/>
                <a:cs typeface="Times New Roman" pitchFamily="18" charset="0"/>
              </a:rPr>
              <a:t>        P(GOOD|GOLD)</a:t>
            </a:r>
            <a:r>
              <a:rPr lang="en-US" sz="1600" dirty="0" smtClean="0">
                <a:latin typeface="Times New Roman" pitchFamily="18" charset="0"/>
                <a:cs typeface="Times New Roman" pitchFamily="18" charset="0"/>
                <a:sym typeface="Mathematica1"/>
              </a:rPr>
              <a:t></a:t>
            </a:r>
            <a:r>
              <a:rPr lang="en-US" sz="1600" dirty="0" smtClean="0">
                <a:latin typeface="Times New Roman" pitchFamily="18" charset="0"/>
                <a:cs typeface="Times New Roman" pitchFamily="18" charset="0"/>
              </a:rPr>
              <a:t>1500 + P(BAD|GOLD)</a:t>
            </a:r>
            <a:r>
              <a:rPr lang="en-US" sz="1600" dirty="0" smtClean="0">
                <a:latin typeface="Times New Roman" pitchFamily="18" charset="0"/>
                <a:cs typeface="Times New Roman" pitchFamily="18" charset="0"/>
                <a:sym typeface="Mathematica1"/>
              </a:rPr>
              <a:t></a:t>
            </a:r>
            <a:r>
              <a:rPr lang="en-US" sz="1600" dirty="0" smtClean="0">
                <a:latin typeface="Times New Roman" pitchFamily="18" charset="0"/>
                <a:cs typeface="Times New Roman" pitchFamily="18" charset="0"/>
              </a:rPr>
              <a:t>700 = 1300.</a:t>
            </a:r>
          </a:p>
          <a:p>
            <a:pPr marL="91440" indent="274320">
              <a:lnSpc>
                <a:spcPct val="150000"/>
              </a:lnSpc>
              <a:buFont typeface="Arial" pitchFamily="34" charset="0"/>
              <a:buChar char="•"/>
            </a:pPr>
            <a:r>
              <a:rPr lang="en-US" sz="1600" dirty="0" smtClean="0">
                <a:latin typeface="Times New Roman" pitchFamily="18" charset="0"/>
                <a:cs typeface="Times New Roman" pitchFamily="18" charset="0"/>
              </a:rPr>
              <a:t>Hence, the expected profit when a coin is drawn by Ali:</a:t>
            </a:r>
          </a:p>
          <a:p>
            <a:pPr marL="91440" indent="274320">
              <a:lnSpc>
                <a:spcPct val="150000"/>
              </a:lnSpc>
            </a:pPr>
            <a:r>
              <a:rPr lang="en-US" sz="1600" dirty="0" smtClean="0">
                <a:latin typeface="Times New Roman" pitchFamily="18" charset="0"/>
                <a:cs typeface="Times New Roman" pitchFamily="18" charset="0"/>
              </a:rPr>
              <a:t>         P(GOLD)</a:t>
            </a:r>
            <a:r>
              <a:rPr lang="en-US" sz="1600" dirty="0" smtClean="0">
                <a:latin typeface="Times New Roman" pitchFamily="18" charset="0"/>
                <a:cs typeface="Times New Roman" pitchFamily="18" charset="0"/>
                <a:sym typeface="Mathematica1"/>
              </a:rPr>
              <a:t></a:t>
            </a:r>
            <a:r>
              <a:rPr lang="en-US" sz="1600" dirty="0" smtClean="0">
                <a:latin typeface="Times New Roman" pitchFamily="18" charset="0"/>
                <a:cs typeface="Times New Roman" pitchFamily="18" charset="0"/>
              </a:rPr>
              <a:t>1300 + P(SILVER)</a:t>
            </a:r>
            <a:r>
              <a:rPr lang="en-US" sz="1600" dirty="0" smtClean="0">
                <a:latin typeface="Times New Roman" pitchFamily="18" charset="0"/>
                <a:cs typeface="Times New Roman" pitchFamily="18" charset="0"/>
                <a:sym typeface="Mathematica1"/>
              </a:rPr>
              <a:t></a:t>
            </a:r>
            <a:r>
              <a:rPr lang="en-US" sz="1600" dirty="0" smtClean="0">
                <a:latin typeface="Times New Roman" pitchFamily="18" charset="0"/>
                <a:cs typeface="Times New Roman" pitchFamily="18" charset="0"/>
              </a:rPr>
              <a:t>1500 = </a:t>
            </a:r>
          </a:p>
          <a:p>
            <a:pPr marL="91440" indent="274320">
              <a:lnSpc>
                <a:spcPct val="150000"/>
              </a:lnSpc>
            </a:pPr>
            <a:r>
              <a:rPr lang="en-US" sz="1600" dirty="0" smtClean="0">
                <a:latin typeface="Times New Roman" pitchFamily="18" charset="0"/>
                <a:cs typeface="Times New Roman" pitchFamily="18" charset="0"/>
              </a:rPr>
              <a:t>                           (2/3)</a:t>
            </a:r>
            <a:r>
              <a:rPr lang="en-US" sz="1600" dirty="0" smtClean="0">
                <a:latin typeface="Times New Roman" pitchFamily="18" charset="0"/>
                <a:cs typeface="Times New Roman" pitchFamily="18" charset="0"/>
                <a:sym typeface="Mathematica1"/>
              </a:rPr>
              <a:t></a:t>
            </a:r>
            <a:r>
              <a:rPr lang="en-US" sz="1600" dirty="0" smtClean="0">
                <a:latin typeface="Times New Roman" pitchFamily="18" charset="0"/>
                <a:cs typeface="Times New Roman" pitchFamily="18" charset="0"/>
              </a:rPr>
              <a:t>1300 + (1/3)</a:t>
            </a:r>
            <a:r>
              <a:rPr lang="en-US" sz="1600" dirty="0" smtClean="0">
                <a:latin typeface="Times New Roman" pitchFamily="18" charset="0"/>
                <a:cs typeface="Times New Roman" pitchFamily="18" charset="0"/>
                <a:sym typeface="Mathematica1"/>
              </a:rPr>
              <a:t></a:t>
            </a:r>
            <a:r>
              <a:rPr lang="en-US" sz="1600" dirty="0" smtClean="0">
                <a:latin typeface="Times New Roman" pitchFamily="18" charset="0"/>
                <a:cs typeface="Times New Roman" pitchFamily="18" charset="0"/>
              </a:rPr>
              <a:t>1500 = 4100/3</a:t>
            </a:r>
          </a:p>
          <a:p>
            <a:pPr marL="91440" indent="274320">
              <a:lnSpc>
                <a:spcPct val="150000"/>
              </a:lnSpc>
            </a:pPr>
            <a:r>
              <a:rPr lang="en-US" sz="1600" dirty="0" smtClean="0">
                <a:latin typeface="Times New Roman" pitchFamily="18" charset="0"/>
                <a:cs typeface="Times New Roman" pitchFamily="18" charset="0"/>
              </a:rPr>
              <a:t>Expected value of sample information EVSI:</a:t>
            </a:r>
          </a:p>
          <a:p>
            <a:pPr marL="91440" indent="274320">
              <a:lnSpc>
                <a:spcPct val="150000"/>
              </a:lnSpc>
            </a:pPr>
            <a:r>
              <a:rPr lang="en-US" sz="1600" dirty="0" smtClean="0">
                <a:latin typeface="Times New Roman" pitchFamily="18" charset="0"/>
                <a:cs typeface="Times New Roman" pitchFamily="18" charset="0"/>
              </a:rPr>
              <a:t>            EVSI = EVWSI - EVWOI = 4100/3 - 1100 = 800/3</a:t>
            </a:r>
          </a:p>
          <a:p>
            <a:pPr marL="91440" indent="274320">
              <a:lnSpc>
                <a:spcPct val="150000"/>
              </a:lnSpc>
            </a:pPr>
            <a:r>
              <a:rPr lang="en-US" sz="1600" dirty="0" smtClean="0">
                <a:latin typeface="Times New Roman" pitchFamily="18" charset="0"/>
                <a:cs typeface="Times New Roman" pitchFamily="18" charset="0"/>
              </a:rPr>
              <a:t>Since EVSI &gt; $200, we would ask Ali to draw a coin.</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preferRelativeResize="0">
            <a:picLocks noChangeArrowheads="1"/>
          </p:cNvPicPr>
          <p:nvPr/>
        </p:nvPicPr>
        <p:blipFill>
          <a:blip r:embed="rId2" cstate="print"/>
          <a:srcRect/>
          <a:stretch>
            <a:fillRect/>
          </a:stretch>
        </p:blipFill>
        <p:spPr bwMode="auto">
          <a:xfrm>
            <a:off x="0" y="0"/>
            <a:ext cx="9144000" cy="548640"/>
          </a:xfrm>
          <a:prstGeom prst="rect">
            <a:avLst/>
          </a:prstGeom>
          <a:noFill/>
          <a:ln w="9525">
            <a:noFill/>
            <a:miter lim="800000"/>
            <a:headEnd/>
            <a:tailEnd/>
          </a:ln>
        </p:spPr>
      </p:pic>
      <p:sp>
        <p:nvSpPr>
          <p:cNvPr id="2" name="Title 1"/>
          <p:cNvSpPr>
            <a:spLocks noGrp="1"/>
          </p:cNvSpPr>
          <p:nvPr>
            <p:ph type="ctrTitle"/>
          </p:nvPr>
        </p:nvSpPr>
        <p:spPr>
          <a:xfrm>
            <a:off x="0" y="0"/>
            <a:ext cx="8001000" cy="533400"/>
          </a:xfrm>
        </p:spPr>
        <p:txBody>
          <a:bodyPr>
            <a:noAutofit/>
          </a:bodyPr>
          <a:lstStyle/>
          <a:p>
            <a:pPr marL="274320" indent="365760" algn="l">
              <a:lnSpc>
                <a:spcPct val="150000"/>
              </a:lnSpc>
              <a:spcBef>
                <a:spcPts val="0"/>
              </a:spcBef>
            </a:pPr>
            <a:r>
              <a:rPr lang="en-US" sz="2400" b="1" dirty="0" smtClean="0">
                <a:solidFill>
                  <a:schemeClr val="bg1"/>
                </a:solidFill>
                <a:latin typeface="Times New Roman" pitchFamily="18" charset="0"/>
                <a:ea typeface="+mn-ea"/>
                <a:cs typeface="Times New Roman" pitchFamily="18" charset="0"/>
              </a:rPr>
              <a:t>6. The Monty Hall problem     </a:t>
            </a:r>
            <a:endParaRPr lang="en-US" sz="2400" b="1" dirty="0">
              <a:solidFill>
                <a:schemeClr val="bg1"/>
              </a:solidFill>
            </a:endParaRPr>
          </a:p>
        </p:txBody>
      </p:sp>
      <p:sp>
        <p:nvSpPr>
          <p:cNvPr id="6" name="Slide Number Placeholder 5"/>
          <p:cNvSpPr>
            <a:spLocks noGrp="1"/>
          </p:cNvSpPr>
          <p:nvPr>
            <p:ph type="sldNum" sz="quarter" idx="12"/>
          </p:nvPr>
        </p:nvSpPr>
        <p:spPr/>
        <p:txBody>
          <a:bodyPr/>
          <a:lstStyle/>
          <a:p>
            <a:fld id="{5DAA7B20-E9E9-4964-A3EC-716C87315808}" type="slidenum">
              <a:rPr lang="en-US" smtClean="0"/>
              <a:pPr/>
              <a:t>38</a:t>
            </a:fld>
            <a:endParaRPr lang="en-US"/>
          </a:p>
        </p:txBody>
      </p:sp>
      <p:sp>
        <p:nvSpPr>
          <p:cNvPr id="7" name="Rectangle 6"/>
          <p:cNvSpPr/>
          <p:nvPr/>
        </p:nvSpPr>
        <p:spPr>
          <a:xfrm>
            <a:off x="152400" y="762000"/>
            <a:ext cx="8458200" cy="458074"/>
          </a:xfrm>
          <a:prstGeom prst="rect">
            <a:avLst/>
          </a:prstGeom>
        </p:spPr>
        <p:txBody>
          <a:bodyPr wrap="square">
            <a:spAutoFit/>
          </a:bodyPr>
          <a:lstStyle/>
          <a:p>
            <a:pPr indent="274320">
              <a:lnSpc>
                <a:spcPct val="150000"/>
              </a:lnSpc>
              <a:spcBef>
                <a:spcPts val="600"/>
              </a:spcBef>
            </a:pPr>
            <a:r>
              <a:rPr lang="en-US" dirty="0" smtClean="0">
                <a:latin typeface="Times New Roman" pitchFamily="18" charset="0"/>
                <a:cs typeface="Times New Roman" pitchFamily="18" charset="0"/>
              </a:rPr>
              <a:t>  </a:t>
            </a:r>
          </a:p>
        </p:txBody>
      </p:sp>
      <p:sp>
        <p:nvSpPr>
          <p:cNvPr id="8" name="Rectangle 7"/>
          <p:cNvSpPr/>
          <p:nvPr/>
        </p:nvSpPr>
        <p:spPr>
          <a:xfrm>
            <a:off x="457200" y="914400"/>
            <a:ext cx="7696200" cy="1981200"/>
          </a:xfrm>
          <a:prstGeom prst="rect">
            <a:avLst/>
          </a:prstGeom>
        </p:spPr>
        <p:txBody>
          <a:bodyPr wrap="square">
            <a:spAutoFit/>
          </a:bodyPr>
          <a:lstStyle/>
          <a:p>
            <a:pPr>
              <a:lnSpc>
                <a:spcPct val="150000"/>
              </a:lnSpc>
              <a:spcBef>
                <a:spcPts val="1200"/>
              </a:spcBef>
              <a:spcAft>
                <a:spcPts val="600"/>
              </a:spcAft>
            </a:pPr>
            <a:r>
              <a:rPr lang="en-US" sz="1600" b="1" dirty="0" smtClean="0">
                <a:latin typeface="Times New Roman" pitchFamily="18" charset="0"/>
                <a:cs typeface="Times New Roman" pitchFamily="18" charset="0"/>
              </a:rPr>
              <a:t> </a:t>
            </a:r>
            <a:r>
              <a:rPr lang="en-GB" sz="1600" dirty="0" smtClean="0">
                <a:latin typeface="Times New Roman" pitchFamily="18" charset="0"/>
                <a:cs typeface="Times New Roman" pitchFamily="18" charset="0"/>
              </a:rPr>
              <a:t>Suppose you’re on a game show, and you’re given the choice of three doors. Behind one door is a car, behind the others, goats. You pick a door, say number 1, and the host, who knows what’s behind the doors, opens another door, say number 3, which has a goat. He says to you, “Do you want to pick door number 2?” Is it to your advantage to switch to door number 2? </a:t>
            </a:r>
            <a:r>
              <a:rPr lang="en-US" sz="1600" dirty="0" smtClean="0">
                <a:latin typeface="Times New Roman" pitchFamily="18" charset="0"/>
                <a:cs typeface="Times New Roman" pitchFamily="18" charset="0"/>
              </a:rPr>
              <a:t> </a:t>
            </a:r>
          </a:p>
        </p:txBody>
      </p:sp>
      <p:sp>
        <p:nvSpPr>
          <p:cNvPr id="9" name="Rectangle 8"/>
          <p:cNvSpPr/>
          <p:nvPr/>
        </p:nvSpPr>
        <p:spPr>
          <a:xfrm>
            <a:off x="1219200" y="3581400"/>
            <a:ext cx="4572000" cy="1477328"/>
          </a:xfrm>
          <a:prstGeom prst="rect">
            <a:avLst/>
          </a:prstGeom>
        </p:spPr>
        <p:txBody>
          <a:bodyPr>
            <a:spAutoFit/>
          </a:bodyPr>
          <a:lstStyle/>
          <a:p>
            <a:pPr>
              <a:spcBef>
                <a:spcPct val="50000"/>
              </a:spcBef>
              <a:buSzPct val="60000"/>
            </a:pPr>
            <a:r>
              <a:rPr lang="en-GB" dirty="0" smtClean="0">
                <a:latin typeface="Comic Sans MS" pitchFamily="66" charset="0"/>
                <a:hlinkClick r:id="rId3"/>
              </a:rPr>
              <a:t>Solution using </a:t>
            </a:r>
            <a:r>
              <a:rPr lang="en-GB" dirty="0" err="1" smtClean="0">
                <a:latin typeface="Comic Sans MS" pitchFamily="66" charset="0"/>
                <a:hlinkClick r:id="rId3"/>
              </a:rPr>
              <a:t>Bayes</a:t>
            </a:r>
            <a:r>
              <a:rPr lang="en-GB" dirty="0" smtClean="0">
                <a:latin typeface="Comic Sans MS" pitchFamily="66" charset="0"/>
                <a:hlinkClick r:id="rId3"/>
              </a:rPr>
              <a:t>’ rule</a:t>
            </a:r>
            <a:r>
              <a:rPr lang="en-GB" dirty="0" smtClean="0">
                <a:latin typeface="Comic Sans MS" pitchFamily="66" charset="0"/>
              </a:rPr>
              <a:t>.</a:t>
            </a:r>
            <a:endParaRPr lang="en-GB" dirty="0" smtClean="0">
              <a:latin typeface="Comic Sans MS" pitchFamily="66" charset="0"/>
              <a:hlinkClick r:id="rId4"/>
            </a:endParaRPr>
          </a:p>
          <a:p>
            <a:pPr>
              <a:spcBef>
                <a:spcPct val="50000"/>
              </a:spcBef>
            </a:pPr>
            <a:r>
              <a:rPr lang="en-GB" dirty="0" smtClean="0">
                <a:latin typeface="Comic Sans MS" pitchFamily="66" charset="0"/>
                <a:hlinkClick r:id="rId5"/>
              </a:rPr>
              <a:t>An article </a:t>
            </a:r>
            <a:r>
              <a:rPr lang="en-GB" dirty="0" smtClean="0">
                <a:latin typeface="Comic Sans MS" pitchFamily="66" charset="0"/>
                <a:hlinkClick r:id="rId5"/>
              </a:rPr>
              <a:t>from the New York Times</a:t>
            </a:r>
            <a:r>
              <a:rPr lang="en-GB" dirty="0" smtClean="0">
                <a:latin typeface="Comic Sans MS" pitchFamily="66" charset="0"/>
                <a:hlinkClick r:id="rId5"/>
              </a:rPr>
              <a:t>. </a:t>
            </a:r>
            <a:r>
              <a:rPr lang="en-GB" dirty="0" smtClean="0">
                <a:latin typeface="Comic Sans MS" pitchFamily="66" charset="0"/>
              </a:rPr>
              <a:t>See also: </a:t>
            </a:r>
            <a:r>
              <a:rPr lang="en-GB" dirty="0" smtClean="0">
                <a:latin typeface="Comic Sans MS" pitchFamily="66" charset="0"/>
                <a:hlinkClick r:id="rId6"/>
              </a:rPr>
              <a:t>The Monty Hall Problem</a:t>
            </a:r>
            <a:r>
              <a:rPr lang="en-GB" dirty="0" smtClean="0">
                <a:latin typeface="Comic Sans MS" pitchFamily="66" charset="0"/>
              </a:rPr>
              <a:t>.</a:t>
            </a:r>
            <a:endParaRPr lang="en-GB" dirty="0" smtClean="0">
              <a:latin typeface="Comic Sans MS" pitchFamily="66" charset="0"/>
            </a:endParaRPr>
          </a:p>
          <a:p>
            <a:pPr>
              <a:spcBef>
                <a:spcPct val="50000"/>
              </a:spcBef>
            </a:pPr>
            <a:r>
              <a:rPr lang="en-GB" dirty="0" smtClean="0">
                <a:latin typeface="Comic Sans MS" pitchFamily="66" charset="0"/>
                <a:hlinkClick r:id="rId7"/>
              </a:rPr>
              <a:t>Solution using simulation</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preferRelativeResize="0">
            <a:picLocks noChangeArrowheads="1"/>
          </p:cNvPicPr>
          <p:nvPr/>
        </p:nvPicPr>
        <p:blipFill>
          <a:blip r:embed="rId2" cstate="print"/>
          <a:srcRect/>
          <a:stretch>
            <a:fillRect/>
          </a:stretch>
        </p:blipFill>
        <p:spPr bwMode="auto">
          <a:xfrm>
            <a:off x="0" y="0"/>
            <a:ext cx="9144000" cy="548640"/>
          </a:xfrm>
          <a:prstGeom prst="rect">
            <a:avLst/>
          </a:prstGeom>
          <a:noFill/>
          <a:ln w="9525">
            <a:noFill/>
            <a:miter lim="800000"/>
            <a:headEnd/>
            <a:tailEnd/>
          </a:ln>
        </p:spPr>
      </p:pic>
      <p:sp>
        <p:nvSpPr>
          <p:cNvPr id="2" name="Title 1"/>
          <p:cNvSpPr>
            <a:spLocks noGrp="1"/>
          </p:cNvSpPr>
          <p:nvPr>
            <p:ph type="ctrTitle"/>
          </p:nvPr>
        </p:nvSpPr>
        <p:spPr>
          <a:xfrm>
            <a:off x="0" y="0"/>
            <a:ext cx="8001000" cy="533400"/>
          </a:xfrm>
        </p:spPr>
        <p:txBody>
          <a:bodyPr>
            <a:noAutofit/>
          </a:bodyPr>
          <a:lstStyle/>
          <a:p>
            <a:pPr marL="274320" indent="365760" algn="l">
              <a:lnSpc>
                <a:spcPct val="150000"/>
              </a:lnSpc>
              <a:spcBef>
                <a:spcPts val="0"/>
              </a:spcBef>
            </a:pPr>
            <a:r>
              <a:rPr lang="en-US" sz="2400" b="1" dirty="0" smtClean="0">
                <a:solidFill>
                  <a:schemeClr val="bg1"/>
                </a:solidFill>
                <a:latin typeface="Times New Roman" pitchFamily="18" charset="0"/>
                <a:ea typeface="+mn-ea"/>
                <a:cs typeface="Times New Roman" pitchFamily="18" charset="0"/>
              </a:rPr>
              <a:t>Reference.</a:t>
            </a:r>
            <a:endParaRPr lang="en-US" sz="2400" b="1" dirty="0">
              <a:solidFill>
                <a:schemeClr val="bg1"/>
              </a:solidFill>
            </a:endParaRPr>
          </a:p>
        </p:txBody>
      </p:sp>
      <p:sp>
        <p:nvSpPr>
          <p:cNvPr id="6" name="Slide Number Placeholder 5"/>
          <p:cNvSpPr>
            <a:spLocks noGrp="1"/>
          </p:cNvSpPr>
          <p:nvPr>
            <p:ph type="sldNum" sz="quarter" idx="12"/>
          </p:nvPr>
        </p:nvSpPr>
        <p:spPr/>
        <p:txBody>
          <a:bodyPr/>
          <a:lstStyle/>
          <a:p>
            <a:fld id="{5DAA7B20-E9E9-4964-A3EC-716C87315808}" type="slidenum">
              <a:rPr lang="en-US" smtClean="0"/>
              <a:pPr/>
              <a:t>39</a:t>
            </a:fld>
            <a:endParaRPr lang="en-US"/>
          </a:p>
        </p:txBody>
      </p:sp>
      <p:sp>
        <p:nvSpPr>
          <p:cNvPr id="7" name="Rectangle 6"/>
          <p:cNvSpPr/>
          <p:nvPr/>
        </p:nvSpPr>
        <p:spPr>
          <a:xfrm>
            <a:off x="152400" y="762000"/>
            <a:ext cx="8458200" cy="458074"/>
          </a:xfrm>
          <a:prstGeom prst="rect">
            <a:avLst/>
          </a:prstGeom>
        </p:spPr>
        <p:txBody>
          <a:bodyPr wrap="square">
            <a:spAutoFit/>
          </a:bodyPr>
          <a:lstStyle/>
          <a:p>
            <a:pPr indent="274320">
              <a:lnSpc>
                <a:spcPct val="150000"/>
              </a:lnSpc>
              <a:spcBef>
                <a:spcPts val="600"/>
              </a:spcBef>
            </a:pPr>
            <a:r>
              <a:rPr lang="en-US" dirty="0" smtClean="0">
                <a:latin typeface="Times New Roman" pitchFamily="18" charset="0"/>
                <a:cs typeface="Times New Roman" pitchFamily="18" charset="0"/>
              </a:rPr>
              <a:t>  </a:t>
            </a:r>
          </a:p>
        </p:txBody>
      </p:sp>
      <p:sp>
        <p:nvSpPr>
          <p:cNvPr id="8" name="Rectangle 7"/>
          <p:cNvSpPr/>
          <p:nvPr/>
        </p:nvSpPr>
        <p:spPr>
          <a:xfrm>
            <a:off x="457200" y="914400"/>
            <a:ext cx="7696200" cy="4616648"/>
          </a:xfrm>
          <a:prstGeom prst="rect">
            <a:avLst/>
          </a:prstGeom>
        </p:spPr>
        <p:txBody>
          <a:bodyPr wrap="square">
            <a:spAutoFit/>
          </a:bodyPr>
          <a:lstStyle/>
          <a:p>
            <a:pPr>
              <a:lnSpc>
                <a:spcPct val="150000"/>
              </a:lnSpc>
              <a:spcBef>
                <a:spcPts val="1200"/>
              </a:spcBef>
              <a:spcAft>
                <a:spcPts val="600"/>
              </a:spcAft>
            </a:pPr>
            <a:r>
              <a:rPr lang="en-US" sz="1600" dirty="0" smtClean="0">
                <a:latin typeface="Times New Roman" pitchFamily="18" charset="0"/>
                <a:cs typeface="Times New Roman" pitchFamily="18" charset="0"/>
              </a:rPr>
              <a:t>Winston, Wayne L</a:t>
            </a:r>
            <a:r>
              <a:rPr lang="en-GB" sz="1600" dirty="0" smtClean="0">
                <a:latin typeface="Times New Roman" pitchFamily="18" charset="0"/>
                <a:cs typeface="Times New Roman" pitchFamily="18" charset="0"/>
              </a:rPr>
              <a:t>, </a:t>
            </a:r>
            <a:r>
              <a:rPr lang="en-GB" sz="1600" dirty="0" smtClean="0">
                <a:latin typeface="Times New Roman" pitchFamily="18" charset="0"/>
                <a:cs typeface="Times New Roman" pitchFamily="18" charset="0"/>
              </a:rPr>
              <a:t>Operations </a:t>
            </a:r>
            <a:r>
              <a:rPr lang="en-GB" sz="1600" dirty="0" smtClean="0">
                <a:latin typeface="Times New Roman" pitchFamily="18" charset="0"/>
                <a:cs typeface="Times New Roman" pitchFamily="18" charset="0"/>
              </a:rPr>
              <a:t>Research: Application </a:t>
            </a:r>
            <a:r>
              <a:rPr lang="en-GB" sz="1600" dirty="0" smtClean="0">
                <a:latin typeface="Times New Roman" pitchFamily="18" charset="0"/>
                <a:cs typeface="Times New Roman" pitchFamily="18" charset="0"/>
              </a:rPr>
              <a:t>and </a:t>
            </a:r>
            <a:r>
              <a:rPr lang="en-GB" sz="1600" dirty="0" smtClean="0">
                <a:latin typeface="Times New Roman" pitchFamily="18" charset="0"/>
                <a:cs typeface="Times New Roman" pitchFamily="18" charset="0"/>
              </a:rPr>
              <a:t>algorithms</a:t>
            </a:r>
            <a:r>
              <a:rPr lang="en-GB" sz="1600" dirty="0" smtClean="0">
                <a:latin typeface="Times New Roman" pitchFamily="18" charset="0"/>
                <a:cs typeface="Times New Roman" pitchFamily="18" charset="0"/>
              </a:rPr>
              <a:t>, 3rd Edition, Duxbury Press, Chapter 13</a:t>
            </a:r>
            <a:r>
              <a:rPr lang="en-GB" sz="1600" dirty="0" smtClean="0">
                <a:latin typeface="Times New Roman" pitchFamily="18" charset="0"/>
                <a:cs typeface="Times New Roman" pitchFamily="18" charset="0"/>
              </a:rPr>
              <a:t>.</a:t>
            </a:r>
          </a:p>
          <a:p>
            <a:pPr>
              <a:lnSpc>
                <a:spcPct val="150000"/>
              </a:lnSpc>
              <a:spcBef>
                <a:spcPts val="1200"/>
              </a:spcBef>
              <a:spcAft>
                <a:spcPts val="600"/>
              </a:spcAft>
            </a:pPr>
            <a:r>
              <a:rPr lang="en-US" sz="1600" dirty="0" smtClean="0">
                <a:latin typeface="Times New Roman" pitchFamily="18" charset="0"/>
                <a:cs typeface="Times New Roman" pitchFamily="18" charset="0"/>
              </a:rPr>
              <a:t> or more recent edition:</a:t>
            </a:r>
          </a:p>
          <a:p>
            <a:pPr>
              <a:lnSpc>
                <a:spcPct val="150000"/>
              </a:lnSpc>
              <a:spcBef>
                <a:spcPts val="1200"/>
              </a:spcBef>
              <a:spcAft>
                <a:spcPts val="600"/>
              </a:spcAft>
            </a:pPr>
            <a:r>
              <a:rPr lang="en-US" sz="1600" dirty="0" smtClean="0">
                <a:latin typeface="Times New Roman" pitchFamily="18" charset="0"/>
                <a:cs typeface="Times New Roman" pitchFamily="18" charset="0"/>
              </a:rPr>
              <a:t/>
            </a:r>
            <a:br>
              <a:rPr lang="en-US" sz="1600" dirty="0" smtClean="0">
                <a:latin typeface="Times New Roman" pitchFamily="18" charset="0"/>
                <a:cs typeface="Times New Roman" pitchFamily="18" charset="0"/>
              </a:rPr>
            </a:br>
            <a:r>
              <a:rPr lang="en-US" sz="1600" dirty="0" smtClean="0">
                <a:latin typeface="Times New Roman" pitchFamily="18" charset="0"/>
                <a:cs typeface="Times New Roman" pitchFamily="18" charset="0"/>
              </a:rPr>
              <a:t>Winston, Wayne </a:t>
            </a:r>
            <a:r>
              <a:rPr lang="en-US" sz="1600" dirty="0" smtClean="0">
                <a:latin typeface="Times New Roman" pitchFamily="18" charset="0"/>
                <a:cs typeface="Times New Roman" pitchFamily="18" charset="0"/>
              </a:rPr>
              <a:t>L,  </a:t>
            </a:r>
            <a:r>
              <a:rPr lang="en-US" sz="1600" dirty="0" smtClean="0">
                <a:latin typeface="Times New Roman" pitchFamily="18" charset="0"/>
                <a:cs typeface="Times New Roman" pitchFamily="18" charset="0"/>
              </a:rPr>
              <a:t>Operations </a:t>
            </a:r>
            <a:r>
              <a:rPr lang="en-US" sz="1600" dirty="0" smtClean="0">
                <a:latin typeface="Times New Roman" pitchFamily="18" charset="0"/>
                <a:cs typeface="Times New Roman" pitchFamily="18" charset="0"/>
              </a:rPr>
              <a:t>Research </a:t>
            </a:r>
            <a:r>
              <a:rPr lang="en-US" sz="1600" dirty="0" smtClean="0">
                <a:latin typeface="Times New Roman" pitchFamily="18" charset="0"/>
                <a:cs typeface="Times New Roman" pitchFamily="18" charset="0"/>
              </a:rPr>
              <a:t>: </a:t>
            </a:r>
            <a:r>
              <a:rPr lang="en-US" sz="1600" dirty="0" smtClean="0">
                <a:latin typeface="Times New Roman" pitchFamily="18" charset="0"/>
                <a:cs typeface="Times New Roman" pitchFamily="18" charset="0"/>
              </a:rPr>
              <a:t>Applications </a:t>
            </a:r>
            <a:r>
              <a:rPr lang="en-US" sz="1600" dirty="0" smtClean="0">
                <a:latin typeface="Times New Roman" pitchFamily="18" charset="0"/>
                <a:cs typeface="Times New Roman" pitchFamily="18" charset="0"/>
              </a:rPr>
              <a:t>and </a:t>
            </a:r>
            <a:r>
              <a:rPr lang="en-US" sz="1600" dirty="0" smtClean="0">
                <a:latin typeface="Times New Roman" pitchFamily="18" charset="0"/>
                <a:cs typeface="Times New Roman" pitchFamily="18" charset="0"/>
              </a:rPr>
              <a:t>algorithms, Australia </a:t>
            </a:r>
            <a:r>
              <a:rPr lang="en-US" sz="1600" dirty="0" smtClean="0">
                <a:latin typeface="Times New Roman" pitchFamily="18" charset="0"/>
                <a:cs typeface="Times New Roman" pitchFamily="18" charset="0"/>
              </a:rPr>
              <a:t>; Belmont, CA : Thomson Brooks/Cole, </a:t>
            </a:r>
            <a:r>
              <a:rPr lang="en-US" sz="1600" dirty="0" smtClean="0">
                <a:latin typeface="Times New Roman" pitchFamily="18" charset="0"/>
                <a:cs typeface="Times New Roman" pitchFamily="18" charset="0"/>
              </a:rPr>
              <a:t>c2004, Chapter 13. </a:t>
            </a:r>
            <a:r>
              <a:rPr lang="en-US" sz="1600" dirty="0" smtClean="0">
                <a:hlinkClick r:id="rId3"/>
              </a:rPr>
              <a:t>T57.6 Win 2004</a:t>
            </a:r>
            <a:endParaRPr lang="en-GB" sz="1600" dirty="0" smtClean="0">
              <a:latin typeface="Times New Roman" pitchFamily="18" charset="0"/>
              <a:cs typeface="Times New Roman" pitchFamily="18" charset="0"/>
            </a:endParaRPr>
          </a:p>
          <a:p>
            <a:pPr>
              <a:lnSpc>
                <a:spcPct val="150000"/>
              </a:lnSpc>
              <a:spcBef>
                <a:spcPts val="1200"/>
              </a:spcBef>
              <a:spcAft>
                <a:spcPts val="600"/>
              </a:spcAft>
            </a:pPr>
            <a:endParaRPr lang="en-GB" sz="1600" dirty="0" smtClean="0"/>
          </a:p>
          <a:p>
            <a:pPr>
              <a:lnSpc>
                <a:spcPct val="150000"/>
              </a:lnSpc>
              <a:spcBef>
                <a:spcPts val="1200"/>
              </a:spcBef>
              <a:spcAft>
                <a:spcPts val="600"/>
              </a:spcAft>
            </a:pPr>
            <a:endParaRPr lang="en-GB" sz="1600" dirty="0" smtClean="0"/>
          </a:p>
          <a:p>
            <a:pPr>
              <a:lnSpc>
                <a:spcPct val="150000"/>
              </a:lnSpc>
              <a:spcBef>
                <a:spcPts val="1200"/>
              </a:spcBef>
              <a:spcAft>
                <a:spcPts val="600"/>
              </a:spcAft>
            </a:pPr>
            <a:r>
              <a:rPr lang="en-US" sz="1600" dirty="0" smtClean="0">
                <a:latin typeface="Times New Roman" pitchFamily="18" charset="0"/>
                <a:cs typeface="Times New Roman" pitchFamily="18" charset="0"/>
              </a:rPr>
              <a:t> </a:t>
            </a:r>
          </a:p>
        </p:txBody>
      </p:sp>
      <p:pic>
        <p:nvPicPr>
          <p:cNvPr id="1027" name="Picture 3"/>
          <p:cNvPicPr>
            <a:picLocks noChangeAspect="1" noChangeArrowheads="1"/>
          </p:cNvPicPr>
          <p:nvPr/>
        </p:nvPicPr>
        <p:blipFill>
          <a:blip r:embed="rId4" cstate="print"/>
          <a:srcRect/>
          <a:stretch>
            <a:fillRect/>
          </a:stretch>
        </p:blipFill>
        <p:spPr bwMode="auto">
          <a:xfrm>
            <a:off x="6172200" y="3810000"/>
            <a:ext cx="1600200" cy="198024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762000"/>
            <a:ext cx="8001000" cy="3581400"/>
          </a:xfrm>
        </p:spPr>
        <p:txBody>
          <a:bodyPr>
            <a:normAutofit/>
          </a:bodyPr>
          <a:lstStyle/>
          <a:p>
            <a:pPr algn="l">
              <a:lnSpc>
                <a:spcPct val="150000"/>
              </a:lnSpc>
              <a:spcBef>
                <a:spcPts val="0"/>
              </a:spcBef>
            </a:pPr>
            <a:r>
              <a:rPr lang="en-GB" sz="2000" b="1" dirty="0" smtClean="0">
                <a:solidFill>
                  <a:schemeClr val="tx1"/>
                </a:solidFill>
                <a:latin typeface="Times New Roman" pitchFamily="18" charset="0"/>
                <a:cs typeface="Times New Roman" pitchFamily="18" charset="0"/>
              </a:rPr>
              <a:t>Alternative course of action </a:t>
            </a:r>
            <a:r>
              <a:rPr lang="en-GB" sz="2000" b="1" u="sng" dirty="0" smtClean="0">
                <a:solidFill>
                  <a:schemeClr val="tx1"/>
                </a:solidFill>
                <a:latin typeface="Times New Roman" pitchFamily="18" charset="0"/>
                <a:cs typeface="Times New Roman" pitchFamily="18" charset="0"/>
              </a:rPr>
              <a:t> </a:t>
            </a:r>
            <a:endParaRPr lang="en-US" sz="2000" b="1" dirty="0">
              <a:solidFill>
                <a:schemeClr val="tx1"/>
              </a:solidFill>
              <a:latin typeface="Times New Roman" pitchFamily="18" charset="0"/>
              <a:cs typeface="Times New Roman" pitchFamily="18" charset="0"/>
            </a:endParaRPr>
          </a:p>
        </p:txBody>
      </p:sp>
      <p:pic>
        <p:nvPicPr>
          <p:cNvPr id="1026" name="Picture 2"/>
          <p:cNvPicPr preferRelativeResize="0">
            <a:picLocks noChangeArrowheads="1"/>
          </p:cNvPicPr>
          <p:nvPr/>
        </p:nvPicPr>
        <p:blipFill>
          <a:blip r:embed="rId2" cstate="print"/>
          <a:srcRect/>
          <a:stretch>
            <a:fillRect/>
          </a:stretch>
        </p:blipFill>
        <p:spPr bwMode="auto">
          <a:xfrm>
            <a:off x="0" y="0"/>
            <a:ext cx="9144000" cy="548640"/>
          </a:xfrm>
          <a:prstGeom prst="rect">
            <a:avLst/>
          </a:prstGeom>
          <a:noFill/>
          <a:ln w="9525">
            <a:noFill/>
            <a:miter lim="800000"/>
            <a:headEnd/>
            <a:tailEnd/>
          </a:ln>
        </p:spPr>
      </p:pic>
      <p:sp>
        <p:nvSpPr>
          <p:cNvPr id="2" name="Title 1"/>
          <p:cNvSpPr>
            <a:spLocks noGrp="1"/>
          </p:cNvSpPr>
          <p:nvPr>
            <p:ph type="ctrTitle"/>
          </p:nvPr>
        </p:nvSpPr>
        <p:spPr>
          <a:xfrm>
            <a:off x="0" y="0"/>
            <a:ext cx="5486400" cy="533400"/>
          </a:xfrm>
        </p:spPr>
        <p:txBody>
          <a:bodyPr>
            <a:noAutofit/>
          </a:bodyPr>
          <a:lstStyle/>
          <a:p>
            <a:pPr marL="274320" lvl="0" indent="365760" algn="l">
              <a:lnSpc>
                <a:spcPct val="150000"/>
              </a:lnSpc>
              <a:spcBef>
                <a:spcPts val="0"/>
              </a:spcBef>
            </a:pPr>
            <a:r>
              <a:rPr lang="en-GB" sz="2400" b="1" dirty="0" smtClean="0">
                <a:solidFill>
                  <a:schemeClr val="bg1"/>
                </a:solidFill>
                <a:latin typeface="Times New Roman" pitchFamily="18" charset="0"/>
                <a:ea typeface="+mn-ea"/>
                <a:cs typeface="Times New Roman" pitchFamily="18" charset="0"/>
              </a:rPr>
              <a:t>Components of decision making</a:t>
            </a:r>
            <a:endParaRPr lang="en-US" sz="2400" b="1" dirty="0">
              <a:solidFill>
                <a:schemeClr val="bg1"/>
              </a:solidFill>
            </a:endParaRPr>
          </a:p>
        </p:txBody>
      </p:sp>
      <p:sp>
        <p:nvSpPr>
          <p:cNvPr id="6" name="Slide Number Placeholder 5"/>
          <p:cNvSpPr>
            <a:spLocks noGrp="1"/>
          </p:cNvSpPr>
          <p:nvPr>
            <p:ph type="sldNum" sz="quarter" idx="12"/>
          </p:nvPr>
        </p:nvSpPr>
        <p:spPr/>
        <p:txBody>
          <a:bodyPr/>
          <a:lstStyle/>
          <a:p>
            <a:fld id="{5DAA7B20-E9E9-4964-A3EC-716C87315808}" type="slidenum">
              <a:rPr lang="en-US" smtClean="0"/>
              <a:pPr/>
              <a:t>4</a:t>
            </a:fld>
            <a:endParaRPr lang="en-US"/>
          </a:p>
        </p:txBody>
      </p:sp>
      <p:sp>
        <p:nvSpPr>
          <p:cNvPr id="7" name="Rectangle 6"/>
          <p:cNvSpPr/>
          <p:nvPr/>
        </p:nvSpPr>
        <p:spPr>
          <a:xfrm>
            <a:off x="304800" y="1371600"/>
            <a:ext cx="8153400" cy="3882538"/>
          </a:xfrm>
          <a:prstGeom prst="rect">
            <a:avLst/>
          </a:prstGeom>
        </p:spPr>
        <p:txBody>
          <a:bodyPr wrap="square">
            <a:spAutoFit/>
          </a:bodyPr>
          <a:lstStyle/>
          <a:p>
            <a:pPr indent="274320">
              <a:lnSpc>
                <a:spcPct val="150000"/>
              </a:lnSpc>
              <a:spcBef>
                <a:spcPts val="600"/>
              </a:spcBef>
              <a:buFont typeface="Arial" pitchFamily="34" charset="0"/>
              <a:buChar char="•"/>
            </a:pPr>
            <a:r>
              <a:rPr lang="en-GB" sz="2000" dirty="0" smtClean="0">
                <a:latin typeface="Helvetica" pitchFamily="34" charset="0"/>
              </a:rPr>
              <a:t>Given alternatives are specified, the decision involves a choice among the alternatives course of action.</a:t>
            </a:r>
          </a:p>
          <a:p>
            <a:pPr indent="274320">
              <a:lnSpc>
                <a:spcPct val="150000"/>
              </a:lnSpc>
              <a:spcBef>
                <a:spcPts val="600"/>
              </a:spcBef>
              <a:buFont typeface="Arial" pitchFamily="34" charset="0"/>
              <a:buChar char="•"/>
            </a:pPr>
            <a:r>
              <a:rPr lang="en-GB" sz="2000" dirty="0" smtClean="0">
                <a:latin typeface="Helvetica" pitchFamily="34" charset="0"/>
              </a:rPr>
              <a:t>When the opportunity to acquire information is available, the decision maker’s problem is to choose a best information source and a best overall strategy.</a:t>
            </a:r>
          </a:p>
          <a:p>
            <a:pPr indent="274320">
              <a:lnSpc>
                <a:spcPct val="150000"/>
              </a:lnSpc>
              <a:spcBef>
                <a:spcPts val="600"/>
              </a:spcBef>
              <a:buFont typeface="Arial" pitchFamily="34" charset="0"/>
              <a:buChar char="•"/>
            </a:pPr>
            <a:r>
              <a:rPr lang="en-GB" sz="2000" dirty="0" smtClean="0">
                <a:latin typeface="Helvetica" pitchFamily="34" charset="0"/>
              </a:rPr>
              <a:t>A strategy is a set of </a:t>
            </a:r>
            <a:r>
              <a:rPr lang="en-GB" sz="2000" u="sng" dirty="0" smtClean="0">
                <a:latin typeface="Helvetica" pitchFamily="34" charset="0"/>
              </a:rPr>
              <a:t>decision rules</a:t>
            </a:r>
            <a:r>
              <a:rPr lang="en-GB" sz="2000" dirty="0" smtClean="0">
                <a:latin typeface="Helvetica" pitchFamily="34" charset="0"/>
              </a:rPr>
              <a:t> indicating which action should be taken contingent on a specific observation received from the chosen information source.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 y="685800"/>
            <a:ext cx="8001000" cy="3581400"/>
          </a:xfrm>
        </p:spPr>
        <p:txBody>
          <a:bodyPr>
            <a:normAutofit/>
          </a:bodyPr>
          <a:lstStyle/>
          <a:p>
            <a:pPr algn="l">
              <a:lnSpc>
                <a:spcPct val="150000"/>
              </a:lnSpc>
              <a:spcBef>
                <a:spcPts val="0"/>
              </a:spcBef>
            </a:pPr>
            <a:r>
              <a:rPr lang="en-GB" sz="2000" b="1" dirty="0" smtClean="0">
                <a:solidFill>
                  <a:schemeClr val="tx1"/>
                </a:solidFill>
                <a:latin typeface="Times New Roman" pitchFamily="18" charset="0"/>
                <a:cs typeface="Times New Roman" pitchFamily="18" charset="0"/>
              </a:rPr>
              <a:t>Events </a:t>
            </a:r>
            <a:r>
              <a:rPr lang="en-GB" sz="2000" b="1" u="sng" dirty="0" smtClean="0">
                <a:solidFill>
                  <a:schemeClr val="tx1"/>
                </a:solidFill>
                <a:latin typeface="Times New Roman" pitchFamily="18" charset="0"/>
                <a:cs typeface="Times New Roman" pitchFamily="18" charset="0"/>
              </a:rPr>
              <a:t> </a:t>
            </a:r>
            <a:endParaRPr lang="en-US" sz="2000" b="1" dirty="0">
              <a:solidFill>
                <a:schemeClr val="tx1"/>
              </a:solidFill>
              <a:latin typeface="Times New Roman" pitchFamily="18" charset="0"/>
              <a:cs typeface="Times New Roman" pitchFamily="18" charset="0"/>
            </a:endParaRPr>
          </a:p>
        </p:txBody>
      </p:sp>
      <p:pic>
        <p:nvPicPr>
          <p:cNvPr id="1026" name="Picture 2"/>
          <p:cNvPicPr preferRelativeResize="0">
            <a:picLocks noChangeArrowheads="1"/>
          </p:cNvPicPr>
          <p:nvPr/>
        </p:nvPicPr>
        <p:blipFill>
          <a:blip r:embed="rId2" cstate="print"/>
          <a:srcRect/>
          <a:stretch>
            <a:fillRect/>
          </a:stretch>
        </p:blipFill>
        <p:spPr bwMode="auto">
          <a:xfrm>
            <a:off x="0" y="0"/>
            <a:ext cx="9144000" cy="548640"/>
          </a:xfrm>
          <a:prstGeom prst="rect">
            <a:avLst/>
          </a:prstGeom>
          <a:noFill/>
          <a:ln w="9525">
            <a:noFill/>
            <a:miter lim="800000"/>
            <a:headEnd/>
            <a:tailEnd/>
          </a:ln>
        </p:spPr>
      </p:pic>
      <p:sp>
        <p:nvSpPr>
          <p:cNvPr id="2" name="Title 1"/>
          <p:cNvSpPr>
            <a:spLocks noGrp="1"/>
          </p:cNvSpPr>
          <p:nvPr>
            <p:ph type="ctrTitle"/>
          </p:nvPr>
        </p:nvSpPr>
        <p:spPr>
          <a:xfrm>
            <a:off x="0" y="0"/>
            <a:ext cx="5486400" cy="533400"/>
          </a:xfrm>
        </p:spPr>
        <p:txBody>
          <a:bodyPr>
            <a:noAutofit/>
          </a:bodyPr>
          <a:lstStyle/>
          <a:p>
            <a:pPr marL="274320" lvl="0" indent="365760" algn="l">
              <a:lnSpc>
                <a:spcPct val="150000"/>
              </a:lnSpc>
              <a:spcBef>
                <a:spcPts val="0"/>
              </a:spcBef>
            </a:pPr>
            <a:r>
              <a:rPr lang="en-GB" sz="2400" b="1" dirty="0" smtClean="0">
                <a:solidFill>
                  <a:schemeClr val="bg1"/>
                </a:solidFill>
                <a:latin typeface="Times New Roman" pitchFamily="18" charset="0"/>
                <a:ea typeface="+mn-ea"/>
                <a:cs typeface="Times New Roman" pitchFamily="18" charset="0"/>
              </a:rPr>
              <a:t>Components of decision making</a:t>
            </a:r>
            <a:endParaRPr lang="en-US" sz="2400" b="1" dirty="0">
              <a:solidFill>
                <a:schemeClr val="bg1"/>
              </a:solidFill>
            </a:endParaRPr>
          </a:p>
        </p:txBody>
      </p:sp>
      <p:sp>
        <p:nvSpPr>
          <p:cNvPr id="6" name="Slide Number Placeholder 5"/>
          <p:cNvSpPr>
            <a:spLocks noGrp="1"/>
          </p:cNvSpPr>
          <p:nvPr>
            <p:ph type="sldNum" sz="quarter" idx="12"/>
          </p:nvPr>
        </p:nvSpPr>
        <p:spPr/>
        <p:txBody>
          <a:bodyPr/>
          <a:lstStyle/>
          <a:p>
            <a:fld id="{5DAA7B20-E9E9-4964-A3EC-716C87315808}" type="slidenum">
              <a:rPr lang="en-US" smtClean="0"/>
              <a:pPr/>
              <a:t>5</a:t>
            </a:fld>
            <a:endParaRPr lang="en-US"/>
          </a:p>
        </p:txBody>
      </p:sp>
      <p:sp>
        <p:nvSpPr>
          <p:cNvPr id="7" name="Rectangle 6"/>
          <p:cNvSpPr/>
          <p:nvPr/>
        </p:nvSpPr>
        <p:spPr>
          <a:xfrm>
            <a:off x="228600" y="1219200"/>
            <a:ext cx="8610600" cy="4115037"/>
          </a:xfrm>
          <a:prstGeom prst="rect">
            <a:avLst/>
          </a:prstGeom>
        </p:spPr>
        <p:txBody>
          <a:bodyPr wrap="square">
            <a:spAutoFit/>
          </a:bodyPr>
          <a:lstStyle/>
          <a:p>
            <a:pPr indent="274320">
              <a:lnSpc>
                <a:spcPct val="150000"/>
              </a:lnSpc>
              <a:spcBef>
                <a:spcPts val="600"/>
              </a:spcBef>
              <a:buFont typeface="Arial" pitchFamily="34" charset="0"/>
              <a:buChar char="•"/>
            </a:pPr>
            <a:r>
              <a:rPr lang="en-US" sz="2000" dirty="0" smtClean="0">
                <a:latin typeface="Times New Roman" pitchFamily="18" charset="0"/>
                <a:cs typeface="Times New Roman" pitchFamily="18" charset="0"/>
              </a:rPr>
              <a:t>The events are defined to be mutually exclusive and collectively exhaustive.</a:t>
            </a:r>
          </a:p>
          <a:p>
            <a:pPr indent="274320">
              <a:lnSpc>
                <a:spcPct val="150000"/>
              </a:lnSpc>
              <a:spcBef>
                <a:spcPts val="600"/>
              </a:spcBef>
              <a:buFont typeface="Arial" pitchFamily="34" charset="0"/>
              <a:buChar char="•"/>
            </a:pPr>
            <a:r>
              <a:rPr lang="en-US" sz="2000" dirty="0" smtClean="0">
                <a:latin typeface="Times New Roman" pitchFamily="18" charset="0"/>
                <a:cs typeface="Times New Roman" pitchFamily="18" charset="0"/>
              </a:rPr>
              <a:t>Uncertainty of an event is measured in terms of the probability assigned to this event.</a:t>
            </a:r>
          </a:p>
          <a:p>
            <a:pPr indent="274320">
              <a:lnSpc>
                <a:spcPct val="150000"/>
              </a:lnSpc>
              <a:spcBef>
                <a:spcPts val="600"/>
              </a:spcBef>
              <a:buFont typeface="Arial" pitchFamily="34" charset="0"/>
              <a:buChar char="•"/>
            </a:pPr>
            <a:r>
              <a:rPr lang="en-US" sz="2000" dirty="0" smtClean="0">
                <a:latin typeface="Times New Roman" pitchFamily="18" charset="0"/>
                <a:cs typeface="Times New Roman" pitchFamily="18" charset="0"/>
              </a:rPr>
              <a:t>A characteristic of decision analysis is that the probabilities of events can be:</a:t>
            </a:r>
          </a:p>
          <a:p>
            <a:pPr marL="365760" indent="91440">
              <a:lnSpc>
                <a:spcPct val="150000"/>
              </a:lnSpc>
              <a:spcBef>
                <a:spcPts val="600"/>
              </a:spcBef>
              <a:buFont typeface="Courier New" pitchFamily="49" charset="0"/>
              <a:buChar char="o"/>
            </a:pPr>
            <a:r>
              <a:rPr lang="en-US" sz="2000" dirty="0" smtClean="0">
                <a:latin typeface="Times New Roman" pitchFamily="18" charset="0"/>
                <a:cs typeface="Times New Roman" pitchFamily="18" charset="0"/>
              </a:rPr>
              <a:t>       subjective (reflecting the decision maker’s state of knowledge or beliefs) or</a:t>
            </a:r>
          </a:p>
          <a:p>
            <a:pPr marL="365760" indent="91440">
              <a:lnSpc>
                <a:spcPct val="150000"/>
              </a:lnSpc>
              <a:spcBef>
                <a:spcPts val="600"/>
              </a:spcBef>
              <a:buFont typeface="Courier New" pitchFamily="49" charset="0"/>
              <a:buChar char="o"/>
            </a:pPr>
            <a:r>
              <a:rPr lang="en-US" sz="2000" dirty="0" smtClean="0">
                <a:latin typeface="Times New Roman" pitchFamily="18" charset="0"/>
                <a:cs typeface="Times New Roman" pitchFamily="18" charset="0"/>
              </a:rPr>
              <a:t>       objective (theoretically or empirically determined) or</a:t>
            </a:r>
          </a:p>
          <a:p>
            <a:pPr marL="365760" indent="91440">
              <a:lnSpc>
                <a:spcPct val="150000"/>
              </a:lnSpc>
              <a:spcBef>
                <a:spcPts val="600"/>
              </a:spcBef>
              <a:buFont typeface="Courier New" pitchFamily="49" charset="0"/>
              <a:buChar char="o"/>
            </a:pPr>
            <a:r>
              <a:rPr lang="en-US" sz="2000" dirty="0" smtClean="0">
                <a:latin typeface="Times New Roman" pitchFamily="18" charset="0"/>
                <a:cs typeface="Times New Roman" pitchFamily="18" charset="0"/>
              </a:rPr>
              <a:t>       both.</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preferRelativeResize="0">
            <a:picLocks noChangeArrowheads="1"/>
          </p:cNvPicPr>
          <p:nvPr/>
        </p:nvPicPr>
        <p:blipFill>
          <a:blip r:embed="rId2" cstate="print"/>
          <a:srcRect/>
          <a:stretch>
            <a:fillRect/>
          </a:stretch>
        </p:blipFill>
        <p:spPr bwMode="auto">
          <a:xfrm>
            <a:off x="0" y="0"/>
            <a:ext cx="9144000" cy="548640"/>
          </a:xfrm>
          <a:prstGeom prst="rect">
            <a:avLst/>
          </a:prstGeom>
          <a:noFill/>
          <a:ln w="9525">
            <a:noFill/>
            <a:miter lim="800000"/>
            <a:headEnd/>
            <a:tailEnd/>
          </a:ln>
        </p:spPr>
      </p:pic>
      <p:sp>
        <p:nvSpPr>
          <p:cNvPr id="2" name="Title 1"/>
          <p:cNvSpPr>
            <a:spLocks noGrp="1"/>
          </p:cNvSpPr>
          <p:nvPr>
            <p:ph type="ctrTitle"/>
          </p:nvPr>
        </p:nvSpPr>
        <p:spPr>
          <a:xfrm>
            <a:off x="0" y="0"/>
            <a:ext cx="7696200" cy="609600"/>
          </a:xfrm>
        </p:spPr>
        <p:txBody>
          <a:bodyPr>
            <a:noAutofit/>
          </a:bodyPr>
          <a:lstStyle/>
          <a:p>
            <a:pPr marL="274320" lvl="0" indent="365760" algn="l">
              <a:lnSpc>
                <a:spcPct val="150000"/>
              </a:lnSpc>
              <a:spcBef>
                <a:spcPts val="0"/>
              </a:spcBef>
            </a:pPr>
            <a:r>
              <a:rPr lang="en-GB" sz="2400" b="1" dirty="0" smtClean="0">
                <a:solidFill>
                  <a:schemeClr val="bg1"/>
                </a:solidFill>
                <a:latin typeface="Times New Roman" pitchFamily="18" charset="0"/>
                <a:ea typeface="+mn-ea"/>
                <a:cs typeface="Times New Roman" pitchFamily="18" charset="0"/>
              </a:rPr>
              <a:t>2. Criteria for decision making  </a:t>
            </a:r>
            <a:endParaRPr lang="en-US" sz="2400" b="1" dirty="0">
              <a:solidFill>
                <a:schemeClr val="bg1"/>
              </a:solidFill>
            </a:endParaRPr>
          </a:p>
        </p:txBody>
      </p:sp>
      <p:sp>
        <p:nvSpPr>
          <p:cNvPr id="6" name="Slide Number Placeholder 5"/>
          <p:cNvSpPr>
            <a:spLocks noGrp="1"/>
          </p:cNvSpPr>
          <p:nvPr>
            <p:ph type="sldNum" sz="quarter" idx="12"/>
          </p:nvPr>
        </p:nvSpPr>
        <p:spPr/>
        <p:txBody>
          <a:bodyPr/>
          <a:lstStyle/>
          <a:p>
            <a:fld id="{5DAA7B20-E9E9-4964-A3EC-716C87315808}" type="slidenum">
              <a:rPr lang="en-US" smtClean="0"/>
              <a:pPr/>
              <a:t>6</a:t>
            </a:fld>
            <a:endParaRPr lang="en-US"/>
          </a:p>
        </p:txBody>
      </p:sp>
      <p:sp>
        <p:nvSpPr>
          <p:cNvPr id="7" name="Rectangle 6"/>
          <p:cNvSpPr/>
          <p:nvPr/>
        </p:nvSpPr>
        <p:spPr>
          <a:xfrm>
            <a:off x="228600" y="914400"/>
            <a:ext cx="8610600" cy="4708981"/>
          </a:xfrm>
          <a:prstGeom prst="rect">
            <a:avLst/>
          </a:prstGeom>
        </p:spPr>
        <p:txBody>
          <a:bodyPr wrap="square">
            <a:spAutoFit/>
          </a:bodyPr>
          <a:lstStyle/>
          <a:p>
            <a:pPr indent="365760">
              <a:lnSpc>
                <a:spcPct val="150000"/>
              </a:lnSpc>
              <a:spcBef>
                <a:spcPts val="600"/>
              </a:spcBef>
              <a:buFont typeface="+mj-lt"/>
              <a:buAutoNum type="arabicPeriod"/>
            </a:pPr>
            <a:r>
              <a:rPr lang="en-US" sz="2000" b="1" dirty="0" smtClean="0">
                <a:latin typeface="Times New Roman" pitchFamily="18" charset="0"/>
                <a:cs typeface="Times New Roman" pitchFamily="18" charset="0"/>
              </a:rPr>
              <a:t>Optimistic (</a:t>
            </a:r>
            <a:r>
              <a:rPr lang="en-US" sz="2000" b="1" dirty="0" err="1" smtClean="0">
                <a:latin typeface="Times New Roman" pitchFamily="18" charset="0"/>
                <a:cs typeface="Times New Roman" pitchFamily="18" charset="0"/>
              </a:rPr>
              <a:t>Maximax</a:t>
            </a:r>
            <a:r>
              <a:rPr lang="en-US" sz="2000" b="1"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 maximize the maximum possible profit.</a:t>
            </a:r>
          </a:p>
          <a:p>
            <a:pPr indent="365760">
              <a:lnSpc>
                <a:spcPct val="150000"/>
              </a:lnSpc>
              <a:spcBef>
                <a:spcPts val="600"/>
              </a:spcBef>
              <a:buFont typeface="+mj-lt"/>
              <a:buAutoNum type="arabicPeriod"/>
            </a:pPr>
            <a:r>
              <a:rPr lang="en-US" sz="2000" b="1" dirty="0" smtClean="0">
                <a:latin typeface="Times New Roman" pitchFamily="18" charset="0"/>
                <a:cs typeface="Times New Roman" pitchFamily="18" charset="0"/>
              </a:rPr>
              <a:t>Pessimistic (</a:t>
            </a:r>
            <a:r>
              <a:rPr lang="en-US" sz="2000" b="1" dirty="0" err="1" smtClean="0">
                <a:latin typeface="Times New Roman" pitchFamily="18" charset="0"/>
                <a:cs typeface="Times New Roman" pitchFamily="18" charset="0"/>
              </a:rPr>
              <a:t>Maximin</a:t>
            </a:r>
            <a:r>
              <a:rPr lang="en-US" sz="2000" b="1"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maximize the minimum possible profit.</a:t>
            </a:r>
          </a:p>
          <a:p>
            <a:pPr indent="365760">
              <a:lnSpc>
                <a:spcPct val="150000"/>
              </a:lnSpc>
              <a:spcBef>
                <a:spcPts val="600"/>
              </a:spcBef>
              <a:buFont typeface="+mj-lt"/>
              <a:buAutoNum type="arabicPeriod"/>
            </a:pPr>
            <a:r>
              <a:rPr lang="en-US" sz="2000" b="1" dirty="0" err="1" smtClean="0">
                <a:latin typeface="Times New Roman" pitchFamily="18" charset="0"/>
                <a:cs typeface="Times New Roman" pitchFamily="18" charset="0"/>
              </a:rPr>
              <a:t>Minimax</a:t>
            </a:r>
            <a:r>
              <a:rPr lang="en-US" sz="2000" b="1" dirty="0" smtClean="0">
                <a:latin typeface="Times New Roman" pitchFamily="18" charset="0"/>
                <a:cs typeface="Times New Roman" pitchFamily="18" charset="0"/>
              </a:rPr>
              <a:t>-regret criterion: </a:t>
            </a:r>
            <a:r>
              <a:rPr lang="en-US" sz="2000" dirty="0" smtClean="0">
                <a:latin typeface="Times New Roman" pitchFamily="18" charset="0"/>
                <a:cs typeface="Times New Roman" pitchFamily="18" charset="0"/>
              </a:rPr>
              <a:t>minimize the regret for not having chosen the best alternative.</a:t>
            </a:r>
          </a:p>
          <a:p>
            <a:pPr indent="274320">
              <a:lnSpc>
                <a:spcPct val="150000"/>
              </a:lnSpc>
              <a:spcBef>
                <a:spcPts val="600"/>
              </a:spcBef>
            </a:pPr>
            <a:r>
              <a:rPr lang="en-US" sz="2000" dirty="0" smtClean="0">
                <a:latin typeface="Times New Roman" pitchFamily="18" charset="0"/>
                <a:cs typeface="Times New Roman" pitchFamily="18" charset="0"/>
              </a:rPr>
              <a:t>       </a:t>
            </a:r>
            <a:r>
              <a:rPr lang="en-US" sz="2000" i="1" dirty="0" smtClean="0">
                <a:latin typeface="Times New Roman" pitchFamily="18" charset="0"/>
                <a:cs typeface="Times New Roman" pitchFamily="18" charset="0"/>
              </a:rPr>
              <a:t>Regret =</a:t>
            </a:r>
          </a:p>
          <a:p>
            <a:pPr indent="274320">
              <a:lnSpc>
                <a:spcPct val="150000"/>
              </a:lnSpc>
              <a:spcBef>
                <a:spcPts val="600"/>
              </a:spcBef>
            </a:pPr>
            <a:r>
              <a:rPr lang="en-US" sz="2000" i="1" dirty="0" smtClean="0">
                <a:latin typeface="Times New Roman" pitchFamily="18" charset="0"/>
                <a:cs typeface="Times New Roman" pitchFamily="18" charset="0"/>
              </a:rPr>
              <a:t>      (profit from the best decision) - (profit from the </a:t>
            </a:r>
            <a:r>
              <a:rPr lang="en-US" sz="2000" i="1" dirty="0" err="1" smtClean="0">
                <a:latin typeface="Times New Roman" pitchFamily="18" charset="0"/>
                <a:cs typeface="Times New Roman" pitchFamily="18" charset="0"/>
              </a:rPr>
              <a:t>nonoptimal</a:t>
            </a:r>
            <a:r>
              <a:rPr lang="en-US" sz="2000" i="1" dirty="0" smtClean="0">
                <a:latin typeface="Times New Roman" pitchFamily="18" charset="0"/>
                <a:cs typeface="Times New Roman" pitchFamily="18" charset="0"/>
              </a:rPr>
              <a:t> decision)</a:t>
            </a:r>
          </a:p>
          <a:p>
            <a:pPr indent="274320">
              <a:lnSpc>
                <a:spcPct val="150000"/>
              </a:lnSpc>
              <a:spcBef>
                <a:spcPts val="600"/>
              </a:spcBef>
              <a:buFont typeface="+mj-lt"/>
              <a:buAutoNum type="arabicPeriod"/>
            </a:pPr>
            <a:endParaRPr lang="en-US" sz="2000" b="1" dirty="0" smtClean="0">
              <a:latin typeface="Times New Roman" pitchFamily="18" charset="0"/>
              <a:cs typeface="Times New Roman" pitchFamily="18" charset="0"/>
            </a:endParaRPr>
          </a:p>
          <a:p>
            <a:pPr indent="365760">
              <a:lnSpc>
                <a:spcPct val="150000"/>
              </a:lnSpc>
              <a:spcBef>
                <a:spcPts val="600"/>
              </a:spcBef>
              <a:buFont typeface="+mj-lt"/>
              <a:buAutoNum type="arabicPeriod" startAt="4"/>
            </a:pPr>
            <a:r>
              <a:rPr lang="en-US" sz="2000" b="1" dirty="0" smtClean="0">
                <a:latin typeface="Times New Roman" pitchFamily="18" charset="0"/>
                <a:cs typeface="Times New Roman" pitchFamily="18" charset="0"/>
              </a:rPr>
              <a:t> The expected value criterion: </a:t>
            </a:r>
            <a:r>
              <a:rPr lang="en-US" sz="2000" dirty="0" smtClean="0">
                <a:latin typeface="Times New Roman" pitchFamily="18" charset="0"/>
                <a:cs typeface="Times New Roman" pitchFamily="18" charset="0"/>
              </a:rPr>
              <a:t>choose the action that yields the largest expected rewards.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preferRelativeResize="0">
            <a:picLocks noChangeArrowheads="1"/>
          </p:cNvPicPr>
          <p:nvPr/>
        </p:nvPicPr>
        <p:blipFill>
          <a:blip r:embed="rId2" cstate="print"/>
          <a:srcRect/>
          <a:stretch>
            <a:fillRect/>
          </a:stretch>
        </p:blipFill>
        <p:spPr bwMode="auto">
          <a:xfrm>
            <a:off x="0" y="0"/>
            <a:ext cx="9144000" cy="548640"/>
          </a:xfrm>
          <a:prstGeom prst="rect">
            <a:avLst/>
          </a:prstGeom>
          <a:noFill/>
          <a:ln w="9525">
            <a:noFill/>
            <a:miter lim="800000"/>
            <a:headEnd/>
            <a:tailEnd/>
          </a:ln>
        </p:spPr>
      </p:pic>
      <p:sp>
        <p:nvSpPr>
          <p:cNvPr id="2" name="Title 1"/>
          <p:cNvSpPr>
            <a:spLocks noGrp="1"/>
          </p:cNvSpPr>
          <p:nvPr>
            <p:ph type="ctrTitle"/>
          </p:nvPr>
        </p:nvSpPr>
        <p:spPr>
          <a:xfrm>
            <a:off x="0" y="0"/>
            <a:ext cx="7696200" cy="609600"/>
          </a:xfrm>
        </p:spPr>
        <p:txBody>
          <a:bodyPr>
            <a:noAutofit/>
          </a:bodyPr>
          <a:lstStyle/>
          <a:p>
            <a:pPr marL="274320" lvl="0" indent="365760" algn="l">
              <a:lnSpc>
                <a:spcPct val="150000"/>
              </a:lnSpc>
              <a:spcBef>
                <a:spcPts val="0"/>
              </a:spcBef>
            </a:pPr>
            <a:r>
              <a:rPr lang="en-GB" sz="2400" b="1" dirty="0" smtClean="0">
                <a:solidFill>
                  <a:schemeClr val="bg1"/>
                </a:solidFill>
                <a:latin typeface="Times New Roman" pitchFamily="18" charset="0"/>
                <a:ea typeface="+mn-ea"/>
                <a:cs typeface="Times New Roman" pitchFamily="18" charset="0"/>
              </a:rPr>
              <a:t>Criteria for decision making  </a:t>
            </a:r>
            <a:endParaRPr lang="en-US" sz="2400" b="1" dirty="0">
              <a:solidFill>
                <a:schemeClr val="bg1"/>
              </a:solidFill>
            </a:endParaRPr>
          </a:p>
        </p:txBody>
      </p:sp>
      <p:sp>
        <p:nvSpPr>
          <p:cNvPr id="6" name="Slide Number Placeholder 5"/>
          <p:cNvSpPr>
            <a:spLocks noGrp="1"/>
          </p:cNvSpPr>
          <p:nvPr>
            <p:ph type="sldNum" sz="quarter" idx="12"/>
          </p:nvPr>
        </p:nvSpPr>
        <p:spPr/>
        <p:txBody>
          <a:bodyPr/>
          <a:lstStyle/>
          <a:p>
            <a:fld id="{5DAA7B20-E9E9-4964-A3EC-716C87315808}" type="slidenum">
              <a:rPr lang="en-US" smtClean="0"/>
              <a:pPr/>
              <a:t>7</a:t>
            </a:fld>
            <a:endParaRPr lang="en-US"/>
          </a:p>
        </p:txBody>
      </p:sp>
      <p:sp>
        <p:nvSpPr>
          <p:cNvPr id="7" name="Rectangle 6"/>
          <p:cNvSpPr/>
          <p:nvPr/>
        </p:nvSpPr>
        <p:spPr>
          <a:xfrm>
            <a:off x="152400" y="762000"/>
            <a:ext cx="8610600" cy="3400931"/>
          </a:xfrm>
          <a:prstGeom prst="rect">
            <a:avLst/>
          </a:prstGeom>
        </p:spPr>
        <p:txBody>
          <a:bodyPr wrap="square">
            <a:spAutoFit/>
          </a:bodyPr>
          <a:lstStyle/>
          <a:p>
            <a:pPr>
              <a:lnSpc>
                <a:spcPct val="150000"/>
              </a:lnSpc>
              <a:spcBef>
                <a:spcPts val="600"/>
              </a:spcBef>
            </a:pPr>
            <a:r>
              <a:rPr lang="en-US" sz="2000" b="1" dirty="0" smtClean="0">
                <a:latin typeface="Times New Roman" pitchFamily="18" charset="0"/>
                <a:cs typeface="Times New Roman" pitchFamily="18" charset="0"/>
              </a:rPr>
              <a:t>Example.</a:t>
            </a:r>
          </a:p>
          <a:p>
            <a:pPr>
              <a:lnSpc>
                <a:spcPct val="150000"/>
              </a:lnSpc>
              <a:buFontTx/>
              <a:buNone/>
            </a:pPr>
            <a:r>
              <a:rPr lang="en-GB" sz="2000" dirty="0" smtClean="0">
                <a:latin typeface="Times New Roman" pitchFamily="18" charset="0"/>
                <a:cs typeface="Times New Roman" pitchFamily="18" charset="0"/>
              </a:rPr>
              <a:t>Ah </a:t>
            </a:r>
            <a:r>
              <a:rPr lang="en-GB" sz="2000" dirty="0" err="1" smtClean="0">
                <a:latin typeface="Times New Roman" pitchFamily="18" charset="0"/>
                <a:cs typeface="Times New Roman" pitchFamily="18" charset="0"/>
              </a:rPr>
              <a:t>Beng</a:t>
            </a:r>
            <a:r>
              <a:rPr lang="en-GB" sz="2000" dirty="0" smtClean="0">
                <a:latin typeface="Times New Roman" pitchFamily="18" charset="0"/>
                <a:cs typeface="Times New Roman" pitchFamily="18" charset="0"/>
              </a:rPr>
              <a:t> sells newspapers at a bus interchange. He pays the company 20 cents and sells the paper for 25 cents. Newspapers that are unsold at the end of the day are worthless. He knows that he can sell between 6 and 10 papers a day.</a:t>
            </a:r>
          </a:p>
          <a:p>
            <a:pPr>
              <a:buFontTx/>
              <a:buNone/>
            </a:pPr>
            <a:r>
              <a:rPr lang="en-GB" sz="2000" dirty="0" smtClean="0">
                <a:latin typeface="Times New Roman" pitchFamily="18" charset="0"/>
                <a:cs typeface="Times New Roman" pitchFamily="18" charset="0"/>
              </a:rPr>
              <a:t> </a:t>
            </a:r>
          </a:p>
          <a:p>
            <a:pPr>
              <a:buFontTx/>
              <a:buNone/>
            </a:pPr>
            <a:r>
              <a:rPr lang="en-GB" sz="2000" b="1" u="sng" dirty="0" smtClean="0">
                <a:latin typeface="Times New Roman" pitchFamily="18" charset="0"/>
                <a:cs typeface="Times New Roman" pitchFamily="18" charset="0"/>
              </a:rPr>
              <a:t>Payoff matrix</a:t>
            </a:r>
            <a:r>
              <a:rPr lang="en-GB" sz="2000" b="1" dirty="0" smtClean="0">
                <a:latin typeface="Times New Roman" pitchFamily="18" charset="0"/>
                <a:cs typeface="Times New Roman" pitchFamily="18" charset="0"/>
              </a:rPr>
              <a:t>:                  </a:t>
            </a:r>
            <a:r>
              <a:rPr lang="en-GB" sz="2000" b="1" dirty="0" smtClean="0">
                <a:latin typeface="Comic Sans MS" pitchFamily="66" charset="0"/>
              </a:rPr>
              <a:t> </a:t>
            </a:r>
          </a:p>
          <a:p>
            <a:pPr>
              <a:buFontTx/>
              <a:buNone/>
            </a:pPr>
            <a:r>
              <a:rPr lang="en-GB" sz="2000" dirty="0" smtClean="0">
                <a:latin typeface="Comic Sans MS" pitchFamily="66" charset="0"/>
              </a:rPr>
              <a:t>           </a:t>
            </a:r>
          </a:p>
          <a:p>
            <a:pPr indent="365760">
              <a:lnSpc>
                <a:spcPct val="150000"/>
              </a:lnSpc>
              <a:spcBef>
                <a:spcPts val="600"/>
              </a:spcBef>
            </a:pPr>
            <a:r>
              <a:rPr lang="en-US" sz="2000" b="1"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 </a:t>
            </a:r>
          </a:p>
        </p:txBody>
      </p:sp>
      <p:graphicFrame>
        <p:nvGraphicFramePr>
          <p:cNvPr id="8" name="Table 7"/>
          <p:cNvGraphicFramePr>
            <a:graphicFrameLocks noGrp="1"/>
          </p:cNvGraphicFramePr>
          <p:nvPr/>
        </p:nvGraphicFramePr>
        <p:xfrm>
          <a:off x="2209800" y="3276600"/>
          <a:ext cx="6096000" cy="2590800"/>
        </p:xfrm>
        <a:graphic>
          <a:graphicData uri="http://schemas.openxmlformats.org/drawingml/2006/table">
            <a:tbl>
              <a:tblPr firstRow="1" bandRow="1">
                <a:tableStyleId>{5C22544A-7EE6-4342-B048-85BDC9FD1C3A}</a:tableStyleId>
              </a:tblPr>
              <a:tblGrid>
                <a:gridCol w="1016000"/>
                <a:gridCol w="1016000"/>
                <a:gridCol w="1016000"/>
                <a:gridCol w="1016000"/>
                <a:gridCol w="1016000"/>
                <a:gridCol w="1016000"/>
              </a:tblGrid>
              <a:tr h="289560">
                <a:tc rowSpan="2">
                  <a:txBody>
                    <a:bodyPr/>
                    <a:lstStyle/>
                    <a:p>
                      <a:r>
                        <a:rPr lang="en-US" dirty="0" smtClean="0"/>
                        <a:t>Papers </a:t>
                      </a:r>
                      <a:endParaRPr lang="en-US" dirty="0"/>
                    </a:p>
                    <a:p>
                      <a:r>
                        <a:rPr lang="en-US" dirty="0" smtClean="0"/>
                        <a:t>Ordered</a:t>
                      </a:r>
                      <a:endParaRPr lang="en-US" dirty="0"/>
                    </a:p>
                  </a:txBody>
                  <a:tcPr/>
                </a:tc>
                <a:tc gridSpan="5">
                  <a:txBody>
                    <a:bodyPr/>
                    <a:lstStyle/>
                    <a:p>
                      <a:pPr algn="ctr"/>
                      <a:r>
                        <a:rPr lang="en-US" dirty="0" smtClean="0"/>
                        <a:t>Papers demanded</a:t>
                      </a:r>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370840">
                <a:tc vMerge="1">
                  <a:txBody>
                    <a:bodyPr/>
                    <a:lstStyle/>
                    <a:p>
                      <a:endParaRPr lang="en-US" dirty="0"/>
                    </a:p>
                  </a:txBody>
                  <a:tcPr/>
                </a:tc>
                <a:tc>
                  <a:txBody>
                    <a:bodyPr/>
                    <a:lstStyle/>
                    <a:p>
                      <a:pPr algn="ctr"/>
                      <a:r>
                        <a:rPr lang="en-US" dirty="0" smtClean="0"/>
                        <a:t>6</a:t>
                      </a:r>
                      <a:endParaRPr lang="en-US" dirty="0"/>
                    </a:p>
                  </a:txBody>
                  <a:tcPr/>
                </a:tc>
                <a:tc>
                  <a:txBody>
                    <a:bodyPr/>
                    <a:lstStyle/>
                    <a:p>
                      <a:pPr algn="ctr"/>
                      <a:r>
                        <a:rPr lang="en-US" dirty="0" smtClean="0"/>
                        <a:t>7</a:t>
                      </a:r>
                      <a:endParaRPr lang="en-US" dirty="0"/>
                    </a:p>
                  </a:txBody>
                  <a:tcPr/>
                </a:tc>
                <a:tc>
                  <a:txBody>
                    <a:bodyPr/>
                    <a:lstStyle/>
                    <a:p>
                      <a:pPr algn="ctr"/>
                      <a:r>
                        <a:rPr lang="en-US" dirty="0" smtClean="0"/>
                        <a:t>8</a:t>
                      </a:r>
                      <a:endParaRPr lang="en-US" dirty="0"/>
                    </a:p>
                  </a:txBody>
                  <a:tcPr/>
                </a:tc>
                <a:tc>
                  <a:txBody>
                    <a:bodyPr/>
                    <a:lstStyle/>
                    <a:p>
                      <a:pPr algn="ctr"/>
                      <a:r>
                        <a:rPr lang="en-US" dirty="0" smtClean="0"/>
                        <a:t>9</a:t>
                      </a:r>
                      <a:endParaRPr lang="en-US" dirty="0"/>
                    </a:p>
                  </a:txBody>
                  <a:tcPr/>
                </a:tc>
                <a:tc>
                  <a:txBody>
                    <a:bodyPr/>
                    <a:lstStyle/>
                    <a:p>
                      <a:pPr algn="ctr"/>
                      <a:r>
                        <a:rPr lang="en-US" dirty="0" smtClean="0"/>
                        <a:t>10</a:t>
                      </a:r>
                      <a:endParaRPr lang="en-US" dirty="0"/>
                    </a:p>
                  </a:txBody>
                  <a:tcPr/>
                </a:tc>
              </a:tr>
              <a:tr h="370840">
                <a:tc>
                  <a:txBody>
                    <a:bodyPr/>
                    <a:lstStyle/>
                    <a:p>
                      <a:pPr algn="ctr"/>
                      <a:r>
                        <a:rPr lang="en-US" dirty="0" smtClean="0"/>
                        <a:t>6</a:t>
                      </a:r>
                      <a:endParaRPr lang="en-US" dirty="0"/>
                    </a:p>
                  </a:txBody>
                  <a:tcPr/>
                </a:tc>
                <a:tc>
                  <a:txBody>
                    <a:bodyPr/>
                    <a:lstStyle/>
                    <a:p>
                      <a:pPr algn="ctr"/>
                      <a:r>
                        <a:rPr lang="en-US" b="1" dirty="0" smtClean="0"/>
                        <a:t>30</a:t>
                      </a:r>
                      <a:endParaRPr lang="en-US" b="1" dirty="0"/>
                    </a:p>
                  </a:txBody>
                  <a:tcPr/>
                </a:tc>
                <a:tc>
                  <a:txBody>
                    <a:bodyPr/>
                    <a:lstStyle/>
                    <a:p>
                      <a:pPr algn="ctr"/>
                      <a:r>
                        <a:rPr lang="en-US" dirty="0" smtClean="0"/>
                        <a:t>30</a:t>
                      </a:r>
                      <a:endParaRPr lang="en-US" dirty="0"/>
                    </a:p>
                  </a:txBody>
                  <a:tcPr/>
                </a:tc>
                <a:tc>
                  <a:txBody>
                    <a:bodyPr/>
                    <a:lstStyle/>
                    <a:p>
                      <a:pPr algn="ctr"/>
                      <a:r>
                        <a:rPr lang="en-US" dirty="0" smtClean="0"/>
                        <a:t>30</a:t>
                      </a:r>
                      <a:endParaRPr lang="en-US" dirty="0"/>
                    </a:p>
                  </a:txBody>
                  <a:tcPr/>
                </a:tc>
                <a:tc>
                  <a:txBody>
                    <a:bodyPr/>
                    <a:lstStyle/>
                    <a:p>
                      <a:pPr algn="ctr"/>
                      <a:r>
                        <a:rPr lang="en-US" dirty="0" smtClean="0"/>
                        <a:t>30</a:t>
                      </a:r>
                      <a:endParaRPr lang="en-US" dirty="0"/>
                    </a:p>
                  </a:txBody>
                  <a:tcPr/>
                </a:tc>
                <a:tc>
                  <a:txBody>
                    <a:bodyPr/>
                    <a:lstStyle/>
                    <a:p>
                      <a:pPr algn="ctr"/>
                      <a:r>
                        <a:rPr lang="en-US" dirty="0" smtClean="0"/>
                        <a:t>30</a:t>
                      </a:r>
                      <a:endParaRPr lang="en-US" dirty="0"/>
                    </a:p>
                  </a:txBody>
                  <a:tcPr/>
                </a:tc>
              </a:tr>
              <a:tr h="370840">
                <a:tc>
                  <a:txBody>
                    <a:bodyPr/>
                    <a:lstStyle/>
                    <a:p>
                      <a:pPr algn="ctr"/>
                      <a:r>
                        <a:rPr lang="en-US" dirty="0" smtClean="0"/>
                        <a:t>7</a:t>
                      </a:r>
                      <a:endParaRPr lang="en-US" dirty="0"/>
                    </a:p>
                  </a:txBody>
                  <a:tcPr/>
                </a:tc>
                <a:tc>
                  <a:txBody>
                    <a:bodyPr/>
                    <a:lstStyle/>
                    <a:p>
                      <a:pPr algn="ctr"/>
                      <a:r>
                        <a:rPr lang="en-US" dirty="0" smtClean="0"/>
                        <a:t>10</a:t>
                      </a:r>
                      <a:endParaRPr lang="en-US" dirty="0"/>
                    </a:p>
                  </a:txBody>
                  <a:tcPr/>
                </a:tc>
                <a:tc>
                  <a:txBody>
                    <a:bodyPr/>
                    <a:lstStyle/>
                    <a:p>
                      <a:pPr algn="ctr"/>
                      <a:r>
                        <a:rPr lang="en-US" b="1" dirty="0" smtClean="0"/>
                        <a:t>35</a:t>
                      </a:r>
                      <a:endParaRPr lang="en-US" b="1" dirty="0"/>
                    </a:p>
                  </a:txBody>
                  <a:tcPr/>
                </a:tc>
                <a:tc>
                  <a:txBody>
                    <a:bodyPr/>
                    <a:lstStyle/>
                    <a:p>
                      <a:pPr algn="ctr"/>
                      <a:r>
                        <a:rPr lang="en-US" dirty="0" smtClean="0"/>
                        <a:t>35</a:t>
                      </a:r>
                      <a:endParaRPr lang="en-US" dirty="0"/>
                    </a:p>
                  </a:txBody>
                  <a:tcPr/>
                </a:tc>
                <a:tc>
                  <a:txBody>
                    <a:bodyPr/>
                    <a:lstStyle/>
                    <a:p>
                      <a:pPr algn="ctr"/>
                      <a:r>
                        <a:rPr lang="en-US" dirty="0" smtClean="0"/>
                        <a:t>35</a:t>
                      </a:r>
                      <a:endParaRPr lang="en-US" dirty="0"/>
                    </a:p>
                  </a:txBody>
                  <a:tcPr/>
                </a:tc>
                <a:tc>
                  <a:txBody>
                    <a:bodyPr/>
                    <a:lstStyle/>
                    <a:p>
                      <a:pPr algn="ctr"/>
                      <a:r>
                        <a:rPr lang="en-US" dirty="0" smtClean="0"/>
                        <a:t>35</a:t>
                      </a:r>
                      <a:endParaRPr lang="en-US" dirty="0"/>
                    </a:p>
                  </a:txBody>
                  <a:tcPr/>
                </a:tc>
              </a:tr>
              <a:tr h="370840">
                <a:tc>
                  <a:txBody>
                    <a:bodyPr/>
                    <a:lstStyle/>
                    <a:p>
                      <a:pPr algn="ctr"/>
                      <a:r>
                        <a:rPr lang="en-US" dirty="0" smtClean="0"/>
                        <a:t>8</a:t>
                      </a:r>
                      <a:endParaRPr lang="en-US" dirty="0"/>
                    </a:p>
                  </a:txBody>
                  <a:tcPr/>
                </a:tc>
                <a:tc>
                  <a:txBody>
                    <a:bodyPr/>
                    <a:lstStyle/>
                    <a:p>
                      <a:pPr algn="ctr"/>
                      <a:r>
                        <a:rPr lang="en-US" dirty="0" smtClean="0"/>
                        <a:t>-10</a:t>
                      </a:r>
                      <a:endParaRPr lang="en-US" dirty="0"/>
                    </a:p>
                  </a:txBody>
                  <a:tcPr/>
                </a:tc>
                <a:tc>
                  <a:txBody>
                    <a:bodyPr/>
                    <a:lstStyle/>
                    <a:p>
                      <a:pPr algn="ctr"/>
                      <a:r>
                        <a:rPr lang="en-US" dirty="0" smtClean="0"/>
                        <a:t>15</a:t>
                      </a:r>
                      <a:endParaRPr lang="en-US" dirty="0"/>
                    </a:p>
                  </a:txBody>
                  <a:tcPr/>
                </a:tc>
                <a:tc>
                  <a:txBody>
                    <a:bodyPr/>
                    <a:lstStyle/>
                    <a:p>
                      <a:pPr algn="ctr"/>
                      <a:r>
                        <a:rPr lang="en-US" b="1" dirty="0" smtClean="0"/>
                        <a:t>40</a:t>
                      </a:r>
                      <a:endParaRPr lang="en-US" b="1" dirty="0"/>
                    </a:p>
                  </a:txBody>
                  <a:tcPr/>
                </a:tc>
                <a:tc>
                  <a:txBody>
                    <a:bodyPr/>
                    <a:lstStyle/>
                    <a:p>
                      <a:pPr algn="ctr"/>
                      <a:r>
                        <a:rPr lang="en-US" dirty="0" smtClean="0"/>
                        <a:t>40</a:t>
                      </a:r>
                      <a:endParaRPr lang="en-US" dirty="0"/>
                    </a:p>
                  </a:txBody>
                  <a:tcPr/>
                </a:tc>
                <a:tc>
                  <a:txBody>
                    <a:bodyPr/>
                    <a:lstStyle/>
                    <a:p>
                      <a:pPr algn="ctr"/>
                      <a:r>
                        <a:rPr lang="en-US" dirty="0" smtClean="0"/>
                        <a:t>40</a:t>
                      </a:r>
                      <a:endParaRPr lang="en-US" dirty="0"/>
                    </a:p>
                  </a:txBody>
                  <a:tcPr/>
                </a:tc>
              </a:tr>
              <a:tr h="370840">
                <a:tc>
                  <a:txBody>
                    <a:bodyPr/>
                    <a:lstStyle/>
                    <a:p>
                      <a:pPr algn="ctr"/>
                      <a:r>
                        <a:rPr lang="en-US" dirty="0" smtClean="0"/>
                        <a:t>9</a:t>
                      </a:r>
                      <a:endParaRPr lang="en-US" dirty="0"/>
                    </a:p>
                  </a:txBody>
                  <a:tcPr/>
                </a:tc>
                <a:tc>
                  <a:txBody>
                    <a:bodyPr/>
                    <a:lstStyle/>
                    <a:p>
                      <a:pPr algn="ctr"/>
                      <a:r>
                        <a:rPr lang="en-US" dirty="0" smtClean="0"/>
                        <a:t>-30</a:t>
                      </a:r>
                      <a:endParaRPr lang="en-US" dirty="0"/>
                    </a:p>
                  </a:txBody>
                  <a:tcPr/>
                </a:tc>
                <a:tc>
                  <a:txBody>
                    <a:bodyPr/>
                    <a:lstStyle/>
                    <a:p>
                      <a:pPr algn="ctr"/>
                      <a:r>
                        <a:rPr lang="en-US" dirty="0" smtClean="0"/>
                        <a:t>-5</a:t>
                      </a:r>
                      <a:endParaRPr lang="en-US" dirty="0"/>
                    </a:p>
                  </a:txBody>
                  <a:tcPr/>
                </a:tc>
                <a:tc>
                  <a:txBody>
                    <a:bodyPr/>
                    <a:lstStyle/>
                    <a:p>
                      <a:pPr algn="ctr"/>
                      <a:r>
                        <a:rPr lang="en-US" dirty="0" smtClean="0"/>
                        <a:t>20</a:t>
                      </a:r>
                      <a:endParaRPr lang="en-US" dirty="0"/>
                    </a:p>
                  </a:txBody>
                  <a:tcPr/>
                </a:tc>
                <a:tc>
                  <a:txBody>
                    <a:bodyPr/>
                    <a:lstStyle/>
                    <a:p>
                      <a:pPr algn="ctr"/>
                      <a:r>
                        <a:rPr lang="en-US" b="1" dirty="0" smtClean="0"/>
                        <a:t>45</a:t>
                      </a:r>
                      <a:endParaRPr lang="en-US" b="1" dirty="0"/>
                    </a:p>
                  </a:txBody>
                  <a:tcPr/>
                </a:tc>
                <a:tc>
                  <a:txBody>
                    <a:bodyPr/>
                    <a:lstStyle/>
                    <a:p>
                      <a:pPr algn="ctr"/>
                      <a:r>
                        <a:rPr lang="en-US" dirty="0" smtClean="0"/>
                        <a:t>45</a:t>
                      </a:r>
                      <a:endParaRPr lang="en-US" dirty="0"/>
                    </a:p>
                  </a:txBody>
                  <a:tcPr/>
                </a:tc>
              </a:tr>
              <a:tr h="370840">
                <a:tc>
                  <a:txBody>
                    <a:bodyPr/>
                    <a:lstStyle/>
                    <a:p>
                      <a:pPr algn="ctr"/>
                      <a:r>
                        <a:rPr lang="en-US" dirty="0" smtClean="0"/>
                        <a:t>10</a:t>
                      </a:r>
                      <a:endParaRPr lang="en-US" dirty="0"/>
                    </a:p>
                  </a:txBody>
                  <a:tcPr/>
                </a:tc>
                <a:tc>
                  <a:txBody>
                    <a:bodyPr/>
                    <a:lstStyle/>
                    <a:p>
                      <a:pPr algn="ctr"/>
                      <a:r>
                        <a:rPr lang="en-US" dirty="0" smtClean="0"/>
                        <a:t>-50</a:t>
                      </a:r>
                      <a:endParaRPr lang="en-US" dirty="0"/>
                    </a:p>
                  </a:txBody>
                  <a:tcPr/>
                </a:tc>
                <a:tc>
                  <a:txBody>
                    <a:bodyPr/>
                    <a:lstStyle/>
                    <a:p>
                      <a:pPr algn="ctr"/>
                      <a:r>
                        <a:rPr lang="en-US" dirty="0" smtClean="0"/>
                        <a:t>-25</a:t>
                      </a:r>
                      <a:endParaRPr lang="en-US" dirty="0"/>
                    </a:p>
                  </a:txBody>
                  <a:tcPr/>
                </a:tc>
                <a:tc>
                  <a:txBody>
                    <a:bodyPr/>
                    <a:lstStyle/>
                    <a:p>
                      <a:pPr algn="ctr"/>
                      <a:r>
                        <a:rPr lang="en-US" dirty="0" smtClean="0"/>
                        <a:t>0</a:t>
                      </a:r>
                      <a:endParaRPr lang="en-US" dirty="0"/>
                    </a:p>
                  </a:txBody>
                  <a:tcPr/>
                </a:tc>
                <a:tc>
                  <a:txBody>
                    <a:bodyPr/>
                    <a:lstStyle/>
                    <a:p>
                      <a:pPr algn="ctr"/>
                      <a:r>
                        <a:rPr lang="en-US" dirty="0" smtClean="0"/>
                        <a:t>25</a:t>
                      </a:r>
                      <a:endParaRPr lang="en-US" dirty="0"/>
                    </a:p>
                  </a:txBody>
                  <a:tcPr/>
                </a:tc>
                <a:tc>
                  <a:txBody>
                    <a:bodyPr/>
                    <a:lstStyle/>
                    <a:p>
                      <a:pPr algn="ctr"/>
                      <a:r>
                        <a:rPr lang="en-US" b="1" dirty="0" smtClean="0"/>
                        <a:t>50</a:t>
                      </a:r>
                      <a:endParaRPr lang="en-US" b="1" dirty="0"/>
                    </a:p>
                  </a:txBody>
                  <a:tcPr/>
                </a:tc>
              </a:tr>
            </a:tbl>
          </a:graphicData>
        </a:graphic>
      </p:graphicFrame>
      <p:sp>
        <p:nvSpPr>
          <p:cNvPr id="9" name="TextBox 8"/>
          <p:cNvSpPr txBox="1"/>
          <p:nvPr/>
        </p:nvSpPr>
        <p:spPr>
          <a:xfrm rot="16200000">
            <a:off x="1000155" y="4333845"/>
            <a:ext cx="1752600" cy="400110"/>
          </a:xfrm>
          <a:prstGeom prst="rect">
            <a:avLst/>
          </a:prstGeom>
          <a:noFill/>
        </p:spPr>
        <p:txBody>
          <a:bodyPr wrap="square" rtlCol="0">
            <a:spAutoFit/>
          </a:bodyPr>
          <a:lstStyle/>
          <a:p>
            <a:r>
              <a:rPr lang="en-US" sz="2000" b="1" dirty="0" smtClean="0"/>
              <a:t>decision</a:t>
            </a:r>
            <a:endParaRPr lang="en-US" sz="2000" b="1" dirty="0"/>
          </a:p>
        </p:txBody>
      </p:sp>
      <p:cxnSp>
        <p:nvCxnSpPr>
          <p:cNvPr id="11" name="Straight Arrow Connector 10"/>
          <p:cNvCxnSpPr/>
          <p:nvPr/>
        </p:nvCxnSpPr>
        <p:spPr>
          <a:xfrm rot="5400000">
            <a:off x="1181100" y="4914900"/>
            <a:ext cx="1905000" cy="1588"/>
          </a:xfrm>
          <a:prstGeom prst="straightConnector1">
            <a:avLst/>
          </a:prstGeom>
          <a:ln w="28575">
            <a:headEnd type="none" w="med" len="med"/>
            <a:tailEnd type="triangle" w="med" len="med"/>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preferRelativeResize="0">
            <a:picLocks noChangeArrowheads="1"/>
          </p:cNvPicPr>
          <p:nvPr/>
        </p:nvPicPr>
        <p:blipFill>
          <a:blip r:embed="rId2" cstate="print"/>
          <a:srcRect/>
          <a:stretch>
            <a:fillRect/>
          </a:stretch>
        </p:blipFill>
        <p:spPr bwMode="auto">
          <a:xfrm>
            <a:off x="0" y="0"/>
            <a:ext cx="9144000" cy="548640"/>
          </a:xfrm>
          <a:prstGeom prst="rect">
            <a:avLst/>
          </a:prstGeom>
          <a:noFill/>
          <a:ln w="9525">
            <a:noFill/>
            <a:miter lim="800000"/>
            <a:headEnd/>
            <a:tailEnd/>
          </a:ln>
        </p:spPr>
      </p:pic>
      <p:sp>
        <p:nvSpPr>
          <p:cNvPr id="2" name="Title 1"/>
          <p:cNvSpPr>
            <a:spLocks noGrp="1"/>
          </p:cNvSpPr>
          <p:nvPr>
            <p:ph type="ctrTitle"/>
          </p:nvPr>
        </p:nvSpPr>
        <p:spPr>
          <a:xfrm>
            <a:off x="0" y="0"/>
            <a:ext cx="7696200" cy="609600"/>
          </a:xfrm>
        </p:spPr>
        <p:txBody>
          <a:bodyPr>
            <a:noAutofit/>
          </a:bodyPr>
          <a:lstStyle/>
          <a:p>
            <a:pPr marL="274320" lvl="0" indent="365760" algn="l">
              <a:lnSpc>
                <a:spcPct val="150000"/>
              </a:lnSpc>
              <a:spcBef>
                <a:spcPts val="0"/>
              </a:spcBef>
            </a:pPr>
            <a:r>
              <a:rPr lang="en-GB" sz="2400" b="1" dirty="0" smtClean="0">
                <a:solidFill>
                  <a:schemeClr val="bg1"/>
                </a:solidFill>
                <a:latin typeface="Times New Roman" pitchFamily="18" charset="0"/>
                <a:ea typeface="+mn-ea"/>
                <a:cs typeface="Times New Roman" pitchFamily="18" charset="0"/>
              </a:rPr>
              <a:t>Criteria for decision making  </a:t>
            </a:r>
            <a:endParaRPr lang="en-US" sz="2400" b="1" dirty="0">
              <a:solidFill>
                <a:schemeClr val="bg1"/>
              </a:solidFill>
            </a:endParaRPr>
          </a:p>
        </p:txBody>
      </p:sp>
      <p:sp>
        <p:nvSpPr>
          <p:cNvPr id="6" name="Slide Number Placeholder 5"/>
          <p:cNvSpPr>
            <a:spLocks noGrp="1"/>
          </p:cNvSpPr>
          <p:nvPr>
            <p:ph type="sldNum" sz="quarter" idx="12"/>
          </p:nvPr>
        </p:nvSpPr>
        <p:spPr/>
        <p:txBody>
          <a:bodyPr/>
          <a:lstStyle/>
          <a:p>
            <a:fld id="{5DAA7B20-E9E9-4964-A3EC-716C87315808}" type="slidenum">
              <a:rPr lang="en-US" smtClean="0"/>
              <a:pPr/>
              <a:t>8</a:t>
            </a:fld>
            <a:endParaRPr lang="en-US"/>
          </a:p>
        </p:txBody>
      </p:sp>
      <p:sp>
        <p:nvSpPr>
          <p:cNvPr id="7" name="Rectangle 6"/>
          <p:cNvSpPr/>
          <p:nvPr/>
        </p:nvSpPr>
        <p:spPr>
          <a:xfrm>
            <a:off x="0" y="533400"/>
            <a:ext cx="8229600" cy="1708160"/>
          </a:xfrm>
          <a:prstGeom prst="rect">
            <a:avLst/>
          </a:prstGeom>
        </p:spPr>
        <p:txBody>
          <a:bodyPr wrap="square">
            <a:spAutoFit/>
          </a:bodyPr>
          <a:lstStyle/>
          <a:p>
            <a:pPr>
              <a:lnSpc>
                <a:spcPct val="150000"/>
              </a:lnSpc>
              <a:spcBef>
                <a:spcPts val="600"/>
              </a:spcBef>
            </a:pP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Maximax</a:t>
            </a:r>
            <a:r>
              <a:rPr lang="en-US" sz="2000" b="1" dirty="0" smtClean="0">
                <a:latin typeface="Times New Roman" pitchFamily="18" charset="0"/>
                <a:cs typeface="Times New Roman" pitchFamily="18" charset="0"/>
              </a:rPr>
              <a:t> criterion.</a:t>
            </a:r>
          </a:p>
          <a:p>
            <a:pPr>
              <a:buFontTx/>
              <a:buNone/>
            </a:pPr>
            <a:r>
              <a:rPr lang="en-GB" sz="2000" dirty="0" smtClean="0">
                <a:latin typeface="Times New Roman" pitchFamily="18" charset="0"/>
                <a:cs typeface="Times New Roman" pitchFamily="18" charset="0"/>
              </a:rPr>
              <a:t> </a:t>
            </a:r>
          </a:p>
          <a:p>
            <a:pPr>
              <a:buFontTx/>
              <a:buNone/>
            </a:pPr>
            <a:r>
              <a:rPr lang="en-GB" sz="2000" dirty="0" smtClean="0">
                <a:latin typeface="Comic Sans MS" pitchFamily="66" charset="0"/>
              </a:rPr>
              <a:t>           </a:t>
            </a:r>
          </a:p>
          <a:p>
            <a:pPr indent="365760">
              <a:lnSpc>
                <a:spcPct val="150000"/>
              </a:lnSpc>
              <a:spcBef>
                <a:spcPts val="600"/>
              </a:spcBef>
            </a:pPr>
            <a:r>
              <a:rPr lang="en-US" sz="2000" b="1"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 </a:t>
            </a:r>
          </a:p>
        </p:txBody>
      </p:sp>
      <p:graphicFrame>
        <p:nvGraphicFramePr>
          <p:cNvPr id="8" name="Table 7"/>
          <p:cNvGraphicFramePr>
            <a:graphicFrameLocks noGrp="1"/>
          </p:cNvGraphicFramePr>
          <p:nvPr/>
        </p:nvGraphicFramePr>
        <p:xfrm>
          <a:off x="1066800" y="1066800"/>
          <a:ext cx="6324600" cy="2560320"/>
        </p:xfrm>
        <a:graphic>
          <a:graphicData uri="http://schemas.openxmlformats.org/drawingml/2006/table">
            <a:tbl>
              <a:tblPr firstRow="1" bandRow="1">
                <a:tableStyleId>{5C22544A-7EE6-4342-B048-85BDC9FD1C3A}</a:tableStyleId>
              </a:tblPr>
              <a:tblGrid>
                <a:gridCol w="1054100"/>
                <a:gridCol w="1054100"/>
                <a:gridCol w="1054100"/>
                <a:gridCol w="1054100"/>
                <a:gridCol w="1054100"/>
                <a:gridCol w="1054100"/>
              </a:tblGrid>
              <a:tr h="345323">
                <a:tc rowSpan="2">
                  <a:txBody>
                    <a:bodyPr/>
                    <a:lstStyle/>
                    <a:p>
                      <a:r>
                        <a:rPr lang="en-US" dirty="0" smtClean="0"/>
                        <a:t>Papers </a:t>
                      </a:r>
                      <a:endParaRPr lang="en-US" dirty="0"/>
                    </a:p>
                    <a:p>
                      <a:r>
                        <a:rPr lang="en-US" dirty="0" smtClean="0"/>
                        <a:t>Ordered</a:t>
                      </a:r>
                      <a:endParaRPr lang="en-US" dirty="0"/>
                    </a:p>
                  </a:txBody>
                  <a:tcPr/>
                </a:tc>
                <a:tc gridSpan="5">
                  <a:txBody>
                    <a:bodyPr/>
                    <a:lstStyle/>
                    <a:p>
                      <a:pPr algn="ctr"/>
                      <a:r>
                        <a:rPr lang="en-US" dirty="0" smtClean="0"/>
                        <a:t>Papers demanded</a:t>
                      </a:r>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348846">
                <a:tc vMerge="1">
                  <a:txBody>
                    <a:bodyPr/>
                    <a:lstStyle/>
                    <a:p>
                      <a:endParaRPr lang="en-US" dirty="0"/>
                    </a:p>
                  </a:txBody>
                  <a:tcPr/>
                </a:tc>
                <a:tc>
                  <a:txBody>
                    <a:bodyPr/>
                    <a:lstStyle/>
                    <a:p>
                      <a:pPr algn="ctr"/>
                      <a:r>
                        <a:rPr lang="en-US" dirty="0" smtClean="0">
                          <a:solidFill>
                            <a:srgbClr val="0070C0"/>
                          </a:solidFill>
                        </a:rPr>
                        <a:t>6</a:t>
                      </a:r>
                      <a:endParaRPr lang="en-US" dirty="0">
                        <a:solidFill>
                          <a:srgbClr val="0070C0"/>
                        </a:solidFill>
                      </a:endParaRPr>
                    </a:p>
                  </a:txBody>
                  <a:tcPr/>
                </a:tc>
                <a:tc>
                  <a:txBody>
                    <a:bodyPr/>
                    <a:lstStyle/>
                    <a:p>
                      <a:pPr algn="ctr"/>
                      <a:r>
                        <a:rPr lang="en-US" dirty="0" smtClean="0">
                          <a:solidFill>
                            <a:srgbClr val="0070C0"/>
                          </a:solidFill>
                        </a:rPr>
                        <a:t>7</a:t>
                      </a:r>
                      <a:endParaRPr lang="en-US" dirty="0">
                        <a:solidFill>
                          <a:srgbClr val="0070C0"/>
                        </a:solidFill>
                      </a:endParaRPr>
                    </a:p>
                  </a:txBody>
                  <a:tcPr/>
                </a:tc>
                <a:tc>
                  <a:txBody>
                    <a:bodyPr/>
                    <a:lstStyle/>
                    <a:p>
                      <a:pPr algn="ctr"/>
                      <a:r>
                        <a:rPr lang="en-US" dirty="0" smtClean="0">
                          <a:solidFill>
                            <a:srgbClr val="0070C0"/>
                          </a:solidFill>
                        </a:rPr>
                        <a:t>8</a:t>
                      </a:r>
                      <a:endParaRPr lang="en-US" dirty="0">
                        <a:solidFill>
                          <a:srgbClr val="0070C0"/>
                        </a:solidFill>
                      </a:endParaRPr>
                    </a:p>
                  </a:txBody>
                  <a:tcPr/>
                </a:tc>
                <a:tc>
                  <a:txBody>
                    <a:bodyPr/>
                    <a:lstStyle/>
                    <a:p>
                      <a:pPr algn="ctr"/>
                      <a:r>
                        <a:rPr lang="en-US" dirty="0" smtClean="0">
                          <a:solidFill>
                            <a:srgbClr val="0070C0"/>
                          </a:solidFill>
                        </a:rPr>
                        <a:t>9</a:t>
                      </a:r>
                      <a:endParaRPr lang="en-US" dirty="0">
                        <a:solidFill>
                          <a:srgbClr val="0070C0"/>
                        </a:solidFill>
                      </a:endParaRPr>
                    </a:p>
                  </a:txBody>
                  <a:tcPr/>
                </a:tc>
                <a:tc>
                  <a:txBody>
                    <a:bodyPr/>
                    <a:lstStyle/>
                    <a:p>
                      <a:pPr algn="ctr"/>
                      <a:r>
                        <a:rPr lang="en-US" dirty="0" smtClean="0">
                          <a:solidFill>
                            <a:srgbClr val="0070C0"/>
                          </a:solidFill>
                        </a:rPr>
                        <a:t>10</a:t>
                      </a:r>
                      <a:endParaRPr lang="en-US" dirty="0">
                        <a:solidFill>
                          <a:srgbClr val="0070C0"/>
                        </a:solidFill>
                      </a:endParaRPr>
                    </a:p>
                  </a:txBody>
                  <a:tcPr/>
                </a:tc>
              </a:tr>
              <a:tr h="348846">
                <a:tc>
                  <a:txBody>
                    <a:bodyPr/>
                    <a:lstStyle/>
                    <a:p>
                      <a:pPr algn="ctr"/>
                      <a:r>
                        <a:rPr lang="en-US" dirty="0" smtClean="0">
                          <a:solidFill>
                            <a:srgbClr val="0070C0"/>
                          </a:solidFill>
                        </a:rPr>
                        <a:t>6</a:t>
                      </a:r>
                      <a:endParaRPr lang="en-US" dirty="0">
                        <a:solidFill>
                          <a:srgbClr val="0070C0"/>
                        </a:solidFill>
                      </a:endParaRPr>
                    </a:p>
                  </a:txBody>
                  <a:tcPr/>
                </a:tc>
                <a:tc>
                  <a:txBody>
                    <a:bodyPr/>
                    <a:lstStyle/>
                    <a:p>
                      <a:pPr algn="ctr"/>
                      <a:r>
                        <a:rPr lang="en-US" b="1" dirty="0" smtClean="0"/>
                        <a:t>30</a:t>
                      </a:r>
                      <a:endParaRPr lang="en-US" b="1" dirty="0"/>
                    </a:p>
                  </a:txBody>
                  <a:tcPr/>
                </a:tc>
                <a:tc>
                  <a:txBody>
                    <a:bodyPr/>
                    <a:lstStyle/>
                    <a:p>
                      <a:pPr algn="ctr"/>
                      <a:r>
                        <a:rPr lang="en-US" dirty="0" smtClean="0"/>
                        <a:t>30</a:t>
                      </a:r>
                      <a:endParaRPr lang="en-US" dirty="0"/>
                    </a:p>
                  </a:txBody>
                  <a:tcPr/>
                </a:tc>
                <a:tc>
                  <a:txBody>
                    <a:bodyPr/>
                    <a:lstStyle/>
                    <a:p>
                      <a:pPr algn="ctr"/>
                      <a:r>
                        <a:rPr lang="en-US" dirty="0" smtClean="0"/>
                        <a:t>30</a:t>
                      </a:r>
                      <a:endParaRPr lang="en-US" dirty="0"/>
                    </a:p>
                  </a:txBody>
                  <a:tcPr/>
                </a:tc>
                <a:tc>
                  <a:txBody>
                    <a:bodyPr/>
                    <a:lstStyle/>
                    <a:p>
                      <a:pPr algn="ctr"/>
                      <a:r>
                        <a:rPr lang="en-US" dirty="0" smtClean="0"/>
                        <a:t>30</a:t>
                      </a:r>
                      <a:endParaRPr lang="en-US" dirty="0"/>
                    </a:p>
                  </a:txBody>
                  <a:tcPr/>
                </a:tc>
                <a:tc>
                  <a:txBody>
                    <a:bodyPr/>
                    <a:lstStyle/>
                    <a:p>
                      <a:pPr algn="ctr"/>
                      <a:r>
                        <a:rPr lang="en-US" dirty="0" smtClean="0"/>
                        <a:t>30</a:t>
                      </a:r>
                      <a:endParaRPr lang="en-US" dirty="0"/>
                    </a:p>
                  </a:txBody>
                  <a:tcPr/>
                </a:tc>
              </a:tr>
              <a:tr h="348846">
                <a:tc>
                  <a:txBody>
                    <a:bodyPr/>
                    <a:lstStyle/>
                    <a:p>
                      <a:pPr algn="ctr"/>
                      <a:r>
                        <a:rPr lang="en-US" dirty="0" smtClean="0">
                          <a:solidFill>
                            <a:srgbClr val="0070C0"/>
                          </a:solidFill>
                        </a:rPr>
                        <a:t>7</a:t>
                      </a:r>
                      <a:endParaRPr lang="en-US" dirty="0">
                        <a:solidFill>
                          <a:srgbClr val="0070C0"/>
                        </a:solidFill>
                      </a:endParaRPr>
                    </a:p>
                  </a:txBody>
                  <a:tcPr/>
                </a:tc>
                <a:tc>
                  <a:txBody>
                    <a:bodyPr/>
                    <a:lstStyle/>
                    <a:p>
                      <a:pPr algn="ctr"/>
                      <a:r>
                        <a:rPr lang="en-US" dirty="0" smtClean="0"/>
                        <a:t>10</a:t>
                      </a:r>
                      <a:endParaRPr lang="en-US" dirty="0"/>
                    </a:p>
                  </a:txBody>
                  <a:tcPr/>
                </a:tc>
                <a:tc>
                  <a:txBody>
                    <a:bodyPr/>
                    <a:lstStyle/>
                    <a:p>
                      <a:pPr algn="ctr"/>
                      <a:r>
                        <a:rPr lang="en-US" b="1" dirty="0" smtClean="0"/>
                        <a:t>35</a:t>
                      </a:r>
                      <a:endParaRPr lang="en-US" b="1" dirty="0"/>
                    </a:p>
                  </a:txBody>
                  <a:tcPr/>
                </a:tc>
                <a:tc>
                  <a:txBody>
                    <a:bodyPr/>
                    <a:lstStyle/>
                    <a:p>
                      <a:pPr algn="ctr"/>
                      <a:r>
                        <a:rPr lang="en-US" dirty="0" smtClean="0"/>
                        <a:t>35</a:t>
                      </a:r>
                      <a:endParaRPr lang="en-US" dirty="0"/>
                    </a:p>
                  </a:txBody>
                  <a:tcPr/>
                </a:tc>
                <a:tc>
                  <a:txBody>
                    <a:bodyPr/>
                    <a:lstStyle/>
                    <a:p>
                      <a:pPr algn="ctr"/>
                      <a:r>
                        <a:rPr lang="en-US" dirty="0" smtClean="0"/>
                        <a:t>35</a:t>
                      </a:r>
                      <a:endParaRPr lang="en-US" dirty="0"/>
                    </a:p>
                  </a:txBody>
                  <a:tcPr/>
                </a:tc>
                <a:tc>
                  <a:txBody>
                    <a:bodyPr/>
                    <a:lstStyle/>
                    <a:p>
                      <a:pPr algn="ctr"/>
                      <a:r>
                        <a:rPr lang="en-US" dirty="0" smtClean="0"/>
                        <a:t>35</a:t>
                      </a:r>
                      <a:endParaRPr lang="en-US" dirty="0"/>
                    </a:p>
                  </a:txBody>
                  <a:tcPr/>
                </a:tc>
              </a:tr>
              <a:tr h="348846">
                <a:tc>
                  <a:txBody>
                    <a:bodyPr/>
                    <a:lstStyle/>
                    <a:p>
                      <a:pPr algn="ctr"/>
                      <a:r>
                        <a:rPr lang="en-US" dirty="0" smtClean="0">
                          <a:solidFill>
                            <a:srgbClr val="0070C0"/>
                          </a:solidFill>
                        </a:rPr>
                        <a:t>8</a:t>
                      </a:r>
                      <a:endParaRPr lang="en-US" dirty="0">
                        <a:solidFill>
                          <a:srgbClr val="0070C0"/>
                        </a:solidFill>
                      </a:endParaRPr>
                    </a:p>
                  </a:txBody>
                  <a:tcPr/>
                </a:tc>
                <a:tc>
                  <a:txBody>
                    <a:bodyPr/>
                    <a:lstStyle/>
                    <a:p>
                      <a:pPr algn="ctr"/>
                      <a:r>
                        <a:rPr lang="en-US" dirty="0" smtClean="0"/>
                        <a:t>-10</a:t>
                      </a:r>
                      <a:endParaRPr lang="en-US" dirty="0"/>
                    </a:p>
                  </a:txBody>
                  <a:tcPr/>
                </a:tc>
                <a:tc>
                  <a:txBody>
                    <a:bodyPr/>
                    <a:lstStyle/>
                    <a:p>
                      <a:pPr algn="ctr"/>
                      <a:r>
                        <a:rPr lang="en-US" dirty="0" smtClean="0"/>
                        <a:t>15</a:t>
                      </a:r>
                      <a:endParaRPr lang="en-US" dirty="0"/>
                    </a:p>
                  </a:txBody>
                  <a:tcPr/>
                </a:tc>
                <a:tc>
                  <a:txBody>
                    <a:bodyPr/>
                    <a:lstStyle/>
                    <a:p>
                      <a:pPr algn="ctr"/>
                      <a:r>
                        <a:rPr lang="en-US" b="1" dirty="0" smtClean="0"/>
                        <a:t>40</a:t>
                      </a:r>
                      <a:endParaRPr lang="en-US" b="1" dirty="0"/>
                    </a:p>
                  </a:txBody>
                  <a:tcPr/>
                </a:tc>
                <a:tc>
                  <a:txBody>
                    <a:bodyPr/>
                    <a:lstStyle/>
                    <a:p>
                      <a:pPr algn="ctr"/>
                      <a:r>
                        <a:rPr lang="en-US" dirty="0" smtClean="0"/>
                        <a:t>40</a:t>
                      </a:r>
                      <a:endParaRPr lang="en-US" dirty="0"/>
                    </a:p>
                  </a:txBody>
                  <a:tcPr/>
                </a:tc>
                <a:tc>
                  <a:txBody>
                    <a:bodyPr/>
                    <a:lstStyle/>
                    <a:p>
                      <a:pPr algn="ctr"/>
                      <a:r>
                        <a:rPr lang="en-US" dirty="0" smtClean="0"/>
                        <a:t>40</a:t>
                      </a:r>
                      <a:endParaRPr lang="en-US" dirty="0"/>
                    </a:p>
                  </a:txBody>
                  <a:tcPr/>
                </a:tc>
              </a:tr>
              <a:tr h="348846">
                <a:tc>
                  <a:txBody>
                    <a:bodyPr/>
                    <a:lstStyle/>
                    <a:p>
                      <a:pPr algn="ctr"/>
                      <a:r>
                        <a:rPr lang="en-US" dirty="0" smtClean="0">
                          <a:solidFill>
                            <a:srgbClr val="0070C0"/>
                          </a:solidFill>
                        </a:rPr>
                        <a:t>9</a:t>
                      </a:r>
                      <a:endParaRPr lang="en-US" dirty="0">
                        <a:solidFill>
                          <a:srgbClr val="0070C0"/>
                        </a:solidFill>
                      </a:endParaRPr>
                    </a:p>
                  </a:txBody>
                  <a:tcPr/>
                </a:tc>
                <a:tc>
                  <a:txBody>
                    <a:bodyPr/>
                    <a:lstStyle/>
                    <a:p>
                      <a:pPr algn="ctr"/>
                      <a:r>
                        <a:rPr lang="en-US" dirty="0" smtClean="0"/>
                        <a:t>-30</a:t>
                      </a:r>
                      <a:endParaRPr lang="en-US" dirty="0"/>
                    </a:p>
                  </a:txBody>
                  <a:tcPr/>
                </a:tc>
                <a:tc>
                  <a:txBody>
                    <a:bodyPr/>
                    <a:lstStyle/>
                    <a:p>
                      <a:pPr algn="ctr"/>
                      <a:r>
                        <a:rPr lang="en-US" dirty="0" smtClean="0"/>
                        <a:t>-5</a:t>
                      </a:r>
                      <a:endParaRPr lang="en-US" dirty="0"/>
                    </a:p>
                  </a:txBody>
                  <a:tcPr/>
                </a:tc>
                <a:tc>
                  <a:txBody>
                    <a:bodyPr/>
                    <a:lstStyle/>
                    <a:p>
                      <a:pPr algn="ctr"/>
                      <a:r>
                        <a:rPr lang="en-US" dirty="0" smtClean="0"/>
                        <a:t>20</a:t>
                      </a:r>
                      <a:endParaRPr lang="en-US" dirty="0"/>
                    </a:p>
                  </a:txBody>
                  <a:tcPr/>
                </a:tc>
                <a:tc>
                  <a:txBody>
                    <a:bodyPr/>
                    <a:lstStyle/>
                    <a:p>
                      <a:pPr algn="ctr"/>
                      <a:r>
                        <a:rPr lang="en-US" b="1" dirty="0" smtClean="0"/>
                        <a:t>45</a:t>
                      </a:r>
                      <a:endParaRPr lang="en-US" b="1" dirty="0"/>
                    </a:p>
                  </a:txBody>
                  <a:tcPr/>
                </a:tc>
                <a:tc>
                  <a:txBody>
                    <a:bodyPr/>
                    <a:lstStyle/>
                    <a:p>
                      <a:pPr algn="ctr"/>
                      <a:r>
                        <a:rPr lang="en-US" dirty="0" smtClean="0"/>
                        <a:t>45</a:t>
                      </a:r>
                      <a:endParaRPr lang="en-US" dirty="0"/>
                    </a:p>
                  </a:txBody>
                  <a:tcPr/>
                </a:tc>
              </a:tr>
              <a:tr h="348846">
                <a:tc>
                  <a:txBody>
                    <a:bodyPr/>
                    <a:lstStyle/>
                    <a:p>
                      <a:pPr algn="ctr"/>
                      <a:r>
                        <a:rPr lang="en-US" dirty="0" smtClean="0">
                          <a:solidFill>
                            <a:srgbClr val="0070C0"/>
                          </a:solidFill>
                        </a:rPr>
                        <a:t>10</a:t>
                      </a:r>
                      <a:endParaRPr lang="en-US" dirty="0">
                        <a:solidFill>
                          <a:srgbClr val="0070C0"/>
                        </a:solidFill>
                      </a:endParaRPr>
                    </a:p>
                  </a:txBody>
                  <a:tcPr/>
                </a:tc>
                <a:tc>
                  <a:txBody>
                    <a:bodyPr/>
                    <a:lstStyle/>
                    <a:p>
                      <a:pPr algn="ctr"/>
                      <a:r>
                        <a:rPr lang="en-US" dirty="0" smtClean="0"/>
                        <a:t>-50</a:t>
                      </a:r>
                      <a:endParaRPr lang="en-US" dirty="0"/>
                    </a:p>
                  </a:txBody>
                  <a:tcPr/>
                </a:tc>
                <a:tc>
                  <a:txBody>
                    <a:bodyPr/>
                    <a:lstStyle/>
                    <a:p>
                      <a:pPr algn="ctr"/>
                      <a:r>
                        <a:rPr lang="en-US" dirty="0" smtClean="0"/>
                        <a:t>-25</a:t>
                      </a:r>
                      <a:endParaRPr lang="en-US" dirty="0"/>
                    </a:p>
                  </a:txBody>
                  <a:tcPr/>
                </a:tc>
                <a:tc>
                  <a:txBody>
                    <a:bodyPr/>
                    <a:lstStyle/>
                    <a:p>
                      <a:pPr algn="ctr"/>
                      <a:r>
                        <a:rPr lang="en-US" dirty="0" smtClean="0"/>
                        <a:t>0</a:t>
                      </a:r>
                      <a:endParaRPr lang="en-US" dirty="0"/>
                    </a:p>
                  </a:txBody>
                  <a:tcPr/>
                </a:tc>
                <a:tc>
                  <a:txBody>
                    <a:bodyPr/>
                    <a:lstStyle/>
                    <a:p>
                      <a:pPr algn="ctr"/>
                      <a:r>
                        <a:rPr lang="en-US" dirty="0" smtClean="0"/>
                        <a:t>25</a:t>
                      </a:r>
                      <a:endParaRPr lang="en-US" dirty="0"/>
                    </a:p>
                  </a:txBody>
                  <a:tcPr/>
                </a:tc>
                <a:tc>
                  <a:txBody>
                    <a:bodyPr/>
                    <a:lstStyle/>
                    <a:p>
                      <a:pPr algn="ctr"/>
                      <a:r>
                        <a:rPr lang="en-US" b="1" dirty="0" smtClean="0"/>
                        <a:t>50</a:t>
                      </a:r>
                      <a:endParaRPr lang="en-US" b="1" dirty="0"/>
                    </a:p>
                  </a:txBody>
                  <a:tcPr/>
                </a:tc>
              </a:tr>
            </a:tbl>
          </a:graphicData>
        </a:graphic>
      </p:graphicFrame>
      <p:graphicFrame>
        <p:nvGraphicFramePr>
          <p:cNvPr id="10" name="Table 9"/>
          <p:cNvGraphicFramePr>
            <a:graphicFrameLocks noGrp="1"/>
          </p:cNvGraphicFramePr>
          <p:nvPr/>
        </p:nvGraphicFramePr>
        <p:xfrm>
          <a:off x="381000" y="3962400"/>
          <a:ext cx="6324599" cy="2362200"/>
        </p:xfrm>
        <a:graphic>
          <a:graphicData uri="http://schemas.openxmlformats.org/drawingml/2006/table">
            <a:tbl>
              <a:tblPr firstRow="1" bandRow="1">
                <a:tableStyleId>{35758FB7-9AC5-4552-8A53-C91805E547FA}</a:tableStyleId>
              </a:tblPr>
              <a:tblGrid>
                <a:gridCol w="1676400"/>
                <a:gridCol w="2667000"/>
                <a:gridCol w="1981199"/>
              </a:tblGrid>
              <a:tr h="533400">
                <a:tc>
                  <a:txBody>
                    <a:bodyPr/>
                    <a:lstStyle/>
                    <a:p>
                      <a:r>
                        <a:rPr lang="en-US" dirty="0" smtClean="0">
                          <a:solidFill>
                            <a:schemeClr val="tx1"/>
                          </a:solidFill>
                        </a:rPr>
                        <a:t>Papers ordered</a:t>
                      </a:r>
                      <a:endParaRPr lang="en-US" dirty="0">
                        <a:solidFill>
                          <a:schemeClr val="tx1"/>
                        </a:solidFill>
                      </a:endParaRPr>
                    </a:p>
                  </a:txBody>
                  <a:tc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b="100000"/>
                      </a:path>
                      <a:tileRect t="-100000" r="-100000"/>
                    </a:gradFill>
                  </a:tcPr>
                </a:tc>
                <a:tc>
                  <a:txBody>
                    <a:bodyPr/>
                    <a:lstStyle/>
                    <a:p>
                      <a:r>
                        <a:rPr lang="en-US" dirty="0" smtClean="0">
                          <a:solidFill>
                            <a:schemeClr val="tx1"/>
                          </a:solidFill>
                        </a:rPr>
                        <a:t>States</a:t>
                      </a:r>
                      <a:r>
                        <a:rPr lang="en-US" baseline="0" dirty="0" smtClean="0">
                          <a:solidFill>
                            <a:schemeClr val="tx1"/>
                          </a:solidFill>
                        </a:rPr>
                        <a:t> with best outcome</a:t>
                      </a:r>
                      <a:endParaRPr lang="en-US" dirty="0">
                        <a:solidFill>
                          <a:schemeClr val="tx1"/>
                        </a:solidFill>
                      </a:endParaRPr>
                    </a:p>
                  </a:txBody>
                  <a:tc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b="100000"/>
                      </a:path>
                      <a:tileRect t="-100000" r="-100000"/>
                    </a:gradFill>
                  </a:tcPr>
                </a:tc>
                <a:tc>
                  <a:txBody>
                    <a:bodyPr/>
                    <a:lstStyle/>
                    <a:p>
                      <a:pPr algn="ctr"/>
                      <a:r>
                        <a:rPr lang="en-US" dirty="0" smtClean="0">
                          <a:solidFill>
                            <a:schemeClr val="tx1"/>
                          </a:solidFill>
                        </a:rPr>
                        <a:t>Best outcome</a:t>
                      </a:r>
                      <a:endParaRPr lang="en-US" dirty="0">
                        <a:solidFill>
                          <a:schemeClr val="tx1"/>
                        </a:solidFill>
                      </a:endParaRPr>
                    </a:p>
                  </a:txBody>
                  <a:tc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b="100000"/>
                      </a:path>
                      <a:tileRect t="-100000" r="-100000"/>
                    </a:gradFill>
                  </a:tcPr>
                </a:tc>
              </a:tr>
              <a:tr h="360405">
                <a:tc>
                  <a:txBody>
                    <a:bodyPr/>
                    <a:lstStyle/>
                    <a:p>
                      <a:pPr algn="ctr"/>
                      <a:r>
                        <a:rPr lang="en-US" dirty="0" smtClean="0">
                          <a:solidFill>
                            <a:srgbClr val="0070C0"/>
                          </a:solidFill>
                        </a:rPr>
                        <a:t>6</a:t>
                      </a:r>
                      <a:endParaRPr lang="en-US" dirty="0">
                        <a:solidFill>
                          <a:srgbClr val="0070C0"/>
                        </a:solidFill>
                      </a:endParaRPr>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b="0" dirty="0" smtClean="0"/>
                        <a:t>6,7,8,9,10</a:t>
                      </a:r>
                      <a:endParaRPr lang="en-US" b="0"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b="0" dirty="0" smtClean="0"/>
                        <a:t>30 cents</a:t>
                      </a:r>
                      <a:endParaRPr lang="en-US" b="0"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360405">
                <a:tc>
                  <a:txBody>
                    <a:bodyPr/>
                    <a:lstStyle/>
                    <a:p>
                      <a:pPr algn="ctr"/>
                      <a:r>
                        <a:rPr lang="en-US" dirty="0" smtClean="0">
                          <a:solidFill>
                            <a:srgbClr val="0070C0"/>
                          </a:solidFill>
                        </a:rPr>
                        <a:t>7</a:t>
                      </a:r>
                      <a:endParaRPr lang="en-US" dirty="0">
                        <a:solidFill>
                          <a:srgbClr val="0070C0"/>
                        </a:solidFill>
                      </a:endParaRPr>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dirty="0" smtClean="0"/>
                        <a:t>7,8,9,10</a:t>
                      </a:r>
                      <a:endParaRPr lang="en-US"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dirty="0" smtClean="0"/>
                        <a:t>35 cents</a:t>
                      </a:r>
                      <a:endParaRPr lang="en-US"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360405">
                <a:tc>
                  <a:txBody>
                    <a:bodyPr/>
                    <a:lstStyle/>
                    <a:p>
                      <a:pPr algn="ctr"/>
                      <a:r>
                        <a:rPr lang="en-US" dirty="0" smtClean="0">
                          <a:solidFill>
                            <a:srgbClr val="0070C0"/>
                          </a:solidFill>
                        </a:rPr>
                        <a:t>8</a:t>
                      </a:r>
                      <a:endParaRPr lang="en-US" dirty="0">
                        <a:solidFill>
                          <a:srgbClr val="0070C0"/>
                        </a:solidFill>
                      </a:endParaRPr>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dirty="0" smtClean="0"/>
                        <a:t>8,9,10</a:t>
                      </a:r>
                      <a:endParaRPr lang="en-US"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dirty="0" smtClean="0"/>
                        <a:t>40 cents</a:t>
                      </a:r>
                      <a:endParaRPr lang="en-US"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360405">
                <a:tc>
                  <a:txBody>
                    <a:bodyPr/>
                    <a:lstStyle/>
                    <a:p>
                      <a:pPr algn="ctr"/>
                      <a:r>
                        <a:rPr lang="en-US" dirty="0" smtClean="0">
                          <a:solidFill>
                            <a:srgbClr val="0070C0"/>
                          </a:solidFill>
                        </a:rPr>
                        <a:t>9</a:t>
                      </a:r>
                      <a:endParaRPr lang="en-US" dirty="0">
                        <a:solidFill>
                          <a:srgbClr val="0070C0"/>
                        </a:solidFill>
                      </a:endParaRPr>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dirty="0" smtClean="0"/>
                        <a:t>9,10</a:t>
                      </a:r>
                      <a:endParaRPr lang="en-US"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dirty="0" smtClean="0"/>
                        <a:t>45 cents</a:t>
                      </a:r>
                      <a:endParaRPr lang="en-US"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360405">
                <a:tc>
                  <a:txBody>
                    <a:bodyPr/>
                    <a:lstStyle/>
                    <a:p>
                      <a:pPr algn="ctr"/>
                      <a:r>
                        <a:rPr lang="en-US" dirty="0" smtClean="0">
                          <a:solidFill>
                            <a:srgbClr val="0070C0"/>
                          </a:solidFill>
                        </a:rPr>
                        <a:t>10</a:t>
                      </a:r>
                      <a:endParaRPr lang="en-US" dirty="0">
                        <a:solidFill>
                          <a:srgbClr val="0070C0"/>
                        </a:solidFill>
                      </a:endParaRPr>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dirty="0" smtClean="0"/>
                        <a:t>10</a:t>
                      </a:r>
                      <a:endParaRPr lang="en-US"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b="1" dirty="0" smtClean="0"/>
                        <a:t>50 cents</a:t>
                      </a:r>
                      <a:endParaRPr lang="en-US" b="1"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bl>
          </a:graphicData>
        </a:graphic>
      </p:graphicFrame>
      <p:sp>
        <p:nvSpPr>
          <p:cNvPr id="11" name="TextBox 10"/>
          <p:cNvSpPr txBox="1"/>
          <p:nvPr/>
        </p:nvSpPr>
        <p:spPr>
          <a:xfrm>
            <a:off x="6781800" y="4495800"/>
            <a:ext cx="2057400" cy="1200329"/>
          </a:xfrm>
          <a:prstGeom prst="rect">
            <a:avLst/>
          </a:prstGeom>
          <a:noFill/>
        </p:spPr>
        <p:txBody>
          <a:bodyPr wrap="square" rtlCol="0">
            <a:spAutoFit/>
          </a:bodyPr>
          <a:lstStyle/>
          <a:p>
            <a:r>
              <a:rPr lang="en-US" dirty="0" smtClean="0"/>
              <a:t>Decision: </a:t>
            </a:r>
          </a:p>
          <a:p>
            <a:r>
              <a:rPr lang="en-US" b="1" dirty="0" smtClean="0"/>
              <a:t>Order 10 papers for a potential profit of 50 cents.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linds(horizontal)">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preferRelativeResize="0">
            <a:picLocks noChangeArrowheads="1"/>
          </p:cNvPicPr>
          <p:nvPr/>
        </p:nvPicPr>
        <p:blipFill>
          <a:blip r:embed="rId2" cstate="print"/>
          <a:srcRect/>
          <a:stretch>
            <a:fillRect/>
          </a:stretch>
        </p:blipFill>
        <p:spPr bwMode="auto">
          <a:xfrm>
            <a:off x="0" y="0"/>
            <a:ext cx="9144000" cy="548640"/>
          </a:xfrm>
          <a:prstGeom prst="rect">
            <a:avLst/>
          </a:prstGeom>
          <a:noFill/>
          <a:ln w="9525">
            <a:noFill/>
            <a:miter lim="800000"/>
            <a:headEnd/>
            <a:tailEnd/>
          </a:ln>
        </p:spPr>
      </p:pic>
      <p:sp>
        <p:nvSpPr>
          <p:cNvPr id="2" name="Title 1"/>
          <p:cNvSpPr>
            <a:spLocks noGrp="1"/>
          </p:cNvSpPr>
          <p:nvPr>
            <p:ph type="ctrTitle"/>
          </p:nvPr>
        </p:nvSpPr>
        <p:spPr>
          <a:xfrm>
            <a:off x="0" y="0"/>
            <a:ext cx="7696200" cy="609600"/>
          </a:xfrm>
        </p:spPr>
        <p:txBody>
          <a:bodyPr>
            <a:noAutofit/>
          </a:bodyPr>
          <a:lstStyle/>
          <a:p>
            <a:pPr marL="274320" lvl="0" indent="365760" algn="l">
              <a:lnSpc>
                <a:spcPct val="150000"/>
              </a:lnSpc>
              <a:spcBef>
                <a:spcPts val="0"/>
              </a:spcBef>
            </a:pPr>
            <a:r>
              <a:rPr lang="en-GB" sz="2400" b="1" dirty="0" smtClean="0">
                <a:solidFill>
                  <a:schemeClr val="bg1"/>
                </a:solidFill>
                <a:latin typeface="Times New Roman" pitchFamily="18" charset="0"/>
                <a:ea typeface="+mn-ea"/>
                <a:cs typeface="Times New Roman" pitchFamily="18" charset="0"/>
              </a:rPr>
              <a:t>Criteria for decision making  </a:t>
            </a:r>
            <a:endParaRPr lang="en-US" sz="2400" b="1" dirty="0">
              <a:solidFill>
                <a:schemeClr val="bg1"/>
              </a:solidFill>
            </a:endParaRPr>
          </a:p>
        </p:txBody>
      </p:sp>
      <p:sp>
        <p:nvSpPr>
          <p:cNvPr id="6" name="Slide Number Placeholder 5"/>
          <p:cNvSpPr>
            <a:spLocks noGrp="1"/>
          </p:cNvSpPr>
          <p:nvPr>
            <p:ph type="sldNum" sz="quarter" idx="12"/>
          </p:nvPr>
        </p:nvSpPr>
        <p:spPr/>
        <p:txBody>
          <a:bodyPr/>
          <a:lstStyle/>
          <a:p>
            <a:fld id="{5DAA7B20-E9E9-4964-A3EC-716C87315808}" type="slidenum">
              <a:rPr lang="en-US" smtClean="0"/>
              <a:pPr/>
              <a:t>9</a:t>
            </a:fld>
            <a:endParaRPr lang="en-US"/>
          </a:p>
        </p:txBody>
      </p:sp>
      <p:sp>
        <p:nvSpPr>
          <p:cNvPr id="7" name="Rectangle 6"/>
          <p:cNvSpPr/>
          <p:nvPr/>
        </p:nvSpPr>
        <p:spPr>
          <a:xfrm>
            <a:off x="0" y="533400"/>
            <a:ext cx="8229600" cy="1708160"/>
          </a:xfrm>
          <a:prstGeom prst="rect">
            <a:avLst/>
          </a:prstGeom>
        </p:spPr>
        <p:txBody>
          <a:bodyPr wrap="square">
            <a:spAutoFit/>
          </a:bodyPr>
          <a:lstStyle/>
          <a:p>
            <a:pPr>
              <a:lnSpc>
                <a:spcPct val="150000"/>
              </a:lnSpc>
              <a:spcBef>
                <a:spcPts val="600"/>
              </a:spcBef>
            </a:pP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Maximin</a:t>
            </a:r>
            <a:r>
              <a:rPr lang="en-US" sz="2000" b="1" dirty="0" smtClean="0">
                <a:latin typeface="Times New Roman" pitchFamily="18" charset="0"/>
                <a:cs typeface="Times New Roman" pitchFamily="18" charset="0"/>
              </a:rPr>
              <a:t> criterion.</a:t>
            </a:r>
          </a:p>
          <a:p>
            <a:pPr>
              <a:buFontTx/>
              <a:buNone/>
            </a:pPr>
            <a:r>
              <a:rPr lang="en-GB" sz="2000" dirty="0" smtClean="0">
                <a:latin typeface="Times New Roman" pitchFamily="18" charset="0"/>
                <a:cs typeface="Times New Roman" pitchFamily="18" charset="0"/>
              </a:rPr>
              <a:t> </a:t>
            </a:r>
          </a:p>
          <a:p>
            <a:pPr>
              <a:buFontTx/>
              <a:buNone/>
            </a:pPr>
            <a:r>
              <a:rPr lang="en-GB" sz="2000" dirty="0" smtClean="0">
                <a:latin typeface="Comic Sans MS" pitchFamily="66" charset="0"/>
              </a:rPr>
              <a:t>           </a:t>
            </a:r>
          </a:p>
          <a:p>
            <a:pPr indent="365760">
              <a:lnSpc>
                <a:spcPct val="150000"/>
              </a:lnSpc>
              <a:spcBef>
                <a:spcPts val="600"/>
              </a:spcBef>
            </a:pPr>
            <a:r>
              <a:rPr lang="en-US" sz="2000" b="1"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 </a:t>
            </a:r>
          </a:p>
        </p:txBody>
      </p:sp>
      <p:graphicFrame>
        <p:nvGraphicFramePr>
          <p:cNvPr id="8" name="Table 7"/>
          <p:cNvGraphicFramePr>
            <a:graphicFrameLocks noGrp="1"/>
          </p:cNvGraphicFramePr>
          <p:nvPr/>
        </p:nvGraphicFramePr>
        <p:xfrm>
          <a:off x="1066800" y="1066800"/>
          <a:ext cx="6324600" cy="2560320"/>
        </p:xfrm>
        <a:graphic>
          <a:graphicData uri="http://schemas.openxmlformats.org/drawingml/2006/table">
            <a:tbl>
              <a:tblPr firstRow="1" bandRow="1">
                <a:tableStyleId>{5C22544A-7EE6-4342-B048-85BDC9FD1C3A}</a:tableStyleId>
              </a:tblPr>
              <a:tblGrid>
                <a:gridCol w="1054100"/>
                <a:gridCol w="1054100"/>
                <a:gridCol w="1054100"/>
                <a:gridCol w="1054100"/>
                <a:gridCol w="1054100"/>
                <a:gridCol w="1054100"/>
              </a:tblGrid>
              <a:tr h="345323">
                <a:tc rowSpan="2">
                  <a:txBody>
                    <a:bodyPr/>
                    <a:lstStyle/>
                    <a:p>
                      <a:r>
                        <a:rPr lang="en-US" dirty="0" smtClean="0"/>
                        <a:t>Papers </a:t>
                      </a:r>
                      <a:endParaRPr lang="en-US" dirty="0"/>
                    </a:p>
                    <a:p>
                      <a:r>
                        <a:rPr lang="en-US" dirty="0" smtClean="0"/>
                        <a:t>Ordered</a:t>
                      </a:r>
                      <a:endParaRPr lang="en-US" dirty="0"/>
                    </a:p>
                  </a:txBody>
                  <a:tcPr/>
                </a:tc>
                <a:tc gridSpan="5">
                  <a:txBody>
                    <a:bodyPr/>
                    <a:lstStyle/>
                    <a:p>
                      <a:pPr algn="ctr"/>
                      <a:r>
                        <a:rPr lang="en-US" dirty="0" smtClean="0"/>
                        <a:t>Papers demanded</a:t>
                      </a:r>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348846">
                <a:tc vMerge="1">
                  <a:txBody>
                    <a:bodyPr/>
                    <a:lstStyle/>
                    <a:p>
                      <a:endParaRPr lang="en-US" dirty="0"/>
                    </a:p>
                  </a:txBody>
                  <a:tcPr/>
                </a:tc>
                <a:tc>
                  <a:txBody>
                    <a:bodyPr/>
                    <a:lstStyle/>
                    <a:p>
                      <a:pPr algn="ctr"/>
                      <a:r>
                        <a:rPr lang="en-US" dirty="0" smtClean="0">
                          <a:solidFill>
                            <a:srgbClr val="0070C0"/>
                          </a:solidFill>
                        </a:rPr>
                        <a:t>6</a:t>
                      </a:r>
                      <a:endParaRPr lang="en-US" dirty="0">
                        <a:solidFill>
                          <a:srgbClr val="0070C0"/>
                        </a:solidFill>
                      </a:endParaRPr>
                    </a:p>
                  </a:txBody>
                  <a:tcPr/>
                </a:tc>
                <a:tc>
                  <a:txBody>
                    <a:bodyPr/>
                    <a:lstStyle/>
                    <a:p>
                      <a:pPr algn="ctr"/>
                      <a:r>
                        <a:rPr lang="en-US" dirty="0" smtClean="0">
                          <a:solidFill>
                            <a:srgbClr val="0070C0"/>
                          </a:solidFill>
                        </a:rPr>
                        <a:t>7</a:t>
                      </a:r>
                      <a:endParaRPr lang="en-US" dirty="0">
                        <a:solidFill>
                          <a:srgbClr val="0070C0"/>
                        </a:solidFill>
                      </a:endParaRPr>
                    </a:p>
                  </a:txBody>
                  <a:tcPr/>
                </a:tc>
                <a:tc>
                  <a:txBody>
                    <a:bodyPr/>
                    <a:lstStyle/>
                    <a:p>
                      <a:pPr algn="ctr"/>
                      <a:r>
                        <a:rPr lang="en-US" dirty="0" smtClean="0">
                          <a:solidFill>
                            <a:srgbClr val="0070C0"/>
                          </a:solidFill>
                        </a:rPr>
                        <a:t>8</a:t>
                      </a:r>
                      <a:endParaRPr lang="en-US" dirty="0">
                        <a:solidFill>
                          <a:srgbClr val="0070C0"/>
                        </a:solidFill>
                      </a:endParaRPr>
                    </a:p>
                  </a:txBody>
                  <a:tcPr/>
                </a:tc>
                <a:tc>
                  <a:txBody>
                    <a:bodyPr/>
                    <a:lstStyle/>
                    <a:p>
                      <a:pPr algn="ctr"/>
                      <a:r>
                        <a:rPr lang="en-US" dirty="0" smtClean="0">
                          <a:solidFill>
                            <a:srgbClr val="0070C0"/>
                          </a:solidFill>
                        </a:rPr>
                        <a:t>9</a:t>
                      </a:r>
                      <a:endParaRPr lang="en-US" dirty="0">
                        <a:solidFill>
                          <a:srgbClr val="0070C0"/>
                        </a:solidFill>
                      </a:endParaRPr>
                    </a:p>
                  </a:txBody>
                  <a:tcPr/>
                </a:tc>
                <a:tc>
                  <a:txBody>
                    <a:bodyPr/>
                    <a:lstStyle/>
                    <a:p>
                      <a:pPr algn="ctr"/>
                      <a:r>
                        <a:rPr lang="en-US" dirty="0" smtClean="0">
                          <a:solidFill>
                            <a:srgbClr val="0070C0"/>
                          </a:solidFill>
                        </a:rPr>
                        <a:t>10</a:t>
                      </a:r>
                      <a:endParaRPr lang="en-US" dirty="0">
                        <a:solidFill>
                          <a:srgbClr val="0070C0"/>
                        </a:solidFill>
                      </a:endParaRPr>
                    </a:p>
                  </a:txBody>
                  <a:tcPr/>
                </a:tc>
              </a:tr>
              <a:tr h="348846">
                <a:tc>
                  <a:txBody>
                    <a:bodyPr/>
                    <a:lstStyle/>
                    <a:p>
                      <a:pPr algn="ctr"/>
                      <a:r>
                        <a:rPr lang="en-US" dirty="0" smtClean="0">
                          <a:solidFill>
                            <a:srgbClr val="0070C0"/>
                          </a:solidFill>
                        </a:rPr>
                        <a:t>6</a:t>
                      </a:r>
                      <a:endParaRPr lang="en-US" dirty="0">
                        <a:solidFill>
                          <a:srgbClr val="0070C0"/>
                        </a:solidFill>
                      </a:endParaRPr>
                    </a:p>
                  </a:txBody>
                  <a:tcPr/>
                </a:tc>
                <a:tc>
                  <a:txBody>
                    <a:bodyPr/>
                    <a:lstStyle/>
                    <a:p>
                      <a:pPr algn="ctr"/>
                      <a:r>
                        <a:rPr lang="en-US" b="1" dirty="0" smtClean="0"/>
                        <a:t>30</a:t>
                      </a:r>
                      <a:endParaRPr lang="en-US" b="1" dirty="0"/>
                    </a:p>
                  </a:txBody>
                  <a:tcPr/>
                </a:tc>
                <a:tc>
                  <a:txBody>
                    <a:bodyPr/>
                    <a:lstStyle/>
                    <a:p>
                      <a:pPr algn="ctr"/>
                      <a:r>
                        <a:rPr lang="en-US" dirty="0" smtClean="0"/>
                        <a:t>30</a:t>
                      </a:r>
                      <a:endParaRPr lang="en-US" dirty="0"/>
                    </a:p>
                  </a:txBody>
                  <a:tcPr/>
                </a:tc>
                <a:tc>
                  <a:txBody>
                    <a:bodyPr/>
                    <a:lstStyle/>
                    <a:p>
                      <a:pPr algn="ctr"/>
                      <a:r>
                        <a:rPr lang="en-US" dirty="0" smtClean="0"/>
                        <a:t>30</a:t>
                      </a:r>
                      <a:endParaRPr lang="en-US" dirty="0"/>
                    </a:p>
                  </a:txBody>
                  <a:tcPr/>
                </a:tc>
                <a:tc>
                  <a:txBody>
                    <a:bodyPr/>
                    <a:lstStyle/>
                    <a:p>
                      <a:pPr algn="ctr"/>
                      <a:r>
                        <a:rPr lang="en-US" dirty="0" smtClean="0"/>
                        <a:t>30</a:t>
                      </a:r>
                      <a:endParaRPr lang="en-US" dirty="0"/>
                    </a:p>
                  </a:txBody>
                  <a:tcPr/>
                </a:tc>
                <a:tc>
                  <a:txBody>
                    <a:bodyPr/>
                    <a:lstStyle/>
                    <a:p>
                      <a:pPr algn="ctr"/>
                      <a:r>
                        <a:rPr lang="en-US" dirty="0" smtClean="0"/>
                        <a:t>30</a:t>
                      </a:r>
                      <a:endParaRPr lang="en-US" dirty="0"/>
                    </a:p>
                  </a:txBody>
                  <a:tcPr/>
                </a:tc>
              </a:tr>
              <a:tr h="348846">
                <a:tc>
                  <a:txBody>
                    <a:bodyPr/>
                    <a:lstStyle/>
                    <a:p>
                      <a:pPr algn="ctr"/>
                      <a:r>
                        <a:rPr lang="en-US" dirty="0" smtClean="0">
                          <a:solidFill>
                            <a:srgbClr val="0070C0"/>
                          </a:solidFill>
                        </a:rPr>
                        <a:t>7</a:t>
                      </a:r>
                      <a:endParaRPr lang="en-US" dirty="0">
                        <a:solidFill>
                          <a:srgbClr val="0070C0"/>
                        </a:solidFill>
                      </a:endParaRPr>
                    </a:p>
                  </a:txBody>
                  <a:tcPr/>
                </a:tc>
                <a:tc>
                  <a:txBody>
                    <a:bodyPr/>
                    <a:lstStyle/>
                    <a:p>
                      <a:pPr algn="ctr"/>
                      <a:r>
                        <a:rPr lang="en-US" dirty="0" smtClean="0"/>
                        <a:t>10</a:t>
                      </a:r>
                      <a:endParaRPr lang="en-US" dirty="0"/>
                    </a:p>
                  </a:txBody>
                  <a:tcPr/>
                </a:tc>
                <a:tc>
                  <a:txBody>
                    <a:bodyPr/>
                    <a:lstStyle/>
                    <a:p>
                      <a:pPr algn="ctr"/>
                      <a:r>
                        <a:rPr lang="en-US" b="1" dirty="0" smtClean="0"/>
                        <a:t>35</a:t>
                      </a:r>
                      <a:endParaRPr lang="en-US" b="1" dirty="0"/>
                    </a:p>
                  </a:txBody>
                  <a:tcPr/>
                </a:tc>
                <a:tc>
                  <a:txBody>
                    <a:bodyPr/>
                    <a:lstStyle/>
                    <a:p>
                      <a:pPr algn="ctr"/>
                      <a:r>
                        <a:rPr lang="en-US" dirty="0" smtClean="0"/>
                        <a:t>35</a:t>
                      </a:r>
                      <a:endParaRPr lang="en-US" dirty="0"/>
                    </a:p>
                  </a:txBody>
                  <a:tcPr/>
                </a:tc>
                <a:tc>
                  <a:txBody>
                    <a:bodyPr/>
                    <a:lstStyle/>
                    <a:p>
                      <a:pPr algn="ctr"/>
                      <a:r>
                        <a:rPr lang="en-US" dirty="0" smtClean="0"/>
                        <a:t>35</a:t>
                      </a:r>
                      <a:endParaRPr lang="en-US" dirty="0"/>
                    </a:p>
                  </a:txBody>
                  <a:tcPr/>
                </a:tc>
                <a:tc>
                  <a:txBody>
                    <a:bodyPr/>
                    <a:lstStyle/>
                    <a:p>
                      <a:pPr algn="ctr"/>
                      <a:r>
                        <a:rPr lang="en-US" dirty="0" smtClean="0"/>
                        <a:t>35</a:t>
                      </a:r>
                      <a:endParaRPr lang="en-US" dirty="0"/>
                    </a:p>
                  </a:txBody>
                  <a:tcPr/>
                </a:tc>
              </a:tr>
              <a:tr h="348846">
                <a:tc>
                  <a:txBody>
                    <a:bodyPr/>
                    <a:lstStyle/>
                    <a:p>
                      <a:pPr algn="ctr"/>
                      <a:r>
                        <a:rPr lang="en-US" dirty="0" smtClean="0">
                          <a:solidFill>
                            <a:srgbClr val="0070C0"/>
                          </a:solidFill>
                        </a:rPr>
                        <a:t>8</a:t>
                      </a:r>
                      <a:endParaRPr lang="en-US" dirty="0">
                        <a:solidFill>
                          <a:srgbClr val="0070C0"/>
                        </a:solidFill>
                      </a:endParaRPr>
                    </a:p>
                  </a:txBody>
                  <a:tcPr/>
                </a:tc>
                <a:tc>
                  <a:txBody>
                    <a:bodyPr/>
                    <a:lstStyle/>
                    <a:p>
                      <a:pPr algn="ctr"/>
                      <a:r>
                        <a:rPr lang="en-US" dirty="0" smtClean="0"/>
                        <a:t>-10</a:t>
                      </a:r>
                      <a:endParaRPr lang="en-US" dirty="0"/>
                    </a:p>
                  </a:txBody>
                  <a:tcPr/>
                </a:tc>
                <a:tc>
                  <a:txBody>
                    <a:bodyPr/>
                    <a:lstStyle/>
                    <a:p>
                      <a:pPr algn="ctr"/>
                      <a:r>
                        <a:rPr lang="en-US" dirty="0" smtClean="0"/>
                        <a:t>15</a:t>
                      </a:r>
                      <a:endParaRPr lang="en-US" dirty="0"/>
                    </a:p>
                  </a:txBody>
                  <a:tcPr/>
                </a:tc>
                <a:tc>
                  <a:txBody>
                    <a:bodyPr/>
                    <a:lstStyle/>
                    <a:p>
                      <a:pPr algn="ctr"/>
                      <a:r>
                        <a:rPr lang="en-US" b="1" dirty="0" smtClean="0"/>
                        <a:t>40</a:t>
                      </a:r>
                      <a:endParaRPr lang="en-US" b="1" dirty="0"/>
                    </a:p>
                  </a:txBody>
                  <a:tcPr/>
                </a:tc>
                <a:tc>
                  <a:txBody>
                    <a:bodyPr/>
                    <a:lstStyle/>
                    <a:p>
                      <a:pPr algn="ctr"/>
                      <a:r>
                        <a:rPr lang="en-US" dirty="0" smtClean="0"/>
                        <a:t>40</a:t>
                      </a:r>
                      <a:endParaRPr lang="en-US" dirty="0"/>
                    </a:p>
                  </a:txBody>
                  <a:tcPr/>
                </a:tc>
                <a:tc>
                  <a:txBody>
                    <a:bodyPr/>
                    <a:lstStyle/>
                    <a:p>
                      <a:pPr algn="ctr"/>
                      <a:r>
                        <a:rPr lang="en-US" dirty="0" smtClean="0"/>
                        <a:t>40</a:t>
                      </a:r>
                      <a:endParaRPr lang="en-US" dirty="0"/>
                    </a:p>
                  </a:txBody>
                  <a:tcPr/>
                </a:tc>
              </a:tr>
              <a:tr h="348846">
                <a:tc>
                  <a:txBody>
                    <a:bodyPr/>
                    <a:lstStyle/>
                    <a:p>
                      <a:pPr algn="ctr"/>
                      <a:r>
                        <a:rPr lang="en-US" dirty="0" smtClean="0">
                          <a:solidFill>
                            <a:srgbClr val="0070C0"/>
                          </a:solidFill>
                        </a:rPr>
                        <a:t>9</a:t>
                      </a:r>
                      <a:endParaRPr lang="en-US" dirty="0">
                        <a:solidFill>
                          <a:srgbClr val="0070C0"/>
                        </a:solidFill>
                      </a:endParaRPr>
                    </a:p>
                  </a:txBody>
                  <a:tcPr/>
                </a:tc>
                <a:tc>
                  <a:txBody>
                    <a:bodyPr/>
                    <a:lstStyle/>
                    <a:p>
                      <a:pPr algn="ctr"/>
                      <a:r>
                        <a:rPr lang="en-US" dirty="0" smtClean="0"/>
                        <a:t>-30</a:t>
                      </a:r>
                      <a:endParaRPr lang="en-US" dirty="0"/>
                    </a:p>
                  </a:txBody>
                  <a:tcPr/>
                </a:tc>
                <a:tc>
                  <a:txBody>
                    <a:bodyPr/>
                    <a:lstStyle/>
                    <a:p>
                      <a:pPr algn="ctr"/>
                      <a:r>
                        <a:rPr lang="en-US" dirty="0" smtClean="0"/>
                        <a:t>-5</a:t>
                      </a:r>
                      <a:endParaRPr lang="en-US" dirty="0"/>
                    </a:p>
                  </a:txBody>
                  <a:tcPr/>
                </a:tc>
                <a:tc>
                  <a:txBody>
                    <a:bodyPr/>
                    <a:lstStyle/>
                    <a:p>
                      <a:pPr algn="ctr"/>
                      <a:r>
                        <a:rPr lang="en-US" dirty="0" smtClean="0"/>
                        <a:t>20</a:t>
                      </a:r>
                      <a:endParaRPr lang="en-US" dirty="0"/>
                    </a:p>
                  </a:txBody>
                  <a:tcPr/>
                </a:tc>
                <a:tc>
                  <a:txBody>
                    <a:bodyPr/>
                    <a:lstStyle/>
                    <a:p>
                      <a:pPr algn="ctr"/>
                      <a:r>
                        <a:rPr lang="en-US" b="1" dirty="0" smtClean="0"/>
                        <a:t>45</a:t>
                      </a:r>
                      <a:endParaRPr lang="en-US" b="1" dirty="0"/>
                    </a:p>
                  </a:txBody>
                  <a:tcPr/>
                </a:tc>
                <a:tc>
                  <a:txBody>
                    <a:bodyPr/>
                    <a:lstStyle/>
                    <a:p>
                      <a:pPr algn="ctr"/>
                      <a:r>
                        <a:rPr lang="en-US" dirty="0" smtClean="0"/>
                        <a:t>45</a:t>
                      </a:r>
                      <a:endParaRPr lang="en-US" dirty="0"/>
                    </a:p>
                  </a:txBody>
                  <a:tcPr/>
                </a:tc>
              </a:tr>
              <a:tr h="348846">
                <a:tc>
                  <a:txBody>
                    <a:bodyPr/>
                    <a:lstStyle/>
                    <a:p>
                      <a:pPr algn="ctr"/>
                      <a:r>
                        <a:rPr lang="en-US" dirty="0" smtClean="0">
                          <a:solidFill>
                            <a:srgbClr val="0070C0"/>
                          </a:solidFill>
                        </a:rPr>
                        <a:t>10</a:t>
                      </a:r>
                      <a:endParaRPr lang="en-US" dirty="0">
                        <a:solidFill>
                          <a:srgbClr val="0070C0"/>
                        </a:solidFill>
                      </a:endParaRPr>
                    </a:p>
                  </a:txBody>
                  <a:tcPr/>
                </a:tc>
                <a:tc>
                  <a:txBody>
                    <a:bodyPr/>
                    <a:lstStyle/>
                    <a:p>
                      <a:pPr algn="ctr"/>
                      <a:r>
                        <a:rPr lang="en-US" dirty="0" smtClean="0"/>
                        <a:t>-50</a:t>
                      </a:r>
                      <a:endParaRPr lang="en-US" dirty="0"/>
                    </a:p>
                  </a:txBody>
                  <a:tcPr/>
                </a:tc>
                <a:tc>
                  <a:txBody>
                    <a:bodyPr/>
                    <a:lstStyle/>
                    <a:p>
                      <a:pPr algn="ctr"/>
                      <a:r>
                        <a:rPr lang="en-US" dirty="0" smtClean="0"/>
                        <a:t>-25</a:t>
                      </a:r>
                      <a:endParaRPr lang="en-US" dirty="0"/>
                    </a:p>
                  </a:txBody>
                  <a:tcPr/>
                </a:tc>
                <a:tc>
                  <a:txBody>
                    <a:bodyPr/>
                    <a:lstStyle/>
                    <a:p>
                      <a:pPr algn="ctr"/>
                      <a:r>
                        <a:rPr lang="en-US" dirty="0" smtClean="0"/>
                        <a:t>0</a:t>
                      </a:r>
                      <a:endParaRPr lang="en-US" dirty="0"/>
                    </a:p>
                  </a:txBody>
                  <a:tcPr/>
                </a:tc>
                <a:tc>
                  <a:txBody>
                    <a:bodyPr/>
                    <a:lstStyle/>
                    <a:p>
                      <a:pPr algn="ctr"/>
                      <a:r>
                        <a:rPr lang="en-US" dirty="0" smtClean="0"/>
                        <a:t>25</a:t>
                      </a:r>
                      <a:endParaRPr lang="en-US" dirty="0"/>
                    </a:p>
                  </a:txBody>
                  <a:tcPr/>
                </a:tc>
                <a:tc>
                  <a:txBody>
                    <a:bodyPr/>
                    <a:lstStyle/>
                    <a:p>
                      <a:pPr algn="ctr"/>
                      <a:r>
                        <a:rPr lang="en-US" b="1" dirty="0" smtClean="0"/>
                        <a:t>50</a:t>
                      </a:r>
                      <a:endParaRPr lang="en-US" b="1" dirty="0"/>
                    </a:p>
                  </a:txBody>
                  <a:tcPr/>
                </a:tc>
              </a:tr>
            </a:tbl>
          </a:graphicData>
        </a:graphic>
      </p:graphicFrame>
      <p:graphicFrame>
        <p:nvGraphicFramePr>
          <p:cNvPr id="10" name="Table 9"/>
          <p:cNvGraphicFramePr>
            <a:graphicFrameLocks noGrp="1"/>
          </p:cNvGraphicFramePr>
          <p:nvPr/>
        </p:nvGraphicFramePr>
        <p:xfrm>
          <a:off x="609600" y="3810000"/>
          <a:ext cx="4876800" cy="2545080"/>
        </p:xfrm>
        <a:graphic>
          <a:graphicData uri="http://schemas.openxmlformats.org/drawingml/2006/table">
            <a:tbl>
              <a:tblPr firstRow="1" bandRow="1">
                <a:effectLst>
                  <a:outerShdw blurRad="40000" dist="20000" dir="5400000" rotWithShape="0">
                    <a:srgbClr val="000000">
                      <a:alpha val="71000"/>
                    </a:srgbClr>
                  </a:outerShdw>
                </a:effectLst>
                <a:tableStyleId>{35758FB7-9AC5-4552-8A53-C91805E547FA}</a:tableStyleId>
              </a:tblPr>
              <a:tblGrid>
                <a:gridCol w="1054443"/>
                <a:gridCol w="1186249"/>
                <a:gridCol w="2636108"/>
              </a:tblGrid>
              <a:tr h="563880">
                <a:tc>
                  <a:txBody>
                    <a:bodyPr/>
                    <a:lstStyle/>
                    <a:p>
                      <a:pPr algn="ctr"/>
                      <a:r>
                        <a:rPr lang="en-US" dirty="0" smtClean="0">
                          <a:solidFill>
                            <a:schemeClr val="tx1"/>
                          </a:solidFill>
                        </a:rPr>
                        <a:t>Papers ordered</a:t>
                      </a:r>
                      <a:endParaRPr lang="en-US" dirty="0">
                        <a:solidFill>
                          <a:schemeClr val="tx1"/>
                        </a:solidFill>
                      </a:endParaRPr>
                    </a:p>
                  </a:txBody>
                  <a:tc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rect">
                        <a:fillToRect l="100000" t="100000"/>
                      </a:path>
                      <a:tileRect r="-100000" b="-100000"/>
                    </a:gradFill>
                  </a:tcPr>
                </a:tc>
                <a:tc>
                  <a:txBody>
                    <a:bodyPr/>
                    <a:lstStyle/>
                    <a:p>
                      <a:pPr algn="ctr"/>
                      <a:r>
                        <a:rPr lang="en-US" dirty="0" smtClean="0">
                          <a:solidFill>
                            <a:schemeClr val="tx1"/>
                          </a:solidFill>
                        </a:rPr>
                        <a:t>Worst state</a:t>
                      </a:r>
                      <a:endParaRPr lang="en-US" dirty="0">
                        <a:solidFill>
                          <a:schemeClr val="tx1"/>
                        </a:solidFill>
                      </a:endParaRPr>
                    </a:p>
                  </a:txBody>
                  <a:tc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rect">
                        <a:fillToRect l="100000" t="100000"/>
                      </a:path>
                      <a:tileRect r="-100000" b="-100000"/>
                    </a:gradFill>
                  </a:tcPr>
                </a:tc>
                <a:tc>
                  <a:txBody>
                    <a:bodyPr/>
                    <a:lstStyle/>
                    <a:p>
                      <a:pPr algn="ctr"/>
                      <a:r>
                        <a:rPr lang="en-US" dirty="0" smtClean="0">
                          <a:solidFill>
                            <a:schemeClr val="tx1"/>
                          </a:solidFill>
                        </a:rPr>
                        <a:t>Reward</a:t>
                      </a:r>
                      <a:r>
                        <a:rPr lang="en-US" baseline="0" dirty="0" smtClean="0">
                          <a:solidFill>
                            <a:schemeClr val="tx1"/>
                          </a:solidFill>
                        </a:rPr>
                        <a:t> in worst state</a:t>
                      </a:r>
                      <a:endParaRPr lang="en-US" dirty="0">
                        <a:solidFill>
                          <a:schemeClr val="tx1"/>
                        </a:solidFill>
                      </a:endParaRPr>
                    </a:p>
                  </a:txBody>
                  <a:tc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rect">
                        <a:fillToRect l="100000" t="100000"/>
                      </a:path>
                      <a:tileRect r="-100000" b="-100000"/>
                    </a:gradFill>
                  </a:tcPr>
                </a:tc>
              </a:tr>
              <a:tr h="381000">
                <a:tc>
                  <a:txBody>
                    <a:bodyPr/>
                    <a:lstStyle/>
                    <a:p>
                      <a:pPr algn="ctr"/>
                      <a:r>
                        <a:rPr lang="en-US" dirty="0" smtClean="0">
                          <a:solidFill>
                            <a:srgbClr val="0070C0"/>
                          </a:solidFill>
                        </a:rPr>
                        <a:t>6</a:t>
                      </a:r>
                      <a:endParaRPr lang="en-US" dirty="0">
                        <a:solidFill>
                          <a:srgbClr val="0070C0"/>
                        </a:solidFill>
                      </a:endParaRPr>
                    </a:p>
                  </a:txBody>
                  <a:tc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rect">
                        <a:fillToRect l="100000" t="100000"/>
                      </a:path>
                      <a:tileRect r="-100000" b="-100000"/>
                    </a:gradFill>
                  </a:tcPr>
                </a:tc>
                <a:tc>
                  <a:txBody>
                    <a:bodyPr/>
                    <a:lstStyle/>
                    <a:p>
                      <a:pPr algn="ctr"/>
                      <a:r>
                        <a:rPr lang="en-US" dirty="0" smtClean="0"/>
                        <a:t>6,7,8,9,10</a:t>
                      </a:r>
                      <a:endParaRPr lang="en-US" dirty="0"/>
                    </a:p>
                  </a:txBody>
                  <a:tc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rect">
                        <a:fillToRect l="100000" t="100000"/>
                      </a:path>
                      <a:tileRect r="-100000" b="-100000"/>
                    </a:gradFill>
                  </a:tcPr>
                </a:tc>
                <a:tc>
                  <a:txBody>
                    <a:bodyPr/>
                    <a:lstStyle/>
                    <a:p>
                      <a:pPr algn="ctr"/>
                      <a:r>
                        <a:rPr lang="en-US" b="1" dirty="0" smtClean="0"/>
                        <a:t>30 cents</a:t>
                      </a:r>
                      <a:endParaRPr lang="en-US" b="1" dirty="0"/>
                    </a:p>
                  </a:txBody>
                  <a:tc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rect">
                        <a:fillToRect l="100000" t="100000"/>
                      </a:path>
                      <a:tileRect r="-100000" b="-100000"/>
                    </a:gradFill>
                  </a:tcPr>
                </a:tc>
              </a:tr>
              <a:tr h="381000">
                <a:tc>
                  <a:txBody>
                    <a:bodyPr/>
                    <a:lstStyle/>
                    <a:p>
                      <a:pPr algn="ctr"/>
                      <a:r>
                        <a:rPr lang="en-US" dirty="0" smtClean="0">
                          <a:solidFill>
                            <a:srgbClr val="0070C0"/>
                          </a:solidFill>
                        </a:rPr>
                        <a:t>7</a:t>
                      </a:r>
                      <a:endParaRPr lang="en-US" dirty="0">
                        <a:solidFill>
                          <a:srgbClr val="0070C0"/>
                        </a:solidFill>
                      </a:endParaRPr>
                    </a:p>
                  </a:txBody>
                  <a:tc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rect">
                        <a:fillToRect l="100000" t="100000"/>
                      </a:path>
                      <a:tileRect r="-100000" b="-100000"/>
                    </a:gradFill>
                  </a:tcPr>
                </a:tc>
                <a:tc>
                  <a:txBody>
                    <a:bodyPr/>
                    <a:lstStyle/>
                    <a:p>
                      <a:pPr algn="ctr"/>
                      <a:r>
                        <a:rPr lang="en-US" dirty="0" smtClean="0"/>
                        <a:t>6</a:t>
                      </a:r>
                      <a:endParaRPr lang="en-US" dirty="0"/>
                    </a:p>
                  </a:txBody>
                  <a:tc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rect">
                        <a:fillToRect l="100000" t="100000"/>
                      </a:path>
                      <a:tileRect r="-100000" b="-100000"/>
                    </a:gradFill>
                  </a:tcPr>
                </a:tc>
                <a:tc>
                  <a:txBody>
                    <a:bodyPr/>
                    <a:lstStyle/>
                    <a:p>
                      <a:pPr algn="ctr"/>
                      <a:r>
                        <a:rPr lang="en-US" dirty="0" smtClean="0"/>
                        <a:t>10 cents</a:t>
                      </a:r>
                      <a:endParaRPr lang="en-US" dirty="0"/>
                    </a:p>
                  </a:txBody>
                  <a:tc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rect">
                        <a:fillToRect l="100000" t="100000"/>
                      </a:path>
                      <a:tileRect r="-100000" b="-100000"/>
                    </a:gradFill>
                  </a:tcPr>
                </a:tc>
              </a:tr>
              <a:tr h="381000">
                <a:tc>
                  <a:txBody>
                    <a:bodyPr/>
                    <a:lstStyle/>
                    <a:p>
                      <a:pPr algn="ctr"/>
                      <a:r>
                        <a:rPr lang="en-US" dirty="0" smtClean="0">
                          <a:solidFill>
                            <a:srgbClr val="0070C0"/>
                          </a:solidFill>
                        </a:rPr>
                        <a:t>8</a:t>
                      </a:r>
                      <a:endParaRPr lang="en-US" dirty="0">
                        <a:solidFill>
                          <a:srgbClr val="0070C0"/>
                        </a:solidFill>
                      </a:endParaRPr>
                    </a:p>
                  </a:txBody>
                  <a:tc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rect">
                        <a:fillToRect l="100000" t="100000"/>
                      </a:path>
                      <a:tileRect r="-100000" b="-100000"/>
                    </a:gradFill>
                  </a:tcPr>
                </a:tc>
                <a:tc>
                  <a:txBody>
                    <a:bodyPr/>
                    <a:lstStyle/>
                    <a:p>
                      <a:pPr algn="ctr"/>
                      <a:r>
                        <a:rPr lang="en-US" dirty="0" smtClean="0"/>
                        <a:t>6</a:t>
                      </a:r>
                      <a:endParaRPr lang="en-US" dirty="0"/>
                    </a:p>
                  </a:txBody>
                  <a:tc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rect">
                        <a:fillToRect l="100000" t="100000"/>
                      </a:path>
                      <a:tileRect r="-100000" b="-100000"/>
                    </a:gradFill>
                  </a:tcPr>
                </a:tc>
                <a:tc>
                  <a:txBody>
                    <a:bodyPr/>
                    <a:lstStyle/>
                    <a:p>
                      <a:pPr algn="ctr"/>
                      <a:r>
                        <a:rPr lang="en-US" dirty="0" smtClean="0"/>
                        <a:t>-10 cents</a:t>
                      </a:r>
                      <a:endParaRPr lang="en-US" dirty="0"/>
                    </a:p>
                  </a:txBody>
                  <a:tc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rect">
                        <a:fillToRect l="100000" t="100000"/>
                      </a:path>
                      <a:tileRect r="-100000" b="-100000"/>
                    </a:gradFill>
                  </a:tcPr>
                </a:tc>
              </a:tr>
              <a:tr h="381000">
                <a:tc>
                  <a:txBody>
                    <a:bodyPr/>
                    <a:lstStyle/>
                    <a:p>
                      <a:pPr algn="ctr"/>
                      <a:r>
                        <a:rPr lang="en-US" dirty="0" smtClean="0">
                          <a:solidFill>
                            <a:srgbClr val="0070C0"/>
                          </a:solidFill>
                        </a:rPr>
                        <a:t>9</a:t>
                      </a:r>
                      <a:endParaRPr lang="en-US" dirty="0">
                        <a:solidFill>
                          <a:srgbClr val="0070C0"/>
                        </a:solidFill>
                      </a:endParaRPr>
                    </a:p>
                  </a:txBody>
                  <a:tc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rect">
                        <a:fillToRect l="100000" t="100000"/>
                      </a:path>
                      <a:tileRect r="-100000" b="-100000"/>
                    </a:gradFill>
                  </a:tcPr>
                </a:tc>
                <a:tc>
                  <a:txBody>
                    <a:bodyPr/>
                    <a:lstStyle/>
                    <a:p>
                      <a:pPr algn="ctr"/>
                      <a:r>
                        <a:rPr lang="en-US" dirty="0" smtClean="0"/>
                        <a:t>6</a:t>
                      </a:r>
                      <a:endParaRPr lang="en-US" dirty="0"/>
                    </a:p>
                  </a:txBody>
                  <a:tc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rect">
                        <a:fillToRect l="100000" t="100000"/>
                      </a:path>
                      <a:tileRect r="-100000" b="-100000"/>
                    </a:gradFill>
                  </a:tcPr>
                </a:tc>
                <a:tc>
                  <a:txBody>
                    <a:bodyPr/>
                    <a:lstStyle/>
                    <a:p>
                      <a:pPr algn="ctr"/>
                      <a:r>
                        <a:rPr lang="en-US" dirty="0" smtClean="0"/>
                        <a:t>-30 cents</a:t>
                      </a:r>
                      <a:endParaRPr lang="en-US" dirty="0"/>
                    </a:p>
                  </a:txBody>
                  <a:tc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rect">
                        <a:fillToRect l="100000" t="100000"/>
                      </a:path>
                      <a:tileRect r="-100000" b="-100000"/>
                    </a:gradFill>
                  </a:tcPr>
                </a:tc>
              </a:tr>
              <a:tr h="381000">
                <a:tc>
                  <a:txBody>
                    <a:bodyPr/>
                    <a:lstStyle/>
                    <a:p>
                      <a:pPr algn="ctr"/>
                      <a:r>
                        <a:rPr lang="en-US" dirty="0" smtClean="0">
                          <a:solidFill>
                            <a:srgbClr val="0070C0"/>
                          </a:solidFill>
                        </a:rPr>
                        <a:t>10</a:t>
                      </a:r>
                      <a:endParaRPr lang="en-US" dirty="0">
                        <a:solidFill>
                          <a:srgbClr val="0070C0"/>
                        </a:solidFill>
                      </a:endParaRPr>
                    </a:p>
                  </a:txBody>
                  <a:tc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rect">
                        <a:fillToRect l="100000" t="100000"/>
                      </a:path>
                      <a:tileRect r="-100000" b="-100000"/>
                    </a:gradFill>
                  </a:tcPr>
                </a:tc>
                <a:tc>
                  <a:txBody>
                    <a:bodyPr/>
                    <a:lstStyle/>
                    <a:p>
                      <a:pPr algn="ctr"/>
                      <a:r>
                        <a:rPr lang="en-US" dirty="0" smtClean="0"/>
                        <a:t>6</a:t>
                      </a:r>
                      <a:endParaRPr lang="en-US" dirty="0"/>
                    </a:p>
                  </a:txBody>
                  <a:tc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rect">
                        <a:fillToRect l="100000" t="100000"/>
                      </a:path>
                      <a:tileRect r="-100000" b="-100000"/>
                    </a:gradFill>
                  </a:tcPr>
                </a:tc>
                <a:tc>
                  <a:txBody>
                    <a:bodyPr/>
                    <a:lstStyle/>
                    <a:p>
                      <a:pPr algn="ctr"/>
                      <a:r>
                        <a:rPr lang="en-US" b="0" dirty="0" smtClean="0"/>
                        <a:t>-50 cents</a:t>
                      </a:r>
                      <a:endParaRPr lang="en-US" b="0" dirty="0"/>
                    </a:p>
                  </a:txBody>
                  <a:tc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rect">
                        <a:fillToRect l="100000" t="100000"/>
                      </a:path>
                      <a:tileRect r="-100000" b="-100000"/>
                    </a:gradFill>
                  </a:tcPr>
                </a:tc>
              </a:tr>
            </a:tbl>
          </a:graphicData>
        </a:graphic>
      </p:graphicFrame>
      <p:sp>
        <p:nvSpPr>
          <p:cNvPr id="11" name="TextBox 10"/>
          <p:cNvSpPr txBox="1"/>
          <p:nvPr/>
        </p:nvSpPr>
        <p:spPr>
          <a:xfrm>
            <a:off x="5715000" y="4343400"/>
            <a:ext cx="2057400" cy="1200329"/>
          </a:xfrm>
          <a:prstGeom prst="rect">
            <a:avLst/>
          </a:prstGeom>
          <a:noFill/>
        </p:spPr>
        <p:txBody>
          <a:bodyPr wrap="square" rtlCol="0">
            <a:spAutoFit/>
          </a:bodyPr>
          <a:lstStyle/>
          <a:p>
            <a:r>
              <a:rPr lang="en-US" dirty="0" smtClean="0"/>
              <a:t>Decision: </a:t>
            </a:r>
          </a:p>
          <a:p>
            <a:r>
              <a:rPr lang="en-US" b="1" dirty="0" smtClean="0"/>
              <a:t>Order 6 papers and earn a profit of at least 30 cents.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linds(horizontal)">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719</TotalTime>
  <Words>4337</Words>
  <Application>Microsoft Office PowerPoint</Application>
  <PresentationFormat>On-screen Show (4:3)</PresentationFormat>
  <Paragraphs>745</Paragraphs>
  <Slides>39</Slides>
  <Notes>0</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Office Theme</vt:lpstr>
      <vt:lpstr>Slide 1</vt:lpstr>
      <vt:lpstr>Outline</vt:lpstr>
      <vt:lpstr>1.  Components of decision making</vt:lpstr>
      <vt:lpstr>Components of decision making</vt:lpstr>
      <vt:lpstr>Components of decision making</vt:lpstr>
      <vt:lpstr>2. Criteria for decision making  </vt:lpstr>
      <vt:lpstr>Criteria for decision making  </vt:lpstr>
      <vt:lpstr>Criteria for decision making  </vt:lpstr>
      <vt:lpstr>Criteria for decision making  </vt:lpstr>
      <vt:lpstr>Criteria for decision making  </vt:lpstr>
      <vt:lpstr>Criteria for decision making  </vt:lpstr>
      <vt:lpstr>3. Utility theory</vt:lpstr>
      <vt:lpstr>Utility theory</vt:lpstr>
      <vt:lpstr>Utility theory</vt:lpstr>
      <vt:lpstr>Utility theory</vt:lpstr>
      <vt:lpstr>Utility theory</vt:lpstr>
      <vt:lpstr>Utility theory</vt:lpstr>
      <vt:lpstr>Utility theory</vt:lpstr>
      <vt:lpstr>Utility theory</vt:lpstr>
      <vt:lpstr>Utility theory</vt:lpstr>
      <vt:lpstr>4. Decision trees</vt:lpstr>
      <vt:lpstr>Decision trees</vt:lpstr>
      <vt:lpstr>Decision trees</vt:lpstr>
      <vt:lpstr>Decision trees</vt:lpstr>
      <vt:lpstr>Decision trees</vt:lpstr>
      <vt:lpstr>Decision trees</vt:lpstr>
      <vt:lpstr>Decision trees</vt:lpstr>
      <vt:lpstr>Decision trees</vt:lpstr>
      <vt:lpstr>Decision trees</vt:lpstr>
      <vt:lpstr>5. Posterior probabilities using Bayes’ rule</vt:lpstr>
      <vt:lpstr>Posterior probabilities using Bayes’ rule</vt:lpstr>
      <vt:lpstr>Posterior probabilities using Bayes’ rule</vt:lpstr>
      <vt:lpstr>Posterior probabilities using Bayes’ rule</vt:lpstr>
      <vt:lpstr>Posterior probabilities using Bayes’ rule</vt:lpstr>
      <vt:lpstr>Posterior probabilities using Bayes’ rule</vt:lpstr>
      <vt:lpstr>Posterior probabilities using Bayes’ rule</vt:lpstr>
      <vt:lpstr>Posterior probabilities using Bayes’ rule</vt:lpstr>
      <vt:lpstr>6. The Monty Hall problem     </vt:lpstr>
      <vt:lpstr>Reference.</vt:lpstr>
    </vt:vector>
  </TitlesOfParts>
  <Company>National University of Singapore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disrudy</dc:creator>
  <cp:lastModifiedBy> </cp:lastModifiedBy>
  <cp:revision>135</cp:revision>
  <dcterms:created xsi:type="dcterms:W3CDTF">2010-01-07T02:54:29Z</dcterms:created>
  <dcterms:modified xsi:type="dcterms:W3CDTF">2011-01-13T06:22:22Z</dcterms:modified>
</cp:coreProperties>
</file>