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96" r:id="rId4"/>
    <p:sldId id="297" r:id="rId5"/>
    <p:sldId id="295" r:id="rId6"/>
    <p:sldId id="324" r:id="rId7"/>
    <p:sldId id="314" r:id="rId8"/>
    <p:sldId id="315" r:id="rId9"/>
    <p:sldId id="316" r:id="rId10"/>
    <p:sldId id="318" r:id="rId11"/>
    <p:sldId id="302" r:id="rId12"/>
    <p:sldId id="303" r:id="rId13"/>
    <p:sldId id="304" r:id="rId14"/>
    <p:sldId id="305" r:id="rId15"/>
    <p:sldId id="306" r:id="rId16"/>
    <p:sldId id="322" r:id="rId17"/>
    <p:sldId id="319" r:id="rId18"/>
    <p:sldId id="309" r:id="rId19"/>
    <p:sldId id="311" r:id="rId20"/>
    <p:sldId id="320" r:id="rId21"/>
    <p:sldId id="323" r:id="rId22"/>
    <p:sldId id="321" r:id="rId23"/>
    <p:sldId id="312" r:id="rId24"/>
    <p:sldId id="313" r:id="rId25"/>
    <p:sldId id="26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0807" autoAdjust="0"/>
  </p:normalViewPr>
  <p:slideViewPr>
    <p:cSldViewPr>
      <p:cViewPr varScale="1">
        <p:scale>
          <a:sx n="52" d="100"/>
          <a:sy n="52" d="100"/>
        </p:scale>
        <p:origin x="-100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C00D2-1DAB-4776-98D9-AE388C3D7AD8}" type="datetimeFigureOut">
              <a:rPr lang="en-SG" smtClean="0"/>
              <a:t>26/10/2012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SG" smtClean="0"/>
              <a:t>Jiangbin LU, jiangbin.lu@nus.edu.sg</a:t>
            </a:r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916F6-804A-4A6C-A127-276E5252D2A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369585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CBA44-F210-424A-8F75-8BB02517A934}" type="datetimeFigureOut">
              <a:rPr lang="en-SG" smtClean="0"/>
              <a:pPr/>
              <a:t>26/10/2012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SG" smtClean="0"/>
              <a:t>Jiangbin LU, jiangbin.lu@nus.edu.sg</a:t>
            </a: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CA5CD-5827-4820-8424-1778FB76DB6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673144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110623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板书画图说明</a:t>
            </a:r>
            <a:r>
              <a:rPr lang="en-US" altLang="zh-CN" dirty="0" err="1" smtClean="0"/>
              <a:t>propotion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Shorter</a:t>
            </a:r>
            <a:r>
              <a:rPr lang="en-US" baseline="0" dirty="0" smtClean="0"/>
              <a:t> bases lead to higher coverage.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5760" lvl="1" indent="0">
              <a:buNone/>
            </a:pPr>
            <a:endParaRPr lang="en-US" sz="2200" dirty="0" smtClean="0"/>
          </a:p>
          <a:p>
            <a:pPr lvl="1"/>
            <a:r>
              <a:rPr lang="en-SG" dirty="0" smtClean="0"/>
              <a:t>Terms:</a:t>
            </a:r>
          </a:p>
          <a:p>
            <a:pPr marL="640080" lvl="2" indent="0">
              <a:buNone/>
            </a:pPr>
            <a:r>
              <a:rPr lang="en-SG" sz="2000" b="1" i="1" dirty="0" smtClean="0"/>
              <a:t> Linkage Disequilibrium (LD): </a:t>
            </a:r>
            <a:r>
              <a:rPr lang="en-SG" sz="2000" dirty="0" smtClean="0"/>
              <a:t>In population genetics, linkage disequilibrium is the non-random association of alleles at two or more locus, that may or may not be on the same chromosome.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sz="2000" b="1" i="1" dirty="0" smtClean="0"/>
              <a:t> Linkage Disequilibrium (LD): </a:t>
            </a:r>
            <a:r>
              <a:rPr lang="en-SG" sz="2000" dirty="0" smtClean="0"/>
              <a:t>In population genetics, linkage disequilibrium is the non-random association of alleles at two or more locus, that may or may not be on the same chromosome.</a:t>
            </a:r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03481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“Calling” means the estimation of one unique SNP or genotype.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“Calling” means the estimation of one unique SNP or genotype.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“Calling” means the estimation of one unique SNP or genotype.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“Calling” means the estimation of one unique SNP or genotype.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“Calling” means the estimation of one unique SNP or genotype.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47976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DBF6AC-AF68-40D7-A058-D092233B6E17}" type="datetime1">
              <a:rPr lang="en-US" smtClean="0"/>
              <a:t>10/26/2012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Jiangbin LU, jiangbin.lu@nus.edu.sg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0EFB-D2B5-41CE-A810-E5490A4C6224}" type="datetime1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Jiangbin LU, jiangbin.lu@nus.edu.sg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C59D-98D0-4322-9D94-E33BB9A30B7F}" type="datetime1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Jiangbin LU, jiangbin.lu@nus.edu.sg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A4ABD5-15F1-45F0-B913-ED188471E187}" type="datetime1">
              <a:rPr lang="en-US" smtClean="0"/>
              <a:t>10/26/2012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Jiangbin LU, jiangbin.lu@nus.edu.sg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29862F-BAC3-4A72-8D90-15FC6F88438B}" type="datetime1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Jiangbin LU, jiangbin.lu@nus.edu.sg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9B52-B173-4DE2-8D0E-3B0D5ED636C5}" type="datetime1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Jiangbin LU, jiangbin.lu@nus.edu.sg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9952-F196-450B-8820-21B323784F97}" type="datetime1">
              <a:rPr lang="en-US" smtClean="0"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Jiangbin LU, jiangbin.lu@nus.edu.sg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78BE55-09B6-4907-9DE5-13D05A0C8298}" type="datetime1">
              <a:rPr lang="en-US" smtClean="0"/>
              <a:t>10/26/2012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Jiangbin LU, jiangbin.lu@nus.edu.sg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C3DD-8E0D-4F0E-A7C8-B65CECF3D6A5}" type="datetime1">
              <a:rPr lang="en-US" smtClean="0"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Jiangbin LU, jiangbin.lu@nus.edu.sg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6D1892-AA0F-4488-A7FE-F8D15D507CFD}" type="datetime1">
              <a:rPr lang="en-US" smtClean="0"/>
              <a:t>10/26/2012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Jiangbin LU, jiangbin.lu@nus.edu.sg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5E9A9E-F512-4A50-AFA8-4D2F15C18645}" type="datetime1">
              <a:rPr lang="en-US" smtClean="0"/>
              <a:t>10/26/2012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Jiangbin LU, jiangbin.lu@nus.edu.sg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2B0FF4-6B2A-40D4-ACE7-C26DDB373AF3}" type="datetime1">
              <a:rPr lang="en-US" smtClean="0"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Jiangbin LU, jiangbin.lu@nus.edu.sg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angbin.lu@nus.edu.s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jiangbin.lu@nus.edu.sg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533400"/>
            <a:ext cx="7391400" cy="189436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Genotype and SNP Calling from Next-generation Sequencing Data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895600"/>
            <a:ext cx="6248400" cy="3171092"/>
          </a:xfrm>
        </p:spPr>
        <p:txBody>
          <a:bodyPr>
            <a:noAutofit/>
          </a:bodyPr>
          <a:lstStyle/>
          <a:p>
            <a:r>
              <a:rPr lang="en-US" altLang="zh-CN" sz="2000" dirty="0" smtClean="0"/>
              <a:t>Authors: </a:t>
            </a:r>
          </a:p>
          <a:p>
            <a:r>
              <a:rPr lang="en-US" altLang="zh-CN" sz="2000" dirty="0" err="1" smtClean="0"/>
              <a:t>Rasmus</a:t>
            </a:r>
            <a:r>
              <a:rPr lang="en-US" altLang="zh-CN" sz="2000" dirty="0" smtClean="0"/>
              <a:t> Nielsen, et al.</a:t>
            </a:r>
          </a:p>
          <a:p>
            <a:r>
              <a:rPr lang="en-US" altLang="zh-CN" sz="2000" dirty="0" smtClean="0"/>
              <a:t>Published in Nature Reviews, Genetics, 2011.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Presented by: </a:t>
            </a:r>
          </a:p>
          <a:p>
            <a:r>
              <a:rPr lang="en-US" altLang="zh-CN" sz="2000" dirty="0" smtClean="0"/>
              <a:t>Jiangbin Lu</a:t>
            </a:r>
          </a:p>
          <a:p>
            <a:r>
              <a:rPr lang="en-US" altLang="zh-CN" sz="2000" dirty="0" smtClean="0">
                <a:hlinkClick r:id="rId3"/>
              </a:rPr>
              <a:t>jiangbin.lu@nus.edu.sg</a:t>
            </a:r>
            <a:endParaRPr lang="en-US" altLang="zh-CN" sz="2000" dirty="0" smtClean="0"/>
          </a:p>
          <a:p>
            <a:r>
              <a:rPr lang="en-US" altLang="zh-CN" sz="2000" dirty="0" smtClean="0"/>
              <a:t>National University of Singapore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86200" y="6066692"/>
            <a:ext cx="2362200" cy="495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Oct 31, 2012</a:t>
            </a:r>
          </a:p>
        </p:txBody>
      </p:sp>
    </p:spTree>
    <p:extLst>
      <p:ext uri="{BB962C8B-B14F-4D97-AF65-F5344CB8AC3E}">
        <p14:creationId xmlns:p14="http://schemas.microsoft.com/office/powerpoint/2010/main" val="115791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/>
              <a:t>I: Background and Motivations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 descr="C:\Users\ideasensor\Desktop\2012-10-25_19165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66800"/>
            <a:ext cx="4114800" cy="5074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0832" y="6293944"/>
            <a:ext cx="821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Steps for converting raw NGS data into a final set of SNP or genotype calls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032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II</a:t>
            </a:r>
            <a:r>
              <a:rPr lang="en-US" dirty="0" smtClean="0"/>
              <a:t>: Genotype and SNP Calling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Early Methods for Calling SNP and Genotypes:</a:t>
            </a:r>
          </a:p>
          <a:p>
            <a:pPr marL="0" indent="0">
              <a:buNone/>
            </a:pPr>
            <a:r>
              <a:rPr lang="en-US" i="1" dirty="0" smtClean="0"/>
              <a:t>    </a:t>
            </a:r>
            <a:r>
              <a:rPr lang="en-SG" sz="2200" i="1" dirty="0" smtClean="0"/>
              <a:t>Genotype and SNP calling can proceed, as in early studies, by counting alleles at each site of each individual separately, and using simple </a:t>
            </a:r>
            <a:r>
              <a:rPr lang="en-SG" sz="2200" i="1" dirty="0" err="1" smtClean="0"/>
              <a:t>cutoff</a:t>
            </a:r>
            <a:r>
              <a:rPr lang="en-SG" sz="2200" i="1" dirty="0" smtClean="0"/>
              <a:t> rules for when to call a SNP or genotype.</a:t>
            </a:r>
            <a:endParaRPr lang="en-US" sz="2200" dirty="0" smtClean="0"/>
          </a:p>
          <a:p>
            <a:pPr lvl="1"/>
            <a:r>
              <a:rPr lang="en-US" dirty="0" smtClean="0"/>
              <a:t>Typically, analyses would first involve a </a:t>
            </a:r>
            <a:r>
              <a:rPr lang="en-US" b="1" dirty="0" smtClean="0"/>
              <a:t>filtering</a:t>
            </a:r>
            <a:r>
              <a:rPr lang="en-US" dirty="0" smtClean="0"/>
              <a:t> step in which only high-confidence bases would be kept.</a:t>
            </a:r>
          </a:p>
          <a:p>
            <a:pPr lvl="1"/>
            <a:r>
              <a:rPr lang="en-US" dirty="0" smtClean="0"/>
              <a:t>The most common cutoff used would be a </a:t>
            </a:r>
            <a:r>
              <a:rPr lang="en-US" dirty="0" err="1" smtClean="0"/>
              <a:t>Phred</a:t>
            </a:r>
            <a:r>
              <a:rPr lang="en-US" dirty="0" smtClean="0"/>
              <a:t>-type quality score of </a:t>
            </a:r>
            <a:r>
              <a:rPr lang="en-US" dirty="0" err="1" smtClean="0"/>
              <a:t>of</a:t>
            </a:r>
            <a:r>
              <a:rPr lang="en-US" dirty="0" smtClean="0"/>
              <a:t> Q20                    , which corresponds to 1% error rate in base calling.</a:t>
            </a:r>
          </a:p>
          <a:p>
            <a:pPr lvl="1"/>
            <a:r>
              <a:rPr lang="en-US" dirty="0" smtClean="0"/>
              <a:t>Genotype calling would then proceed for each individual by counting the number of times each allele is observed and using fixed cutoffs.</a:t>
            </a:r>
          </a:p>
          <a:p>
            <a:pPr lvl="1"/>
            <a:r>
              <a:rPr lang="en-US" dirty="0" smtClean="0"/>
              <a:t>SNP calling would be based on the inferred genotypes.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098" name="Picture 2" descr="C:\Users\ideasensor\Desktop\2012-10-02_1721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607" y="3972088"/>
            <a:ext cx="1390193" cy="37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37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II</a:t>
            </a:r>
            <a:r>
              <a:rPr lang="en-US" dirty="0" smtClean="0"/>
              <a:t>: Genotype and SNP Calling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for Early Methods:</a:t>
            </a:r>
          </a:p>
          <a:p>
            <a:pPr lvl="1"/>
            <a:r>
              <a:rPr lang="en-US" sz="2200" dirty="0" smtClean="0"/>
              <a:t>First, use a Q20 filter to get</a:t>
            </a:r>
            <a:r>
              <a:rPr lang="en-US" sz="2200" dirty="0"/>
              <a:t> high-confidence bases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Second, count alleles at each site.</a:t>
            </a:r>
          </a:p>
          <a:p>
            <a:pPr lvl="1"/>
            <a:r>
              <a:rPr lang="en-US" sz="2200" dirty="0" smtClean="0"/>
              <a:t>Call a heterozygous genotype if the proportion of the non-reference allele is between 20% and 80%; </a:t>
            </a:r>
          </a:p>
          <a:p>
            <a:pPr lvl="1"/>
            <a:r>
              <a:rPr lang="en-US" sz="2200" dirty="0"/>
              <a:t>O</a:t>
            </a:r>
            <a:r>
              <a:rPr lang="en-US" sz="2200" dirty="0" smtClean="0"/>
              <a:t>therwise, a homozygous genotype would be called.</a:t>
            </a:r>
          </a:p>
          <a:p>
            <a:pPr lvl="1"/>
            <a:endParaRPr lang="en-US" sz="2200" dirty="0"/>
          </a:p>
          <a:p>
            <a:pPr lvl="1"/>
            <a:r>
              <a:rPr lang="en-SG" dirty="0"/>
              <a:t>Terms:</a:t>
            </a:r>
          </a:p>
          <a:p>
            <a:pPr marL="640080" lvl="2" indent="0">
              <a:buNone/>
            </a:pPr>
            <a:r>
              <a:rPr lang="en-SG" sz="2000" b="1" i="1" dirty="0"/>
              <a:t> </a:t>
            </a:r>
            <a:r>
              <a:rPr lang="en-SG" sz="2000" b="1" i="1" dirty="0" err="1" smtClean="0"/>
              <a:t>Zygosity</a:t>
            </a:r>
            <a:r>
              <a:rPr lang="en-SG" sz="2000" b="1" i="1" dirty="0" smtClean="0"/>
              <a:t>:</a:t>
            </a:r>
            <a:r>
              <a:rPr lang="en-SG" sz="2000" dirty="0" smtClean="0"/>
              <a:t> </a:t>
            </a:r>
            <a:r>
              <a:rPr lang="en-SG" sz="2000" dirty="0"/>
              <a:t>the degree of similarity of the alleles for a trait in an organism. If both alleles are the same, the organism is homozygous for the trait. If both alleles are different, the organism is heterozygous for that trait</a:t>
            </a:r>
            <a:r>
              <a:rPr lang="en-SG" sz="2000" dirty="0" smtClean="0"/>
              <a:t>.</a:t>
            </a:r>
          </a:p>
          <a:p>
            <a:pPr marL="640080" lvl="2" indent="0">
              <a:buNone/>
            </a:pPr>
            <a:r>
              <a:rPr lang="en-US" sz="2000" b="1" i="1" dirty="0" smtClean="0"/>
              <a:t>Non-reference Allele</a:t>
            </a:r>
            <a:r>
              <a:rPr lang="en-US" sz="2000" dirty="0" smtClean="0"/>
              <a:t>: the allele that is different from the reference allele.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III: Genotype and SNP Calling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for Early Methods:</a:t>
            </a:r>
            <a:endParaRPr lang="en-US" sz="2200" dirty="0"/>
          </a:p>
          <a:p>
            <a:pPr lvl="1"/>
            <a:r>
              <a:rPr lang="en-US" sz="2200" dirty="0" smtClean="0"/>
              <a:t>This is a fairly standard procedure and works well when the sequencing depth is high (&gt;20×), so that the probability of a heterozygous individual falling outside the 20-80% range is small.</a:t>
            </a:r>
          </a:p>
          <a:p>
            <a:pPr lvl="1"/>
            <a:r>
              <a:rPr lang="en-US" sz="2200" dirty="0" smtClean="0"/>
              <a:t>Related methods for genotype calling form the basis for the commercially available soft ware in Roche’s </a:t>
            </a:r>
            <a:r>
              <a:rPr lang="en-US" sz="2200" dirty="0" err="1" smtClean="0"/>
              <a:t>GSMapper</a:t>
            </a:r>
            <a:r>
              <a:rPr lang="en-US" sz="2200" dirty="0" smtClean="0"/>
              <a:t>, the CLC Genomic Workbench and the DNSTAR </a:t>
            </a:r>
            <a:r>
              <a:rPr lang="en-US" sz="2200" dirty="0" err="1" smtClean="0"/>
              <a:t>Lasergen</a:t>
            </a:r>
            <a:r>
              <a:rPr lang="en-US" sz="2200" dirty="0" smtClean="0"/>
              <a:t> software.</a:t>
            </a:r>
          </a:p>
          <a:p>
            <a:pPr lvl="1"/>
            <a:endParaRPr lang="en-US" sz="2200" dirty="0"/>
          </a:p>
          <a:p>
            <a:pPr lvl="1"/>
            <a:r>
              <a:rPr lang="en-SG" dirty="0"/>
              <a:t>Terms:</a:t>
            </a:r>
          </a:p>
          <a:p>
            <a:pPr marL="640080" lvl="2" indent="0">
              <a:buNone/>
            </a:pPr>
            <a:r>
              <a:rPr lang="en-SG" sz="2000" b="1" i="1" dirty="0"/>
              <a:t> </a:t>
            </a:r>
            <a:r>
              <a:rPr lang="en-SG" sz="2000" b="1" i="1" dirty="0" smtClean="0"/>
              <a:t>Sequencing depth/coverage:</a:t>
            </a:r>
            <a:r>
              <a:rPr lang="en-SG" sz="2000" dirty="0" smtClean="0"/>
              <a:t> On the genome basis, it means that, on average, each base has been sequenced a certain number of times (</a:t>
            </a:r>
            <a:r>
              <a:rPr lang="en-US" sz="2000" dirty="0" smtClean="0"/>
              <a:t>10×, 20×, …</a:t>
            </a:r>
            <a:r>
              <a:rPr lang="en-SG" sz="2000" dirty="0" smtClean="0"/>
              <a:t>).</a:t>
            </a:r>
            <a:endParaRPr lang="en-SG" sz="2000" dirty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4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II</a:t>
            </a:r>
            <a:r>
              <a:rPr lang="en-US" dirty="0" smtClean="0"/>
              <a:t>: Genotype and SNP Calling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Probabilistic Methods :</a:t>
            </a:r>
            <a:endParaRPr lang="en-US" sz="2200" dirty="0"/>
          </a:p>
          <a:p>
            <a:pPr lvl="1"/>
            <a:r>
              <a:rPr lang="en-US" sz="2200" dirty="0" smtClean="0"/>
              <a:t>For moderate or low sequencing depths, genotype calling based on fixed cutoffs will typically lead to under-calling of heterozygous genotypes;</a:t>
            </a:r>
          </a:p>
          <a:p>
            <a:pPr lvl="1"/>
            <a:r>
              <a:rPr lang="en-US" sz="2200" dirty="0"/>
              <a:t>T</a:t>
            </a:r>
            <a:r>
              <a:rPr lang="en-US" sz="2200" dirty="0" smtClean="0"/>
              <a:t>he use of a simple filtering based on quality score leads to a loss of information regarding individual read qualities;</a:t>
            </a:r>
          </a:p>
          <a:p>
            <a:pPr lvl="1"/>
            <a:r>
              <a:rPr lang="en-US" sz="2200" dirty="0" smtClean="0"/>
              <a:t>The early methods for genotype calling typically does not provide measures of uncertainty in the genotype inference.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Therefore, probabilistic methods have been developed that use the quality score to provide a posterior probability for each genotype.</a:t>
            </a:r>
            <a:endParaRPr lang="en-US" sz="2200" dirty="0"/>
          </a:p>
          <a:p>
            <a:pPr marL="365760" lvl="1" indent="0">
              <a:buNone/>
            </a:pPr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3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II</a:t>
            </a:r>
            <a:r>
              <a:rPr lang="en-US" dirty="0" smtClean="0"/>
              <a:t>: Genotype and SNP Calling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Probabilistic Methods:</a:t>
            </a:r>
            <a:endParaRPr lang="en-US" sz="2200" dirty="0"/>
          </a:p>
          <a:p>
            <a:pPr lvl="1"/>
            <a:r>
              <a:rPr lang="en-US" sz="2200" dirty="0" smtClean="0"/>
              <a:t>In brief, it is assumed that one can compute a genotype likelihood, p(X|G), for a genotype G.</a:t>
            </a:r>
          </a:p>
          <a:p>
            <a:pPr lvl="1"/>
            <a:r>
              <a:rPr lang="en-US" sz="2200" dirty="0" smtClean="0"/>
              <a:t>The symbol X represents, in this generic notation, all of the read data for a particular individual at a particular site.</a:t>
            </a:r>
          </a:p>
          <a:p>
            <a:pPr lvl="1"/>
            <a:r>
              <a:rPr lang="en-US" sz="2200" dirty="0" smtClean="0"/>
              <a:t>In conjunction with a genotype prior, p(G), Bayes’ formula is used to calculate p(G|X), which is the posterior probability of genotype G.</a:t>
            </a:r>
          </a:p>
          <a:p>
            <a:pPr lvl="1"/>
            <a:r>
              <a:rPr lang="en-US" sz="2200" dirty="0" smtClean="0"/>
              <a:t>Finally, the genotype with the highest posterior probability is generally chosen, and this probability, or perhaps the ratio between the highest and the second highest probabilities, is used as a measure of confidence.</a:t>
            </a:r>
            <a:endParaRPr lang="en-US" sz="2200" dirty="0"/>
          </a:p>
          <a:p>
            <a:pPr marL="365760" lvl="1" indent="0">
              <a:buNone/>
            </a:pPr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II</a:t>
            </a:r>
            <a:r>
              <a:rPr lang="en-US" dirty="0" smtClean="0"/>
              <a:t>: Genotype and SNP Calling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Calculating genotype </a:t>
            </a:r>
            <a:r>
              <a:rPr lang="en-US" dirty="0" smtClean="0"/>
              <a:t>likelihoods </a:t>
            </a:r>
            <a:r>
              <a:rPr lang="en-US" altLang="zh-CN" dirty="0" smtClean="0"/>
              <a:t>p(X|G)</a:t>
            </a:r>
            <a:r>
              <a:rPr lang="en-US" dirty="0" smtClean="0"/>
              <a:t>:</a:t>
            </a:r>
            <a:endParaRPr lang="en-US" sz="2200" dirty="0"/>
          </a:p>
          <a:p>
            <a:pPr lvl="1"/>
            <a:r>
              <a:rPr lang="en-US" altLang="zh-CN" sz="2200" dirty="0" smtClean="0"/>
              <a:t>Use the quality scores for each read.</a:t>
            </a:r>
          </a:p>
          <a:p>
            <a:pPr lvl="1"/>
            <a:endParaRPr lang="en-US" altLang="zh-CN" sz="2200" dirty="0" smtClean="0"/>
          </a:p>
          <a:p>
            <a:pPr lvl="1"/>
            <a:r>
              <a:rPr lang="en-US" sz="2200" dirty="0" smtClean="0"/>
              <a:t>Let X</a:t>
            </a:r>
            <a:r>
              <a:rPr lang="en-US" sz="2200" i="1" dirty="0" smtClean="0"/>
              <a:t>i</a:t>
            </a:r>
            <a:r>
              <a:rPr lang="en-US" sz="2200" dirty="0" smtClean="0"/>
              <a:t> be the data in read </a:t>
            </a:r>
            <a:r>
              <a:rPr lang="en-US" sz="2200" i="1" dirty="0" err="1" smtClean="0"/>
              <a:t>i</a:t>
            </a:r>
            <a:r>
              <a:rPr lang="en-US" sz="2200" dirty="0" smtClean="0"/>
              <a:t> for a particular individual and a particular site with genotype G. p(</a:t>
            </a:r>
            <a:r>
              <a:rPr lang="en-US" sz="2200" dirty="0" err="1" smtClean="0"/>
              <a:t>X</a:t>
            </a:r>
            <a:r>
              <a:rPr lang="en-US" sz="2200" i="1" dirty="0" err="1" smtClean="0"/>
              <a:t>i</a:t>
            </a:r>
            <a:r>
              <a:rPr lang="en-US" sz="2200" dirty="0" err="1" smtClean="0"/>
              <a:t>|G</a:t>
            </a:r>
            <a:r>
              <a:rPr lang="en-US" sz="2200" dirty="0" smtClean="0"/>
              <a:t>) is then given by a simple rescaling of the quality score of X</a:t>
            </a:r>
            <a:r>
              <a:rPr lang="en-US" sz="2200" i="1" dirty="0" smtClean="0"/>
              <a:t>i</a:t>
            </a:r>
            <a:r>
              <a:rPr lang="en-US" sz="2200" dirty="0" smtClean="0"/>
              <a:t>.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Genotype likelihood p(X|G) can be calculated by take the product </a:t>
            </a:r>
            <a:r>
              <a:rPr lang="en-US" sz="2200" dirty="0"/>
              <a:t>of p(</a:t>
            </a:r>
            <a:r>
              <a:rPr lang="en-US" sz="2200" dirty="0" err="1"/>
              <a:t>X</a:t>
            </a:r>
            <a:r>
              <a:rPr lang="en-US" sz="2200" i="1" dirty="0" err="1"/>
              <a:t>i</a:t>
            </a:r>
            <a:r>
              <a:rPr lang="en-US" sz="2200" dirty="0" err="1"/>
              <a:t>|G</a:t>
            </a:r>
            <a:r>
              <a:rPr lang="en-US" sz="2200" dirty="0" smtClean="0"/>
              <a:t>) over all </a:t>
            </a:r>
            <a:r>
              <a:rPr lang="en-US" sz="2200" i="1" dirty="0" err="1" smtClean="0"/>
              <a:t>i</a:t>
            </a:r>
            <a:r>
              <a:rPr lang="en-US" sz="2200" dirty="0" smtClean="0"/>
              <a:t>.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Can be improved by recalibrating the per-base quality scores using empirical data.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5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II</a:t>
            </a:r>
            <a:r>
              <a:rPr lang="en-US" dirty="0" smtClean="0"/>
              <a:t>: Genotype and SNP Calling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Assigning priors using single samples:</a:t>
            </a:r>
            <a:endParaRPr lang="en-US" sz="2200" dirty="0"/>
          </a:p>
          <a:p>
            <a:pPr lvl="1"/>
            <a:r>
              <a:rPr lang="en-US" sz="2200" dirty="0" smtClean="0"/>
              <a:t>In p</a:t>
            </a:r>
            <a:r>
              <a:rPr lang="en-US" altLang="zh-CN" sz="2200" dirty="0" smtClean="0"/>
              <a:t>robabilistic methods, a prior probability for each genotype must be assumed in order to produce posterior probabilities for the genotypes.</a:t>
            </a:r>
          </a:p>
          <a:p>
            <a:pPr lvl="1"/>
            <a:endParaRPr lang="en-US" altLang="zh-CN" sz="2200" dirty="0" smtClean="0"/>
          </a:p>
          <a:p>
            <a:pPr lvl="1"/>
            <a:r>
              <a:rPr lang="en-US" sz="2200" dirty="0" smtClean="0"/>
              <a:t>Suppose a single individual is sequenced. The prior-genotype probability, p(G), may be chosen to assign equal probability to all genotypes, or it can be based on external information.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 smtClean="0"/>
              <a:t>For example, in the analysis of human data in </a:t>
            </a:r>
            <a:r>
              <a:rPr lang="en-US" sz="2200" dirty="0" err="1" smtClean="0"/>
              <a:t>SOAPsnp</a:t>
            </a:r>
            <a:r>
              <a:rPr lang="en-US" sz="2200" dirty="0" smtClean="0"/>
              <a:t>, a prior is chosen by the use of </a:t>
            </a:r>
            <a:r>
              <a:rPr lang="en-US" sz="2200" dirty="0" err="1" smtClean="0"/>
              <a:t>dbSNP</a:t>
            </a:r>
            <a:r>
              <a:rPr lang="en-US" sz="2200" dirty="0" smtClean="0"/>
              <a:t>.</a:t>
            </a:r>
            <a:endParaRPr lang="en-US" sz="2200" dirty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8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II</a:t>
            </a:r>
            <a:r>
              <a:rPr lang="en-US" dirty="0" smtClean="0"/>
              <a:t>: Genotype and SNP Calling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Assigning priors using multiple samples:</a:t>
            </a:r>
            <a:endParaRPr lang="en-US" sz="2200" dirty="0"/>
          </a:p>
          <a:p>
            <a:pPr lvl="1"/>
            <a:r>
              <a:rPr lang="en-US" sz="2200" dirty="0" smtClean="0"/>
              <a:t>Prior-genotype probabilities can be improved by jointly analyzing multiple </a:t>
            </a:r>
            <a:r>
              <a:rPr lang="en-US" sz="2200" dirty="0" smtClean="0"/>
              <a:t>individuals.</a:t>
            </a:r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This can be done by considering allele frequencies, or genotype frequencies, estimated from larger data sets.</a:t>
            </a:r>
          </a:p>
          <a:p>
            <a:pPr lvl="1"/>
            <a:endParaRPr lang="en-US" sz="2200" dirty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0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II</a:t>
            </a:r>
            <a:r>
              <a:rPr lang="en-US" dirty="0" smtClean="0"/>
              <a:t>: Genotype and </a:t>
            </a:r>
            <a:r>
              <a:rPr lang="en-US" dirty="0" smtClean="0"/>
              <a:t>SNP </a:t>
            </a:r>
            <a:r>
              <a:rPr lang="en-US" dirty="0" smtClean="0"/>
              <a:t>Calling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Incorporating LD information:</a:t>
            </a:r>
            <a:endParaRPr lang="en-US" sz="2200" dirty="0"/>
          </a:p>
          <a:p>
            <a:pPr lvl="1"/>
            <a:r>
              <a:rPr lang="en-US" sz="2200" dirty="0" smtClean="0"/>
              <a:t>The approaches discussed so far assume that genotype calling is done independently for each site.</a:t>
            </a:r>
          </a:p>
          <a:p>
            <a:pPr lvl="1"/>
            <a:r>
              <a:rPr lang="en-US" sz="2200" dirty="0" smtClean="0"/>
              <a:t>Further improve by using pattern of LD (Linkage Disequilibrium) at nearby sites.</a:t>
            </a:r>
          </a:p>
          <a:p>
            <a:pPr lvl="1"/>
            <a:r>
              <a:rPr lang="en-US" sz="2200" dirty="0" smtClean="0"/>
              <a:t>For example, consider a population in which the only haplotypes observed are ATA and CGC at three sites. If an individual is sampled with genotypes A or C in the first site, A or C in the third site, but an unknown genotype in the second site, we might think it to be T or G, respectively.</a:t>
            </a:r>
          </a:p>
          <a:p>
            <a:pPr lvl="1"/>
            <a:r>
              <a:rPr lang="en-US" sz="2200" dirty="0" smtClean="0"/>
              <a:t>The use of LD patterns is a cornerstone of the 1000 Genomes Project, and it leads to significant geno</a:t>
            </a:r>
            <a:r>
              <a:rPr lang="en-US" sz="2200" dirty="0" smtClean="0"/>
              <a:t>type calling accuracy improvement.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0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7848600" cy="4873752"/>
          </a:xfrm>
        </p:spPr>
        <p:txBody>
          <a:bodyPr/>
          <a:lstStyle/>
          <a:p>
            <a:r>
              <a:rPr lang="en-US" dirty="0" smtClean="0"/>
              <a:t>I:  Background and </a:t>
            </a:r>
            <a:r>
              <a:rPr lang="en-US" dirty="0" smtClean="0"/>
              <a:t>Motivations</a:t>
            </a:r>
          </a:p>
          <a:p>
            <a:endParaRPr lang="en-US" dirty="0" smtClean="0"/>
          </a:p>
          <a:p>
            <a:r>
              <a:rPr lang="en-US" dirty="0" smtClean="0"/>
              <a:t>II: </a:t>
            </a:r>
            <a:r>
              <a:rPr lang="en-US" dirty="0" smtClean="0"/>
              <a:t>Genotype and SNP </a:t>
            </a:r>
            <a:r>
              <a:rPr lang="en-US" dirty="0" smtClean="0"/>
              <a:t>Calling</a:t>
            </a:r>
          </a:p>
          <a:p>
            <a:endParaRPr lang="en-US" dirty="0" smtClean="0"/>
          </a:p>
          <a:p>
            <a:r>
              <a:rPr lang="en-US" dirty="0" smtClean="0"/>
              <a:t>III: </a:t>
            </a:r>
            <a:r>
              <a:rPr lang="en-US" dirty="0" smtClean="0"/>
              <a:t>Recommendations and 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9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II</a:t>
            </a:r>
            <a:r>
              <a:rPr lang="en-US" dirty="0" smtClean="0"/>
              <a:t>: Genotype and SNP Calling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 comparison of genotype-call accuracies:</a:t>
            </a:r>
            <a:endParaRPr lang="en-US" sz="2200" dirty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074" name="Picture 2" descr="C:\Users\ideasensor\Desktop\2012-10-25_1941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7" y="1447800"/>
            <a:ext cx="822166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8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II</a:t>
            </a:r>
            <a:r>
              <a:rPr lang="en-US" dirty="0" smtClean="0"/>
              <a:t>: Genotype and SNP Calling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 comparison of genotype-call accuracies:</a:t>
            </a:r>
            <a:endParaRPr lang="en-US" sz="2200" dirty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4098" name="Picture 2" descr="C:\Users\ideasensor\Desktop\2012-10-25_1941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955" y="2133600"/>
            <a:ext cx="5048264" cy="382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5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II</a:t>
            </a:r>
            <a:r>
              <a:rPr lang="en-US" dirty="0" smtClean="0"/>
              <a:t>: Genotype and SNP Calling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Advantages of Probabilistic Methods:</a:t>
            </a:r>
            <a:endParaRPr lang="en-US" sz="2200" dirty="0"/>
          </a:p>
          <a:p>
            <a:pPr lvl="1"/>
            <a:r>
              <a:rPr lang="en-US" sz="2400" dirty="0" smtClean="0"/>
              <a:t>Provide measures of statistical uncertainty when calling genotypes;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Lead to higher accuracy of genotype calling;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Provide a natural framework for incorporating information regarding allele frequencies and patterns of Linkage Disequilibrium.</a:t>
            </a:r>
            <a:endParaRPr lang="en-US" sz="2400" dirty="0"/>
          </a:p>
          <a:p>
            <a:pPr marL="365760" lvl="1" indent="0">
              <a:buNone/>
            </a:pPr>
            <a:endParaRPr lang="en-US" sz="2400" dirty="0" smtClean="0"/>
          </a:p>
          <a:p>
            <a:pPr lvl="1"/>
            <a:endParaRPr lang="en-US" sz="2200" dirty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III: </a:t>
            </a:r>
            <a:r>
              <a:rPr lang="en-US" dirty="0" smtClean="0"/>
              <a:t>Recommendations and Conclusions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295400"/>
            <a:ext cx="8763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Recommendations</a:t>
            </a:r>
            <a:endParaRPr lang="en-US" sz="2200" dirty="0"/>
          </a:p>
          <a:p>
            <a:pPr lvl="1"/>
            <a:r>
              <a:rPr lang="en-US" sz="2200" dirty="0" smtClean="0"/>
              <a:t>Base  calling and calculation of quality scores should be carried out using methods that have been thoroughly tested and benchmarked.</a:t>
            </a:r>
          </a:p>
          <a:p>
            <a:pPr lvl="2"/>
            <a:r>
              <a:rPr lang="en-US" sz="2000" dirty="0" smtClean="0"/>
              <a:t>Recalibration of per-base quality scores as in GATK or </a:t>
            </a:r>
            <a:r>
              <a:rPr lang="en-US" sz="2000" dirty="0" err="1" smtClean="0"/>
              <a:t>SOAPsnp</a:t>
            </a:r>
            <a:r>
              <a:rPr lang="en-US" sz="2000" dirty="0" smtClean="0"/>
              <a:t>.</a:t>
            </a:r>
          </a:p>
          <a:p>
            <a:pPr lvl="2"/>
            <a:r>
              <a:rPr lang="en-US" sz="2000" dirty="0" smtClean="0"/>
              <a:t>Use sensitive aligner such as </a:t>
            </a:r>
            <a:r>
              <a:rPr lang="en-US" sz="2000" dirty="0" err="1" smtClean="0"/>
              <a:t>Novoalign</a:t>
            </a:r>
            <a:r>
              <a:rPr lang="en-US" sz="2000" dirty="0" smtClean="0"/>
              <a:t> or </a:t>
            </a:r>
            <a:r>
              <a:rPr lang="en-US" sz="2000" dirty="0" err="1" smtClean="0"/>
              <a:t>Stampy</a:t>
            </a:r>
            <a:r>
              <a:rPr lang="en-US" sz="2000" dirty="0" smtClean="0"/>
              <a:t>, for </a:t>
            </a:r>
            <a:r>
              <a:rPr lang="en-US" sz="2000" dirty="0" err="1" smtClean="0"/>
              <a:t>algning</a:t>
            </a:r>
            <a:r>
              <a:rPr lang="en-US" sz="2000" dirty="0" smtClean="0"/>
              <a:t> short reads to a reference genome.</a:t>
            </a:r>
          </a:p>
          <a:p>
            <a:pPr lvl="1"/>
            <a:r>
              <a:rPr lang="en-US" sz="2200" dirty="0" smtClean="0"/>
              <a:t>SNP calling should proceed by using methods that can incorporate data from all individuals in the sample simultaneously, e.g., </a:t>
            </a:r>
            <a:r>
              <a:rPr lang="en-US" sz="2200" dirty="0"/>
              <a:t>u</a:t>
            </a:r>
            <a:r>
              <a:rPr lang="en-US" sz="2200" dirty="0" smtClean="0"/>
              <a:t>se likelihood ratio tests or Bayesian procedures.</a:t>
            </a:r>
          </a:p>
          <a:p>
            <a:pPr lvl="1"/>
            <a:r>
              <a:rPr lang="en-US" sz="2200" dirty="0" smtClean="0"/>
              <a:t>Genotype calling should combine data from multiple individuals in a Bayesian framework.</a:t>
            </a:r>
          </a:p>
          <a:p>
            <a:pPr lvl="1"/>
            <a:r>
              <a:rPr lang="en-US" sz="2200" dirty="0" smtClean="0"/>
              <a:t>If possible, use LD-based methods to improve accuracy.</a:t>
            </a:r>
          </a:p>
          <a:p>
            <a:pPr lvl="2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731838"/>
          </a:xfrm>
        </p:spPr>
        <p:txBody>
          <a:bodyPr>
            <a:normAutofit/>
          </a:bodyPr>
          <a:lstStyle/>
          <a:p>
            <a:r>
              <a:rPr lang="en-US" dirty="0" smtClean="0"/>
              <a:t>III: </a:t>
            </a:r>
            <a:r>
              <a:rPr lang="en-US" dirty="0" smtClean="0"/>
              <a:t>Recommendations and Conclusions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763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sz="2200" dirty="0"/>
          </a:p>
          <a:p>
            <a:pPr lvl="1"/>
            <a:r>
              <a:rPr lang="en-US" sz="2200" dirty="0" smtClean="0"/>
              <a:t>Genotype and SNP calling for NGS data have matured from simple methods based on counting alleles to sophisticated methods that provide probabilistic measures of uncertainty.</a:t>
            </a:r>
          </a:p>
          <a:p>
            <a:pPr lvl="1"/>
            <a:r>
              <a:rPr lang="en-US" sz="2200" dirty="0" smtClean="0"/>
              <a:t>Incorporate information from many individuals and linked sites.</a:t>
            </a:r>
          </a:p>
          <a:p>
            <a:pPr lvl="1"/>
            <a:r>
              <a:rPr lang="en-US" sz="2200" dirty="0" smtClean="0"/>
              <a:t>Rely on accurate calculations of genotype likelihood that incorporate information regarding alignment or assembly uncertainty and base-calling uncertainty.</a:t>
            </a:r>
          </a:p>
          <a:p>
            <a:pPr lvl="1"/>
            <a:r>
              <a:rPr lang="en-US" sz="2200" dirty="0" smtClean="0"/>
              <a:t>More research is needed in development of LD-based methods and in methods for incorporating genotype probabilities into downstream analyses.</a:t>
            </a:r>
          </a:p>
          <a:p>
            <a:pPr lvl="1"/>
            <a:r>
              <a:rPr lang="en-US" sz="2200" dirty="0" smtClean="0"/>
              <a:t>NGS will be central in genomic and medical genetic studies. Genotype and SNP calling would be essential foundations.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64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Thank You!</a:t>
            </a:r>
            <a:endParaRPr lang="en-SG" sz="7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33528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 smtClean="0"/>
              <a:t>Jiangbin Lu</a:t>
            </a:r>
            <a:endParaRPr lang="en-US" altLang="zh-CN" sz="2800" b="1" dirty="0"/>
          </a:p>
          <a:p>
            <a:pPr algn="ctr"/>
            <a:r>
              <a:rPr lang="en-US" altLang="zh-CN" sz="2800" b="1" dirty="0" smtClean="0">
                <a:hlinkClick r:id="rId3"/>
              </a:rPr>
              <a:t>jiangbin.lu@nus.edu.sg</a:t>
            </a:r>
            <a:endParaRPr lang="en-US" altLang="zh-CN" sz="2800" b="1" dirty="0"/>
          </a:p>
          <a:p>
            <a:pPr algn="ctr"/>
            <a:r>
              <a:rPr lang="en-US" altLang="zh-CN" sz="2800" b="1" dirty="0" smtClean="0"/>
              <a:t>National </a:t>
            </a:r>
            <a:r>
              <a:rPr lang="en-US" altLang="zh-CN" sz="2800" b="1" dirty="0"/>
              <a:t>University of Singapore</a:t>
            </a:r>
          </a:p>
        </p:txBody>
      </p:sp>
    </p:spTree>
    <p:extLst>
      <p:ext uri="{BB962C8B-B14F-4D97-AF65-F5344CB8AC3E}">
        <p14:creationId xmlns:p14="http://schemas.microsoft.com/office/powerpoint/2010/main" val="21732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/>
              <a:t>I: </a:t>
            </a:r>
            <a:r>
              <a:rPr lang="en-US" dirty="0" smtClean="0"/>
              <a:t>Background and Motivations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SNP (Single Nucleotide Polymorphism):</a:t>
            </a:r>
          </a:p>
          <a:p>
            <a:pPr marL="0" indent="0">
              <a:buNone/>
            </a:pPr>
            <a:r>
              <a:rPr lang="en-US" i="1" dirty="0" smtClean="0"/>
              <a:t>    </a:t>
            </a:r>
            <a:r>
              <a:rPr lang="en-SG" i="1" dirty="0"/>
              <a:t>is a DNA sequence variation occurring when a single nucleotide — A, T, C or G — in the genome (or other shared sequence) differs between members of a biological species or paired chromosomes in an individual.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C:\Users\ideasensor\Desktop\416px-Dna-SNP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365439"/>
            <a:ext cx="2667000" cy="33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14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/>
              <a:t>I: Background and Motivations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Genotype:</a:t>
            </a:r>
          </a:p>
          <a:p>
            <a:pPr marL="0" indent="0">
              <a:buNone/>
            </a:pPr>
            <a:r>
              <a:rPr lang="en-US" i="1" dirty="0" smtClean="0"/>
              <a:t>    </a:t>
            </a:r>
            <a:r>
              <a:rPr lang="en-SG" i="1" dirty="0"/>
              <a:t>the genetic makeup of a cell, an organism, or an individual (i.e. the specific allele makeup of the individual) usually with reference to a specific character under consideration.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 descr="C:\Users\ideasensor\Desktop\550px-Punnett_square_mendel_flowers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995" y="3276600"/>
            <a:ext cx="3228975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9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/>
              <a:t>I: Background and Motivations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NGS (Next Generation Sequencing):</a:t>
            </a:r>
          </a:p>
          <a:p>
            <a:pPr lvl="1"/>
            <a:r>
              <a:rPr lang="en-US" i="1" dirty="0" smtClean="0"/>
              <a:t> </a:t>
            </a:r>
            <a:r>
              <a:rPr lang="en-US" sz="2300" i="1" dirty="0" smtClean="0"/>
              <a:t>NGS methods provide cheap and reliable large-scale DNA sequencing.</a:t>
            </a:r>
          </a:p>
          <a:p>
            <a:pPr lvl="1"/>
            <a:endParaRPr lang="en-US" sz="2300" i="1" dirty="0" smtClean="0"/>
          </a:p>
          <a:p>
            <a:pPr lvl="1"/>
            <a:r>
              <a:rPr lang="en-US" sz="2300" i="1" dirty="0" smtClean="0"/>
              <a:t>Used for de novo sequencing, disease mapping, quantifying expression levels through RNA sequencing, population genetic studies, etc.</a:t>
            </a:r>
          </a:p>
          <a:p>
            <a:pPr lvl="1"/>
            <a:endParaRPr lang="en-US" sz="2300" i="1" dirty="0" smtClean="0"/>
          </a:p>
          <a:p>
            <a:pPr lvl="1"/>
            <a:r>
              <a:rPr lang="en-US" sz="2300" i="1" dirty="0"/>
              <a:t>In NGS method, a whole genome, or targeted regions of the genome, is randomly digested into small fragments (or short reads) that get sequenced and are then either aligned to a reference genome or assembled</a:t>
            </a:r>
            <a:r>
              <a:rPr lang="en-US" sz="2300" i="1" dirty="0" smtClean="0"/>
              <a:t>.</a:t>
            </a:r>
            <a:endParaRPr lang="en-US" sz="23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/>
              <a:t>I: Background and Motivations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562600"/>
          </a:xfrm>
        </p:spPr>
        <p:txBody>
          <a:bodyPr>
            <a:normAutofit/>
          </a:bodyPr>
          <a:lstStyle/>
          <a:p>
            <a:r>
              <a:rPr lang="en-US" dirty="0"/>
              <a:t>Base Calling:</a:t>
            </a:r>
          </a:p>
          <a:p>
            <a:pPr lvl="1"/>
            <a:r>
              <a:rPr lang="en-US" sz="2200" i="1" dirty="0"/>
              <a:t>The main principle underlying NGS is sequencing by synthesis.</a:t>
            </a:r>
          </a:p>
          <a:p>
            <a:pPr lvl="1"/>
            <a:r>
              <a:rPr lang="en-US" sz="2200" i="1" dirty="0"/>
              <a:t>The synthesis process is captured in a series of fluorescence images, and base calling infers the actual nucleotide information from the obtained fluorescence-intensity data for each cluster of DNA templates</a:t>
            </a:r>
            <a:r>
              <a:rPr lang="en-US" sz="2200" i="1" dirty="0" smtClean="0"/>
              <a:t>.</a:t>
            </a:r>
          </a:p>
          <a:p>
            <a:pPr lvl="1"/>
            <a:r>
              <a:rPr lang="en-US" sz="2200" i="1" dirty="0" smtClean="0"/>
              <a:t>Assign a measure of uncertainty (quality score) to each base call.</a:t>
            </a:r>
          </a:p>
          <a:p>
            <a:r>
              <a:rPr lang="en-US" sz="2500" dirty="0" smtClean="0"/>
              <a:t>Assemble and alignment:</a:t>
            </a:r>
          </a:p>
          <a:p>
            <a:pPr lvl="1"/>
            <a:r>
              <a:rPr lang="en-US" sz="2200" i="1" dirty="0" smtClean="0"/>
              <a:t>The resulting short-read data are then assembled into a genome.</a:t>
            </a:r>
          </a:p>
          <a:p>
            <a:pPr lvl="1"/>
            <a:r>
              <a:rPr lang="en-US" sz="2200" i="1" dirty="0" smtClean="0"/>
              <a:t>When a reference genome is available, the basic task is to align each short read onto this reference genome.</a:t>
            </a:r>
            <a:endParaRPr lang="en-US" sz="2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/>
              <a:t>I: Background and Motivations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00" dirty="0" smtClean="0"/>
          </a:p>
          <a:p>
            <a:r>
              <a:rPr lang="en-US" altLang="zh-CN" dirty="0" smtClean="0"/>
              <a:t>SNP calling:</a:t>
            </a:r>
          </a:p>
          <a:p>
            <a:pPr marL="0" indent="0">
              <a:buNone/>
            </a:pPr>
            <a:r>
              <a:rPr lang="en-US" sz="2300" i="1" dirty="0"/>
              <a:t> </a:t>
            </a:r>
            <a:r>
              <a:rPr lang="en-US" sz="2300" i="1" dirty="0" smtClean="0"/>
              <a:t>   Having aligned the fragments of one or more individuals to a reference genome, ‘SNP calling’ identifies variable sites.</a:t>
            </a:r>
          </a:p>
          <a:p>
            <a:pPr marL="0" indent="0">
              <a:buNone/>
            </a:pPr>
            <a:endParaRPr lang="en-US" sz="300" i="1" dirty="0" smtClean="0"/>
          </a:p>
          <a:p>
            <a:r>
              <a:rPr lang="en-US" altLang="zh-CN" dirty="0" smtClean="0"/>
              <a:t>Genotype </a:t>
            </a:r>
            <a:r>
              <a:rPr lang="en-US" altLang="zh-CN" dirty="0"/>
              <a:t>calling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sz="2300" i="1" dirty="0" smtClean="0"/>
              <a:t>    Determines </a:t>
            </a:r>
            <a:r>
              <a:rPr lang="en-US" sz="2300" i="1" dirty="0"/>
              <a:t>the genotype for each individual at each site.</a:t>
            </a:r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i="1" dirty="0"/>
              <a:t>    </a:t>
            </a:r>
            <a:endParaRPr lang="en-US" sz="2300" i="1" dirty="0"/>
          </a:p>
          <a:p>
            <a:pPr marL="0" indent="0">
              <a:buNone/>
            </a:pPr>
            <a:endParaRPr lang="en-US" sz="23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4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/>
              <a:t>I: Background and Motivations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00" dirty="0" smtClean="0"/>
          </a:p>
          <a:p>
            <a:r>
              <a:rPr lang="en-US" altLang="zh-CN" dirty="0" smtClean="0"/>
              <a:t>Challenges:</a:t>
            </a:r>
          </a:p>
          <a:p>
            <a:pPr lvl="1"/>
            <a:r>
              <a:rPr lang="en-US" altLang="zh-CN" sz="2200" dirty="0" smtClean="0"/>
              <a:t>NGS data can suffer from high error rates due to multiple factors, including base-calling and alignment errors.</a:t>
            </a:r>
          </a:p>
          <a:p>
            <a:pPr lvl="1"/>
            <a:r>
              <a:rPr lang="en-US" altLang="zh-CN" sz="2200" dirty="0" smtClean="0"/>
              <a:t>Many NGS studies rely on low-coverage sequencing (&lt;5x), for which there is high probability that only one or two chromosomes of a diploid individual has been sampled at a specified site.</a:t>
            </a:r>
          </a:p>
          <a:p>
            <a:pPr lvl="1"/>
            <a:r>
              <a:rPr lang="en-US" altLang="zh-CN" sz="2200" dirty="0" smtClean="0"/>
              <a:t>The above circumstances make accurate SNP and genotype calling difficult, and there is considerable uncertainty associated with the results.</a:t>
            </a:r>
          </a:p>
          <a:p>
            <a:pPr lvl="1"/>
            <a:r>
              <a:rPr lang="en-US" altLang="zh-CN" sz="2200" dirty="0" smtClean="0"/>
              <a:t>Such uncertainty influences downstream analyses based on the inferred SNPs and genotypes, e.g., identification of rare mutations, estimation of allele frequency and association mapping.</a:t>
            </a:r>
          </a:p>
          <a:p>
            <a:pPr marL="0" indent="0">
              <a:buNone/>
            </a:pPr>
            <a:endParaRPr lang="en-US" sz="23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6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>
            <a:normAutofit/>
          </a:bodyPr>
          <a:lstStyle/>
          <a:p>
            <a:r>
              <a:rPr lang="en-US" dirty="0"/>
              <a:t>I: Background and Motivations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00" dirty="0" smtClean="0"/>
          </a:p>
          <a:p>
            <a:r>
              <a:rPr lang="en-US" altLang="zh-CN" dirty="0" smtClean="0"/>
              <a:t>Probabilistic Framework for Genotype and SNP calling:</a:t>
            </a:r>
          </a:p>
          <a:p>
            <a:pPr lvl="1"/>
            <a:r>
              <a:rPr lang="en-US" altLang="zh-CN" sz="2300" i="1" dirty="0" smtClean="0"/>
              <a:t>Incorporate errors introduced in base calling, alignment and assembly.</a:t>
            </a:r>
          </a:p>
          <a:p>
            <a:pPr lvl="1"/>
            <a:endParaRPr lang="en-US" altLang="zh-CN" sz="2300" i="1" dirty="0" smtClean="0"/>
          </a:p>
          <a:p>
            <a:pPr lvl="1"/>
            <a:r>
              <a:rPr lang="en-US" altLang="zh-CN" sz="2300" i="1" dirty="0" smtClean="0"/>
              <a:t>Coupled with prior information, such as allele frequencies and patterns of linkage disequilibrium.</a:t>
            </a:r>
          </a:p>
          <a:p>
            <a:pPr lvl="1"/>
            <a:endParaRPr lang="en-US" altLang="zh-CN" sz="2300" i="1" dirty="0" smtClean="0"/>
          </a:p>
          <a:p>
            <a:pPr lvl="1"/>
            <a:r>
              <a:rPr lang="en-US" altLang="zh-CN" sz="2300" i="1" dirty="0" smtClean="0"/>
              <a:t>Reduce and quantify the uncertainty associated with SNP and genotype calling.</a:t>
            </a:r>
          </a:p>
          <a:p>
            <a:pPr lvl="1"/>
            <a:endParaRPr lang="en-US" altLang="zh-CN" dirty="0" smtClean="0"/>
          </a:p>
          <a:p>
            <a:pPr lvl="1"/>
            <a:endParaRPr lang="en-US" sz="23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3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A8FFA8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A8FFA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A8FFA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5360</TotalTime>
  <Words>1938</Words>
  <Application>Microsoft Office PowerPoint</Application>
  <PresentationFormat>On-screen Show (4:3)</PresentationFormat>
  <Paragraphs>197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Genotype and SNP Calling from Next-generation Sequencing Data</vt:lpstr>
      <vt:lpstr>Outline</vt:lpstr>
      <vt:lpstr>I: Background and Motivations</vt:lpstr>
      <vt:lpstr>I: Background and Motivations</vt:lpstr>
      <vt:lpstr>I: Background and Motivations</vt:lpstr>
      <vt:lpstr>I: Background and Motivations</vt:lpstr>
      <vt:lpstr>I: Background and Motivations</vt:lpstr>
      <vt:lpstr>I: Background and Motivations</vt:lpstr>
      <vt:lpstr>I: Background and Motivations</vt:lpstr>
      <vt:lpstr>I: Background and Motivations</vt:lpstr>
      <vt:lpstr>II: Genotype and SNP Calling</vt:lpstr>
      <vt:lpstr>II: Genotype and SNP Calling</vt:lpstr>
      <vt:lpstr>III: Genotype and SNP Calling</vt:lpstr>
      <vt:lpstr>II: Genotype and SNP Calling</vt:lpstr>
      <vt:lpstr>II: Genotype and SNP Calling</vt:lpstr>
      <vt:lpstr>II: Genotype and SNP Calling</vt:lpstr>
      <vt:lpstr>II: Genotype and SNP Calling</vt:lpstr>
      <vt:lpstr>II: Genotype and SNP Calling</vt:lpstr>
      <vt:lpstr>II: Genotype and SNP Calling</vt:lpstr>
      <vt:lpstr>II: Genotype and SNP Calling</vt:lpstr>
      <vt:lpstr>II: Genotype and SNP Calling</vt:lpstr>
      <vt:lpstr>II: Genotype and SNP Calling</vt:lpstr>
      <vt:lpstr>III: Recommendations and Conclusions</vt:lpstr>
      <vt:lpstr>III: Recommendations and Conclusions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 MIT</dc:creator>
  <cp:lastModifiedBy>NUS COOP</cp:lastModifiedBy>
  <cp:revision>388</cp:revision>
  <dcterms:created xsi:type="dcterms:W3CDTF">2006-08-16T00:00:00Z</dcterms:created>
  <dcterms:modified xsi:type="dcterms:W3CDTF">2012-10-26T03:23:35Z</dcterms:modified>
</cp:coreProperties>
</file>