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89" r:id="rId4"/>
    <p:sldId id="258" r:id="rId5"/>
    <p:sldId id="260" r:id="rId6"/>
    <p:sldId id="288" r:id="rId7"/>
    <p:sldId id="276" r:id="rId8"/>
    <p:sldId id="262" r:id="rId9"/>
    <p:sldId id="279" r:id="rId10"/>
    <p:sldId id="280" r:id="rId11"/>
    <p:sldId id="263" r:id="rId12"/>
    <p:sldId id="287" r:id="rId13"/>
    <p:sldId id="282" r:id="rId14"/>
    <p:sldId id="264" r:id="rId15"/>
    <p:sldId id="283" r:id="rId16"/>
    <p:sldId id="284" r:id="rId17"/>
    <p:sldId id="265" r:id="rId18"/>
    <p:sldId id="268" r:id="rId19"/>
    <p:sldId id="267" r:id="rId20"/>
    <p:sldId id="270" r:id="rId21"/>
    <p:sldId id="272" r:id="rId22"/>
    <p:sldId id="273" r:id="rId23"/>
    <p:sldId id="274" r:id="rId24"/>
    <p:sldId id="278" r:id="rId25"/>
    <p:sldId id="285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95" autoAdjust="0"/>
  </p:normalViewPr>
  <p:slideViewPr>
    <p:cSldViewPr>
      <p:cViewPr varScale="1">
        <p:scale>
          <a:sx n="74" d="100"/>
          <a:sy n="74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Frequency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escapeHtml</c:v>
                </c:pt>
                <c:pt idx="1">
                  <c:v>escapeHtmlAttribute</c:v>
                </c:pt>
                <c:pt idx="2">
                  <c:v>filterNormalizeURI, escapeHtml</c:v>
                </c:pt>
                <c:pt idx="3">
                  <c:v>escapeJsValue</c:v>
                </c:pt>
                <c:pt idx="4">
                  <c:v>filterCSSValue</c:v>
                </c:pt>
                <c:pt idx="5">
                  <c:v>escapeJsString</c:v>
                </c:pt>
                <c:pt idx="6">
                  <c:v>escapeUri</c:v>
                </c:pt>
                <c:pt idx="7">
                  <c:v>escapeHtmlRcdata</c:v>
                </c:pt>
                <c:pt idx="8">
                  <c:v>escapeHtmlAttributeNospace</c:v>
                </c:pt>
                <c:pt idx="9">
                  <c:v>filterHtmlIdent</c:v>
                </c:pt>
                <c:pt idx="10">
                  <c:v>filternormalizeURI 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602</c:v>
                </c:pt>
                <c:pt idx="1">
                  <c:v>380</c:v>
                </c:pt>
                <c:pt idx="2">
                  <c:v>231</c:v>
                </c:pt>
                <c:pt idx="3">
                  <c:v>39</c:v>
                </c:pt>
                <c:pt idx="4">
                  <c:v>33</c:v>
                </c:pt>
                <c:pt idx="5">
                  <c:v>27</c:v>
                </c:pt>
                <c:pt idx="6">
                  <c:v>15</c:v>
                </c:pt>
                <c:pt idx="7">
                  <c:v>10</c:v>
                </c:pt>
                <c:pt idx="8">
                  <c:v>7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243072"/>
        <c:axId val="178244608"/>
      </c:barChart>
      <c:catAx>
        <c:axId val="1782430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244608"/>
        <c:crosses val="autoZero"/>
        <c:auto val="1"/>
        <c:lblAlgn val="ctr"/>
        <c:lblOffset val="100"/>
        <c:noMultiLvlLbl val="0"/>
      </c:catAx>
      <c:valAx>
        <c:axId val="1782446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78243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Templates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July</c:v>
                </c:pt>
                <c:pt idx="1">
                  <c:v>Today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1035</c:v>
                </c:pt>
                <c:pt idx="1">
                  <c:v>4914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488448"/>
        <c:axId val="178489984"/>
      </c:barChart>
      <c:catAx>
        <c:axId val="178488448"/>
        <c:scaling>
          <c:orientation val="minMax"/>
        </c:scaling>
        <c:delete val="0"/>
        <c:axPos val="b"/>
        <c:majorTickMark val="out"/>
        <c:minorTickMark val="none"/>
        <c:tickLblPos val="nextTo"/>
        <c:crossAx val="178489984"/>
        <c:crosses val="autoZero"/>
        <c:auto val="1"/>
        <c:lblAlgn val="ctr"/>
        <c:lblOffset val="100"/>
        <c:noMultiLvlLbl val="0"/>
      </c:catAx>
      <c:valAx>
        <c:axId val="178489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848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D0B7A-1E90-465F-970B-2F892E133A18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6E6C8-5D34-459B-8697-076AEB08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30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en-US" dirty="0" smtClean="0"/>
              <a:t>Show example and apply</a:t>
            </a:r>
            <a:r>
              <a:rPr lang="en-US" baseline="0" dirty="0" smtClean="0"/>
              <a:t> same sanitizer everywhere…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en-US" dirty="0" smtClean="0"/>
              <a:t>Don’t show STATIC, DYN but instead</a:t>
            </a:r>
            <a:r>
              <a:rPr lang="en-US" baseline="0" dirty="0" smtClean="0"/>
              <a:t> a box….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en-US" dirty="0" smtClean="0"/>
              <a:t>Show Dynamic and static</a:t>
            </a:r>
            <a:r>
              <a:rPr lang="en-US" baseline="0" dirty="0" smtClean="0"/>
              <a:t> sets…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en-US" dirty="0" smtClean="0"/>
              <a:t>Can</a:t>
            </a:r>
            <a:r>
              <a:rPr lang="en-US" baseline="0" dirty="0" smtClean="0"/>
              <a:t> be done to other frameworks…..</a:t>
            </a: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Show </a:t>
            </a:r>
            <a:r>
              <a:rPr lang="en-US" dirty="0" err="1" smtClean="0"/>
              <a:t>Dy</a:t>
            </a: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err="1" smtClean="0"/>
              <a:t>namic</a:t>
            </a:r>
            <a:r>
              <a:rPr lang="en-US" dirty="0" smtClean="0"/>
              <a:t> and static</a:t>
            </a:r>
            <a:r>
              <a:rPr lang="en-US" baseline="0" dirty="0" smtClean="0"/>
              <a:t> sets…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35D4-E24E-4EB4-9EC3-5F645370C571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3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6BE5-0A6E-4E54-9E51-30135072A811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5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8B28-56C7-491E-9265-889C5BD783C0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2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1748-E877-41F6-B3B9-872E66D94A8A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5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0272-83C2-44C8-8E43-233F2213DA2C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1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19C1-BCCC-4759-951D-51D50826FF3B}" type="datetime1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6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62CA-4B8F-442B-ADA6-C17FD55B61DE}" type="datetime1">
              <a:rPr lang="en-US" smtClean="0"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2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8BD-5B5D-4458-AA88-B46E3B83AE05}" type="datetime1">
              <a:rPr lang="en-US" smtClean="0"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6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E094-9D1A-45F5-BB38-323270CFCB3B}" type="datetime1">
              <a:rPr lang="en-US" smtClean="0"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0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963-41F7-4348-8C13-0C62E31BCD3F}" type="datetime1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9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DFB-94E8-4BA9-B445-6F6BB17FDE1E}" type="datetime1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9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1974A-F923-4669-8780-111DF198B0C0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7F5E1-F878-4120-B964-4DA1268B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6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7.gif"/><Relationship Id="rId4" Type="http://schemas.openxmlformats.org/officeDocument/2006/relationships/image" Target="../media/image1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60.png"/><Relationship Id="rId4" Type="http://schemas.openxmlformats.org/officeDocument/2006/relationships/image" Target="../media/image17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closure/templates/docs/security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152400" y="838200"/>
            <a:ext cx="8763000" cy="19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lvl="0" algn="ctr" defTabSz="762000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Context-Sensitive Auto-Sanitization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762000"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 Web Templating Languages</a:t>
            </a:r>
          </a:p>
          <a:p>
            <a:pPr lvl="0" algn="ctr" defTabSz="762000"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Using Type Qualifiers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971800" y="4354286"/>
            <a:ext cx="3505200" cy="106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Prateek Saxena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UC Berkeley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-457200" y="4343400"/>
            <a:ext cx="3505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Mike Samuel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248400" y="4343400"/>
            <a:ext cx="3505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Dawn Song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UC Berkeley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553200" y="3505200"/>
            <a:ext cx="1600201" cy="381000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HtmlSanitizer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09800" y="3500372"/>
            <a:ext cx="1600201" cy="381000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URLSanitizer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 rot="5400000">
            <a:off x="4067175" y="3571877"/>
            <a:ext cx="666750" cy="266699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476822" y="2438400"/>
            <a:ext cx="5838378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ImgRender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{……………}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Security &amp; Correctness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(I)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Property </a:t>
            </a:r>
            <a:r>
              <a:rPr lang="en-US" sz="2800" b="1" dirty="0" smtClean="0"/>
              <a:t>C</a:t>
            </a:r>
            <a:r>
              <a:rPr lang="en-US" sz="2000" b="1" dirty="0" smtClean="0"/>
              <a:t>SAN: </a:t>
            </a:r>
            <a:r>
              <a:rPr lang="en-US" sz="2800" dirty="0" smtClean="0"/>
              <a:t>Context-Sensitive Sanitization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52400" y="4038600"/>
            <a:ext cx="2057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=" 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05200" y="4038600"/>
            <a:ext cx="15240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img?f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172200" y="4038600"/>
            <a:ext cx="8382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"/&gt;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772400" y="4038600"/>
            <a:ext cx="1295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209800" y="4038600"/>
            <a:ext cx="1295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953000" y="4038600"/>
            <a:ext cx="1295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endParaRPr lang="en-US" sz="2000" b="1" u="sng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858000" y="4038600"/>
            <a:ext cx="914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49"/>
          <p:cNvSpPr txBox="1"/>
          <p:nvPr/>
        </p:nvSpPr>
        <p:spPr>
          <a:xfrm>
            <a:off x="229021" y="4876800"/>
            <a:ext cx="9156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HTML </a:t>
            </a:r>
          </a:p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Tag </a:t>
            </a:r>
          </a:p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Context</a:t>
            </a:r>
            <a:endParaRPr lang="en-US" dirty="0">
              <a:latin typeface="+mj-lt"/>
              <a:cs typeface="Times New Roman" pitchFamily="18" charset="0"/>
            </a:endParaRPr>
          </a:p>
        </p:txBody>
      </p:sp>
      <p:sp>
        <p:nvSpPr>
          <p:cNvPr id="60" name="TextBox 50"/>
          <p:cNvSpPr txBox="1"/>
          <p:nvPr/>
        </p:nvSpPr>
        <p:spPr>
          <a:xfrm>
            <a:off x="1961190" y="4913531"/>
            <a:ext cx="1187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+mj-lt"/>
                <a:cs typeface="Times New Roman" pitchFamily="18" charset="0"/>
              </a:rPr>
              <a:t>URI START </a:t>
            </a:r>
          </a:p>
          <a:p>
            <a:pPr algn="ctr"/>
            <a:r>
              <a:rPr lang="en-US" dirty="0">
                <a:latin typeface="+mj-lt"/>
                <a:cs typeface="Times New Roman" pitchFamily="18" charset="0"/>
              </a:rPr>
              <a:t>Context</a:t>
            </a:r>
          </a:p>
        </p:txBody>
      </p:sp>
      <p:sp>
        <p:nvSpPr>
          <p:cNvPr id="61" name="TextBox 51"/>
          <p:cNvSpPr txBox="1"/>
          <p:nvPr/>
        </p:nvSpPr>
        <p:spPr>
          <a:xfrm>
            <a:off x="3497393" y="4913531"/>
            <a:ext cx="1093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URI PATH </a:t>
            </a:r>
          </a:p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Context</a:t>
            </a:r>
            <a:endParaRPr lang="en-US" dirty="0">
              <a:latin typeface="+mj-lt"/>
              <a:cs typeface="Times New Roman" pitchFamily="18" charset="0"/>
            </a:endParaRPr>
          </a:p>
        </p:txBody>
      </p:sp>
      <p:sp>
        <p:nvSpPr>
          <p:cNvPr id="62" name="TextBox 52"/>
          <p:cNvSpPr txBox="1"/>
          <p:nvPr/>
        </p:nvSpPr>
        <p:spPr>
          <a:xfrm>
            <a:off x="4708621" y="4913531"/>
            <a:ext cx="14222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URI QUERY</a:t>
            </a:r>
          </a:p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Parameter</a:t>
            </a:r>
          </a:p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Context</a:t>
            </a:r>
            <a:endParaRPr lang="en-US" dirty="0">
              <a:latin typeface="+mj-lt"/>
              <a:cs typeface="Times New Roman" pitchFamily="18" charset="0"/>
            </a:endParaRPr>
          </a:p>
        </p:txBody>
      </p:sp>
      <p:sp>
        <p:nvSpPr>
          <p:cNvPr id="63" name="TextBox 53"/>
          <p:cNvSpPr txBox="1"/>
          <p:nvPr/>
        </p:nvSpPr>
        <p:spPr>
          <a:xfrm>
            <a:off x="6554010" y="4913531"/>
            <a:ext cx="9156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HTML</a:t>
            </a:r>
          </a:p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Tag</a:t>
            </a:r>
          </a:p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Context</a:t>
            </a:r>
            <a:endParaRPr lang="en-US" dirty="0">
              <a:latin typeface="+mj-lt"/>
              <a:cs typeface="Times New Roman" pitchFamily="18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rot="10800000">
            <a:off x="152402" y="4572002"/>
            <a:ext cx="304799" cy="22859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V="1">
            <a:off x="2012424" y="4755624"/>
            <a:ext cx="344268" cy="5048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6200000" flipV="1">
            <a:off x="3505994" y="4572794"/>
            <a:ext cx="304006" cy="30400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6200000" flipV="1">
            <a:off x="4991104" y="4686303"/>
            <a:ext cx="228597" cy="15239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5791200" y="4610100"/>
            <a:ext cx="381000" cy="3429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7086600" y="4648201"/>
            <a:ext cx="457201" cy="30479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7543800" y="4648200"/>
            <a:ext cx="1295400" cy="3048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V="1">
            <a:off x="6781800" y="4724400"/>
            <a:ext cx="228600" cy="762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81000" y="2895600"/>
            <a:ext cx="8378825" cy="98751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Attacks Vary By Contexts!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7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6" grpId="0" animBg="1"/>
      <p:bldP spid="35" grpId="0" animBg="1"/>
      <p:bldP spid="35" grpId="1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  <p:bldP spid="34" grpId="0" animBg="1"/>
      <p:bldP spid="3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Security &amp; Correctness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(II)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Property </a:t>
            </a:r>
            <a:r>
              <a:rPr lang="en-US" sz="2800" b="1" dirty="0" smtClean="0"/>
              <a:t>N</a:t>
            </a:r>
            <a:r>
              <a:rPr lang="en-US" sz="2000" b="1" dirty="0" smtClean="0"/>
              <a:t>OS:   </a:t>
            </a:r>
            <a:r>
              <a:rPr lang="en-US" sz="2800" dirty="0" smtClean="0"/>
              <a:t>No Over Sanitization</a:t>
            </a:r>
          </a:p>
          <a:p>
            <a:endParaRPr lang="en-US" sz="2800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228600" y="2514600"/>
            <a:ext cx="2057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=" 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286000" y="2514600"/>
            <a:ext cx="3810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81400" y="2514600"/>
            <a:ext cx="15240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img?f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48400" y="2514600"/>
            <a:ext cx="8382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"/&gt;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48600" y="2514600"/>
            <a:ext cx="1295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667000" y="2514600"/>
            <a:ext cx="914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29200" y="2514600"/>
            <a:ext cx="1295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endParaRPr lang="en-US" sz="2000" b="1" u="sng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934200" y="2514600"/>
            <a:ext cx="914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TextBox 49"/>
          <p:cNvSpPr txBox="1"/>
          <p:nvPr/>
        </p:nvSpPr>
        <p:spPr>
          <a:xfrm>
            <a:off x="2389875" y="3962400"/>
            <a:ext cx="492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>
                <a:latin typeface="+mj-lt"/>
                <a:cs typeface="Times New Roman" pitchFamily="18" charset="0"/>
              </a:rPr>
              <a:t>Sanitize Only Untrusted Data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cxnSp>
        <p:nvCxnSpPr>
          <p:cNvPr id="76" name="Straight Arrow Connector 75"/>
          <p:cNvCxnSpPr>
            <a:endCxn id="39" idx="2"/>
          </p:cNvCxnSpPr>
          <p:nvPr/>
        </p:nvCxnSpPr>
        <p:spPr>
          <a:xfrm flipV="1">
            <a:off x="3124200" y="3048000"/>
            <a:ext cx="0" cy="914400"/>
          </a:xfrm>
          <a:prstGeom prst="straightConnector1">
            <a:avLst/>
          </a:prstGeom>
          <a:ln w="412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40" idx="2"/>
          </p:cNvCxnSpPr>
          <p:nvPr/>
        </p:nvCxnSpPr>
        <p:spPr>
          <a:xfrm flipV="1">
            <a:off x="5676900" y="3048000"/>
            <a:ext cx="0" cy="1066800"/>
          </a:xfrm>
          <a:prstGeom prst="straightConnector1">
            <a:avLst/>
          </a:prstGeom>
          <a:ln w="412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6825803" y="3124202"/>
            <a:ext cx="794198" cy="1009916"/>
          </a:xfrm>
          <a:prstGeom prst="straightConnector1">
            <a:avLst/>
          </a:prstGeom>
          <a:ln w="412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49"/>
          <p:cNvSpPr txBox="1"/>
          <p:nvPr/>
        </p:nvSpPr>
        <p:spPr>
          <a:xfrm>
            <a:off x="228600" y="4582180"/>
            <a:ext cx="492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>
                <a:latin typeface="+mj-lt"/>
                <a:cs typeface="Times New Roman" pitchFamily="18" charset="0"/>
              </a:rPr>
              <a:t>Not Constant Strings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 flipH="1" flipV="1">
            <a:off x="1295400" y="3124200"/>
            <a:ext cx="990600" cy="1457980"/>
          </a:xfrm>
          <a:prstGeom prst="straightConnector1">
            <a:avLst/>
          </a:prstGeom>
          <a:ln w="412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8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Security Assumptions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15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Canonical HTML Parser </a:t>
            </a:r>
          </a:p>
          <a:p>
            <a:pPr lvl="1"/>
            <a:r>
              <a:rPr lang="en-US" sz="2400" dirty="0" smtClean="0"/>
              <a:t>Flexible to recognize browser differences </a:t>
            </a:r>
            <a:r>
              <a:rPr lang="en-US" sz="1800" dirty="0" smtClean="0">
                <a:solidFill>
                  <a:prstClr val="black"/>
                </a:solidFill>
              </a:rPr>
              <a:t>[</a:t>
            </a:r>
            <a:r>
              <a:rPr lang="en-US" sz="1800" i="1" dirty="0">
                <a:solidFill>
                  <a:prstClr val="black"/>
                </a:solidFill>
              </a:rPr>
              <a:t>GWT, </a:t>
            </a:r>
            <a:r>
              <a:rPr lang="en-US" sz="1800" i="1" dirty="0" err="1">
                <a:solidFill>
                  <a:prstClr val="black"/>
                </a:solidFill>
              </a:rPr>
              <a:t>CTemplates</a:t>
            </a:r>
            <a:r>
              <a:rPr lang="en-US" sz="1800" dirty="0">
                <a:solidFill>
                  <a:prstClr val="black"/>
                </a:solidFill>
              </a:rPr>
              <a:t>]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Correct Sanitizers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Extensive Community Effort </a:t>
            </a:r>
            <a:r>
              <a:rPr lang="en-US" sz="2000" dirty="0" smtClean="0">
                <a:solidFill>
                  <a:prstClr val="black"/>
                </a:solidFill>
              </a:rPr>
              <a:t>[</a:t>
            </a:r>
            <a:r>
              <a:rPr lang="en-US" sz="2000" i="1" dirty="0" smtClean="0">
                <a:solidFill>
                  <a:prstClr val="black"/>
                </a:solidFill>
              </a:rPr>
              <a:t>OWASP, </a:t>
            </a:r>
            <a:r>
              <a:rPr lang="en-US" sz="2000" i="1" dirty="0" err="1" smtClean="0">
                <a:solidFill>
                  <a:prstClr val="black"/>
                </a:solidFill>
              </a:rPr>
              <a:t>HtmlPurify</a:t>
            </a:r>
            <a:r>
              <a:rPr lang="en-US" sz="2000" i="1" dirty="0" smtClean="0">
                <a:solidFill>
                  <a:prstClr val="black"/>
                </a:solidFill>
              </a:rPr>
              <a:t>, GWT, </a:t>
            </a:r>
            <a:r>
              <a:rPr lang="en-US" sz="2000" i="1" dirty="0" err="1" smtClean="0">
                <a:solidFill>
                  <a:prstClr val="black"/>
                </a:solidFill>
              </a:rPr>
              <a:t>Django</a:t>
            </a:r>
            <a:r>
              <a:rPr lang="en-US" sz="2000" dirty="0" smtClean="0">
                <a:solidFill>
                  <a:prstClr val="black"/>
                </a:solidFill>
              </a:rPr>
              <a:t>]</a:t>
            </a:r>
          </a:p>
          <a:p>
            <a:pPr lvl="1"/>
            <a:r>
              <a:rPr lang="en-US" sz="2400" dirty="0" smtClean="0"/>
              <a:t>Research on Secure Sanitization Primitives </a:t>
            </a:r>
            <a:r>
              <a:rPr lang="en-US" sz="1800" dirty="0" smtClean="0"/>
              <a:t>[</a:t>
            </a:r>
            <a:r>
              <a:rPr lang="en-US" sz="1800" i="1" dirty="0" smtClean="0"/>
              <a:t>Bek’11, Hampi’09,Min’06</a:t>
            </a:r>
            <a:r>
              <a:rPr lang="en-US" sz="1800" dirty="0" smtClean="0"/>
              <a:t>]</a:t>
            </a:r>
            <a:endParaRPr lang="en-US" sz="2400" dirty="0" smtClean="0"/>
          </a:p>
          <a:p>
            <a:pPr lvl="1"/>
            <a:r>
              <a:rPr lang="en-US" sz="2400" dirty="0" smtClean="0"/>
              <a:t>Already Used in Many Frameworks</a:t>
            </a:r>
          </a:p>
        </p:txBody>
      </p:sp>
    </p:spTree>
    <p:extLst>
      <p:ext uri="{BB962C8B-B14F-4D97-AF65-F5344CB8AC3E}">
        <p14:creationId xmlns:p14="http://schemas.microsoft.com/office/powerpoint/2010/main" val="412362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Challenges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81740" y="1371600"/>
            <a:ext cx="4337860" cy="4724400"/>
          </a:xfrm>
        </p:spPr>
        <p:txBody>
          <a:bodyPr/>
          <a:lstStyle/>
          <a:p>
            <a:r>
              <a:rPr lang="en-US" dirty="0" smtClean="0"/>
              <a:t>Easily Auditable</a:t>
            </a:r>
          </a:p>
          <a:p>
            <a:r>
              <a:rPr lang="en-US" dirty="0" smtClean="0"/>
              <a:t>Compatibility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Performance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419600" y="1567934"/>
            <a:ext cx="4724400" cy="3858399"/>
            <a:chOff x="4419600" y="1567934"/>
            <a:chExt cx="4724400" cy="3858399"/>
          </a:xfrm>
        </p:grpSpPr>
        <p:sp>
          <p:nvSpPr>
            <p:cNvPr id="4" name="Isosceles Triangle 3"/>
            <p:cNvSpPr/>
            <p:nvPr/>
          </p:nvSpPr>
          <p:spPr>
            <a:xfrm>
              <a:off x="5029200" y="2057400"/>
              <a:ext cx="3886200" cy="2743200"/>
            </a:xfrm>
            <a:prstGeom prst="triangle">
              <a:avLst/>
            </a:prstGeom>
            <a:solidFill>
              <a:srgbClr val="FFC000"/>
            </a:solidFill>
            <a:ln w="38100">
              <a:solidFill>
                <a:srgbClr val="FFC000"/>
              </a:solidFill>
            </a:ln>
            <a:effectLst>
              <a:outerShdw blurRad="330200" dist="152400" dir="7380000" algn="tr" rotWithShape="0">
                <a:prstClr val="black">
                  <a:alpha val="5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 flipH="1" flipV="1">
              <a:off x="6934200" y="19812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00800" y="1567934"/>
              <a:ext cx="12089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Security</a:t>
              </a:r>
              <a:endParaRPr lang="en-US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419600" y="4964668"/>
              <a:ext cx="17556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Performance</a:t>
              </a:r>
              <a:endParaRPr 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53739" y="4964668"/>
              <a:ext cx="18902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Compatibility</a:t>
              </a:r>
              <a:endParaRPr lang="en-US" sz="2400" dirty="0"/>
            </a:p>
          </p:txBody>
        </p:sp>
        <p:sp>
          <p:nvSpPr>
            <p:cNvPr id="36" name="Oval 35"/>
            <p:cNvSpPr/>
            <p:nvPr/>
          </p:nvSpPr>
          <p:spPr>
            <a:xfrm flipH="1" flipV="1">
              <a:off x="4953000" y="47244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 flipH="1" flipV="1">
              <a:off x="8839200" y="47244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" dur="indefinit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Approach #1: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Context-Insensitive Sanitization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152400" y="1752600"/>
            <a:ext cx="8991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1524000"/>
            <a:ext cx="8077200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ImgRender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=”); </a:t>
            </a:r>
            <a:endParaRPr lang="en-US" sz="2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:=  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i="1" dirty="0" smtClean="0">
              <a:solidFill>
                <a:schemeClr val="bg2">
                  <a:lumMod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($x);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“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/&gt;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 . 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“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”; return;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AutoShape 2" descr="data:image/jpg;base64,/9j/4AAQSkZJRgABAQAAAQABAAD/2wBDAAkGBwgHBgkIBwgKCgkLDRYPDQwMDRsUFRAWIB0iIiAdHx8kKDQsJCYxJx8fLT0tMTU3Ojo6Iys/RD84QzQ5Ojf/2wBDAQoKCg0MDRoPDxo3JR8lNzc3Nzc3Nzc3Nzc3Nzc3Nzc3Nzc3Nzc3Nzc3Nzc3Nzc3Nzc3Nzc3Nzc3Nzc3Nzc3Nzf/wAARCABfAREDASIAAhEBAxEB/8QAHAAAAgIDAQEAAAAAAAAAAAAAAAgEBwEFBgMC/8QAUhAAAQMDAQQEBwwHBQMNAAAAAQIDBAAFEQYHEiExQVFhcRMyNpGhsrMIFBUiNUJyc3R1gbEWMzRSkqLBFyNiwtIkgvAlJjdERVNUVVZjk5TR/8QAGAEBAQEBAQAAAAAAAAAAAAAAAAEDAgT/xAAhEQEAAgIBBAMBAAAAAAAAAAAAAQIDERITITFBIjJRQ//aAAwDAQACEQMRAD8AvGiiigK+V+Ke6vqvlXinuohQ537fK+vc9Y1K035TWX7xje1TUWf+3y/r3PWNStN+U1l+8Y3tU1IeSPsbJXI91JzHKvAN4J8QdPZTjL5HupR2bJeEstg2e55CQD/sTv8ApqtssTMJ2jCf0xsOST/yixzP/uCmrpYNIWi6tatsjjtquCG0XBhSlriOJCRvjiSU8BTPihiiYiWaKKKNhRWKzQFFFFAUUUUBRWKzQFFFFAUUUUBRRRQFFFFAUUUUBRWKKDNFYrNAUUUUBXy44htBW4tKEgZKlHAFaTV+p4OlrOufOyok7rLCT8Z5eMhI/qegUumqdXXnVT61XOUfexOUQ2jhpA7vnHtOePVyo4teKmAmbQtJRVKSu/QnFJ5hlzwnq5qKxtO0hIJSLwhs8Rl1taB5yKWscOjFZ76jKcs/j2mKSuZIWggpU6tQI6QVE5qXpvymsv3jG9qmtdWx035TWX7xje1TRnX7QbI8uNaP9M9Lf+pbN/8Afa/1VvFcj3UnDAHgG/oD8qr0XvxNexq3Tcl9tiPqC0uvOqCG225ralLUTgAAHiSeityKVPRg/wCeNh+8WPaCmokKKWHFJPEIJHZwotL8n04420grcWlCRzUo4ArnJevtJxFqQ7qCApSeaWng4f5c0uN8vt2vzylXi4yJYycIWrCBx/cGE+itcOHAD8KM5zfhkU7UtIKc3PhXHaWVgefFbuz6qsF7d8Fa7vDkvYz4JDw38de7z9FKnX0hS23EOtLU24hQUhaDhST1g9BokZp9wcPI66xkddcJsj1TI1Jp9xu4OeEnwXA064ebiSMpUe3GRnpINclt5uU+NdLVFizpMdhyO4taGXVICiFAZOCM8CaNuXba17lf7NasfCV2gxCeQfkIQT3AnjWle2kaQZGfhyM59Vlf5CllCEhRUAAo81dJ76z01GU5Z9QZFG1HSC1bvwru9qmVgefFbm06s0/eHfA2y8wZD2M+CQ8N/wDh50qtHzkqBwUnIIOCk9BB6DVSMs+ziZrNU5sg17LkzUadvb6n1LB95yHFZXkDJQo9PDiD2Griz00b1tExuGc1gqCRlRAHWTXDbQdocPSifekZCZl1WnIYCsJaH7yz0dg5nsHGqNv+qr9qFazdbk840on+4QdxpI6t0cx35NHFskQY24a00xb3VNS7/bm3EnCke+EqUk9oByK1y9pmkEHHwy0rtShR/pS0hKU4AAHZWc1HE5p/DMN7SNIOf9uxkfTyn8xWzt+q9PXJYbgXy3PuHk2iSgq/hzmlUqTarW9ebnEtkUAvSnQ0nKc7ueasdOBk/hVIyz40bsKSoApIIPIg15SpTERhb8p9pllAytx1YSlI6yTwFcxfbxbNnmkY6Uo30R20x4kcKwp1QHDie7JPfS/al1NdtTzDIu0lS0BWW46Thprqwn+p40d2vFV/TtpmkIRwq9NPYOD72Sp71Qa8Yu1XR0lzcF1LXDxno7jY85TilwyMUUZ9afw3Fru9tu8fw9rnxpjXIrYdCwD245VNzSh224TbVKTLtkp2LITycaVgnv6x2HhTAbM9et6rjrizkoZu0dALiUnCXk8t9I6OPMdGR10aVyRZ3lFfOR1iijQuG1u/rvesJLCHMw7efe7SQeG8PHPfnh/u1xZISMqPAeivSS8uTKfkLOVvOqcWT+8okn0mva1R0y7vb4ywCh+Wy0oEZBClpB/Oo8e+Vlm6A2UNXOAzdNSreQ2+neZhNkoO6eSlq58Rg4GMdPVXdPbLtHrjFr4K3eGN9Lywrz5rskJCEBKQAlIwB1UL8U91V6YpEQUGSgNyn20eKhxSU56gSBUzTflNZfvGN7VNRZ37fK+vc9Y1K035TWX7xje1TUh5o+xslcj3UnMf9nb+gPypxlcj3UnMf9nb+gPyqtc3hvNGeWNh+8WPaCmnkAqYcSkZKkEAdZxSr6M8sbD94seuKazIA40XD4lTFg2KuLKXtQ3MoB4mLDT+OC4ejuSO+u4hbM9HxG0o+BWn9350hSnD6TXO6v2vw7ZIchafjJnvtqKFvuKKWUqBwQOlZ7sDtNVrdto2rbnkOXh2Mg824aQz5lD4w/iovKlVpbRNCaajaRuc6DaY8OVEjqebcjo3MlPHBxzB7aoSpUi5XGTve+rlOf3uCg9KcWFd+TxqLRle0Wnstv3PRPv3UCegtRj6Xaj+6B+XrN9kd9dNe/ue/lC/fUx/zcrw90D8vWb7I766aNP5qsq3tlWgtP37TTV1u0ZyRIU86jdLykoASogfFBqoaYbYh5AR/tL/ALQ1HGKImWL9sm01OguJtsY2+Xu/3TzS1EBXRvJJwRS+LQ40tTbyNx1tRQtBPiqBwR+BBpwqUq/+UN2+3yPaqo6y1iO7OnZC4mo7RIbJCm57Chj6xOR+IJ89MxrO/I01pqbdFJCltIw0gnAW4ThI85pYbV8r277Yz7RNXH7oKYpFntMAE4kSVuLHQQhPLzrB/ChSdUmVLypL82U9LluF2Q+suOOK5qUeZ/45DhU3T1km6huzNstyAp9zJKlHCW0Dmo9g4ecVreY4VcvufIbXve8zigeG8KhgK/whO9jzqquKxyt3bWx7HbBDYSbs6/cZPNSt8tIB6glJ5d5NV3tcsdv0/qaPEtMYR46oaXCkKJyreUCeJ6gKY6qH2+DGqoB64X+c0aZKxFeys+mr/wBlWkLNFtFo1Gyy58ISIQK1LcKkhSsbxAPAHhjh21QBpm9lxP8AZ7Ys9EUD0mjnFrupna9fFXnWUhhCsxrbmM2AcjeGPCHv3vi/7tcUSEjJ4AczUq6uKeu9wdWrKlzHlE9pcUa8okdMubFirJCZD7bSj1BSgD+dRxPey4tnuyuA9bGLnqdpUh+QkLbiFRShpB5b2D8ZR59Q9J2+q9k1jnW9arEx8HzkJJb3FEtuEfNUDnn1jiPQbFSkJSEpAAAwAOisnuqvRwjWieuNracW08godbUULQeaVA4IPcRWx01eF6fv8G6oUUiO6C5jPFs8Fg45jdJ4dgrYbSGRH19fW0jCffIUAP8AEhKv61zagFJKTyIwajzT8bG7+EI3/eCili/Su6/+JP8AFRRr1mrukVcC7TYTgwqNIcaxjoSogHzca8o76ospiS2kqUw6l1IBxkpIUOP4VZO23SrsC7nUMZsmHM3UyCB+qdAwCexQAGesdtVlRnaONjbWS7RL1a41xgOBxiQgKSR0HpB6iDwI7Kmr8U91KtpzVd70y4s2eaW21nK2HBvtqPXunke0YrplbYtWKb3MWsHHjCKvPr4qtoyRru4ad+3yvr3PWNStN+U1l+8Y3tU1AcWXXVuK8Zaio95OTU/TflPZPvKN7VNSGEfY2SuR7qTmP+ob+gPypw31hthxZ5JST5hSeR/1Df0B+VVtm8N3o3yxsP3ix64q89sd6es+jHUxXS0/NdTGStOQQDkqweg7oVVG6KGdZWH7xY9cVcW3iGuRo9iSnxIkxDi8DPBQUj81Cjmn1lQgAGAAABw7q73Z9s2d1ZCNzmTVw7fvqbb8EkFx0g4JGeAGcjiOYrgujhVibPtpv6LWn4KnW9yVGQta2VsLAWneO8UkHAIySc5zxxUc01v5O2mbJ9LW6yzX/Ay5EhmM4tDr0lXjBJIOE4T6KoRBylJPMjNXHd9s8GbbJMSLZZgW+0tvedcQAneBGeBPXVOIGBjq4UXJx7aW37nv5Qv31Mf83K8PdA/L1m+yO+umvf3PfyhfvqY/5uV4e6B+XrN9kd9dNV3/ADVZTDbEPICP9pf9oaXmmG2IeQEf7S/7Q1HOLy76lKv/AJQ3b7fI9qqm1pSr/wCUN3+3yPaqo6zeHlafli3fbGPaJq3/AHQcVSrfZJo8VqQ40e9aQQf5PTVQWn5Yt32xj2iaZnXtgOpdLTba0QJCk+EjlRwPCJOU57CRg99VKRukwVwccVbGwO8sRptxszyghySEyGN4+OUjCgO3GD5+qqpcbWw64y8gtutLKHEK5oUDgg9oNDbjjLiHGHFtOoVvIcbWUqSesEcQaM6zxk4Wc5qitv4A1Haz0qiL9Ch/+1p4u1jWEdhLXvqI/ujHhHo2VnvIIB81c7qPUdz1NNbl3h9LjraShAQgJSkHiQAKNL3rMNVTM7K+Oz2yfZ/8xpZjTM7K/wDo+sv1J9ZVT2mHzJdL9HXDv90jOcFNTX0nh1OK/pUEOOMrQ8wcOtKC0fSSQR6RVnbcNNLg3lF/jtn3rMARIUOSHRwBP0hj8U9tVies0cWjVjd2yexc7fGnRFBbMhtLiFA5GCM1IWoJSSTgdJPRSz6Q2gXvSbBiQ/AyYW8V+9pAUQgnnuKB+Lk8ccRknhxqdqfanf7/AA3IKG41viOp3XEsbynFg8wVnkD2AHto2jLXTndX3Ju8aqu1xYVvMvySW1ZzlKcJBHYQnP41qCla8IZSVOqO6hI6VHgB56BwHdXbbJtMOag1M1LcQTb7atLrqiOC3PmIH4gKPYB10Yxu1nYf2UMfvnzUVb1FVv04ecqOzLjuR5LSHWXUlK21jIUDzBFVHqjYuFuLkaYmIZBORElklCexKwCR08we8VcNFHc1ifJZJuznV8NZSqyuPADJXHdQtP5g+ioX6Han3t34Bn5+q/rTT4oxTTPowWBjZ/q58gJsEpIPzlqQketXR6c2U6pavVumykQY7MaU0+sLkEqKUrCiAEpPHA6SKvzFB4caLGKsNPq+ai3aXu0tw4DURwjHXukClSbTuNpT1ACrf236uZktDTVvdCylxLk1SSCkY4pbz15wT3DrNVDyozy23OnR7OWDI17YWx0St/8AhQpX+WmXuUCNc4EiDNaDsaQ2W3EHpBqjthNpVM1PJuaknwMFncCiOBcXywesJB8466vsUd4o+KgNTbIr7b5DjlkCblDzlCd8IeT2EHAPeD+FclI0pqSMvcesFzCupEZS/SnIprMdVFCcUSVRnSmpHv1dguR+lHUj1sVOY2e6veUALDIQD85xbYA/mpnaKJ0oVnsg0fedMSbo9eGWmhKbZS2EOhZ+KVk5xy8YVB2z6Yvd+u9ses1ucltsx3EOFCkjdJUCOZHVVtUUacY1osX9nesf/IJH/wAjf+qrs2T2mfZdGsQrrGVGkpfeUW1EEgKWSORI5V2NGBRK0ioNLdetAatfvdyeZsb62nZjzjaw43hSVLUQfG6jTImjFFtWLQWu27P9XNXOE65Yn0ttyWlrV4RvgkLBJ8bqFMnWajzZsWA2lyY+2whSggLdUEp3jyGTQrWKw4zXmzWBqhxU6M77xue7gupGUO45b6enHWMHvqprjsx1fAXgWtMsH58R5Kh/Ng+imTCgoZBBFZok46yWBnQGr3VhI0/KTk4ytTYA/mqHqbTNx0vJjRrt73D8houhDLm+UgHHxjgce7NNS4tLaSpagEgZJJ4AUs202/s6j1hJlw1hcRltMdhY5OJTklQ7CpSsdgFGV6RWHLdVM3ssSRs+seRzjBXnJP8AWlkO8RhtJUs8EpHMnoFNlpiAbVpu129RyqNEaaUcYyUpAJ89RcPtKuMGNcoT0Kcwh+M8ndcbWMhQqktV7HblDeU/ptwTIpyQw65uvI7AeSh3kHvq9qxiq1tWLeSnTdPXyAsomWW4tFPM+9lqT/EkEemviLYr1MWlMWzXJ0qOAREWB+JIwPxptMUYoz6MfqgdM7Ir3cnUOXwptkT5yAoLfV2ADKU95J7qu+x2eFYrazb7YwlmMyMJSDknrJPST0mp9Zo0rWIYorNFHQooooCiiigKrXanL1yywtNijJTbMf3j8IlySR9HGUj6OT2jjVlVgjhRJjcE7AAJBGFAneBHEHpz21OstnuF/uLdutUdT0hZGeHxUD95Z+an/gZPCmS1LoTT+pFh24wUpkj/AKwwS24R1EjmO/NbGwaftenYQiWeI3GazlW7xUs9alHiT30Y9Lv3RdF6bY0tYWLayoOLT8d57GPCuHmrsHUOgAVvqKKN4jQooooCiiigKKKKAooooCiiigKr3boAdBOAjIMpngfpVYVcztD02/qrTa7ZFkNsOl1DiVOAlJ3TnHCiW8F2tOp7/Zmwi13iXGbAADYUFoGOpKgQPwreo2p6zQgJN0aX/iXFbz6EgVGu+zrVFoClSIDTrSRkusSEEAdyiD6K5daFtqKXE7qh0ZzUeXdo9t1etYajvrKmLrd5DzCubKQltB7wkDI7DmtJzPDprbWfTF7vSt22QC8OGVF5tIHflQPmFWJpnYvIW62/qWahDQ4mLEJJV2Fzhgdwz20WK2s57ZNpFzUN+buElpXwZb3A4pRBAddBylA68Hie4DppihyqPboEW2Q2ocBhuPGaTuobbGAkVJqvRWvGNCiiijoUUUUBRRRQFFFFB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BfAREDASIAAhEBAxEB/8QAHAAAAgIDAQEAAAAAAAAAAAAAAAgEBwEFBgMC/8QAUhAAAQMDAQQEBwwHBQMNAAAAAQIDBAAFEQYHEiExQVFhcRMyNpGhsrMIFBUiNUJyc3R1gbEWMzRSkqLBFyNiwtIkgvAlJjdERVNUVVZjk5TR/8QAGAEBAQEBAQAAAAAAAAAAAAAAAAEDAgT/xAAhEQEAAgIBBAMBAAAAAAAAAAAAAQIDERITITFBIjJRQ//aAAwDAQACEQMRAD8AvGiiigK+V+Ke6vqvlXinuohQ537fK+vc9Y1K035TWX7xje1TUWf+3y/r3PWNStN+U1l+8Y3tU1IeSPsbJXI91JzHKvAN4J8QdPZTjL5HupR2bJeEstg2e55CQD/sTv8ApqtssTMJ2jCf0xsOST/yixzP/uCmrpYNIWi6tatsjjtquCG0XBhSlriOJCRvjiSU8BTPihiiYiWaKKKNhRWKzQFFFFAUUUUBRWKzQFFFFAUUUUBRRRQFFFFAUUUUBRWKKDNFYrNAUUUUBXy44htBW4tKEgZKlHAFaTV+p4OlrOufOyok7rLCT8Z5eMhI/qegUumqdXXnVT61XOUfexOUQ2jhpA7vnHtOePVyo4teKmAmbQtJRVKSu/QnFJ5hlzwnq5qKxtO0hIJSLwhs8Rl1taB5yKWscOjFZ76jKcs/j2mKSuZIWggpU6tQI6QVE5qXpvymsv3jG9qmtdWx035TWX7xje1TRnX7QbI8uNaP9M9Lf+pbN/8Afa/1VvFcj3UnDAHgG/oD8qr0XvxNexq3Tcl9tiPqC0uvOqCG225ralLUTgAAHiSeityKVPRg/wCeNh+8WPaCmokKKWHFJPEIJHZwotL8n04420grcWlCRzUo4ArnJevtJxFqQ7qCApSeaWng4f5c0uN8vt2vzylXi4yJYycIWrCBx/cGE+itcOHAD8KM5zfhkU7UtIKc3PhXHaWVgefFbuz6qsF7d8Fa7vDkvYz4JDw38de7z9FKnX0hS23EOtLU24hQUhaDhST1g9BokZp9wcPI66xkddcJsj1TI1Jp9xu4OeEnwXA064ebiSMpUe3GRnpINclt5uU+NdLVFizpMdhyO4taGXVICiFAZOCM8CaNuXba17lf7NasfCV2gxCeQfkIQT3AnjWle2kaQZGfhyM59Vlf5CllCEhRUAAo81dJ76z01GU5Z9QZFG1HSC1bvwru9qmVgefFbm06s0/eHfA2y8wZD2M+CQ8N/wDh50qtHzkqBwUnIIOCk9BB6DVSMs+ziZrNU5sg17LkzUadvb6n1LB95yHFZXkDJQo9PDiD2Griz00b1tExuGc1gqCRlRAHWTXDbQdocPSifekZCZl1WnIYCsJaH7yz0dg5nsHGqNv+qr9qFazdbk840on+4QdxpI6t0cx35NHFskQY24a00xb3VNS7/bm3EnCke+EqUk9oByK1y9pmkEHHwy0rtShR/pS0hKU4AAHZWc1HE5p/DMN7SNIOf9uxkfTyn8xWzt+q9PXJYbgXy3PuHk2iSgq/hzmlUqTarW9ebnEtkUAvSnQ0nKc7ueasdOBk/hVIyz40bsKSoApIIPIg15SpTERhb8p9pllAytx1YSlI6yTwFcxfbxbNnmkY6Uo30R20x4kcKwp1QHDie7JPfS/al1NdtTzDIu0lS0BWW46Thprqwn+p40d2vFV/TtpmkIRwq9NPYOD72Sp71Qa8Yu1XR0lzcF1LXDxno7jY85TilwyMUUZ9afw3Fru9tu8fw9rnxpjXIrYdCwD245VNzSh224TbVKTLtkp2LITycaVgnv6x2HhTAbM9et6rjrizkoZu0dALiUnCXk8t9I6OPMdGR10aVyRZ3lFfOR1iijQuG1u/rvesJLCHMw7efe7SQeG8PHPfnh/u1xZISMqPAeivSS8uTKfkLOVvOqcWT+8okn0mva1R0y7vb4ywCh+Wy0oEZBClpB/Oo8e+Vlm6A2UNXOAzdNSreQ2+neZhNkoO6eSlq58Rg4GMdPVXdPbLtHrjFr4K3eGN9Lywrz5rskJCEBKQAlIwB1UL8U91V6YpEQUGSgNyn20eKhxSU56gSBUzTflNZfvGN7VNRZ37fK+vc9Y1K035TWX7xje1TUh5o+xslcj3UnMf9nb+gPypxlcj3UnMf9nb+gPyqtc3hvNGeWNh+8WPaCmnkAqYcSkZKkEAdZxSr6M8sbD94seuKazIA40XD4lTFg2KuLKXtQ3MoB4mLDT+OC4ejuSO+u4hbM9HxG0o+BWn9350hSnD6TXO6v2vw7ZIchafjJnvtqKFvuKKWUqBwQOlZ7sDtNVrdto2rbnkOXh2Mg824aQz5lD4w/iovKlVpbRNCaajaRuc6DaY8OVEjqebcjo3MlPHBxzB7aoSpUi5XGTve+rlOf3uCg9KcWFd+TxqLRle0Wnstv3PRPv3UCegtRj6Xaj+6B+XrN9kd9dNe/ue/lC/fUx/zcrw90D8vWb7I766aNP5qsq3tlWgtP37TTV1u0ZyRIU86jdLykoASogfFBqoaYbYh5AR/tL/ALQ1HGKImWL9sm01OguJtsY2+Xu/3TzS1EBXRvJJwRS+LQ40tTbyNx1tRQtBPiqBwR+BBpwqUq/+UN2+3yPaqo6y1iO7OnZC4mo7RIbJCm57Chj6xOR+IJ89MxrO/I01pqbdFJCltIw0gnAW4ThI85pYbV8r277Yz7RNXH7oKYpFntMAE4kSVuLHQQhPLzrB/ChSdUmVLypL82U9LluF2Q+suOOK5qUeZ/45DhU3T1km6huzNstyAp9zJKlHCW0Dmo9g4ecVreY4VcvufIbXve8zigeG8KhgK/whO9jzqquKxyt3bWx7HbBDYSbs6/cZPNSt8tIB6glJ5d5NV3tcsdv0/qaPEtMYR46oaXCkKJyreUCeJ6gKY6qH2+DGqoB64X+c0aZKxFeys+mr/wBlWkLNFtFo1Gyy58ISIQK1LcKkhSsbxAPAHhjh21QBpm9lxP8AZ7Ys9EUD0mjnFrupna9fFXnWUhhCsxrbmM2AcjeGPCHv3vi/7tcUSEjJ4AczUq6uKeu9wdWrKlzHlE9pcUa8okdMubFirJCZD7bSj1BSgD+dRxPey4tnuyuA9bGLnqdpUh+QkLbiFRShpB5b2D8ZR59Q9J2+q9k1jnW9arEx8HzkJJb3FEtuEfNUDnn1jiPQbFSkJSEpAAAwAOisnuqvRwjWieuNracW08godbUULQeaVA4IPcRWx01eF6fv8G6oUUiO6C5jPFs8Fg45jdJ4dgrYbSGRH19fW0jCffIUAP8AEhKv61zagFJKTyIwajzT8bG7+EI3/eCili/Su6/+JP8AFRRr1mrukVcC7TYTgwqNIcaxjoSogHzca8o76ospiS2kqUw6l1IBxkpIUOP4VZO23SrsC7nUMZsmHM3UyCB+qdAwCexQAGesdtVlRnaONjbWS7RL1a41xgOBxiQgKSR0HpB6iDwI7Kmr8U91KtpzVd70y4s2eaW21nK2HBvtqPXunke0YrplbYtWKb3MWsHHjCKvPr4qtoyRru4ad+3yvr3PWNStN+U1l+8Y3tU1AcWXXVuK8Zaio95OTU/TflPZPvKN7VNSGEfY2SuR7qTmP+ob+gPypw31hthxZ5JST5hSeR/1Df0B+VVtm8N3o3yxsP3ix64q89sd6es+jHUxXS0/NdTGStOQQDkqweg7oVVG6KGdZWH7xY9cVcW3iGuRo9iSnxIkxDi8DPBQUj81Cjmn1lQgAGAAABw7q73Z9s2d1ZCNzmTVw7fvqbb8EkFx0g4JGeAGcjiOYrgujhVibPtpv6LWn4KnW9yVGQta2VsLAWneO8UkHAIySc5zxxUc01v5O2mbJ9LW6yzX/Ay5EhmM4tDr0lXjBJIOE4T6KoRBylJPMjNXHd9s8GbbJMSLZZgW+0tvedcQAneBGeBPXVOIGBjq4UXJx7aW37nv5Qv31Mf83K8PdA/L1m+yO+umvf3PfyhfvqY/5uV4e6B+XrN9kd9dNV3/ADVZTDbEPICP9pf9oaXmmG2IeQEf7S/7Q1HOLy76lKv/AJQ3b7fI9qqm1pSr/wCUN3+3yPaqo6zeHlafli3fbGPaJq3/AHQcVSrfZJo8VqQ40e9aQQf5PTVQWn5Yt32xj2iaZnXtgOpdLTba0QJCk+EjlRwPCJOU57CRg99VKRukwVwccVbGwO8sRptxszyghySEyGN4+OUjCgO3GD5+qqpcbWw64y8gtutLKHEK5oUDgg9oNDbjjLiHGHFtOoVvIcbWUqSesEcQaM6zxk4Wc5qitv4A1Haz0qiL9Ch/+1p4u1jWEdhLXvqI/ujHhHo2VnvIIB81c7qPUdz1NNbl3h9LjraShAQgJSkHiQAKNL3rMNVTM7K+Oz2yfZ/8xpZjTM7K/wDo+sv1J9ZVT2mHzJdL9HXDv90jOcFNTX0nh1OK/pUEOOMrQ8wcOtKC0fSSQR6RVnbcNNLg3lF/jtn3rMARIUOSHRwBP0hj8U9tVies0cWjVjd2yexc7fGnRFBbMhtLiFA5GCM1IWoJSSTgdJPRSz6Q2gXvSbBiQ/AyYW8V+9pAUQgnnuKB+Lk8ccRknhxqdqfanf7/AA3IKG41viOp3XEsbynFg8wVnkD2AHto2jLXTndX3Ju8aqu1xYVvMvySW1ZzlKcJBHYQnP41qCla8IZSVOqO6hI6VHgB56BwHdXbbJtMOag1M1LcQTb7atLrqiOC3PmIH4gKPYB10Yxu1nYf2UMfvnzUVb1FVv04ecqOzLjuR5LSHWXUlK21jIUDzBFVHqjYuFuLkaYmIZBORElklCexKwCR08we8VcNFHc1ifJZJuznV8NZSqyuPADJXHdQtP5g+ioX6Han3t34Bn5+q/rTT4oxTTPowWBjZ/q58gJsEpIPzlqQketXR6c2U6pavVumykQY7MaU0+sLkEqKUrCiAEpPHA6SKvzFB4caLGKsNPq+ai3aXu0tw4DURwjHXukClSbTuNpT1ACrf236uZktDTVvdCylxLk1SSCkY4pbz15wT3DrNVDyozy23OnR7OWDI17YWx0St/8AhQpX+WmXuUCNc4EiDNaDsaQ2W3EHpBqjthNpVM1PJuaknwMFncCiOBcXywesJB8466vsUd4o+KgNTbIr7b5DjlkCblDzlCd8IeT2EHAPeD+FclI0pqSMvcesFzCupEZS/SnIprMdVFCcUSVRnSmpHv1dguR+lHUj1sVOY2e6veUALDIQD85xbYA/mpnaKJ0oVnsg0fedMSbo9eGWmhKbZS2EOhZ+KVk5xy8YVB2z6Yvd+u9ses1ucltsx3EOFCkjdJUCOZHVVtUUacY1osX9nesf/IJH/wAjf+qrs2T2mfZdGsQrrGVGkpfeUW1EEgKWSORI5V2NGBRK0ioNLdetAatfvdyeZsb62nZjzjaw43hSVLUQfG6jTImjFFtWLQWu27P9XNXOE65Yn0ttyWlrV4RvgkLBJ8bqFMnWajzZsWA2lyY+2whSggLdUEp3jyGTQrWKw4zXmzWBqhxU6M77xue7gupGUO45b6enHWMHvqprjsx1fAXgWtMsH58R5Kh/Ng+imTCgoZBBFZok46yWBnQGr3VhI0/KTk4ytTYA/mqHqbTNx0vJjRrt73D8houhDLm+UgHHxjgce7NNS4tLaSpagEgZJJ4AUs202/s6j1hJlw1hcRltMdhY5OJTklQ7CpSsdgFGV6RWHLdVM3ssSRs+seRzjBXnJP8AWlkO8RhtJUs8EpHMnoFNlpiAbVpu129RyqNEaaUcYyUpAJ89RcPtKuMGNcoT0Kcwh+M8ndcbWMhQqktV7HblDeU/ptwTIpyQw65uvI7AeSh3kHvq9qxiq1tWLeSnTdPXyAsomWW4tFPM+9lqT/EkEemviLYr1MWlMWzXJ0qOAREWB+JIwPxptMUYoz6MfqgdM7Ir3cnUOXwptkT5yAoLfV2ADKU95J7qu+x2eFYrazb7YwlmMyMJSDknrJPST0mp9Zo0rWIYorNFHQooooCiiigKrXanL1yywtNijJTbMf3j8IlySR9HGUj6OT2jjVlVgjhRJjcE7AAJBGFAneBHEHpz21OstnuF/uLdutUdT0hZGeHxUD95Z+an/gZPCmS1LoTT+pFh24wUpkj/AKwwS24R1EjmO/NbGwaftenYQiWeI3GazlW7xUs9alHiT30Y9Lv3RdF6bY0tYWLayoOLT8d57GPCuHmrsHUOgAVvqKKN4jQooooCiiigKKKKAooooCiiigKr3boAdBOAjIMpngfpVYVcztD02/qrTa7ZFkNsOl1DiVOAlJ3TnHCiW8F2tOp7/Zmwi13iXGbAADYUFoGOpKgQPwreo2p6zQgJN0aX/iXFbz6EgVGu+zrVFoClSIDTrSRkusSEEAdyiD6K5daFtqKXE7qh0ZzUeXdo9t1etYajvrKmLrd5DzCubKQltB7wkDI7DmtJzPDprbWfTF7vSt22QC8OGVF5tIHflQPmFWJpnYvIW62/qWahDQ4mLEJJV2Fzhgdwz20WK2s57ZNpFzUN+buElpXwZb3A4pRBAddBylA68Hie4DppihyqPboEW2Q2ocBhuPGaTuobbGAkVJqvRWvGNCiiijoUUUUBRRRQFFFFB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6" descr="data:image/jpg;base64,/9j/4AAQSkZJRgABAQAAAQABAAD/2wBDAAkGBwgHBgkIBwgKCgkLDRYPDQwMDRsUFRAWIB0iIiAdHx8kKDQsJCYxJx8fLT0tMTU3Ojo6Iys/RD84QzQ5Ojf/2wBDAQoKCg0MDRoPDxo3JR8lNzc3Nzc3Nzc3Nzc3Nzc3Nzc3Nzc3Nzc3Nzc3Nzc3Nzc3Nzc3Nzc3Nzc3Nzc3Nzc3Nzf/wAARCABfAREDASIAAhEBAxEB/8QAHAAAAgIDAQEAAAAAAAAAAAAAAAgEBwEFBgMC/8QAUhAAAQMDAQQEBwwHBQMNAAAAAQIDBAAFEQYHEiExQVFhcRMyNpGhsrMIFBUiNUJyc3R1gbEWMzRSkqLBFyNiwtIkgvAlJjdERVNUVVZjk5TR/8QAGAEBAQEBAQAAAAAAAAAAAAAAAAEDAgT/xAAhEQEAAgIBBAMBAAAAAAAAAAAAAQIDERITITFBIjJRQ//aAAwDAQACEQMRAD8AvGiiigK+V+Ke6vqvlXinuohQ537fK+vc9Y1K035TWX7xje1TUWf+3y/r3PWNStN+U1l+8Y3tU1IeSPsbJXI91JzHKvAN4J8QdPZTjL5HupR2bJeEstg2e55CQD/sTv8ApqtssTMJ2jCf0xsOST/yixzP/uCmrpYNIWi6tatsjjtquCG0XBhSlriOJCRvjiSU8BTPihiiYiWaKKKNhRWKzQFFFFAUUUUBRWKzQFFFFAUUUUBRRRQFFFFAUUUUBRWKKDNFYrNAUUUUBXy44htBW4tKEgZKlHAFaTV+p4OlrOufOyok7rLCT8Z5eMhI/qegUumqdXXnVT61XOUfexOUQ2jhpA7vnHtOePVyo4teKmAmbQtJRVKSu/QnFJ5hlzwnq5qKxtO0hIJSLwhs8Rl1taB5yKWscOjFZ76jKcs/j2mKSuZIWggpU6tQI6QVE5qXpvymsv3jG9qmtdWx035TWX7xje1TRnX7QbI8uNaP9M9Lf+pbN/8Afa/1VvFcj3UnDAHgG/oD8qr0XvxNexq3Tcl9tiPqC0uvOqCG225ralLUTgAAHiSeityKVPRg/wCeNh+8WPaCmokKKWHFJPEIJHZwotL8n04420grcWlCRzUo4ArnJevtJxFqQ7qCApSeaWng4f5c0uN8vt2vzylXi4yJYycIWrCBx/cGE+itcOHAD8KM5zfhkU7UtIKc3PhXHaWVgefFbuz6qsF7d8Fa7vDkvYz4JDw38de7z9FKnX0hS23EOtLU24hQUhaDhST1g9BokZp9wcPI66xkddcJsj1TI1Jp9xu4OeEnwXA064ebiSMpUe3GRnpINclt5uU+NdLVFizpMdhyO4taGXVICiFAZOCM8CaNuXba17lf7NasfCV2gxCeQfkIQT3AnjWle2kaQZGfhyM59Vlf5CllCEhRUAAo81dJ76z01GU5Z9QZFG1HSC1bvwru9qmVgefFbm06s0/eHfA2y8wZD2M+CQ8N/wDh50qtHzkqBwUnIIOCk9BB6DVSMs+ziZrNU5sg17LkzUadvb6n1LB95yHFZXkDJQo9PDiD2Griz00b1tExuGc1gqCRlRAHWTXDbQdocPSifekZCZl1WnIYCsJaH7yz0dg5nsHGqNv+qr9qFazdbk840on+4QdxpI6t0cx35NHFskQY24a00xb3VNS7/bm3EnCke+EqUk9oByK1y9pmkEHHwy0rtShR/pS0hKU4AAHZWc1HE5p/DMN7SNIOf9uxkfTyn8xWzt+q9PXJYbgXy3PuHk2iSgq/hzmlUqTarW9ebnEtkUAvSnQ0nKc7ueasdOBk/hVIyz40bsKSoApIIPIg15SpTERhb8p9pllAytx1YSlI6yTwFcxfbxbNnmkY6Uo30R20x4kcKwp1QHDie7JPfS/al1NdtTzDIu0lS0BWW46Thprqwn+p40d2vFV/TtpmkIRwq9NPYOD72Sp71Qa8Yu1XR0lzcF1LXDxno7jY85TilwyMUUZ9afw3Fru9tu8fw9rnxpjXIrYdCwD245VNzSh224TbVKTLtkp2LITycaVgnv6x2HhTAbM9et6rjrizkoZu0dALiUnCXk8t9I6OPMdGR10aVyRZ3lFfOR1iijQuG1u/rvesJLCHMw7efe7SQeG8PHPfnh/u1xZISMqPAeivSS8uTKfkLOVvOqcWT+8okn0mva1R0y7vb4ywCh+Wy0oEZBClpB/Oo8e+Vlm6A2UNXOAzdNSreQ2+neZhNkoO6eSlq58Rg4GMdPVXdPbLtHrjFr4K3eGN9Lywrz5rskJCEBKQAlIwB1UL8U91V6YpEQUGSgNyn20eKhxSU56gSBUzTflNZfvGN7VNRZ37fK+vc9Y1K035TWX7xje1TUh5o+xslcj3UnMf9nb+gPypxlcj3UnMf9nb+gPyqtc3hvNGeWNh+8WPaCmnkAqYcSkZKkEAdZxSr6M8sbD94seuKazIA40XD4lTFg2KuLKXtQ3MoB4mLDT+OC4ejuSO+u4hbM9HxG0o+BWn9350hSnD6TXO6v2vw7ZIchafjJnvtqKFvuKKWUqBwQOlZ7sDtNVrdto2rbnkOXh2Mg824aQz5lD4w/iovKlVpbRNCaajaRuc6DaY8OVEjqebcjo3MlPHBxzB7aoSpUi5XGTve+rlOf3uCg9KcWFd+TxqLRle0Wnstv3PRPv3UCegtRj6Xaj+6B+XrN9kd9dNe/ue/lC/fUx/zcrw90D8vWb7I766aNP5qsq3tlWgtP37TTV1u0ZyRIU86jdLykoASogfFBqoaYbYh5AR/tL/ALQ1HGKImWL9sm01OguJtsY2+Xu/3TzS1EBXRvJJwRS+LQ40tTbyNx1tRQtBPiqBwR+BBpwqUq/+UN2+3yPaqo6y1iO7OnZC4mo7RIbJCm57Chj6xOR+IJ89MxrO/I01pqbdFJCltIw0gnAW4ThI85pYbV8r277Yz7RNXH7oKYpFntMAE4kSVuLHQQhPLzrB/ChSdUmVLypL82U9LluF2Q+suOOK5qUeZ/45DhU3T1km6huzNstyAp9zJKlHCW0Dmo9g4ecVreY4VcvufIbXve8zigeG8KhgK/whO9jzqquKxyt3bWx7HbBDYSbs6/cZPNSt8tIB6glJ5d5NV3tcsdv0/qaPEtMYR46oaXCkKJyreUCeJ6gKY6qH2+DGqoB64X+c0aZKxFeys+mr/wBlWkLNFtFo1Gyy58ISIQK1LcKkhSsbxAPAHhjh21QBpm9lxP8AZ7Ys9EUD0mjnFrupna9fFXnWUhhCsxrbmM2AcjeGPCHv3vi/7tcUSEjJ4AczUq6uKeu9wdWrKlzHlE9pcUa8okdMubFirJCZD7bSj1BSgD+dRxPey4tnuyuA9bGLnqdpUh+QkLbiFRShpB5b2D8ZR59Q9J2+q9k1jnW9arEx8HzkJJb3FEtuEfNUDnn1jiPQbFSkJSEpAAAwAOisnuqvRwjWieuNracW08godbUULQeaVA4IPcRWx01eF6fv8G6oUUiO6C5jPFs8Fg45jdJ4dgrYbSGRH19fW0jCffIUAP8AEhKv61zagFJKTyIwajzT8bG7+EI3/eCili/Su6/+JP8AFRRr1mrukVcC7TYTgwqNIcaxjoSogHzca8o76ospiS2kqUw6l1IBxkpIUOP4VZO23SrsC7nUMZsmHM3UyCB+qdAwCexQAGesdtVlRnaONjbWS7RL1a41xgOBxiQgKSR0HpB6iDwI7Kmr8U91KtpzVd70y4s2eaW21nK2HBvtqPXunke0YrplbYtWKb3MWsHHjCKvPr4qtoyRru4ad+3yvr3PWNStN+U1l+8Y3tU1AcWXXVuK8Zaio95OTU/TflPZPvKN7VNSGEfY2SuR7qTmP+ob+gPypw31hthxZ5JST5hSeR/1Df0B+VVtm8N3o3yxsP3ix64q89sd6es+jHUxXS0/NdTGStOQQDkqweg7oVVG6KGdZWH7xY9cVcW3iGuRo9iSnxIkxDi8DPBQUj81Cjmn1lQgAGAAABw7q73Z9s2d1ZCNzmTVw7fvqbb8EkFx0g4JGeAGcjiOYrgujhVibPtpv6LWn4KnW9yVGQta2VsLAWneO8UkHAIySc5zxxUc01v5O2mbJ9LW6yzX/Ay5EhmM4tDr0lXjBJIOE4T6KoRBylJPMjNXHd9s8GbbJMSLZZgW+0tvedcQAneBGeBPXVOIGBjq4UXJx7aW37nv5Qv31Mf83K8PdA/L1m+yO+umvf3PfyhfvqY/5uV4e6B+XrN9kd9dNV3/ADVZTDbEPICP9pf9oaXmmG2IeQEf7S/7Q1HOLy76lKv/AJQ3b7fI9qqm1pSr/wCUN3+3yPaqo6zeHlafli3fbGPaJq3/AHQcVSrfZJo8VqQ40e9aQQf5PTVQWn5Yt32xj2iaZnXtgOpdLTba0QJCk+EjlRwPCJOU57CRg99VKRukwVwccVbGwO8sRptxszyghySEyGN4+OUjCgO3GD5+qqpcbWw64y8gtutLKHEK5oUDgg9oNDbjjLiHGHFtOoVvIcbWUqSesEcQaM6zxk4Wc5qitv4A1Haz0qiL9Ch/+1p4u1jWEdhLXvqI/ujHhHo2VnvIIB81c7qPUdz1NNbl3h9LjraShAQgJSkHiQAKNL3rMNVTM7K+Oz2yfZ/8xpZjTM7K/wDo+sv1J9ZVT2mHzJdL9HXDv90jOcFNTX0nh1OK/pUEOOMrQ8wcOtKC0fSSQR6RVnbcNNLg3lF/jtn3rMARIUOSHRwBP0hj8U9tVies0cWjVjd2yexc7fGnRFBbMhtLiFA5GCM1IWoJSSTgdJPRSz6Q2gXvSbBiQ/AyYW8V+9pAUQgnnuKB+Lk8ccRknhxqdqfanf7/AA3IKG41viOp3XEsbynFg8wVnkD2AHto2jLXTndX3Ju8aqu1xYVvMvySW1ZzlKcJBHYQnP41qCla8IZSVOqO6hI6VHgB56BwHdXbbJtMOag1M1LcQTb7atLrqiOC3PmIH4gKPYB10Yxu1nYf2UMfvnzUVb1FVv04ecqOzLjuR5LSHWXUlK21jIUDzBFVHqjYuFuLkaYmIZBORElklCexKwCR08we8VcNFHc1ifJZJuznV8NZSqyuPADJXHdQtP5g+ioX6Han3t34Bn5+q/rTT4oxTTPowWBjZ/q58gJsEpIPzlqQketXR6c2U6pavVumykQY7MaU0+sLkEqKUrCiAEpPHA6SKvzFB4caLGKsNPq+ai3aXu0tw4DURwjHXukClSbTuNpT1ACrf236uZktDTVvdCylxLk1SSCkY4pbz15wT3DrNVDyozy23OnR7OWDI17YWx0St/8AhQpX+WmXuUCNc4EiDNaDsaQ2W3EHpBqjthNpVM1PJuaknwMFncCiOBcXywesJB8466vsUd4o+KgNTbIr7b5DjlkCblDzlCd8IeT2EHAPeD+FclI0pqSMvcesFzCupEZS/SnIprMdVFCcUSVRnSmpHv1dguR+lHUj1sVOY2e6veUALDIQD85xbYA/mpnaKJ0oVnsg0fedMSbo9eGWmhKbZS2EOhZ+KVk5xy8YVB2z6Yvd+u9ses1ucltsx3EOFCkjdJUCOZHVVtUUacY1osX9nesf/IJH/wAjf+qrs2T2mfZdGsQrrGVGkpfeUW1EEgKWSORI5V2NGBRK0ioNLdetAatfvdyeZsb62nZjzjaw43hSVLUQfG6jTImjFFtWLQWu27P9XNXOE65Yn0ttyWlrV4RvgkLBJ8bqFMnWajzZsWA2lyY+2whSggLdUEp3jyGTQrWKw4zXmzWBqhxU6M77xue7gupGUO45b6enHWMHvqprjsx1fAXgWtMsH58R5Kh/Ng+imTCgoZBBFZok46yWBnQGr3VhI0/KTk4ytTYA/mqHqbTNx0vJjRrt73D8houhDLm+UgHHxjgce7NNS4tLaSpagEgZJJ4AUs202/s6j1hJlw1hcRltMdhY5OJTklQ7CpSsdgFGV6RWHLdVM3ssSRs+seRzjBXnJP8AWlkO8RhtJUs8EpHMnoFNlpiAbVpu129RyqNEaaUcYyUpAJ89RcPtKuMGNcoT0Kcwh+M8ndcbWMhQqktV7HblDeU/ptwTIpyQw65uvI7AeSh3kHvq9qxiq1tWLeSnTdPXyAsomWW4tFPM+9lqT/EkEemviLYr1MWlMWzXJ0qOAREWB+JIwPxptMUYoz6MfqgdM7Ir3cnUOXwptkT5yAoLfV2ADKU95J7qu+x2eFYrazb7YwlmMyMJSDknrJPST0mp9Zo0rWIYorNFHQooooCiiigKrXanL1yywtNijJTbMf3j8IlySR9HGUj6OT2jjVlVgjhRJjcE7AAJBGFAneBHEHpz21OstnuF/uLdutUdT0hZGeHxUD95Z+an/gZPCmS1LoTT+pFh24wUpkj/AKwwS24R1EjmO/NbGwaftenYQiWeI3GazlW7xUs9alHiT30Y9Lv3RdF6bY0tYWLayoOLT8d57GPCuHmrsHUOgAVvqKKN4jQooooCiiigKKKKAooooCiiigKr3boAdBOAjIMpngfpVYVcztD02/qrTa7ZFkNsOl1DiVOAlJ3TnHCiW8F2tOp7/Zmwi13iXGbAADYUFoGOpKgQPwreo2p6zQgJN0aX/iXFbz6EgVGu+zrVFoClSIDTrSRkusSEEAdyiD6K5daFtqKXE7qh0ZzUeXdo9t1etYajvrKmLrd5DzCubKQltB7wkDI7DmtJzPDprbWfTF7vSt22QC8OGVF5tIHflQPmFWJpnYvIW62/qWahDQ4mLEJJV2Fzhgdwz20WK2s57ZNpFzUN+buElpXwZb3A4pRBAddBylA68Hie4DppihyqPboEW2Q2ocBhuPGaTuobbGAkVJqvRWvGNCiiijoUUUUBRRRQFFFFB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6" name="Picture 8" descr="http://i2.asp.net/common/header/logo.png?cdn_id=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042" y="3991913"/>
            <a:ext cx="1683323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prateeks\Downloads\djan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5714999"/>
            <a:ext cx="1981200" cy="6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://xssterminate.googlecode.com/files/no%20html%20bugs%20smal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934763"/>
            <a:ext cx="15240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http://t2.gstatic.com/images?q=tbn:ANd9GcR5fre7GmDmigrUmz4jW5YRO5a1K_a5nL6ycqu7gMkXrRtwFf8B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80" y="4677713"/>
            <a:ext cx="19812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609600" y="1524000"/>
            <a:ext cx="8074025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ImgRender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=‘”); </a:t>
            </a:r>
            <a:endParaRPr lang="en-US" sz="2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:= 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HtmlEncode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i="1" dirty="0" smtClean="0">
              <a:solidFill>
                <a:schemeClr val="bg2">
                  <a:lumMod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($x);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“’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/&gt;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 .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HtmlEncode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). “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”; return;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71800" y="3131550"/>
            <a:ext cx="1600201" cy="381000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52599" y="2514600"/>
            <a:ext cx="1600201" cy="381000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343400" y="1828800"/>
            <a:ext cx="4953000" cy="787193"/>
            <a:chOff x="3351756" y="2362200"/>
            <a:chExt cx="4953000" cy="787193"/>
          </a:xfrm>
          <a:solidFill>
            <a:schemeClr val="tx1"/>
          </a:solidFill>
        </p:grpSpPr>
        <p:sp>
          <p:nvSpPr>
            <p:cNvPr id="11" name="Explosion 2 10"/>
            <p:cNvSpPr/>
            <p:nvPr/>
          </p:nvSpPr>
          <p:spPr>
            <a:xfrm>
              <a:off x="3351756" y="2362200"/>
              <a:ext cx="4953000" cy="787193"/>
            </a:xfrm>
            <a:prstGeom prst="irregularSeal2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90999" y="2590800"/>
              <a:ext cx="272841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schemeClr val="bg1"/>
                  </a:solidFill>
                  <a:latin typeface="Monaco" pitchFamily="49" charset="0"/>
                  <a:cs typeface="+mn-cs"/>
                </a:rPr>
                <a:t>javascript</a:t>
              </a:r>
              <a:r>
                <a:rPr lang="en-US" b="1" dirty="0">
                  <a:solidFill>
                    <a:schemeClr val="bg1"/>
                  </a:solidFill>
                  <a:latin typeface="Monaco" pitchFamily="49" charset="0"/>
                  <a:cs typeface="+mn-cs"/>
                </a:rPr>
                <a:t>: </a:t>
              </a:r>
              <a:r>
                <a:rPr lang="en-US" b="1" dirty="0" smtClean="0">
                  <a:solidFill>
                    <a:schemeClr val="bg1"/>
                  </a:solidFill>
                  <a:latin typeface="Monaco" pitchFamily="49" charset="0"/>
                </a:rPr>
                <a:t>bad</a:t>
              </a:r>
              <a:r>
                <a:rPr lang="en-US" b="1" dirty="0" smtClean="0">
                  <a:solidFill>
                    <a:schemeClr val="bg1"/>
                  </a:solidFill>
                  <a:latin typeface="Monaco" pitchFamily="49" charset="0"/>
                  <a:cs typeface="+mn-cs"/>
                </a:rPr>
                <a:t>();</a:t>
              </a:r>
              <a:endParaRPr lang="en-US" dirty="0">
                <a:solidFill>
                  <a:schemeClr val="bg1"/>
                </a:solidFill>
                <a:latin typeface="Monaco" pitchFamily="49" charset="0"/>
                <a:cs typeface="+mn-cs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724400" y="3381025"/>
            <a:ext cx="3581400" cy="2867375"/>
            <a:chOff x="4419600" y="1453133"/>
            <a:chExt cx="4724400" cy="3973200"/>
          </a:xfrm>
        </p:grpSpPr>
        <p:sp>
          <p:nvSpPr>
            <p:cNvPr id="28" name="Isosceles Triangle 27"/>
            <p:cNvSpPr/>
            <p:nvPr/>
          </p:nvSpPr>
          <p:spPr>
            <a:xfrm>
              <a:off x="5029200" y="2132843"/>
              <a:ext cx="3886200" cy="2743200"/>
            </a:xfrm>
            <a:prstGeom prst="triangle">
              <a:avLst/>
            </a:prstGeom>
            <a:solidFill>
              <a:srgbClr val="FFC000"/>
            </a:solidFill>
            <a:ln w="38100">
              <a:solidFill>
                <a:srgbClr val="FFC000"/>
              </a:solidFill>
            </a:ln>
            <a:effectLst>
              <a:outerShdw blurRad="330200" dist="152400" dir="7380000" algn="tr" rotWithShape="0">
                <a:prstClr val="black">
                  <a:alpha val="5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341592" y="1453133"/>
              <a:ext cx="12089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Security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19600" y="4964668"/>
              <a:ext cx="17556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Performance</a:t>
              </a:r>
              <a:endParaRPr lang="en-US" sz="2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53739" y="4964668"/>
              <a:ext cx="18902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Compatibility</a:t>
              </a:r>
              <a:endParaRPr lang="en-US" sz="2400" dirty="0"/>
            </a:p>
          </p:txBody>
        </p:sp>
        <p:sp>
          <p:nvSpPr>
            <p:cNvPr id="33" name="Oval 32"/>
            <p:cNvSpPr/>
            <p:nvPr/>
          </p:nvSpPr>
          <p:spPr>
            <a:xfrm flipH="1" flipV="1">
              <a:off x="4953000" y="47244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 flipH="1" flipV="1">
              <a:off x="8839200" y="47244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30" y="3043544"/>
            <a:ext cx="39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" y="2450439"/>
            <a:ext cx="4556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244281" y="5771599"/>
            <a:ext cx="2830460" cy="8021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381000" y="3203482"/>
            <a:ext cx="8378825" cy="98751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False Sense of Security!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9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1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3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25" grpId="0" animBg="1"/>
      <p:bldP spid="25" grpId="1" animBg="1"/>
      <p:bldP spid="24" grpId="0" animBg="1"/>
      <p:bldP spid="24" grpId="1" animBg="1"/>
      <p:bldP spid="26" grpId="0" animBg="1"/>
      <p:bldP spid="26" grpId="1" animBg="1"/>
      <p:bldP spid="14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Approach #2: 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Context-Sensitive Runtime Parsing (CSRP)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Content Placeholder 7"/>
          <p:cNvSpPr txBox="1">
            <a:spLocks/>
          </p:cNvSpPr>
          <p:nvPr/>
        </p:nvSpPr>
        <p:spPr>
          <a:xfrm>
            <a:off x="304800" y="2026503"/>
            <a:ext cx="8991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57" name="TextBox 50"/>
          <p:cNvSpPr txBox="1"/>
          <p:nvPr/>
        </p:nvSpPr>
        <p:spPr>
          <a:xfrm>
            <a:off x="2394280" y="5257799"/>
            <a:ext cx="1187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+mj-lt"/>
                <a:cs typeface="Times New Roman" pitchFamily="18" charset="0"/>
              </a:rPr>
              <a:t>URI START </a:t>
            </a:r>
          </a:p>
          <a:p>
            <a:pPr algn="ctr"/>
            <a:r>
              <a:rPr lang="en-US" dirty="0">
                <a:latin typeface="+mj-lt"/>
                <a:cs typeface="Times New Roman" pitchFamily="18" charset="0"/>
              </a:rPr>
              <a:t>Context</a:t>
            </a:r>
          </a:p>
        </p:txBody>
      </p:sp>
      <p:sp>
        <p:nvSpPr>
          <p:cNvPr id="59" name="TextBox 52"/>
          <p:cNvSpPr txBox="1"/>
          <p:nvPr/>
        </p:nvSpPr>
        <p:spPr>
          <a:xfrm>
            <a:off x="4881034" y="5180231"/>
            <a:ext cx="1229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URI </a:t>
            </a:r>
            <a:r>
              <a:rPr lang="en-US" dirty="0" err="1" smtClean="0">
                <a:latin typeface="+mj-lt"/>
                <a:cs typeface="Times New Roman" pitchFamily="18" charset="0"/>
              </a:rPr>
              <a:t>Param</a:t>
            </a:r>
            <a:endParaRPr lang="en-US" dirty="0" smtClean="0">
              <a:latin typeface="+mj-lt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+mj-lt"/>
                <a:cs typeface="Times New Roman" pitchFamily="18" charset="0"/>
              </a:rPr>
              <a:t>Context</a:t>
            </a:r>
            <a:endParaRPr lang="en-US" dirty="0">
              <a:latin typeface="+mj-lt"/>
              <a:cs typeface="Times New Roman" pitchFamily="18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H="1" flipV="1">
            <a:off x="2209800" y="4876800"/>
            <a:ext cx="433090" cy="42046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V="1">
            <a:off x="5067304" y="5029203"/>
            <a:ext cx="228597" cy="15239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 rot="5400000">
            <a:off x="1171575" y="3857626"/>
            <a:ext cx="666750" cy="266699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28600" y="2667000"/>
            <a:ext cx="5711614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ImgRender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{……………}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52400" y="4343400"/>
            <a:ext cx="2057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=" 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505200" y="4343400"/>
            <a:ext cx="15240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img?f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209800" y="4343400"/>
            <a:ext cx="1295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029200" y="4343400"/>
            <a:ext cx="1295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endParaRPr lang="en-US" sz="2000" b="1" u="sng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057400" y="3914775"/>
            <a:ext cx="1617960" cy="381000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URLSanitizer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648200" y="3886200"/>
            <a:ext cx="2095499" cy="381000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URLParamSanitizer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AutoShape 2" descr="data:image/jpg;base64,/9j/4AAQSkZJRgABAQAAAQABAAD/2wCEAAkGBhQSEBUUEhIUFBUUFxQVFRgXFRUUFxUUFBQVFBQXFxQXHCYeGBkkGRUUHy8hJCcpLCwsFR8xNTAqNSYrLCkBCQoKDgwOGg8PGiwkHyUsKSksLCwsKSw0KSkpLCksLCksLCwsLCkpKSkpKSwsKSksLCwsLCkpLCkpKSksKSwsLP/AABEIALAAsAMBIgACEQEDEQH/xAAcAAABBQEBAQAAAAAAAAAAAAAAAwQFBgcBAgj/xAA/EAABAwEFBAYIBAYCAwEAAAABAAIDEQQFEiExBkFRkQciYXGBoRMyQmJyscHRUoKS8CMzQ6LC4RTxJFPSFf/EABsBAAEFAQEAAAAAAAAAAAAAAAQAAgMFBgEH/8QAMBEAAgICAQMCAwcEAwAAAAAAAAECAwQRMQUSISJRE0FxFDJhgZHR8BVCscEjoeH/2gAMAwEAAhEDEQA/ANxQhCQgQhCQgQgryUhHpCTfJQVJoBqq/eW3dmiqA4yO4MzHi7RNlJR5HwrlN6itlkquVWdWvpHld/LjawcT1j9B5KLn2ynd61oI7G0HyULyIrgMj0+18+DWULGnbRu3zSH87vuhu0Tv/dIPzu+6Z9pXsS/02fubKiqySDa6Zvq2h3ia/NSll6Qpm+uGSD9J5j7J6yIvkjl0+1ceTSEKq3f0gQPoJMUR7c2/qH2VkgtLXtDmODmnQg1HMKaMoy4YHOqdf3loWQvIK7VOIzqEISECEISECEISECELhKQgqmd63gIYZJD7DHOpxwglQW0O1gjDhGa4Wuc53wtJoO+mqw9t6yz2tr5XOcXvp+LquOGmfAE8lH3732ja5qU1Fe62WK89rrRbHUe40PqsbkP07+8pvPZXsjc8lrcIrnn4V0BSWEWOQl2J7ZG0ByxAt1Bz7VE3nez5jnk3c0fXiVXvcn5N3VjcKtaiJvvV53+aTNvckKIon6RYLHXsLf8ANdxQLc7ikqLlEtI78BDgXi5KsvZw480zouUXNIa8eLJaO/OKlbr2qkhdiikLTvANQe9pyKqhCG5JdvsQTxIyWmjcdm+kyKYhlopE/QO9hx/xKuzXVXy42Y8VddiukySykRzkyQHKur4+1vFvZyRNdr4kZ/M6O4pzq/T9jcUJtYrY2VjXxuDmOFWuGYITgIkz3Hg6hCEhAhC4SkICVT9qNpszFEfjcNwT7a2//QR4W+u7yByHiVRbA6szQTU1xOPFwHyCDvt16UA5N2vREfuu2sLsWrmltOGMFtTxOYPgqn0aWBptcpeM44zSu4l4afGlVoIYHAg7wqhBAbJemI5MtLXNru9Jk6niQD4pUaT0Ox/TLRDbbnDI2Pe0uP5XUwkHnyVZAV726sHpGCVvrMyPa0/Y/NQGzuzhtBxOq2MHM73Ebh91HNdr0endPya/sisb48P6kbYLskmdSNpdxOgHeVZrHsK0DFNJpqG9Vo73Fe752risg9DZmBzxqB6jD7xHrO7FTrVbZ7S7+I98h3NGTR3NGS7GEpFbldVa+el/2XUwXbHk58Ne15efKqBLdjssVn8cQVLZcruDR3kV8l4kuumpb8lL9naKr+pbfMv1L2/ZKyytrE6nax4cPEVKgry2OljBLP4jezJwHa3f4KuxxSROxRucwj2mO+oOitFx7euBDLVmNBKBmOGMDUdoUUqpRLDG6lL+2W/wZWy1ecK0K+tnY7Sz0kRaHkVDhTC/hWnzVEngLHFrgQ5uRB3FMTNDj5EMhePD9hCiCvSKLoQ6y5dGu2hskwhlcfQSmmekbzo4cAd/Nbm1y+WSFtXRhtebRCIJXVkjFGk6uaB86Keu3XhmT610/t/54L6/uX5C4F1FGXBIWu0CNjnu0aCT4fVLFVbb69PRwBoObsz3NpQfqI5Jspdq2MnLti2Um9ryMsr5HeyaDhjPDsaMvBMrJOWODhqEhaDQMb2YnfE7P5UXYnKom9vZQ2SbeydN5OfvoOAXq3wi0RYH6jNrvaa4ZtI7QVHWd6koHJRk+Saux8jKz2ovDopQPSNFHjc4OGTx7p8lD7V3+LPG2z2fquc3On9Nmn6ip/aW7y2zC1s9eE1PvQk0c0/MKo7VwxOhZM0AOeW0O9wI3930Vio/E02aTFy3CD/nkrlmsw1dWh3D1nHfmdB2lT1gu97gOqGt3NGTe8nVya3HZPSPFdBme4blYYrQXOcG5N0AA3BaHHw4RimzOZGfZZNpP+f6PLLFTKtfhAA50qvM12B2oqpqx2SqfOu/JESceGkQxUl5Tf6lBtNwhpqC4JpPdrXCmjuJ0PfwParpbbKoCazDHhOWLIHt3fbxSWPTOLTQ2eTfXNSUhrsptGbK/wBFMSIidT/Td/8AJ381N7T2aGdglhlic9tKgPZV7e4mtQqzbbCXOwmgcMs943Z/vVIP2ZlDceCra0qDlXh2FZnIxfhz1s2/T+r7UbHvuXP/AKen2N41Y4dtDTmkSEl/wJGaY29oP2XDaZRq8nseMXzFfND/AApGlr6/TL7y0KkKU2avR1ntDXtOYz76Z05Yh4qHbbD7TB3tNPLMJ3ZS0uBY8BwIOF/UOR3E9U81HKD4Ya8rHy63BPlH0pd1ubNE2RuYeAeadBUHouvgOifDiDvRPe1tDUUBq2h39XL8qvwRdNnfHb5PPLYdk3ECVmPSHasdqZFuq0eAzPm48lpxWN35aMd4vPDEfmVy9+nQDlP0aIm0S4pHHtPll9ErE5MI35p1G5VskUz8khC9SMD1ERuT6CRMR2DJna9+G7XjiGDm4LJLfOS2zxnRrHv8XOP0aFrW1rMd2v7Gsd+kiqyC3ZSxHcYw3zc08lbUsua+WvwJ245MLHnfpyH+1J3WVX7utFGFp1r9lJ2G00K11Xrq2jOT9FumXW73BS8srcKqlktqeOvDLVCzrew6Mlo7eDhmqteRzyUtbLb2qAtEuJ3ki6lpbYJkS34R52mPqvGtAf1Cv1Vq6I7eXOljccQLa556EUqD2OKod/W6poNwy7hl8qK5dDcR9NIdwZn5D6rJZ8tx/M0uJDtRfL02ds0h60DK8W9Q/wBuSrd4dHcT/wCXI5vY8B45jMeauls9bwTZywt/Ucim+ShLwW0K4yitoye9uj+eOpazGOMZxc2+sOSrV5RER0OoFDlwIK3h5UHftww2lpErMzo9vVePzb/GqtMbrrl6bo/mv2GOjT3FlI6Hrz9HaXNrkcLvOh8ivoELBLj2PlslrLg4PioQHaH8zdxyW6WKXFGx34mtPMCquMS2M7J9r2vDIshcMXKw17q2t5P4a8wFuRWHW1uG3EHg4fpJb/iir+EVOV/b9SHjcnUbk0cKOI4EjkUrG5AyRUPwP43p3FIo6N6cseoWhpc7BSazFjtC10Z8QR9RyWPX5YXMq1w68DyCPdJ+WIf3LSbgvHA/CTk7LuO5IbcbOl//AJETcTmikrfxspSvfSo5cEdRPaLWizwn+TM2bLUBw7j9CpCz2mqipojEatqYzoTu913A/NDJxuNOw/dXeJmOrw+CPLw1b6o8lkhtpG9LG8yq82203jmvf/6HaFcLLpa2VX2XIj4SJWa1E70xtFuDe9R9ovHLVR75S4oPKzU12QDcTBe++wUkkL3/AL0W1dFF0GOyGVwoZTl8I+5+SzPYzZV9snDAOqKOlduazh3nQLfGRtijDGABrQGtHYMgspn3KMfP1Zoao/JCFodVxSDivRKTcV57ZN2Tcn82WkVpaEpHJnO/VOZHJjaXZHlzyRFUdsTG0/fWmtac1fLidWzRfAFn8z1oVytpZ4h7jfktV0heuT/ADyeEPSsZ26g9Dby7djPJ4D/8nLZis56V7rqGygajCfiZUjm1zv0q9tW4lVkR3Az68m0lPbnz/ZSbHJa0nHE1+9vVPyr5eaaNcgmiomvI9jenMb1HsenEb1E0Rkgx6tFy30HAMeetuPEfdU5kiXZImxbi9odCbg9ol9oNiA8uks+Frj68ZHUf4bj+8lnd4bPYXYSHQv8AwvBw191wz+fetIsG0hYKSdYcfaH3TW/9pWyCjQA0e04DF4V9VH1TcuC1x5uf3eDM5bgmb7BPcQfqmpsbxlTzH3V6ue6bReMhZAMEQNJJTk0fc+6M1fIOiewtADmyvIGZMhbiPHCMh3KWdkYch2tmGNsZ3keGat+y/RvPaSHFphiOZe8dYj3GnM9+i1y7dkLJZzWKzsB/ERidzdVScloA7Sgb86MF7fUkjXsZ3NcsVjhEcLaNGZJzc929zjvKJpans3IllJ1SZKx2fnu99seP8htVfb5ZxxSL3L24pvI5V0ETiUjkwtD8/PknMr0we+ufHTuH7KsKY/MazyxmJ4HEgeJNAtNhZhaBwAHIKi7N2PHaGjc2rz4aedFfQtd0qrtg5e4BkS29HVFbR3V/yLM+PeRVvxDMfbxUquFWzWwVra0fPsDC1zo3ilagjgR+/JR8rC1xad3y3LQ+kTZvBL6Zg6shz7H/AGOvNUq1Q4219pqBlHteiotr7fAza9LMembTRKseo2gUeskShtFMhmeH1PAKP9Oa4W67+DRxSj3ltGxtL3vNGgAkud4a9ykrp7vL4C8fGdnmXAtaraGCrzU7h9h9VLbM7Dy20ia04orPq1uj5B7tdB7x8OKnNlOjkRkT26j5dWxatZwL+J7NB2q7ufVCZnUYUrsr5L2qla0vCE7JAyKMRxNEbG5Na3ID7lKGY8V4JXglZizLsb25MMUF7Hp8iSJXSV5JVdZY5PySqJwleXFBKSe5RJbHnmRybSPXuR6ZzS80VXDYmJWiTdz7kjTfyXtrN5/7Tm67AZ5Q32dXHg3/AHorfHpcmkiKUtIseyVgwxGQ6yafCNOZzVgXiNgAAAoBkO4L0tjVWq4KK+RWSe3s6hCFKNGt4WFs0bo3irXCh+h7wshv64XWeUsd+V1MnN4/vQrZ6KOvu5GWmPA/I6tdvaeP+lHZDuRFbWpowm2WOuYGajzUK43zcj4Hlkje4jRw4gqDtNg4ZoNrXJU2VOLK7Z7UWPqa8HfXktn2MuWOGzxzYQ6WVuLERXAx2jWndlrxWTXlY8YxgdcDrj8QHt9/Hmrv0cbXtcxtkmID25QuOj26+jPvDdx072Zrsljv4XP+i3w5xaUWX8uXC5eKrhKws7S5SOly8krlVyqHlNsekFV5LlwuSb3pqWxx1zkhI9eXTg6H7c03mz0Fd/Yewomutt6ObPEs9dOe7/aSEfH/ALS7mgU8kkGOe4NaC4nQD96K0qoe9DHI8Bhe4NaKkmgCvFzXUII6auObjxP2CQuO4xCMTs5CMzuaOA+6l1qcLF+Eu6XP+AC2zu8IAuoQrEgBCFxIR1CEJCGV5XVHOzBI2o3cQeIO4rO7+2Pkgq5vXj/EBmPiA071qK8kJkoKQycFIwqSzb9/FQ153IfXirUZlo1+JnzotuvbYuGarm/wnne0Ch726cqKnXlsXaIswz0jRvZn/bqoOyUHtArqlF7RH7IdIQeBFa3Udo2U5B3ASHc73tDvor0SssvG5A4k5sk3mmp99v1Xq6trLXYaMkYJoRoK+qPcf7I7CKdyos7pEL38Srw/mvcPpzu1amaeXLyXKJujbOy2kDBIGP8AwSUY6vZXJ3gVMOes9PAnW9TWizhbGa3F7GzySaVIyypTxzp3LwYuzma/NKyPSWIk0AJPAZlTwo8LR1yPLmcc0i+RSMFyyvI6uEcXZeWqlLHs1G3N/XPbk3lv8VbUdPsmuNfUhldFEBYrrkmphFGgmrjprXLidVabsuhkI6oqTq46n7DsT1rABQCgXoK/oxIVeeX7gc7HIAhdXEYRnUIQkIFxdXEhHULi6kIEIQkIFwhdQkIbWm745P5kbX/E0HzUTaNiLK7+mW/C4jyU+hcaTOOKZUh0ZWOtSwmvHCf8VN2DZ+GFuGOMAcN3LQKRQuOEX8jihFPaQ2F2x/gbySzIgNAB3CiUQuRhGPCSH7bOUQuoTzgIQhIRwoQhIR1CEJC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g;base64,/9j/4AAQSkZJRgABAQAAAQABAAD/2wCEAAkGBhQSEBUUEhIUFBUUFxQVFRgXFRUUFxUUFBQVFBQXFxQXHCYeGBkkGRUUHy8hJCcpLCwsFR8xNTAqNSYrLCkBCQoKDgwOGg8PGiwkHyUsKSksLCwsKSw0KSkpLCksLCksLCwsLCkpKSkpKSwsKSksLCwsLCkpLCkpKSksKSwsLP/AABEIALAAsAMBIgACEQEDEQH/xAAcAAABBQEBAQAAAAAAAAAAAAAAAwQFBgcBAgj/xAA/EAABAwEFBAYIBAYCAwEAAAABAAIDEQQFEiExBkFRkQciYXGBoRMyQmJyscHRUoKS8CMzQ6LC4RTxJFPSFf/EABsBAAEFAQEAAAAAAAAAAAAAAAQAAgMFBgEH/8QAMBEAAgICAQMCAwcEAwAAAAAAAAECAwQRMQUSISJRE0FxFDJhgZHR8BVCscEjoeH/2gAMAwEAAhEDEQA/ANxQhCQgQhCQgQgryUhHpCTfJQVJoBqq/eW3dmiqA4yO4MzHi7RNlJR5HwrlN6itlkquVWdWvpHld/LjawcT1j9B5KLn2ynd61oI7G0HyULyIrgMj0+18+DWULGnbRu3zSH87vuhu0Tv/dIPzu+6Z9pXsS/02fubKiqySDa6Zvq2h3ia/NSll6Qpm+uGSD9J5j7J6yIvkjl0+1ceTSEKq3f0gQPoJMUR7c2/qH2VkgtLXtDmODmnQg1HMKaMoy4YHOqdf3loWQvIK7VOIzqEISECEISECEISECELhKQgqmd63gIYZJD7DHOpxwglQW0O1gjDhGa4Wuc53wtJoO+mqw9t6yz2tr5XOcXvp+LquOGmfAE8lH3732ja5qU1Fe62WK89rrRbHUe40PqsbkP07+8pvPZXsjc8lrcIrnn4V0BSWEWOQl2J7ZG0ByxAt1Bz7VE3nez5jnk3c0fXiVXvcn5N3VjcKtaiJvvV53+aTNvckKIon6RYLHXsLf8ANdxQLc7ikqLlEtI78BDgXi5KsvZw480zouUXNIa8eLJaO/OKlbr2qkhdiikLTvANQe9pyKqhCG5JdvsQTxIyWmjcdm+kyKYhlopE/QO9hx/xKuzXVXy42Y8VddiukySykRzkyQHKur4+1vFvZyRNdr4kZ/M6O4pzq/T9jcUJtYrY2VjXxuDmOFWuGYITgIkz3Hg6hCEhAhC4SkICVT9qNpszFEfjcNwT7a2//QR4W+u7yByHiVRbA6szQTU1xOPFwHyCDvt16UA5N2vREfuu2sLsWrmltOGMFtTxOYPgqn0aWBptcpeM44zSu4l4afGlVoIYHAg7wqhBAbJemI5MtLXNru9Jk6niQD4pUaT0Ox/TLRDbbnDI2Pe0uP5XUwkHnyVZAV726sHpGCVvrMyPa0/Y/NQGzuzhtBxOq2MHM73Ebh91HNdr0endPya/sisb48P6kbYLskmdSNpdxOgHeVZrHsK0DFNJpqG9Vo73Fe752risg9DZmBzxqB6jD7xHrO7FTrVbZ7S7+I98h3NGTR3NGS7GEpFbldVa+el/2XUwXbHk58Ne15efKqBLdjssVn8cQVLZcruDR3kV8l4kuumpb8lL9naKr+pbfMv1L2/ZKyytrE6nax4cPEVKgry2OljBLP4jezJwHa3f4KuxxSROxRucwj2mO+oOitFx7euBDLVmNBKBmOGMDUdoUUqpRLDG6lL+2W/wZWy1ecK0K+tnY7Sz0kRaHkVDhTC/hWnzVEngLHFrgQ5uRB3FMTNDj5EMhePD9hCiCvSKLoQ6y5dGu2hskwhlcfQSmmekbzo4cAd/Nbm1y+WSFtXRhtebRCIJXVkjFGk6uaB86Keu3XhmT610/t/54L6/uX5C4F1FGXBIWu0CNjnu0aCT4fVLFVbb69PRwBoObsz3NpQfqI5Jspdq2MnLti2Um9ryMsr5HeyaDhjPDsaMvBMrJOWODhqEhaDQMb2YnfE7P5UXYnKom9vZQ2SbeydN5OfvoOAXq3wi0RYH6jNrvaa4ZtI7QVHWd6koHJRk+Saux8jKz2ovDopQPSNFHjc4OGTx7p8lD7V3+LPG2z2fquc3On9Nmn6ip/aW7y2zC1s9eE1PvQk0c0/MKo7VwxOhZM0AOeW0O9wI3930Vio/E02aTFy3CD/nkrlmsw1dWh3D1nHfmdB2lT1gu97gOqGt3NGTe8nVya3HZPSPFdBme4blYYrQXOcG5N0AA3BaHHw4RimzOZGfZZNpP+f6PLLFTKtfhAA50qvM12B2oqpqx2SqfOu/JESceGkQxUl5Tf6lBtNwhpqC4JpPdrXCmjuJ0PfwParpbbKoCazDHhOWLIHt3fbxSWPTOLTQ2eTfXNSUhrsptGbK/wBFMSIidT/Td/8AJ381N7T2aGdglhlic9tKgPZV7e4mtQqzbbCXOwmgcMs943Z/vVIP2ZlDceCra0qDlXh2FZnIxfhz1s2/T+r7UbHvuXP/AKen2N41Y4dtDTmkSEl/wJGaY29oP2XDaZRq8nseMXzFfND/AApGlr6/TL7y0KkKU2avR1ntDXtOYz76Z05Yh4qHbbD7TB3tNPLMJ3ZS0uBY8BwIOF/UOR3E9U81HKD4Ya8rHy63BPlH0pd1ubNE2RuYeAeadBUHouvgOifDiDvRPe1tDUUBq2h39XL8qvwRdNnfHb5PPLYdk3ECVmPSHasdqZFuq0eAzPm48lpxWN35aMd4vPDEfmVy9+nQDlP0aIm0S4pHHtPll9ErE5MI35p1G5VskUz8khC9SMD1ERuT6CRMR2DJna9+G7XjiGDm4LJLfOS2zxnRrHv8XOP0aFrW1rMd2v7Gsd+kiqyC3ZSxHcYw3zc08lbUsua+WvwJ245MLHnfpyH+1J3WVX7utFGFp1r9lJ2G00K11Xrq2jOT9FumXW73BS8srcKqlktqeOvDLVCzrew6Mlo7eDhmqteRzyUtbLb2qAtEuJ3ki6lpbYJkS34R52mPqvGtAf1Cv1Vq6I7eXOljccQLa556EUqD2OKod/W6poNwy7hl8qK5dDcR9NIdwZn5D6rJZ8tx/M0uJDtRfL02ds0h60DK8W9Q/wBuSrd4dHcT/wCXI5vY8B45jMeauls9bwTZywt/Ucim+ShLwW0K4yitoye9uj+eOpazGOMZxc2+sOSrV5RER0OoFDlwIK3h5UHftww2lpErMzo9vVePzb/GqtMbrrl6bo/mv2GOjT3FlI6Hrz9HaXNrkcLvOh8ivoELBLj2PlslrLg4PioQHaH8zdxyW6WKXFGx34mtPMCquMS2M7J9r2vDIshcMXKw17q2t5P4a8wFuRWHW1uG3EHg4fpJb/iir+EVOV/b9SHjcnUbk0cKOI4EjkUrG5AyRUPwP43p3FIo6N6cseoWhpc7BSazFjtC10Z8QR9RyWPX5YXMq1w68DyCPdJ+WIf3LSbgvHA/CTk7LuO5IbcbOl//AJETcTmikrfxspSvfSo5cEdRPaLWizwn+TM2bLUBw7j9CpCz2mqipojEatqYzoTu913A/NDJxuNOw/dXeJmOrw+CPLw1b6o8lkhtpG9LG8yq82203jmvf/6HaFcLLpa2VX2XIj4SJWa1E70xtFuDe9R9ovHLVR75S4oPKzU12QDcTBe++wUkkL3/AL0W1dFF0GOyGVwoZTl8I+5+SzPYzZV9snDAOqKOlduazh3nQLfGRtijDGABrQGtHYMgspn3KMfP1Zoao/JCFodVxSDivRKTcV57ZN2Tcn82WkVpaEpHJnO/VOZHJjaXZHlzyRFUdsTG0/fWmtac1fLidWzRfAFn8z1oVytpZ4h7jfktV0heuT/ADyeEPSsZ26g9Dby7djPJ4D/8nLZis56V7rqGygajCfiZUjm1zv0q9tW4lVkR3Az68m0lPbnz/ZSbHJa0nHE1+9vVPyr5eaaNcgmiomvI9jenMb1HsenEb1E0Rkgx6tFy30HAMeetuPEfdU5kiXZImxbi9odCbg9ol9oNiA8uks+Frj68ZHUf4bj+8lnd4bPYXYSHQv8AwvBw191wz+fetIsG0hYKSdYcfaH3TW/9pWyCjQA0e04DF4V9VH1TcuC1x5uf3eDM5bgmb7BPcQfqmpsbxlTzH3V6ue6bReMhZAMEQNJJTk0fc+6M1fIOiewtADmyvIGZMhbiPHCMh3KWdkYch2tmGNsZ3keGat+y/RvPaSHFphiOZe8dYj3GnM9+i1y7dkLJZzWKzsB/ERidzdVScloA7Sgb86MF7fUkjXsZ3NcsVjhEcLaNGZJzc929zjvKJpans3IllJ1SZKx2fnu99seP8htVfb5ZxxSL3L24pvI5V0ETiUjkwtD8/PknMr0we+ufHTuH7KsKY/MazyxmJ4HEgeJNAtNhZhaBwAHIKi7N2PHaGjc2rz4aedFfQtd0qrtg5e4BkS29HVFbR3V/yLM+PeRVvxDMfbxUquFWzWwVra0fPsDC1zo3ilagjgR+/JR8rC1xad3y3LQ+kTZvBL6Zg6shz7H/AGOvNUq1Q4219pqBlHteiotr7fAza9LMembTRKseo2gUeskShtFMhmeH1PAKP9Oa4W67+DRxSj3ltGxtL3vNGgAkud4a9ykrp7vL4C8fGdnmXAtaraGCrzU7h9h9VLbM7Dy20ia04orPq1uj5B7tdB7x8OKnNlOjkRkT26j5dWxatZwL+J7NB2q7ufVCZnUYUrsr5L2qla0vCE7JAyKMRxNEbG5Na3ID7lKGY8V4JXglZizLsb25MMUF7Hp8iSJXSV5JVdZY5PySqJwleXFBKSe5RJbHnmRybSPXuR6ZzS80VXDYmJWiTdz7kjTfyXtrN5/7Tm67AZ5Q32dXHg3/AHorfHpcmkiKUtIseyVgwxGQ6yafCNOZzVgXiNgAAAoBkO4L0tjVWq4KK+RWSe3s6hCFKNGt4WFs0bo3irXCh+h7wshv64XWeUsd+V1MnN4/vQrZ6KOvu5GWmPA/I6tdvaeP+lHZDuRFbWpowm2WOuYGajzUK43zcj4Hlkje4jRw4gqDtNg4ZoNrXJU2VOLK7Z7UWPqa8HfXktn2MuWOGzxzYQ6WVuLERXAx2jWndlrxWTXlY8YxgdcDrj8QHt9/Hmrv0cbXtcxtkmID25QuOj26+jPvDdx072Zrsljv4XP+i3w5xaUWX8uXC5eKrhKws7S5SOly8krlVyqHlNsekFV5LlwuSb3pqWxx1zkhI9eXTg6H7c03mz0Fd/Yewomutt6ObPEs9dOe7/aSEfH/ALS7mgU8kkGOe4NaC4nQD96K0qoe9DHI8Bhe4NaKkmgCvFzXUII6auObjxP2CQuO4xCMTs5CMzuaOA+6l1qcLF+Eu6XP+AC2zu8IAuoQrEgBCFxIR1CEJCGV5XVHOzBI2o3cQeIO4rO7+2Pkgq5vXj/EBmPiA071qK8kJkoKQycFIwqSzb9/FQ153IfXirUZlo1+JnzotuvbYuGarm/wnne0Ch726cqKnXlsXaIswz0jRvZn/bqoOyUHtArqlF7RH7IdIQeBFa3Udo2U5B3ASHc73tDvor0SssvG5A4k5sk3mmp99v1Xq6trLXYaMkYJoRoK+qPcf7I7CKdyos7pEL38Srw/mvcPpzu1amaeXLyXKJujbOy2kDBIGP8AwSUY6vZXJ3gVMOes9PAnW9TWizhbGa3F7GzySaVIyypTxzp3LwYuzma/NKyPSWIk0AJPAZlTwo8LR1yPLmcc0i+RSMFyyvI6uEcXZeWqlLHs1G3N/XPbk3lv8VbUdPsmuNfUhldFEBYrrkmphFGgmrjprXLidVabsuhkI6oqTq46n7DsT1rABQCgXoK/oxIVeeX7gc7HIAhdXEYRnUIQkIFxdXEhHULi6kIEIQkIFwhdQkIbWm745P5kbX/E0HzUTaNiLK7+mW/C4jyU+hcaTOOKZUh0ZWOtSwmvHCf8VN2DZ+GFuGOMAcN3LQKRQuOEX8jihFPaQ2F2x/gbySzIgNAB3CiUQuRhGPCSH7bOUQuoTzgIQhIRwoQhIR1CEJCP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27" y="4951391"/>
            <a:ext cx="1305373" cy="130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7" name="Group 106"/>
          <p:cNvGrpSpPr/>
          <p:nvPr/>
        </p:nvGrpSpPr>
        <p:grpSpPr>
          <a:xfrm>
            <a:off x="5715000" y="1175493"/>
            <a:ext cx="3480009" cy="2638774"/>
            <a:chOff x="4419600" y="1453133"/>
            <a:chExt cx="4915707" cy="4100148"/>
          </a:xfrm>
        </p:grpSpPr>
        <p:sp>
          <p:nvSpPr>
            <p:cNvPr id="108" name="Isosceles Triangle 107"/>
            <p:cNvSpPr/>
            <p:nvPr/>
          </p:nvSpPr>
          <p:spPr>
            <a:xfrm>
              <a:off x="5029200" y="2132843"/>
              <a:ext cx="3886200" cy="2743200"/>
            </a:xfrm>
            <a:prstGeom prst="triangle">
              <a:avLst/>
            </a:prstGeom>
            <a:solidFill>
              <a:srgbClr val="FFC000"/>
            </a:solidFill>
            <a:ln w="38100">
              <a:solidFill>
                <a:srgbClr val="FFC000"/>
              </a:solidFill>
            </a:ln>
            <a:effectLst>
              <a:outerShdw blurRad="330200" dist="152400" dir="7380000" algn="tr" rotWithShape="0">
                <a:prstClr val="black">
                  <a:alpha val="5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341592" y="1453133"/>
              <a:ext cx="1438157" cy="588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Security</a:t>
              </a:r>
              <a:endParaRPr lang="en-US" sz="20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419600" y="4964669"/>
              <a:ext cx="2069239" cy="588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Performance</a:t>
              </a:r>
              <a:endParaRPr lang="en-US" sz="2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110519" y="4964669"/>
              <a:ext cx="2224788" cy="588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Compatibility</a:t>
              </a:r>
              <a:endParaRPr lang="en-US" sz="2000" dirty="0"/>
            </a:p>
          </p:txBody>
        </p:sp>
        <p:sp>
          <p:nvSpPr>
            <p:cNvPr id="112" name="Oval 111"/>
            <p:cNvSpPr/>
            <p:nvPr/>
          </p:nvSpPr>
          <p:spPr>
            <a:xfrm flipH="1" flipV="1">
              <a:off x="6933873" y="2016607"/>
              <a:ext cx="176644" cy="23683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15</a:t>
            </a:fld>
            <a:endParaRPr lang="en-US"/>
          </a:p>
        </p:txBody>
      </p:sp>
      <p:sp>
        <p:nvSpPr>
          <p:cNvPr id="28" name="Rectangle 27"/>
          <p:cNvSpPr/>
          <p:nvPr/>
        </p:nvSpPr>
        <p:spPr>
          <a:xfrm rot="13870423" flipV="1">
            <a:off x="7152784" y="2480845"/>
            <a:ext cx="2265256" cy="8086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flipH="1" flipV="1">
            <a:off x="8915400" y="3276600"/>
            <a:ext cx="125053" cy="152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27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7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0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3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6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9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2" dur="indefinit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5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8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1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4" dur="indefinite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7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0" dur="indefinite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3" dur="indefinite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  <p:bldP spid="59" grpId="0"/>
      <p:bldP spid="59" grpId="1"/>
      <p:bldP spid="70" grpId="0" animBg="1"/>
      <p:bldP spid="74" grpId="0" animBg="1"/>
      <p:bldP spid="83" grpId="0" animBg="1"/>
      <p:bldP spid="83" grpId="1" animBg="1"/>
      <p:bldP spid="90" grpId="0" animBg="1"/>
      <p:bldP spid="90" grpId="1" animBg="1"/>
      <p:bldP spid="93" grpId="0" animBg="1"/>
      <p:bldP spid="93" grpId="1" animBg="1"/>
      <p:bldP spid="94" grpId="0" animBg="1"/>
      <p:bldP spid="94" grpId="1" animBg="1"/>
      <p:bldP spid="97" grpId="0" animBg="1"/>
      <p:bldP spid="97" grpId="1" animBg="1"/>
      <p:bldP spid="99" grpId="0" animBg="1"/>
      <p:bldP spid="99" grpId="1" animBg="1"/>
      <p:bldP spid="28" grpId="0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Rich Language Features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idx="1"/>
          </p:nvPr>
        </p:nvSpPr>
        <p:spPr>
          <a:xfrm>
            <a:off x="304800" y="4800599"/>
            <a:ext cx="8991600" cy="1569303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6" name="Content Placeholder 7"/>
          <p:cNvSpPr txBox="1">
            <a:spLocks/>
          </p:cNvSpPr>
          <p:nvPr/>
        </p:nvSpPr>
        <p:spPr>
          <a:xfrm>
            <a:off x="304800" y="2026503"/>
            <a:ext cx="8991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152400" y="5257800"/>
            <a:ext cx="2057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=' 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09800" y="5257800"/>
            <a:ext cx="3810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05200" y="5257800"/>
            <a:ext cx="15240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img?f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72200" y="5257800"/>
            <a:ext cx="8382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'/&gt;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772400" y="5257800"/>
            <a:ext cx="1295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590800" y="5257800"/>
            <a:ext cx="914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953000" y="5257800"/>
            <a:ext cx="1295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endParaRPr lang="en-US" sz="2000" b="1" u="sng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858000" y="5257800"/>
            <a:ext cx="914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16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62000" y="1260038"/>
            <a:ext cx="8153400" cy="3505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ImgRender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='”); </a:t>
            </a:r>
            <a:endParaRPr lang="en-US" sz="2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n-US" sz="2000" b="1" i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:=  “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.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img?f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2000" b="1" i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($x);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“'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/&gt;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 .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“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”; return;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307975" y="2472744"/>
            <a:ext cx="8112125" cy="8800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7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762000" y="1260038"/>
            <a:ext cx="8153400" cy="3505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ImgRender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='”); </a:t>
            </a:r>
            <a:endParaRPr lang="en-US" sz="2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($name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!= “”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:=  “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.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img?f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x:=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($x);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“'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/&gt;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 .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“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”; return;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Rich Language Features: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Control Flow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Content Placeholder 7"/>
          <p:cNvSpPr txBox="1">
            <a:spLocks/>
          </p:cNvSpPr>
          <p:nvPr/>
        </p:nvSpPr>
        <p:spPr>
          <a:xfrm>
            <a:off x="304800" y="2026503"/>
            <a:ext cx="8991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152400" y="5412938"/>
            <a:ext cx="2057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=' 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09800" y="5412938"/>
            <a:ext cx="3810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05200" y="5412938"/>
            <a:ext cx="15240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img?f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72200" y="5412938"/>
            <a:ext cx="8382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'/&gt;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772400" y="5412938"/>
            <a:ext cx="1295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590800" y="5412938"/>
            <a:ext cx="914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953000" y="5412938"/>
            <a:ext cx="1295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endParaRPr lang="en-US" sz="2000" b="1" u="sng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858000" y="5412938"/>
            <a:ext cx="9144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$name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2590800" y="3012638"/>
            <a:ext cx="1485900" cy="416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6934200" y="2667000"/>
            <a:ext cx="1485900" cy="416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>
            <a:off x="460375" y="3736882"/>
            <a:ext cx="8378825" cy="98751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Usage Contexts Statically Ambiguous:</a:t>
            </a:r>
          </a:p>
          <a:p>
            <a:pPr algn="ctr"/>
            <a:r>
              <a:rPr lang="en-US" sz="2800" dirty="0" smtClean="0"/>
              <a:t>Sanitization Requirements vary by path!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2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Our Approach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152400" y="1219200"/>
            <a:ext cx="8991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71800" y="3124200"/>
            <a:ext cx="25527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Type Inference</a:t>
            </a: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olded Corner 13"/>
          <p:cNvSpPr/>
          <p:nvPr/>
        </p:nvSpPr>
        <p:spPr>
          <a:xfrm>
            <a:off x="6109952" y="3181350"/>
            <a:ext cx="1494486" cy="1219200"/>
          </a:xfrm>
          <a:prstGeom prst="foldedCorner">
            <a:avLst>
              <a:gd name="adj" fmla="val 33099"/>
            </a:avLst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Well-Typed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IR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1066800" y="3200400"/>
            <a:ext cx="1295400" cy="1600200"/>
          </a:xfrm>
          <a:prstGeom prst="foldedCorner">
            <a:avLst>
              <a:gd name="adj" fmla="val 50000"/>
            </a:avLst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Untyped</a:t>
            </a:r>
            <a:endParaRPr lang="en-US" sz="20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Template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2438400" y="3733800"/>
            <a:ext cx="533400" cy="152400"/>
          </a:xfrm>
          <a:prstGeom prst="rightArrow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6910052" y="4400550"/>
            <a:ext cx="152400" cy="685800"/>
          </a:xfrm>
          <a:prstGeom prst="downArrow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500352" y="5105400"/>
            <a:ext cx="25527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Compilation</a:t>
            </a: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819400" y="5181600"/>
            <a:ext cx="1828800" cy="1066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Compiled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Code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 rot="10800000">
            <a:off x="4648200" y="5638800"/>
            <a:ext cx="838200" cy="152400"/>
          </a:xfrm>
          <a:prstGeom prst="rightArrow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18</a:t>
            </a:fld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5562600" y="3733800"/>
            <a:ext cx="533400" cy="152400"/>
          </a:xfrm>
          <a:prstGeom prst="rightArrow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7"/>
          <p:cNvSpPr txBox="1">
            <a:spLocks/>
          </p:cNvSpPr>
          <p:nvPr/>
        </p:nvSpPr>
        <p:spPr>
          <a:xfrm>
            <a:off x="0" y="1371600"/>
            <a:ext cx="9144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CSAS Engine</a:t>
            </a:r>
            <a:endParaRPr lang="en-US" dirty="0"/>
          </a:p>
          <a:p>
            <a:pPr lvl="1"/>
            <a:r>
              <a:rPr lang="en-US" dirty="0" smtClean="0"/>
              <a:t>Context Type Qualifiers</a:t>
            </a:r>
          </a:p>
        </p:txBody>
      </p:sp>
    </p:spTree>
    <p:extLst>
      <p:ext uri="{BB962C8B-B14F-4D97-AF65-F5344CB8AC3E}">
        <p14:creationId xmlns:p14="http://schemas.microsoft.com/office/powerpoint/2010/main" val="398188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4" grpId="0" animBg="1"/>
      <p:bldP spid="27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65338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Context Type Qualifiers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152400" y="1295400"/>
            <a:ext cx="8991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Context Type Qualifier: </a:t>
            </a:r>
          </a:p>
          <a:p>
            <a:pPr lvl="1"/>
            <a:r>
              <a:rPr lang="en-US" dirty="0" smtClean="0"/>
              <a:t>"Which contexts is a string safe to be rendered in"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r>
              <a:rPr lang="en-US" sz="2000" b="0" dirty="0" smtClean="0">
                <a:solidFill>
                  <a:prstClr val="black"/>
                </a:solidFill>
              </a:rPr>
              <a:t>                                                                          </a:t>
            </a: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4501166"/>
            <a:ext cx="4648200" cy="4518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x:=“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&lt;img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='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 . 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3073" y="3048000"/>
            <a:ext cx="2986289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='</a:t>
            </a:r>
            <a:endParaRPr lang="en-US" sz="2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9200" y="3048000"/>
            <a:ext cx="4572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3657600"/>
            <a:ext cx="2986289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endParaRPr lang="en-US" sz="2400" b="1" u="sng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9200" y="3810000"/>
            <a:ext cx="4572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http://t0.gstatic.com/images?q=tbn:ANd9GcQbJB2-AxEV_Qf7xrItyXiGJZP0sXsPNSlaORorw8UskfktSPJ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494471"/>
            <a:ext cx="531726" cy="52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5257800"/>
            <a:ext cx="48006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:= </a:t>
            </a:r>
            <a:r>
              <a:rPr lang="en-US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UrlAttribSsanitize</a:t>
            </a:r>
            <a:r>
              <a:rPr lang="en-US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($</a:t>
            </a:r>
            <a:r>
              <a:rPr lang="en-US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u="sng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5175" y="5339834"/>
            <a:ext cx="2511425" cy="375166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28916" y="5448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422967" y="3257490"/>
            <a:ext cx="3742371" cy="400110"/>
            <a:chOff x="6400800" y="6553200"/>
            <a:chExt cx="3742371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6400800" y="6553200"/>
                  <a:ext cx="374237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𝐻𝑇𝑀𝐿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_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𝑆𝑇𝐴𝑅𝑇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         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𝑈𝑅𝐼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_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𝑆𝑇𝐴𝑅𝑇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0800" y="6553200"/>
                  <a:ext cx="3742371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7071" y="6663017"/>
              <a:ext cx="473529" cy="194983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6315752" y="5543490"/>
            <a:ext cx="2904448" cy="400110"/>
            <a:chOff x="6400800" y="6553200"/>
            <a:chExt cx="2904448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400800" y="6553200"/>
                  <a:ext cx="290444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𝑈𝑅𝐼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_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𝑆𝑇𝐴𝑅𝑇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              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𝑈𝑅𝐼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0800" y="6553200"/>
                  <a:ext cx="2904448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7071" y="6663017"/>
              <a:ext cx="473529" cy="194983"/>
            </a:xfrm>
            <a:prstGeom prst="rect">
              <a:avLst/>
            </a:prstGeom>
          </p:spPr>
        </p:pic>
      </p:grpSp>
      <p:sp>
        <p:nvSpPr>
          <p:cNvPr id="24" name="Rectangle 23"/>
          <p:cNvSpPr/>
          <p:nvPr/>
        </p:nvSpPr>
        <p:spPr>
          <a:xfrm>
            <a:off x="6010952" y="5257800"/>
            <a:ext cx="4572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52400" y="6025166"/>
            <a:ext cx="4648200" cy="4518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x:=“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&lt;img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='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 . y; 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05400" y="6096000"/>
            <a:ext cx="4572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5477552" y="6305490"/>
            <a:ext cx="3156442" cy="400110"/>
            <a:chOff x="6400800" y="6553200"/>
            <a:chExt cx="3156442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6400800" y="6553200"/>
                  <a:ext cx="315644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𝐻𝑇𝑀𝐿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_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𝑆𝑇𝐴𝑅𝑇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              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𝑈𝑅𝐼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0800" y="6553200"/>
                  <a:ext cx="3156442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8319" y="6663017"/>
              <a:ext cx="473529" cy="194983"/>
            </a:xfrm>
            <a:prstGeom prst="rect">
              <a:avLst/>
            </a:prstGeom>
          </p:spPr>
        </p:pic>
      </p:grpSp>
      <p:sp>
        <p:nvSpPr>
          <p:cNvPr id="30" name="Rectangle 29"/>
          <p:cNvSpPr/>
          <p:nvPr/>
        </p:nvSpPr>
        <p:spPr>
          <a:xfrm>
            <a:off x="5105400" y="5257800"/>
            <a:ext cx="4572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5638800" y="5369183"/>
            <a:ext cx="304800" cy="19341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48" name="TextBox 2047"/>
          <p:cNvSpPr txBox="1"/>
          <p:nvPr/>
        </p:nvSpPr>
        <p:spPr>
          <a:xfrm>
            <a:off x="1981200" y="2438400"/>
            <a:ext cx="1460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TERMS</a:t>
            </a:r>
            <a:endParaRPr lang="en-US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473544" y="2438400"/>
            <a:ext cx="1342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TYPES</a:t>
            </a:r>
            <a:endParaRPr lang="en-US" sz="2800" b="1" dirty="0"/>
          </a:p>
        </p:txBody>
      </p:sp>
      <p:cxnSp>
        <p:nvCxnSpPr>
          <p:cNvPr id="2051" name="Straight Arrow Connector 2050"/>
          <p:cNvCxnSpPr/>
          <p:nvPr/>
        </p:nvCxnSpPr>
        <p:spPr>
          <a:xfrm>
            <a:off x="7159238" y="3657600"/>
            <a:ext cx="0" cy="180829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 rot="5400000">
            <a:off x="6898768" y="6018590"/>
            <a:ext cx="384407" cy="18939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56350"/>
            <a:ext cx="2133600" cy="365125"/>
          </a:xfrm>
        </p:spPr>
        <p:txBody>
          <a:bodyPr/>
          <a:lstStyle/>
          <a:p>
            <a:fld id="{D3B7F5E1-F878-4120-B964-4DA1268B1938}" type="slidenum">
              <a:rPr lang="en-US" smtClean="0"/>
              <a:t>19</a:t>
            </a:fld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460375" y="3657600"/>
            <a:ext cx="8302625" cy="83687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Type Inference: Where To Place Sanitizers?</a:t>
            </a: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4533900" y="5029200"/>
            <a:ext cx="2760252" cy="855489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9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7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0" dur="indefinite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2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5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1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4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8"/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3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5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6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8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9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2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5" dur="indefinite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8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4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  <p:bldP spid="3" grpId="0" animBg="1"/>
      <p:bldP spid="3" grpId="1" animBg="1"/>
      <p:bldP spid="11" grpId="0" animBg="1"/>
      <p:bldP spid="11" grpId="1" animBg="1"/>
      <p:bldP spid="12" grpId="0" animBg="1"/>
      <p:bldP spid="12" grpId="1" animBg="1"/>
      <p:bldP spid="15" grpId="0" animBg="1"/>
      <p:bldP spid="15" grpId="1" animBg="1"/>
      <p:bldP spid="16" grpId="0" animBg="1"/>
      <p:bldP spid="16" grpId="1" animBg="1"/>
      <p:bldP spid="5" grpId="0"/>
      <p:bldP spid="5" grpId="1"/>
      <p:bldP spid="24" grpId="0" animBg="1"/>
      <p:bldP spid="25" grpId="0" animBg="1"/>
      <p:bldP spid="25" grpId="1" animBg="1"/>
      <p:bldP spid="26" grpId="0" animBg="1"/>
      <p:bldP spid="26" grpId="1" animBg="1"/>
      <p:bldP spid="30" grpId="0" animBg="1"/>
      <p:bldP spid="33" grpId="0" animBg="1"/>
      <p:bldP spid="2048" grpId="0"/>
      <p:bldP spid="2048" grpId="1"/>
      <p:bldP spid="39" grpId="0"/>
      <p:bldP spid="39" grpId="1"/>
      <p:bldP spid="42" grpId="0" animBg="1"/>
      <p:bldP spid="42" grpId="1" animBg="1"/>
      <p:bldP spid="4" grpId="0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Script Injection Vulnerabilities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Content Placeholder 7"/>
          <p:cNvSpPr>
            <a:spLocks noGrp="1"/>
          </p:cNvSpPr>
          <p:nvPr>
            <p:ph idx="1"/>
          </p:nvPr>
        </p:nvSpPr>
        <p:spPr>
          <a:xfrm>
            <a:off x="0" y="1371600"/>
            <a:ext cx="6858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OWASP Top Ten Vulnerabilities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 </a:t>
            </a:r>
            <a:r>
              <a:rPr lang="en-US" dirty="0" smtClean="0"/>
              <a:t>in </a:t>
            </a:r>
            <a:r>
              <a:rPr lang="en-US" dirty="0"/>
              <a:t>2010 &amp; </a:t>
            </a:r>
            <a:r>
              <a:rPr lang="en-US" dirty="0" smtClean="0"/>
              <a:t>2011</a:t>
            </a:r>
            <a:r>
              <a:rPr lang="en-US" baseline="30000" dirty="0" smtClean="0"/>
              <a:t>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Today Affects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Major Web Services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Client-side Libraries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Browser Extensions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Devices &amp; Smartphones</a:t>
            </a:r>
            <a:endParaRPr lang="en-US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2</a:t>
            </a:fld>
            <a:endParaRPr lang="en-US"/>
          </a:p>
        </p:txBody>
      </p:sp>
      <p:sp>
        <p:nvSpPr>
          <p:cNvPr id="6" name="AutoShape 2" descr="data:image/jpg;base64,/9j/4AAQSkZJRgABAQAAAQABAAD/2wCEAAkGBhAGERIUEBIWFREVFBcZFxUSFhoXGBcWFRcVFBUWEhYYHCkeGBolIBcVHy8gJScqLCwsFR4xNTAqNScrLCkBCQoKDgwOGg8PGiklHyQ1Kik1KTAyNTUvLDU1NTAwKSkpKiosNTE1LCwsLCwtKi8pLDUvMCwpLCksKTUsLSk1Nf/AABEIAOEA4AMBIgACEQEDEQH/xAAcAAEAAwEBAQEBAAAAAAAAAAAABQcIBgQDAgH/xABJEAABAwIDBAUIBgcFCQEAAAABAAIDBBEFBhIHITFBEyJRYXEIFDJCcoGCkSNikqGisRUWJFJzssE0Q4OTszM1U1RjhNLT4xf/xAAbAQEAAgMBAQAAAAAAAAAAAAAAAwYBAgQFB//EAC0RAQABAwIDBwIHAAAAAAAAAAABAgMRBAUhMUETMlGRscHRYYESFCIjoeHx/9oADAMBAAIRAxEAPwC8UREBERAREQEREFD7bs84thc5pW/s9K5t2SRE6pm8DeTi23AsFrcyQQpzYPtAONRGiqH3mhbeJzjvfCN2m/Ms3e4jsK67afkxudaGSMD6eMF8J56wPR8HDq+8Hksv5cxyXKlXFUR+nC+5ad1xwex3iLj3oNnIvJhOJx41DFPCbxysD2nucL7+/ke8L1oCIiAiIgIigc9Y1+r2HVc4NnMidpP13dRn4nBBRUm2/EcJr6l0cjZqUzyaYpRdoYHEN0OHWbuA527itC4HXuxWmgmfH0bpYmPMd76C9odpvYXtfsWP8r4QcfrKaAf3szGnuaSNR9wufctmRsEYAG4AWA7hwQfpERAREQEREBERAREQEREBERAREQFmXbplAZdr+mjbaGqu8W4CUEdKB4kh3xlaaXFbXcrfrThkzWtvND9NH23YDqaPFpcLdtkHHeTtmzzmKahkd1ovpIr/ALjiBI0eDiD/AIhVzLG+S8xOypXU9Q29mPGsD1o3dWQfZJ99lsWGZtQ1rmkFrgCCOBBFwQg/aIiAiIgKnvKMzB5rTU9K075n9I/2IvRB7i5wP+GrhWTtrWZ/1oxOd7TeKI9DH7MdwSPFxe7wIQdB5PWCef4i+cjq08TiD2Pl+jb+HpFpFVpsCy/+icM6Zws+pkL+/o29SMfc93xqy0BERAREQEREBERARR2O5gpstQumqpWxxt5u4k/usaN7ndw3ryZUzlR5zi6Wkk1AbnMduew9j28vHgeRQTiIiAiIgIiICIiCtMI2D4bQ1Ek015gZHOjhd1Y2NJJa1zRvfbhvNt3BWRFE2naGsAa1oADWiwAAsAAOAC/aICIiAiIgHeqwzhsFoceJkpD5rKd5DRqiJ5/R36vwkDuVnog82HUDMLijijFo42NY0fVYA0fkvSiICIiAiIgIiICIiDPu2TZ/iz5H1bpnVlOL2DW2dAzjbohu0jm5vZc24qrsEx6py5M2alldHK3gW8xzDgdzh3HctpquM77EaHNF5Kf9mqDckxj6N5+vHyPe23fdBD5I8oCDEdMeJNEEvDpmAmJ3tjjGfmPBW1TVLKxrXxua9jhdrmEOaQebSNxCyLm3Z9X5LdapiPR36szOtG7wdyPc6x7l+MqZ9r8mOvSzEMvd0T+tE72mcj3ix70GwkXCbN9q9PnwGNzehqmi5jLrh45uiPE25jiL813aAiIgIiICKBzLnmgyk29VUNY626MdaQ9lo27/AHmw71WWM+UlG24o6Rzux1Q4N/Ay/wDMgutFmSu2+4xV+g+GLujiB/1C5eL/APbsd/5sf5EH/rQaoRZaj25Y2w76hp7jBF/RgUpTeUTisPpR0z/GN4P4ZAPuQaRRUXh/lKuH9ooge+GQj8Lmn812mB7csIxggOldTuPKobpH22ktHvIQWAi+NJWx17Q+J7XsPBzHBzT4Ebl9kBERAREQERflzwwXJsBxJ4DxQfpFzGMbS8JwK/TVkWoerGeld9mMErk4vKAoq6phggglcJJWRmSTSwN1uDdQbckjfzsgtNERB854GVTXNe0OY4Wc1wBBB4gg7iFUme9gUGJB0uGEQy8TC4/RP9g8Yz82+Ct9EFGbJtjEtPKKrEmFhif9FAeJew/7SSx9EEbhz48LXvNEQERQecM30+SqZ09Qd3BjB6UjyCQxvyuTyAug9mOY9T5bhdNVSNjibzdzPJrRxc49gVYVGccW2na2YS3zSiBLXVUpIkeeYj030n2bkc3DguGwhlbttxHVUvIpYjqc1pOiKMnqxxD991rauO4nlZaAoaGPDY2RxMDI2ABrWiwAHILxdy3L8v8At2+96f2koozxlWOG7AaYHXWVMs7ybu02jBJ46idTj43C6zD9l+EYbbTRxuI5ygy/c8kfcupRVm5rtRc71c+nonimIRoy1RN4UsH+Sz/xR+WqKQWNLAR2GFhH8qkkXP2lfjLOHPVGz3Cqn0qGn+GJrP5QFCYjsTwiuvpifETzikdu9z9QXeIpaNVfo7tc+bH4YUdjvk9SxXdRVLX/AFJ26D7ntuCfcFWmPZVrMsP01UD4+xxF2O9h46p9xWvF8K6gixKN0czGvjcLOa8XBHeCvT0+9XqJxc/VH8tJtx0ZJwHNFZlh+uknfEeYaeq63J7D1XDxC0bss2qMz00xTAR1kbbloPVkbwL4wd4tzbyuPdTO1bZ6MlTtfBfzSa+i5uWOG90ZJ3kcwTy8Lnlss46/LVXBUx+lFIHW4am8HNPcWkj3q12b1N6iLlHKUExjg2gi+cEwqGtc03a4Ag9oIuF9FKwKAzdneiyTGH1cmkuvoY0anvLbX0juuN5sN6n1yG0/I36+UfRMLWzscHxOfcNB4ODiATYtJ4DiAgqnMnlFVdYS2hhZAzk+T6SQ99vQb4Wd4qucZzVX5ld+01EsvY1zjp+Fg6o9wVz4D5ONPT2dW1L5TzZCOjb4Fxu4j5KycCyVh+WgPNaWOMj1ran++R13H5oMxYHsuxbMFjFSSNYfXmHRNt2gvsXDwBVhZd8nSeNzH1dW1haQ7TTt1G43jrvsAfhKvZEBERAREQEREBZS2tZ0fm+vks79ngc6OFvKwNnv8XEXv2Bo5LUOLz+bU8z/AN2J7vk0n+ixSUGk9iWFMw/Co3gded73uPbZxjaPABv3ld8uT2U/7oov4Z/neusXz3WVTVfrmfGXXTygREXKyIiICIiAiIg4rbFhQxTCag2u6LTK09hY4avwl6zEtRbW6rzXCKw9rWtHxyMb+RKzRhNA7FZ4Ym+lLIxg8XuDR+at+xzPYTnx9oQXebYuWIzFRUjTxFPCD4iNoUmvzHGIgABYAWA7ANwX6XuohERAREQEREBERAREQEREHjxmIz087RxdFIPmwhYpK3C4agR2rFOM0JwyoniPGOV7PsOLf6INIbGqnznCKb6hkb8pHH+oXbKpfJ6xcTU1TTn0o5RIPZkbp3eBYftBW0qBr6PwamuPrnz4uqieECIi4mwiIgIiICIv45wYCSbAcSeXisiq/KCxcU1HBAD1ppdXwxDf972/JcVsIy27GcTbMW/RUrS9x5a3Atib43u74CozaDj0m0HE9NODI0OENO1vrC56w9pxJv2W7FoTZvkhmRKNsVw6Z51zPHAvIAs36rRuHvPNXzbrE2NPTTPPnP3c1c5l1SIi72giIgIiICIiAiIgIiICIiAsr7a8G/Q+L1BAs2YNmb8Ys/8AG161QqY8pDAemhpato3xvMTyP3XjUwnuBa4fEEHBbEsZ/ReKMYTZs7HRnxtrZ97bfEtJrG2HVzsMmilZufG9r2+0whw/Ja/wvEGYrDFNH6EsbXt8HAOH5qqb5ZxcpuR14eSe1PDD1IiKvJRERAREQFTe2faGd+H0ZJe7dO5m87+EDbcz632e1S207aj+iSaPD7vrX9Vzmdboi7dpaB6Up7OXjuXp2UbIv0AW1leNVYesxh6whJ36nH1pe/l3neLJtW3TMxfuxw6R7/CKuvpD6bHdlf6qtFVVt/a3t6rD/csdxH8Qjj2Dd2q0kRWhAIiICIiAiIgIiICIiAiIgIiIChc54AMz0NTTnjJGdN+T29aM/aDVNIgw9JGYiQ4WIJBB4gjcQVoDYLmP9I0b6Z569O7q3/4UhLh8nax7wq521Zc/V/FJS0WjqPpm9l3k9IPthx+ILwbLsyfqziML3G0Uh6KTs0SEAE9wcGu9y8/cdP2+nqpjnHGG9E4lqVERUN0iIiAqg2nbWXQvNFhh1TE6JJmbyHE26OC3F/Iu5cBv3j07Z9o5wZhoqV9qh4+le0742H1QeT3D5DxFvNsF2diwxGpZv3ima7lbc6a3zDfAnsKsm17bFUReuxw6R7yirr6Q6fZVsoZlNoqasB9c8X37xCHcWtPN/a7xA3XJslEVoQCIiAiIgIiICIiAiIgIiICIiAiIgIiIKv8AKBy6MUw4VDR16V4N+fRyEMePnoPwrNi2PnmJs2G14f6Pmk9z2Wjcb+7j7ljlBrfJeJOxigpJXG7nwsLj2uAs4/MFTSgsi0fmGHUTOYp47+Lmhx/NTq+cXsdpVjlmXZHIUBnnNDcn0Us53vA0xtPrSO3MB7uJPc0qfVO+UXWFkdFH6rnyvPiwMaP5yp9DZi9fponlP+tapxGVV4BRPzjiMMcri51RUN6Rx4kOdeR3jbUth01OykY1kbQ1jGhrWjcA1osAB2ALKGyIXxmh/iO+6N61mr/EY4Q5RERZBERAREQEREBERAREQEREBERAREQERfiWZsDS55DWgXJcbAAcSSdwCDj9sGKjCsHqzffIwRNHaZXBpA+HUfcspRaS4ar6bi9uNr77d6ufbZtBw/MMTaenmfK9jibxBvQ6rWu6Rw1OsCRZm43Nyq5gyFV4lTiopAKmK3XEHWkidzbLF6QPeAQRvBQaJyxn3Dcxta2mnaHAACJ/UeLbrBrvStu9G4XSrGD2Op3WILXA8DuII7uRXTYLtNxXAgGxVTywerLaQW7BrBLR4EKs39inObVX2n5j4TRd8WqVSnlG8aDwqPzgULT7f8Ti9OOnf8Dh+T1E5kzTW7WpqaJlMOlZrDWw3N9ZYSXaj1QNI3k2CxoNsv2NRTXXEYjPX6SVVxMYfnY3CZsao7cnPJ8BE+61cq02ZbHI8mOZUzyGSs0kWZujj1CzgObzYkXNh3c1Zas6EREQEREBERAREQEREBERAREQEREBERAUTmnLkWbKSammuGSNtqHFrgQ5rh3ggGylkQZAzlkGtyTIW1EZ6Mkhkzd8bxysfVP1TY/monB8bqMAlEtNK6KQesw23djhwcO47ldW1PbVE1slJQsZK43bJNKwPjbbiI2OFnn6xGnsvxFGwTCN13MDxfe03HyLbWQWA3bTPX2GIUVHWC1tUkQbJb2hcD3NX1GecvVg+mwTSefQzEfK2lROHQ5dxFn00lbSy8wNE8fi0hgdbuI+ansPyHlzELWxog/9Rgi++QAfeg8NTjGVpCC2grW9zZhbw6zyV0uSM/01HJ5vgWDOMsnpOlmJNhzkeQ7SweIHvUhh+yjLTPSxES/93AB+Df8Aeu2w6rwLZ7TuMEtPFETdxbIJHvPLgS957uW/gg6jC21AjHnJjMp3kQhwY36rS4kut2m1+wL1qHyvmNuaoOnjjeyFziIzKAHSMG7pA31Wk3tfebXUwgIiICIiAiIgIiICIiAiIgIiICIiAiIgIiIKm2v5mwOhLoaukFTWaQQGAxuZcXaXzixA7hq7ws/07IqiUB7jFE5291ukLGk8SNxdZac2pbMGZ9ja+MiOsjFmPPovbvPRyW5XJIPK57VmjGsDqMvTOhqY3Ryt4tdz72ng5p7RuQd83YNW10bZaOppaiFwu1zHubqHvbb3X3LwTbDsbi4UzXezNF/VwKgsp58rsluJpJbNcbujcNUbvaaefeLHvVk0flLTMaOloWOdzMczmD3Ncxx+9BxlPsYxud2nzQt+s+SMN+erf7lYGWNhNPl8CpxieNzI+sYwdMQ7OlkdYuH1QAD3jj8z5S45Ydv76j/5Ll4MExvbNN0shc2l1EtdKS2GNpPCFu7WQN1wLm28hBf+V8y0uZo3uozqhif0QcG6WEta02jB9UXA4AdimVD5TyxDlCljpoblrBvceL3u3ue7vJ5chYclMICIiAiIgIiICIiAiIgIiICIiAiIgIiICIiAozHMtUmZWaKuBkreWsb297HDrNPgQpNEFZ4hsHwVge8iaJjQXHTLua0C5PXBNgFSubW4JRkx4cKmZ3DppntbGPYYGBzvE28CtOZ1qBS4dWuPKmm/03LNGT9lWI5xs6OPooD/AH012tt9Qek/3C3eEFvbKtmuGyUFJVS0zZKh7NZdKXPFy52mzCdHC3JWk1oYLAWA4Adnco/LuEDAKWnpw7V0MTGarW1aWgXtyupFAREQEREBERAREQEREBERAREQEREBERAREQEREBERBD5v/sVR/DP9FKQei32QiIPoiIgIiICIiAiIgIiICIiAiIgIiI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g;base64,/9j/4AAQSkZJRgABAQAAAQABAAD/2wCEAAkGBhAGERIUEBIWFREVFBcZFxUSFhoXGBcWFRcVFBUWEhYYHCkeGBolIBcVHy8gJScqLCwsFR4xNTAqNScrLCkBCQoKDgwOGg8PGiklHyQ1Kik1KTAyNTUvLDU1NTAwKSkpKiosNTE1LCwsLCwtKi8pLDUvMCwpLCksKTUsLSk1Nf/AABEIAOEA4AMBIgACEQEDEQH/xAAcAAEAAwEBAQEBAAAAAAAAAAAABQcIBgQDAgH/xABJEAABAwIDBAUIBgcFCQEAAAABAAIDBBEFBhIHITFBEyJRYXEIFDJCcoGCkSNikqGisRUWJFJzssE0Q4OTszM1U1RjhNLT4xf/xAAbAQEAAgMBAQAAAAAAAAAAAAAAAwYBAgQFB//EAC0RAQABAwIDBwIHAAAAAAAAAAABAgMRBAUhMUETMlGRscHRYYESFCIjoeHx/9oADAMBAAIRAxEAPwC8UREBERAREQEREFD7bs84thc5pW/s9K5t2SRE6pm8DeTi23AsFrcyQQpzYPtAONRGiqH3mhbeJzjvfCN2m/Ms3e4jsK67afkxudaGSMD6eMF8J56wPR8HDq+8Hksv5cxyXKlXFUR+nC+5ad1xwex3iLj3oNnIvJhOJx41DFPCbxysD2nucL7+/ke8L1oCIiAiIgIigc9Y1+r2HVc4NnMidpP13dRn4nBBRUm2/EcJr6l0cjZqUzyaYpRdoYHEN0OHWbuA527itC4HXuxWmgmfH0bpYmPMd76C9odpvYXtfsWP8r4QcfrKaAf3szGnuaSNR9wufctmRsEYAG4AWA7hwQfpERAREQEREBERAREQEREBERAREQFmXbplAZdr+mjbaGqu8W4CUEdKB4kh3xlaaXFbXcrfrThkzWtvND9NH23YDqaPFpcLdtkHHeTtmzzmKahkd1ovpIr/ALjiBI0eDiD/AIhVzLG+S8xOypXU9Q29mPGsD1o3dWQfZJ99lsWGZtQ1rmkFrgCCOBBFwQg/aIiAiIgKnvKMzB5rTU9K075n9I/2IvRB7i5wP+GrhWTtrWZ/1oxOd7TeKI9DH7MdwSPFxe7wIQdB5PWCef4i+cjq08TiD2Pl+jb+HpFpFVpsCy/+icM6Zws+pkL+/o29SMfc93xqy0BERAREQEREBERARR2O5gpstQumqpWxxt5u4k/usaN7ndw3ryZUzlR5zi6Wkk1AbnMduew9j28vHgeRQTiIiAiIgIiICIiCtMI2D4bQ1Ek015gZHOjhd1Y2NJJa1zRvfbhvNt3BWRFE2naGsAa1oADWiwAAsAAOAC/aICIiAiIgHeqwzhsFoceJkpD5rKd5DRqiJ5/R36vwkDuVnog82HUDMLijijFo42NY0fVYA0fkvSiICIiAiIgIiICIiDPu2TZ/iz5H1bpnVlOL2DW2dAzjbohu0jm5vZc24qrsEx6py5M2alldHK3gW8xzDgdzh3HctpquM77EaHNF5Kf9mqDckxj6N5+vHyPe23fdBD5I8oCDEdMeJNEEvDpmAmJ3tjjGfmPBW1TVLKxrXxua9jhdrmEOaQebSNxCyLm3Z9X5LdapiPR36szOtG7wdyPc6x7l+MqZ9r8mOvSzEMvd0T+tE72mcj3ix70GwkXCbN9q9PnwGNzehqmi5jLrh45uiPE25jiL813aAiIgIiICKBzLnmgyk29VUNY626MdaQ9lo27/AHmw71WWM+UlG24o6Rzux1Q4N/Ay/wDMgutFmSu2+4xV+g+GLujiB/1C5eL/APbsd/5sf5EH/rQaoRZaj25Y2w76hp7jBF/RgUpTeUTisPpR0z/GN4P4ZAPuQaRRUXh/lKuH9ooge+GQj8Lmn812mB7csIxggOldTuPKobpH22ktHvIQWAi+NJWx17Q+J7XsPBzHBzT4Ebl9kBERAREQERflzwwXJsBxJ4DxQfpFzGMbS8JwK/TVkWoerGeld9mMErk4vKAoq6phggglcJJWRmSTSwN1uDdQbckjfzsgtNERB854GVTXNe0OY4Wc1wBBB4gg7iFUme9gUGJB0uGEQy8TC4/RP9g8Yz82+Ct9EFGbJtjEtPKKrEmFhif9FAeJew/7SSx9EEbhz48LXvNEQERQecM30+SqZ09Qd3BjB6UjyCQxvyuTyAug9mOY9T5bhdNVSNjibzdzPJrRxc49gVYVGccW2na2YS3zSiBLXVUpIkeeYj030n2bkc3DguGwhlbttxHVUvIpYjqc1pOiKMnqxxD991rauO4nlZaAoaGPDY2RxMDI2ABrWiwAHILxdy3L8v8At2+96f2koozxlWOG7AaYHXWVMs7ybu02jBJ46idTj43C6zD9l+EYbbTRxuI5ygy/c8kfcupRVm5rtRc71c+nonimIRoy1RN4UsH+Sz/xR+WqKQWNLAR2GFhH8qkkXP2lfjLOHPVGz3Cqn0qGn+GJrP5QFCYjsTwiuvpifETzikdu9z9QXeIpaNVfo7tc+bH4YUdjvk9SxXdRVLX/AFJ26D7ntuCfcFWmPZVrMsP01UD4+xxF2O9h46p9xWvF8K6gixKN0czGvjcLOa8XBHeCvT0+9XqJxc/VH8tJtx0ZJwHNFZlh+uknfEeYaeq63J7D1XDxC0bss2qMz00xTAR1kbbloPVkbwL4wd4tzbyuPdTO1bZ6MlTtfBfzSa+i5uWOG90ZJ3kcwTy8Lnlss46/LVXBUx+lFIHW4am8HNPcWkj3q12b1N6iLlHKUExjg2gi+cEwqGtc03a4Ag9oIuF9FKwKAzdneiyTGH1cmkuvoY0anvLbX0juuN5sN6n1yG0/I36+UfRMLWzscHxOfcNB4ODiATYtJ4DiAgqnMnlFVdYS2hhZAzk+T6SQ99vQb4Wd4qucZzVX5ld+01EsvY1zjp+Fg6o9wVz4D5ONPT2dW1L5TzZCOjb4Fxu4j5KycCyVh+WgPNaWOMj1ran++R13H5oMxYHsuxbMFjFSSNYfXmHRNt2gvsXDwBVhZd8nSeNzH1dW1haQ7TTt1G43jrvsAfhKvZEBERAREQEREBZS2tZ0fm+vks79ngc6OFvKwNnv8XEXv2Bo5LUOLz+bU8z/AN2J7vk0n+ixSUGk9iWFMw/Co3gded73uPbZxjaPABv3ld8uT2U/7oov4Z/neusXz3WVTVfrmfGXXTygREXKyIiICIiAiIg4rbFhQxTCag2u6LTK09hY4avwl6zEtRbW6rzXCKw9rWtHxyMb+RKzRhNA7FZ4Ym+lLIxg8XuDR+at+xzPYTnx9oQXebYuWIzFRUjTxFPCD4iNoUmvzHGIgABYAWA7ANwX6XuohERAREQEREBERAREQEREHjxmIz087RxdFIPmwhYpK3C4agR2rFOM0JwyoniPGOV7PsOLf6INIbGqnznCKb6hkb8pHH+oXbKpfJ6xcTU1TTn0o5RIPZkbp3eBYftBW0qBr6PwamuPrnz4uqieECIi4mwiIgIiICIv45wYCSbAcSeXisiq/KCxcU1HBAD1ppdXwxDf972/JcVsIy27GcTbMW/RUrS9x5a3Atib43u74CozaDj0m0HE9NODI0OENO1vrC56w9pxJv2W7FoTZvkhmRKNsVw6Z51zPHAvIAs36rRuHvPNXzbrE2NPTTPPnP3c1c5l1SIi72giIgIiICIiAiIgIiICIiAsr7a8G/Q+L1BAs2YNmb8Ys/8AG161QqY8pDAemhpato3xvMTyP3XjUwnuBa4fEEHBbEsZ/ReKMYTZs7HRnxtrZ97bfEtJrG2HVzsMmilZufG9r2+0whw/Ja/wvEGYrDFNH6EsbXt8HAOH5qqb5ZxcpuR14eSe1PDD1IiKvJRERAREQFTe2faGd+H0ZJe7dO5m87+EDbcz632e1S207aj+iSaPD7vrX9Vzmdboi7dpaB6Up7OXjuXp2UbIv0AW1leNVYesxh6whJ36nH1pe/l3neLJtW3TMxfuxw6R7/CKuvpD6bHdlf6qtFVVt/a3t6rD/csdxH8Qjj2Dd2q0kRWhAIiICIiAiIgIiICIiAiIgIiIChc54AMz0NTTnjJGdN+T29aM/aDVNIgw9JGYiQ4WIJBB4gjcQVoDYLmP9I0b6Z569O7q3/4UhLh8nax7wq521Zc/V/FJS0WjqPpm9l3k9IPthx+ILwbLsyfqziML3G0Uh6KTs0SEAE9wcGu9y8/cdP2+nqpjnHGG9E4lqVERUN0iIiAqg2nbWXQvNFhh1TE6JJmbyHE26OC3F/Iu5cBv3j07Z9o5wZhoqV9qh4+le0742H1QeT3D5DxFvNsF2diwxGpZv3ima7lbc6a3zDfAnsKsm17bFUReuxw6R7yirr6Q6fZVsoZlNoqasB9c8X37xCHcWtPN/a7xA3XJslEVoQCIiAiIgIiICIiAiIgIiICIiAiIgIiIKv8AKBy6MUw4VDR16V4N+fRyEMePnoPwrNi2PnmJs2G14f6Pmk9z2Wjcb+7j7ljlBrfJeJOxigpJXG7nwsLj2uAs4/MFTSgsi0fmGHUTOYp47+Lmhx/NTq+cXsdpVjlmXZHIUBnnNDcn0Us53vA0xtPrSO3MB7uJPc0qfVO+UXWFkdFH6rnyvPiwMaP5yp9DZi9fponlP+tapxGVV4BRPzjiMMcri51RUN6Rx4kOdeR3jbUth01OykY1kbQ1jGhrWjcA1osAB2ALKGyIXxmh/iO+6N61mr/EY4Q5RERZBERAREQEREBERAREQEREBERAREQERfiWZsDS55DWgXJcbAAcSSdwCDj9sGKjCsHqzffIwRNHaZXBpA+HUfcspRaS4ar6bi9uNr77d6ufbZtBw/MMTaenmfK9jibxBvQ6rWu6Rw1OsCRZm43Nyq5gyFV4lTiopAKmK3XEHWkidzbLF6QPeAQRvBQaJyxn3Dcxta2mnaHAACJ/UeLbrBrvStu9G4XSrGD2Op3WILXA8DuII7uRXTYLtNxXAgGxVTywerLaQW7BrBLR4EKs39inObVX2n5j4TRd8WqVSnlG8aDwqPzgULT7f8Ti9OOnf8Dh+T1E5kzTW7WpqaJlMOlZrDWw3N9ZYSXaj1QNI3k2CxoNsv2NRTXXEYjPX6SVVxMYfnY3CZsao7cnPJ8BE+61cq02ZbHI8mOZUzyGSs0kWZujj1CzgObzYkXNh3c1Zas6EREQEREBERAREQEREBERAREQEREBERAUTmnLkWbKSammuGSNtqHFrgQ5rh3ggGylkQZAzlkGtyTIW1EZ6Mkhkzd8bxysfVP1TY/monB8bqMAlEtNK6KQesw23djhwcO47ldW1PbVE1slJQsZK43bJNKwPjbbiI2OFnn6xGnsvxFGwTCN13MDxfe03HyLbWQWA3bTPX2GIUVHWC1tUkQbJb2hcD3NX1GecvVg+mwTSefQzEfK2lROHQ5dxFn00lbSy8wNE8fi0hgdbuI+ansPyHlzELWxog/9Rgi++QAfeg8NTjGVpCC2grW9zZhbw6zyV0uSM/01HJ5vgWDOMsnpOlmJNhzkeQ7SweIHvUhh+yjLTPSxES/93AB+Df8Aeu2w6rwLZ7TuMEtPFETdxbIJHvPLgS957uW/gg6jC21AjHnJjMp3kQhwY36rS4kut2m1+wL1qHyvmNuaoOnjjeyFziIzKAHSMG7pA31Wk3tfebXUwgIiICIiAiIgIiICIiAiIgIiICIiAiIgIiIKm2v5mwOhLoaukFTWaQQGAxuZcXaXzixA7hq7ws/07IqiUB7jFE5291ukLGk8SNxdZac2pbMGZ9ja+MiOsjFmPPovbvPRyW5XJIPK57VmjGsDqMvTOhqY3Ryt4tdz72ng5p7RuQd83YNW10bZaOppaiFwu1zHubqHvbb3X3LwTbDsbi4UzXezNF/VwKgsp58rsluJpJbNcbujcNUbvaaefeLHvVk0flLTMaOloWOdzMczmD3Ncxx+9BxlPsYxud2nzQt+s+SMN+erf7lYGWNhNPl8CpxieNzI+sYwdMQ7OlkdYuH1QAD3jj8z5S45Ydv76j/5Ll4MExvbNN0shc2l1EtdKS2GNpPCFu7WQN1wLm28hBf+V8y0uZo3uozqhif0QcG6WEta02jB9UXA4AdimVD5TyxDlCljpoblrBvceL3u3ue7vJ5chYclMICIiAiIgIiICIiAiIgIiICIiAiIgIiICIiAozHMtUmZWaKuBkreWsb297HDrNPgQpNEFZ4hsHwVge8iaJjQXHTLua0C5PXBNgFSubW4JRkx4cKmZ3DppntbGPYYGBzvE28CtOZ1qBS4dWuPKmm/03LNGT9lWI5xs6OPooD/AH012tt9Qek/3C3eEFvbKtmuGyUFJVS0zZKh7NZdKXPFy52mzCdHC3JWk1oYLAWA4Adnco/LuEDAKWnpw7V0MTGarW1aWgXtyupFAREQEREBERAREQEREBERAREQEREBERAREQEREBERBD5v/sVR/DP9FKQei32QiIPoiIgIiICIiAiIgIiICIiAiIgIiIP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8" descr="http://t3.gstatic.com/images?q=tbn:ANd9GcRokO_pHmHeRpyAUNNf2GZL33PAT3VnkovmbKlMN_LLbwT9nLz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0800" y="2362200"/>
            <a:ext cx="2336800" cy="1295400"/>
          </a:xfrm>
          <a:prstGeom prst="rect">
            <a:avLst/>
          </a:prstGeom>
          <a:noFill/>
        </p:spPr>
      </p:pic>
      <p:pic>
        <p:nvPicPr>
          <p:cNvPr id="13" name="Picture 4" descr="http://t1.gstatic.com/images?q=tbn:ANd9GcRcBvmdO6m0U9dWNmmqMJM47TmvwF2jLWs3Q1udHuzF7Cy7YgV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3680254"/>
            <a:ext cx="1143000" cy="1143001"/>
          </a:xfrm>
          <a:prstGeom prst="rect">
            <a:avLst/>
          </a:prstGeom>
          <a:noFill/>
        </p:spPr>
      </p:pic>
      <p:pic>
        <p:nvPicPr>
          <p:cNvPr id="14" name="Picture 4" descr="http://t3.gstatic.com/images?q=tbn:ANd9GcSv0oj3rSE41ckEg4_JeCJ2CqqnlbwEir78zRs_dnYDQf1dVUzR5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590801"/>
            <a:ext cx="1143000" cy="1143000"/>
          </a:xfrm>
          <a:prstGeom prst="rect">
            <a:avLst/>
          </a:prstGeom>
          <a:noFill/>
        </p:spPr>
      </p:pic>
      <p:pic>
        <p:nvPicPr>
          <p:cNvPr id="15" name="Picture 6" descr="http://t1.gstatic.com/images?q=tbn:ANd9GcTNi457DtLtD8HSOUJxXP2VQ4tBDSm9LpKZJUphqsMQ2NVol985h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9335" y="3930027"/>
            <a:ext cx="2037290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661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Ensuring Compatibility: Key Ideas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152400" y="1752600"/>
            <a:ext cx="8991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37285" y="1295400"/>
            <a:ext cx="4572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431052" y="1504890"/>
            <a:ext cx="3632213" cy="400110"/>
            <a:chOff x="6400800" y="6553200"/>
            <a:chExt cx="3632213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400800" y="6553200"/>
                  <a:ext cx="36322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𝐻𝑇𝑀𝐿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_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𝑇𝐴𝐺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         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𝐻𝑇𝑀𝐿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_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𝑇𝐴𝐺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0800" y="6553200"/>
                  <a:ext cx="3632213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4433" y="6663017"/>
              <a:ext cx="473529" cy="194983"/>
            </a:xfrm>
            <a:prstGeom prst="rect">
              <a:avLst/>
            </a:prstGeom>
          </p:spPr>
        </p:pic>
      </p:grpSp>
      <p:sp>
        <p:nvSpPr>
          <p:cNvPr id="14" name="Rectangle 13"/>
          <p:cNvSpPr/>
          <p:nvPr/>
        </p:nvSpPr>
        <p:spPr>
          <a:xfrm>
            <a:off x="1295400" y="1295400"/>
            <a:ext cx="4572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689167" y="1504890"/>
            <a:ext cx="2623923" cy="400110"/>
            <a:chOff x="6400800" y="6553200"/>
            <a:chExt cx="2623923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400800" y="6553200"/>
                  <a:ext cx="262392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𝑈𝑅𝐼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_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𝑆𝑇𝐴𝑅𝑇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         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𝑈𝑅𝐼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0800" y="6553200"/>
                  <a:ext cx="2623923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2033" y="6663017"/>
              <a:ext cx="473529" cy="194983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91000" y="1074003"/>
                <a:ext cx="79861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074003"/>
                <a:ext cx="798617" cy="830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ounded Rectangle 22"/>
          <p:cNvSpPr/>
          <p:nvPr/>
        </p:nvSpPr>
        <p:spPr>
          <a:xfrm>
            <a:off x="1066799" y="2050197"/>
            <a:ext cx="6934199" cy="53031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Flow-sensitive Type Qualifiers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629400" y="6340475"/>
            <a:ext cx="2133600" cy="365125"/>
          </a:xfrm>
        </p:spPr>
        <p:txBody>
          <a:bodyPr/>
          <a:lstStyle/>
          <a:p>
            <a:fld id="{D3B7F5E1-F878-4120-B964-4DA1268B1938}" type="slidenum">
              <a:rPr lang="en-US" smtClean="0"/>
              <a:t>20</a:t>
            </a:fld>
            <a:endParaRPr lang="en-US" dirty="0"/>
          </a:p>
        </p:txBody>
      </p:sp>
      <p:sp>
        <p:nvSpPr>
          <p:cNvPr id="44" name="Content Placeholder 7"/>
          <p:cNvSpPr txBox="1">
            <a:spLocks/>
          </p:cNvSpPr>
          <p:nvPr/>
        </p:nvSpPr>
        <p:spPr>
          <a:xfrm>
            <a:off x="304800" y="1752600"/>
            <a:ext cx="8991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>
              <a:solidFill>
                <a:prstClr val="black"/>
              </a:solidFill>
            </a:endParaRPr>
          </a:p>
          <a:p>
            <a:pPr lvl="1"/>
            <a:endParaRPr lang="en-US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mtClean="0">
              <a:solidFill>
                <a:prstClr val="black"/>
              </a:solidFill>
            </a:endParaRPr>
          </a:p>
          <a:p>
            <a:endParaRPr lang="en-US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45" name="Content Placeholder 7"/>
          <p:cNvSpPr txBox="1">
            <a:spLocks/>
          </p:cNvSpPr>
          <p:nvPr/>
        </p:nvSpPr>
        <p:spPr>
          <a:xfrm>
            <a:off x="304800" y="1905000"/>
            <a:ext cx="8991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533400" y="2743200"/>
            <a:ext cx="8077200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StatAmb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$name)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($name == “”) 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print (“&lt;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=\“”);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“&lt;div&gt;”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err="1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fi</a:t>
            </a:r>
            <a:endParaRPr lang="en-US" sz="2000" b="1" dirty="0" smtClean="0">
              <a:solidFill>
                <a:schemeClr val="bg2">
                  <a:lumMod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 (</a:t>
            </a:r>
            <a:r>
              <a:rPr lang="en-US" sz="2000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905000" y="3924300"/>
            <a:ext cx="1828800" cy="4191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416906" y="4961930"/>
            <a:ext cx="4288694" cy="1219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DYN   </a:t>
            </a:r>
            <a:r>
              <a:rPr lang="en-US" dirty="0" smtClean="0"/>
              <a:t>    </a:t>
            </a:r>
            <a:r>
              <a:rPr lang="en-US" sz="2800" dirty="0" smtClean="0">
                <a:solidFill>
                  <a:schemeClr val="tx1"/>
                </a:solidFill>
              </a:rPr>
              <a:t>STATIC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4419600" y="4961930"/>
            <a:ext cx="0" cy="12192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228600" y="4657131"/>
            <a:ext cx="27432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CSRP</a:t>
            </a:r>
          </a:p>
          <a:p>
            <a:pPr algn="ctr"/>
            <a:r>
              <a:rPr lang="en-US" sz="2800" dirty="0" smtClean="0"/>
              <a:t>Approach</a:t>
            </a:r>
          </a:p>
          <a:p>
            <a:pPr algn="ctr"/>
            <a:r>
              <a:rPr lang="en-US" sz="2800" dirty="0" smtClean="0"/>
              <a:t>(1%)</a:t>
            </a:r>
            <a:endParaRPr lang="en-US" dirty="0"/>
          </a:p>
        </p:txBody>
      </p:sp>
      <p:sp>
        <p:nvSpPr>
          <p:cNvPr id="62" name="Rounded Rectangle 61"/>
          <p:cNvSpPr/>
          <p:nvPr/>
        </p:nvSpPr>
        <p:spPr>
          <a:xfrm>
            <a:off x="6320065" y="4724400"/>
            <a:ext cx="27432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Statically</a:t>
            </a:r>
          </a:p>
          <a:p>
            <a:pPr algn="ctr"/>
            <a:r>
              <a:rPr lang="en-US" sz="2800" dirty="0" smtClean="0"/>
              <a:t>Sanitized</a:t>
            </a:r>
          </a:p>
          <a:p>
            <a:pPr algn="ctr"/>
            <a:r>
              <a:rPr lang="en-US" sz="2800" dirty="0" smtClean="0"/>
              <a:t>(99%)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6" dur="indefinite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21" grpId="0"/>
      <p:bldP spid="23" grpId="0" animBg="1"/>
      <p:bldP spid="23" grpId="1" animBg="1"/>
      <p:bldP spid="46" grpId="0" animBg="1"/>
      <p:bldP spid="47" grpId="0" animBg="1"/>
      <p:bldP spid="56" grpId="0" animBg="1"/>
      <p:bldP spid="61" grpId="0" animBg="1"/>
      <p:bldP spid="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Implementation &amp; Evaluation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152400" y="1447800"/>
            <a:ext cx="8991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Google Closure Templates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Powers several Google products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3045 LOC Java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Evaluation Benchmarks: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1035 templates from production Google code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Rich Features</a:t>
            </a:r>
          </a:p>
          <a:p>
            <a:pPr lvl="2"/>
            <a:r>
              <a:rPr lang="en-US" dirty="0" smtClean="0">
                <a:solidFill>
                  <a:prstClr val="black"/>
                </a:solidFill>
              </a:rPr>
              <a:t>2997 calls</a:t>
            </a:r>
          </a:p>
          <a:p>
            <a:pPr lvl="2"/>
            <a:r>
              <a:rPr lang="en-US" dirty="0" smtClean="0">
                <a:solidFill>
                  <a:prstClr val="black"/>
                </a:solidFill>
              </a:rPr>
              <a:t>1224 print/sink statements using 600 untrusted input variables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7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Evaluation: Compatibility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152400" y="1447800"/>
            <a:ext cx="8991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1035 templates auto-sanitized!</a:t>
            </a:r>
          </a:p>
          <a:p>
            <a:pPr lvl="1"/>
            <a:r>
              <a:rPr lang="en-US" dirty="0" smtClean="0"/>
              <a:t>No Developer Involvement</a:t>
            </a:r>
          </a:p>
          <a:p>
            <a:pPr lvl="1"/>
            <a:r>
              <a:rPr lang="en-US" dirty="0" smtClean="0"/>
              <a:t>No Static Errors</a:t>
            </a:r>
          </a:p>
          <a:p>
            <a:endParaRPr lang="en-US" dirty="0" smtClean="0"/>
          </a:p>
          <a:p>
            <a:r>
              <a:rPr lang="en-US" dirty="0" smtClean="0"/>
              <a:t>Compared to original sanitization</a:t>
            </a:r>
          </a:p>
          <a:p>
            <a:pPr lvl="1"/>
            <a:r>
              <a:rPr lang="en-US" dirty="0" smtClean="0"/>
              <a:t>21 cases differ out of 1224  </a:t>
            </a:r>
          </a:p>
          <a:p>
            <a:pPr lvl="1"/>
            <a:r>
              <a:rPr lang="en-US" dirty="0" smtClean="0"/>
              <a:t>CSAS engine inferred a more accurate sanitizer</a:t>
            </a:r>
          </a:p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2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Evaluation: Security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036360151"/>
              </p:ext>
            </p:extLst>
          </p:nvPr>
        </p:nvGraphicFramePr>
        <p:xfrm>
          <a:off x="0" y="2645535"/>
          <a:ext cx="9144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152400" y="1411241"/>
            <a:ext cx="8583814" cy="98751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Context-Insensitive Approach Fails on 28% prints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23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5487571" y="2895600"/>
            <a:ext cx="381000" cy="2209800"/>
          </a:xfrm>
          <a:prstGeom prst="rightBrace">
            <a:avLst>
              <a:gd name="adj1" fmla="val 8333"/>
              <a:gd name="adj2" fmla="val 48910"/>
            </a:avLst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68571" y="3657600"/>
            <a:ext cx="198002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UNSAFE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0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13025" y="5384800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Java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48728" y="3937000"/>
            <a:ext cx="2323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JavaScript</a:t>
            </a:r>
            <a:endParaRPr lang="en-US" sz="4000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Evaluation: Performance Overhead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67601"/>
              </p:ext>
            </p:extLst>
          </p:nvPr>
        </p:nvGraphicFramePr>
        <p:xfrm>
          <a:off x="3505200" y="3429000"/>
          <a:ext cx="4876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CSRP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CSAS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Chrome</a:t>
                      </a:r>
                      <a:r>
                        <a:rPr lang="en-US" baseline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 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Safari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84264"/>
              </p:ext>
            </p:extLst>
          </p:nvPr>
        </p:nvGraphicFramePr>
        <p:xfrm>
          <a:off x="3505200" y="5405120"/>
          <a:ext cx="4876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CSRP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CSAS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24</a:t>
            </a:fld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867400" y="3200400"/>
            <a:ext cx="1295400" cy="304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60374" y="3124200"/>
            <a:ext cx="8455025" cy="6858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Order Of Magnitude Faster Than CSRP</a:t>
            </a:r>
            <a:endParaRPr lang="en-US" dirty="0"/>
          </a:p>
        </p:txBody>
      </p:sp>
      <p:sp>
        <p:nvSpPr>
          <p:cNvPr id="13" name="Content Placeholder 7"/>
          <p:cNvSpPr>
            <a:spLocks noGrp="1"/>
          </p:cNvSpPr>
          <p:nvPr>
            <p:ph idx="1"/>
          </p:nvPr>
        </p:nvSpPr>
        <p:spPr>
          <a:xfrm>
            <a:off x="152399" y="1371600"/>
            <a:ext cx="8229601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Benchmarks</a:t>
            </a:r>
          </a:p>
          <a:p>
            <a:pPr lvl="1"/>
            <a:r>
              <a:rPr lang="en-US" dirty="0" smtClean="0"/>
              <a:t>Templates Only, No Other Application Logic </a:t>
            </a:r>
          </a:p>
          <a:p>
            <a:r>
              <a:rPr lang="en-US" dirty="0" smtClean="0"/>
              <a:t>Base: No Sanitization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57200" y="4114800"/>
            <a:ext cx="8455025" cy="6858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Practical Performance: </a:t>
            </a:r>
            <a:r>
              <a:rPr lang="en-US" sz="2800" dirty="0" err="1" smtClean="0"/>
              <a:t>Upto</a:t>
            </a:r>
            <a:r>
              <a:rPr lang="en-US" sz="2800" dirty="0" smtClean="0"/>
              <a:t> 9.6%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9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12" grpId="0" animBg="1"/>
      <p:bldP spid="10" grpId="0" animBg="1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934" y="3124200"/>
            <a:ext cx="3406266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25</a:t>
            </a:fld>
            <a:endParaRPr lang="en-US"/>
          </a:p>
        </p:txBody>
      </p:sp>
      <p:sp>
        <p:nvSpPr>
          <p:cNvPr id="13" name="Content Placeholder 7"/>
          <p:cNvSpPr>
            <a:spLocks noGrp="1"/>
          </p:cNvSpPr>
          <p:nvPr>
            <p:ph idx="1"/>
          </p:nvPr>
        </p:nvSpPr>
        <p:spPr>
          <a:xfrm>
            <a:off x="152400" y="1371600"/>
            <a:ext cx="92202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CSAS</a:t>
            </a:r>
            <a:r>
              <a:rPr lang="en-US" dirty="0" smtClean="0"/>
              <a:t>: A New "Push-Button" Defense Primitive</a:t>
            </a:r>
          </a:p>
          <a:p>
            <a:pPr lvl="1"/>
            <a:r>
              <a:rPr lang="en-US" i="1" dirty="0" smtClean="0">
                <a:solidFill>
                  <a:prstClr val="black"/>
                </a:solidFill>
              </a:rPr>
              <a:t>Fast</a:t>
            </a:r>
            <a:r>
              <a:rPr lang="en-US" i="1" dirty="0">
                <a:solidFill>
                  <a:prstClr val="black"/>
                </a:solidFill>
              </a:rPr>
              <a:t>, Secure, Compatible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i="1" dirty="0" smtClean="0">
                <a:solidFill>
                  <a:prstClr val="black"/>
                </a:solidFill>
              </a:rPr>
              <a:t>Auditable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Increasing Commercially Adoption</a:t>
            </a:r>
          </a:p>
          <a:p>
            <a:pPr marL="457200" lvl="1" indent="0">
              <a:buNone/>
            </a:pPr>
            <a:endParaRPr lang="en-US" i="1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Other Frameworks</a:t>
            </a:r>
          </a:p>
          <a:p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" name="AutoShape 4" descr="data:image/jpg;base64,/9j/4AAQSkZJRgABAQAAAQABAAD/2wCEAAkGBhQSEBUSERQVEhUWGB8YGBgYFhkfGRgaIhgXFxYYHRwXHiYhHBslGhQUHy8gJScpLiwtFiAxNTIqNSYrLCkBCQoKDgwOGg8PGiolHyQsLS8pNC0pNSwqKSwwKio2LykpLCowNSstLCwsLSk0NSw2LC8sKSotLCkpNSksKSwsLP/AABEIAG0AeAMBIgACEQEDEQH/xAAcAAABBQEBAQAAAAAAAAAAAAAAAwQFBgcIAgH/xABCEAACAAQCBgcFBQYFBQAAAAABAgADBBEFEgYHITFBYRMiUXGBkaEyUmKSohRygrHBIzNCY8LRCCRDs/AVNLLD4f/EABsBAAEFAQEAAAAAAAAAAAAAAAUAAQIDBAYH/8QAMBEAAQMCBAQEBAcAAAAAAAAAAQACAwQREiExQQVRofATIjKBBmGx4RQjcZHB0fH/2gAMAwEAAhEDEQA/ANxggghJIggghJJOdPVFLOwVRvJIAHiYipumVGuz7RLc9ksmYfKWGMZxre0nmyqgogBEtFZcyhgC18zgMCL7he1xlNrXMVfCsBxXEKdahqqXKp2vZps7KuwkHqi4G0GJhuVyoF2dgFrlZrKppezLOY80Cf7pWICu1zqt8lOO+ZOA9EVvzjPpmiVDK/7vFw54rTSy/f1rkekIPV4LK/dUtVWMOM+cEU87S9vhaGuwbq9lPUP0arNU68qgG4+yqOzLMY+YYflF50B1ky8RvLKiXOUZrA3VwLAlbgEEEi6naLjeIxeu0jEyW0qTQUchGFriVmmd4mTDcHmLRX6LpJUzKCyZrgEEjb3jtFxbnCDmuyGqnNRz04DpR5TvbRddgx9jlnDcQqaY5qWomSzvsGIB7xtU+Ii54Pruq5Nlq5ST194dR/MXU+QikSAohPwioiFwLjv26rc4IpOC638PqLBphp2PCaLD5hdfWLlInq6hkYMp3FSCD3ERMG6FvjczJwslIIIIdQREPimmFHT3E+pkoRvXOC3yrdvSGusLFjTYZUTVYq2TKpG8MxCAjmM1/CMR0V1dTK2maoQ7my2N+sbXvs7x5xW5+HJb6WkbMC57rALTcS14UEu4libPPwplHm5H5RWMQ18T3uKalROwuzOfJco9TFMrtHnp3yTZeRufEdoPEQmJPOKTMV1VP8OxEBxNx33onGK6S1NbMz1mVurkGVVWwudlhv8AaO+ICmpCc0tieobAcNu24vuiY6IR6VACTxO+EZ7swnVXM+HvDrWzMtgtmNyc9LeyYy8OX3b98OEprbgBDqXKLGygsewC59IcthTrtcCUP5jKvoxufARnLiV0Ahgh1sOiYCTCdRQq9r3FjcWO2HrmSvtTs3KWhPq2UQk+JSx7Epm5u2zyQD/yiIeWm4KrmdTSMMb24gdRb+146IWtaPDybcbd8fGxmZ/DlT7qgHzNz6wzmzSxzMSxPEm59Yj4iXjNtYNyRPkpxHyw50a0kmUFTLmyncIGBdL7HW4zgruJy3se2GkNqhN/nE45TfNCayBkjD5Qut5M4OoZTdWAII3EEXB8oIpmqDHftGGS1Ju8g9E3cLFPoKjwggkDdeeyMLHFp2URr5xHJQypI3zZtzzCKSfqZIltXlKJOGyFG9lznvJ/+CIHX/IvTUz9k1l80J/oiP0Ax7o/2J9h+sB7rHaWHJuI7do3mMsrw14vv9kZp4TJSeXY3PVXbSbC5dTIdZigkAlWvYq1thvwHbyjIXwtU/ez5EvkHzt5Sg3qY2CdNDAggMCLEHaCDvB7QRGJ6V4J9lqmli+Q9eWfgO4d4N1/DFEjt0c4RPJGDEHW3H2/xLNU0ifxTpx5BZY82zH0hF8fUfupEpOb5pjfWcv0xDwRRjKNkud6nE+/8DJSE7Hp7CxmsB7q9VfJLCJPRDQubXuxv0UlNsya24cSBfe1tu/ZvMQdDRtOmpKQXZ2Cr3k2H5xqmsecuHYbIw+n2dJfORvZRbOT95iPAERNjcV3O0CG1Uxjc2GGwc/oNyq5WaTUNGejw+llz2XYaioGfMe1V2ADns7oTp9bFWp2pTsvumSAPpIMUuCG8V22SsFDCR5xiPM5lbNo9jOG4reVPpZcqdlJIsBcDaWWYtjs32NvGMt0mk0yVTrRs7yQbBmINzxsRvXsJhjTVbpmWWzLnXKwW92W4OU22kXA2R7/AOnsPbtL++bH5drekO9+MC491VBStppHEPNjo297JtCc3hD3JKXezTPugKPNrn0hGoqxayoigjbsu3zNcjwtFYGa2PeS3RaN/h/LdLVgHqZUuOeZ8p8s3nBD/wDw/wBLaRVTPemInyqW/wDZH2DDdF5/Wm87u9lK68qfNhgb3JyHzDL/AFRmGDzTlRgbHKLEcCLf2jYNbtPnwif8ORvKYv8AeMYwNv2SdxHqYF8THkBXQ/D7siO9lpWFYvnlBjw2P8Ldv3T6GIHWRS56eVO4y3Ms/dcZ18mSZ80N8GrejmfC3VPZy/5zh1pPNAo50s3IYp0ewkhw46ht8Jex8N++iCXxW567/NbZYPw04LfTcW+V8iPqs5ghyMNfe4EofzGCn5drn5YOilLvd5h7EAUfM9z9IidkU8UH059/srHqukqcTlNMIVZYZ7kgAWU2NzzMSmtmtWqrJZpmE9UlZWZCCitnckFvZBtbjEZq96CZiMqVNkS2R8ws4LktlJW5cniOAEWvXXgYWXTzpahUUmWQosov1k2DYNzjxEaGj8k25oJK+3EWYsiW2HLfqsw+yKPbmKOS9c+Ysv1QdLKX2UL83bZ8qW9SYbR7kyS7BV3k2FyAPM7B3mM90bwDVxSxxB7WByDsQBR9Nrw2i84FohQPOlSJtY02dMNisheopsTbpGFju3gQ81naLU2HyZKU8rrTS2aY7MzALk2DblF8+024RZ4TsJcsba6ISthaDc6ZWH65rOoQqDv7oXhtUHfEGC7gtU5swrd9RtNlwwt785z5BV/pgiV1T02TCKb4gzebsYIMN0XnVQbyuPzKfawJGfC6sfyWPkM36RgOj7fsxyY/89Y6Qxynz0s5PelOvmjD9Y5o0dfqHkwPoP7QP4gLxI9wF1nkd95KwxLTqotSVBvY9DvG+4mS7/r5xEgw5kN+yqF7ZD+gB/SAVObSALrqpmKO/JUkmCCCCSSc4dXNJnS5ye1LYMO8G/lwjoufKk4ph9r/ALOelweKNw/ErD0Mc1xa9B9YE3D2K26WQxu0u+0H3lPA8tx9Y0QSBtw7QoPxSifOGyRetuihtINH5tHPaTPWxG4/wuODKeI/KI2N1qNP8JrJWWpItvyTZT3U8ioIB5gxTsUqsBlG8qTOqDwUPNVPEuQbd14d8TRm1wsmp+ISuGGWF+L5DLrZV3V9JZsTpsqs1pgJsCbDiT2DnFx124pJmdBLSYrzJZfOqm5UELa9tgPV3b4p2JadzChlUyS6KSd6SRZmHxzPabzEVhp0NiswsG6mYDJUNqJMsIyGvPU6b6dUreGlQfzj70lzYXYndFt0e1V11YVLS/s8o73mbDbiVT2ibbtgHOJRROvdKrrI2sIJW6aF03R4dSp2SJfmUBP5wRLU8gIiou5QFHcBYflBBJcI43JKUjA9ZOhLYdUfaqdf8tNO1RulsdpQ/Cd6nhu7L75DXEsNl1El5M5Q8txlYHiP0PEHgREHsDxYq+mqHU7w4Lnqiqwygg3B3cuUSdGP3o7ZE3/aY/pERpJo/MwqrMmZdpL7Zb29pe37w2Bh48REjhU65YdsqaBzvJmRzslOYZhyuu/hqmz07iOR+iqEEEeTMEalqJA1XqPhMJNN8I+SEeYwSWjTGO4KCSfAbYm2MuWeSpYzVezN7ITedzi8YBqarqizT8tKh9/a/gi7vxERpOj+p+hprM6GpccZu1b8kHV87xqZTc0FqOMRtybmsNwXRyqrGtTSHmD3rWUd7NZR5xouAahmNmrp9v5crae4uwt5CNilygoCqAoG4AWA8BHuNLYmtQKfic0umShMA0LpKMf5eQit75GZz+JrnwGyJuCCLUOc4uNyUQQQQlFEEEEJJQemGikvEKZpEzYd6Pbaj8GHLgRxBjAafPQ1LU1WMhl5hffvRgLdqm4IPOOmorGmWr2mxLI07MkxNgdLBsu/Kbggi+0dlz2mKpYhIM0Roqw05IPpK5recO+J7AdBK6ssZMhlQ/6j9VO+7b/wgxumj2rShpLMkkTHH+pN6zX7RfYvgBFptEGwNGq2z8Ye7KMLKcB1Dyls1ZOacfcl9VO7MesfpjRsIwCnpUyU8lJQ+FRc953k8yYkIIvAAQeSeSX1FEEEEOqUQQQQkkQQQQkkQQQQkl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 descr="Visit the Go home p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859" y="5067333"/>
            <a:ext cx="1905000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t2.gstatic.com/images?q=tbn:ANd9GcT06RloU6WKhV0HNIgFd26SBs936fmQryeyCVo9YwKRIztMd4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105762"/>
            <a:ext cx="1912395" cy="109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61437051"/>
              </p:ext>
            </p:extLst>
          </p:nvPr>
        </p:nvGraphicFramePr>
        <p:xfrm>
          <a:off x="152400" y="2971800"/>
          <a:ext cx="6400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2958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Thanks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26</a:t>
            </a:fld>
            <a:endParaRPr lang="en-US"/>
          </a:p>
        </p:txBody>
      </p:sp>
      <p:sp>
        <p:nvSpPr>
          <p:cNvPr id="13" name="Content Placeholder 7"/>
          <p:cNvSpPr>
            <a:spLocks noGrp="1"/>
          </p:cNvSpPr>
          <p:nvPr>
            <p:ph idx="1"/>
          </p:nvPr>
        </p:nvSpPr>
        <p:spPr>
          <a:xfrm>
            <a:off x="228600" y="3886200"/>
            <a:ext cx="8991600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://code.google.com/closure/templates/docs/security.html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endParaRPr lang="en-US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990600" y="2438400"/>
            <a:ext cx="7086600" cy="12954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Questions?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6451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Predominant Defense Practice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600200"/>
            <a:ext cx="845820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prstClr val="black"/>
                </a:solidFill>
              </a:rPr>
              <a:t>Why Does it Fail?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Developers forget to Sanitize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   [</a:t>
            </a:r>
            <a:r>
              <a:rPr lang="en-US" sz="2000" i="1" dirty="0" smtClean="0">
                <a:solidFill>
                  <a:prstClr val="black"/>
                </a:solidFill>
              </a:rPr>
              <a:t>Pixy’06, PhpTaint’06,Cqual’04, Merlin’09,Securifly’05, PhpAspis’11</a:t>
            </a:r>
            <a:r>
              <a:rPr lang="en-US" dirty="0" smtClean="0">
                <a:solidFill>
                  <a:prstClr val="black"/>
                </a:solidFill>
              </a:rPr>
              <a:t>]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Pick the wrong sanitizer [</a:t>
            </a:r>
            <a:r>
              <a:rPr lang="en-US" sz="2000" i="1" dirty="0" smtClean="0">
                <a:solidFill>
                  <a:prstClr val="black"/>
                </a:solidFill>
              </a:rPr>
              <a:t>CCS’11</a:t>
            </a:r>
            <a:r>
              <a:rPr lang="en-US" dirty="0" smtClean="0">
                <a:solidFill>
                  <a:prstClr val="black"/>
                </a:solidFill>
              </a:rPr>
              <a:t>]</a:t>
            </a:r>
            <a:endParaRPr lang="en-US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295400"/>
            <a:ext cx="56388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Div.Render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print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24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&lt;div&gt;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”);</a:t>
            </a: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	print(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userimg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	print(“</a:t>
            </a:r>
            <a:r>
              <a:rPr lang="en-US" sz="24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&lt;/div&gt;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295400"/>
            <a:ext cx="56388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Div.Render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()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	print(“</a:t>
            </a:r>
            <a:r>
              <a:rPr lang="en-US" sz="24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&lt;div&gt;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”);                                         	print(</a:t>
            </a:r>
            <a:r>
              <a:rPr lang="en-US" sz="2400" b="1" i="1" u="sng" dirty="0" smtClean="0">
                <a:latin typeface="Consolas" pitchFamily="49" charset="0"/>
                <a:cs typeface="Consolas" pitchFamily="49" charset="0"/>
              </a:rPr>
              <a:t>Sanitize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userimg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print(“</a:t>
            </a:r>
            <a:r>
              <a:rPr lang="en-US" sz="24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&lt;/div&gt;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”);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0" y="2459859"/>
            <a:ext cx="1524000" cy="381000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ightning Bolt 3"/>
          <p:cNvSpPr/>
          <p:nvPr/>
        </p:nvSpPr>
        <p:spPr>
          <a:xfrm rot="10800000">
            <a:off x="3733800" y="2705100"/>
            <a:ext cx="3048000" cy="1181100"/>
          </a:xfrm>
          <a:prstGeom prst="lightningBol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unched Tape 10"/>
          <p:cNvSpPr/>
          <p:nvPr/>
        </p:nvSpPr>
        <p:spPr>
          <a:xfrm>
            <a:off x="5562600" y="3124200"/>
            <a:ext cx="2057400" cy="1295399"/>
          </a:xfrm>
          <a:prstGeom prst="flowChartPunchedTape">
            <a:avLst/>
          </a:prstGeom>
          <a:solidFill>
            <a:srgbClr val="FFC000"/>
          </a:solidFill>
          <a:ln>
            <a:noFill/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Sanitizer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Library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89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4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Vision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Eliminate Scripting Attacks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Make Applications Secure by Construction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752600" y="1447800"/>
            <a:ext cx="1752600" cy="1066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Developer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34200" y="1371600"/>
            <a:ext cx="1981200" cy="1066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Application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733800" y="1828800"/>
            <a:ext cx="838200" cy="381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867400" y="1828800"/>
            <a:ext cx="838200" cy="381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http://t2.gstatic.com/images?q=tbn:ANd9GcTtoZ1_0MgDrKq-KrM9Gg-7d4zCtv4ErAZugyovBy8oKBRWzdy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99" y="1400577"/>
            <a:ext cx="1074098" cy="134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data:image/jpg;base64,/9j/4AAQSkZJRgABAQAAAQABAAD/2wCEAAkGBhASERUUEBQWEhIVFx8YGRAXFxUUFhwUFhQWFR8WHh4aGyYkFxkjGhQVHzAgIycpLy4sFR4xNTIqQSYuLywBCQoKDQsNGQ4OGTUkHiQ1NTQ1NTU1NTU1NTUxNTU1NTU1NSovNTU1NS40NCwsLzU1MSw0LykpNTQqNTQ2NTU1Nf/AABEIAEoASgMBIgACEQEDEQH/xAAcAAACAgMBAQAAAAAAAAAAAAAABwQGAgMFAQj/xAA8EAABAwIDBAYHBAsAAAAAAAABAAIDBBEFITEGBxJRQUJhcYGRIjJSYqGx0SQzU5IUFSNDRFRygpOi0v/EABoBAAIDAQEAAAAAAAAAAAAAAAAFAgQGAwH/xAAsEQABAwIEAwcFAAAAAAAAAAABAAIDBBEFEiExIkFxBhMyUWGBkRQVI6Hh/9oADAMBAAIRAxEAPwB4oQhCEIQoFdj9LD99PFH/AFPa35lGy9AJNgp6FX3bfYaP4mM91z8gt9Ntnh8hsyqhJPVL2g+RN1HO0810MErRctPwuyhYxyNcLtII5g3CyUlyQhCEIQq3tZtxT0LbO/aTEXbCDn3uPVHxPQFK2v2gFHTOkFi8+ixp6Xu08BmT3JA11U+SRz5HFz3G5cdSeap1NT3XC3dPsFwn7hJd5swb+vorpTYpiOKvdxzGCnac2x3aOfDkbuNuZVgoNlaSL1Ymud7b/TJPiuPu8qmiBzDkS8kduQyVvUoGBzA92pKjilQ6GofTwcDG6WGl+p3PutP6HH7DPyN+ijVeBU0os+Jh7Q0NPwsp6FYLQdCEobNKw5muIPVUjFcBnoQZ6CaRjG5uj4jkOdtHDvF13tkt6zZCI62zHHITjJhPvDqd+nO2q3bQ1TW08gOpYQB4apQgpfO80zxk2PJa/DKVmM0zxOONp0cN/fzX06DfRepbbrNqnO+ySm9m8UTjrYax9w1HZcdCZKvRSCVgcFk6mnfTSmJ+4S23xSn7M3q3e7+4Bo+TilZM2x70696GCumpBIwXdA7jsNSwizvIZ+CTrmgpNXAtmudith2eqWxw9L3U3AMZbFdj/VJuHcj9FcqPGHWHA8Ob4OCXL4D0ZrFkrmn0SWnsJCnBWGMZTqFer8Dp8ReZ4X5XHfy/iaX67k5N8j9VqmxiUjUNHZl8Uuhis/4jvNaZaqR3rOc7sJJVk17eTUrZ2Tmvxyi3Qqx45j7eFzGHjc7Iu1AHf0lVcC6zbCSt8cYCWzTmU3K0lLDTYXD3UOpO/VdrY55bXUxbqJAPAgtPwJ8k+0nN2WCumrBKR6EHpX99zS1o8i4+ScaaUDSIrnmVgsakD6nTkNV4Qlftlu2e1xmom8TDm6nHrNOt2e033dR0X6GihWpYmytyuS6nqZKZ+eMr5uIIJByI1ByIPIjoXifeM7J0dVnNEC78Qei/8wzVTrNz8R+5qHt7Hta8f68J87pTJh8g8ButJDjULh+QEH5Sv4RyXoCYB3Pz/wAzH/jd/wBrfT7nnfvKkW5MisfNzz8lx+hn8laOL0tvH+ilwu7s1sbU1jgWDghvnO4ZW90dc92XaEy8K3a0EJBc0zuHWlIcL8+EANv4K0taALAWA0AyCuQ4fY3kPsldTjRIywC3qVBwXBoqWFsUIs0ak6ucdXE9JKnoQmgAAsFniS43KEIQvV4hCEIQhCEIQhCEIQhCEIQv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data:image/jpg;base64,/9j/4AAQSkZJRgABAQAAAQABAAD/2wCEAAkGBhASERUUEBQWEhIVFx8YGRAXFxUUFhwUFhQWFR8WHh4aGyYkFxkjGhQVHzAgIycpLy4sFR4xNTIqQSYuLywBCQoKDQsNGQ4OGTUkHiQ1NTQ1NTU1NTU1NTUxNTU1NTU1NSovNTU1NS40NCwsLzU1MSw0LykpNTQqNTQ2NTU1Nf/AABEIAEoASgMBIgACEQEDEQH/xAAcAAACAgMBAQAAAAAAAAAAAAAABwQGAgMFAQj/xAA8EAABAwIDBAYHBAsAAAAAAAABAAIDBBEFITEGBxJRQUJhcYGRIjJSYqGx0SQzU5IUFSNDRFRygpOi0v/EABoBAAIDAQEAAAAAAAAAAAAAAAAFAgQGAwH/xAAsEQABAwIEAwcFAAAAAAAAAAABAAIDBBEFEiExIkFxBhMyUWGBkRQVI6Hh/9oADAMBAAIRAxEAPwB4oQhCEIQoFdj9LD99PFH/AFPa35lGy9AJNgp6FX3bfYaP4mM91z8gt9Ntnh8hsyqhJPVL2g+RN1HO0810MErRctPwuyhYxyNcLtII5g3CyUlyQhCEIQq3tZtxT0LbO/aTEXbCDn3uPVHxPQFK2v2gFHTOkFi8+ixp6Xu08BmT3JA11U+SRz5HFz3G5cdSeap1NT3XC3dPsFwn7hJd5swb+vorpTYpiOKvdxzGCnac2x3aOfDkbuNuZVgoNlaSL1Ymud7b/TJPiuPu8qmiBzDkS8kduQyVvUoGBzA92pKjilQ6GofTwcDG6WGl+p3PutP6HH7DPyN+ijVeBU0os+Jh7Q0NPwsp6FYLQdCEobNKw5muIPVUjFcBnoQZ6CaRjG5uj4jkOdtHDvF13tkt6zZCI62zHHITjJhPvDqd+nO2q3bQ1TW08gOpYQB4apQgpfO80zxk2PJa/DKVmM0zxOONp0cN/fzX06DfRepbbrNqnO+ySm9m8UTjrYax9w1HZcdCZKvRSCVgcFk6mnfTSmJ+4S23xSn7M3q3e7+4Bo+TilZM2x70696GCumpBIwXdA7jsNSwizvIZ+CTrmgpNXAtmudith2eqWxw9L3U3AMZbFdj/VJuHcj9FcqPGHWHA8Ob4OCXL4D0ZrFkrmn0SWnsJCnBWGMZTqFer8Dp8ReZ4X5XHfy/iaX67k5N8j9VqmxiUjUNHZl8Uuhis/4jvNaZaqR3rOc7sJJVk17eTUrZ2Tmvxyi3Qqx45j7eFzGHjc7Iu1AHf0lVcC6zbCSt8cYCWzTmU3K0lLDTYXD3UOpO/VdrY55bXUxbqJAPAgtPwJ8k+0nN2WCumrBKR6EHpX99zS1o8i4+ScaaUDSIrnmVgsakD6nTkNV4Qlftlu2e1xmom8TDm6nHrNOt2e033dR0X6GihWpYmytyuS6nqZKZ+eMr5uIIJByI1ByIPIjoXifeM7J0dVnNEC78Qei/8wzVTrNz8R+5qHt7Hta8f68J87pTJh8g8ButJDjULh+QEH5Sv4RyXoCYB3Pz/wAzH/jd/wBrfT7nnfvKkW5MisfNzz8lx+hn8laOL0tvH+ilwu7s1sbU1jgWDghvnO4ZW90dc92XaEy8K3a0EJBc0zuHWlIcL8+EANv4K0taALAWA0AyCuQ4fY3kPsldTjRIywC3qVBwXBoqWFsUIs0ak6ucdXE9JKnoQmgAAsFniS43KEIQvV4hCEIQhCEIQhCEIQhCEIQv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0" descr="data:image/jpg;base64,/9j/4AAQSkZJRgABAQAAAQABAAD/2wCEAAkGBhASERUUEBQWEhIVFx8YGRAXFxUUFhwUFhQWFR8WHh4aGyYkFxkjGhQVHzAgIycpLy4sFR4xNTIqQSYuLywBCQoKDQsNGQ4OGTUkHiQ1NTQ1NTU1NTU1NTUxNTU1NTU1NSovNTU1NS40NCwsLzU1MSw0LykpNTQqNTQ2NTU1Nf/AABEIAEoASgMBIgACEQEDEQH/xAAcAAACAgMBAQAAAAAAAAAAAAAABwQGAgMFAQj/xAA8EAABAwIDBAYHBAsAAAAAAAABAAIDBBEFITEGBxJRQUJhcYGRIjJSYqGx0SQzU5IUFSNDRFRygpOi0v/EABoBAAIDAQEAAAAAAAAAAAAAAAAFAgQGAwH/xAAsEQABAwIEAwcFAAAAAAAAAAABAAIDBBEFEiExIkFxBhMyUWGBkRQVI6Hh/9oADAMBAAIRAxEAPwB4oQhCEIQoFdj9LD99PFH/AFPa35lGy9AJNgp6FX3bfYaP4mM91z8gt9Ntnh8hsyqhJPVL2g+RN1HO0810MErRctPwuyhYxyNcLtII5g3CyUlyQhCEIQq3tZtxT0LbO/aTEXbCDn3uPVHxPQFK2v2gFHTOkFi8+ixp6Xu08BmT3JA11U+SRz5HFz3G5cdSeap1NT3XC3dPsFwn7hJd5swb+vorpTYpiOKvdxzGCnac2x3aOfDkbuNuZVgoNlaSL1Ymud7b/TJPiuPu8qmiBzDkS8kduQyVvUoGBzA92pKjilQ6GofTwcDG6WGl+p3PutP6HH7DPyN+ijVeBU0os+Jh7Q0NPwsp6FYLQdCEobNKw5muIPVUjFcBnoQZ6CaRjG5uj4jkOdtHDvF13tkt6zZCI62zHHITjJhPvDqd+nO2q3bQ1TW08gOpYQB4apQgpfO80zxk2PJa/DKVmM0zxOONp0cN/fzX06DfRepbbrNqnO+ySm9m8UTjrYax9w1HZcdCZKvRSCVgcFk6mnfTSmJ+4S23xSn7M3q3e7+4Bo+TilZM2x70696GCumpBIwXdA7jsNSwizvIZ+CTrmgpNXAtmudith2eqWxw9L3U3AMZbFdj/VJuHcj9FcqPGHWHA8Ob4OCXL4D0ZrFkrmn0SWnsJCnBWGMZTqFer8Dp8ReZ4X5XHfy/iaX67k5N8j9VqmxiUjUNHZl8Uuhis/4jvNaZaqR3rOc7sJJVk17eTUrZ2Tmvxyi3Qqx45j7eFzGHjc7Iu1AHf0lVcC6zbCSt8cYCWzTmU3K0lLDTYXD3UOpO/VdrY55bXUxbqJAPAgtPwJ8k+0nN2WCumrBKR6EHpX99zS1o8i4+ScaaUDSIrnmVgsakD6nTkNV4Qlftlu2e1xmom8TDm6nHrNOt2e033dR0X6GihWpYmytyuS6nqZKZ+eMr5uIIJByI1ByIPIjoXifeM7J0dVnNEC78Qei/8wzVTrNz8R+5qHt7Hta8f68J87pTJh8g8ButJDjULh+QEH5Sv4RyXoCYB3Pz/wAzH/jd/wBrfT7nnfvKkW5MisfNzz8lx+hn8laOL0tvH+ilwu7s1sbU1jgWDghvnO4ZW90dc92XaEy8K3a0EJBc0zuHWlIcL8+EANv4K0taALAWA0AyCuQ4fY3kPsldTjRIywC3qVBwXBoqWFsUIs0ak6ucdXE9JKnoQmgAAsFniS43KEIQvV4hCEIQhCEIQhCEIQhCEIQv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data:image/jpg;base64,/9j/4AAQSkZJRgABAQAAAQABAAD/2wCEAAkGBhASERUUEBQWEhIVFx8YGRAXFxUUFhwUFhQWFR8WHh4aGyYkFxkjGhQVHzAgIycpLy4sFR4xNTIqQSYuLywBCQoKDQsNGQ4OGTUkHiQ1NTQ1NTU1NTU1NTUxNTU1NTU1NSovNTU1NS40NCwsLzU1MSw0LykpNTQqNTQ2NTU1Nf/AABEIAEoASgMBIgACEQEDEQH/xAAcAAACAgMBAQAAAAAAAAAAAAAABwQGAgMFAQj/xAA8EAABAwIDBAYHBAsAAAAAAAABAAIDBBEFITEGBxJRQUJhcYGRIjJSYqGx0SQzU5IUFSNDRFRygpOi0v/EABoBAAIDAQEAAAAAAAAAAAAAAAAFAgQGAwH/xAAsEQABAwIEAwcFAAAAAAAAAAABAAIDBBEFEiExIkFxBhMyUWGBkRQVI6Hh/9oADAMBAAIRAxEAPwB4oQhCEIQoFdj9LD99PFH/AFPa35lGy9AJNgp6FX3bfYaP4mM91z8gt9Ntnh8hsyqhJPVL2g+RN1HO0810MErRctPwuyhYxyNcLtII5g3CyUlyQhCEIQq3tZtxT0LbO/aTEXbCDn3uPVHxPQFK2v2gFHTOkFi8+ixp6Xu08BmT3JA11U+SRz5HFz3G5cdSeap1NT3XC3dPsFwn7hJd5swb+vorpTYpiOKvdxzGCnac2x3aOfDkbuNuZVgoNlaSL1Ymud7b/TJPiuPu8qmiBzDkS8kduQyVvUoGBzA92pKjilQ6GofTwcDG6WGl+p3PutP6HH7DPyN+ijVeBU0os+Jh7Q0NPwsp6FYLQdCEobNKw5muIPVUjFcBnoQZ6CaRjG5uj4jkOdtHDvF13tkt6zZCI62zHHITjJhPvDqd+nO2q3bQ1TW08gOpYQB4apQgpfO80zxk2PJa/DKVmM0zxOONp0cN/fzX06DfRepbbrNqnO+ySm9m8UTjrYax9w1HZcdCZKvRSCVgcFk6mnfTSmJ+4S23xSn7M3q3e7+4Bo+TilZM2x70696GCumpBIwXdA7jsNSwizvIZ+CTrmgpNXAtmudith2eqWxw9L3U3AMZbFdj/VJuHcj9FcqPGHWHA8Ob4OCXL4D0ZrFkrmn0SWnsJCnBWGMZTqFer8Dp8ReZ4X5XHfy/iaX67k5N8j9VqmxiUjUNHZl8Uuhis/4jvNaZaqR3rOc7sJJVk17eTUrZ2Tmvxyi3Qqx45j7eFzGHjc7Iu1AHf0lVcC6zbCSt8cYCWzTmU3K0lLDTYXD3UOpO/VdrY55bXUxbqJAPAgtPwJ8k+0nN2WCumrBKR6EHpX99zS1o8i4+ScaaUDSIrnmVgsakD6nTkNV4Qlftlu2e1xmom8TDm6nHrNOt2e033dR0X6GihWpYmytyuS6nqZKZ+eMr5uIIJByI1ByIPIjoXifeM7J0dVnNEC78Qei/8wzVTrNz8R+5qHt7Hta8f68J87pTJh8g8ButJDjULh+QEH5Sv4RyXoCYB3Pz/wAzH/jd/wBrfT7nnfvKkW5MisfNzz8lx+hn8laOL0tvH+ilwu7s1sbU1jgWDghvnO4ZW90dc92XaEy8K3a0EJBc0zuHWlIcL8+EANv4K0taALAWA0AyCuQ4fY3kPsldTjRIywC3qVBwXBoqWFsUIs0ak6ucdXE9JKnoQmgAAsFniS43KEIQvV4hCEIQhCEIQhCEIQhCEIQv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4" descr="data:image/jpg;base64,/9j/4AAQSkZJRgABAQAAAQABAAD/2wCEAAkGBhASERUUEBQWEhIVFx8YGRAXFxUUFhwUFhQWFR8WHh4aGyYkFxkjGhQVHzAgIycpLy4sFR4xNTIqQSYuLywBCQoKDQsNGQ4OGTUkHiQ1NTQ1NTU1NTU1NTUxNTU1NTU1NSovNTU1NS40NCwsLzU1MSw0LykpNTQqNTQ2NTU1Nf/AABEIAEoASgMBIgACEQEDEQH/xAAcAAACAgMBAQAAAAAAAAAAAAAABwQGAgMFAQj/xAA8EAABAwIDBAYHBAsAAAAAAAABAAIDBBEFITEGBxJRQUJhcYGRIjJSYqGx0SQzU5IUFSNDRFRygpOi0v/EABoBAAIDAQEAAAAAAAAAAAAAAAAFAgQGAwH/xAAsEQABAwIEAwcFAAAAAAAAAAABAAIDBBEFEiExIkFxBhMyUWGBkRQVI6Hh/9oADAMBAAIRAxEAPwB4oQhCEIQoFdj9LD99PFH/AFPa35lGy9AJNgp6FX3bfYaP4mM91z8gt9Ntnh8hsyqhJPVL2g+RN1HO0810MErRctPwuyhYxyNcLtII5g3CyUlyQhCEIQq3tZtxT0LbO/aTEXbCDn3uPVHxPQFK2v2gFHTOkFi8+ixp6Xu08BmT3JA11U+SRz5HFz3G5cdSeap1NT3XC3dPsFwn7hJd5swb+vorpTYpiOKvdxzGCnac2x3aOfDkbuNuZVgoNlaSL1Ymud7b/TJPiuPu8qmiBzDkS8kduQyVvUoGBzA92pKjilQ6GofTwcDG6WGl+p3PutP6HH7DPyN+ijVeBU0os+Jh7Q0NPwsp6FYLQdCEobNKw5muIPVUjFcBnoQZ6CaRjG5uj4jkOdtHDvF13tkt6zZCI62zHHITjJhPvDqd+nO2q3bQ1TW08gOpYQB4apQgpfO80zxk2PJa/DKVmM0zxOONp0cN/fzX06DfRepbbrNqnO+ySm9m8UTjrYax9w1HZcdCZKvRSCVgcFk6mnfTSmJ+4S23xSn7M3q3e7+4Bo+TilZM2x70696GCumpBIwXdA7jsNSwizvIZ+CTrmgpNXAtmudith2eqWxw9L3U3AMZbFdj/VJuHcj9FcqPGHWHA8Ob4OCXL4D0ZrFkrmn0SWnsJCnBWGMZTqFer8Dp8ReZ4X5XHfy/iaX67k5N8j9VqmxiUjUNHZl8Uuhis/4jvNaZaqR3rOc7sJJVk17eTUrZ2Tmvxyi3Qqx45j7eFzGHjc7Iu1AHf0lVcC6zbCSt8cYCWzTmU3K0lLDTYXD3UOpO/VdrY55bXUxbqJAPAgtPwJ8k+0nN2WCumrBKR6EHpX99zS1o8i4+ScaaUDSIrnmVgsakD6nTkNV4Qlftlu2e1xmom8TDm6nHrNOt2e033dR0X6GihWpYmytyuS6nqZKZ+eMr5uIIJByI1ByIPIjoXifeM7J0dVnNEC78Qei/8wzVTrNz8R+5qHt7Hta8f68J87pTJh8g8ButJDjULh+QEH5Sv4RyXoCYB3Pz/wAzH/jd/wBrfT7nnfvKkW5MisfNzz8lx+hn8laOL0tvH+ilwu7s1sbU1jgWDghvnO4ZW90dc92XaEy8K3a0EJBc0zuHWlIcL8+EANv4K0taALAWA0AyCuQ4fY3kPsldTjRIywC3qVBwXBoqWFsUIs0ak6ucdXE9JKnoQmgAAsFniS43KEIQvV4hCEIQhCEIQhCEIQhCEIQv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732" y="1628775"/>
            <a:ext cx="704850" cy="704850"/>
          </a:xfrm>
          <a:prstGeom prst="rect">
            <a:avLst/>
          </a:prstGeom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3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http://t0.gstatic.com/images?q=tbn:ANd9GcSuaBER_bUAoRtY6tbpgdaEJvbmec-kEv-Xa5V7_34-q8Q62fIx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838" y="4803237"/>
            <a:ext cx="1597562" cy="159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Contributions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idx="1"/>
          </p:nvPr>
        </p:nvSpPr>
        <p:spPr>
          <a:xfrm>
            <a:off x="152400" y="1371599"/>
            <a:ext cx="8763000" cy="4874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New "Push-Button" Defense Primitive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"</a:t>
            </a:r>
            <a:r>
              <a:rPr lang="en-US" i="1" dirty="0" smtClean="0">
                <a:solidFill>
                  <a:prstClr val="black"/>
                </a:solidFill>
              </a:rPr>
              <a:t>Security </a:t>
            </a:r>
            <a:r>
              <a:rPr lang="en-US" i="1" dirty="0">
                <a:solidFill>
                  <a:prstClr val="black"/>
                </a:solidFill>
              </a:rPr>
              <a:t>By </a:t>
            </a:r>
            <a:r>
              <a:rPr lang="en-US" i="1" dirty="0" smtClean="0">
                <a:solidFill>
                  <a:prstClr val="black"/>
                </a:solidFill>
              </a:rPr>
              <a:t>Construction</a:t>
            </a:r>
            <a:r>
              <a:rPr lang="en-US" dirty="0" smtClean="0">
                <a:solidFill>
                  <a:prstClr val="black"/>
                </a:solidFill>
              </a:rPr>
              <a:t>" </a:t>
            </a:r>
            <a:r>
              <a:rPr lang="en-US" dirty="0">
                <a:solidFill>
                  <a:prstClr val="black"/>
                </a:solidFill>
              </a:rPr>
              <a:t>Approach</a:t>
            </a:r>
          </a:p>
          <a:p>
            <a:r>
              <a:rPr lang="en-US" b="1" u="sng" dirty="0" smtClean="0"/>
              <a:t>Context-Sensitive</a:t>
            </a:r>
            <a:r>
              <a:rPr lang="en-US" dirty="0" smtClean="0"/>
              <a:t> </a:t>
            </a:r>
            <a:r>
              <a:rPr lang="en-US" b="1" dirty="0" smtClean="0"/>
              <a:t>A</a:t>
            </a:r>
            <a:r>
              <a:rPr lang="en-US" dirty="0" smtClean="0"/>
              <a:t>uto-</a:t>
            </a:r>
            <a:r>
              <a:rPr lang="en-US" b="1" dirty="0" smtClean="0"/>
              <a:t>S</a:t>
            </a:r>
            <a:r>
              <a:rPr lang="en-US" dirty="0" smtClean="0"/>
              <a:t>anitization (CSAS)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New Challenge: </a:t>
            </a:r>
            <a:r>
              <a:rPr lang="en-US" i="1" dirty="0" smtClean="0">
                <a:solidFill>
                  <a:prstClr val="black"/>
                </a:solidFill>
              </a:rPr>
              <a:t>Which</a:t>
            </a:r>
            <a:r>
              <a:rPr lang="en-US" dirty="0" smtClean="0">
                <a:solidFill>
                  <a:prstClr val="black"/>
                </a:solidFill>
              </a:rPr>
              <a:t> Sanitizers To Place </a:t>
            </a:r>
            <a:r>
              <a:rPr lang="en-US" i="1" dirty="0" smtClean="0">
                <a:solidFill>
                  <a:prstClr val="black"/>
                </a:solidFill>
              </a:rPr>
              <a:t>Where</a:t>
            </a:r>
            <a:r>
              <a:rPr lang="en-US" dirty="0" smtClean="0">
                <a:solidFill>
                  <a:prstClr val="black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Targets Existing Web Templating Frameworks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It is Practical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Deployed Commercially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Google Closure Templates powers Google+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AutoShape 2" descr="data:image/jpg;base64,/9j/4AAQSkZJRgABAQAAAQABAAD/2wCEAAkGBhQGEBURBxAWEBQWFBcSFhEQFBcQGBUVFhIWFhMVFhgZHCYeGRomHBIYHy8iIycpLC4tGh4xNTEqNiYrLDUBCQoKDgwOGQ8PGjUkHyQtNTIvLTMsLjUrMzQvLC8tNDIqNDUyNTIqLjQtLSw1LyovNDI0NCw0LCwqLywsNCkuLP/AABEIAKgBLAMBIgACEQEDEQH/xAAbAAEAAwADAQAAAAAAAAAAAAAABQYHAQIEA//EAD4QAAIBAgUBBgQCBwYHAAAAAAABAgMRBAUGEiExBxMiQVFxMmGBkUKhFCMzNFJichUWgrKzwSVDU5Ki0eH/xAAaAQEAAwEBAQAAAAAAAAAAAAAAAgMEBQYB/8QALREBAAICAAQDBgcBAAAAAAAAAAECAxEEEiExE0FRMnGBkbHRBRQiYaHB8CP/2gAMAwEAAhEDEQA/ANxAAAAAAAAAAAAAAAAAAAAAAAAAAAAAAAAAAAAAAAAAAAAAAAAAAAAAAAAAAAAAAAAAAAAAAAAAAAAAAAAAAAAAAAAAAAAAAAAAAAAAAAAAAAAAAAAAAAAAAAAAAAAAAAAAAAAAAAAAAAAAAAAAAAAAAAAAAAAAAAAAK9qfVsciWyku8qvpD0v0vbz+RPHjtkty1hG1orG5WE+LxcE7Ocb+m5FRwmmcRqBKpqCvOKfKoU3tSXztwe6XZ3hGrbJX9VN3LZpir0m2/dHT6wju89oWVPd0OTOc70tiNMRlXyWvOVOKcpQctsoxXLafSSXzJvQWfYnPacpZlTWxfBVttc/W66fVWJX4eIp4lLbj5T8nyt53yzC1gAyrQAAAAAAAAAADxYjOqOFltr1oRkusXJXXuvI9pnvabg4YSNKdCChKUp7pRVm/CupTnyTjpNo8mbistsOKb18l4wOaUsyTeCqRqKLs3B3s/Q9RVOzKmo5bTcVy5VG36vvJdS1k6TNqxMrcVptSLT5wAAmsAAAAAAAAAAAAAAAAAAAAAHkzXHLLKM6s/wAEW7er/Cvq7Iz3RmGef46dbGePu1v585yfD/Jlo7Q6jp4Ce3+Omn7b1/ukQXZTNXxC8/A/p4kdPDXl4S+SO8zr4dPuzXneasS0IAHMaXxxWEjjoOniYqcZcOL5TO9GjHDxUaKUYpWSXCSO4A+eIxEcLFzryUYrluTskV2WtlXb/svDVsSl+OEVGP0b5f2K/q/Nnm+Mp4OnK0O9jSdvNtre/wA7ff1NBwuFjg4KFCKjFKyS4KotN5nXaG/Jhrw9KTeN2tG9eUR8Ou1awnaFQqT7vHwnhprhqquF725S+drFphNTScHdPlNcpryZTu03IVjsK8RRVqtDx7l1lTv44v1VvF9PmRXZNqOWJ7zCV3fYu8p38o3tOHsm017sRaYtyyvvwmPLws8Th6anVo/uP99Gh18RHDrdVdkRX94u+/c6FSql+JLgjszxH9p4iFJvwups4/hXMvvYtFOmqSSgrJcJLiyMmHNbiptNLarE66a3Pz30Yb0jFEc0bmeqLwuo4V3aqnTfR7vJ/PzX2JVO5AaqwPhVekrSi0pfODdufZtfmdNNZtvhUhWf7Nb0/wCSz4+lvzKsPFZKcV+Wy9dxus/dZfDW2HxqeXeEtmecUsojuxtRQv0XVv2iuWQlXtCw9F2nCqr9HKChf2uyC0pif7yZhOrjvFtpucYvlK8kkl7Jl0zzJYZ5QlSrpcrwytzGX4ZL2Z6K+LHgyRTJG/Xr9HMi1r15qoqhrylipKOGoV5tuycYRa++6xDdq0/1VBvjxT4/wRIns4zKeCxjw8/hmpXj6Th5r6Jr7ehK9rjtTof1T/yxMv4vhjDFqV7dPqx8Xab8JaZ/3WEv2Zv/AIZR96n+rImc2zylksd2Mla/wxit0peyIPs1mqeVUnPou8b9lUnch9N4paizCdbHNONOn3kVLpG8rR+yMkX1WtY7zDtcBw/iYZyW9mtY+O+kQmMTrqWFW+tga0af/UlZcerXl9WTOSahpZ9FvBy5XxQlxKN+l16fNcEXmmtaKvSy+EsdN3j3dFboc8WlN+G3tcruhNEYvKsSsTjZxpRtKLoK8m4yXEW/k7P6Eom3N0ncNtsWHwbTkjktHbv198TuY9/ZpJH4vOYYPEUcPUUnOtv2NJbVsjulud7r6JnkzzV9DTs4wx2+8o7lsg5q17dV7FQzXXGHxePwlel3mykq2+9Np+OFo7V58lzltKBWcB2g4bMqsKWH73dOW1bqTirv1fkWYAAAAAAAAAAAAAAAACL1NlrzfCVaUPilG8f6otSj+cUZdonPFkmLTr+GE/1VS/4bvhv2a5+VzZTOtc6EnVnLFZLHc5c1KK6t+c4fN+a+p0+Cz0itsOTtZnzUncXr3hoid+h1qtxi3SV3bhN2u/S9nYy7S/aK8mSw+cRk4x4TatOC9LPqvzResLrLB4tXp4qmvlOXdv7SsZ8vCZMc9tx6x2TrlraETmeNzLBQqV6ncQpwi57Ypye2Kv1fV8EdpHWGJ1Hi+6lOChGDnLwJNq6Vk/Llknq3V2EeErUqWIhUnOlOEYUn3jblFpfDe3XzKt2T4WpDF1KlWlKMHRaUpRaTe+PHPsaq1j8ve16xE+XTSufbjU9EVn2IeTZrOVb/AJeJVb3hKanf/tkbVCaqJODumrprzT6FP7QNCvUqVbL2oYiCst3Eakeu2T8mruz+bIfTOsq+moLDalwldbPDCrCDqeFdIu3VLyafTyOHSOSZjyl6bibV47DjtSf11jUx5z+8eq+Z6lLC11U6dzUv7d3K5k/Y7h5V8dUqL4YUdrf805Rsv/Flmz7PsRq+m8Lp3DVIRqeGpiK8e6Sh5qMevPr6X9yxaP0pDSeH7ql4pt7qk/OUv/RPXNaJZ65fy/C3xT7V57ekR6+/0QfffomKXedadbn2b6/Z3Lyncrup9OSx777L2lVSs4vhTS6c+TPhlmpp4GKp5tQqQlHhNRcrry+T9zkcJS3BXvjvH6JncTrfwn0V5tcRSt6z1jpMfZO50k8PU3fwP/4VXRVL9MrV5PmG1Uvdt8r7HtzPGVtRrustpSpwfxVai28fJE3kuURySkqdDnzcn1lJ9WzRGKc3FRn1qKxqP3n7Ic8Y8E4/O0/KGYUu80Bj08VFumm4qS6VKUvR9Ny4dvVGh1tY4WlR72NaMla6jH4n8tvVP3PdmeJoUY2zOVNR9Kril9mZHq/F0Y4pyyupCVJqEkqa8MZRSTTVvVX49T1eOI420eJGpiO/lP8ADjW/4x+mfgtOgdN1JV5Y7HR2btzpwfXxu7l+Zx2u/s8P/VU/yxLDpXVtPUEdqtTqpc0/Jpfih6r81+ZAdqeDr5kqMMtw0623fJyjayvZJcu9+Gcj8S8W/NF46+iviac3DTXH1390h2d0f0jKKcOm5VY/epNf7lD0biKdLGKlm0U4TvQlGfSM0/Df/FG31Lj2fY2vl1CnhMbgK1Ozl+tbjsScnLnm/nYjO0HQFWtVli8hjvcuatBcNy85w9b+a9efMycszWsx3h6L8F4jHXFbBlnUWiI36TDRMHl9PAK2Epxgv5VY9Jk2R9peKyuKpZrg6tZx4TcZwnx5N7Wpe/X3LpkOfYrP5KUsJ+i0Vy5VZbpz+SVltX3+hfFolTn4O+Lc2mJj13HX4d/4WWxUdQytm+Wq/lif9JFuOHFPlr6k2JzYAAAAAAAAAAAAAAAAAAAAB4cfklDM/wB9owqfOUU39yNWg8EndYWH5lgBKL2jtL5qJR2F09h8F+74enH2iiQjHb8Kt7HII72+hw436o5AHCVuhyAAFgABBawz55Bh91L45y2Rfpw239EvvYnSB1lp56jwzp0WlUjJVIN9NyTW1/JptfYuwcniV5+2+qF98s8vdBaM05DOaf6Zm/66c3JxU22klJrn1fBbauSUK0HCpQpuLVmtq6Gcad1TX0ZfD5xhqmxSbVlzFt87X0kn16lnj2mYeov1FKvOXlGNLn73sauJw5bZJtHWPKYnpr+leO1YrpTdQZM9E46jLLpNwlNTpp9V41GcH6q0rezNfXJScHk1bVWLhjM5p9zSp/sqDd31vul878/RehdyvisvPFImdzEdZSx11ufUABjWurgn1SOwAAAAAAAAAAAAAAAAAAAAAAAAAAAAAAAAAAAAAAAAAHWdNVPjSfurnWNCMPhil7JI+gAAAAAAAAAAAAAAAAAAAAAAAAAAAAAAAAAAAAAAAAAAAAAAAAAAAAAAAAAAAAAAAAAAAAAAAAAAAAAAAAAAAAAAAAAAAAAAAAAAAAAAAAAAAAAAAAAAAAAAAAAAAAAAAAAAAAAAAAAAAAAAAAAAAAAAAAAAAAAAAAAAAAAAAAAAAAAAP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jpg;base64,/9j/4AAQSkZJRgABAQAAAQABAAD/2wCEAAkGBhQGEBURBxAWEBQWFBcSFhEQFBcQGBUVFhIWFhMVFhgZHCYeGRomHBIYHy8iIycpLC4tGh4xNTEqNiYrLDUBCQoKDgwOGQ8PGjUkHyQtNTIvLTMsLjUrMzQvLC8tNDIqNDUyNTIqLjQtLSw1LyovNDI0NCw0LCwqLywsNCkuLP/AABEIAKgBLAMBIgACEQEDEQH/xAAbAAEAAwADAQAAAAAAAAAAAAAABQYHAQIEA//EAD4QAAIBAgUBBgQCBwYHAAAAAAABAgMRBAUGEiExBxMiQVFxMmGBkUKhFCMzNFJichUWgrKzwSVDU5Ki0eH/xAAaAQEAAwEBAQAAAAAAAAAAAAAAAgMEBQYB/8QALREBAAICAAQDBgcBAAAAAAAAAAECAxEEEiExE0FRMnGBkbHRBRQiYaHB8CP/2gAMAwEAAhEDEQA/ANxAAAAAAAAAAAAAAAAAAAAAAAAAAAAAAAAAAAAAAAAAAAAAAAAAAAAAAAAAAAAAAAAAAAAAAAAAAAAAAAAAAAAAAAAAAAAAAAAAAAAAAAAAAAAAAAAAAAAAAAAAAAAAAAAAAAAAAAAAAAAAAAAAAAAAAAAAAAAAAAAAK9qfVsciWyku8qvpD0v0vbz+RPHjtkty1hG1orG5WE+LxcE7Ocb+m5FRwmmcRqBKpqCvOKfKoU3tSXztwe6XZ3hGrbJX9VN3LZpir0m2/dHT6wju89oWVPd0OTOc70tiNMRlXyWvOVOKcpQctsoxXLafSSXzJvQWfYnPacpZlTWxfBVttc/W66fVWJX4eIp4lLbj5T8nyt53yzC1gAyrQAAAAAAAAAADxYjOqOFltr1oRkusXJXXuvI9pnvabg4YSNKdCChKUp7pRVm/CupTnyTjpNo8mbistsOKb18l4wOaUsyTeCqRqKLs3B3s/Q9RVOzKmo5bTcVy5VG36vvJdS1k6TNqxMrcVptSLT5wAAmsAAAAAAAAAAAAAAAAAAAAAHkzXHLLKM6s/wAEW7er/Cvq7Iz3RmGef46dbGePu1v585yfD/Jlo7Q6jp4Ce3+Omn7b1/ukQXZTNXxC8/A/p4kdPDXl4S+SO8zr4dPuzXneasS0IAHMaXxxWEjjoOniYqcZcOL5TO9GjHDxUaKUYpWSXCSO4A+eIxEcLFzryUYrluTskV2WtlXb/svDVsSl+OEVGP0b5f2K/q/Nnm+Mp4OnK0O9jSdvNtre/wA7ff1NBwuFjg4KFCKjFKyS4KotN5nXaG/Jhrw9KTeN2tG9eUR8Ou1awnaFQqT7vHwnhprhqquF725S+drFphNTScHdPlNcpryZTu03IVjsK8RRVqtDx7l1lTv44v1VvF9PmRXZNqOWJ7zCV3fYu8p38o3tOHsm017sRaYtyyvvwmPLws8Th6anVo/uP99Gh18RHDrdVdkRX94u+/c6FSql+JLgjszxH9p4iFJvwups4/hXMvvYtFOmqSSgrJcJLiyMmHNbiptNLarE66a3Pz30Yb0jFEc0bmeqLwuo4V3aqnTfR7vJ/PzX2JVO5AaqwPhVekrSi0pfODdufZtfmdNNZtvhUhWf7Nb0/wCSz4+lvzKsPFZKcV+Wy9dxus/dZfDW2HxqeXeEtmecUsojuxtRQv0XVv2iuWQlXtCw9F2nCqr9HKChf2uyC0pif7yZhOrjvFtpucYvlK8kkl7Jl0zzJYZ5QlSrpcrwytzGX4ZL2Z6K+LHgyRTJG/Xr9HMi1r15qoqhrylipKOGoV5tuycYRa++6xDdq0/1VBvjxT4/wRIns4zKeCxjw8/hmpXj6Th5r6Jr7ehK9rjtTof1T/yxMv4vhjDFqV7dPqx8Xab8JaZ/3WEv2Zv/AIZR96n+rImc2zylksd2Mla/wxit0peyIPs1mqeVUnPou8b9lUnch9N4paizCdbHNONOn3kVLpG8rR+yMkX1WtY7zDtcBw/iYZyW9mtY+O+kQmMTrqWFW+tga0af/UlZcerXl9WTOSahpZ9FvBy5XxQlxKN+l16fNcEXmmtaKvSy+EsdN3j3dFboc8WlN+G3tcruhNEYvKsSsTjZxpRtKLoK8m4yXEW/k7P6Eom3N0ncNtsWHwbTkjktHbv198TuY9/ZpJH4vOYYPEUcPUUnOtv2NJbVsjulud7r6JnkzzV9DTs4wx2+8o7lsg5q17dV7FQzXXGHxePwlel3mykq2+9Np+OFo7V58lzltKBWcB2g4bMqsKWH73dOW1bqTirv1fkWYAAAAAAAAAAAAAAAACL1NlrzfCVaUPilG8f6otSj+cUZdonPFkmLTr+GE/1VS/4bvhv2a5+VzZTOtc6EnVnLFZLHc5c1KK6t+c4fN+a+p0+Cz0itsOTtZnzUncXr3hoid+h1qtxi3SV3bhN2u/S9nYy7S/aK8mSw+cRk4x4TatOC9LPqvzResLrLB4tXp4qmvlOXdv7SsZ8vCZMc9tx6x2TrlraETmeNzLBQqV6ncQpwi57Ypye2Kv1fV8EdpHWGJ1Hi+6lOChGDnLwJNq6Vk/Llknq3V2EeErUqWIhUnOlOEYUn3jblFpfDe3XzKt2T4WpDF1KlWlKMHRaUpRaTe+PHPsaq1j8ve16xE+XTSufbjU9EVn2IeTZrOVb/AJeJVb3hKanf/tkbVCaqJODumrprzT6FP7QNCvUqVbL2oYiCst3Eakeu2T8mruz+bIfTOsq+moLDalwldbPDCrCDqeFdIu3VLyafTyOHSOSZjyl6bibV47DjtSf11jUx5z+8eq+Z6lLC11U6dzUv7d3K5k/Y7h5V8dUqL4YUdrf805Rsv/Flmz7PsRq+m8Lp3DVIRqeGpiK8e6Sh5qMevPr6X9yxaP0pDSeH7ql4pt7qk/OUv/RPXNaJZ65fy/C3xT7V57ekR6+/0QfffomKXedadbn2b6/Z3Lyncrup9OSx777L2lVSs4vhTS6c+TPhlmpp4GKp5tQqQlHhNRcrry+T9zkcJS3BXvjvH6JncTrfwn0V5tcRSt6z1jpMfZO50k8PU3fwP/4VXRVL9MrV5PmG1Uvdt8r7HtzPGVtRrustpSpwfxVai28fJE3kuURySkqdDnzcn1lJ9WzRGKc3FRn1qKxqP3n7Ic8Y8E4/O0/KGYUu80Bj08VFumm4qS6VKUvR9Ny4dvVGh1tY4WlR72NaMla6jH4n8tvVP3PdmeJoUY2zOVNR9Kril9mZHq/F0Y4pyyupCVJqEkqa8MZRSTTVvVX49T1eOI420eJGpiO/lP8ADjW/4x+mfgtOgdN1JV5Y7HR2btzpwfXxu7l+Zx2u/s8P/VU/yxLDpXVtPUEdqtTqpc0/Jpfih6r81+ZAdqeDr5kqMMtw0623fJyjayvZJcu9+Gcj8S8W/NF46+iviac3DTXH1390h2d0f0jKKcOm5VY/epNf7lD0biKdLGKlm0U4TvQlGfSM0/Df/FG31Lj2fY2vl1CnhMbgK1Ozl+tbjsScnLnm/nYjO0HQFWtVli8hjvcuatBcNy85w9b+a9efMycszWsx3h6L8F4jHXFbBlnUWiI36TDRMHl9PAK2Epxgv5VY9Jk2R9peKyuKpZrg6tZx4TcZwnx5N7Wpe/X3LpkOfYrP5KUsJ+i0Vy5VZbpz+SVltX3+hfFolTn4O+Lc2mJj13HX4d/4WWxUdQytm+Wq/lif9JFuOHFPlr6k2JzYAAAAAAAAAAAAAAAAAAAAB4cfklDM/wB9owqfOUU39yNWg8EndYWH5lgBKL2jtL5qJR2F09h8F+74enH2iiQjHb8Kt7HII72+hw436o5AHCVuhyAAFgABBawz55Bh91L45y2Rfpw239EvvYnSB1lp56jwzp0WlUjJVIN9NyTW1/JptfYuwcniV5+2+qF98s8vdBaM05DOaf6Zm/66c3JxU22klJrn1fBbauSUK0HCpQpuLVmtq6Gcad1TX0ZfD5xhqmxSbVlzFt87X0kn16lnj2mYeov1FKvOXlGNLn73sauJw5bZJtHWPKYnpr+leO1YrpTdQZM9E46jLLpNwlNTpp9V41GcH6q0rezNfXJScHk1bVWLhjM5p9zSp/sqDd31vul878/RehdyvisvPFImdzEdZSx11ufUABjWurgn1SOwAAAAAAAAAAAAAAAAAAAAAAAAAAAAAAAAAAAAAAAAAHWdNVPjSfurnWNCMPhil7JI+gAAAAAAAAAAAAAAAAAAAAAAAAAAAAAAAAAAAAAAAAAAAAAAAAAAAAAAAAAAAAAAAAAAAAAAAAAAAAAAAAAAAAAAAAAAAAAAAAAAAAAAAAAAAAAAAAAAAAAAAAAAAAAAAAAAAAAAAAAAAAAAAAAAAAAAAAAAAAAAAAAAAAAAAAAAAAAAP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g;base64,/9j/4AAQSkZJRgABAQAAAQABAAD/2wCEAAkGBhQGEBURBxAWEBQWFBcSFhEQFBcQGBUVFhIWFhMVFhgZHCYeGRomHBIYHy8iIycpLC4tGh4xNTEqNiYrLDUBCQoKDgwOGQ8PGjUkHyQtNTIvLTMsLjUrMzQvLC8tNDIqNDUyNTIqLjQtLSw1LyovNDI0NCw0LCwqLywsNCkuLP/AABEIAKgBLAMBIgACEQEDEQH/xAAbAAEAAwADAQAAAAAAAAAAAAAABQYHAQIEA//EAD4QAAIBAgUBBgQCBwYHAAAAAAABAgMRBAUGEiExBxMiQVFxMmGBkUKhFCMzNFJichUWgrKzwSVDU5Ki0eH/xAAaAQEAAwEBAQAAAAAAAAAAAAAAAgMEBQYB/8QALREBAAICAAQDBgcBAAAAAAAAAAECAxEEEiExE0FRMnGBkbHRBRQiYaHB8CP/2gAMAwEAAhEDEQA/ANxAAAAAAAAAAAAAAAAAAAAAAAAAAAAAAAAAAAAAAAAAAAAAAAAAAAAAAAAAAAAAAAAAAAAAAAAAAAAAAAAAAAAAAAAAAAAAAAAAAAAAAAAAAAAAAAAAAAAAAAAAAAAAAAAAAAAAAAAAAAAAAAAAAAAAAAAAAAAAAAAAK9qfVsciWyku8qvpD0v0vbz+RPHjtkty1hG1orG5WE+LxcE7Ocb+m5FRwmmcRqBKpqCvOKfKoU3tSXztwe6XZ3hGrbJX9VN3LZpir0m2/dHT6wju89oWVPd0OTOc70tiNMRlXyWvOVOKcpQctsoxXLafSSXzJvQWfYnPacpZlTWxfBVttc/W66fVWJX4eIp4lLbj5T8nyt53yzC1gAyrQAAAAAAAAAADxYjOqOFltr1oRkusXJXXuvI9pnvabg4YSNKdCChKUp7pRVm/CupTnyTjpNo8mbistsOKb18l4wOaUsyTeCqRqKLs3B3s/Q9RVOzKmo5bTcVy5VG36vvJdS1k6TNqxMrcVptSLT5wAAmsAAAAAAAAAAAAAAAAAAAAAHkzXHLLKM6s/wAEW7er/Cvq7Iz3RmGef46dbGePu1v585yfD/Jlo7Q6jp4Ce3+Omn7b1/ukQXZTNXxC8/A/p4kdPDXl4S+SO8zr4dPuzXneasS0IAHMaXxxWEjjoOniYqcZcOL5TO9GjHDxUaKUYpWSXCSO4A+eIxEcLFzryUYrluTskV2WtlXb/svDVsSl+OEVGP0b5f2K/q/Nnm+Mp4OnK0O9jSdvNtre/wA7ff1NBwuFjg4KFCKjFKyS4KotN5nXaG/Jhrw9KTeN2tG9eUR8Ou1awnaFQqT7vHwnhprhqquF725S+drFphNTScHdPlNcpryZTu03IVjsK8RRVqtDx7l1lTv44v1VvF9PmRXZNqOWJ7zCV3fYu8p38o3tOHsm017sRaYtyyvvwmPLws8Th6anVo/uP99Gh18RHDrdVdkRX94u+/c6FSql+JLgjszxH9p4iFJvwups4/hXMvvYtFOmqSSgrJcJLiyMmHNbiptNLarE66a3Pz30Yb0jFEc0bmeqLwuo4V3aqnTfR7vJ/PzX2JVO5AaqwPhVekrSi0pfODdufZtfmdNNZtvhUhWf7Nb0/wCSz4+lvzKsPFZKcV+Wy9dxus/dZfDW2HxqeXeEtmecUsojuxtRQv0XVv2iuWQlXtCw9F2nCqr9HKChf2uyC0pif7yZhOrjvFtpucYvlK8kkl7Jl0zzJYZ5QlSrpcrwytzGX4ZL2Z6K+LHgyRTJG/Xr9HMi1r15qoqhrylipKOGoV5tuycYRa++6xDdq0/1VBvjxT4/wRIns4zKeCxjw8/hmpXj6Th5r6Jr7ehK9rjtTof1T/yxMv4vhjDFqV7dPqx8Xab8JaZ/3WEv2Zv/AIZR96n+rImc2zylksd2Mla/wxit0peyIPs1mqeVUnPou8b9lUnch9N4paizCdbHNONOn3kVLpG8rR+yMkX1WtY7zDtcBw/iYZyW9mtY+O+kQmMTrqWFW+tga0af/UlZcerXl9WTOSahpZ9FvBy5XxQlxKN+l16fNcEXmmtaKvSy+EsdN3j3dFboc8WlN+G3tcruhNEYvKsSsTjZxpRtKLoK8m4yXEW/k7P6Eom3N0ncNtsWHwbTkjktHbv198TuY9/ZpJH4vOYYPEUcPUUnOtv2NJbVsjulud7r6JnkzzV9DTs4wx2+8o7lsg5q17dV7FQzXXGHxePwlel3mykq2+9Np+OFo7V58lzltKBWcB2g4bMqsKWH73dOW1bqTirv1fkWYAAAAAAAAAAAAAAAACL1NlrzfCVaUPilG8f6otSj+cUZdonPFkmLTr+GE/1VS/4bvhv2a5+VzZTOtc6EnVnLFZLHc5c1KK6t+c4fN+a+p0+Cz0itsOTtZnzUncXr3hoid+h1qtxi3SV3bhN2u/S9nYy7S/aK8mSw+cRk4x4TatOC9LPqvzResLrLB4tXp4qmvlOXdv7SsZ8vCZMc9tx6x2TrlraETmeNzLBQqV6ncQpwi57Ypye2Kv1fV8EdpHWGJ1Hi+6lOChGDnLwJNq6Vk/Llknq3V2EeErUqWIhUnOlOEYUn3jblFpfDe3XzKt2T4WpDF1KlWlKMHRaUpRaTe+PHPsaq1j8ve16xE+XTSufbjU9EVn2IeTZrOVb/AJeJVb3hKanf/tkbVCaqJODumrprzT6FP7QNCvUqVbL2oYiCst3Eakeu2T8mruz+bIfTOsq+moLDalwldbPDCrCDqeFdIu3VLyafTyOHSOSZjyl6bibV47DjtSf11jUx5z+8eq+Z6lLC11U6dzUv7d3K5k/Y7h5V8dUqL4YUdrf805Rsv/Flmz7PsRq+m8Lp3DVIRqeGpiK8e6Sh5qMevPr6X9yxaP0pDSeH7ql4pt7qk/OUv/RPXNaJZ65fy/C3xT7V57ekR6+/0QfffomKXedadbn2b6/Z3Lyncrup9OSx777L2lVSs4vhTS6c+TPhlmpp4GKp5tQqQlHhNRcrry+T9zkcJS3BXvjvH6JncTrfwn0V5tcRSt6z1jpMfZO50k8PU3fwP/4VXRVL9MrV5PmG1Uvdt8r7HtzPGVtRrustpSpwfxVai28fJE3kuURySkqdDnzcn1lJ9WzRGKc3FRn1qKxqP3n7Ic8Y8E4/O0/KGYUu80Bj08VFumm4qS6VKUvR9Ny4dvVGh1tY4WlR72NaMla6jH4n8tvVP3PdmeJoUY2zOVNR9Kril9mZHq/F0Y4pyyupCVJqEkqa8MZRSTTVvVX49T1eOI420eJGpiO/lP8ADjW/4x+mfgtOgdN1JV5Y7HR2btzpwfXxu7l+Zx2u/s8P/VU/yxLDpXVtPUEdqtTqpc0/Jpfih6r81+ZAdqeDr5kqMMtw0623fJyjayvZJcu9+Gcj8S8W/NF46+iviac3DTXH1390h2d0f0jKKcOm5VY/epNf7lD0biKdLGKlm0U4TvQlGfSM0/Df/FG31Lj2fY2vl1CnhMbgK1Ozl+tbjsScnLnm/nYjO0HQFWtVli8hjvcuatBcNy85w9b+a9efMycszWsx3h6L8F4jHXFbBlnUWiI36TDRMHl9PAK2Epxgv5VY9Jk2R9peKyuKpZrg6tZx4TcZwnx5N7Wpe/X3LpkOfYrP5KUsJ+i0Vy5VZbpz+SVltX3+hfFolTn4O+Lc2mJj13HX4d/4WWxUdQytm+Wq/lif9JFuOHFPlr6k2JzYAAAAAAAAAAAAAAAAAAAAB4cfklDM/wB9owqfOUU39yNWg8EndYWH5lgBKL2jtL5qJR2F09h8F+74enH2iiQjHb8Kt7HII72+hw436o5AHCVuhyAAFgABBawz55Bh91L45y2Rfpw239EvvYnSB1lp56jwzp0WlUjJVIN9NyTW1/JptfYuwcniV5+2+qF98s8vdBaM05DOaf6Zm/66c3JxU22klJrn1fBbauSUK0HCpQpuLVmtq6Gcad1TX0ZfD5xhqmxSbVlzFt87X0kn16lnj2mYeov1FKvOXlGNLn73sauJw5bZJtHWPKYnpr+leO1YrpTdQZM9E46jLLpNwlNTpp9V41GcH6q0rezNfXJScHk1bVWLhjM5p9zSp/sqDd31vul878/RehdyvisvPFImdzEdZSx11ufUABjWurgn1SOwAAAAAAAAAAAAAAAAAAAAAAAAAAAAAAAAAAAAAAAAAHWdNVPjSfurnWNCMPhil7JI+gAAAAAAAAAAAAAAAAAAAAAAAAAAAAAAAAAAAAAAAAAAAAAAAAAAAAAAAAAAAAAAAAAAAAAAAAAAAAAAAAAAAAAAAAAAAAAAAAAAAAAAAAAAAAAAAAAAAAAAAAAAAAAAAAAAAAAAAAAAAAAAAAAAAAAAAAAAAAAAAAAAAAAAAAAAAAAAP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5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28600" y="4248150"/>
            <a:ext cx="1749425" cy="62865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Fast</a:t>
            </a:r>
            <a:endParaRPr lang="en-US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2438401" y="4248150"/>
            <a:ext cx="1905000" cy="62865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Auditable</a:t>
            </a:r>
            <a:endParaRPr lang="en-US" sz="28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4575175" y="4248150"/>
            <a:ext cx="2282825" cy="62865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Compatible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165975" y="4248150"/>
            <a:ext cx="1749425" cy="62865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Secure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2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656222" y="4484896"/>
            <a:ext cx="5411578" cy="19275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soy.StringBuilder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  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imgRender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({O: o,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$_GET(‘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extlink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’),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name: [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$_GET(‘name’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)] }));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(o);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&lt;/script&gt;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 rot="5400000">
            <a:off x="2184577" y="5080180"/>
            <a:ext cx="381001" cy="279043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Web Templating Frameworks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7239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1422043" y="4000500"/>
            <a:ext cx="1930757" cy="1181100"/>
          </a:xfrm>
          <a:prstGeom prst="roundRect">
            <a:avLst/>
          </a:prstGeom>
          <a:solidFill>
            <a:srgbClr val="329A7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1397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onstantia" pitchFamily="18" charset="0"/>
              </a:rPr>
              <a:t>Templating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Constantia" pitchFamily="18" charset="0"/>
              </a:rPr>
              <a:t>Framework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Constantia" pitchFamily="18" charset="0"/>
              </a:rPr>
              <a:t>Compiler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447800" y="2743200"/>
            <a:ext cx="1498242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838200" y="5476205"/>
            <a:ext cx="1143000" cy="685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0" dist="203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235556" y="5486401"/>
            <a:ext cx="1141929" cy="685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0" dist="203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JS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5400000">
            <a:off x="2165528" y="3651429"/>
            <a:ext cx="419100" cy="279043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2514600"/>
            <a:ext cx="3429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381000" y="1447800"/>
            <a:ext cx="2590800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23" name="Elbow Connector 22"/>
          <p:cNvCxnSpPr/>
          <p:nvPr/>
        </p:nvCxnSpPr>
        <p:spPr>
          <a:xfrm rot="16200000" flipH="1">
            <a:off x="-682624" y="3883025"/>
            <a:ext cx="3048003" cy="6350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267" y="3657600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calls</a:t>
            </a:r>
            <a:endParaRPr lang="en-US" sz="16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810900" y="6300829"/>
            <a:ext cx="280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Target Language Code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600200" y="2895600"/>
            <a:ext cx="15240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854416" y="3051082"/>
            <a:ext cx="1574584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94577" y="6488668"/>
            <a:ext cx="280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Application Code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581401" y="1371600"/>
            <a:ext cx="5486400" cy="1752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imgRender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“&lt;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=\“”); </a:t>
            </a:r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print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u="sng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imglink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“\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”/&gt;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 . </a:t>
            </a:r>
            <a:r>
              <a:rPr lang="en-US" b="1" u="sng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“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”; return;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45677" y="3059668"/>
            <a:ext cx="280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Template Code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5575" y="3943350"/>
            <a:ext cx="8759825" cy="62865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Template Language does not have complex constructs</a:t>
            </a:r>
            <a:endParaRPr lang="en-US" sz="2800" dirty="0"/>
          </a:p>
        </p:txBody>
      </p:sp>
      <p:sp>
        <p:nvSpPr>
          <p:cNvPr id="30" name="Rounded Rectangle 29"/>
          <p:cNvSpPr/>
          <p:nvPr/>
        </p:nvSpPr>
        <p:spPr>
          <a:xfrm>
            <a:off x="3656222" y="5780296"/>
            <a:ext cx="2211178" cy="307882"/>
          </a:xfrm>
          <a:prstGeom prst="roundRect">
            <a:avLst/>
          </a:prstGeom>
          <a:noFill/>
          <a:ln w="38100">
            <a:solidFill>
              <a:srgbClr val="002060"/>
            </a:solidFill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6400800"/>
            <a:ext cx="2133600" cy="365125"/>
          </a:xfrm>
        </p:spPr>
        <p:txBody>
          <a:bodyPr/>
          <a:lstStyle/>
          <a:p>
            <a:fld id="{D3B7F5E1-F878-4120-B964-4DA1268B1938}" type="slidenum">
              <a:rPr lang="en-US" smtClean="0"/>
              <a:t>6</a:t>
            </a:fld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33400" y="5410200"/>
            <a:ext cx="2895600" cy="8906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152400" y="3257550"/>
            <a:ext cx="8759825" cy="62865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Explicitly Separates Untrusted Inputs</a:t>
            </a:r>
            <a:endParaRPr lang="en-US" sz="2800" dirty="0"/>
          </a:p>
        </p:txBody>
      </p:sp>
      <p:sp>
        <p:nvSpPr>
          <p:cNvPr id="33" name="Rounded Rectangle 32"/>
          <p:cNvSpPr/>
          <p:nvPr/>
        </p:nvSpPr>
        <p:spPr>
          <a:xfrm>
            <a:off x="6172200" y="1371600"/>
            <a:ext cx="2211178" cy="307882"/>
          </a:xfrm>
          <a:prstGeom prst="roundRect">
            <a:avLst/>
          </a:prstGeom>
          <a:noFill/>
          <a:ln w="38100">
            <a:solidFill>
              <a:srgbClr val="002060"/>
            </a:solidFill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66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8" grpId="0" animBg="1"/>
      <p:bldP spid="8" grpId="0" animBg="1"/>
      <p:bldP spid="12" grpId="0" animBg="1"/>
      <p:bldP spid="3" grpId="0" animBg="1"/>
      <p:bldP spid="14" grpId="0" animBg="1"/>
      <p:bldP spid="17" grpId="0" animBg="1"/>
      <p:bldP spid="20" grpId="0" animBg="1"/>
      <p:bldP spid="24" grpId="0"/>
      <p:bldP spid="26" grpId="0"/>
      <p:bldP spid="27" grpId="0" animBg="1"/>
      <p:bldP spid="6" grpId="0" animBg="1"/>
      <p:bldP spid="25" grpId="0"/>
      <p:bldP spid="28" grpId="0" animBg="1"/>
      <p:bldP spid="29" grpId="0"/>
      <p:bldP spid="10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676400"/>
            <a:ext cx="83058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17500" dist="139700" dir="20340000" algn="ctr" rotWithShape="0">
              <a:srgbClr val="000000">
                <a:alpha val="70000"/>
              </a:srgbClr>
            </a:outerShdw>
          </a:effectLst>
        </p:spPr>
        <p:txBody>
          <a:bodyPr/>
          <a:lstStyle/>
          <a:p>
            <a:pPr algn="ctr" defTabSz="609600">
              <a:defRPr/>
            </a:pPr>
            <a:endParaRPr lang="en-US" sz="2400" dirty="0">
              <a:solidFill>
                <a:schemeClr val="accent1">
                  <a:lumMod val="40000"/>
                  <a:lumOff val="60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Talk Outline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System Architecture &amp; Features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Challenges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The CSAS Engine Design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Implementation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Evaluation &amp; Deployment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ight Arrow 26"/>
          <p:cNvSpPr/>
          <p:nvPr/>
        </p:nvSpPr>
        <p:spPr>
          <a:xfrm rot="2061190">
            <a:off x="5378270" y="4753668"/>
            <a:ext cx="1060629" cy="25382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5400000">
            <a:off x="4137204" y="4537253"/>
            <a:ext cx="971548" cy="279043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669943" y="3654940"/>
            <a:ext cx="1930757" cy="114299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chemeClr val="tx1"/>
              </a:solidFill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CSAS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Architecture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669943" y="3654939"/>
            <a:ext cx="1930757" cy="590550"/>
          </a:xfrm>
          <a:prstGeom prst="roundRect">
            <a:avLst/>
          </a:prstGeom>
          <a:solidFill>
            <a:srgbClr val="329A7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1397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Constantia" pitchFamily="18" charset="0"/>
              </a:rPr>
              <a:t>Compiler</a:t>
            </a:r>
            <a:endParaRPr lang="en-US" sz="32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695700" y="2286000"/>
            <a:ext cx="13716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90800" y="5283043"/>
            <a:ext cx="914400" cy="685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0" dist="203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785315" y="5283043"/>
            <a:ext cx="862885" cy="685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0" dist="203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800600" y="5293239"/>
            <a:ext cx="862885" cy="685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0" dist="203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JS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5400000">
            <a:off x="4413428" y="3305868"/>
            <a:ext cx="419100" cy="279043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133600" y="2057400"/>
            <a:ext cx="3429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628900" y="1330839"/>
            <a:ext cx="2274533" cy="6503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17" name="Elbow Connector 16"/>
          <p:cNvCxnSpPr/>
          <p:nvPr/>
        </p:nvCxnSpPr>
        <p:spPr>
          <a:xfrm rot="5400000">
            <a:off x="1485901" y="3581401"/>
            <a:ext cx="3200400" cy="1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61881" y="2345259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calls</a:t>
            </a:r>
            <a:endParaRPr lang="en-US" sz="14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-52074" y="3360003"/>
            <a:ext cx="3152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Instrumented </a:t>
            </a:r>
          </a:p>
          <a:p>
            <a:pPr algn="ctr"/>
            <a:r>
              <a:rPr lang="en-US" sz="2400" dirty="0" smtClean="0"/>
              <a:t>Auto-Sanitization</a:t>
            </a:r>
            <a:endParaRPr lang="en-US" sz="2400" dirty="0"/>
          </a:p>
        </p:txBody>
      </p:sp>
      <p:sp>
        <p:nvSpPr>
          <p:cNvPr id="20" name="Rounded Rectangle 19"/>
          <p:cNvSpPr/>
          <p:nvPr/>
        </p:nvSpPr>
        <p:spPr>
          <a:xfrm>
            <a:off x="3962399" y="2438400"/>
            <a:ext cx="1436755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102315" y="2593882"/>
            <a:ext cx="1509851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41300" dir="1344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5" name="Flowchart: Punched Tape 4"/>
          <p:cNvSpPr/>
          <p:nvPr/>
        </p:nvSpPr>
        <p:spPr>
          <a:xfrm>
            <a:off x="6438900" y="3312039"/>
            <a:ext cx="1409700" cy="1295399"/>
          </a:xfrm>
          <a:prstGeom prst="flowChartPunchedTape">
            <a:avLst/>
          </a:prstGeom>
          <a:solidFill>
            <a:srgbClr val="FFC000"/>
          </a:solidFill>
          <a:ln>
            <a:noFill/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Sanitizer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Library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10800000">
            <a:off x="5600700" y="4226439"/>
            <a:ext cx="838200" cy="2220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67000" y="5344196"/>
            <a:ext cx="735367" cy="14220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810000" y="5344196"/>
            <a:ext cx="735367" cy="14220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876800" y="5344196"/>
            <a:ext cx="735367" cy="14220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248400" y="6055239"/>
            <a:ext cx="156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Static Error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19" idx="2"/>
            <a:endCxn id="22" idx="0"/>
          </p:cNvCxnSpPr>
          <p:nvPr/>
        </p:nvCxnSpPr>
        <p:spPr>
          <a:xfrm>
            <a:off x="1524000" y="4191000"/>
            <a:ext cx="1510684" cy="1153196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2"/>
            <a:endCxn id="25" idx="0"/>
          </p:cNvCxnSpPr>
          <p:nvPr/>
        </p:nvCxnSpPr>
        <p:spPr>
          <a:xfrm>
            <a:off x="1524000" y="4191000"/>
            <a:ext cx="2653684" cy="1153196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9" idx="2"/>
          </p:cNvCxnSpPr>
          <p:nvPr/>
        </p:nvCxnSpPr>
        <p:spPr>
          <a:xfrm>
            <a:off x="1524000" y="4191000"/>
            <a:ext cx="3733800" cy="1153196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t0.gstatic.com/images?q=tbn:ANd9GcQbJB2-AxEV_Qf7xrItyXiGJZP0sXsPNSlaORorw8UskfktSPJ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769" y="5337801"/>
            <a:ext cx="651682" cy="64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0" y="5181600"/>
            <a:ext cx="3848100" cy="89029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2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1" animBg="1"/>
      <p:bldP spid="3" grpId="0" animBg="1"/>
      <p:bldP spid="19" grpId="0"/>
      <p:bldP spid="5" grpId="0" animBg="1"/>
      <p:bldP spid="23" grpId="0" animBg="1"/>
      <p:bldP spid="22" grpId="0" animBg="1"/>
      <p:bldP spid="25" grpId="0" animBg="1"/>
      <p:bldP spid="26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http://t0.gstatic.com/images?q=tbn:ANd9GcTxXjEvRc6Q80BeNINOcwePGcKRNMse0u0BB_B8B0JKiOkqrWx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416" y="4800600"/>
            <a:ext cx="1071562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ight Arrow 26"/>
          <p:cNvSpPr/>
          <p:nvPr/>
        </p:nvSpPr>
        <p:spPr>
          <a:xfrm rot="2061190">
            <a:off x="6597470" y="2813229"/>
            <a:ext cx="1060629" cy="25382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5400000">
            <a:off x="5620267" y="2939889"/>
            <a:ext cx="419099" cy="254321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89143" y="1714501"/>
            <a:ext cx="1930757" cy="114299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chemeClr val="tx1"/>
              </a:solidFill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CSAS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Auditability &amp; Compatibility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ha.ckers.org/images/clip_php_cm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89143" y="1714500"/>
            <a:ext cx="1930757" cy="590550"/>
          </a:xfrm>
          <a:prstGeom prst="roundRect">
            <a:avLst/>
          </a:prstGeom>
          <a:solidFill>
            <a:srgbClr val="329A7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1397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Constantia" pitchFamily="18" charset="0"/>
              </a:rPr>
              <a:t>Compiler</a:t>
            </a:r>
            <a:endParaRPr lang="en-US" sz="32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48100" y="3190204"/>
            <a:ext cx="914400" cy="685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0" dist="203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042615" y="3190204"/>
            <a:ext cx="862885" cy="685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0" dist="203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057900" y="3200400"/>
            <a:ext cx="862885" cy="685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0" dist="203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27476" y="4014829"/>
            <a:ext cx="315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Instrumented Auto-Sanitization</a:t>
            </a:r>
            <a:endParaRPr lang="en-US" dirty="0"/>
          </a:p>
        </p:txBody>
      </p:sp>
      <p:sp>
        <p:nvSpPr>
          <p:cNvPr id="5" name="Flowchart: Punched Tape 4"/>
          <p:cNvSpPr/>
          <p:nvPr/>
        </p:nvSpPr>
        <p:spPr>
          <a:xfrm>
            <a:off x="7658100" y="1371600"/>
            <a:ext cx="1409700" cy="1295399"/>
          </a:xfrm>
          <a:prstGeom prst="flowChartPunchedTape">
            <a:avLst/>
          </a:prstGeom>
          <a:solidFill>
            <a:srgbClr val="FFC000"/>
          </a:solidFill>
          <a:ln>
            <a:noFill/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Sanitizer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Library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10800000">
            <a:off x="6752352" y="2286000"/>
            <a:ext cx="905748" cy="2220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50933" y="3733800"/>
            <a:ext cx="735367" cy="14220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093933" y="3733800"/>
            <a:ext cx="735367" cy="14220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60733" y="3733800"/>
            <a:ext cx="735367" cy="14220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495300" dist="2413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505700" y="3962400"/>
            <a:ext cx="156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Static Error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22" idx="2"/>
          </p:cNvCxnSpPr>
          <p:nvPr/>
        </p:nvCxnSpPr>
        <p:spPr>
          <a:xfrm flipH="1" flipV="1">
            <a:off x="4318617" y="3876004"/>
            <a:ext cx="710583" cy="20609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0"/>
          </p:cNvCxnSpPr>
          <p:nvPr/>
        </p:nvCxnSpPr>
        <p:spPr>
          <a:xfrm flipH="1" flipV="1">
            <a:off x="5486402" y="3850763"/>
            <a:ext cx="17148" cy="23133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032608" y="3850764"/>
            <a:ext cx="711092" cy="23133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t0.gstatic.com/images?q=tbn:ANd9GcQbJB2-AxEV_Qf7xrItyXiGJZP0sXsPNSlaORorw8UskfktSPJ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069" y="3244962"/>
            <a:ext cx="651682" cy="64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81740" y="1371600"/>
            <a:ext cx="468076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Easily Auditable</a:t>
            </a:r>
          </a:p>
          <a:p>
            <a:r>
              <a:rPr lang="en-US" dirty="0" smtClean="0"/>
              <a:t>Compatibility</a:t>
            </a:r>
          </a:p>
          <a:p>
            <a:pPr lvl="1"/>
            <a:r>
              <a:rPr lang="en-US" sz="2400" dirty="0" smtClean="0"/>
              <a:t>No Developer Involvement</a:t>
            </a:r>
          </a:p>
          <a:p>
            <a:pPr lvl="1"/>
            <a:r>
              <a:rPr lang="en-US" sz="2400" dirty="0" smtClean="0"/>
              <a:t>Minimize Static Errors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Performance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F5E1-F878-4120-B964-4DA1268B19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3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6" grpId="0" animBg="1"/>
      <p:bldP spid="3" grpId="1" animBg="1"/>
      <p:bldP spid="8" grpId="0" animBg="1"/>
      <p:bldP spid="11" grpId="0" animBg="1"/>
      <p:bldP spid="12" grpId="0" animBg="1"/>
      <p:bldP spid="13" grpId="0" animBg="1"/>
      <p:bldP spid="5" grpId="1" animBg="1"/>
      <p:bldP spid="23" grpId="1" animBg="1"/>
      <p:bldP spid="28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7041</TotalTime>
  <Words>1164</Words>
  <Application>Microsoft Office PowerPoint</Application>
  <PresentationFormat>On-screen Show (4:3)</PresentationFormat>
  <Paragraphs>491</Paragraphs>
  <Slides>26</Slides>
  <Notes>25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Script Injection Vulnerabilities</vt:lpstr>
      <vt:lpstr>Predominant Defense Practice</vt:lpstr>
      <vt:lpstr>Vision</vt:lpstr>
      <vt:lpstr>Contributions</vt:lpstr>
      <vt:lpstr>Web Templating Frameworks</vt:lpstr>
      <vt:lpstr>Talk Outline</vt:lpstr>
      <vt:lpstr>System Architecture</vt:lpstr>
      <vt:lpstr>Auditability &amp; Compatibility</vt:lpstr>
      <vt:lpstr>Security &amp; Correctness (I)</vt:lpstr>
      <vt:lpstr>Security &amp; Correctness (II)</vt:lpstr>
      <vt:lpstr>Security Assumptions</vt:lpstr>
      <vt:lpstr>Challenges</vt:lpstr>
      <vt:lpstr>Approach #1: Context-Insensitive Sanitization</vt:lpstr>
      <vt:lpstr>Approach #2:  Context-Sensitive Runtime Parsing (CSRP)</vt:lpstr>
      <vt:lpstr>Rich Language Features</vt:lpstr>
      <vt:lpstr>Rich Language Features: Control Flow</vt:lpstr>
      <vt:lpstr>Our Approach</vt:lpstr>
      <vt:lpstr>Context Type Qualifiers</vt:lpstr>
      <vt:lpstr>Ensuring Compatibility: Key Ideas</vt:lpstr>
      <vt:lpstr>Implementation &amp; Evaluation</vt:lpstr>
      <vt:lpstr>Evaluation: Compatibility</vt:lpstr>
      <vt:lpstr>Evaluation: Security</vt:lpstr>
      <vt:lpstr>Evaluation: Performance Overhead</vt:lpstr>
      <vt:lpstr>Conclusion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prateeks</dc:creator>
  <cp:lastModifiedBy>prateeks</cp:lastModifiedBy>
  <cp:revision>737</cp:revision>
  <dcterms:created xsi:type="dcterms:W3CDTF">2011-09-27T12:44:50Z</dcterms:created>
  <dcterms:modified xsi:type="dcterms:W3CDTF">2012-01-10T19:30:25Z</dcterms:modified>
</cp:coreProperties>
</file>