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312" r:id="rId2"/>
    <p:sldId id="306" r:id="rId3"/>
    <p:sldId id="277" r:id="rId4"/>
    <p:sldId id="258" r:id="rId5"/>
    <p:sldId id="303" r:id="rId6"/>
    <p:sldId id="309" r:id="rId7"/>
    <p:sldId id="282" r:id="rId8"/>
    <p:sldId id="316" r:id="rId9"/>
    <p:sldId id="283" r:id="rId10"/>
    <p:sldId id="317" r:id="rId11"/>
    <p:sldId id="310" r:id="rId12"/>
    <p:sldId id="305" r:id="rId13"/>
    <p:sldId id="318" r:id="rId14"/>
    <p:sldId id="293" r:id="rId15"/>
    <p:sldId id="313" r:id="rId16"/>
    <p:sldId id="319" r:id="rId17"/>
    <p:sldId id="287" r:id="rId18"/>
    <p:sldId id="292" r:id="rId19"/>
    <p:sldId id="320" r:id="rId20"/>
    <p:sldId id="296" r:id="rId21"/>
    <p:sldId id="297" r:id="rId22"/>
    <p:sldId id="299" r:id="rId23"/>
    <p:sldId id="314" r:id="rId24"/>
    <p:sldId id="286" r:id="rId25"/>
    <p:sldId id="290" r:id="rId26"/>
    <p:sldId id="279" r:id="rId27"/>
    <p:sldId id="280" r:id="rId28"/>
    <p:sldId id="281" r:id="rId29"/>
    <p:sldId id="284" r:id="rId30"/>
    <p:sldId id="307" r:id="rId31"/>
    <p:sldId id="311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89784" autoAdjust="0"/>
  </p:normalViewPr>
  <p:slideViewPr>
    <p:cSldViewPr>
      <p:cViewPr>
        <p:scale>
          <a:sx n="77" d="100"/>
          <a:sy n="77" d="100"/>
        </p:scale>
        <p:origin x="-176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3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6579642388451452"/>
                  <c:y val="3.515625E-2"/>
                </c:manualLayout>
              </c:layout>
              <c:tx>
                <c:rich>
                  <a:bodyPr/>
                  <a:lstStyle/>
                  <a:p>
                    <a:pPr>
                      <a:defRPr sz="3200"/>
                    </a:pPr>
                    <a:r>
                      <a:rPr lang="en-US" smtClean="0"/>
                      <a:t>1207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23904</c:v>
                </c:pt>
                <c:pt idx="1">
                  <c:v>1208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21964</c:v>
                </c:pt>
                <c:pt idx="1">
                  <c:v>2960</c:v>
                </c:pt>
                <c:pt idx="2">
                  <c:v>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77260860773229E-2"/>
          <c:y val="6.9291033388268336E-2"/>
          <c:w val="0.5774060851078977"/>
          <c:h val="0.930708966611731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16949</c:v>
                </c:pt>
                <c:pt idx="1">
                  <c:v>2948</c:v>
                </c:pt>
                <c:pt idx="2">
                  <c:v>1093</c:v>
                </c:pt>
                <c:pt idx="3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792063745719955"/>
          <c:y val="0.29974758474339641"/>
          <c:w val="7.9212016925545914E-2"/>
          <c:h val="0.365043837605405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6.2014921745892876E-2"/>
                  <c:y val="-0.1820416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1571157771945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Paths</c:v>
                </c:pt>
                <c:pt idx="1">
                  <c:v>IMS</c:v>
                </c:pt>
                <c:pt idx="2">
                  <c:v>CMS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23717</c:v>
                </c:pt>
                <c:pt idx="1">
                  <c:v>285</c:v>
                </c:pt>
                <c:pt idx="2">
                  <c:v>1207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</cdr:y>
    </cdr:from>
    <cdr:to>
      <cdr:x>0.25749</cdr:x>
      <cdr:y>0.65</cdr:y>
    </cdr:to>
    <cdr:sp macro="" textlink="">
      <cdr:nvSpPr>
        <cdr:cNvPr id="2" name="Rounded Rectangular Callout 1"/>
        <cdr:cNvSpPr/>
      </cdr:nvSpPr>
      <cdr:spPr>
        <a:xfrm xmlns:a="http://schemas.openxmlformats.org/drawingml/2006/main">
          <a:off x="0" y="609600"/>
          <a:ext cx="2118999" cy="1371600"/>
        </a:xfrm>
        <a:prstGeom xmlns:a="http://schemas.openxmlformats.org/drawingml/2006/main" prst="wedgeRoundRectCallout">
          <a:avLst>
            <a:gd name="adj1" fmla="val 125631"/>
            <a:gd name="adj2" fmla="val -53102"/>
            <a:gd name="adj3" fmla="val 16667"/>
          </a:avLst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400" b="1" dirty="0" smtClean="0"/>
            <a:t>Inconsistent</a:t>
          </a:r>
        </a:p>
        <a:p xmlns:a="http://schemas.openxmlformats.org/drawingml/2006/main">
          <a:pPr algn="ctr"/>
          <a:r>
            <a:rPr lang="en-US" sz="2400" b="1" dirty="0" smtClean="0"/>
            <a:t>Multiple Sanitization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0.69444</cdr:x>
      <cdr:y>0.225</cdr:y>
    </cdr:from>
    <cdr:to>
      <cdr:x>0.95193</cdr:x>
      <cdr:y>0.65</cdr:y>
    </cdr:to>
    <cdr:sp macro="" textlink="">
      <cdr:nvSpPr>
        <cdr:cNvPr id="3" name="Rounded Rectangular Callout 2"/>
        <cdr:cNvSpPr/>
      </cdr:nvSpPr>
      <cdr:spPr>
        <a:xfrm xmlns:a="http://schemas.openxmlformats.org/drawingml/2006/main">
          <a:off x="5715000" y="685800"/>
          <a:ext cx="2118999" cy="1295400"/>
        </a:xfrm>
        <a:prstGeom xmlns:a="http://schemas.openxmlformats.org/drawingml/2006/main" prst="wedgeRoundRectCallout">
          <a:avLst>
            <a:gd name="adj1" fmla="val -131535"/>
            <a:gd name="adj2" fmla="val -57084"/>
            <a:gd name="adj3" fmla="val 16667"/>
          </a:avLst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/>
            <a:t>Context-Mismatched</a:t>
          </a:r>
        </a:p>
        <a:p xmlns:a="http://schemas.openxmlformats.org/drawingml/2006/main">
          <a:pPr algn="ctr"/>
          <a:r>
            <a:rPr lang="en-US" sz="2400" b="1" dirty="0" smtClean="0"/>
            <a:t>Sanitization</a:t>
          </a:r>
          <a:endParaRPr lang="en-US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5ABAD-953D-495D-A3F0-4922392F1DF8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A5F54-0F25-491C-B6D6-E1A7D414B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59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describe a</a:t>
            </a:r>
            <a:r>
              <a:rPr lang="en-US" baseline="0" dirty="0" smtClean="0"/>
              <a:t>n analysis of a very large web application, approaching 0.5M of code and beyond. This is application is commercially deployed production code which has undergone several security audits.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Most previous analysis tools have reported results on applications an order of </a:t>
            </a:r>
            <a:r>
              <a:rPr lang="en-US" baseline="0" dirty="0" err="1" smtClean="0"/>
              <a:t>mag</a:t>
            </a:r>
            <a:r>
              <a:rPr lang="en-US" baseline="0" dirty="0" smtClean="0"/>
              <a:t> smaller in scale in size. Plus, most prior tools have </a:t>
            </a:r>
            <a:r>
              <a:rPr lang="en-US" baseline="0" dirty="0" err="1" smtClean="0"/>
              <a:t>focussed</a:t>
            </a:r>
            <a:r>
              <a:rPr lang="en-US" baseline="0" dirty="0" smtClean="0"/>
              <a:t> on finding missing sanitization.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Our Infrastructure, </a:t>
            </a:r>
            <a:r>
              <a:rPr lang="en-US" baseline="0" dirty="0" err="1" smtClean="0"/>
              <a:t>Scriptgard</a:t>
            </a:r>
            <a:r>
              <a:rPr lang="en-US" baseline="0" dirty="0" smtClean="0"/>
              <a:t>, is also capable of auto-repairing the errors it finds in a backwards compatible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07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5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21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698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698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79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r>
              <a:rPr lang="en-US" baseline="0" dirty="0" smtClean="0"/>
              <a:t> Put </a:t>
            </a:r>
            <a:r>
              <a:rPr lang="en-US" baseline="0" dirty="0" err="1" smtClean="0"/>
              <a:t>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5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A5F54-0F25-491C-B6D6-E1A7D414B7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5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9D80-81B6-4AD5-A2C3-4071600995A0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4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6A67-A204-449C-A446-60E1D18DB866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DCDD-7D48-4395-8429-A6723D0A48D7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9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9E75-C81B-4982-BC73-DED361C2F0E6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5E57-02E3-4FE9-88E2-91FFBDEB4DCD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6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AF95-BCAF-4923-B6EE-A1E8171C9C4E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CC4D-C62F-454F-9A5F-FE3A6763DA32}" type="datetime1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1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2DB-DA23-4571-8ADE-67674F0E98AD}" type="datetime1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BA52A-BCD1-4883-8722-48D89EFD2683}" type="datetime1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B4DF-E74E-4614-98DD-C1BA03DEF8FD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9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B41AC-59E4-4044-A6D7-421E2D7FBCD6}" type="datetime1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5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DAED-6AEF-4535-9174-0D07CFA0E7B4}" type="datetime1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376D-50DE-4DB3-BB8E-130F4CBAF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7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berkeley.edu/~prateek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838200"/>
            <a:ext cx="8763000" cy="1981200"/>
          </a:xfrm>
          <a:prstGeom prst="roundRect">
            <a:avLst/>
          </a:prstGeom>
          <a:solidFill>
            <a:srgbClr val="2D2DB9">
              <a:lumMod val="40000"/>
              <a:lumOff val="6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066800"/>
            <a:ext cx="8686800" cy="1470025"/>
          </a:xfrm>
        </p:spPr>
        <p:txBody>
          <a:bodyPr>
            <a:noAutofit/>
          </a:bodyPr>
          <a:lstStyle/>
          <a:p>
            <a:r>
              <a:rPr lang="en-US" sz="4000" dirty="0" smtClean="0"/>
              <a:t>S</a:t>
            </a:r>
            <a:r>
              <a:rPr lang="en-US" sz="3200" dirty="0" smtClean="0"/>
              <a:t>CRIPT</a:t>
            </a:r>
            <a:r>
              <a:rPr lang="en-US" sz="4000" dirty="0" smtClean="0"/>
              <a:t>G</a:t>
            </a:r>
            <a:r>
              <a:rPr lang="en-US" sz="3200" dirty="0" smtClean="0"/>
              <a:t>ARD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200" dirty="0" smtClean="0"/>
              <a:t>Automatic </a:t>
            </a:r>
            <a:r>
              <a:rPr lang="en-US" sz="3200" dirty="0"/>
              <a:t>Context-Sensitive Sanitization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for </a:t>
            </a:r>
            <a:r>
              <a:rPr lang="en-US" sz="3200" dirty="0">
                <a:solidFill>
                  <a:srgbClr val="FF0000"/>
                </a:solidFill>
              </a:rPr>
              <a:t>Large-Scale Legacy</a:t>
            </a:r>
            <a:r>
              <a:rPr lang="en-US" sz="3200" dirty="0"/>
              <a:t> Web Applications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276600"/>
            <a:ext cx="3505200" cy="106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Prateek Saxena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UC Berkeley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4572000"/>
            <a:ext cx="3505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David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Molnar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Research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648200" y="4572000"/>
            <a:ext cx="3505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 Livshits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Research</a:t>
            </a:r>
          </a:p>
        </p:txBody>
      </p:sp>
    </p:spTree>
    <p:extLst>
      <p:ext uri="{BB962C8B-B14F-4D97-AF65-F5344CB8AC3E}">
        <p14:creationId xmlns:p14="http://schemas.microsoft.com/office/powerpoint/2010/main" val="3197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Why Does IMS Happen: </a:t>
            </a:r>
            <a:br>
              <a:rPr lang="en-US" sz="4000" dirty="0"/>
            </a:br>
            <a:r>
              <a:rPr lang="en-US" sz="4000" dirty="0"/>
              <a:t>Nested Contexts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264591"/>
            <a:ext cx="2133600" cy="365125"/>
          </a:xfrm>
        </p:spPr>
        <p:txBody>
          <a:bodyPr/>
          <a:lstStyle/>
          <a:p>
            <a:fld id="{7177376D-50DE-4DB3-BB8E-130F4CBAF3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8229600" cy="1015663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&lt;script&gt;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atin typeface="Monaco" pitchFamily="49" charset="0"/>
              </a:rPr>
              <a:t>document.write</a:t>
            </a:r>
            <a:r>
              <a:rPr lang="en-US" sz="2400" b="1" dirty="0" smtClean="0">
                <a:latin typeface="Monaco" pitchFamily="49" charset="0"/>
              </a:rPr>
              <a:t> (‘                   </a:t>
            </a:r>
            <a:r>
              <a:rPr lang="en-US" sz="2400" dirty="0">
                <a:latin typeface="Monaco" pitchFamily="49" charset="0"/>
              </a:rPr>
              <a:t> </a:t>
            </a:r>
            <a:r>
              <a:rPr lang="en-US" sz="2400" dirty="0" smtClean="0">
                <a:latin typeface="Monaco" pitchFamily="49" charset="0"/>
              </a:rPr>
              <a:t>    </a:t>
            </a:r>
            <a:r>
              <a:rPr lang="en-US" sz="2400" b="1" dirty="0" smtClean="0">
                <a:latin typeface="Monaco" pitchFamily="49" charset="0"/>
              </a:rPr>
              <a:t>’);</a:t>
            </a:r>
            <a:endParaRPr lang="en-US" b="1" dirty="0">
              <a:latin typeface="Monaco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&lt;/script&gt;</a:t>
            </a:r>
          </a:p>
        </p:txBody>
      </p:sp>
      <p:pic>
        <p:nvPicPr>
          <p:cNvPr id="40" name="Picture 3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37" y="2362200"/>
            <a:ext cx="11731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3124200" y="1219200"/>
            <a:ext cx="2667000" cy="101566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aco" pitchFamily="49" charset="0"/>
                <a:cs typeface="+mn-cs"/>
              </a:rPr>
              <a:t>  </a:t>
            </a:r>
            <a:r>
              <a:rPr lang="en-US" sz="2400" b="1" dirty="0" smtClean="0">
                <a:latin typeface="Monaco" pitchFamily="49" charset="0"/>
                <a:cs typeface="+mn-cs"/>
              </a:rPr>
              <a:t>&lt;a </a:t>
            </a:r>
            <a:r>
              <a:rPr lang="en-US" sz="2400" b="1" dirty="0" err="1" smtClean="0">
                <a:latin typeface="Monaco" pitchFamily="49" charset="0"/>
                <a:cs typeface="+mn-cs"/>
              </a:rPr>
              <a:t>href</a:t>
            </a:r>
            <a:r>
              <a:rPr lang="en-US" sz="2400" b="1" dirty="0" smtClean="0">
                <a:latin typeface="Monaco" pitchFamily="49" charset="0"/>
                <a:cs typeface="+mn-cs"/>
              </a:rPr>
              <a:t>=" </a:t>
            </a:r>
            <a:r>
              <a:rPr lang="en-US" sz="2400" b="1" u="sng" dirty="0" smtClean="0">
                <a:latin typeface="Monaco" pitchFamily="49" charset="0"/>
                <a:cs typeface="+mn-cs"/>
              </a:rPr>
              <a:t> </a:t>
            </a:r>
            <a:endParaRPr lang="en-US" b="1" dirty="0" smtClean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</a:t>
            </a:r>
            <a:endParaRPr lang="en-US" b="1" dirty="0">
              <a:latin typeface="Monaco" pitchFamily="49" charset="0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81600" y="1194137"/>
            <a:ext cx="1676400" cy="101566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 err="1" smtClean="0">
                <a:solidFill>
                  <a:srgbClr val="FF0000"/>
                </a:solidFill>
                <a:latin typeface="Monaco" pitchFamily="49" charset="0"/>
                <a:cs typeface="+mn-cs"/>
              </a:rPr>
              <a:t>userlink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</a:t>
            </a:r>
            <a:endParaRPr lang="en-US" b="1" dirty="0">
              <a:latin typeface="Monaco" pitchFamily="49" charset="0"/>
              <a:cs typeface="+mn-cs"/>
            </a:endParaRPr>
          </a:p>
        </p:txBody>
      </p:sp>
      <p:cxnSp>
        <p:nvCxnSpPr>
          <p:cNvPr id="70" name="Straight Arrow Connector 69"/>
          <p:cNvCxnSpPr>
            <a:cxnSpLocks noChangeShapeType="1"/>
          </p:cNvCxnSpPr>
          <p:nvPr/>
        </p:nvCxnSpPr>
        <p:spPr bwMode="auto">
          <a:xfrm flipV="1">
            <a:off x="3733800" y="2129630"/>
            <a:ext cx="0" cy="12200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" name="Right Brace 2"/>
          <p:cNvSpPr/>
          <p:nvPr/>
        </p:nvSpPr>
        <p:spPr>
          <a:xfrm rot="5400000">
            <a:off x="5787230" y="-232572"/>
            <a:ext cx="312739" cy="472440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2998791" y="3352800"/>
            <a:ext cx="1116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JS String</a:t>
            </a:r>
          </a:p>
          <a:p>
            <a:pPr algn="ctr"/>
            <a:r>
              <a:rPr lang="en-US" sz="2000" dirty="0" smtClean="0"/>
              <a:t>Context 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705600" y="1519535"/>
            <a:ext cx="1571625" cy="461665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aco" pitchFamily="49" charset="0"/>
              </a:rPr>
              <a:t>"</a:t>
            </a:r>
            <a:r>
              <a:rPr lang="en-US" sz="2400" b="1" dirty="0" smtClean="0">
                <a:latin typeface="Monaco" pitchFamily="49" charset="0"/>
              </a:rPr>
              <a:t>&gt;&lt;/a&gt;</a:t>
            </a:r>
            <a:endParaRPr lang="en-US" b="1" dirty="0">
              <a:latin typeface="Monaco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56780" y="3381581"/>
            <a:ext cx="1663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URL Attribute</a:t>
            </a:r>
          </a:p>
          <a:p>
            <a:pPr algn="ctr"/>
            <a:r>
              <a:rPr lang="en-US" sz="2000" dirty="0" smtClean="0"/>
              <a:t>Context </a:t>
            </a:r>
            <a:endParaRPr lang="en-US" sz="2000" dirty="0"/>
          </a:p>
        </p:txBody>
      </p:sp>
      <p:sp>
        <p:nvSpPr>
          <p:cNvPr id="73" name="Right Brace 72"/>
          <p:cNvSpPr/>
          <p:nvPr/>
        </p:nvSpPr>
        <p:spPr>
          <a:xfrm rot="5400000">
            <a:off x="5961855" y="1100932"/>
            <a:ext cx="100014" cy="169227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aseline="30000" dirty="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381000" y="3505201"/>
            <a:ext cx="2286000" cy="44569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JS Parser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81000" y="4876800"/>
            <a:ext cx="2286000" cy="44569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HTML Parser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77" name="Straight Arrow Connector 76"/>
          <p:cNvCxnSpPr>
            <a:cxnSpLocks noChangeShapeType="1"/>
          </p:cNvCxnSpPr>
          <p:nvPr/>
        </p:nvCxnSpPr>
        <p:spPr bwMode="auto">
          <a:xfrm flipH="1" flipV="1">
            <a:off x="5334001" y="1947071"/>
            <a:ext cx="2" cy="1309964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" name="Right Arrow 79"/>
          <p:cNvSpPr/>
          <p:nvPr/>
        </p:nvSpPr>
        <p:spPr>
          <a:xfrm rot="5400000">
            <a:off x="1082672" y="4343397"/>
            <a:ext cx="914407" cy="1523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549275" y="4038598"/>
            <a:ext cx="2041525" cy="6857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 Unicode</a:t>
            </a:r>
          </a:p>
          <a:p>
            <a:pPr algn="ctr"/>
            <a:r>
              <a:rPr lang="en-US" dirty="0" smtClean="0"/>
              <a:t>Decode </a:t>
            </a:r>
            <a:endParaRPr lang="en-US" dirty="0"/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819400" y="41910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\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u0022            "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038600" y="4424363"/>
            <a:ext cx="4048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23"/>
          <p:cNvSpPr/>
          <p:nvPr/>
        </p:nvSpPr>
        <p:spPr>
          <a:xfrm rot="5400000">
            <a:off x="1082672" y="5715004"/>
            <a:ext cx="914407" cy="1523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49275" y="5410205"/>
            <a:ext cx="2041525" cy="6857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Html-Entity</a:t>
            </a:r>
          </a:p>
          <a:p>
            <a:pPr algn="ctr"/>
            <a:r>
              <a:rPr lang="en-US" dirty="0" smtClean="0"/>
              <a:t>Decode </a:t>
            </a:r>
            <a:endParaRPr lang="en-US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557837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&amp;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quot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;            "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886200" y="5791200"/>
            <a:ext cx="4048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55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3" grpId="0" animBg="1"/>
      <p:bldP spid="3" grpId="1" animBg="1"/>
      <p:bldP spid="8" grpId="0"/>
      <p:bldP spid="67" grpId="0" animBg="1"/>
      <p:bldP spid="72" grpId="0"/>
      <p:bldP spid="73" grpId="0" animBg="1"/>
      <p:bldP spid="75" grpId="0" animBg="1"/>
      <p:bldP spid="76" grpId="0" animBg="1"/>
      <p:bldP spid="80" grpId="0" animBg="1"/>
      <p:bldP spid="83" grpId="0" animBg="1"/>
      <p:bldP spid="84" grpId="0"/>
      <p:bldP spid="24" grpId="0" animBg="1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Why Does IMS Happen: </a:t>
            </a:r>
            <a:br>
              <a:rPr lang="en-US" sz="4000" dirty="0"/>
            </a:br>
            <a:r>
              <a:rPr lang="en-US" sz="4000" dirty="0"/>
              <a:t>Nested Contexts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0" y="5592186"/>
            <a:ext cx="2133600" cy="365125"/>
          </a:xfrm>
        </p:spPr>
        <p:txBody>
          <a:bodyPr/>
          <a:lstStyle/>
          <a:p>
            <a:fld id="{7177376D-50DE-4DB3-BB8E-130F4CBAF3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40" name="Picture 3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37" y="2362200"/>
            <a:ext cx="11731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381000" y="3505201"/>
            <a:ext cx="2286000" cy="44569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JS Parser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81000" y="4876800"/>
            <a:ext cx="2286000" cy="44569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HTML Parser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80" name="Right Arrow 79"/>
          <p:cNvSpPr/>
          <p:nvPr/>
        </p:nvSpPr>
        <p:spPr>
          <a:xfrm rot="5400000">
            <a:off x="1082672" y="4343397"/>
            <a:ext cx="914407" cy="1523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549275" y="4038598"/>
            <a:ext cx="2041525" cy="6857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 Unicode</a:t>
            </a:r>
          </a:p>
          <a:p>
            <a:pPr algn="ctr"/>
            <a:r>
              <a:rPr lang="en-US" dirty="0" smtClean="0"/>
              <a:t>Decode 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5400000">
            <a:off x="1082672" y="5715004"/>
            <a:ext cx="914407" cy="1523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49275" y="5410205"/>
            <a:ext cx="2041525" cy="6857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Html-Entity</a:t>
            </a:r>
          </a:p>
          <a:p>
            <a:pPr algn="ctr"/>
            <a:r>
              <a:rPr lang="en-US" dirty="0" smtClean="0"/>
              <a:t>Decode </a:t>
            </a:r>
            <a:endParaRPr lang="en-US" dirty="0"/>
          </a:p>
        </p:txBody>
      </p: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715000" y="3770213"/>
            <a:ext cx="0" cy="4969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505200" y="3385760"/>
            <a:ext cx="1366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\u0022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876800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953000" y="3366195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\u0026quot;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>
            <a:off x="5715000" y="4724395"/>
            <a:ext cx="19050" cy="56436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181600" y="4191000"/>
            <a:ext cx="1104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&amp;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quot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;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4044156" y="3782199"/>
            <a:ext cx="0" cy="475476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4031799" y="4724395"/>
            <a:ext cx="0" cy="49016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16-Point Star 36"/>
          <p:cNvSpPr/>
          <p:nvPr/>
        </p:nvSpPr>
        <p:spPr bwMode="auto">
          <a:xfrm>
            <a:off x="4103546" y="4851975"/>
            <a:ext cx="990600" cy="571500"/>
          </a:xfrm>
          <a:prstGeom prst="star1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95300" dist="139700" dir="20340000" algn="ctr" rotWithShape="0">
              <a:srgbClr val="000000">
                <a:alpha val="32000"/>
              </a:srgbClr>
            </a:outerShdw>
          </a:effectLst>
        </p:spPr>
        <p:txBody>
          <a:bodyPr lIns="114300" tIns="57150" rIns="114300" bIns="57150"/>
          <a:lstStyle/>
          <a:p>
            <a:pPr algn="ctr" defTabSz="762000">
              <a:defRPr/>
            </a:pPr>
            <a:endParaRPr lang="en-US" sz="15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352800" y="4267200"/>
            <a:ext cx="1366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"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43400" y="2057400"/>
            <a:ext cx="2754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Correct </a:t>
            </a:r>
          </a:p>
          <a:p>
            <a:pPr algn="ctr"/>
            <a:r>
              <a:rPr lang="en-US" sz="2400" dirty="0" smtClean="0"/>
              <a:t>Sanitizer</a:t>
            </a:r>
          </a:p>
          <a:p>
            <a:pPr algn="ctr"/>
            <a:r>
              <a:rPr lang="en-US" sz="2400" dirty="0" smtClean="0"/>
              <a:t>Order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2735914" y="2057400"/>
            <a:ext cx="2598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Wrong </a:t>
            </a:r>
          </a:p>
          <a:p>
            <a:pPr algn="ctr"/>
            <a:r>
              <a:rPr lang="en-US" sz="2400" dirty="0" smtClean="0"/>
              <a:t>Sanitizer</a:t>
            </a:r>
          </a:p>
          <a:p>
            <a:pPr algn="ctr"/>
            <a:r>
              <a:rPr lang="en-US" sz="2400" dirty="0" smtClean="0"/>
              <a:t>Order</a:t>
            </a:r>
            <a:endParaRPr lang="en-US" sz="2400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271963" y="1295400"/>
            <a:ext cx="1366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"</a:t>
            </a:r>
            <a:endParaRPr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9137" y="1295400"/>
            <a:ext cx="601663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" name="Straight Arrow Connector 50"/>
          <p:cNvCxnSpPr>
            <a:cxnSpLocks noChangeShapeType="1"/>
          </p:cNvCxnSpPr>
          <p:nvPr/>
        </p:nvCxnSpPr>
        <p:spPr bwMode="auto">
          <a:xfrm>
            <a:off x="5181600" y="1707355"/>
            <a:ext cx="457200" cy="27384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2" name="Straight Arrow Connector 51"/>
          <p:cNvCxnSpPr>
            <a:cxnSpLocks noChangeShapeType="1"/>
          </p:cNvCxnSpPr>
          <p:nvPr/>
        </p:nvCxnSpPr>
        <p:spPr bwMode="auto">
          <a:xfrm flipH="1">
            <a:off x="4343400" y="1712118"/>
            <a:ext cx="376237" cy="28694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5715000" y="3200400"/>
            <a:ext cx="0" cy="2683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 flipH="1">
            <a:off x="4038600" y="3200400"/>
            <a:ext cx="5556" cy="2683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97" name="Rounded Rectangle 96"/>
          <p:cNvSpPr/>
          <p:nvPr/>
        </p:nvSpPr>
        <p:spPr>
          <a:xfrm>
            <a:off x="558157" y="2706641"/>
            <a:ext cx="8534400" cy="98751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Nested Contexts Cause Developer Confusion!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4" grpId="0"/>
      <p:bldP spid="37" grpId="0" animBg="1"/>
      <p:bldP spid="39" grpId="0"/>
      <p:bldP spid="47" grpId="0"/>
      <p:bldP spid="48" grpId="0"/>
      <p:bldP spid="49" grpId="0"/>
      <p:bldP spid="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How Common Are Nested Contexts?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24953519"/>
              </p:ext>
            </p:extLst>
          </p:nvPr>
        </p:nvGraphicFramePr>
        <p:xfrm>
          <a:off x="1119316" y="1371600"/>
          <a:ext cx="5281484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ounded Rectangular Callout 5"/>
          <p:cNvSpPr/>
          <p:nvPr/>
        </p:nvSpPr>
        <p:spPr bwMode="auto">
          <a:xfrm>
            <a:off x="5715000" y="3581400"/>
            <a:ext cx="3200400" cy="914400"/>
          </a:xfrm>
          <a:prstGeom prst="wedgeRoundRectCallout">
            <a:avLst>
              <a:gd name="adj1" fmla="val -131017"/>
              <a:gd name="adj2" fmla="val -23410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  <a:ea typeface="ＭＳ Ｐゴシック" pitchFamily="34" charset="-128"/>
              </a:rPr>
              <a:t>Nesting </a:t>
            </a:r>
            <a:r>
              <a:rPr lang="en-US" sz="2400" dirty="0">
                <a:latin typeface="+mj-lt"/>
                <a:ea typeface="ＭＳ Ｐゴシック" pitchFamily="34" charset="-128"/>
              </a:rPr>
              <a:t>Depth: 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  <a:ea typeface="ＭＳ Ｐゴシック" pitchFamily="34" charset="-128"/>
              </a:rPr>
              <a:t>Up to 4</a:t>
            </a: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98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2400" y="27432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Small-Scale Apps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52400" y="3581400"/>
            <a:ext cx="4572000" cy="2666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Buggy Sanitizer</a:t>
            </a:r>
            <a:endParaRPr lang="en-US" sz="2800" dirty="0"/>
          </a:p>
          <a:p>
            <a:r>
              <a:rPr lang="en-US" sz="2800" dirty="0" smtClean="0">
                <a:solidFill>
                  <a:prstClr val="black"/>
                </a:solidFill>
              </a:rPr>
              <a:t>Missing Sanitization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[</a:t>
            </a:r>
            <a:r>
              <a:rPr lang="en-US" sz="1600" i="1" dirty="0" smtClean="0">
                <a:solidFill>
                  <a:prstClr val="black"/>
                </a:solidFill>
              </a:rPr>
              <a:t>Pixy’06, PhpTaint’06,Cqual’04, Merlin’09,Securifly’05, PhpAspis’11,</a:t>
            </a:r>
            <a:r>
              <a:rPr lang="en-US" i="1" dirty="0"/>
              <a:t> </a:t>
            </a:r>
            <a:r>
              <a:rPr lang="en-US" sz="1600" i="1" dirty="0"/>
              <a:t>Saner’08, </a:t>
            </a:r>
            <a:r>
              <a:rPr lang="en-US" sz="1600" i="1" dirty="0" smtClean="0"/>
              <a:t>Bek’11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1" y="2743200"/>
            <a:ext cx="4495800" cy="6397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Large-Scale Applications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3581401"/>
            <a:ext cx="4572000" cy="2666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Shared Paths lead to…</a:t>
            </a:r>
          </a:p>
          <a:p>
            <a:r>
              <a:rPr lang="en-US" sz="2800" dirty="0" smtClean="0"/>
              <a:t>CMS &amp; IMS</a:t>
            </a:r>
            <a:endParaRPr lang="en-US" sz="2800" dirty="0"/>
          </a:p>
          <a:p>
            <a:r>
              <a:rPr lang="en-US" sz="2800" dirty="0" smtClean="0"/>
              <a:t>Developers </a:t>
            </a:r>
            <a:r>
              <a:rPr lang="en-US" sz="2800" dirty="0"/>
              <a:t>apply </a:t>
            </a:r>
            <a:r>
              <a:rPr lang="en-US" sz="2800" b="1" dirty="0"/>
              <a:t>correct</a:t>
            </a:r>
            <a:r>
              <a:rPr lang="en-US" sz="2800" dirty="0"/>
              <a:t> sanitizers </a:t>
            </a:r>
            <a:r>
              <a:rPr lang="en-US" sz="2800" u="sng" dirty="0"/>
              <a:t>wrongly</a:t>
            </a:r>
          </a:p>
          <a:p>
            <a:pPr lvl="1"/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13" name="Picture 9" descr="MCj042382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71600"/>
            <a:ext cx="1432070" cy="15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07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uiExpand="1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819400"/>
            <a:ext cx="8305800" cy="1447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17500" dist="139700" dir="20340000" algn="ctr" rotWithShape="0">
              <a:srgbClr val="000000">
                <a:alpha val="70000"/>
              </a:srgbClr>
            </a:outerShdw>
          </a:effectLst>
        </p:spPr>
        <p:txBody>
          <a:bodyPr/>
          <a:lstStyle/>
          <a:p>
            <a:pPr algn="ctr" defTabSz="609600">
              <a:defRPr/>
            </a:pPr>
            <a:r>
              <a:rPr lang="en-US" sz="4000" dirty="0" smtClean="0">
                <a:latin typeface="Constantia" pitchFamily="18" charset="0"/>
                <a:cs typeface="+mn-cs"/>
              </a:rPr>
              <a:t>How Do We Find </a:t>
            </a:r>
            <a:r>
              <a:rPr lang="en-US" sz="4000" dirty="0" smtClean="0">
                <a:latin typeface="Constantia" pitchFamily="18" charset="0"/>
              </a:rPr>
              <a:t>Sanitization </a:t>
            </a:r>
            <a:r>
              <a:rPr lang="en-US" sz="4000" dirty="0" smtClean="0">
                <a:latin typeface="Constantia" pitchFamily="18" charset="0"/>
                <a:cs typeface="+mn-cs"/>
              </a:rPr>
              <a:t>Errors In  Legacy Applications At Scale?</a:t>
            </a:r>
            <a:endParaRPr lang="en-US" sz="4000" dirty="0">
              <a:latin typeface="Constantia" pitchFamily="18" charset="0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2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9154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en-US" sz="3600" dirty="0" smtClean="0"/>
              <a:t>CRIPT</a:t>
            </a:r>
            <a:r>
              <a:rPr lang="en-US" dirty="0" smtClean="0"/>
              <a:t>G</a:t>
            </a:r>
            <a:r>
              <a:rPr lang="en-US" sz="3600" dirty="0" smtClean="0"/>
              <a:t>ARD</a:t>
            </a:r>
            <a:r>
              <a:rPr lang="en-US" dirty="0"/>
              <a:t>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715000" y="6356350"/>
            <a:ext cx="2133600" cy="365125"/>
          </a:xfrm>
        </p:spPr>
        <p:txBody>
          <a:bodyPr/>
          <a:lstStyle/>
          <a:p>
            <a:fld id="{7177376D-50DE-4DB3-BB8E-130F4CBAF3B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71800" y="1485900"/>
            <a:ext cx="3962400" cy="2933700"/>
          </a:xfrm>
          <a:prstGeom prst="roundRect">
            <a:avLst/>
          </a:prstGeom>
          <a:solidFill>
            <a:srgbClr val="339966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bg1"/>
                </a:solidFill>
              </a:rPr>
              <a:t>S</a:t>
            </a:r>
            <a:r>
              <a:rPr lang="en-US" sz="3600" b="1" dirty="0" smtClean="0">
                <a:solidFill>
                  <a:schemeClr val="bg1"/>
                </a:solidFill>
              </a:rPr>
              <a:t>CRIPT</a:t>
            </a:r>
            <a:r>
              <a:rPr lang="en-US" sz="4400" b="1" dirty="0" smtClean="0">
                <a:solidFill>
                  <a:schemeClr val="bg1"/>
                </a:solidFill>
              </a:rPr>
              <a:t>G</a:t>
            </a:r>
            <a:r>
              <a:rPr lang="en-US" sz="3600" b="1" dirty="0" smtClean="0">
                <a:solidFill>
                  <a:schemeClr val="bg1"/>
                </a:solidFill>
              </a:rPr>
              <a:t>ARD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 flipH="1">
            <a:off x="0" y="2438400"/>
            <a:ext cx="1066800" cy="6858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lowchart: Document 9"/>
          <p:cNvSpPr/>
          <p:nvPr/>
        </p:nvSpPr>
        <p:spPr>
          <a:xfrm flipH="1">
            <a:off x="152399" y="2590800"/>
            <a:ext cx="1258887" cy="6858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 flipH="1">
            <a:off x="304800" y="2743200"/>
            <a:ext cx="1333500" cy="6858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HTTP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Requests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76400" y="5257800"/>
            <a:ext cx="4343400" cy="9144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Inconsistently Sanitized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 Test Cases</a:t>
            </a:r>
          </a:p>
        </p:txBody>
      </p:sp>
      <p:sp>
        <p:nvSpPr>
          <p:cNvPr id="20" name="Right Arrow 19"/>
          <p:cNvSpPr/>
          <p:nvPr/>
        </p:nvSpPr>
        <p:spPr>
          <a:xfrm rot="5400000">
            <a:off x="762000" y="3581400"/>
            <a:ext cx="457200" cy="15240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3524250" y="4781550"/>
            <a:ext cx="723900" cy="15240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2286000" y="1828800"/>
            <a:ext cx="685800" cy="15240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" y="3886200"/>
            <a:ext cx="1905000" cy="609600"/>
          </a:xfrm>
          <a:prstGeom prst="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Instrumented Server-side DLLs</a:t>
            </a:r>
          </a:p>
        </p:txBody>
      </p:sp>
      <p:sp>
        <p:nvSpPr>
          <p:cNvPr id="26" name="Right Arrow 25"/>
          <p:cNvSpPr/>
          <p:nvPr/>
        </p:nvSpPr>
        <p:spPr>
          <a:xfrm rot="10800000">
            <a:off x="2590800" y="3962398"/>
            <a:ext cx="381000" cy="152401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36575" y="1485900"/>
            <a:ext cx="1749425" cy="8382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Legacy</a:t>
            </a:r>
          </a:p>
          <a:p>
            <a:pPr algn="ctr"/>
            <a:r>
              <a:rPr lang="en-US" sz="2800" b="1" dirty="0" smtClean="0"/>
              <a:t>.NET</a:t>
            </a:r>
            <a:endParaRPr lang="en-US" sz="2800" b="1" dirty="0"/>
          </a:p>
        </p:txBody>
      </p:sp>
      <p:sp>
        <p:nvSpPr>
          <p:cNvPr id="19" name="Right Arrow 18"/>
          <p:cNvSpPr/>
          <p:nvPr/>
        </p:nvSpPr>
        <p:spPr>
          <a:xfrm>
            <a:off x="2590800" y="4191000"/>
            <a:ext cx="533400" cy="15240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315200" y="2590800"/>
            <a:ext cx="1828800" cy="8382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Sanitizer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Specification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10800000">
            <a:off x="6934200" y="2895600"/>
            <a:ext cx="381000" cy="152401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5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19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ounded Rectangle 108"/>
          <p:cNvSpPr/>
          <p:nvPr/>
        </p:nvSpPr>
        <p:spPr>
          <a:xfrm>
            <a:off x="3352800" y="4876800"/>
            <a:ext cx="3962400" cy="165389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Browser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Model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</a:t>
            </a:r>
            <a:r>
              <a:rPr lang="en-US" sz="3200" dirty="0" smtClean="0"/>
              <a:t>CRIPT</a:t>
            </a:r>
            <a:r>
              <a:rPr lang="en-US" sz="4000" dirty="0" smtClean="0"/>
              <a:t>G</a:t>
            </a:r>
            <a:r>
              <a:rPr lang="en-US" sz="3200" dirty="0" smtClean="0"/>
              <a:t>ARD</a:t>
            </a:r>
            <a:r>
              <a:rPr lang="en-US" sz="4000" dirty="0"/>
              <a:t> </a:t>
            </a:r>
            <a:r>
              <a:rPr lang="en-US" sz="4000" dirty="0" smtClean="0"/>
              <a:t>Analysis: Key Ideas</a:t>
            </a:r>
            <a:endParaRPr lang="en-US" sz="4000" dirty="0"/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3479639" y="1513167"/>
            <a:ext cx="533400" cy="2743200"/>
            <a:chOff x="2590800" y="1066800"/>
            <a:chExt cx="533400" cy="2743200"/>
          </a:xfrm>
        </p:grpSpPr>
        <p:sp>
          <p:nvSpPr>
            <p:cNvPr id="43" name="Oval 42"/>
            <p:cNvSpPr/>
            <p:nvPr/>
          </p:nvSpPr>
          <p:spPr bwMode="auto">
            <a:xfrm>
              <a:off x="2590800" y="130175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833688" y="15367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601913" y="2225675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2857500" y="25003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2725738" y="29083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48" name="Straight Arrow Connector 11"/>
            <p:cNvCxnSpPr>
              <a:cxnSpLocks noChangeShapeType="1"/>
              <a:stCxn id="43" idx="4"/>
              <a:endCxn id="44" idx="1"/>
            </p:cNvCxnSpPr>
            <p:nvPr/>
          </p:nvCxnSpPr>
          <p:spPr bwMode="auto">
            <a:xfrm>
              <a:off x="2724281" y="1458686"/>
              <a:ext cx="148562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49" name="Straight Arrow Connector 12"/>
            <p:cNvCxnSpPr>
              <a:cxnSpLocks noChangeShapeType="1"/>
              <a:stCxn id="53" idx="3"/>
              <a:endCxn id="45" idx="0"/>
            </p:cNvCxnSpPr>
            <p:nvPr/>
          </p:nvCxnSpPr>
          <p:spPr bwMode="auto">
            <a:xfrm flipH="1">
              <a:off x="2735764" y="2062747"/>
              <a:ext cx="137080" cy="163478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0" name="Straight Arrow Connector 13"/>
            <p:cNvCxnSpPr>
              <a:cxnSpLocks noChangeShapeType="1"/>
              <a:stCxn id="46" idx="4"/>
            </p:cNvCxnSpPr>
            <p:nvPr/>
          </p:nvCxnSpPr>
          <p:spPr bwMode="auto">
            <a:xfrm>
              <a:off x="2990719" y="2657299"/>
              <a:ext cx="14383" cy="115270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1" name="Straight Arrow Connector 14"/>
            <p:cNvCxnSpPr>
              <a:cxnSpLocks noChangeShapeType="1"/>
              <a:stCxn id="47" idx="0"/>
              <a:endCxn id="46" idx="2"/>
            </p:cNvCxnSpPr>
            <p:nvPr/>
          </p:nvCxnSpPr>
          <p:spPr bwMode="auto">
            <a:xfrm flipH="1" flipV="1">
              <a:off x="2857238" y="2578922"/>
              <a:ext cx="2507" cy="32974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2" name="Elbow Connector 15"/>
            <p:cNvCxnSpPr>
              <a:cxnSpLocks noChangeShapeType="1"/>
            </p:cNvCxnSpPr>
            <p:nvPr/>
          </p:nvCxnSpPr>
          <p:spPr bwMode="auto">
            <a:xfrm rot="5400000">
              <a:off x="2503408" y="2653936"/>
              <a:ext cx="509450" cy="1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53" name="Oval 52"/>
            <p:cNvSpPr/>
            <p:nvPr/>
          </p:nvSpPr>
          <p:spPr bwMode="auto">
            <a:xfrm>
              <a:off x="2833688" y="19288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54" name="Straight Arrow Connector 17"/>
            <p:cNvCxnSpPr>
              <a:cxnSpLocks noChangeShapeType="1"/>
              <a:stCxn id="44" idx="4"/>
              <a:endCxn id="53" idx="0"/>
            </p:cNvCxnSpPr>
            <p:nvPr/>
          </p:nvCxnSpPr>
          <p:spPr bwMode="auto">
            <a:xfrm>
              <a:off x="2967229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55" name="Oval 54"/>
            <p:cNvSpPr/>
            <p:nvPr/>
          </p:nvSpPr>
          <p:spPr bwMode="auto">
            <a:xfrm>
              <a:off x="2841625" y="10668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56" name="Straight Arrow Connector 19"/>
            <p:cNvCxnSpPr>
              <a:cxnSpLocks noChangeShapeType="1"/>
              <a:stCxn id="55" idx="3"/>
              <a:endCxn id="43" idx="0"/>
            </p:cNvCxnSpPr>
            <p:nvPr/>
          </p:nvCxnSpPr>
          <p:spPr bwMode="auto">
            <a:xfrm flipH="1">
              <a:off x="2724281" y="1200598"/>
              <a:ext cx="156549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57" name="Group 20"/>
          <p:cNvGrpSpPr>
            <a:grpSpLocks/>
          </p:cNvGrpSpPr>
          <p:nvPr/>
        </p:nvGrpSpPr>
        <p:grpSpPr bwMode="auto">
          <a:xfrm>
            <a:off x="7557927" y="1513167"/>
            <a:ext cx="762000" cy="2743200"/>
            <a:chOff x="3581402" y="1066800"/>
            <a:chExt cx="762000" cy="2743200"/>
          </a:xfrm>
        </p:grpSpPr>
        <p:sp>
          <p:nvSpPr>
            <p:cNvPr id="58" name="Oval 57"/>
            <p:cNvSpPr/>
            <p:nvPr/>
          </p:nvSpPr>
          <p:spPr bwMode="auto">
            <a:xfrm>
              <a:off x="3581402" y="1301750"/>
              <a:ext cx="277812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3833814" y="1536700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4065589" y="2225675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3857627" y="2500312"/>
              <a:ext cx="277812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4065589" y="3340100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63" name="Straight Arrow Connector 26"/>
            <p:cNvCxnSpPr>
              <a:cxnSpLocks noChangeShapeType="1"/>
              <a:stCxn id="58" idx="4"/>
              <a:endCxn id="59" idx="1"/>
            </p:cNvCxnSpPr>
            <p:nvPr/>
          </p:nvCxnSpPr>
          <p:spPr bwMode="auto">
            <a:xfrm>
              <a:off x="3720165" y="1458686"/>
              <a:ext cx="154441" cy="101333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4" name="Straight Arrow Connector 27"/>
            <p:cNvCxnSpPr>
              <a:cxnSpLocks noChangeShapeType="1"/>
              <a:stCxn id="68" idx="5"/>
              <a:endCxn id="60" idx="0"/>
            </p:cNvCxnSpPr>
            <p:nvPr/>
          </p:nvCxnSpPr>
          <p:spPr bwMode="auto">
            <a:xfrm>
              <a:off x="4070846" y="2062747"/>
              <a:ext cx="133793" cy="163478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5" name="Straight Arrow Connector 28"/>
            <p:cNvCxnSpPr>
              <a:cxnSpLocks noChangeShapeType="1"/>
              <a:stCxn id="61" idx="4"/>
            </p:cNvCxnSpPr>
            <p:nvPr/>
          </p:nvCxnSpPr>
          <p:spPr bwMode="auto">
            <a:xfrm>
              <a:off x="3997145" y="2657299"/>
              <a:ext cx="14952" cy="1152701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6" name="Straight Arrow Connector 29"/>
            <p:cNvCxnSpPr>
              <a:cxnSpLocks noChangeShapeType="1"/>
              <a:stCxn id="62" idx="1"/>
              <a:endCxn id="61" idx="5"/>
            </p:cNvCxnSpPr>
            <p:nvPr/>
          </p:nvCxnSpPr>
          <p:spPr bwMode="auto">
            <a:xfrm flipH="1" flipV="1">
              <a:off x="4095265" y="2634343"/>
              <a:ext cx="11253" cy="728350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7" name="Straight Arrow Connector 30"/>
            <p:cNvCxnSpPr>
              <a:cxnSpLocks noChangeShapeType="1"/>
              <a:stCxn id="60" idx="4"/>
              <a:endCxn id="62" idx="0"/>
            </p:cNvCxnSpPr>
            <p:nvPr/>
          </p:nvCxnSpPr>
          <p:spPr bwMode="auto">
            <a:xfrm>
              <a:off x="4204639" y="2382979"/>
              <a:ext cx="0" cy="956758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sp>
          <p:nvSpPr>
            <p:cNvPr id="68" name="Oval 67"/>
            <p:cNvSpPr/>
            <p:nvPr/>
          </p:nvSpPr>
          <p:spPr bwMode="auto">
            <a:xfrm>
              <a:off x="3833814" y="1928812"/>
              <a:ext cx="277813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69" name="Straight Arrow Connector 32"/>
            <p:cNvCxnSpPr>
              <a:cxnSpLocks noChangeShapeType="1"/>
              <a:stCxn id="59" idx="4"/>
              <a:endCxn id="68" idx="0"/>
            </p:cNvCxnSpPr>
            <p:nvPr/>
          </p:nvCxnSpPr>
          <p:spPr bwMode="auto">
            <a:xfrm>
              <a:off x="3972726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sp>
          <p:nvSpPr>
            <p:cNvPr id="70" name="Oval 69"/>
            <p:cNvSpPr/>
            <p:nvPr/>
          </p:nvSpPr>
          <p:spPr bwMode="auto">
            <a:xfrm>
              <a:off x="3841752" y="1066800"/>
              <a:ext cx="277812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71" name="Straight Arrow Connector 34"/>
            <p:cNvCxnSpPr>
              <a:cxnSpLocks noChangeShapeType="1"/>
              <a:stCxn id="70" idx="3"/>
              <a:endCxn id="58" idx="0"/>
            </p:cNvCxnSpPr>
            <p:nvPr/>
          </p:nvCxnSpPr>
          <p:spPr bwMode="auto">
            <a:xfrm flipH="1">
              <a:off x="3720165" y="1200598"/>
              <a:ext cx="162743" cy="101333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72" name="Group 35"/>
          <p:cNvGrpSpPr>
            <a:grpSpLocks/>
          </p:cNvGrpSpPr>
          <p:nvPr/>
        </p:nvGrpSpPr>
        <p:grpSpPr bwMode="auto">
          <a:xfrm>
            <a:off x="4775039" y="1513167"/>
            <a:ext cx="762000" cy="2743200"/>
            <a:chOff x="5105396" y="1066800"/>
            <a:chExt cx="762000" cy="2743200"/>
          </a:xfrm>
        </p:grpSpPr>
        <p:sp>
          <p:nvSpPr>
            <p:cNvPr id="73" name="Oval 72"/>
            <p:cNvSpPr/>
            <p:nvPr/>
          </p:nvSpPr>
          <p:spPr bwMode="auto">
            <a:xfrm>
              <a:off x="5584821" y="130175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5349871" y="15367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105396" y="2225675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5375271" y="2500312"/>
              <a:ext cx="280988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5235571" y="29083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78" name="Straight Arrow Connector 41"/>
            <p:cNvCxnSpPr>
              <a:cxnSpLocks noChangeShapeType="1"/>
              <a:stCxn id="73" idx="4"/>
              <a:endCxn id="74" idx="7"/>
            </p:cNvCxnSpPr>
            <p:nvPr/>
          </p:nvCxnSpPr>
          <p:spPr bwMode="auto">
            <a:xfrm flipH="1">
              <a:off x="5590503" y="1458686"/>
              <a:ext cx="135922" cy="101333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79" name="Straight Arrow Connector 42"/>
            <p:cNvCxnSpPr>
              <a:cxnSpLocks noChangeShapeType="1"/>
              <a:stCxn id="83" idx="3"/>
              <a:endCxn id="75" idx="0"/>
            </p:cNvCxnSpPr>
            <p:nvPr/>
          </p:nvCxnSpPr>
          <p:spPr bwMode="auto">
            <a:xfrm flipH="1">
              <a:off x="5246367" y="2062747"/>
              <a:ext cx="144772" cy="163478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0" name="Straight Arrow Connector 43"/>
            <p:cNvCxnSpPr>
              <a:cxnSpLocks noChangeShapeType="1"/>
              <a:stCxn id="76" idx="4"/>
            </p:cNvCxnSpPr>
            <p:nvPr/>
          </p:nvCxnSpPr>
          <p:spPr bwMode="auto">
            <a:xfrm>
              <a:off x="5515629" y="2657299"/>
              <a:ext cx="15190" cy="115270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1" name="Straight Arrow Connector 44"/>
            <p:cNvCxnSpPr>
              <a:cxnSpLocks noChangeShapeType="1"/>
              <a:stCxn id="77" idx="0"/>
              <a:endCxn id="76" idx="2"/>
            </p:cNvCxnSpPr>
            <p:nvPr/>
          </p:nvCxnSpPr>
          <p:spPr bwMode="auto">
            <a:xfrm flipH="1" flipV="1">
              <a:off x="5374658" y="2578922"/>
              <a:ext cx="2648" cy="32974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2" name="Elbow Connector 45"/>
            <p:cNvCxnSpPr>
              <a:cxnSpLocks noChangeShapeType="1"/>
            </p:cNvCxnSpPr>
            <p:nvPr/>
          </p:nvCxnSpPr>
          <p:spPr bwMode="auto">
            <a:xfrm rot="5400000">
              <a:off x="5015267" y="2653936"/>
              <a:ext cx="509450" cy="1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sp>
          <p:nvSpPr>
            <p:cNvPr id="83" name="Oval 82"/>
            <p:cNvSpPr/>
            <p:nvPr/>
          </p:nvSpPr>
          <p:spPr bwMode="auto">
            <a:xfrm>
              <a:off x="5349871" y="1928812"/>
              <a:ext cx="282575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84" name="Straight Arrow Connector 47"/>
            <p:cNvCxnSpPr>
              <a:cxnSpLocks noChangeShapeType="1"/>
              <a:stCxn id="74" idx="4"/>
              <a:endCxn id="83" idx="0"/>
            </p:cNvCxnSpPr>
            <p:nvPr/>
          </p:nvCxnSpPr>
          <p:spPr bwMode="auto">
            <a:xfrm>
              <a:off x="5490821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sp>
          <p:nvSpPr>
            <p:cNvPr id="85" name="Oval 84"/>
            <p:cNvSpPr/>
            <p:nvPr/>
          </p:nvSpPr>
          <p:spPr bwMode="auto">
            <a:xfrm>
              <a:off x="5357809" y="10668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86" name="Straight Arrow Connector 49"/>
            <p:cNvCxnSpPr>
              <a:cxnSpLocks noChangeShapeType="1"/>
            </p:cNvCxnSpPr>
            <p:nvPr/>
          </p:nvCxnSpPr>
          <p:spPr bwMode="auto">
            <a:xfrm>
              <a:off x="5584301" y="1200598"/>
              <a:ext cx="156899" cy="101333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87" name="Group 50"/>
          <p:cNvGrpSpPr>
            <a:grpSpLocks/>
          </p:cNvGrpSpPr>
          <p:nvPr/>
        </p:nvGrpSpPr>
        <p:grpSpPr bwMode="auto">
          <a:xfrm>
            <a:off x="6146639" y="1524279"/>
            <a:ext cx="533400" cy="2743200"/>
            <a:chOff x="6585854" y="1066800"/>
            <a:chExt cx="533400" cy="2667001"/>
          </a:xfrm>
        </p:grpSpPr>
        <p:sp>
          <p:nvSpPr>
            <p:cNvPr id="88" name="Oval 87"/>
            <p:cNvSpPr/>
            <p:nvPr/>
          </p:nvSpPr>
          <p:spPr bwMode="auto">
            <a:xfrm>
              <a:off x="6828742" y="129522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6585854" y="1523647"/>
              <a:ext cx="290513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6828742" y="219348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6611254" y="2460494"/>
              <a:ext cx="290513" cy="15279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6828742" y="327695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93" name="Straight Arrow Connector 56"/>
            <p:cNvCxnSpPr>
              <a:cxnSpLocks noChangeShapeType="1"/>
              <a:stCxn id="88" idx="4"/>
              <a:endCxn id="89" idx="7"/>
            </p:cNvCxnSpPr>
            <p:nvPr/>
          </p:nvCxnSpPr>
          <p:spPr bwMode="auto">
            <a:xfrm flipH="1">
              <a:off x="6833879" y="1447800"/>
              <a:ext cx="140086" cy="985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4" name="Straight Arrow Connector 57"/>
            <p:cNvCxnSpPr>
              <a:cxnSpLocks noChangeShapeType="1"/>
              <a:stCxn id="98" idx="5"/>
              <a:endCxn id="90" idx="0"/>
            </p:cNvCxnSpPr>
            <p:nvPr/>
          </p:nvCxnSpPr>
          <p:spPr bwMode="auto">
            <a:xfrm>
              <a:off x="6833879" y="2035082"/>
              <a:ext cx="140086" cy="158937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5" name="Straight Arrow Connector 58"/>
            <p:cNvCxnSpPr>
              <a:cxnSpLocks noChangeShapeType="1"/>
              <a:stCxn id="91" idx="4"/>
            </p:cNvCxnSpPr>
            <p:nvPr/>
          </p:nvCxnSpPr>
          <p:spPr bwMode="auto">
            <a:xfrm>
              <a:off x="6756711" y="2613119"/>
              <a:ext cx="15655" cy="1120682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6" name="Straight Arrow Connector 59"/>
            <p:cNvCxnSpPr>
              <a:cxnSpLocks noChangeShapeType="1"/>
              <a:stCxn id="92" idx="1"/>
              <a:endCxn id="91" idx="5"/>
            </p:cNvCxnSpPr>
            <p:nvPr/>
          </p:nvCxnSpPr>
          <p:spPr bwMode="auto">
            <a:xfrm flipH="1" flipV="1">
              <a:off x="6859446" y="2590800"/>
              <a:ext cx="11783" cy="7081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7" name="Straight Arrow Connector 60"/>
            <p:cNvCxnSpPr>
              <a:cxnSpLocks noChangeShapeType="1"/>
              <a:stCxn id="90" idx="4"/>
              <a:endCxn id="92" idx="0"/>
            </p:cNvCxnSpPr>
            <p:nvPr/>
          </p:nvCxnSpPr>
          <p:spPr bwMode="auto">
            <a:xfrm>
              <a:off x="6973965" y="2346419"/>
              <a:ext cx="0" cy="930182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sp>
          <p:nvSpPr>
            <p:cNvPr id="98" name="Oval 97"/>
            <p:cNvSpPr/>
            <p:nvPr/>
          </p:nvSpPr>
          <p:spPr bwMode="auto">
            <a:xfrm>
              <a:off x="6585854" y="1904869"/>
              <a:ext cx="290513" cy="15279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99" name="Straight Arrow Connector 62"/>
            <p:cNvCxnSpPr>
              <a:cxnSpLocks noChangeShapeType="1"/>
              <a:stCxn id="89" idx="4"/>
              <a:endCxn id="98" idx="0"/>
            </p:cNvCxnSpPr>
            <p:nvPr/>
          </p:nvCxnSpPr>
          <p:spPr bwMode="auto">
            <a:xfrm>
              <a:off x="6731144" y="1676400"/>
              <a:ext cx="0" cy="228600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sp>
          <p:nvSpPr>
            <p:cNvPr id="100" name="Oval 99"/>
            <p:cNvSpPr/>
            <p:nvPr/>
          </p:nvSpPr>
          <p:spPr bwMode="auto">
            <a:xfrm>
              <a:off x="6593792" y="1066800"/>
              <a:ext cx="292100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101" name="Straight Arrow Connector 64"/>
            <p:cNvCxnSpPr>
              <a:cxnSpLocks noChangeShapeType="1"/>
            </p:cNvCxnSpPr>
            <p:nvPr/>
          </p:nvCxnSpPr>
          <p:spPr bwMode="auto">
            <a:xfrm>
              <a:off x="6827487" y="1196882"/>
              <a:ext cx="161705" cy="985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</p:grpSp>
      <p:sp>
        <p:nvSpPr>
          <p:cNvPr id="147" name="TextBox 73"/>
          <p:cNvSpPr txBox="1">
            <a:spLocks noChangeArrowheads="1"/>
          </p:cNvSpPr>
          <p:nvPr/>
        </p:nvSpPr>
        <p:spPr bwMode="auto">
          <a:xfrm>
            <a:off x="3408202" y="4257954"/>
            <a:ext cx="776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1</a:t>
            </a:r>
          </a:p>
        </p:txBody>
      </p:sp>
      <p:sp>
        <p:nvSpPr>
          <p:cNvPr id="148" name="TextBox 74"/>
          <p:cNvSpPr txBox="1">
            <a:spLocks noChangeArrowheads="1"/>
          </p:cNvSpPr>
          <p:nvPr/>
        </p:nvSpPr>
        <p:spPr bwMode="auto">
          <a:xfrm>
            <a:off x="4775039" y="4267479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2</a:t>
            </a:r>
          </a:p>
        </p:txBody>
      </p:sp>
      <p:sp>
        <p:nvSpPr>
          <p:cNvPr id="149" name="TextBox 75"/>
          <p:cNvSpPr txBox="1">
            <a:spLocks noChangeArrowheads="1"/>
          </p:cNvSpPr>
          <p:nvPr/>
        </p:nvSpPr>
        <p:spPr bwMode="auto">
          <a:xfrm>
            <a:off x="6262527" y="4278592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3</a:t>
            </a:r>
          </a:p>
        </p:txBody>
      </p:sp>
      <p:sp>
        <p:nvSpPr>
          <p:cNvPr id="150" name="TextBox 76"/>
          <p:cNvSpPr txBox="1">
            <a:spLocks noChangeArrowheads="1"/>
          </p:cNvSpPr>
          <p:nvPr/>
        </p:nvSpPr>
        <p:spPr bwMode="auto">
          <a:xfrm>
            <a:off x="7786527" y="4278592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4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228600" y="1485900"/>
            <a:ext cx="2895600" cy="8382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Path-Sensitive</a:t>
            </a:r>
            <a:endParaRPr lang="en-US" sz="2800" b="1" dirty="0"/>
          </a:p>
        </p:txBody>
      </p:sp>
      <p:sp>
        <p:nvSpPr>
          <p:cNvPr id="106" name="Rounded Rectangle 105"/>
          <p:cNvSpPr/>
          <p:nvPr/>
        </p:nvSpPr>
        <p:spPr>
          <a:xfrm>
            <a:off x="228600" y="2667000"/>
            <a:ext cx="2895600" cy="91864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Positive</a:t>
            </a:r>
          </a:p>
          <a:p>
            <a:pPr algn="ctr"/>
            <a:r>
              <a:rPr lang="en-US" sz="2800" b="1" dirty="0" smtClean="0"/>
              <a:t>Taint-Tracking</a:t>
            </a:r>
            <a:endParaRPr lang="en-US" sz="2800" b="1" dirty="0"/>
          </a:p>
        </p:txBody>
      </p:sp>
      <p:sp>
        <p:nvSpPr>
          <p:cNvPr id="108" name="Rounded Rectangle 107"/>
          <p:cNvSpPr/>
          <p:nvPr/>
        </p:nvSpPr>
        <p:spPr>
          <a:xfrm>
            <a:off x="228600" y="3886200"/>
            <a:ext cx="2895600" cy="91864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Determine</a:t>
            </a:r>
          </a:p>
          <a:p>
            <a:pPr algn="ctr"/>
            <a:r>
              <a:rPr lang="en-US" sz="2800" b="1" dirty="0" smtClean="0"/>
              <a:t>Contexts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889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47" grpId="0"/>
      <p:bldP spid="148" grpId="0"/>
      <p:bldP spid="149" grpId="0"/>
      <p:bldP spid="150" grpId="0"/>
      <p:bldP spid="105" grpId="0" animBg="1"/>
      <p:bldP spid="106" grpId="0" animBg="1"/>
      <p:bldP spid="1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</a:t>
            </a:r>
            <a:r>
              <a:rPr lang="en-US" sz="3200" dirty="0" smtClean="0"/>
              <a:t>CRIPT</a:t>
            </a:r>
            <a:r>
              <a:rPr lang="en-US" sz="4000" dirty="0" smtClean="0"/>
              <a:t>G</a:t>
            </a:r>
            <a:r>
              <a:rPr lang="en-US" sz="3200" dirty="0" smtClean="0"/>
              <a:t>ARD</a:t>
            </a:r>
            <a:r>
              <a:rPr lang="en-US" sz="4000" dirty="0"/>
              <a:t> </a:t>
            </a:r>
            <a:r>
              <a:rPr lang="en-US" sz="4000" dirty="0" smtClean="0"/>
              <a:t>Analysis: Key Ideas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914156"/>
              </p:ext>
            </p:extLst>
          </p:nvPr>
        </p:nvGraphicFramePr>
        <p:xfrm>
          <a:off x="76200" y="4876800"/>
          <a:ext cx="8940961" cy="1998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621"/>
                <a:gridCol w="1986137"/>
                <a:gridCol w="1337533"/>
                <a:gridCol w="1661835"/>
                <a:gridCol w="1661835"/>
              </a:tblGrid>
              <a:tr h="381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Trusted?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Sanitizer</a:t>
                      </a:r>
                      <a:r>
                        <a:rPr lang="en-US" baseline="0" dirty="0" smtClean="0">
                          <a:latin typeface="Consolas" pitchFamily="49" charset="0"/>
                          <a:cs typeface="Consolas" pitchFamily="49" charset="0"/>
                        </a:rPr>
                        <a:t> Sequence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Consolas" pitchFamily="49" charset="0"/>
                          <a:cs typeface="Consolas" pitchFamily="49" charset="0"/>
                        </a:rPr>
                        <a:t>HtmlAttributeEncode</a:t>
                      </a:r>
                      <a:r>
                        <a:rPr lang="en-US" sz="1050" dirty="0" smtClean="0">
                          <a:latin typeface="Consolas" pitchFamily="49" charset="0"/>
                          <a:cs typeface="Consolas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Consolas" pitchFamily="49" charset="0"/>
                          <a:cs typeface="Consolas" pitchFamily="49" charset="0"/>
                        </a:rPr>
                        <a:t>JSStringEncode</a:t>
                      </a:r>
                      <a:endParaRPr lang="en-US" sz="8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latin typeface="Consolas" pitchFamily="49" charset="0"/>
                          <a:cs typeface="Consolas" pitchFamily="49" charset="0"/>
                        </a:rPr>
                        <a:t>HtmlEncode</a:t>
                      </a:r>
                      <a:r>
                        <a:rPr lang="en-US" sz="900" dirty="0" smtClean="0">
                          <a:latin typeface="Consolas" pitchFamily="49" charset="0"/>
                          <a:cs typeface="Consolas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latin typeface="Consolas" pitchFamily="49" charset="0"/>
                          <a:cs typeface="Consolas" pitchFamily="49" charset="0"/>
                        </a:rPr>
                        <a:t>JSStringEncode</a:t>
                      </a:r>
                      <a:endParaRPr lang="en-US" sz="6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latin typeface="Consolas" pitchFamily="49" charset="0"/>
                          <a:cs typeface="Consolas" pitchFamily="49" charset="0"/>
                        </a:rPr>
                        <a:t>HtmlAttributeEncode</a:t>
                      </a: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latin typeface="Consolas" pitchFamily="49" charset="0"/>
                          <a:cs typeface="Consolas" pitchFamily="49" charset="0"/>
                        </a:rPr>
                        <a:t>JSStringEncode</a:t>
                      </a:r>
                      <a:r>
                        <a:rPr lang="en-US" sz="900" dirty="0" smtClean="0">
                          <a:latin typeface="Consolas" pitchFamily="49" charset="0"/>
                          <a:cs typeface="Consolas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latin typeface="Consolas" pitchFamily="49" charset="0"/>
                          <a:cs typeface="Consolas" pitchFamily="49" charset="0"/>
                        </a:rPr>
                        <a:t>HtmlEncode</a:t>
                      </a:r>
                      <a:endParaRPr lang="en-US" sz="6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CMS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-250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6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IMS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3479639" y="1513167"/>
            <a:ext cx="533400" cy="2743200"/>
            <a:chOff x="2590800" y="1066800"/>
            <a:chExt cx="533400" cy="2743200"/>
          </a:xfrm>
        </p:grpSpPr>
        <p:sp>
          <p:nvSpPr>
            <p:cNvPr id="43" name="Oval 42"/>
            <p:cNvSpPr/>
            <p:nvPr/>
          </p:nvSpPr>
          <p:spPr bwMode="auto">
            <a:xfrm>
              <a:off x="2590800" y="130175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833688" y="15367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601913" y="2225675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2857500" y="25003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2725738" y="29083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48" name="Straight Arrow Connector 11"/>
            <p:cNvCxnSpPr>
              <a:cxnSpLocks noChangeShapeType="1"/>
              <a:stCxn id="43" idx="4"/>
              <a:endCxn id="44" idx="1"/>
            </p:cNvCxnSpPr>
            <p:nvPr/>
          </p:nvCxnSpPr>
          <p:spPr bwMode="auto">
            <a:xfrm>
              <a:off x="2724281" y="1458686"/>
              <a:ext cx="148562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49" name="Straight Arrow Connector 12"/>
            <p:cNvCxnSpPr>
              <a:cxnSpLocks noChangeShapeType="1"/>
              <a:stCxn id="53" idx="3"/>
              <a:endCxn id="45" idx="0"/>
            </p:cNvCxnSpPr>
            <p:nvPr/>
          </p:nvCxnSpPr>
          <p:spPr bwMode="auto">
            <a:xfrm flipH="1">
              <a:off x="2735764" y="2062747"/>
              <a:ext cx="137080" cy="163478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0" name="Straight Arrow Connector 13"/>
            <p:cNvCxnSpPr>
              <a:cxnSpLocks noChangeShapeType="1"/>
              <a:stCxn id="46" idx="4"/>
            </p:cNvCxnSpPr>
            <p:nvPr/>
          </p:nvCxnSpPr>
          <p:spPr bwMode="auto">
            <a:xfrm>
              <a:off x="2990719" y="2657299"/>
              <a:ext cx="14383" cy="115270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1" name="Straight Arrow Connector 14"/>
            <p:cNvCxnSpPr>
              <a:cxnSpLocks noChangeShapeType="1"/>
              <a:stCxn id="47" idx="0"/>
              <a:endCxn id="46" idx="2"/>
            </p:cNvCxnSpPr>
            <p:nvPr/>
          </p:nvCxnSpPr>
          <p:spPr bwMode="auto">
            <a:xfrm flipH="1" flipV="1">
              <a:off x="2857238" y="2578922"/>
              <a:ext cx="2507" cy="32974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52" name="Elbow Connector 15"/>
            <p:cNvCxnSpPr>
              <a:cxnSpLocks noChangeShapeType="1"/>
            </p:cNvCxnSpPr>
            <p:nvPr/>
          </p:nvCxnSpPr>
          <p:spPr bwMode="auto">
            <a:xfrm rot="5400000">
              <a:off x="2503408" y="2653936"/>
              <a:ext cx="509450" cy="1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53" name="Oval 52"/>
            <p:cNvSpPr/>
            <p:nvPr/>
          </p:nvSpPr>
          <p:spPr bwMode="auto">
            <a:xfrm>
              <a:off x="2833688" y="19288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54" name="Straight Arrow Connector 17"/>
            <p:cNvCxnSpPr>
              <a:cxnSpLocks noChangeShapeType="1"/>
              <a:stCxn id="44" idx="4"/>
              <a:endCxn id="53" idx="0"/>
            </p:cNvCxnSpPr>
            <p:nvPr/>
          </p:nvCxnSpPr>
          <p:spPr bwMode="auto">
            <a:xfrm>
              <a:off x="2967229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55" name="Oval 54"/>
            <p:cNvSpPr/>
            <p:nvPr/>
          </p:nvSpPr>
          <p:spPr bwMode="auto">
            <a:xfrm>
              <a:off x="2841625" y="10668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56" name="Straight Arrow Connector 19"/>
            <p:cNvCxnSpPr>
              <a:cxnSpLocks noChangeShapeType="1"/>
              <a:stCxn id="55" idx="3"/>
              <a:endCxn id="43" idx="0"/>
            </p:cNvCxnSpPr>
            <p:nvPr/>
          </p:nvCxnSpPr>
          <p:spPr bwMode="auto">
            <a:xfrm flipH="1">
              <a:off x="2724281" y="1200598"/>
              <a:ext cx="156549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57" name="Group 20"/>
          <p:cNvGrpSpPr>
            <a:grpSpLocks/>
          </p:cNvGrpSpPr>
          <p:nvPr/>
        </p:nvGrpSpPr>
        <p:grpSpPr bwMode="auto">
          <a:xfrm>
            <a:off x="7557927" y="1513167"/>
            <a:ext cx="762000" cy="2743200"/>
            <a:chOff x="3581402" y="1066800"/>
            <a:chExt cx="762000" cy="2743200"/>
          </a:xfrm>
        </p:grpSpPr>
        <p:sp>
          <p:nvSpPr>
            <p:cNvPr id="58" name="Oval 57"/>
            <p:cNvSpPr/>
            <p:nvPr/>
          </p:nvSpPr>
          <p:spPr bwMode="auto">
            <a:xfrm>
              <a:off x="3581402" y="1301750"/>
              <a:ext cx="277812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3833814" y="1536700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4065589" y="2225675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3857627" y="2500312"/>
              <a:ext cx="277812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4065589" y="3340100"/>
              <a:ext cx="277813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63" name="Straight Arrow Connector 26"/>
            <p:cNvCxnSpPr>
              <a:cxnSpLocks noChangeShapeType="1"/>
              <a:stCxn id="58" idx="4"/>
              <a:endCxn id="59" idx="1"/>
            </p:cNvCxnSpPr>
            <p:nvPr/>
          </p:nvCxnSpPr>
          <p:spPr bwMode="auto">
            <a:xfrm>
              <a:off x="3720165" y="1458686"/>
              <a:ext cx="154441" cy="101333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4" name="Straight Arrow Connector 27"/>
            <p:cNvCxnSpPr>
              <a:cxnSpLocks noChangeShapeType="1"/>
              <a:stCxn id="68" idx="5"/>
              <a:endCxn id="60" idx="0"/>
            </p:cNvCxnSpPr>
            <p:nvPr/>
          </p:nvCxnSpPr>
          <p:spPr bwMode="auto">
            <a:xfrm>
              <a:off x="4070846" y="2062747"/>
              <a:ext cx="133793" cy="163478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5" name="Straight Arrow Connector 28"/>
            <p:cNvCxnSpPr>
              <a:cxnSpLocks noChangeShapeType="1"/>
              <a:stCxn id="61" idx="4"/>
            </p:cNvCxnSpPr>
            <p:nvPr/>
          </p:nvCxnSpPr>
          <p:spPr bwMode="auto">
            <a:xfrm>
              <a:off x="3997145" y="2657299"/>
              <a:ext cx="14952" cy="1152701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6" name="Straight Arrow Connector 29"/>
            <p:cNvCxnSpPr>
              <a:cxnSpLocks noChangeShapeType="1"/>
              <a:stCxn id="62" idx="1"/>
              <a:endCxn id="61" idx="5"/>
            </p:cNvCxnSpPr>
            <p:nvPr/>
          </p:nvCxnSpPr>
          <p:spPr bwMode="auto">
            <a:xfrm flipH="1" flipV="1">
              <a:off x="4095265" y="2634343"/>
              <a:ext cx="11253" cy="728350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cxnSp>
          <p:nvCxnSpPr>
            <p:cNvPr id="67" name="Straight Arrow Connector 30"/>
            <p:cNvCxnSpPr>
              <a:cxnSpLocks noChangeShapeType="1"/>
              <a:stCxn id="60" idx="4"/>
              <a:endCxn id="62" idx="0"/>
            </p:cNvCxnSpPr>
            <p:nvPr/>
          </p:nvCxnSpPr>
          <p:spPr bwMode="auto">
            <a:xfrm>
              <a:off x="4204639" y="2382979"/>
              <a:ext cx="0" cy="956758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sp>
          <p:nvSpPr>
            <p:cNvPr id="68" name="Oval 67"/>
            <p:cNvSpPr/>
            <p:nvPr/>
          </p:nvSpPr>
          <p:spPr bwMode="auto">
            <a:xfrm>
              <a:off x="3833814" y="1928812"/>
              <a:ext cx="277813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69" name="Straight Arrow Connector 32"/>
            <p:cNvCxnSpPr>
              <a:cxnSpLocks noChangeShapeType="1"/>
              <a:stCxn id="59" idx="4"/>
              <a:endCxn id="68" idx="0"/>
            </p:cNvCxnSpPr>
            <p:nvPr/>
          </p:nvCxnSpPr>
          <p:spPr bwMode="auto">
            <a:xfrm>
              <a:off x="3972726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  <p:sp>
          <p:nvSpPr>
            <p:cNvPr id="70" name="Oval 69"/>
            <p:cNvSpPr/>
            <p:nvPr/>
          </p:nvSpPr>
          <p:spPr bwMode="auto">
            <a:xfrm>
              <a:off x="3841752" y="1066800"/>
              <a:ext cx="277812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71" name="Straight Arrow Connector 34"/>
            <p:cNvCxnSpPr>
              <a:cxnSpLocks noChangeShapeType="1"/>
              <a:stCxn id="70" idx="3"/>
              <a:endCxn id="58" idx="0"/>
            </p:cNvCxnSpPr>
            <p:nvPr/>
          </p:nvCxnSpPr>
          <p:spPr bwMode="auto">
            <a:xfrm flipH="1">
              <a:off x="3720165" y="1200598"/>
              <a:ext cx="162743" cy="101333"/>
            </a:xfrm>
            <a:prstGeom prst="straightConnector1">
              <a:avLst/>
            </a:prstGeom>
            <a:noFill/>
            <a:ln w="31750" algn="ctr">
              <a:solidFill>
                <a:srgbClr val="9933FF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72" name="Group 35"/>
          <p:cNvGrpSpPr>
            <a:grpSpLocks/>
          </p:cNvGrpSpPr>
          <p:nvPr/>
        </p:nvGrpSpPr>
        <p:grpSpPr bwMode="auto">
          <a:xfrm>
            <a:off x="4775039" y="1513167"/>
            <a:ext cx="762000" cy="2743200"/>
            <a:chOff x="5105396" y="1066800"/>
            <a:chExt cx="762000" cy="2743200"/>
          </a:xfrm>
        </p:grpSpPr>
        <p:sp>
          <p:nvSpPr>
            <p:cNvPr id="73" name="Oval 72"/>
            <p:cNvSpPr/>
            <p:nvPr/>
          </p:nvSpPr>
          <p:spPr bwMode="auto">
            <a:xfrm>
              <a:off x="5584821" y="130175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5349871" y="15367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105396" y="2225675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5375271" y="2500312"/>
              <a:ext cx="280988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5235571" y="29083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78" name="Straight Arrow Connector 41"/>
            <p:cNvCxnSpPr>
              <a:cxnSpLocks noChangeShapeType="1"/>
              <a:stCxn id="73" idx="4"/>
              <a:endCxn id="74" idx="7"/>
            </p:cNvCxnSpPr>
            <p:nvPr/>
          </p:nvCxnSpPr>
          <p:spPr bwMode="auto">
            <a:xfrm flipH="1">
              <a:off x="5590503" y="1458686"/>
              <a:ext cx="135922" cy="101333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79" name="Straight Arrow Connector 42"/>
            <p:cNvCxnSpPr>
              <a:cxnSpLocks noChangeShapeType="1"/>
              <a:stCxn id="83" idx="3"/>
              <a:endCxn id="75" idx="0"/>
            </p:cNvCxnSpPr>
            <p:nvPr/>
          </p:nvCxnSpPr>
          <p:spPr bwMode="auto">
            <a:xfrm flipH="1">
              <a:off x="5246367" y="2062747"/>
              <a:ext cx="144772" cy="163478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0" name="Straight Arrow Connector 43"/>
            <p:cNvCxnSpPr>
              <a:cxnSpLocks noChangeShapeType="1"/>
              <a:stCxn id="76" idx="4"/>
            </p:cNvCxnSpPr>
            <p:nvPr/>
          </p:nvCxnSpPr>
          <p:spPr bwMode="auto">
            <a:xfrm>
              <a:off x="5515629" y="2657299"/>
              <a:ext cx="15190" cy="115270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1" name="Straight Arrow Connector 44"/>
            <p:cNvCxnSpPr>
              <a:cxnSpLocks noChangeShapeType="1"/>
              <a:stCxn id="77" idx="0"/>
              <a:endCxn id="76" idx="2"/>
            </p:cNvCxnSpPr>
            <p:nvPr/>
          </p:nvCxnSpPr>
          <p:spPr bwMode="auto">
            <a:xfrm flipH="1" flipV="1">
              <a:off x="5374658" y="2578922"/>
              <a:ext cx="2648" cy="32974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cxnSp>
          <p:nvCxnSpPr>
            <p:cNvPr id="82" name="Elbow Connector 45"/>
            <p:cNvCxnSpPr>
              <a:cxnSpLocks noChangeShapeType="1"/>
            </p:cNvCxnSpPr>
            <p:nvPr/>
          </p:nvCxnSpPr>
          <p:spPr bwMode="auto">
            <a:xfrm rot="5400000">
              <a:off x="5015267" y="2653936"/>
              <a:ext cx="509450" cy="1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sp>
          <p:nvSpPr>
            <p:cNvPr id="83" name="Oval 82"/>
            <p:cNvSpPr/>
            <p:nvPr/>
          </p:nvSpPr>
          <p:spPr bwMode="auto">
            <a:xfrm>
              <a:off x="5349871" y="1928812"/>
              <a:ext cx="282575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84" name="Straight Arrow Connector 47"/>
            <p:cNvCxnSpPr>
              <a:cxnSpLocks noChangeShapeType="1"/>
              <a:stCxn id="74" idx="4"/>
              <a:endCxn id="83" idx="0"/>
            </p:cNvCxnSpPr>
            <p:nvPr/>
          </p:nvCxnSpPr>
          <p:spPr bwMode="auto">
            <a:xfrm>
              <a:off x="5490821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  <p:sp>
          <p:nvSpPr>
            <p:cNvPr id="85" name="Oval 84"/>
            <p:cNvSpPr/>
            <p:nvPr/>
          </p:nvSpPr>
          <p:spPr bwMode="auto">
            <a:xfrm>
              <a:off x="5357809" y="1066800"/>
              <a:ext cx="282575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86" name="Straight Arrow Connector 49"/>
            <p:cNvCxnSpPr>
              <a:cxnSpLocks noChangeShapeType="1"/>
            </p:cNvCxnSpPr>
            <p:nvPr/>
          </p:nvCxnSpPr>
          <p:spPr bwMode="auto">
            <a:xfrm>
              <a:off x="5584301" y="1200598"/>
              <a:ext cx="156899" cy="101333"/>
            </a:xfrm>
            <a:prstGeom prst="straightConnector1">
              <a:avLst/>
            </a:prstGeom>
            <a:noFill/>
            <a:ln w="31750" algn="ctr">
              <a:solidFill>
                <a:srgbClr val="00FF0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87" name="Group 50"/>
          <p:cNvGrpSpPr>
            <a:grpSpLocks/>
          </p:cNvGrpSpPr>
          <p:nvPr/>
        </p:nvGrpSpPr>
        <p:grpSpPr bwMode="auto">
          <a:xfrm>
            <a:off x="6146639" y="1524279"/>
            <a:ext cx="533400" cy="2743200"/>
            <a:chOff x="6585854" y="1066800"/>
            <a:chExt cx="533400" cy="2667001"/>
          </a:xfrm>
        </p:grpSpPr>
        <p:sp>
          <p:nvSpPr>
            <p:cNvPr id="88" name="Oval 87"/>
            <p:cNvSpPr/>
            <p:nvPr/>
          </p:nvSpPr>
          <p:spPr bwMode="auto">
            <a:xfrm>
              <a:off x="6828742" y="129522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6585854" y="1523647"/>
              <a:ext cx="290513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6828742" y="219348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6611254" y="2460494"/>
              <a:ext cx="290513" cy="15279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6828742" y="3276954"/>
              <a:ext cx="290512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93" name="Straight Arrow Connector 56"/>
            <p:cNvCxnSpPr>
              <a:cxnSpLocks noChangeShapeType="1"/>
              <a:stCxn id="88" idx="4"/>
              <a:endCxn id="89" idx="7"/>
            </p:cNvCxnSpPr>
            <p:nvPr/>
          </p:nvCxnSpPr>
          <p:spPr bwMode="auto">
            <a:xfrm flipH="1">
              <a:off x="6833879" y="1447800"/>
              <a:ext cx="140086" cy="985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4" name="Straight Arrow Connector 57"/>
            <p:cNvCxnSpPr>
              <a:cxnSpLocks noChangeShapeType="1"/>
              <a:stCxn id="98" idx="5"/>
              <a:endCxn id="90" idx="0"/>
            </p:cNvCxnSpPr>
            <p:nvPr/>
          </p:nvCxnSpPr>
          <p:spPr bwMode="auto">
            <a:xfrm>
              <a:off x="6833879" y="2035082"/>
              <a:ext cx="140086" cy="158937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5" name="Straight Arrow Connector 58"/>
            <p:cNvCxnSpPr>
              <a:cxnSpLocks noChangeShapeType="1"/>
              <a:stCxn id="91" idx="4"/>
            </p:cNvCxnSpPr>
            <p:nvPr/>
          </p:nvCxnSpPr>
          <p:spPr bwMode="auto">
            <a:xfrm>
              <a:off x="6756711" y="2613119"/>
              <a:ext cx="15655" cy="1120682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6" name="Straight Arrow Connector 59"/>
            <p:cNvCxnSpPr>
              <a:cxnSpLocks noChangeShapeType="1"/>
              <a:stCxn id="92" idx="1"/>
              <a:endCxn id="91" idx="5"/>
            </p:cNvCxnSpPr>
            <p:nvPr/>
          </p:nvCxnSpPr>
          <p:spPr bwMode="auto">
            <a:xfrm flipH="1" flipV="1">
              <a:off x="6859446" y="2590800"/>
              <a:ext cx="11783" cy="7081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cxnSp>
          <p:nvCxnSpPr>
            <p:cNvPr id="97" name="Straight Arrow Connector 60"/>
            <p:cNvCxnSpPr>
              <a:cxnSpLocks noChangeShapeType="1"/>
              <a:stCxn id="90" idx="4"/>
              <a:endCxn id="92" idx="0"/>
            </p:cNvCxnSpPr>
            <p:nvPr/>
          </p:nvCxnSpPr>
          <p:spPr bwMode="auto">
            <a:xfrm>
              <a:off x="6973965" y="2346419"/>
              <a:ext cx="0" cy="930182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sp>
          <p:nvSpPr>
            <p:cNvPr id="98" name="Oval 97"/>
            <p:cNvSpPr/>
            <p:nvPr/>
          </p:nvSpPr>
          <p:spPr bwMode="auto">
            <a:xfrm>
              <a:off x="6585854" y="1904869"/>
              <a:ext cx="290513" cy="15279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99" name="Straight Arrow Connector 62"/>
            <p:cNvCxnSpPr>
              <a:cxnSpLocks noChangeShapeType="1"/>
              <a:stCxn id="89" idx="4"/>
              <a:endCxn id="98" idx="0"/>
            </p:cNvCxnSpPr>
            <p:nvPr/>
          </p:nvCxnSpPr>
          <p:spPr bwMode="auto">
            <a:xfrm>
              <a:off x="6731144" y="1676400"/>
              <a:ext cx="0" cy="228600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  <p:sp>
          <p:nvSpPr>
            <p:cNvPr id="100" name="Oval 99"/>
            <p:cNvSpPr/>
            <p:nvPr/>
          </p:nvSpPr>
          <p:spPr bwMode="auto">
            <a:xfrm>
              <a:off x="6593792" y="1066800"/>
              <a:ext cx="292100" cy="1527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101" name="Straight Arrow Connector 64"/>
            <p:cNvCxnSpPr>
              <a:cxnSpLocks noChangeShapeType="1"/>
            </p:cNvCxnSpPr>
            <p:nvPr/>
          </p:nvCxnSpPr>
          <p:spPr bwMode="auto">
            <a:xfrm>
              <a:off x="6827487" y="1196882"/>
              <a:ext cx="161705" cy="98519"/>
            </a:xfrm>
            <a:prstGeom prst="straightConnector1">
              <a:avLst/>
            </a:prstGeom>
            <a:noFill/>
            <a:ln w="31750" algn="ctr">
              <a:solidFill>
                <a:srgbClr val="FFFF00"/>
              </a:solidFill>
              <a:round/>
              <a:headEnd/>
              <a:tailEnd type="arrow" w="med" len="med"/>
            </a:ln>
          </p:spPr>
        </p:cxnSp>
      </p:grpSp>
      <p:pic>
        <p:nvPicPr>
          <p:cNvPr id="102" name="Picture 6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6725" y="6486525"/>
            <a:ext cx="2952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6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945187"/>
            <a:ext cx="328613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6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60198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6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400800"/>
            <a:ext cx="32861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" name="Picture 6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945187"/>
            <a:ext cx="3302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" name="Picture 7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8000" y="5945187"/>
            <a:ext cx="3302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" name="Picture 7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6400800"/>
            <a:ext cx="3302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7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400800"/>
            <a:ext cx="3302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" name="TextBox 73"/>
          <p:cNvSpPr txBox="1">
            <a:spLocks noChangeArrowheads="1"/>
          </p:cNvSpPr>
          <p:nvPr/>
        </p:nvSpPr>
        <p:spPr bwMode="auto">
          <a:xfrm>
            <a:off x="3408202" y="4257954"/>
            <a:ext cx="776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1</a:t>
            </a:r>
          </a:p>
        </p:txBody>
      </p:sp>
      <p:sp>
        <p:nvSpPr>
          <p:cNvPr id="148" name="TextBox 74"/>
          <p:cNvSpPr txBox="1">
            <a:spLocks noChangeArrowheads="1"/>
          </p:cNvSpPr>
          <p:nvPr/>
        </p:nvSpPr>
        <p:spPr bwMode="auto">
          <a:xfrm>
            <a:off x="4775039" y="4267479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2</a:t>
            </a:r>
          </a:p>
        </p:txBody>
      </p:sp>
      <p:sp>
        <p:nvSpPr>
          <p:cNvPr id="149" name="TextBox 75"/>
          <p:cNvSpPr txBox="1">
            <a:spLocks noChangeArrowheads="1"/>
          </p:cNvSpPr>
          <p:nvPr/>
        </p:nvSpPr>
        <p:spPr bwMode="auto">
          <a:xfrm>
            <a:off x="6262527" y="4278592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3</a:t>
            </a:r>
          </a:p>
        </p:txBody>
      </p:sp>
      <p:sp>
        <p:nvSpPr>
          <p:cNvPr id="150" name="TextBox 76"/>
          <p:cNvSpPr txBox="1">
            <a:spLocks noChangeArrowheads="1"/>
          </p:cNvSpPr>
          <p:nvPr/>
        </p:nvSpPr>
        <p:spPr bwMode="auto">
          <a:xfrm>
            <a:off x="7786527" y="4278592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Path 4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228600" y="1485900"/>
            <a:ext cx="2895600" cy="8382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Path-Sensitive</a:t>
            </a:r>
            <a:endParaRPr lang="en-US" sz="2800" b="1" dirty="0"/>
          </a:p>
        </p:txBody>
      </p:sp>
      <p:sp>
        <p:nvSpPr>
          <p:cNvPr id="109" name="Rounded Rectangle 108"/>
          <p:cNvSpPr/>
          <p:nvPr/>
        </p:nvSpPr>
        <p:spPr>
          <a:xfrm>
            <a:off x="228600" y="2667000"/>
            <a:ext cx="2895600" cy="91864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Positive</a:t>
            </a:r>
          </a:p>
          <a:p>
            <a:pPr algn="ctr"/>
            <a:r>
              <a:rPr lang="en-US" sz="2800" b="1" dirty="0" smtClean="0"/>
              <a:t>Taint-Tracking</a:t>
            </a:r>
            <a:endParaRPr lang="en-US" sz="2800" b="1" dirty="0"/>
          </a:p>
        </p:txBody>
      </p:sp>
      <p:sp>
        <p:nvSpPr>
          <p:cNvPr id="110" name="Rounded Rectangle 109"/>
          <p:cNvSpPr/>
          <p:nvPr/>
        </p:nvSpPr>
        <p:spPr>
          <a:xfrm>
            <a:off x="228600" y="3886200"/>
            <a:ext cx="2895600" cy="91864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Determine</a:t>
            </a:r>
          </a:p>
          <a:p>
            <a:pPr algn="ctr"/>
            <a:r>
              <a:rPr lang="en-US" sz="2800" b="1" dirty="0" smtClean="0"/>
              <a:t>Contexts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383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/>
              <a:t>Precise Context Determination:</a:t>
            </a:r>
            <a:br>
              <a:rPr lang="en-US" sz="4000" dirty="0"/>
            </a:br>
            <a:r>
              <a:rPr lang="en-US" sz="4000" dirty="0"/>
              <a:t>Browser Parser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200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657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934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391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848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819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76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733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7010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7467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924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ight Arrow 101"/>
          <p:cNvSpPr/>
          <p:nvPr/>
        </p:nvSpPr>
        <p:spPr>
          <a:xfrm rot="5400000">
            <a:off x="2228850" y="3638551"/>
            <a:ext cx="1447799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743200" y="3276600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33" name="Right Arrow 32"/>
          <p:cNvSpPr/>
          <p:nvPr/>
        </p:nvSpPr>
        <p:spPr>
          <a:xfrm>
            <a:off x="4038600" y="2819400"/>
            <a:ext cx="2971800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12377461">
            <a:off x="3820250" y="3738348"/>
            <a:ext cx="3368181" cy="1374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 rot="16200000">
            <a:off x="3132208" y="3790951"/>
            <a:ext cx="1447799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51"/>
          <p:cNvSpPr txBox="1"/>
          <p:nvPr/>
        </p:nvSpPr>
        <p:spPr>
          <a:xfrm>
            <a:off x="0" y="3372534"/>
            <a:ext cx="205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atin typeface="+mj-lt"/>
                <a:cs typeface="Times New Roman" pitchFamily="18" charset="0"/>
              </a:rPr>
              <a:t>Contexts</a:t>
            </a:r>
            <a:endParaRPr lang="en-US" sz="3600" b="1" dirty="0">
              <a:latin typeface="+mj-lt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>
            <a:endCxn id="3" idx="3"/>
          </p:cNvCxnSpPr>
          <p:nvPr/>
        </p:nvCxnSpPr>
        <p:spPr>
          <a:xfrm flipV="1">
            <a:off x="1981200" y="2896356"/>
            <a:ext cx="817796" cy="6088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95400" y="4038600"/>
            <a:ext cx="1524000" cy="65881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69" idx="3"/>
          </p:cNvCxnSpPr>
          <p:nvPr/>
        </p:nvCxnSpPr>
        <p:spPr>
          <a:xfrm flipV="1">
            <a:off x="1981200" y="3071775"/>
            <a:ext cx="5923196" cy="7763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800628"/>
              </p:ext>
            </p:extLst>
          </p:nvPr>
        </p:nvGraphicFramePr>
        <p:xfrm>
          <a:off x="152400" y="1330003"/>
          <a:ext cx="8686800" cy="4994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6" name="Acrobat Document" r:id="rId3" imgW="7151400" imgH="4484160" progId="AcroExch.Document.7">
                  <p:embed/>
                </p:oleObj>
              </mc:Choice>
              <mc:Fallback>
                <p:oleObj name="Acrobat Document" r:id="rId3" imgW="7151400" imgH="4484160" progId="AcroExch.Document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330003"/>
                        <a:ext cx="8686800" cy="49945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819400"/>
            <a:ext cx="8305800" cy="1447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17500" dist="139700" dir="20340000" algn="ctr" rotWithShape="0">
              <a:srgbClr val="000000">
                <a:alpha val="70000"/>
              </a:srgbClr>
            </a:outerShdw>
          </a:effectLst>
        </p:spPr>
        <p:txBody>
          <a:bodyPr/>
          <a:lstStyle/>
          <a:p>
            <a:pPr algn="ctr" defTabSz="609600">
              <a:defRPr/>
            </a:pPr>
            <a:r>
              <a:rPr lang="en-US" sz="4000" dirty="0" smtClean="0">
                <a:latin typeface="Constantia" pitchFamily="18" charset="0"/>
                <a:cs typeface="+mn-cs"/>
              </a:rPr>
              <a:t>How Can We Correct </a:t>
            </a:r>
          </a:p>
          <a:p>
            <a:pPr algn="ctr" defTabSz="609600">
              <a:defRPr/>
            </a:pPr>
            <a:r>
              <a:rPr lang="en-US" sz="4000" dirty="0" smtClean="0">
                <a:latin typeface="Constantia" pitchFamily="18" charset="0"/>
              </a:rPr>
              <a:t>Sanitization Errors Automatically</a:t>
            </a:r>
            <a:r>
              <a:rPr lang="en-US" sz="4000" dirty="0" smtClean="0">
                <a:latin typeface="Constantia" pitchFamily="18" charset="0"/>
                <a:cs typeface="+mn-cs"/>
              </a:rPr>
              <a:t>?</a:t>
            </a:r>
            <a:endParaRPr lang="en-US" sz="4000" dirty="0">
              <a:latin typeface="Constantia" pitchFamily="18" charset="0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Large-Scale Legacy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Step-up </a:t>
            </a:r>
            <a:r>
              <a:rPr lang="en-US" dirty="0"/>
              <a:t>in Scale</a:t>
            </a:r>
          </a:p>
          <a:p>
            <a:pPr lvl="1"/>
            <a:r>
              <a:rPr lang="en-US" sz="2400" dirty="0"/>
              <a:t>Half a Million </a:t>
            </a:r>
            <a:r>
              <a:rPr lang="en-US" sz="2400" dirty="0" smtClean="0"/>
              <a:t>LOC </a:t>
            </a:r>
          </a:p>
          <a:p>
            <a:pPr lvl="1"/>
            <a:r>
              <a:rPr lang="en-US" sz="2400" dirty="0">
                <a:solidFill>
                  <a:prstClr val="black"/>
                </a:solidFill>
              </a:rPr>
              <a:t>Shared Development by teams of 100</a:t>
            </a:r>
            <a:r>
              <a:rPr lang="en-US" sz="2400" dirty="0" smtClean="0">
                <a:solidFill>
                  <a:prstClr val="black"/>
                </a:solidFill>
              </a:rPr>
              <a:t>+</a:t>
            </a:r>
          </a:p>
          <a:p>
            <a:pPr lvl="1"/>
            <a:endParaRPr lang="en-US" sz="2400" dirty="0">
              <a:solidFill>
                <a:prstClr val="black"/>
              </a:solidFill>
            </a:endParaRPr>
          </a:p>
          <a:p>
            <a:r>
              <a:rPr lang="en-US" dirty="0" smtClean="0"/>
              <a:t>What’s The Difference?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Shifting Platforms isn’t practical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Long Program Paths, Many sanitizers Applied</a:t>
            </a: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2" name="Picture 9" descr="MCj042382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436" y="2416048"/>
            <a:ext cx="8794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Cloud 22"/>
          <p:cNvSpPr/>
          <p:nvPr/>
        </p:nvSpPr>
        <p:spPr>
          <a:xfrm>
            <a:off x="4800600" y="1524000"/>
            <a:ext cx="3817584" cy="1135062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to Secure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Legacy Apps?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1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9154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S</a:t>
            </a:r>
            <a:r>
              <a:rPr lang="en-US" sz="4000" dirty="0"/>
              <a:t>CRIPT</a:t>
            </a:r>
            <a:r>
              <a:rPr lang="en-US" sz="4900" dirty="0"/>
              <a:t>G</a:t>
            </a:r>
            <a:r>
              <a:rPr lang="en-US" sz="4000" dirty="0"/>
              <a:t>ARD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/>
              <a:t>Can We Auto-Patch Sanitization Errors?</a:t>
            </a:r>
          </a:p>
        </p:txBody>
      </p:sp>
      <p:sp>
        <p:nvSpPr>
          <p:cNvPr id="87" name="Content Placeholder 7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The Bad News: Large slowdown</a:t>
            </a:r>
          </a:p>
          <a:p>
            <a:r>
              <a:rPr lang="en-US" dirty="0" smtClean="0"/>
              <a:t>Observation: Less than 10% paths problematic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Yes!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Preferential Path Profiling [</a:t>
            </a:r>
            <a:r>
              <a:rPr lang="en-US" sz="2400" i="1" dirty="0"/>
              <a:t>POPL’06</a:t>
            </a:r>
            <a:r>
              <a:rPr lang="en-US" dirty="0"/>
              <a:t>]</a:t>
            </a:r>
          </a:p>
          <a:p>
            <a:pPr lvl="1"/>
            <a:r>
              <a:rPr lang="en-US" dirty="0" smtClean="0"/>
              <a:t>Negligible Overhead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" y="2667000"/>
            <a:ext cx="8763000" cy="8763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Can We Detect When A Problematic Path Is Executed?</a:t>
            </a:r>
          </a:p>
        </p:txBody>
      </p:sp>
      <p:pic>
        <p:nvPicPr>
          <p:cNvPr id="7" name="Picture 330" descr="smiley thinkin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886200"/>
            <a:ext cx="10668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66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9154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sz="3600" dirty="0"/>
              <a:t>CRIPT</a:t>
            </a:r>
            <a:r>
              <a:rPr lang="en-US" dirty="0"/>
              <a:t>G</a:t>
            </a:r>
            <a:r>
              <a:rPr lang="en-US" sz="3600" dirty="0"/>
              <a:t>ARD</a:t>
            </a:r>
            <a:r>
              <a:rPr lang="en-US" dirty="0"/>
              <a:t> Auto-Correction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" y="1371600"/>
            <a:ext cx="8763000" cy="4267200"/>
          </a:xfrm>
          <a:prstGeom prst="roundRect">
            <a:avLst/>
          </a:prstGeom>
          <a:solidFill>
            <a:srgbClr val="339966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</a:rPr>
              <a:t>SCRIPTGARD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981200"/>
            <a:ext cx="2438400" cy="32766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Pre-Release Analysis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29000" y="1981200"/>
            <a:ext cx="2667000" cy="32766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Sanitization </a:t>
            </a:r>
            <a:r>
              <a:rPr lang="en-US" sz="2400" b="1" dirty="0" smtClean="0">
                <a:solidFill>
                  <a:schemeClr val="tx1"/>
                </a:solidFill>
              </a:rPr>
              <a:t>Cache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1981200"/>
            <a:ext cx="2590800" cy="327659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Sanitizer Patch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Deployment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553200" y="3505200"/>
            <a:ext cx="2133600" cy="914400"/>
          </a:xfrm>
          <a:prstGeom prst="round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Preferential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Path </a:t>
            </a:r>
            <a:r>
              <a:rPr lang="en-US" sz="2400" b="1" dirty="0" smtClean="0">
                <a:solidFill>
                  <a:schemeClr val="tx1"/>
                </a:solidFill>
              </a:rPr>
              <a:t>Profiler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6553200" y="5257798"/>
            <a:ext cx="228600" cy="533400"/>
          </a:xfrm>
          <a:prstGeom prst="down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791200"/>
            <a:ext cx="37338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Server Code With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00"/>
                </a:solidFill>
              </a:rPr>
              <a:t>Light-weight Instrumentation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1" name="Group 5"/>
          <p:cNvGrpSpPr>
            <a:grpSpLocks/>
          </p:cNvGrpSpPr>
          <p:nvPr/>
        </p:nvGrpSpPr>
        <p:grpSpPr bwMode="auto">
          <a:xfrm>
            <a:off x="3479639" y="2743200"/>
            <a:ext cx="533400" cy="2438400"/>
            <a:chOff x="2590800" y="1066800"/>
            <a:chExt cx="533400" cy="2743200"/>
          </a:xfrm>
        </p:grpSpPr>
        <p:sp>
          <p:nvSpPr>
            <p:cNvPr id="28" name="Oval 27"/>
            <p:cNvSpPr/>
            <p:nvPr/>
          </p:nvSpPr>
          <p:spPr bwMode="auto">
            <a:xfrm>
              <a:off x="2590800" y="130175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833688" y="15367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2601913" y="2225675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857500" y="25003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725738" y="29083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34" name="Straight Arrow Connector 11"/>
            <p:cNvCxnSpPr>
              <a:cxnSpLocks noChangeShapeType="1"/>
              <a:stCxn id="28" idx="4"/>
              <a:endCxn id="30" idx="1"/>
            </p:cNvCxnSpPr>
            <p:nvPr/>
          </p:nvCxnSpPr>
          <p:spPr bwMode="auto">
            <a:xfrm>
              <a:off x="2724281" y="1458686"/>
              <a:ext cx="148562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35" name="Straight Arrow Connector 12"/>
            <p:cNvCxnSpPr>
              <a:cxnSpLocks noChangeShapeType="1"/>
              <a:stCxn id="39" idx="3"/>
              <a:endCxn id="31" idx="0"/>
            </p:cNvCxnSpPr>
            <p:nvPr/>
          </p:nvCxnSpPr>
          <p:spPr bwMode="auto">
            <a:xfrm flipH="1">
              <a:off x="2735764" y="2062747"/>
              <a:ext cx="137080" cy="163478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36" name="Straight Arrow Connector 13"/>
            <p:cNvCxnSpPr>
              <a:cxnSpLocks noChangeShapeType="1"/>
              <a:stCxn id="32" idx="4"/>
            </p:cNvCxnSpPr>
            <p:nvPr/>
          </p:nvCxnSpPr>
          <p:spPr bwMode="auto">
            <a:xfrm>
              <a:off x="2990719" y="2657299"/>
              <a:ext cx="14383" cy="115270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37" name="Straight Arrow Connector 14"/>
            <p:cNvCxnSpPr>
              <a:cxnSpLocks noChangeShapeType="1"/>
              <a:stCxn id="33" idx="0"/>
              <a:endCxn id="32" idx="2"/>
            </p:cNvCxnSpPr>
            <p:nvPr/>
          </p:nvCxnSpPr>
          <p:spPr bwMode="auto">
            <a:xfrm flipH="1" flipV="1">
              <a:off x="2857238" y="2578922"/>
              <a:ext cx="2507" cy="32974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38" name="Elbow Connector 15"/>
            <p:cNvCxnSpPr>
              <a:cxnSpLocks noChangeShapeType="1"/>
            </p:cNvCxnSpPr>
            <p:nvPr/>
          </p:nvCxnSpPr>
          <p:spPr bwMode="auto">
            <a:xfrm rot="5400000">
              <a:off x="2503408" y="2653936"/>
              <a:ext cx="509450" cy="1"/>
            </a:xfrm>
            <a:prstGeom prst="bentConnector3">
              <a:avLst>
                <a:gd name="adj1" fmla="val 50000"/>
              </a:avLst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39" name="Oval 38"/>
            <p:cNvSpPr/>
            <p:nvPr/>
          </p:nvSpPr>
          <p:spPr bwMode="auto">
            <a:xfrm>
              <a:off x="2833688" y="1928812"/>
              <a:ext cx="266700" cy="15716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40" name="Straight Arrow Connector 17"/>
            <p:cNvCxnSpPr>
              <a:cxnSpLocks noChangeShapeType="1"/>
              <a:stCxn id="30" idx="4"/>
              <a:endCxn id="39" idx="0"/>
            </p:cNvCxnSpPr>
            <p:nvPr/>
          </p:nvCxnSpPr>
          <p:spPr bwMode="auto">
            <a:xfrm>
              <a:off x="2967229" y="1693817"/>
              <a:ext cx="0" cy="235131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sp>
          <p:nvSpPr>
            <p:cNvPr id="41" name="Oval 40"/>
            <p:cNvSpPr/>
            <p:nvPr/>
          </p:nvSpPr>
          <p:spPr bwMode="auto">
            <a:xfrm>
              <a:off x="2841625" y="1066800"/>
              <a:ext cx="266700" cy="1571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cxnSp>
          <p:nvCxnSpPr>
            <p:cNvPr id="42" name="Straight Arrow Connector 19"/>
            <p:cNvCxnSpPr>
              <a:cxnSpLocks noChangeShapeType="1"/>
              <a:stCxn id="41" idx="3"/>
              <a:endCxn id="28" idx="0"/>
            </p:cNvCxnSpPr>
            <p:nvPr/>
          </p:nvCxnSpPr>
          <p:spPr bwMode="auto">
            <a:xfrm flipH="1">
              <a:off x="2724281" y="1200598"/>
              <a:ext cx="156549" cy="101333"/>
            </a:xfrm>
            <a:prstGeom prst="straightConnector1">
              <a:avLst/>
            </a:prstGeom>
            <a:noFill/>
            <a:ln w="31750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</p:grpSp>
      <p:sp>
        <p:nvSpPr>
          <p:cNvPr id="58" name="Down Arrow 57"/>
          <p:cNvSpPr/>
          <p:nvPr/>
        </p:nvSpPr>
        <p:spPr>
          <a:xfrm rot="16200000">
            <a:off x="4397387" y="3368688"/>
            <a:ext cx="342900" cy="463525"/>
          </a:xfrm>
          <a:prstGeom prst="down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9" name="Picture 58" descr="MCj043259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005" y="3006172"/>
            <a:ext cx="1006762" cy="100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95529" y="3962400"/>
            <a:ext cx="1148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Sanitizer</a:t>
            </a:r>
          </a:p>
          <a:p>
            <a:pPr algn="ctr"/>
            <a:r>
              <a:rPr lang="en-US" sz="2000" dirty="0" smtClean="0"/>
              <a:t>Patch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099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3" grpId="0" animBg="1"/>
      <p:bldP spid="25" grpId="0" animBg="1"/>
      <p:bldP spid="26" grpId="0" animBg="1"/>
      <p:bldP spid="58" grpId="0" animBg="1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9154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2 New Patterns of Errors in Sanitizer Use</a:t>
            </a:r>
          </a:p>
          <a:p>
            <a:endParaRPr lang="en-US" sz="40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en-US" sz="40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S</a:t>
            </a:r>
            <a:r>
              <a:rPr lang="en-US" sz="28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CRIPT</a:t>
            </a:r>
            <a:r>
              <a:rPr lang="en-US" sz="40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G</a:t>
            </a:r>
            <a:r>
              <a:rPr lang="en-US" sz="28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ARD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/>
              <a:t>Effective Analysis Tool</a:t>
            </a:r>
          </a:p>
          <a:p>
            <a:pPr lvl="1"/>
            <a:r>
              <a:rPr lang="en-US" dirty="0" smtClean="0"/>
              <a:t>Auto-Correction with Negligible Overhead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53346360"/>
              </p:ext>
            </p:extLst>
          </p:nvPr>
        </p:nvGraphicFramePr>
        <p:xfrm>
          <a:off x="533400" y="1828800"/>
          <a:ext cx="822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243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152400"/>
            <a:ext cx="89154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609600"/>
          </a:xfrm>
        </p:spPr>
        <p:txBody>
          <a:bodyPr>
            <a:noAutofit/>
          </a:bodyPr>
          <a:lstStyle/>
          <a:p>
            <a:r>
              <a:rPr lang="en-US" sz="3600" dirty="0"/>
              <a:t>You have been a wonderful audience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6096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…you stayed…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066800" y="2133600"/>
            <a:ext cx="7010400" cy="10668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19200" y="2133600"/>
            <a:ext cx="6705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600" b="1" dirty="0" err="1" smtClean="0">
                <a:latin typeface="Times New Roman" pitchFamily="18" charset="0"/>
                <a:cs typeface="Times New Roman" pitchFamily="18" charset="0"/>
              </a:rPr>
              <a:t>Prateek</a:t>
            </a:r>
            <a:r>
              <a:rPr lang="en-US" sz="4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600" b="1" dirty="0" err="1" smtClean="0">
                <a:latin typeface="Times New Roman" pitchFamily="18" charset="0"/>
                <a:cs typeface="Times New Roman" pitchFamily="18" charset="0"/>
              </a:rPr>
              <a:t>Saxena</a:t>
            </a:r>
            <a:endParaRPr lang="en-US" sz="4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hlinkClick r:id="rId2"/>
              </a:rPr>
              <a:t>http://www.cs.berkeley.edu/~prateeks/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5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Sanitizer Correction is Challenging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105" name="Object 2"/>
          <p:cNvGraphicFramePr>
            <a:graphicFrameLocks noChangeAspect="1"/>
          </p:cNvGraphicFramePr>
          <p:nvPr/>
        </p:nvGraphicFramePr>
        <p:xfrm>
          <a:off x="993775" y="1219200"/>
          <a:ext cx="532765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82" name="Acrobat Document" r:id="rId3" imgW="8229417" imgH="8505607" progId="AcroExch.Document.7">
                  <p:embed/>
                </p:oleObj>
              </mc:Choice>
              <mc:Fallback>
                <p:oleObj name="Acrobat Document" r:id="rId3" imgW="8229417" imgH="850560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1219200"/>
                        <a:ext cx="5327650" cy="563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Oval 105"/>
          <p:cNvSpPr/>
          <p:nvPr/>
        </p:nvSpPr>
        <p:spPr bwMode="auto">
          <a:xfrm>
            <a:off x="6246812" y="16764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7361237" y="16764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6827837" y="2133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6273800" y="34734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7361237" y="34734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883400" y="40068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7361237" y="56388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6570662" y="4800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494462" y="6324600"/>
            <a:ext cx="1419225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+mn-cs"/>
              </a:rPr>
              <a:t>Output Sink</a:t>
            </a:r>
          </a:p>
        </p:txBody>
      </p:sp>
      <p:cxnSp>
        <p:nvCxnSpPr>
          <p:cNvPr id="115" name="Straight Arrow Connector 114"/>
          <p:cNvCxnSpPr>
            <a:cxnSpLocks noChangeShapeType="1"/>
            <a:stCxn id="106" idx="4"/>
            <a:endCxn id="108" idx="1"/>
          </p:cNvCxnSpPr>
          <p:nvPr/>
        </p:nvCxnSpPr>
        <p:spPr bwMode="auto">
          <a:xfrm>
            <a:off x="6565900" y="1981200"/>
            <a:ext cx="35560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6" name="Straight Arrow Connector 115"/>
          <p:cNvCxnSpPr>
            <a:cxnSpLocks noChangeShapeType="1"/>
            <a:stCxn id="107" idx="4"/>
            <a:endCxn id="108" idx="7"/>
          </p:cNvCxnSpPr>
          <p:nvPr/>
        </p:nvCxnSpPr>
        <p:spPr bwMode="auto">
          <a:xfrm flipH="1">
            <a:off x="7372350" y="1981200"/>
            <a:ext cx="307975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7" name="Straight Arrow Connector 116"/>
          <p:cNvCxnSpPr>
            <a:cxnSpLocks noChangeShapeType="1"/>
            <a:stCxn id="125" idx="5"/>
            <a:endCxn id="110" idx="0"/>
          </p:cNvCxnSpPr>
          <p:nvPr/>
        </p:nvCxnSpPr>
        <p:spPr bwMode="auto">
          <a:xfrm>
            <a:off x="7372350" y="3155950"/>
            <a:ext cx="307975" cy="317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8" name="Straight Arrow Connector 117"/>
          <p:cNvCxnSpPr>
            <a:cxnSpLocks noChangeShapeType="1"/>
            <a:stCxn id="125" idx="3"/>
            <a:endCxn id="109" idx="0"/>
          </p:cNvCxnSpPr>
          <p:nvPr/>
        </p:nvCxnSpPr>
        <p:spPr bwMode="auto">
          <a:xfrm flipH="1">
            <a:off x="6592887" y="3155950"/>
            <a:ext cx="328613" cy="317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9" name="Straight Arrow Connector 118"/>
          <p:cNvCxnSpPr>
            <a:cxnSpLocks noChangeShapeType="1"/>
            <a:stCxn id="111" idx="4"/>
          </p:cNvCxnSpPr>
          <p:nvPr/>
        </p:nvCxnSpPr>
        <p:spPr bwMode="auto">
          <a:xfrm>
            <a:off x="7202488" y="4311650"/>
            <a:ext cx="36512" cy="20129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0" name="Straight Arrow Connector 119"/>
          <p:cNvCxnSpPr>
            <a:cxnSpLocks noChangeShapeType="1"/>
            <a:stCxn id="112" idx="1"/>
            <a:endCxn id="111" idx="5"/>
          </p:cNvCxnSpPr>
          <p:nvPr/>
        </p:nvCxnSpPr>
        <p:spPr bwMode="auto">
          <a:xfrm flipH="1" flipV="1">
            <a:off x="7427912" y="4267200"/>
            <a:ext cx="26988" cy="14160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1" name="Straight Arrow Connector 120"/>
          <p:cNvCxnSpPr>
            <a:cxnSpLocks noChangeShapeType="1"/>
            <a:stCxn id="110" idx="4"/>
            <a:endCxn id="112" idx="0"/>
          </p:cNvCxnSpPr>
          <p:nvPr/>
        </p:nvCxnSpPr>
        <p:spPr bwMode="auto">
          <a:xfrm>
            <a:off x="7680325" y="3778250"/>
            <a:ext cx="0" cy="18605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2" name="Straight Arrow Connector 121"/>
          <p:cNvCxnSpPr>
            <a:cxnSpLocks noChangeShapeType="1"/>
            <a:stCxn id="113" idx="0"/>
            <a:endCxn id="111" idx="2"/>
          </p:cNvCxnSpPr>
          <p:nvPr/>
        </p:nvCxnSpPr>
        <p:spPr bwMode="auto">
          <a:xfrm flipH="1" flipV="1">
            <a:off x="6883400" y="4159250"/>
            <a:ext cx="6350" cy="6413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" name="Elbow Connector 122"/>
          <p:cNvCxnSpPr>
            <a:cxnSpLocks noChangeShapeType="1"/>
          </p:cNvCxnSpPr>
          <p:nvPr/>
        </p:nvCxnSpPr>
        <p:spPr bwMode="auto">
          <a:xfrm rot="5400000">
            <a:off x="6151562" y="4305300"/>
            <a:ext cx="990600" cy="0"/>
          </a:xfrm>
          <a:prstGeom prst="bentConnector3">
            <a:avLst>
              <a:gd name="adj1" fmla="val 50000"/>
            </a:avLst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5943600" y="1676400"/>
            <a:ext cx="609600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>
                <a:solidFill>
                  <a:srgbClr val="000000"/>
                </a:solidFill>
              </a:rPr>
              <a:t>San</a:t>
            </a:r>
          </a:p>
        </p:txBody>
      </p:sp>
      <p:sp>
        <p:nvSpPr>
          <p:cNvPr id="125" name="Oval 124"/>
          <p:cNvSpPr/>
          <p:nvPr/>
        </p:nvSpPr>
        <p:spPr bwMode="auto">
          <a:xfrm>
            <a:off x="6827837" y="2895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126" name="Straight Arrow Connector 125"/>
          <p:cNvCxnSpPr>
            <a:cxnSpLocks noChangeShapeType="1"/>
            <a:stCxn id="108" idx="4"/>
            <a:endCxn id="125" idx="0"/>
          </p:cNvCxnSpPr>
          <p:nvPr/>
        </p:nvCxnSpPr>
        <p:spPr bwMode="auto">
          <a:xfrm>
            <a:off x="7146925" y="2438400"/>
            <a:ext cx="0" cy="457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9" name="Rounded Rectangle 128"/>
          <p:cNvSpPr>
            <a:spLocks noChangeArrowheads="1"/>
          </p:cNvSpPr>
          <p:nvPr/>
        </p:nvSpPr>
        <p:spPr bwMode="auto">
          <a:xfrm>
            <a:off x="3505200" y="4098925"/>
            <a:ext cx="2743200" cy="854075"/>
          </a:xfrm>
          <a:prstGeom prst="roundRect">
            <a:avLst>
              <a:gd name="adj" fmla="val 16667"/>
            </a:avLst>
          </a:prstGeom>
          <a:solidFill>
            <a:srgbClr val="00CC66">
              <a:alpha val="18823"/>
            </a:srgbClr>
          </a:solidFill>
          <a:ln w="381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130" name="Rounded Rectangle 129"/>
          <p:cNvSpPr>
            <a:spLocks noChangeArrowheads="1"/>
          </p:cNvSpPr>
          <p:nvPr/>
        </p:nvSpPr>
        <p:spPr bwMode="auto">
          <a:xfrm>
            <a:off x="2286000" y="5013325"/>
            <a:ext cx="3352800" cy="854075"/>
          </a:xfrm>
          <a:prstGeom prst="roundRect">
            <a:avLst>
              <a:gd name="adj" fmla="val 16667"/>
            </a:avLst>
          </a:prstGeom>
          <a:solidFill>
            <a:srgbClr val="00CC66">
              <a:alpha val="18823"/>
            </a:srgbClr>
          </a:solidFill>
          <a:ln w="381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132" name="Right Arrow 131"/>
          <p:cNvSpPr/>
          <p:nvPr/>
        </p:nvSpPr>
        <p:spPr bwMode="auto">
          <a:xfrm>
            <a:off x="3962400" y="1668462"/>
            <a:ext cx="1828800" cy="160338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133" name="Picture 13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08662" y="3735388"/>
            <a:ext cx="4556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78762" y="3733800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7620000" y="5791200"/>
            <a:ext cx="609600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>
                <a:solidFill>
                  <a:srgbClr val="000000"/>
                </a:solidFill>
              </a:rPr>
              <a:t>San</a:t>
            </a:r>
          </a:p>
        </p:txBody>
      </p:sp>
      <p:sp>
        <p:nvSpPr>
          <p:cNvPr id="136" name="Right Arrow 135"/>
          <p:cNvSpPr/>
          <p:nvPr/>
        </p:nvSpPr>
        <p:spPr bwMode="auto">
          <a:xfrm rot="303168">
            <a:off x="4073525" y="5634038"/>
            <a:ext cx="3529013" cy="16510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pic>
        <p:nvPicPr>
          <p:cNvPr id="137" name="Picture 13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37262" y="2133600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39050" y="2135188"/>
            <a:ext cx="4556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" name="Oval 138"/>
          <p:cNvSpPr/>
          <p:nvPr/>
        </p:nvSpPr>
        <p:spPr bwMode="auto">
          <a:xfrm>
            <a:off x="6846887" y="12192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140" name="Straight Arrow Connector 139"/>
          <p:cNvCxnSpPr>
            <a:cxnSpLocks noChangeShapeType="1"/>
          </p:cNvCxnSpPr>
          <p:nvPr/>
        </p:nvCxnSpPr>
        <p:spPr bwMode="auto">
          <a:xfrm>
            <a:off x="7358062" y="1479550"/>
            <a:ext cx="35560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1" name="Straight Arrow Connector 140"/>
          <p:cNvCxnSpPr>
            <a:cxnSpLocks noChangeShapeType="1"/>
            <a:stCxn id="139" idx="3"/>
            <a:endCxn id="106" idx="0"/>
          </p:cNvCxnSpPr>
          <p:nvPr/>
        </p:nvCxnSpPr>
        <p:spPr bwMode="auto">
          <a:xfrm flipH="1">
            <a:off x="6565900" y="1479550"/>
            <a:ext cx="37465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41" name="Picture 9" descr="MCj0423828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91939"/>
            <a:ext cx="1103870" cy="11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ight Arrow 41"/>
          <p:cNvSpPr/>
          <p:nvPr/>
        </p:nvSpPr>
        <p:spPr>
          <a:xfrm>
            <a:off x="819665" y="1704202"/>
            <a:ext cx="762000" cy="1524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8523" y="1258094"/>
            <a:ext cx="4556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181232" y="1981200"/>
            <a:ext cx="1439863" cy="36988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  <a:cs typeface="+mn-cs"/>
              </a:rPr>
              <a:t>HtmlEncode</a:t>
            </a:r>
            <a:endParaRPr lang="en-US" dirty="0">
              <a:latin typeface="+mn-lt"/>
              <a:cs typeface="+mn-cs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52400" y="3314700"/>
            <a:ext cx="8763000" cy="8763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Can We Just Replace </a:t>
            </a:r>
            <a:r>
              <a:rPr lang="en-US" sz="2800" dirty="0" err="1" smtClean="0"/>
              <a:t>HtmlEncode</a:t>
            </a:r>
            <a:r>
              <a:rPr lang="en-US" sz="2800" dirty="0" smtClean="0"/>
              <a:t> with another Sanitizer?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152400" y="3467100"/>
            <a:ext cx="8763000" cy="8763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Contexts Vary By Path Executed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7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24" grpId="0" animBg="1"/>
      <p:bldP spid="124" grpId="1" animBg="1"/>
      <p:bldP spid="125" grpId="0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2" grpId="0" animBg="1"/>
      <p:bldP spid="132" grpId="1" animBg="1"/>
      <p:bldP spid="135" grpId="0" animBg="1"/>
      <p:bldP spid="136" grpId="0" animBg="1"/>
      <p:bldP spid="139" grpId="0" animBg="1"/>
      <p:bldP spid="42" grpId="1" animBg="1"/>
      <p:bldP spid="42" grpId="2" animBg="1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/>
              <a:t>Context Determination:</a:t>
            </a:r>
            <a:br>
              <a:rPr lang="en-US" sz="4000" dirty="0"/>
            </a:br>
            <a:r>
              <a:rPr lang="en-US" sz="4000" dirty="0"/>
              <a:t>An Abstract Browser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40" name="Picture 3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3118" y="1219200"/>
            <a:ext cx="1005682" cy="100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590800" y="1981200"/>
            <a:ext cx="1676400" cy="12192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HTML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590800" y="3810000"/>
            <a:ext cx="1676400" cy="12192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URI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6781800" y="1981200"/>
            <a:ext cx="1600200" cy="12192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JavaScript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200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657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934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391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848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819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76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733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6781800" y="3810000"/>
            <a:ext cx="1676400" cy="12192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solidFill>
                  <a:schemeClr val="bg1"/>
                </a:solidFill>
                <a:latin typeface="Constantia" pitchFamily="18" charset="0"/>
              </a:rPr>
              <a:t>CSS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7010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7467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924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Arrow 98"/>
          <p:cNvSpPr/>
          <p:nvPr/>
        </p:nvSpPr>
        <p:spPr>
          <a:xfrm rot="19861637" flipV="1">
            <a:off x="3863301" y="3936116"/>
            <a:ext cx="3391699" cy="1525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ight Arrow 100"/>
          <p:cNvSpPr/>
          <p:nvPr/>
        </p:nvSpPr>
        <p:spPr>
          <a:xfrm rot="10800000">
            <a:off x="4267200" y="2666994"/>
            <a:ext cx="2667000" cy="15240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ight Arrow 101"/>
          <p:cNvSpPr/>
          <p:nvPr/>
        </p:nvSpPr>
        <p:spPr>
          <a:xfrm rot="5400000">
            <a:off x="2476500" y="3314698"/>
            <a:ext cx="838205" cy="1524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0" y="1847671"/>
            <a:ext cx="2197100" cy="1200329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&lt;div&gt; ……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</a:rPr>
              <a:t>&lt;script&gt; ………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&lt;/script&gt;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&lt;/div&gt; </a:t>
            </a:r>
            <a:endParaRPr lang="en-US" b="1" dirty="0">
              <a:latin typeface="Monaco" pitchFamily="49" charset="0"/>
              <a:cs typeface="+mn-cs"/>
            </a:endParaRPr>
          </a:p>
        </p:txBody>
      </p:sp>
      <p:sp>
        <p:nvSpPr>
          <p:cNvPr id="104" name="Right Arrow 103"/>
          <p:cNvSpPr/>
          <p:nvPr/>
        </p:nvSpPr>
        <p:spPr>
          <a:xfrm>
            <a:off x="1828800" y="2971799"/>
            <a:ext cx="762000" cy="1524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191000" y="3059668"/>
            <a:ext cx="2667000" cy="369332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</a:rPr>
              <a:t>&lt;script&gt;…</a:t>
            </a:r>
            <a:r>
              <a:rPr lang="en-US" b="1" dirty="0" smtClean="0">
                <a:latin typeface="Monaco" pitchFamily="49" charset="0"/>
                <a:cs typeface="+mn-cs"/>
              </a:rPr>
              <a:t>&lt;/script&gt;  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432300" y="2297668"/>
            <a:ext cx="2197100" cy="369332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latin typeface="Monaco" pitchFamily="49" charset="0"/>
              </a:rPr>
              <a:t>document.write</a:t>
            </a:r>
            <a:r>
              <a:rPr lang="en-US" b="1" dirty="0" smtClean="0">
                <a:latin typeface="Monaco" pitchFamily="49" charset="0"/>
              </a:rPr>
              <a:t> </a:t>
            </a:r>
            <a:endParaRPr lang="en-US" b="1" dirty="0" smtClean="0">
              <a:latin typeface="Monaco" pitchFamily="49" charset="0"/>
              <a:cs typeface="+mn-cs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895600" y="3364468"/>
            <a:ext cx="2971800" cy="369332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Monaco" pitchFamily="49" charset="0"/>
              </a:rPr>
              <a:t>j</a:t>
            </a:r>
            <a:r>
              <a:rPr lang="en-US" b="1" dirty="0" err="1" smtClean="0">
                <a:latin typeface="Monaco" pitchFamily="49" charset="0"/>
              </a:rPr>
              <a:t>avascript</a:t>
            </a:r>
            <a:r>
              <a:rPr lang="en-US" b="1" dirty="0" smtClean="0">
                <a:latin typeface="Monaco" pitchFamily="49" charset="0"/>
              </a:rPr>
              <a:t>: alert()</a:t>
            </a:r>
            <a:endParaRPr lang="en-US" b="1" dirty="0" smtClean="0">
              <a:latin typeface="Monaco" pitchFamily="49" charset="0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495800" y="4507468"/>
            <a:ext cx="2971800" cy="369332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</a:rPr>
              <a:t>alert()</a:t>
            </a:r>
            <a:endParaRPr lang="en-US" b="1" dirty="0" smtClean="0">
              <a:latin typeface="Monaco" pitchFamily="49" charset="0"/>
              <a:cs typeface="+mn-cs"/>
            </a:endParaRPr>
          </a:p>
        </p:txBody>
      </p:sp>
      <p:sp>
        <p:nvSpPr>
          <p:cNvPr id="109" name="Right Arrow 108"/>
          <p:cNvSpPr/>
          <p:nvPr/>
        </p:nvSpPr>
        <p:spPr>
          <a:xfrm>
            <a:off x="4038600" y="2948781"/>
            <a:ext cx="2743200" cy="1754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667000" y="3200400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368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7" grpId="0" animBg="1"/>
      <p:bldP spid="84" grpId="0" animBg="1"/>
      <p:bldP spid="99" grpId="0" animBg="1"/>
      <p:bldP spid="99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2" animBg="1"/>
      <p:bldP spid="103" grpId="3" animBg="1"/>
      <p:bldP spid="104" grpId="0" animBg="1"/>
      <p:bldP spid="104" grpId="1" animBg="1"/>
      <p:bldP spid="105" grpId="0" animBg="1"/>
      <p:bldP spid="105" grpId="2" animBg="1"/>
      <p:bldP spid="105" grpId="3" animBg="1"/>
      <p:bldP spid="106" grpId="0" animBg="1"/>
      <p:bldP spid="106" grpId="2" animBg="1"/>
      <p:bldP spid="106" grpId="3" animBg="1"/>
      <p:bldP spid="107" grpId="0" animBg="1"/>
      <p:bldP spid="107" grpId="2" animBg="1"/>
      <p:bldP spid="107" grpId="3" animBg="1"/>
      <p:bldP spid="108" grpId="0" animBg="1"/>
      <p:bldP spid="108" grpId="2" animBg="1"/>
      <p:bldP spid="108" grpId="3" animBg="1"/>
      <p:bldP spid="109" grpId="0" animBg="1"/>
      <p:bldP spid="109" grpId="1" animBg="1"/>
      <p:bldP spid="110" grpId="0" animBg="1"/>
      <p:bldP spid="110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Browser Contexts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3" descr="Large confetti"/>
          <p:cNvSpPr>
            <a:spLocks noChangeArrowheads="1"/>
          </p:cNvSpPr>
          <p:nvPr/>
        </p:nvSpPr>
        <p:spPr bwMode="auto">
          <a:xfrm>
            <a:off x="228600" y="1581150"/>
            <a:ext cx="8915400" cy="497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>
              <a:lnSpc>
                <a:spcPct val="88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endParaRPr lang="en-US" altLang="zh-CN" sz="2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 flipV="1">
            <a:off x="0" y="5105400"/>
            <a:ext cx="9144000" cy="1798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5750" lvl="1" indent="-285750">
              <a:lnSpc>
                <a:spcPct val="88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sz="2800" dirty="0"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3683000"/>
            <a:ext cx="1676400" cy="368300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 </a:t>
            </a:r>
            <a:r>
              <a:rPr lang="en-US" b="1" dirty="0" err="1">
                <a:latin typeface="Monaco" pitchFamily="49" charset="0"/>
                <a:cs typeface="+mn-cs"/>
              </a:rPr>
              <a:t>src</a:t>
            </a:r>
            <a:r>
              <a:rPr lang="en-US" b="1" dirty="0">
                <a:latin typeface="Monaco" pitchFamily="49" charset="0"/>
                <a:cs typeface="+mn-cs"/>
              </a:rPr>
              <a:t>=</a:t>
            </a:r>
            <a:r>
              <a:rPr lang="en-US" dirty="0">
                <a:latin typeface="Monaco" pitchFamily="49" charset="0"/>
                <a:cs typeface="+mn-cs"/>
              </a:rPr>
              <a:t>‘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1778000"/>
            <a:ext cx="3352800" cy="15684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Img.RenderControl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()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Write(“&lt;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src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=‘”);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</a:t>
            </a:r>
            <a:r>
              <a:rPr lang="en-US" sz="16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Write(“’&gt;&lt;/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&gt;”);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2" name="Picture 8" descr="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088" y="1593850"/>
            <a:ext cx="132238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581400" y="3683000"/>
            <a:ext cx="1752600" cy="368300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Monaco" pitchFamily="49" charset="0"/>
                <a:cs typeface="+mn-cs"/>
              </a:rPr>
              <a:t>Sunset.gif</a:t>
            </a:r>
            <a:endParaRPr lang="en-US" dirty="0">
              <a:solidFill>
                <a:schemeClr val="bg1">
                  <a:lumMod val="50000"/>
                </a:schemeClr>
              </a:solidFill>
              <a:latin typeface="Monaco" pitchFamily="49" charset="0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0" y="3683000"/>
            <a:ext cx="1752600" cy="368300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’&gt;&lt;/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&gt;</a:t>
            </a:r>
            <a:endParaRPr lang="en-US" dirty="0">
              <a:latin typeface="Monaco" pitchFamily="49" charset="0"/>
              <a:cs typeface="+mn-cs"/>
            </a:endParaRP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>
            <a:off x="1981200" y="2432050"/>
            <a:ext cx="838200" cy="46038"/>
          </a:xfrm>
          <a:prstGeom prst="rightArrow">
            <a:avLst>
              <a:gd name="adj1" fmla="val 50000"/>
              <a:gd name="adj2" fmla="val 4964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1981200" y="2646363"/>
            <a:ext cx="838200" cy="46037"/>
          </a:xfrm>
          <a:prstGeom prst="rightArrow">
            <a:avLst>
              <a:gd name="adj1" fmla="val 50000"/>
              <a:gd name="adj2" fmla="val 49648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>
            <a:off x="1981200" y="2874963"/>
            <a:ext cx="838200" cy="46037"/>
          </a:xfrm>
          <a:prstGeom prst="rightArrow">
            <a:avLst>
              <a:gd name="adj1" fmla="val 50000"/>
              <a:gd name="adj2" fmla="val 49648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8" name="Picture 3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26000"/>
            <a:ext cx="11731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 bwMode="auto">
          <a:xfrm>
            <a:off x="1752600" y="4597400"/>
            <a:ext cx="24765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3200" dirty="0">
                <a:latin typeface="Arial" charset="0"/>
                <a:cs typeface="+mn-cs"/>
              </a:rPr>
              <a:t>Expect &lt;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752600" y="4597400"/>
            <a:ext cx="2476500" cy="5334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  <a:latin typeface="Constantia" pitchFamily="18" charset="0"/>
              </a:rPr>
              <a:t>Expect URL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752600" y="4648200"/>
            <a:ext cx="2476500" cy="5334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3200" dirty="0">
                <a:solidFill>
                  <a:schemeClr val="bg1"/>
                </a:solidFill>
                <a:latin typeface="Constantia" pitchFamily="18" charset="0"/>
              </a:rPr>
              <a:t>Expect </a:t>
            </a:r>
            <a:r>
              <a:rPr lang="en-US" sz="3200" dirty="0" smtClean="0">
                <a:solidFill>
                  <a:schemeClr val="bg1"/>
                </a:solidFill>
                <a:latin typeface="Constantia" pitchFamily="18" charset="0"/>
              </a:rPr>
              <a:t>’</a:t>
            </a:r>
            <a:endParaRPr lang="en-US" sz="48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76900" y="47879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 err="1">
                <a:latin typeface="Arial" charset="0"/>
                <a:cs typeface="+mn-cs"/>
              </a:rPr>
              <a:t>Img</a:t>
            </a:r>
            <a:r>
              <a:rPr lang="en-US" dirty="0">
                <a:latin typeface="Arial" charset="0"/>
                <a:cs typeface="+mn-cs"/>
              </a:rPr>
              <a:t> 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676900" y="51689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 err="1">
                <a:latin typeface="Arial" charset="0"/>
                <a:cs typeface="+mn-cs"/>
              </a:rPr>
              <a:t>Src</a:t>
            </a:r>
            <a:r>
              <a:rPr lang="en-US" dirty="0">
                <a:latin typeface="Arial" charset="0"/>
                <a:cs typeface="+mn-cs"/>
              </a:rPr>
              <a:t> Attribute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676900" y="55118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>
                <a:latin typeface="Arial" charset="0"/>
                <a:cs typeface="+mn-cs"/>
              </a:rPr>
              <a:t>Attribute Value Start</a:t>
            </a:r>
          </a:p>
        </p:txBody>
      </p:sp>
      <p:sp>
        <p:nvSpPr>
          <p:cNvPr id="25" name="Down Arrow 24"/>
          <p:cNvSpPr/>
          <p:nvPr/>
        </p:nvSpPr>
        <p:spPr bwMode="auto">
          <a:xfrm>
            <a:off x="914400" y="2921000"/>
            <a:ext cx="320675" cy="190500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257800" y="6045200"/>
            <a:ext cx="321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Calibri" pitchFamily="34" charset="0"/>
              </a:rPr>
              <a:t>Parsing “Context”</a:t>
            </a:r>
          </a:p>
        </p:txBody>
      </p: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8382000" y="4953000"/>
            <a:ext cx="0" cy="8763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35655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915400" cy="5562600"/>
          </a:xfrm>
        </p:spPr>
        <p:txBody>
          <a:bodyPr rtlCol="0">
            <a:normAutofit/>
          </a:bodyPr>
          <a:lstStyle/>
          <a:p>
            <a:pPr marL="685800" lvl="2" eaLnBrk="1" hangingPunct="1">
              <a:lnSpc>
                <a:spcPct val="88000"/>
              </a:lnSpc>
              <a:buClr>
                <a:schemeClr val="accent2"/>
              </a:buClr>
              <a:buSzPct val="100000"/>
              <a:defRPr/>
            </a:pPr>
            <a:endParaRPr lang="en-US" dirty="0" smtClean="0">
              <a:solidFill>
                <a:prstClr val="black"/>
              </a:solidFill>
              <a:latin typeface="Constantia" pitchFamily="18" charset="0"/>
              <a:ea typeface="+mj-ea"/>
              <a:cs typeface="+mj-cs"/>
            </a:endParaRPr>
          </a:p>
          <a:p>
            <a:pPr marL="285750" lvl="1" eaLnBrk="1" hangingPunct="1">
              <a:lnSpc>
                <a:spcPct val="88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onstantia" pitchFamily="18" charset="0"/>
              <a:ea typeface="+mj-ea"/>
              <a:cs typeface="+mj-cs"/>
            </a:endParaRPr>
          </a:p>
          <a:p>
            <a:pPr marL="285750" lvl="1" eaLnBrk="1" hangingPunct="1">
              <a:lnSpc>
                <a:spcPct val="88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marL="685800" lvl="1" indent="-228600" eaLnBrk="1" hangingPunct="1">
              <a:lnSpc>
                <a:spcPct val="88000"/>
              </a:lnSpc>
              <a:buClr>
                <a:schemeClr val="accent2"/>
              </a:buClr>
              <a:buSzPct val="100000"/>
              <a:defRPr/>
            </a:pPr>
            <a:endParaRPr lang="en-US" dirty="0"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 flipV="1">
            <a:off x="0" y="5105400"/>
            <a:ext cx="9144000" cy="1798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5750" lvl="1" indent="-285750">
              <a:lnSpc>
                <a:spcPct val="88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sz="2800" dirty="0"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05000" y="3352800"/>
            <a:ext cx="1676400" cy="369888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 </a:t>
            </a:r>
            <a:r>
              <a:rPr lang="en-US" b="1" dirty="0" err="1">
                <a:latin typeface="Monaco" pitchFamily="49" charset="0"/>
                <a:cs typeface="+mn-cs"/>
              </a:rPr>
              <a:t>src</a:t>
            </a:r>
            <a:r>
              <a:rPr lang="en-US" b="1" dirty="0">
                <a:latin typeface="Monaco" pitchFamily="49" charset="0"/>
                <a:cs typeface="+mn-cs"/>
              </a:rPr>
              <a:t>=</a:t>
            </a:r>
            <a:r>
              <a:rPr lang="en-US" dirty="0">
                <a:latin typeface="Monaco" pitchFamily="49" charset="0"/>
                <a:cs typeface="+mn-cs"/>
              </a:rPr>
              <a:t>‘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33600" y="1477963"/>
            <a:ext cx="3352800" cy="157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Img.RenderControl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()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Write(“&lt;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src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=‘”);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</a:t>
            </a:r>
            <a:r>
              <a:rPr lang="en-US" sz="16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	Write(“’&gt;&lt;/</a:t>
            </a:r>
            <a:r>
              <a:rPr lang="en-US" sz="1600" b="1" dirty="0" err="1">
                <a:latin typeface="Consolas" pitchFamily="49" charset="0"/>
                <a:cs typeface="Consolas" pitchFamily="49" charset="0"/>
              </a:rPr>
              <a:t>img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&gt;”);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27655" name="Picture 8" descr="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263650"/>
            <a:ext cx="132238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3581400" y="3352800"/>
            <a:ext cx="3886200" cy="369888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  <a:latin typeface="Monaco" pitchFamily="49" charset="0"/>
                <a:cs typeface="+mn-cs"/>
              </a:rPr>
              <a:t>’ </a:t>
            </a:r>
            <a:r>
              <a:rPr lang="en-US" b="1" dirty="0" err="1">
                <a:solidFill>
                  <a:srgbClr val="FF0000"/>
                </a:solidFill>
                <a:latin typeface="Monaco" pitchFamily="49" charset="0"/>
                <a:cs typeface="+mn-cs"/>
              </a:rPr>
              <a:t>onerror</a:t>
            </a:r>
            <a:r>
              <a:rPr lang="en-US" b="1" dirty="0">
                <a:solidFill>
                  <a:srgbClr val="FF0000"/>
                </a:solidFill>
                <a:latin typeface="Monaco" pitchFamily="49" charset="0"/>
                <a:cs typeface="+mn-cs"/>
              </a:rPr>
              <a:t>=alert(“XSS”):…</a:t>
            </a:r>
            <a:endParaRPr lang="en-US" dirty="0">
              <a:solidFill>
                <a:srgbClr val="FF0000"/>
              </a:solidFill>
              <a:latin typeface="Monaco" pitchFamily="49" charset="0"/>
              <a:cs typeface="+mn-cs"/>
            </a:endParaRPr>
          </a:p>
        </p:txBody>
      </p:sp>
      <p:sp>
        <p:nvSpPr>
          <p:cNvPr id="50" name="Right Arrow 49"/>
          <p:cNvSpPr>
            <a:spLocks noChangeArrowheads="1"/>
          </p:cNvSpPr>
          <p:nvPr/>
        </p:nvSpPr>
        <p:spPr bwMode="auto">
          <a:xfrm>
            <a:off x="1981200" y="2346325"/>
            <a:ext cx="838200" cy="46038"/>
          </a:xfrm>
          <a:prstGeom prst="rightArrow">
            <a:avLst>
              <a:gd name="adj1" fmla="val 50000"/>
              <a:gd name="adj2" fmla="val 4964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27658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117316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/>
          <p:cNvSpPr/>
          <p:nvPr/>
        </p:nvSpPr>
        <p:spPr bwMode="auto">
          <a:xfrm>
            <a:off x="1752600" y="4267200"/>
            <a:ext cx="24765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3200" dirty="0">
                <a:latin typeface="Arial" charset="0"/>
                <a:cs typeface="+mn-cs"/>
              </a:rPr>
              <a:t>Expect &lt;</a:t>
            </a:r>
          </a:p>
        </p:txBody>
      </p:sp>
      <p:sp>
        <p:nvSpPr>
          <p:cNvPr id="27660" name="Rectangle 52"/>
          <p:cNvSpPr>
            <a:spLocks noChangeArrowheads="1"/>
          </p:cNvSpPr>
          <p:nvPr/>
        </p:nvSpPr>
        <p:spPr bwMode="auto">
          <a:xfrm>
            <a:off x="1752600" y="4267200"/>
            <a:ext cx="2476500" cy="533400"/>
          </a:xfrm>
          <a:prstGeom prst="rect">
            <a:avLst/>
          </a:prstGeom>
          <a:solidFill>
            <a:srgbClr val="2B8156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  <a:latin typeface="Constantia" pitchFamily="18" charset="0"/>
              </a:rPr>
              <a:t>Expect URL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676900" y="44577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 err="1">
                <a:latin typeface="Arial" charset="0"/>
                <a:cs typeface="+mn-cs"/>
              </a:rPr>
              <a:t>Img</a:t>
            </a:r>
            <a:r>
              <a:rPr lang="en-US" dirty="0">
                <a:latin typeface="Arial" charset="0"/>
                <a:cs typeface="+mn-cs"/>
              </a:rPr>
              <a:t> Tag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5676900" y="48387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 err="1">
                <a:latin typeface="Arial" charset="0"/>
                <a:cs typeface="+mn-cs"/>
              </a:rPr>
              <a:t>Src</a:t>
            </a:r>
            <a:r>
              <a:rPr lang="en-US" dirty="0">
                <a:latin typeface="Arial" charset="0"/>
                <a:cs typeface="+mn-cs"/>
              </a:rPr>
              <a:t> Attribute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676900" y="51816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>
                <a:latin typeface="Arial" charset="0"/>
                <a:cs typeface="+mn-cs"/>
              </a:rPr>
              <a:t>Attribute Value Start</a:t>
            </a:r>
          </a:p>
        </p:txBody>
      </p:sp>
      <p:sp>
        <p:nvSpPr>
          <p:cNvPr id="58" name="Down Arrow 57"/>
          <p:cNvSpPr/>
          <p:nvPr/>
        </p:nvSpPr>
        <p:spPr bwMode="auto">
          <a:xfrm>
            <a:off x="914400" y="2590800"/>
            <a:ext cx="320675" cy="190500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27666" name="TextBox 59"/>
          <p:cNvSpPr txBox="1">
            <a:spLocks noChangeArrowheads="1"/>
          </p:cNvSpPr>
          <p:nvPr/>
        </p:nvSpPr>
        <p:spPr bwMode="auto">
          <a:xfrm>
            <a:off x="5314950" y="5892800"/>
            <a:ext cx="321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1" i="1">
                <a:latin typeface="Calibri" pitchFamily="34" charset="0"/>
              </a:rPr>
              <a:t>Parsing “Context”</a:t>
            </a:r>
          </a:p>
        </p:txBody>
      </p:sp>
      <p:cxnSp>
        <p:nvCxnSpPr>
          <p:cNvPr id="27667" name="Straight Arrow Connector 60"/>
          <p:cNvCxnSpPr>
            <a:cxnSpLocks noChangeShapeType="1"/>
          </p:cNvCxnSpPr>
          <p:nvPr/>
        </p:nvCxnSpPr>
        <p:spPr bwMode="auto">
          <a:xfrm>
            <a:off x="8382000" y="4495800"/>
            <a:ext cx="0" cy="8763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Oval Callout 61"/>
          <p:cNvSpPr/>
          <p:nvPr/>
        </p:nvSpPr>
        <p:spPr bwMode="auto">
          <a:xfrm>
            <a:off x="5562600" y="1219200"/>
            <a:ext cx="3429000" cy="1600200"/>
          </a:xfrm>
          <a:prstGeom prst="wedgeEllipseCallout">
            <a:avLst>
              <a:gd name="adj1" fmla="val -101431"/>
              <a:gd name="adj2" fmla="val 99102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latin typeface="Arial" charset="0"/>
                <a:cs typeface="+mn-cs"/>
              </a:rPr>
              <a:t>Malicious string closes enclosing parsing context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505200" y="3744913"/>
            <a:ext cx="3886200" cy="369887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FF0000"/>
                </a:solidFill>
                <a:latin typeface="Monaco" pitchFamily="49" charset="0"/>
                <a:cs typeface="+mn-cs"/>
              </a:rPr>
              <a:t>javascript</a:t>
            </a:r>
            <a:r>
              <a:rPr lang="en-US" b="1" dirty="0">
                <a:solidFill>
                  <a:srgbClr val="FF0000"/>
                </a:solidFill>
                <a:latin typeface="Monaco" pitchFamily="49" charset="0"/>
                <a:cs typeface="+mn-cs"/>
              </a:rPr>
              <a:t>: alert(“XSS”);</a:t>
            </a:r>
            <a:endParaRPr lang="en-US" dirty="0">
              <a:solidFill>
                <a:srgbClr val="FF0000"/>
              </a:solidFill>
              <a:latin typeface="Monaco" pitchFamily="49" charset="0"/>
              <a:cs typeface="+mn-cs"/>
            </a:endParaRPr>
          </a:p>
        </p:txBody>
      </p:sp>
      <p:sp>
        <p:nvSpPr>
          <p:cNvPr id="64" name="Oval Callout 63"/>
          <p:cNvSpPr/>
          <p:nvPr/>
        </p:nvSpPr>
        <p:spPr bwMode="auto">
          <a:xfrm>
            <a:off x="5562600" y="1219200"/>
            <a:ext cx="3429000" cy="1600200"/>
          </a:xfrm>
          <a:prstGeom prst="wedgeEllipseCallout">
            <a:avLst>
              <a:gd name="adj1" fmla="val -78918"/>
              <a:gd name="adj2" fmla="val 118306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latin typeface="Arial" charset="0"/>
                <a:cs typeface="+mn-cs"/>
              </a:rPr>
              <a:t>Malicious string introduces new parsing context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676900" y="5562600"/>
            <a:ext cx="24765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dirty="0">
                <a:latin typeface="Arial" charset="0"/>
                <a:cs typeface="+mn-cs"/>
              </a:rPr>
              <a:t>JS URL Context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725" y="3049588"/>
            <a:ext cx="60166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ounded Rectangle 26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a Scripting Attack…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41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50" grpId="0" animBg="1"/>
      <p:bldP spid="56" grpId="0" animBg="1"/>
      <p:bldP spid="56" grpId="1" animBg="1"/>
      <p:bldP spid="57" grpId="0" animBg="1"/>
      <p:bldP spid="57" grpId="1" animBg="1"/>
      <p:bldP spid="62" grpId="0" animBg="1"/>
      <p:bldP spid="62" grpId="1" animBg="1"/>
      <p:bldP spid="63" grpId="0" animBg="1"/>
      <p:bldP spid="64" grpId="0" animBg="1"/>
      <p:bldP spid="6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Sanitizers &amp; Contexts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flipV="1">
            <a:off x="0" y="4068762"/>
            <a:ext cx="9144000" cy="1798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5750" lvl="1" indent="-285750">
              <a:lnSpc>
                <a:spcPct val="88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sz="2800" dirty="0"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1222375"/>
            <a:ext cx="5905500" cy="2585323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  </a:t>
            </a:r>
            <a:r>
              <a:rPr lang="en-US" dirty="0" err="1">
                <a:latin typeface="Monaco" pitchFamily="49" charset="0"/>
                <a:cs typeface="+mn-cs"/>
              </a:rPr>
              <a:t>src</a:t>
            </a:r>
            <a:r>
              <a:rPr lang="en-US" dirty="0">
                <a:latin typeface="Monaco" pitchFamily="49" charset="0"/>
                <a:cs typeface="+mn-cs"/>
              </a:rPr>
              <a:t>="sunset.gif" height="right"</a:t>
            </a:r>
            <a:r>
              <a:rPr lang="en-US" b="1" dirty="0">
                <a:latin typeface="Monaco" pitchFamily="49" charset="0"/>
                <a:cs typeface="+mn-cs"/>
              </a:rPr>
              <a:t>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&lt;a</a:t>
            </a:r>
            <a:r>
              <a:rPr lang="en-US" dirty="0">
                <a:latin typeface="Monaco" pitchFamily="49" charset="0"/>
                <a:cs typeface="+mn-cs"/>
              </a:rPr>
              <a:t> </a:t>
            </a:r>
            <a:r>
              <a:rPr lang="en-US" dirty="0" err="1" smtClean="0">
                <a:latin typeface="Monaco" pitchFamily="49" charset="0"/>
                <a:cs typeface="+mn-cs"/>
              </a:rPr>
              <a:t>href</a:t>
            </a:r>
            <a:r>
              <a:rPr lang="en-US" dirty="0">
                <a:latin typeface="Monaco" pitchFamily="49" charset="0"/>
                <a:cs typeface="+mn-cs"/>
              </a:rPr>
              <a:t>=“</a:t>
            </a:r>
            <a:r>
              <a:rPr lang="en-US" dirty="0" err="1" smtClean="0">
                <a:latin typeface="Monaco" pitchFamily="49" charset="0"/>
                <a:cs typeface="+mn-cs"/>
              </a:rPr>
              <a:t>javascript:document.write</a:t>
            </a:r>
            <a:r>
              <a:rPr lang="en-US" dirty="0" smtClean="0">
                <a:latin typeface="Monaco" pitchFamily="49" charset="0"/>
                <a:cs typeface="+mn-cs"/>
              </a:rPr>
              <a:t>(..);”&gt; </a:t>
            </a: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Diapers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&lt;/a&gt;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&lt;script&gt;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</a:t>
            </a:r>
            <a:r>
              <a:rPr lang="en-US" dirty="0" err="1">
                <a:latin typeface="Monaco" pitchFamily="49" charset="0"/>
                <a:cs typeface="+mn-cs"/>
              </a:rPr>
              <a:t>var</a:t>
            </a:r>
            <a:r>
              <a:rPr lang="en-US" dirty="0">
                <a:latin typeface="Monaco" pitchFamily="49" charset="0"/>
                <a:cs typeface="+mn-cs"/>
              </a:rPr>
              <a:t> name=‘</a:t>
            </a:r>
            <a:r>
              <a:rPr lang="en-US" dirty="0" err="1">
                <a:latin typeface="Monaco" pitchFamily="49" charset="0"/>
                <a:cs typeface="+mn-cs"/>
              </a:rPr>
              <a:t>Stewie</a:t>
            </a:r>
            <a:r>
              <a:rPr lang="en-US" dirty="0">
                <a:latin typeface="Monaco" pitchFamily="49" charset="0"/>
                <a:cs typeface="+mn-cs"/>
              </a:rPr>
              <a:t>’;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&lt;/script&gt;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62600" y="3230562"/>
            <a:ext cx="798514" cy="274638"/>
          </a:xfrm>
          <a:prstGeom prst="rect">
            <a:avLst/>
          </a:prstGeom>
          <a:solidFill>
            <a:srgbClr val="92D050">
              <a:alpha val="50195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24399" y="1249362"/>
            <a:ext cx="1427957" cy="350838"/>
          </a:xfrm>
          <a:prstGeom prst="rect">
            <a:avLst/>
          </a:prstGeom>
          <a:solidFill>
            <a:srgbClr val="FFC000">
              <a:alpha val="50980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91000" y="2133600"/>
            <a:ext cx="952500" cy="274638"/>
          </a:xfrm>
          <a:prstGeom prst="rect">
            <a:avLst/>
          </a:prstGeom>
          <a:solidFill>
            <a:srgbClr val="7030A0">
              <a:alpha val="30196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543800" y="1249362"/>
            <a:ext cx="609600" cy="350838"/>
          </a:xfrm>
          <a:prstGeom prst="rect">
            <a:avLst/>
          </a:prstGeom>
          <a:solidFill>
            <a:srgbClr val="FFFF00">
              <a:alpha val="50195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13" name="Elbow Connector 31"/>
          <p:cNvCxnSpPr>
            <a:cxnSpLocks noChangeShapeType="1"/>
          </p:cNvCxnSpPr>
          <p:nvPr/>
        </p:nvCxnSpPr>
        <p:spPr bwMode="auto">
          <a:xfrm rot="10800000" flipV="1">
            <a:off x="3086100" y="2441575"/>
            <a:ext cx="1793875" cy="1550987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52400" y="1401762"/>
          <a:ext cx="3047999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</a:rPr>
                        <a:t>Quoted  resource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Html-entity encode 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qoutes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 (&amp;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quot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; for “),</a:t>
                      </a:r>
                    </a:p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Neuter</a:t>
                      </a:r>
                      <a:r>
                        <a:rPr lang="en-US" sz="1800" baseline="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avascript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: URI</a:t>
                      </a:r>
                      <a:endParaRPr lang="en-US" sz="1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781800" y="2468562"/>
          <a:ext cx="2285999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CSS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Prevent </a:t>
                      </a:r>
                      <a:r>
                        <a:rPr lang="en-US" sz="1400" dirty="0" err="1" smtClean="0">
                          <a:latin typeface="Consolas" pitchFamily="49" charset="0"/>
                          <a:cs typeface="Consolas" pitchFamily="49" charset="0"/>
                        </a:rPr>
                        <a:t>moz</a:t>
                      </a:r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-bindings,</a:t>
                      </a:r>
                    </a:p>
                    <a:p>
                      <a:r>
                        <a:rPr lang="en-US" sz="1400" baseline="0" dirty="0" smtClean="0">
                          <a:latin typeface="Consolas" pitchFamily="49" charset="0"/>
                          <a:cs typeface="Consolas" pitchFamily="49" charset="0"/>
                        </a:rPr>
                        <a:t>behavior: URLs</a:t>
                      </a:r>
                      <a:endParaRPr lang="en-US" sz="14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6200" y="4068762"/>
          <a:ext cx="4724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Html Content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Convert &lt;,&gt;,&amp;,”,’ to</a:t>
                      </a:r>
                      <a:r>
                        <a:rPr lang="en-US" baseline="0" dirty="0" smtClean="0">
                          <a:latin typeface="Consolas" pitchFamily="49" charset="0"/>
                          <a:cs typeface="Consolas" pitchFamily="49" charset="0"/>
                        </a:rPr>
                        <a:t> Html-entities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00200" y="4927600"/>
          <a:ext cx="731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JS String Literal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Encode</a:t>
                      </a:r>
                      <a:r>
                        <a:rPr lang="en-US" baseline="0" dirty="0" smtClean="0">
                          <a:latin typeface="Consolas" pitchFamily="49" charset="0"/>
                          <a:cs typeface="Consolas" pitchFamily="49" charset="0"/>
                        </a:rPr>
                        <a:t> ‘,”,&amp;,\n,\r,(,),&lt;,&gt;,\ to Unicode encoding \u00XX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5428457" y="3974305"/>
            <a:ext cx="1447800" cy="41751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" name="Elbow Connector 31"/>
          <p:cNvCxnSpPr>
            <a:cxnSpLocks noChangeShapeType="1"/>
          </p:cNvCxnSpPr>
          <p:nvPr/>
        </p:nvCxnSpPr>
        <p:spPr bwMode="auto">
          <a:xfrm rot="10800000" flipV="1">
            <a:off x="3200400" y="1554162"/>
            <a:ext cx="1447800" cy="30480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Elbow Connector 31"/>
          <p:cNvCxnSpPr>
            <a:cxnSpLocks noChangeShapeType="1"/>
          </p:cNvCxnSpPr>
          <p:nvPr/>
        </p:nvCxnSpPr>
        <p:spPr bwMode="auto">
          <a:xfrm rot="16200000" flipH="1">
            <a:off x="7543800" y="1706562"/>
            <a:ext cx="838200" cy="68580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83381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Insight #1: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Why does it happen….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Content Placeholder 7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Nested Contexts</a:t>
            </a:r>
          </a:p>
          <a:p>
            <a:r>
              <a:rPr lang="en-US" i="1" dirty="0" smtClean="0">
                <a:solidFill>
                  <a:prstClr val="black"/>
                </a:solidFill>
              </a:rPr>
              <a:t>Browser Model </a:t>
            </a:r>
            <a:r>
              <a:rPr lang="en-US" dirty="0" smtClean="0">
                <a:solidFill>
                  <a:prstClr val="black"/>
                </a:solidFill>
              </a:rPr>
              <a:t>is Intricate</a:t>
            </a: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7162800" y="1219200"/>
            <a:ext cx="1828800" cy="5410200"/>
            <a:chOff x="7315200" y="1219200"/>
            <a:chExt cx="1828800" cy="5410200"/>
          </a:xfrm>
        </p:grpSpPr>
        <p:sp>
          <p:nvSpPr>
            <p:cNvPr id="76" name="Rectangle 75"/>
            <p:cNvSpPr/>
            <p:nvPr/>
          </p:nvSpPr>
          <p:spPr>
            <a:xfrm>
              <a:off x="7315200" y="1219200"/>
              <a:ext cx="1828800" cy="5410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6" name="Picture 34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48600" y="1295400"/>
              <a:ext cx="8382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7467600" y="2057400"/>
              <a:ext cx="1524000" cy="838200"/>
            </a:xfrm>
            <a:prstGeom prst="rect">
              <a:avLst/>
            </a:prstGeom>
            <a:solidFill>
              <a:srgbClr val="2B8156"/>
            </a:solidFill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HTML</a:t>
              </a:r>
            </a:p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Parser</a:t>
              </a:r>
              <a:endParaRPr lang="en-US" sz="4000" dirty="0">
                <a:solidFill>
                  <a:schemeClr val="bg1"/>
                </a:solidFill>
                <a:latin typeface="Constantia" pitchFamily="18" charset="0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7467600" y="3810000"/>
              <a:ext cx="1524000" cy="838200"/>
            </a:xfrm>
            <a:prstGeom prst="rect">
              <a:avLst/>
            </a:prstGeom>
            <a:solidFill>
              <a:srgbClr val="2B8156"/>
            </a:solidFill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JavaScript</a:t>
              </a:r>
            </a:p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Parser</a:t>
              </a:r>
              <a:endParaRPr lang="en-US" sz="4000" dirty="0">
                <a:solidFill>
                  <a:schemeClr val="bg1"/>
                </a:solidFill>
                <a:latin typeface="Constantia" pitchFamily="18" charset="0"/>
              </a:endParaRPr>
            </a:p>
          </p:txBody>
        </p:sp>
        <p:sp>
          <p:nvSpPr>
            <p:cNvPr id="73" name="Right Arrow 72"/>
            <p:cNvSpPr/>
            <p:nvPr/>
          </p:nvSpPr>
          <p:spPr>
            <a:xfrm rot="5400000">
              <a:off x="7734300" y="3238500"/>
              <a:ext cx="9144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8001000" y="3124200"/>
              <a:ext cx="457200" cy="4572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</a:t>
              </a:r>
              <a:endParaRPr lang="en-US" sz="2800" dirty="0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7467600" y="5638800"/>
              <a:ext cx="1524000" cy="838200"/>
            </a:xfrm>
            <a:prstGeom prst="rect">
              <a:avLst/>
            </a:prstGeom>
            <a:solidFill>
              <a:srgbClr val="2B8156"/>
            </a:solidFill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HTML</a:t>
              </a:r>
            </a:p>
            <a:p>
              <a:pPr algn="ctr" eaLnBrk="0" hangingPunct="0"/>
              <a:r>
                <a:rPr lang="en-US" sz="2400" dirty="0" smtClean="0">
                  <a:solidFill>
                    <a:schemeClr val="bg1"/>
                  </a:solidFill>
                  <a:latin typeface="Constantia" pitchFamily="18" charset="0"/>
                </a:rPr>
                <a:t>Parser</a:t>
              </a:r>
              <a:endParaRPr lang="en-US" sz="4000" dirty="0">
                <a:solidFill>
                  <a:schemeClr val="bg1"/>
                </a:solidFill>
                <a:latin typeface="Constantia" pitchFamily="18" charset="0"/>
              </a:endParaRPr>
            </a:p>
          </p:txBody>
        </p:sp>
        <p:sp>
          <p:nvSpPr>
            <p:cNvPr id="84" name="Right Arrow 83"/>
            <p:cNvSpPr/>
            <p:nvPr/>
          </p:nvSpPr>
          <p:spPr>
            <a:xfrm rot="5400000">
              <a:off x="7734300" y="4991100"/>
              <a:ext cx="990600" cy="3048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8001000" y="4876800"/>
              <a:ext cx="457200" cy="4572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</a:t>
              </a:r>
              <a:endParaRPr lang="en-US" sz="28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2362200"/>
          <a:ext cx="690113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9" name="Acrobat Document" r:id="rId5" imgW="5362375" imgH="3362293" progId="AcroExch.Document.7">
                  <p:embed/>
                </p:oleObj>
              </mc:Choice>
              <mc:Fallback>
                <p:oleObj name="Acrobat Document" r:id="rId5" imgW="5362375" imgH="3362293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62200"/>
                        <a:ext cx="6901132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51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XSS in Large-Scale Applications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04800" y="27432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Small-Scale Apps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52400" y="3581400"/>
            <a:ext cx="4572000" cy="2666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Buggy Sanitizer</a:t>
            </a:r>
            <a:endParaRPr lang="en-US" sz="2800" dirty="0"/>
          </a:p>
          <a:p>
            <a:r>
              <a:rPr lang="en-US" sz="2800" dirty="0" smtClean="0">
                <a:solidFill>
                  <a:prstClr val="black"/>
                </a:solidFill>
              </a:rPr>
              <a:t>Missing Sanitization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[</a:t>
            </a:r>
            <a:r>
              <a:rPr lang="en-US" sz="1600" i="1" dirty="0" smtClean="0">
                <a:solidFill>
                  <a:prstClr val="black"/>
                </a:solidFill>
              </a:rPr>
              <a:t>Pixy’06, PhpTaint’06,Cqual’04, Merlin’09,Securifly’05, PhpAspis’11,</a:t>
            </a:r>
            <a:r>
              <a:rPr lang="en-US" i="1" dirty="0"/>
              <a:t> </a:t>
            </a:r>
            <a:r>
              <a:rPr lang="en-US" sz="1600" i="1" dirty="0"/>
              <a:t>Saner’08, </a:t>
            </a:r>
            <a:r>
              <a:rPr lang="en-US" sz="1600" i="1" dirty="0" smtClean="0"/>
              <a:t>Bek’11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1" y="2743200"/>
            <a:ext cx="4495800" cy="6397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Large-Scale Applications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3600" y="1249740"/>
            <a:ext cx="5346357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Img.RenderControl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Write(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5957" y="1249740"/>
            <a:ext cx="533400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Img.RenderControl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	                                       	Write(</a:t>
            </a:r>
            <a:r>
              <a:rPr lang="en-US" sz="2400" b="1" i="1" u="sng" dirty="0" smtClean="0">
                <a:latin typeface="Consolas" pitchFamily="49" charset="0"/>
                <a:cs typeface="Consolas" pitchFamily="49" charset="0"/>
              </a:rPr>
              <a:t>Sanitize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userimg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50957" y="1981200"/>
            <a:ext cx="1524000" cy="381000"/>
          </a:xfrm>
          <a:prstGeom prst="rect">
            <a:avLst/>
          </a:prstGeom>
          <a:solidFill>
            <a:srgbClr val="FFFF00">
              <a:alpha val="56000"/>
            </a:srgbClr>
          </a:solidFill>
          <a:ln w="63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3581401"/>
            <a:ext cx="4572000" cy="2666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Sanitization Errors</a:t>
            </a:r>
            <a:endParaRPr lang="en-US" sz="2800" dirty="0"/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[</a:t>
            </a:r>
            <a:r>
              <a:rPr lang="en-US" sz="1600" i="1" dirty="0" smtClean="0">
                <a:solidFill>
                  <a:prstClr val="black"/>
                </a:solidFill>
              </a:rPr>
              <a:t>CCS’11</a:t>
            </a:r>
            <a:r>
              <a:rPr lang="en-US" dirty="0" smtClean="0">
                <a:solidFill>
                  <a:prstClr val="black"/>
                </a:solidFill>
              </a:rPr>
              <a:t>]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S</a:t>
            </a:r>
            <a:r>
              <a:rPr lang="en-US" dirty="0" smtClean="0">
                <a:solidFill>
                  <a:prstClr val="black"/>
                </a:solidFill>
              </a:rPr>
              <a:t>CRIPT</a:t>
            </a:r>
            <a:r>
              <a:rPr lang="en-US" sz="2800" dirty="0" smtClean="0">
                <a:solidFill>
                  <a:prstClr val="black"/>
                </a:solidFill>
              </a:rPr>
              <a:t>G</a:t>
            </a:r>
            <a:r>
              <a:rPr lang="en-US" dirty="0" smtClean="0">
                <a:solidFill>
                  <a:prstClr val="black"/>
                </a:solidFill>
              </a:rPr>
              <a:t>ARD</a:t>
            </a:r>
            <a:endParaRPr lang="en-US" sz="2800" dirty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animBg="1"/>
      <p:bldP spid="6" grpId="1" animBg="1"/>
      <p:bldP spid="6" grpId="2" animBg="1"/>
      <p:bldP spid="7" grpId="0" animBg="1"/>
      <p:bldP spid="7" grpId="1" animBg="1"/>
      <p:bldP spid="10" grpId="0" animBg="1"/>
      <p:bldP spid="1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6934200" cy="5181600"/>
          </a:xfrm>
        </p:spPr>
        <p:txBody>
          <a:bodyPr>
            <a:normAutofit/>
          </a:bodyPr>
          <a:lstStyle/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Non-Solutions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“Rewrite The Application…”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“Use Favorite Static Auditing Tool…”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“Write Interface Specifications…”</a:t>
            </a: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8" name="Picture 9" descr="MCj042382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5925" y="2209800"/>
            <a:ext cx="8794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4"/>
          <p:cNvSpPr/>
          <p:nvPr/>
        </p:nvSpPr>
        <p:spPr>
          <a:xfrm>
            <a:off x="4693089" y="1317752"/>
            <a:ext cx="3817584" cy="1135062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to Secure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Against XSS?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632325"/>
            <a:ext cx="2438400" cy="8159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Code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44581" y="4648200"/>
            <a:ext cx="25146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Specifications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114800" y="5067300"/>
            <a:ext cx="914400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ultiply 28"/>
          <p:cNvSpPr/>
          <p:nvPr/>
        </p:nvSpPr>
        <p:spPr>
          <a:xfrm>
            <a:off x="4267200" y="4648200"/>
            <a:ext cx="685800" cy="8001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2" grpId="0" animBg="1"/>
      <p:bldP spid="2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Observation #2: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Browser Model Complexity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40" name="Picture 3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3118" y="1219200"/>
            <a:ext cx="1005682" cy="100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743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200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657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934200" y="25908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391400" y="24614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848600" y="2766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819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76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733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7010400" y="4419600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7467600" y="42902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924800" y="4595019"/>
            <a:ext cx="381000" cy="3579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ight Arrow 101"/>
          <p:cNvSpPr/>
          <p:nvPr/>
        </p:nvSpPr>
        <p:spPr>
          <a:xfrm rot="5400000">
            <a:off x="2228850" y="3638551"/>
            <a:ext cx="1447799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743200" y="3276600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33" name="Right Arrow 32"/>
          <p:cNvSpPr/>
          <p:nvPr/>
        </p:nvSpPr>
        <p:spPr>
          <a:xfrm>
            <a:off x="4038600" y="2819400"/>
            <a:ext cx="2971800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12377461">
            <a:off x="3820250" y="3738348"/>
            <a:ext cx="3368181" cy="1374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 rot="16200000">
            <a:off x="3132208" y="3790951"/>
            <a:ext cx="1447799" cy="11429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51"/>
          <p:cNvSpPr txBox="1"/>
          <p:nvPr/>
        </p:nvSpPr>
        <p:spPr>
          <a:xfrm>
            <a:off x="0" y="3372534"/>
            <a:ext cx="205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atin typeface="+mj-lt"/>
                <a:cs typeface="Times New Roman" pitchFamily="18" charset="0"/>
              </a:rPr>
              <a:t>Contexts</a:t>
            </a:r>
            <a:endParaRPr lang="en-US" sz="3600" b="1" dirty="0">
              <a:latin typeface="+mj-lt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>
            <a:endCxn id="3" idx="3"/>
          </p:cNvCxnSpPr>
          <p:nvPr/>
        </p:nvCxnSpPr>
        <p:spPr>
          <a:xfrm flipV="1">
            <a:off x="1981200" y="2896356"/>
            <a:ext cx="817796" cy="6088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95400" y="4038600"/>
            <a:ext cx="1524000" cy="65881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69" idx="3"/>
          </p:cNvCxnSpPr>
          <p:nvPr/>
        </p:nvCxnSpPr>
        <p:spPr>
          <a:xfrm flipV="1">
            <a:off x="1981200" y="3071775"/>
            <a:ext cx="5923196" cy="7763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885341"/>
              </p:ext>
            </p:extLst>
          </p:nvPr>
        </p:nvGraphicFramePr>
        <p:xfrm>
          <a:off x="152400" y="1295400"/>
          <a:ext cx="8630841" cy="51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8" name="Acrobat Document" r:id="rId4" imgW="7151400" imgH="4484160" progId="AcroExch.Document.7">
                  <p:embed/>
                </p:oleObj>
              </mc:Choice>
              <mc:Fallback>
                <p:oleObj name="Acrobat Document" r:id="rId4" imgW="7151400" imgH="448416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630841" cy="51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ounded Rectangle 27"/>
          <p:cNvSpPr/>
          <p:nvPr/>
        </p:nvSpPr>
        <p:spPr>
          <a:xfrm>
            <a:off x="152400" y="3127282"/>
            <a:ext cx="8763000" cy="148735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Can we Expect Developers </a:t>
            </a:r>
          </a:p>
          <a:p>
            <a:pPr algn="ctr"/>
            <a:r>
              <a:rPr lang="en-US" sz="2800" dirty="0" smtClean="0"/>
              <a:t>To Retain This Model Mentally?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7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Contexts &amp; Sanitizers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flipV="1">
            <a:off x="0" y="4068762"/>
            <a:ext cx="9144000" cy="17986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5750" lvl="1" indent="-285750">
              <a:lnSpc>
                <a:spcPct val="88000"/>
              </a:lnSpc>
              <a:spcBef>
                <a:spcPct val="20000"/>
              </a:spcBef>
              <a:buClr>
                <a:schemeClr val="accent2"/>
              </a:buClr>
              <a:buSzPct val="100000"/>
              <a:buFont typeface="Arial" pitchFamily="34" charset="0"/>
              <a:buChar char="•"/>
              <a:defRPr/>
            </a:pPr>
            <a:endParaRPr lang="en-US" sz="2800" dirty="0"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1222375"/>
            <a:ext cx="5905500" cy="2585323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  </a:t>
            </a:r>
            <a:r>
              <a:rPr lang="en-US" dirty="0" err="1">
                <a:latin typeface="Monaco" pitchFamily="49" charset="0"/>
                <a:cs typeface="+mn-cs"/>
              </a:rPr>
              <a:t>src</a:t>
            </a:r>
            <a:r>
              <a:rPr lang="en-US" dirty="0">
                <a:latin typeface="Monaco" pitchFamily="49" charset="0"/>
                <a:cs typeface="+mn-cs"/>
              </a:rPr>
              <a:t>="sunset.gif" height="right"</a:t>
            </a:r>
            <a:r>
              <a:rPr lang="en-US" b="1" dirty="0">
                <a:latin typeface="Monaco" pitchFamily="49" charset="0"/>
                <a:cs typeface="+mn-cs"/>
              </a:rPr>
              <a:t>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&lt;a</a:t>
            </a:r>
            <a:r>
              <a:rPr lang="en-US" dirty="0">
                <a:latin typeface="Monaco" pitchFamily="49" charset="0"/>
                <a:cs typeface="+mn-cs"/>
              </a:rPr>
              <a:t> </a:t>
            </a:r>
            <a:r>
              <a:rPr lang="en-US" dirty="0" err="1" smtClean="0">
                <a:latin typeface="Monaco" pitchFamily="49" charset="0"/>
                <a:cs typeface="+mn-cs"/>
              </a:rPr>
              <a:t>href</a:t>
            </a:r>
            <a:r>
              <a:rPr lang="en-US" dirty="0">
                <a:latin typeface="Monaco" pitchFamily="49" charset="0"/>
                <a:cs typeface="+mn-cs"/>
              </a:rPr>
              <a:t>=“</a:t>
            </a:r>
            <a:r>
              <a:rPr lang="en-US" dirty="0" err="1" smtClean="0">
                <a:latin typeface="Monaco" pitchFamily="49" charset="0"/>
                <a:cs typeface="+mn-cs"/>
              </a:rPr>
              <a:t>javascript:document.write</a:t>
            </a:r>
            <a:r>
              <a:rPr lang="en-US" dirty="0" smtClean="0">
                <a:latin typeface="Monaco" pitchFamily="49" charset="0"/>
                <a:cs typeface="+mn-cs"/>
              </a:rPr>
              <a:t>(..);”&gt; </a:t>
            </a: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Diapers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&lt;/a&gt;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&lt;script&gt;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</a:t>
            </a:r>
            <a:r>
              <a:rPr lang="en-US" dirty="0" err="1">
                <a:latin typeface="Monaco" pitchFamily="49" charset="0"/>
                <a:cs typeface="+mn-cs"/>
              </a:rPr>
              <a:t>var</a:t>
            </a:r>
            <a:r>
              <a:rPr lang="en-US" dirty="0">
                <a:latin typeface="Monaco" pitchFamily="49" charset="0"/>
                <a:cs typeface="+mn-cs"/>
              </a:rPr>
              <a:t> name=‘</a:t>
            </a:r>
            <a:r>
              <a:rPr lang="en-US" dirty="0" err="1">
                <a:latin typeface="Monaco" pitchFamily="49" charset="0"/>
                <a:cs typeface="+mn-cs"/>
              </a:rPr>
              <a:t>Stewie</a:t>
            </a:r>
            <a:r>
              <a:rPr lang="en-US" dirty="0">
                <a:latin typeface="Monaco" pitchFamily="49" charset="0"/>
                <a:cs typeface="+mn-cs"/>
              </a:rPr>
              <a:t>’;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&lt;/script&gt;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62600" y="3230562"/>
            <a:ext cx="798514" cy="274638"/>
          </a:xfrm>
          <a:prstGeom prst="rect">
            <a:avLst/>
          </a:prstGeom>
          <a:solidFill>
            <a:srgbClr val="92D050">
              <a:alpha val="50195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24399" y="1249362"/>
            <a:ext cx="1427957" cy="350838"/>
          </a:xfrm>
          <a:prstGeom prst="rect">
            <a:avLst/>
          </a:prstGeom>
          <a:solidFill>
            <a:srgbClr val="FFC000">
              <a:alpha val="50980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91000" y="2133600"/>
            <a:ext cx="952500" cy="274638"/>
          </a:xfrm>
          <a:prstGeom prst="rect">
            <a:avLst/>
          </a:prstGeom>
          <a:solidFill>
            <a:srgbClr val="7030A0">
              <a:alpha val="30196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543800" y="1249362"/>
            <a:ext cx="609600" cy="350838"/>
          </a:xfrm>
          <a:prstGeom prst="rect">
            <a:avLst/>
          </a:prstGeom>
          <a:solidFill>
            <a:srgbClr val="FFFF00">
              <a:alpha val="50195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13" name="Elbow Connector 31"/>
          <p:cNvCxnSpPr>
            <a:cxnSpLocks noChangeShapeType="1"/>
          </p:cNvCxnSpPr>
          <p:nvPr/>
        </p:nvCxnSpPr>
        <p:spPr bwMode="auto">
          <a:xfrm rot="10800000" flipV="1">
            <a:off x="3086100" y="2441575"/>
            <a:ext cx="1793875" cy="1550987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78257"/>
              </p:ext>
            </p:extLst>
          </p:nvPr>
        </p:nvGraphicFramePr>
        <p:xfrm>
          <a:off x="152400" y="1401762"/>
          <a:ext cx="3047999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</a:rPr>
                        <a:t>Quoted  URI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Html-entity encode 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qoutes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 (&amp;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quot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; for “),</a:t>
                      </a:r>
                    </a:p>
                    <a:p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Neuter</a:t>
                      </a:r>
                      <a:r>
                        <a:rPr lang="en-US" sz="1800" baseline="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r>
                        <a:rPr lang="en-US" sz="1800" dirty="0" err="1" smtClean="0">
                          <a:latin typeface="Consolas" pitchFamily="49" charset="0"/>
                          <a:cs typeface="Consolas" pitchFamily="49" charset="0"/>
                        </a:rPr>
                        <a:t>avascript</a:t>
                      </a:r>
                      <a:r>
                        <a:rPr lang="en-US" sz="1800" dirty="0" smtClean="0">
                          <a:latin typeface="Consolas" pitchFamily="49" charset="0"/>
                          <a:cs typeface="Consolas" pitchFamily="49" charset="0"/>
                        </a:rPr>
                        <a:t>: URI</a:t>
                      </a:r>
                      <a:endParaRPr lang="en-US" sz="1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781800" y="2468562"/>
          <a:ext cx="2285999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CSS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Prevent </a:t>
                      </a:r>
                      <a:r>
                        <a:rPr lang="en-US" sz="1400" dirty="0" err="1" smtClean="0">
                          <a:latin typeface="Consolas" pitchFamily="49" charset="0"/>
                          <a:cs typeface="Consolas" pitchFamily="49" charset="0"/>
                        </a:rPr>
                        <a:t>moz</a:t>
                      </a:r>
                      <a:r>
                        <a:rPr lang="en-US" sz="1400" dirty="0" smtClean="0">
                          <a:latin typeface="Consolas" pitchFamily="49" charset="0"/>
                          <a:cs typeface="Consolas" pitchFamily="49" charset="0"/>
                        </a:rPr>
                        <a:t>-bindings,</a:t>
                      </a:r>
                    </a:p>
                    <a:p>
                      <a:r>
                        <a:rPr lang="en-US" sz="1400" baseline="0" dirty="0" smtClean="0">
                          <a:latin typeface="Consolas" pitchFamily="49" charset="0"/>
                          <a:cs typeface="Consolas" pitchFamily="49" charset="0"/>
                        </a:rPr>
                        <a:t>behavior: URLs</a:t>
                      </a:r>
                      <a:endParaRPr lang="en-US" sz="14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6200" y="4068762"/>
          <a:ext cx="4724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Html Content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Convert &lt;,&gt;,&amp;,”,’ to</a:t>
                      </a:r>
                      <a:r>
                        <a:rPr lang="en-US" baseline="0" dirty="0" smtClean="0">
                          <a:latin typeface="Consolas" pitchFamily="49" charset="0"/>
                          <a:cs typeface="Consolas" pitchFamily="49" charset="0"/>
                        </a:rPr>
                        <a:t> Html-entities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00200" y="4927600"/>
          <a:ext cx="731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j-lt"/>
                        </a:rPr>
                        <a:t>JS String Literal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Encode</a:t>
                      </a:r>
                      <a:r>
                        <a:rPr lang="en-US" baseline="0" dirty="0" smtClean="0">
                          <a:latin typeface="Consolas" pitchFamily="49" charset="0"/>
                          <a:cs typeface="Consolas" pitchFamily="49" charset="0"/>
                        </a:rPr>
                        <a:t> ‘,”,&amp;,\n,\r,(,),&lt;,&gt;,\ to Unicode encoding \u00XX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5428457" y="3974305"/>
            <a:ext cx="1447800" cy="41751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" name="Elbow Connector 31"/>
          <p:cNvCxnSpPr>
            <a:cxnSpLocks noChangeShapeType="1"/>
          </p:cNvCxnSpPr>
          <p:nvPr/>
        </p:nvCxnSpPr>
        <p:spPr bwMode="auto">
          <a:xfrm rot="10800000" flipV="1">
            <a:off x="3200400" y="1554162"/>
            <a:ext cx="1447800" cy="30480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Elbow Connector 31"/>
          <p:cNvCxnSpPr>
            <a:cxnSpLocks noChangeShapeType="1"/>
          </p:cNvCxnSpPr>
          <p:nvPr/>
        </p:nvCxnSpPr>
        <p:spPr bwMode="auto">
          <a:xfrm rot="16200000" flipH="1">
            <a:off x="7543800" y="1706562"/>
            <a:ext cx="838200" cy="68580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9557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3276600"/>
          </a:xfrm>
        </p:spPr>
        <p:txBody>
          <a:bodyPr>
            <a:normAutofit/>
          </a:bodyPr>
          <a:lstStyle/>
          <a:p>
            <a:r>
              <a:rPr lang="en-US" dirty="0"/>
              <a:t>Does Sanitization Defense Fail In Practice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7 Commercial Applications, </a:t>
            </a:r>
            <a:r>
              <a:rPr lang="en-US" i="1" dirty="0" smtClean="0"/>
              <a:t>400 </a:t>
            </a:r>
            <a:r>
              <a:rPr lang="en-US" i="1" dirty="0"/>
              <a:t>KLOC</a:t>
            </a:r>
          </a:p>
          <a:p>
            <a:r>
              <a:rPr lang="en-US" dirty="0" smtClean="0"/>
              <a:t>2 New Classes of Errors in Sanitizer Use</a:t>
            </a:r>
          </a:p>
          <a:p>
            <a:pPr lvl="1"/>
            <a:r>
              <a:rPr lang="en-US" dirty="0" smtClean="0"/>
              <a:t>How Often &amp; Why</a:t>
            </a:r>
          </a:p>
          <a:p>
            <a:r>
              <a:rPr lang="en-US" sz="36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CRIPT</a:t>
            </a:r>
            <a:r>
              <a:rPr lang="en-US" sz="36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ea typeface="+mj-ea"/>
                <a:cs typeface="Times New Roman" pitchFamily="18" charset="0"/>
              </a:rPr>
              <a:t>ARD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dirty="0" smtClean="0"/>
              <a:t>Automated Sanitizer Use Analysis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22375" y="4572000"/>
            <a:ext cx="1749425" cy="8382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Legacy</a:t>
            </a:r>
          </a:p>
          <a:p>
            <a:pPr algn="ctr"/>
            <a:r>
              <a:rPr lang="en-US" sz="2800" b="1" dirty="0" smtClean="0"/>
              <a:t>.NET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581400" y="4572000"/>
            <a:ext cx="1749425" cy="8382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Minimal</a:t>
            </a:r>
          </a:p>
          <a:p>
            <a:pPr algn="ctr"/>
            <a:r>
              <a:rPr lang="en-US" sz="2800" b="1" dirty="0" smtClean="0"/>
              <a:t>Specs</a:t>
            </a:r>
            <a:endParaRPr lang="en-US" sz="28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5791200" y="4572000"/>
            <a:ext cx="2130425" cy="8382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Concrete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Test Cases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5562600"/>
            <a:ext cx="8763000" cy="62865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Can Auto-Correct Sanitization During Deployment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Error #1: </a:t>
            </a:r>
            <a:br>
              <a:rPr lang="en-US" sz="3600" dirty="0"/>
            </a:br>
            <a:r>
              <a:rPr lang="en-US" sz="3600" dirty="0"/>
              <a:t>Context-Mismatched Sanitization(CMS)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3" name="Rectangle 3" descr="Large confetti"/>
          <p:cNvSpPr txBox="1">
            <a:spLocks noChangeArrowheads="1"/>
          </p:cNvSpPr>
          <p:nvPr/>
        </p:nvSpPr>
        <p:spPr>
          <a:xfrm>
            <a:off x="76200" y="1524000"/>
            <a:ext cx="9067800" cy="571500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1447800"/>
            <a:ext cx="6172200" cy="2586038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</a:t>
            </a:r>
            <a:r>
              <a:rPr lang="en-US" b="1" dirty="0" err="1">
                <a:latin typeface="Monaco" pitchFamily="49" charset="0"/>
                <a:cs typeface="+mn-cs"/>
              </a:rPr>
              <a:t>img</a:t>
            </a:r>
            <a:r>
              <a:rPr lang="en-US" b="1" dirty="0">
                <a:latin typeface="Monaco" pitchFamily="49" charset="0"/>
                <a:cs typeface="+mn-cs"/>
              </a:rPr>
              <a:t>  </a:t>
            </a:r>
            <a:r>
              <a:rPr lang="en-US" dirty="0" err="1">
                <a:latin typeface="Monaco" pitchFamily="49" charset="0"/>
                <a:cs typeface="+mn-cs"/>
              </a:rPr>
              <a:t>src</a:t>
            </a:r>
            <a:r>
              <a:rPr lang="en-US" dirty="0">
                <a:latin typeface="Monaco" pitchFamily="49" charset="0"/>
                <a:cs typeface="+mn-cs"/>
              </a:rPr>
              <a:t>="sunset.gif" height="right"</a:t>
            </a:r>
            <a:r>
              <a:rPr lang="en-US" b="1" dirty="0">
                <a:latin typeface="Monaco" pitchFamily="49" charset="0"/>
                <a:cs typeface="+mn-cs"/>
              </a:rPr>
              <a:t>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&lt;a</a:t>
            </a:r>
            <a:r>
              <a:rPr lang="en-US" dirty="0">
                <a:latin typeface="Monaco" pitchFamily="49" charset="0"/>
                <a:cs typeface="+mn-cs"/>
              </a:rPr>
              <a:t> </a:t>
            </a:r>
            <a:r>
              <a:rPr lang="en-US" dirty="0" err="1">
                <a:latin typeface="Monaco" pitchFamily="49" charset="0"/>
                <a:cs typeface="+mn-cs"/>
              </a:rPr>
              <a:t>href</a:t>
            </a:r>
            <a:r>
              <a:rPr lang="en-US" dirty="0">
                <a:latin typeface="Monaco" pitchFamily="49" charset="0"/>
                <a:cs typeface="+mn-cs"/>
              </a:rPr>
              <a:t>=“</a:t>
            </a:r>
            <a:r>
              <a:rPr lang="en-US" dirty="0" err="1">
                <a:latin typeface="Monaco" pitchFamily="49" charset="0"/>
                <a:cs typeface="+mn-cs"/>
              </a:rPr>
              <a:t>javascript</a:t>
            </a:r>
            <a:r>
              <a:rPr lang="en-US" dirty="0">
                <a:latin typeface="Monaco" pitchFamily="49" charset="0"/>
                <a:cs typeface="+mn-cs"/>
              </a:rPr>
              <a:t>: </a:t>
            </a:r>
            <a:r>
              <a:rPr lang="en-US" dirty="0" err="1">
                <a:latin typeface="Monaco" pitchFamily="49" charset="0"/>
                <a:cs typeface="+mn-cs"/>
              </a:rPr>
              <a:t>document.write</a:t>
            </a:r>
            <a:r>
              <a:rPr lang="en-US" dirty="0">
                <a:latin typeface="Monaco" pitchFamily="49" charset="0"/>
                <a:cs typeface="+mn-cs"/>
              </a:rPr>
              <a:t>(‘…’);”&gt;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Diapers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&lt;/a&gt;</a:t>
            </a:r>
            <a:r>
              <a:rPr lang="en-US" dirty="0">
                <a:latin typeface="Monaco" pitchFamily="49" charset="0"/>
                <a:cs typeface="+mn-cs"/>
              </a:rPr>
              <a:t/>
            </a:r>
            <a:br>
              <a:rPr lang="en-US" dirty="0">
                <a:latin typeface="Monaco" pitchFamily="49" charset="0"/>
                <a:cs typeface="+mn-cs"/>
              </a:rPr>
            </a:br>
            <a:endParaRPr lang="en-US" dirty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&lt;script&gt;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Monaco" pitchFamily="49" charset="0"/>
                <a:cs typeface="+mn-cs"/>
              </a:rPr>
              <a:t>	</a:t>
            </a:r>
            <a:r>
              <a:rPr lang="en-US" dirty="0" err="1">
                <a:latin typeface="Monaco" pitchFamily="49" charset="0"/>
                <a:cs typeface="+mn-cs"/>
              </a:rPr>
              <a:t>var</a:t>
            </a:r>
            <a:r>
              <a:rPr lang="en-US" dirty="0">
                <a:latin typeface="Monaco" pitchFamily="49" charset="0"/>
                <a:cs typeface="+mn-cs"/>
              </a:rPr>
              <a:t> name=‘</a:t>
            </a:r>
            <a:r>
              <a:rPr lang="en-US" dirty="0" err="1">
                <a:latin typeface="Monaco" pitchFamily="49" charset="0"/>
                <a:cs typeface="+mn-cs"/>
              </a:rPr>
              <a:t>Stewie</a:t>
            </a:r>
            <a:r>
              <a:rPr lang="en-US" dirty="0">
                <a:latin typeface="Monaco" pitchFamily="49" charset="0"/>
                <a:cs typeface="+mn-cs"/>
              </a:rPr>
              <a:t>’;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&lt;/script&gt;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2667000" y="3429000"/>
            <a:ext cx="838200" cy="228600"/>
          </a:xfrm>
          <a:prstGeom prst="rect">
            <a:avLst/>
          </a:prstGeom>
          <a:solidFill>
            <a:srgbClr val="92D050">
              <a:alpha val="50195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219200" y="2362200"/>
            <a:ext cx="1143000" cy="304800"/>
          </a:xfrm>
          <a:prstGeom prst="rect">
            <a:avLst/>
          </a:prstGeom>
          <a:solidFill>
            <a:srgbClr val="7030A0">
              <a:alpha val="30196"/>
            </a:srgbClr>
          </a:solidFill>
          <a:ln w="635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27" name="Elbow Connector 11"/>
          <p:cNvCxnSpPr>
            <a:cxnSpLocks noChangeShapeType="1"/>
          </p:cNvCxnSpPr>
          <p:nvPr/>
        </p:nvCxnSpPr>
        <p:spPr bwMode="auto">
          <a:xfrm>
            <a:off x="2819400" y="3733800"/>
            <a:ext cx="3810000" cy="149225"/>
          </a:xfrm>
          <a:prstGeom prst="bentConnector3">
            <a:avLst>
              <a:gd name="adj1" fmla="val -88"/>
            </a:avLst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6677025" y="3653135"/>
            <a:ext cx="2258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JS String Context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94137" y="3117850"/>
            <a:ext cx="1842171" cy="46166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+mn-lt"/>
                <a:cs typeface="+mn-cs"/>
              </a:rPr>
              <a:t>HtmlEncode</a:t>
            </a:r>
            <a:endParaRPr lang="en-US" sz="2400" dirty="0">
              <a:latin typeface="+mn-lt"/>
              <a:cs typeface="+mn-cs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5731" y="2661765"/>
            <a:ext cx="4556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6019800" y="3124200"/>
            <a:ext cx="2250616" cy="46166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+mn-lt"/>
                <a:cs typeface="+mn-cs"/>
              </a:rPr>
              <a:t>JSStringEncode</a:t>
            </a: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04800" y="4953000"/>
            <a:ext cx="7953375" cy="762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Which Sanitizer To Apply Where?</a:t>
            </a:r>
            <a:endParaRPr lang="en-US" sz="3200" dirty="0">
              <a:solidFill>
                <a:srgbClr val="000000"/>
              </a:solidFill>
              <a:latin typeface="+mn-lt"/>
              <a:cs typeface="+mn-cs"/>
            </a:endParaRPr>
          </a:p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H="1">
            <a:off x="3230562" y="3308350"/>
            <a:ext cx="663576" cy="1206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flipH="1" flipV="1">
            <a:off x="2362200" y="2667000"/>
            <a:ext cx="1531937" cy="4572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2125" y="2438400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16-Point Star 37"/>
          <p:cNvSpPr>
            <a:spLocks noChangeArrowheads="1"/>
          </p:cNvSpPr>
          <p:nvPr/>
        </p:nvSpPr>
        <p:spPr bwMode="auto">
          <a:xfrm>
            <a:off x="0" y="3960813"/>
            <a:ext cx="6827838" cy="915987"/>
          </a:xfrm>
          <a:prstGeom prst="star16">
            <a:avLst>
              <a:gd name="adj" fmla="val 37500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sz="2000" b="1" i="1">
                <a:solidFill>
                  <a:schemeClr val="bg1"/>
                </a:solidFill>
                <a:latin typeface="Calibri" pitchFamily="34" charset="0"/>
              </a:rPr>
              <a:t>\r\n; alert(document.cookie);</a:t>
            </a:r>
          </a:p>
          <a:p>
            <a:pPr eaLnBrk="0" hangingPunct="0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9738" y="4033837"/>
            <a:ext cx="601662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Elbow Connector 11"/>
          <p:cNvCxnSpPr>
            <a:cxnSpLocks noChangeShapeType="1"/>
          </p:cNvCxnSpPr>
          <p:nvPr/>
        </p:nvCxnSpPr>
        <p:spPr bwMode="auto">
          <a:xfrm flipV="1">
            <a:off x="2362200" y="2587625"/>
            <a:ext cx="4314825" cy="1"/>
          </a:xfrm>
          <a:prstGeom prst="bentConnector3">
            <a:avLst>
              <a:gd name="adj1" fmla="val 50000"/>
            </a:avLst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6697881" y="2362200"/>
            <a:ext cx="2446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HTML Tag Context</a:t>
            </a:r>
            <a:endParaRPr lang="en-US" sz="2400" dirty="0">
              <a:latin typeface="Calibri" pitchFamily="34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389808375"/>
              </p:ext>
            </p:extLst>
          </p:nvPr>
        </p:nvGraphicFramePr>
        <p:xfrm>
          <a:off x="1349976" y="108537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0" name="Rounded Rectangle 39"/>
          <p:cNvSpPr/>
          <p:nvPr/>
        </p:nvSpPr>
        <p:spPr>
          <a:xfrm>
            <a:off x="304800" y="4114800"/>
            <a:ext cx="8001000" cy="1066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1,207</a:t>
            </a:r>
            <a:r>
              <a:rPr lang="en-US" sz="4400" dirty="0"/>
              <a:t> (</a:t>
            </a:r>
            <a:r>
              <a:rPr lang="en-US" sz="4400" b="1" dirty="0"/>
              <a:t>4.7</a:t>
            </a:r>
            <a:r>
              <a:rPr lang="en-US" sz="4400" dirty="0"/>
              <a:t>%) </a:t>
            </a:r>
            <a:r>
              <a:rPr lang="en-US" sz="4400" dirty="0" smtClean="0"/>
              <a:t>are CMS errors!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746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5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1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4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7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0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3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6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9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2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5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8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1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4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7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0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8" grpId="0" animBg="1"/>
      <p:bldP spid="38" grpId="1" animBg="1"/>
      <p:bldP spid="34" grpId="0"/>
      <p:bldGraphic spid="11" grpId="0">
        <p:bldAsOne/>
      </p:bldGraphic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cs typeface="Times New Roman" pitchFamily="18" charset="0"/>
              </a:rPr>
              <a:t>Why Does Context-Mismatch Happen?</a:t>
            </a:r>
            <a:endParaRPr lang="en-US" sz="3600" b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00150" y="16764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781175" y="2133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27138" y="3473450"/>
            <a:ext cx="638175" cy="304800"/>
          </a:xfrm>
          <a:prstGeom prst="ellipse">
            <a:avLst/>
          </a:prstGeom>
          <a:solidFill>
            <a:schemeClr val="bg2">
              <a:lumMod val="1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314575" y="34734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752600" y="41910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371600" y="6324600"/>
            <a:ext cx="1419225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+mn-cs"/>
              </a:rPr>
              <a:t>Output Sink</a:t>
            </a:r>
          </a:p>
        </p:txBody>
      </p:sp>
      <p:cxnSp>
        <p:nvCxnSpPr>
          <p:cNvPr id="19" name="Straight Arrow Connector 18"/>
          <p:cNvCxnSpPr>
            <a:cxnSpLocks noChangeShapeType="1"/>
            <a:stCxn id="10" idx="4"/>
            <a:endCxn id="12" idx="1"/>
          </p:cNvCxnSpPr>
          <p:nvPr/>
        </p:nvCxnSpPr>
        <p:spPr bwMode="auto">
          <a:xfrm>
            <a:off x="1519238" y="1981200"/>
            <a:ext cx="35560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" name="Straight Arrow Connector 20"/>
          <p:cNvCxnSpPr>
            <a:cxnSpLocks noChangeShapeType="1"/>
            <a:stCxn id="31" idx="5"/>
            <a:endCxn id="14" idx="0"/>
          </p:cNvCxnSpPr>
          <p:nvPr/>
        </p:nvCxnSpPr>
        <p:spPr bwMode="auto">
          <a:xfrm>
            <a:off x="2325688" y="3155950"/>
            <a:ext cx="307975" cy="317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Straight Arrow Connector 21"/>
          <p:cNvCxnSpPr>
            <a:cxnSpLocks noChangeShapeType="1"/>
            <a:stCxn id="31" idx="3"/>
            <a:endCxn id="13" idx="0"/>
          </p:cNvCxnSpPr>
          <p:nvPr/>
        </p:nvCxnSpPr>
        <p:spPr bwMode="auto">
          <a:xfrm flipH="1">
            <a:off x="1546226" y="3155763"/>
            <a:ext cx="328408" cy="3176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" name="Straight Arrow Connector 24"/>
          <p:cNvCxnSpPr>
            <a:cxnSpLocks noChangeShapeType="1"/>
            <a:stCxn id="15" idx="4"/>
            <a:endCxn id="18" idx="0"/>
          </p:cNvCxnSpPr>
          <p:nvPr/>
        </p:nvCxnSpPr>
        <p:spPr bwMode="auto">
          <a:xfrm>
            <a:off x="2071688" y="4495800"/>
            <a:ext cx="9525" cy="18288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" name="Straight Arrow Connector 26"/>
          <p:cNvCxnSpPr>
            <a:cxnSpLocks noChangeShapeType="1"/>
            <a:stCxn id="14" idx="4"/>
            <a:endCxn id="15" idx="7"/>
          </p:cNvCxnSpPr>
          <p:nvPr/>
        </p:nvCxnSpPr>
        <p:spPr bwMode="auto">
          <a:xfrm flipH="1">
            <a:off x="2297316" y="3778250"/>
            <a:ext cx="336347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" name="Straight Arrow Connector 27"/>
          <p:cNvCxnSpPr>
            <a:cxnSpLocks noChangeShapeType="1"/>
            <a:stCxn id="13" idx="4"/>
            <a:endCxn id="15" idx="1"/>
          </p:cNvCxnSpPr>
          <p:nvPr/>
        </p:nvCxnSpPr>
        <p:spPr bwMode="auto">
          <a:xfrm>
            <a:off x="1546226" y="3778250"/>
            <a:ext cx="299833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896938" y="1676400"/>
            <a:ext cx="609600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>
                <a:solidFill>
                  <a:srgbClr val="000000"/>
                </a:solidFill>
              </a:rPr>
              <a:t>San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1781175" y="2895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32" name="Straight Arrow Connector 31"/>
          <p:cNvCxnSpPr>
            <a:cxnSpLocks noChangeShapeType="1"/>
            <a:stCxn id="12" idx="4"/>
            <a:endCxn id="31" idx="0"/>
          </p:cNvCxnSpPr>
          <p:nvPr/>
        </p:nvCxnSpPr>
        <p:spPr bwMode="auto">
          <a:xfrm>
            <a:off x="2100263" y="2438400"/>
            <a:ext cx="0" cy="457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795917" cy="79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0825" y="3515090"/>
            <a:ext cx="625475" cy="720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Oval 37"/>
          <p:cNvSpPr/>
          <p:nvPr/>
        </p:nvSpPr>
        <p:spPr bwMode="auto">
          <a:xfrm>
            <a:off x="1800225" y="12192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40" name="Straight Arrow Connector 39"/>
          <p:cNvCxnSpPr>
            <a:cxnSpLocks noChangeShapeType="1"/>
            <a:stCxn id="38" idx="3"/>
            <a:endCxn id="10" idx="0"/>
          </p:cNvCxnSpPr>
          <p:nvPr/>
        </p:nvCxnSpPr>
        <p:spPr bwMode="auto">
          <a:xfrm flipH="1">
            <a:off x="1519238" y="1479550"/>
            <a:ext cx="37465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46" name="Picture 2" descr="http://t2.gstatic.com/images?q=tbn:ANd9GcTtoZ1_0MgDrKq-KrM9Gg-7d4zCtv4ErAZugyovBy8oKBRWzdy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43400"/>
            <a:ext cx="1074098" cy="134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ounded Rectangle 46"/>
          <p:cNvSpPr/>
          <p:nvPr/>
        </p:nvSpPr>
        <p:spPr>
          <a:xfrm>
            <a:off x="2994816" y="1752600"/>
            <a:ext cx="5920584" cy="1066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Context is a Global</a:t>
            </a:r>
          </a:p>
          <a:p>
            <a:pPr algn="ctr"/>
            <a:r>
              <a:rPr lang="en-US" sz="3200" b="1" dirty="0" smtClean="0"/>
              <a:t>Path-Sensitive Property</a:t>
            </a:r>
            <a:endParaRPr lang="en-US" sz="3200" dirty="0"/>
          </a:p>
        </p:txBody>
      </p:sp>
      <p:sp>
        <p:nvSpPr>
          <p:cNvPr id="48" name="Rounded Rectangle 47"/>
          <p:cNvSpPr/>
          <p:nvPr/>
        </p:nvSpPr>
        <p:spPr>
          <a:xfrm>
            <a:off x="2971800" y="4419600"/>
            <a:ext cx="5920584" cy="1066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But, developers select Sanitizers Locally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04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30" grpId="0" animBg="1"/>
      <p:bldP spid="31" grpId="0" animBg="1"/>
      <p:bldP spid="38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Error #2: </a:t>
            </a:r>
            <a:br>
              <a:rPr lang="en-US" sz="3600" dirty="0"/>
            </a:br>
            <a:r>
              <a:rPr lang="en-US" sz="3600" dirty="0"/>
              <a:t>Inconsistent Multiple Sanitization(IMS)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200150" y="16764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781175" y="2133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1227138" y="3473450"/>
            <a:ext cx="638175" cy="304800"/>
          </a:xfrm>
          <a:prstGeom prst="ellipse">
            <a:avLst/>
          </a:prstGeom>
          <a:solidFill>
            <a:schemeClr val="bg2">
              <a:lumMod val="1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752600" y="41910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371600" y="6324600"/>
            <a:ext cx="1419225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+mn-cs"/>
              </a:rPr>
              <a:t>Output Sink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3" idx="4"/>
            <a:endCxn id="24" idx="1"/>
          </p:cNvCxnSpPr>
          <p:nvPr/>
        </p:nvCxnSpPr>
        <p:spPr bwMode="auto">
          <a:xfrm>
            <a:off x="1519238" y="1981200"/>
            <a:ext cx="35560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  <a:stCxn id="35" idx="5"/>
          </p:cNvCxnSpPr>
          <p:nvPr/>
        </p:nvCxnSpPr>
        <p:spPr bwMode="auto">
          <a:xfrm>
            <a:off x="2325688" y="3155950"/>
            <a:ext cx="307975" cy="317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" name="Straight Arrow Connector 29"/>
          <p:cNvCxnSpPr>
            <a:cxnSpLocks noChangeShapeType="1"/>
            <a:stCxn id="35" idx="3"/>
            <a:endCxn id="25" idx="0"/>
          </p:cNvCxnSpPr>
          <p:nvPr/>
        </p:nvCxnSpPr>
        <p:spPr bwMode="auto">
          <a:xfrm flipH="1">
            <a:off x="1546226" y="3155763"/>
            <a:ext cx="328408" cy="3176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" name="Straight Arrow Connector 30"/>
          <p:cNvCxnSpPr>
            <a:cxnSpLocks noChangeShapeType="1"/>
            <a:stCxn id="26" idx="4"/>
            <a:endCxn id="27" idx="0"/>
          </p:cNvCxnSpPr>
          <p:nvPr/>
        </p:nvCxnSpPr>
        <p:spPr bwMode="auto">
          <a:xfrm>
            <a:off x="2071688" y="4495800"/>
            <a:ext cx="9525" cy="18288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" name="Straight Arrow Connector 31"/>
          <p:cNvCxnSpPr>
            <a:cxnSpLocks noChangeShapeType="1"/>
            <a:endCxn id="26" idx="7"/>
          </p:cNvCxnSpPr>
          <p:nvPr/>
        </p:nvCxnSpPr>
        <p:spPr bwMode="auto">
          <a:xfrm flipH="1">
            <a:off x="2297316" y="3778250"/>
            <a:ext cx="336347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" name="Straight Arrow Connector 32"/>
          <p:cNvCxnSpPr>
            <a:cxnSpLocks noChangeShapeType="1"/>
            <a:stCxn id="25" idx="4"/>
            <a:endCxn id="26" idx="1"/>
          </p:cNvCxnSpPr>
          <p:nvPr/>
        </p:nvCxnSpPr>
        <p:spPr bwMode="auto">
          <a:xfrm>
            <a:off x="1546226" y="3778250"/>
            <a:ext cx="299833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896938" y="1676400"/>
            <a:ext cx="799204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 smtClean="0">
                <a:solidFill>
                  <a:srgbClr val="000000"/>
                </a:solidFill>
              </a:rPr>
              <a:t>San 1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781175" y="2895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36" name="Straight Arrow Connector 35"/>
          <p:cNvCxnSpPr>
            <a:cxnSpLocks noChangeShapeType="1"/>
            <a:stCxn id="24" idx="4"/>
            <a:endCxn id="35" idx="0"/>
          </p:cNvCxnSpPr>
          <p:nvPr/>
        </p:nvCxnSpPr>
        <p:spPr bwMode="auto">
          <a:xfrm>
            <a:off x="2100263" y="2438400"/>
            <a:ext cx="0" cy="457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" name="Oval 37"/>
          <p:cNvSpPr/>
          <p:nvPr/>
        </p:nvSpPr>
        <p:spPr bwMode="auto">
          <a:xfrm>
            <a:off x="1800225" y="12192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39" name="Straight Arrow Connector 38"/>
          <p:cNvCxnSpPr>
            <a:cxnSpLocks noChangeShapeType="1"/>
            <a:stCxn id="38" idx="3"/>
            <a:endCxn id="23" idx="0"/>
          </p:cNvCxnSpPr>
          <p:nvPr/>
        </p:nvCxnSpPr>
        <p:spPr bwMode="auto">
          <a:xfrm flipH="1">
            <a:off x="1519238" y="1479550"/>
            <a:ext cx="374650" cy="1968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40" name="Picture 2" descr="http://t2.gstatic.com/images?q=tbn:ANd9GcTtoZ1_0MgDrKq-KrM9Gg-7d4zCtv4ErAZugyovBy8oKBRWzdy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02" y="4182018"/>
            <a:ext cx="1074098" cy="134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Oval 40"/>
          <p:cNvSpPr/>
          <p:nvPr/>
        </p:nvSpPr>
        <p:spPr bwMode="auto">
          <a:xfrm>
            <a:off x="2314575" y="34734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914400" y="3429000"/>
            <a:ext cx="781742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 smtClean="0">
                <a:solidFill>
                  <a:srgbClr val="000000"/>
                </a:solidFill>
              </a:rPr>
              <a:t>San 2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4648199" y="25527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H="1">
            <a:off x="4648199" y="36957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" name="16-Point Star 46"/>
          <p:cNvSpPr/>
          <p:nvPr/>
        </p:nvSpPr>
        <p:spPr bwMode="auto">
          <a:xfrm>
            <a:off x="4114800" y="1981200"/>
            <a:ext cx="990600" cy="571500"/>
          </a:xfrm>
          <a:prstGeom prst="star1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95300" dist="139700" dir="20340000" algn="ctr" rotWithShape="0">
              <a:srgbClr val="000000">
                <a:alpha val="32000"/>
              </a:srgbClr>
            </a:outerShdw>
          </a:effectLst>
        </p:spPr>
        <p:txBody>
          <a:bodyPr lIns="114300" tIns="57150" rIns="114300" bIns="57150"/>
          <a:lstStyle/>
          <a:p>
            <a:pPr algn="ctr" defTabSz="762000">
              <a:defRPr/>
            </a:pPr>
            <a:endParaRPr lang="en-US" sz="15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0854" y="1371600"/>
            <a:ext cx="2114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Attack Input</a:t>
            </a:r>
            <a:endParaRPr lang="en-US" sz="2800" dirty="0"/>
          </a:p>
        </p:txBody>
      </p: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4638329" y="4914900"/>
            <a:ext cx="9872" cy="8763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4191000" y="56769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Safe?</a:t>
            </a:r>
            <a:endParaRPr lang="en-US" dirty="0"/>
          </a:p>
        </p:txBody>
      </p:sp>
      <p:cxnSp>
        <p:nvCxnSpPr>
          <p:cNvPr id="49" name="Straight Arrow Connector 48"/>
          <p:cNvCxnSpPr>
            <a:cxnSpLocks noChangeShapeType="1"/>
          </p:cNvCxnSpPr>
          <p:nvPr/>
        </p:nvCxnSpPr>
        <p:spPr bwMode="auto">
          <a:xfrm flipH="1">
            <a:off x="6601772" y="25527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0" name="Straight Arrow Connector 49"/>
          <p:cNvCxnSpPr>
            <a:cxnSpLocks noChangeShapeType="1"/>
          </p:cNvCxnSpPr>
          <p:nvPr/>
        </p:nvCxnSpPr>
        <p:spPr bwMode="auto">
          <a:xfrm flipH="1">
            <a:off x="6601772" y="36957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16-Point Star 50"/>
          <p:cNvSpPr/>
          <p:nvPr/>
        </p:nvSpPr>
        <p:spPr bwMode="auto">
          <a:xfrm>
            <a:off x="6068373" y="1981200"/>
            <a:ext cx="990600" cy="571500"/>
          </a:xfrm>
          <a:prstGeom prst="star1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95300" dist="139700" dir="20340000" algn="ctr" rotWithShape="0">
              <a:srgbClr val="000000">
                <a:alpha val="32000"/>
              </a:srgbClr>
            </a:outerShdw>
          </a:effectLst>
        </p:spPr>
        <p:txBody>
          <a:bodyPr lIns="114300" tIns="57150" rIns="114300" bIns="57150"/>
          <a:lstStyle/>
          <a:p>
            <a:pPr algn="ctr" defTabSz="762000">
              <a:defRPr/>
            </a:pPr>
            <a:endParaRPr lang="en-US" sz="1500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52" name="Straight Arrow Connector 51"/>
          <p:cNvCxnSpPr>
            <a:cxnSpLocks noChangeShapeType="1"/>
          </p:cNvCxnSpPr>
          <p:nvPr/>
        </p:nvCxnSpPr>
        <p:spPr bwMode="auto">
          <a:xfrm flipH="1">
            <a:off x="6601773" y="49149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" name="TextBox 52"/>
          <p:cNvSpPr txBox="1"/>
          <p:nvPr/>
        </p:nvSpPr>
        <p:spPr>
          <a:xfrm>
            <a:off x="6144573" y="56769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Safe?</a:t>
            </a:r>
            <a:endParaRPr lang="en-US" dirty="0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4229996" y="3352800"/>
            <a:ext cx="799204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 smtClean="0">
                <a:solidFill>
                  <a:srgbClr val="000000"/>
                </a:solidFill>
              </a:rPr>
              <a:t>San 1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4247458" y="4495800"/>
            <a:ext cx="781742" cy="304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r>
              <a:rPr lang="en-US" i="1" dirty="0" smtClean="0">
                <a:solidFill>
                  <a:srgbClr val="000000"/>
                </a:solidFill>
              </a:rPr>
              <a:t>San 2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013616" y="3200400"/>
            <a:ext cx="7292184" cy="106680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Does the Order Matter?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1537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8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4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6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0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3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6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9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88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1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4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7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0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3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1111 L 0.36562 0.16667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7778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6666 0.2444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6 0.24444 L 0.58333 0.42222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8889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562 0.16667 L 0.57396 -0.01111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8889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34" grpId="0" animBg="1"/>
      <p:bldP spid="34" grpId="1" animBg="1"/>
      <p:bldP spid="34" grpId="2" animBg="1"/>
      <p:bldP spid="35" grpId="0" animBg="1"/>
      <p:bldP spid="35" grpId="1" animBg="1"/>
      <p:bldP spid="38" grpId="0" animBg="1"/>
      <p:bldP spid="38" grpId="1" animBg="1"/>
      <p:bldP spid="41" grpId="0" animBg="1"/>
      <p:bldP spid="41" grpId="1" animBg="1"/>
      <p:bldP spid="42" grpId="0" animBg="1"/>
      <p:bldP spid="42" grpId="1" animBg="1"/>
      <p:bldP spid="42" grpId="2" animBg="1"/>
      <p:bldP spid="47" grpId="0" animBg="1"/>
      <p:bldP spid="8" grpId="0"/>
      <p:bldP spid="10" grpId="0"/>
      <p:bldP spid="51" grpId="0" animBg="1"/>
      <p:bldP spid="53" grpId="0"/>
      <p:bldP spid="54" grpId="0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Inconsistent </a:t>
            </a:r>
            <a:r>
              <a:rPr lang="en-US" sz="3600" dirty="0"/>
              <a:t>Multiple Sanitization(IMS</a:t>
            </a:r>
            <a:r>
              <a:rPr lang="en-US" sz="3600" dirty="0" smtClean="0"/>
              <a:t>):</a:t>
            </a:r>
            <a:br>
              <a:rPr lang="en-US" sz="3600" dirty="0" smtClean="0"/>
            </a:br>
            <a:r>
              <a:rPr lang="en-US" sz="3600" dirty="0" smtClean="0"/>
              <a:t>Does it Really Happen?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376D-50DE-4DB3-BB8E-130F4CBAF3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4648199" y="2552700"/>
            <a:ext cx="2" cy="381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H="1">
            <a:off x="4648200" y="369570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" name="16-Point Star 46"/>
          <p:cNvSpPr/>
          <p:nvPr/>
        </p:nvSpPr>
        <p:spPr bwMode="auto">
          <a:xfrm>
            <a:off x="4114800" y="1981200"/>
            <a:ext cx="990600" cy="571500"/>
          </a:xfrm>
          <a:prstGeom prst="star1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95300" dist="139700" dir="20340000" algn="ctr" rotWithShape="0">
              <a:srgbClr val="000000">
                <a:alpha val="32000"/>
              </a:srgbClr>
            </a:outerShdw>
          </a:effectLst>
        </p:spPr>
        <p:txBody>
          <a:bodyPr lIns="114300" tIns="57150" rIns="114300" bIns="57150"/>
          <a:lstStyle/>
          <a:p>
            <a:pPr algn="ctr" defTabSz="762000">
              <a:defRPr/>
            </a:pPr>
            <a:endParaRPr lang="en-US" sz="15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9454" y="1371600"/>
            <a:ext cx="2114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Attack Input</a:t>
            </a:r>
            <a:endParaRPr lang="en-US" sz="2800" dirty="0"/>
          </a:p>
        </p:txBody>
      </p: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4634386" y="5105400"/>
            <a:ext cx="13815" cy="6858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3505201" y="3086100"/>
            <a:ext cx="2371626" cy="4953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i="1" dirty="0" err="1" smtClean="0">
                <a:solidFill>
                  <a:srgbClr val="000000"/>
                </a:solidFill>
              </a:rPr>
              <a:t>HtmlEncode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505200" y="4533900"/>
            <a:ext cx="2438400" cy="4953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i="1" dirty="0" err="1" smtClean="0">
                <a:solidFill>
                  <a:srgbClr val="000000"/>
                </a:solidFill>
              </a:rPr>
              <a:t>JSStringEncode</a:t>
            </a:r>
            <a:endParaRPr lang="en-US" sz="2400" i="1" dirty="0">
              <a:solidFill>
                <a:srgbClr val="000000"/>
              </a:solidFill>
            </a:endParaRPr>
          </a:p>
        </p:txBody>
      </p: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flipH="1">
            <a:off x="7391399" y="2600980"/>
            <a:ext cx="2" cy="381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 flipH="1">
            <a:off x="7391400" y="3743980"/>
            <a:ext cx="1" cy="7620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7" name="16-Point Star 56"/>
          <p:cNvSpPr/>
          <p:nvPr/>
        </p:nvSpPr>
        <p:spPr bwMode="auto">
          <a:xfrm>
            <a:off x="6858000" y="2029480"/>
            <a:ext cx="990600" cy="571500"/>
          </a:xfrm>
          <a:prstGeom prst="star16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95300" dist="139700" dir="20340000" algn="ctr" rotWithShape="0">
              <a:srgbClr val="000000">
                <a:alpha val="32000"/>
              </a:srgbClr>
            </a:outerShdw>
          </a:effectLst>
        </p:spPr>
        <p:txBody>
          <a:bodyPr lIns="114300" tIns="57150" rIns="114300" bIns="57150"/>
          <a:lstStyle/>
          <a:p>
            <a:pPr algn="ctr" defTabSz="762000">
              <a:defRPr/>
            </a:pPr>
            <a:endParaRPr lang="en-US" sz="1500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>
            <a:off x="7377586" y="5153680"/>
            <a:ext cx="13815" cy="6858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6172200" y="4533900"/>
            <a:ext cx="2438400" cy="4953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i="1" dirty="0" err="1" smtClean="0">
                <a:solidFill>
                  <a:srgbClr val="000000"/>
                </a:solidFill>
              </a:rPr>
              <a:t>HtmlEncode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6172200" y="3086100"/>
            <a:ext cx="2438400" cy="4953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hangingPunct="0"/>
            <a:r>
              <a:rPr lang="en-US" sz="2400" i="1" dirty="0" err="1" smtClean="0">
                <a:solidFill>
                  <a:srgbClr val="000000"/>
                </a:solidFill>
              </a:rPr>
              <a:t>JSStringEncode</a:t>
            </a:r>
            <a:endParaRPr lang="en-US" sz="2400" i="1" dirty="0">
              <a:solidFill>
                <a:srgbClr val="000000"/>
              </a:solidFill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5591999"/>
            <a:ext cx="838199" cy="965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774349959"/>
              </p:ext>
            </p:extLst>
          </p:nvPr>
        </p:nvGraphicFramePr>
        <p:xfrm>
          <a:off x="-304800" y="1608777"/>
          <a:ext cx="5920946" cy="423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4" name="Rounded Rectangle 63"/>
          <p:cNvSpPr/>
          <p:nvPr/>
        </p:nvSpPr>
        <p:spPr>
          <a:xfrm>
            <a:off x="1089816" y="2819400"/>
            <a:ext cx="7292184" cy="130558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342900" dist="139700" sx="102000" sy="102000" algn="ctr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285</a:t>
            </a:r>
            <a:r>
              <a:rPr lang="en-US" sz="4400" dirty="0" smtClean="0"/>
              <a:t> </a:t>
            </a:r>
            <a:r>
              <a:rPr lang="en-US" sz="4400" dirty="0"/>
              <a:t>(</a:t>
            </a:r>
            <a:r>
              <a:rPr lang="en-US" sz="4400" b="1" dirty="0"/>
              <a:t>8%</a:t>
            </a:r>
            <a:r>
              <a:rPr lang="en-US" sz="4400" dirty="0"/>
              <a:t>) </a:t>
            </a:r>
            <a:r>
              <a:rPr lang="en-US" sz="4400" dirty="0" smtClean="0"/>
              <a:t>of multiple sanitizations are errors!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262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3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6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2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5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8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1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4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7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0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3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6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49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52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7" grpId="0" animBg="1"/>
      <p:bldP spid="8" grpId="0"/>
      <p:bldP spid="54" grpId="0" animBg="1"/>
      <p:bldP spid="55" grpId="0" animBg="1"/>
      <p:bldP spid="57" grpId="0" animBg="1"/>
      <p:bldP spid="60" grpId="0" animBg="1"/>
      <p:bldP spid="61" grpId="0" animBg="1"/>
      <p:bldGraphic spid="12" grpId="0">
        <p:bldAsOne/>
      </p:bldGraphic>
      <p:bldP spid="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152400" y="76200"/>
            <a:ext cx="8763000" cy="1066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4300" tIns="57150" rIns="114300" bIns="57150"/>
          <a:lstStyle/>
          <a:p>
            <a:pPr marL="0" marR="0" lvl="0" indent="0" algn="ctr" defTabSz="7620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Why Does IMS </a:t>
            </a:r>
            <a:r>
              <a:rPr lang="en-US" sz="4000" dirty="0" smtClean="0"/>
              <a:t>Happen?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264591"/>
            <a:ext cx="2133600" cy="365125"/>
          </a:xfrm>
        </p:spPr>
        <p:txBody>
          <a:bodyPr/>
          <a:lstStyle/>
          <a:p>
            <a:fld id="{7177376D-50DE-4DB3-BB8E-130F4CBAF3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3" descr="Large confetti"/>
          <p:cNvSpPr txBox="1">
            <a:spLocks noChangeArrowheads="1"/>
          </p:cNvSpPr>
          <p:nvPr/>
        </p:nvSpPr>
        <p:spPr>
          <a:xfrm>
            <a:off x="76200" y="1504950"/>
            <a:ext cx="9067800" cy="5505450"/>
          </a:xfrm>
          <a:prstGeom prst="rect">
            <a:avLst/>
          </a:prstGeom>
          <a:ln w="127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>
              <a:latin typeface="+mn-lt"/>
              <a:ea typeface="ＭＳ Ｐゴシック" pitchFamily="34" charset="-128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>
              <a:latin typeface="+mn-lt"/>
              <a:ea typeface="ＭＳ Ｐゴシック" pitchFamily="34" charset="-128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552575" y="27432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998538" y="4083050"/>
            <a:ext cx="638175" cy="304800"/>
          </a:xfrm>
          <a:prstGeom prst="ellipse">
            <a:avLst/>
          </a:prstGeom>
          <a:solidFill>
            <a:schemeClr val="bg2">
              <a:lumMod val="1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1524000" y="48006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171575" y="5943600"/>
            <a:ext cx="1419225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+mn-cs"/>
              </a:rPr>
              <a:t>Output Sink</a:t>
            </a:r>
          </a:p>
        </p:txBody>
      </p:sp>
      <p:cxnSp>
        <p:nvCxnSpPr>
          <p:cNvPr id="34" name="Straight Arrow Connector 33"/>
          <p:cNvCxnSpPr>
            <a:cxnSpLocks noChangeShapeType="1"/>
            <a:stCxn id="41" idx="5"/>
          </p:cNvCxnSpPr>
          <p:nvPr/>
        </p:nvCxnSpPr>
        <p:spPr bwMode="auto">
          <a:xfrm>
            <a:off x="2097088" y="3765550"/>
            <a:ext cx="307975" cy="317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5" name="Straight Arrow Connector 34"/>
          <p:cNvCxnSpPr>
            <a:cxnSpLocks noChangeShapeType="1"/>
            <a:stCxn id="41" idx="3"/>
            <a:endCxn id="30" idx="0"/>
          </p:cNvCxnSpPr>
          <p:nvPr/>
        </p:nvCxnSpPr>
        <p:spPr bwMode="auto">
          <a:xfrm flipH="1">
            <a:off x="1317626" y="3765363"/>
            <a:ext cx="328408" cy="3176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  <a:stCxn id="31" idx="4"/>
          </p:cNvCxnSpPr>
          <p:nvPr/>
        </p:nvCxnSpPr>
        <p:spPr bwMode="auto">
          <a:xfrm flipH="1">
            <a:off x="1843087" y="5105400"/>
            <a:ext cx="1" cy="838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" name="Straight Arrow Connector 36"/>
          <p:cNvCxnSpPr>
            <a:cxnSpLocks noChangeShapeType="1"/>
            <a:endCxn id="31" idx="7"/>
          </p:cNvCxnSpPr>
          <p:nvPr/>
        </p:nvCxnSpPr>
        <p:spPr bwMode="auto">
          <a:xfrm flipH="1">
            <a:off x="2068716" y="4387850"/>
            <a:ext cx="336347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  <a:stCxn id="30" idx="4"/>
            <a:endCxn id="31" idx="1"/>
          </p:cNvCxnSpPr>
          <p:nvPr/>
        </p:nvCxnSpPr>
        <p:spPr bwMode="auto">
          <a:xfrm>
            <a:off x="1317626" y="4387850"/>
            <a:ext cx="299833" cy="4573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Oval 40"/>
          <p:cNvSpPr/>
          <p:nvPr/>
        </p:nvSpPr>
        <p:spPr bwMode="auto">
          <a:xfrm>
            <a:off x="1552575" y="350520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42" name="Straight Arrow Connector 41"/>
          <p:cNvCxnSpPr>
            <a:cxnSpLocks noChangeShapeType="1"/>
            <a:stCxn id="29" idx="4"/>
            <a:endCxn id="41" idx="0"/>
          </p:cNvCxnSpPr>
          <p:nvPr/>
        </p:nvCxnSpPr>
        <p:spPr bwMode="auto">
          <a:xfrm>
            <a:off x="1871663" y="3048000"/>
            <a:ext cx="0" cy="457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48" name="Picture 2" descr="http://t2.gstatic.com/images?q=tbn:ANd9GcTtoZ1_0MgDrKq-KrM9Gg-7d4zCtv4ErAZugyovBy8oKBRWzdy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1074098" cy="134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Oval 48"/>
          <p:cNvSpPr/>
          <p:nvPr/>
        </p:nvSpPr>
        <p:spPr bwMode="auto">
          <a:xfrm>
            <a:off x="2085975" y="4083050"/>
            <a:ext cx="638175" cy="304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4800" y="1219200"/>
            <a:ext cx="8229600" cy="1015663"/>
          </a:xfrm>
          <a:prstGeom prst="rect">
            <a:avLst/>
          </a:prstGeom>
          <a:solidFill>
            <a:schemeClr val="bg1">
              <a:lumMod val="75000"/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&lt;script&gt;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atin typeface="Monaco" pitchFamily="49" charset="0"/>
              </a:rPr>
              <a:t>document.write</a:t>
            </a:r>
            <a:r>
              <a:rPr lang="en-US" sz="2400" b="1" dirty="0" smtClean="0">
                <a:latin typeface="Monaco" pitchFamily="49" charset="0"/>
              </a:rPr>
              <a:t> (‘                   </a:t>
            </a:r>
            <a:r>
              <a:rPr lang="en-US" sz="2400" dirty="0">
                <a:latin typeface="Monaco" pitchFamily="49" charset="0"/>
              </a:rPr>
              <a:t> </a:t>
            </a:r>
            <a:r>
              <a:rPr lang="en-US" sz="2400" dirty="0" smtClean="0">
                <a:latin typeface="Monaco" pitchFamily="49" charset="0"/>
              </a:rPr>
              <a:t>    </a:t>
            </a:r>
            <a:r>
              <a:rPr lang="en-US" sz="2400" b="1" dirty="0" smtClean="0">
                <a:latin typeface="Monaco" pitchFamily="49" charset="0"/>
              </a:rPr>
              <a:t>’);</a:t>
            </a:r>
            <a:endParaRPr lang="en-US" b="1" dirty="0">
              <a:latin typeface="Monaco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Monaco" pitchFamily="49" charset="0"/>
                <a:cs typeface="+mn-cs"/>
              </a:rPr>
              <a:t>&lt;/script&gt;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24200" y="1219200"/>
            <a:ext cx="2667000" cy="101566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aco" pitchFamily="49" charset="0"/>
                <a:cs typeface="+mn-cs"/>
              </a:rPr>
              <a:t>  </a:t>
            </a:r>
            <a:r>
              <a:rPr lang="en-US" sz="2400" b="1" dirty="0" smtClean="0">
                <a:latin typeface="Monaco" pitchFamily="49" charset="0"/>
                <a:cs typeface="+mn-cs"/>
              </a:rPr>
              <a:t>&lt;a </a:t>
            </a:r>
            <a:r>
              <a:rPr lang="en-US" sz="2400" b="1" dirty="0" err="1" smtClean="0">
                <a:latin typeface="Monaco" pitchFamily="49" charset="0"/>
                <a:cs typeface="+mn-cs"/>
              </a:rPr>
              <a:t>href</a:t>
            </a:r>
            <a:r>
              <a:rPr lang="en-US" sz="2400" b="1" dirty="0" smtClean="0">
                <a:latin typeface="Monaco" pitchFamily="49" charset="0"/>
                <a:cs typeface="+mn-cs"/>
              </a:rPr>
              <a:t>=" </a:t>
            </a:r>
            <a:r>
              <a:rPr lang="en-US" sz="2400" b="1" u="sng" dirty="0" smtClean="0">
                <a:latin typeface="Monaco" pitchFamily="49" charset="0"/>
                <a:cs typeface="+mn-cs"/>
              </a:rPr>
              <a:t> </a:t>
            </a:r>
            <a:endParaRPr lang="en-US" b="1" dirty="0" smtClean="0"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</a:t>
            </a:r>
            <a:endParaRPr lang="en-US" b="1" dirty="0">
              <a:latin typeface="Monaco" pitchFamily="49" charset="0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1194137"/>
            <a:ext cx="1676400" cy="101566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 err="1" smtClean="0">
                <a:solidFill>
                  <a:srgbClr val="FF0000"/>
                </a:solidFill>
                <a:latin typeface="Monaco" pitchFamily="49" charset="0"/>
                <a:cs typeface="+mn-cs"/>
              </a:rPr>
              <a:t>userlink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Monaco" pitchFamily="49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Monaco" pitchFamily="49" charset="0"/>
                <a:cs typeface="+mn-cs"/>
              </a:rPr>
              <a:t> </a:t>
            </a:r>
            <a:endParaRPr lang="en-US" b="1" dirty="0">
              <a:latin typeface="Monaco" pitchFamily="49" charset="0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05600" y="1519535"/>
            <a:ext cx="1571625" cy="461665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aco" pitchFamily="49" charset="0"/>
              </a:rPr>
              <a:t>"</a:t>
            </a:r>
            <a:r>
              <a:rPr lang="en-US" sz="2400" b="1" dirty="0" smtClean="0">
                <a:latin typeface="Monaco" pitchFamily="49" charset="0"/>
              </a:rPr>
              <a:t>&gt;&lt;/a&gt;</a:t>
            </a:r>
            <a:endParaRPr lang="en-US" b="1" dirty="0">
              <a:latin typeface="Monaco" pitchFamily="49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17056659">
            <a:off x="934236" y="3910692"/>
            <a:ext cx="3981525" cy="166266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34774" y="3043535"/>
            <a:ext cx="21291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SERVER - SIDE</a:t>
            </a:r>
            <a:endParaRPr lang="en-US" sz="2400" dirty="0"/>
          </a:p>
          <a:p>
            <a:pPr algn="ctr"/>
            <a:r>
              <a:rPr lang="en-US" sz="2400" dirty="0" smtClean="0"/>
              <a:t>OUTPUT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535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0" grpId="0" animBg="1"/>
      <p:bldP spid="51" grpId="0" animBg="1"/>
      <p:bldP spid="52" grpId="0" animBg="1"/>
      <p:bldP spid="54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1067</Words>
  <Application>Microsoft Office PowerPoint</Application>
  <PresentationFormat>On-screen Show (4:3)</PresentationFormat>
  <Paragraphs>504</Paragraphs>
  <Slides>32</Slides>
  <Notes>21</Notes>
  <HiddenSlides>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Acrobat Document</vt:lpstr>
      <vt:lpstr>SCRIPTGARD Automatic Context-Sensitive Sanitization  for Large-Scale Legacy Web Applications</vt:lpstr>
      <vt:lpstr>Large-Scale Legacy Applications</vt:lpstr>
      <vt:lpstr>XSS in Large-Scale Applications</vt:lpstr>
      <vt:lpstr>Contributions</vt:lpstr>
      <vt:lpstr>Error #1:  Context-Mismatched Sanitization(CMS)</vt:lpstr>
      <vt:lpstr>Why Does Context-Mismatch Happen?</vt:lpstr>
      <vt:lpstr>Error #2:  Inconsistent Multiple Sanitization(IMS)</vt:lpstr>
      <vt:lpstr>Inconsistent Multiple Sanitization(IMS): Does it Really Happen?</vt:lpstr>
      <vt:lpstr>Why Does IMS Happen?</vt:lpstr>
      <vt:lpstr>Why Does IMS Happen:  Nested Contexts</vt:lpstr>
      <vt:lpstr>Why Does IMS Happen:  Nested Contexts</vt:lpstr>
      <vt:lpstr>How Common Are Nested Contexts?</vt:lpstr>
      <vt:lpstr>Take-Aways…</vt:lpstr>
      <vt:lpstr>PowerPoint Presentation</vt:lpstr>
      <vt:lpstr>SCRIPTGARD Analysis</vt:lpstr>
      <vt:lpstr>SCRIPTGARD Analysis: Key Ideas</vt:lpstr>
      <vt:lpstr>SCRIPTGARD Analysis: Key Ideas</vt:lpstr>
      <vt:lpstr>Precise Context Determination: Browser Parser Model</vt:lpstr>
      <vt:lpstr>PowerPoint Presentation</vt:lpstr>
      <vt:lpstr>SCRIPTGARD:  Can We Auto-Patch Sanitization Errors?</vt:lpstr>
      <vt:lpstr>SCRIPTGARD Auto-Correction</vt:lpstr>
      <vt:lpstr>Conclusions</vt:lpstr>
      <vt:lpstr>You have been a wonderful audience</vt:lpstr>
      <vt:lpstr> Sanitizer Correction is Challenging</vt:lpstr>
      <vt:lpstr>Context Determination: An Abstract Browser Model</vt:lpstr>
      <vt:lpstr>Browser Contexts</vt:lpstr>
      <vt:lpstr>PowerPoint Presentation</vt:lpstr>
      <vt:lpstr>Sanitizers &amp; Contexts</vt:lpstr>
      <vt:lpstr>Insight #1: Why does it happen….</vt:lpstr>
      <vt:lpstr>Challenges</vt:lpstr>
      <vt:lpstr>Observation #2:  The Browser Model Complexity</vt:lpstr>
      <vt:lpstr>Contexts &amp; Sanitizers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SCRIPTGARD: Automatic Context-Sensitive Sanitization for Large-Scale Legacy Web Applications</dc:title>
  <dc:creator>prateek</dc:creator>
  <cp:lastModifiedBy>prateeks</cp:lastModifiedBy>
  <cp:revision>899</cp:revision>
  <dcterms:created xsi:type="dcterms:W3CDTF">2011-09-22T22:53:07Z</dcterms:created>
  <dcterms:modified xsi:type="dcterms:W3CDTF">2012-01-10T19:28:26Z</dcterms:modified>
</cp:coreProperties>
</file>