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C44C-005B-4095-A826-3611D203406F}" type="datetimeFigureOut">
              <a:rPr lang="en-SG" smtClean="0"/>
              <a:pPr/>
              <a:t>28/2/2011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C442D-A5EE-495F-AE94-D2C782737A2A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Foundations of Cryptography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Rahul Jain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CS6209, Jan – April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http://www.comp.nus.edu.sg/~rahul/CS6209-11.html </a:t>
            </a:r>
            <a:endParaRPr lang="en-S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Signatures and Message Authentication</a:t>
            </a:r>
            <a:endParaRPr lang="en-S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Signatures and Message Authentication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A scheme for </a:t>
            </a:r>
            <a:r>
              <a:rPr lang="en-US" sz="1800" dirty="0" err="1" smtClean="0">
                <a:solidFill>
                  <a:srgbClr val="0070C0"/>
                </a:solidFill>
              </a:rPr>
              <a:t>unforgeable</a:t>
            </a:r>
            <a:r>
              <a:rPr lang="en-US" sz="1800" dirty="0" smtClean="0">
                <a:solidFill>
                  <a:srgbClr val="0070C0"/>
                </a:solidFill>
              </a:rPr>
              <a:t> signatures must satisfy:</a:t>
            </a:r>
          </a:p>
          <a:p>
            <a:pPr>
              <a:buNone/>
            </a:pPr>
            <a:endParaRPr lang="en-US" sz="1800" dirty="0" smtClean="0"/>
          </a:p>
          <a:p>
            <a:pPr>
              <a:buAutoNum type="arabicParenR"/>
            </a:pPr>
            <a:r>
              <a:rPr lang="en-US" sz="1800" dirty="0" smtClean="0"/>
              <a:t>Each user can efficiently produce his/her own signature on documents of his/her choice;</a:t>
            </a:r>
          </a:p>
          <a:p>
            <a:pPr>
              <a:buAutoNum type="arabicParenR"/>
            </a:pPr>
            <a:r>
              <a:rPr lang="en-US" sz="1800" dirty="0" smtClean="0"/>
              <a:t>Every user can efficiently verify whether a given string is a signature of another (specific) user on a specific document; but</a:t>
            </a:r>
          </a:p>
          <a:p>
            <a:pPr>
              <a:buAutoNum type="arabicParenR"/>
            </a:pPr>
            <a:r>
              <a:rPr lang="en-US" sz="1800" dirty="0" smtClean="0"/>
              <a:t>It is infeasible to produce signatures of other users to documents that they did not sign.</a:t>
            </a:r>
          </a:p>
          <a:p>
            <a:pPr>
              <a:buAutoNum type="arabicParenR"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A scheme for message authentication should satisfy:</a:t>
            </a:r>
          </a:p>
          <a:p>
            <a:pPr>
              <a:buNone/>
            </a:pPr>
            <a:endParaRPr lang="en-US" sz="1800" dirty="0" smtClean="0"/>
          </a:p>
          <a:p>
            <a:pPr>
              <a:buAutoNum type="arabicParenR"/>
            </a:pPr>
            <a:r>
              <a:rPr lang="en-US" sz="1800" dirty="0" smtClean="0"/>
              <a:t>Each of the communicating parties can efficiently produce an authentication tag to any message of his/her choice;</a:t>
            </a:r>
          </a:p>
          <a:p>
            <a:pPr>
              <a:buAutoNum type="arabicParenR"/>
            </a:pPr>
            <a:r>
              <a:rPr lang="en-US" sz="1800" dirty="0" smtClean="0"/>
              <a:t>Each of the communication parties can efficiently verify whether a given string is an authentication tag of a given message; but</a:t>
            </a:r>
          </a:p>
          <a:p>
            <a:pPr>
              <a:buAutoNum type="arabicParenR"/>
            </a:pPr>
            <a:r>
              <a:rPr lang="en-US" sz="1800" dirty="0" smtClean="0"/>
              <a:t>It is infeasible for an external adversary (i.e. a party other than the communicating parties) to produce authentication tags to messages not sent by the communicating parties.</a:t>
            </a:r>
            <a:endParaRPr lang="en-SG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Signatures and Message Authentication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Definition 6.1.1 (signature scheme)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A chosen message attack is a process that can obtain signatures to strings of its choice, relative to some fixed signing-key that is generated by G. We distinguish two case: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The private-key case: Here the attacker is </a:t>
            </a:r>
            <a:r>
              <a:rPr lang="en-US" sz="1800" smtClean="0"/>
              <a:t>given 1</a:t>
            </a:r>
            <a:r>
              <a:rPr lang="en-US" sz="1800" baseline="30000" smtClean="0"/>
              <a:t>n</a:t>
            </a:r>
            <a:endParaRPr lang="en-SG" sz="1800" baseline="3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Foundations of Cryptography : Basic Applications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32856"/>
            <a:ext cx="7416824" cy="3401219"/>
          </a:xfrm>
        </p:spPr>
        <p:txBody>
          <a:bodyPr/>
          <a:lstStyle/>
          <a:p>
            <a:r>
              <a:rPr lang="en-US" dirty="0" smtClean="0"/>
              <a:t>Encryption Schemes .</a:t>
            </a:r>
          </a:p>
          <a:p>
            <a:endParaRPr lang="en-US" dirty="0"/>
          </a:p>
          <a:p>
            <a:r>
              <a:rPr lang="en-US" dirty="0" smtClean="0"/>
              <a:t>Digital Signatures .</a:t>
            </a:r>
          </a:p>
          <a:p>
            <a:endParaRPr lang="en-US" dirty="0"/>
          </a:p>
          <a:p>
            <a:r>
              <a:rPr lang="en-US" dirty="0" smtClean="0"/>
              <a:t>General Cryptographic Protocols . </a:t>
            </a:r>
            <a:endParaRPr lang="en-S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0892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Encryption Schemes</a:t>
            </a:r>
            <a:endParaRPr lang="en-S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Encryption Schemes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Private key v/s Public key encryption schemes, Fig. 5.1, 5.2 .</a:t>
            </a:r>
          </a:p>
          <a:p>
            <a:r>
              <a:rPr lang="en-US" sz="2000" dirty="0" smtClean="0"/>
              <a:t>Definition of encryption schemes (Def. 5.1.1) .</a:t>
            </a:r>
          </a:p>
          <a:p>
            <a:r>
              <a:rPr lang="en-US" sz="2000" dirty="0" smtClean="0"/>
              <a:t>Definition of security : Semantic security – private key (Def 5.2.1) , Semantic security – public key (Def 5.2.2) . </a:t>
            </a:r>
          </a:p>
          <a:p>
            <a:r>
              <a:rPr lang="en-US" sz="2000" dirty="0" err="1" smtClean="0"/>
              <a:t>Indistinguishability</a:t>
            </a:r>
            <a:r>
              <a:rPr lang="en-US" sz="2000" dirty="0" smtClean="0"/>
              <a:t> of Encryptions : Private Key (Def. 5.2.3) , </a:t>
            </a:r>
          </a:p>
          <a:p>
            <a:pPr>
              <a:buNone/>
            </a:pPr>
            <a:r>
              <a:rPr lang="en-US" sz="2000" dirty="0" smtClean="0"/>
              <a:t> 	Public-key (Def 5.2.4) 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Thm</a:t>
            </a:r>
            <a:r>
              <a:rPr lang="en-US" sz="2000" dirty="0" smtClean="0"/>
              <a:t> 5.2.5 : (Equivalence of definitions – private key) A private-key encryption scheme is semantically secure if and only if it has indistinguishable encryptions.  </a:t>
            </a:r>
          </a:p>
          <a:p>
            <a:pPr>
              <a:buNone/>
            </a:pPr>
            <a:r>
              <a:rPr lang="en-US" sz="2000" dirty="0" smtClean="0"/>
              <a:t>Proof done in class. </a:t>
            </a:r>
            <a:endParaRPr lang="en-SG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Encryption Schemes : Multiple Messages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Semantic Security – Multiple messages (Def. 5.2.8) </a:t>
            </a:r>
          </a:p>
          <a:p>
            <a:r>
              <a:rPr lang="en-US" sz="2400" dirty="0" err="1" smtClean="0"/>
              <a:t>Indistinguishability</a:t>
            </a:r>
            <a:r>
              <a:rPr lang="en-US" sz="2400" dirty="0" smtClean="0"/>
              <a:t> of encryptions - Multiple messages (Def. 5.2.9)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Thm</a:t>
            </a:r>
            <a:r>
              <a:rPr lang="en-US" sz="2400" dirty="0" smtClean="0"/>
              <a:t> 5.2.10 (equivalence of definitions – multiple messages) :  A private-key (resp. public-key) encryption scheme is semantically secure for multiple messages if and only if it has indistinguishable encryptions for multiple messages.  </a:t>
            </a:r>
          </a:p>
          <a:p>
            <a:pPr>
              <a:buNone/>
            </a:pPr>
            <a:r>
              <a:rPr lang="en-US" sz="2400" dirty="0" smtClean="0"/>
              <a:t>Proof on similar lines as that of </a:t>
            </a:r>
            <a:r>
              <a:rPr lang="en-US" sz="2400" dirty="0" err="1" smtClean="0"/>
              <a:t>Thm</a:t>
            </a:r>
            <a:r>
              <a:rPr lang="en-US" sz="2400" dirty="0" smtClean="0"/>
              <a:t> 5.2.5 .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Thm</a:t>
            </a:r>
            <a:r>
              <a:rPr lang="en-US" sz="2400" dirty="0" smtClean="0"/>
              <a:t> 5.2.11 . (single-message security implies multiple-message security) : A public-key encryption scheme has indistinguishable encryptions for multiple messages if and only if it has indistinguishable encryptions for a single message .</a:t>
            </a:r>
          </a:p>
          <a:p>
            <a:pPr>
              <a:buNone/>
            </a:pPr>
            <a:r>
              <a:rPr lang="en-US" sz="2400" dirty="0" smtClean="0"/>
              <a:t>Proof done in class.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Propositions 5.2.12 (Effect on the private-key model) : Suppose there exists pseudorandom generators (robust against polynomial size circuits). Then there exists a private-key encryption scheme that satisfies Def. 5.2.3. but does not satisfy Def. 5.2.9 .</a:t>
            </a:r>
          </a:p>
          <a:p>
            <a:pPr>
              <a:buNone/>
            </a:pPr>
            <a:r>
              <a:rPr lang="en-US" sz="2400" dirty="0" smtClean="0"/>
              <a:t>Proof done in class. </a:t>
            </a:r>
          </a:p>
          <a:p>
            <a:endParaRPr lang="en-SG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Constructions of Encryption Schemes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Block-Ciphers (Def. 5.3.5 ) , Semantic-security – private-key block-ciphers (Def. 5.3.6) , Public-key equivalent definition can be given similarly.</a:t>
            </a:r>
          </a:p>
          <a:p>
            <a:r>
              <a:rPr lang="en-US" sz="2000" dirty="0" smtClean="0"/>
              <a:t>Construction 5.3.7 (from block-ciphers to general encryption schemes)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Proposition 5.3.8 : Suppose (G,E,D) and (G’,E’,D’) be as in Construction 5.3.7 . Suppose that the former is a secure private-key (resp. public-key) block cipher. Then the latter is a secure private-key (resp. public-key) encryption scheme.</a:t>
            </a:r>
          </a:p>
          <a:p>
            <a:pPr>
              <a:buNone/>
            </a:pPr>
            <a:r>
              <a:rPr lang="en-US" sz="2000" dirty="0" smtClean="0"/>
              <a:t>Proof done in class 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Construction 5.3.9 (a private-key block-cipher based on pseudorandom functions)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Constructions of Encryption Schemes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Proposition 5.3.10 : Let F and (G,E,D) be as in Construction 5.3.9 and suppose that F is pseudorandom with respect to polynomial size circuits. Then (G,E,D) is secure.</a:t>
            </a:r>
          </a:p>
          <a:p>
            <a:pPr>
              <a:buNone/>
            </a:pPr>
            <a:r>
              <a:rPr lang="en-US" dirty="0" smtClean="0"/>
              <a:t>Proof done in class.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Theorem 5.3.11 : If there exists (non-uniformly strong) one-way functions, then there exists secure private-key encryption schemes.</a:t>
            </a:r>
          </a:p>
          <a:p>
            <a:pPr>
              <a:buNone/>
            </a:pPr>
            <a:r>
              <a:rPr lang="en-US" dirty="0" smtClean="0"/>
              <a:t>Proof done in class.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Public key encryptions schemes </a:t>
            </a:r>
            <a:r>
              <a:rPr lang="en-US" dirty="0" smtClean="0"/>
              <a:t>: Trapdoor </a:t>
            </a:r>
            <a:r>
              <a:rPr lang="en-US" dirty="0" smtClean="0"/>
              <a:t>permutations</a:t>
            </a:r>
            <a:r>
              <a:rPr lang="en-US" dirty="0" smtClean="0"/>
              <a:t>, definition.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Construction </a:t>
            </a:r>
            <a:r>
              <a:rPr lang="en-US" dirty="0" smtClean="0"/>
              <a:t>5.3.13  (public-key block-cipher with block length 1 using trapdoor permutations with a hard-core predicate).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Proposition 5.3.14 : Suppose that b is a (non-uniformly strong) hard core of the collection </a:t>
            </a:r>
            <a:r>
              <a:rPr lang="en-US" dirty="0" smtClean="0"/>
              <a:t>{p</a:t>
            </a:r>
            <a:r>
              <a:rPr lang="el-GR" baseline="-25000" dirty="0" smtClean="0"/>
              <a:t>α</a:t>
            </a:r>
            <a:r>
              <a:rPr lang="en-US" dirty="0" smtClean="0"/>
              <a:t>}</a:t>
            </a:r>
            <a:r>
              <a:rPr lang="en-US" dirty="0" smtClean="0"/>
              <a:t>. </a:t>
            </a:r>
            <a:r>
              <a:rPr lang="en-US" dirty="0" smtClean="0"/>
              <a:t>Then </a:t>
            </a:r>
            <a:r>
              <a:rPr lang="en-US" dirty="0" smtClean="0"/>
              <a:t>Construction 5.3.13 constitutes a secure public-key block-cipher with block length l = 1.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Proof done in class.</a:t>
            </a:r>
            <a:endParaRPr lang="en-S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Constructions of Encryption Schemes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Theorem 5.3.15: If there exists collections of (non-uniformly hard) trapdoor permutations, then there exists secure public-key encryption schemes.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Proof done in class.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Large Hard-Core Conjecture for RSA. 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Construction 5.3.16 (</a:t>
            </a:r>
            <a:r>
              <a:rPr lang="en-US" sz="1800" dirty="0" smtClean="0">
                <a:solidFill>
                  <a:srgbClr val="0070C0"/>
                </a:solidFill>
              </a:rPr>
              <a:t>Randomized-RSA, a public-key block-cipher scheme</a:t>
            </a:r>
            <a:r>
              <a:rPr lang="en-US" sz="1800" dirty="0" smtClean="0"/>
              <a:t>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Proposition 5.3.17 : Suppose that the large hard-core conjecture for RSA does hold. Then Construction 5.3.16 constitutes a secure public-key block-cipher (with block-length l(n) = n ) 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Proof done in class.</a:t>
            </a:r>
          </a:p>
          <a:p>
            <a:pPr>
              <a:buNone/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Constructions of Encryption Schemes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Construction 5.3.18 (an alternate public-key encryption scheme based on one-way permutations)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Proposition 5.3.19 : Suppose that b is a (non-uniformly strong) hard core of the collection {p</a:t>
            </a:r>
            <a:r>
              <a:rPr lang="el-GR" sz="1800" baseline="-25000" dirty="0" smtClean="0"/>
              <a:t>α</a:t>
            </a:r>
            <a:r>
              <a:rPr lang="en-US" sz="1800" dirty="0" smtClean="0"/>
              <a:t>}. Furthermore, suppose that this trapdoor collection utilizes a domain sampling algorithm S so that the statistical difference between S(</a:t>
            </a:r>
            <a:r>
              <a:rPr lang="el-GR" sz="1800" dirty="0" smtClean="0"/>
              <a:t>α</a:t>
            </a:r>
            <a:r>
              <a:rPr lang="en-US" sz="1800" dirty="0" smtClean="0"/>
              <a:t>) and the uniform distribution over the domain of  p</a:t>
            </a:r>
            <a:r>
              <a:rPr lang="el-GR" sz="1800" baseline="-25000" dirty="0" smtClean="0"/>
              <a:t>α</a:t>
            </a:r>
            <a:r>
              <a:rPr lang="en-US" sz="1800" dirty="0" smtClean="0"/>
              <a:t> is </a:t>
            </a:r>
            <a:r>
              <a:rPr lang="en-US" sz="1800" dirty="0" smtClean="0"/>
              <a:t>negligible in terms of |</a:t>
            </a:r>
            <a:r>
              <a:rPr lang="el-GR" sz="1800" dirty="0" smtClean="0"/>
              <a:t>α</a:t>
            </a:r>
            <a:r>
              <a:rPr lang="en-US" sz="1800" dirty="0" smtClean="0"/>
              <a:t>|. Then Construction 5.3.18 constitutes a secure public-key encryption scheme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1800" dirty="0" smtClean="0"/>
              <a:t>Proof done in class.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Construction 5.3.20 (the Blum-</a:t>
            </a:r>
            <a:r>
              <a:rPr lang="en-US" sz="1800" dirty="0" err="1" smtClean="0"/>
              <a:t>Goldwasser</a:t>
            </a:r>
            <a:r>
              <a:rPr lang="en-US" sz="1800" dirty="0" smtClean="0"/>
              <a:t> Public-Key Encryption Scheme)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Corollary 5.3.21: Suppose factoring is infeasible, then Construction 5.3.20 constitutes a secure public-key encryption scheme.</a:t>
            </a:r>
            <a:endParaRPr lang="en-US" sz="1800" dirty="0" smtClean="0"/>
          </a:p>
          <a:p>
            <a:endParaRPr lang="en-SG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912</Words>
  <Application>Microsoft Office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Foundations of Cryptography</vt:lpstr>
      <vt:lpstr>Foundations of Cryptography : Basic Applications</vt:lpstr>
      <vt:lpstr>Encryption Schemes</vt:lpstr>
      <vt:lpstr>Encryption Schemes</vt:lpstr>
      <vt:lpstr>Encryption Schemes : Multiple Messages</vt:lpstr>
      <vt:lpstr>Constructions of Encryption Schemes</vt:lpstr>
      <vt:lpstr>Constructions of Encryption Schemes</vt:lpstr>
      <vt:lpstr>Constructions of Encryption Schemes</vt:lpstr>
      <vt:lpstr>Constructions of Encryption Schemes</vt:lpstr>
      <vt:lpstr>Digital Signatures and Message Authentication</vt:lpstr>
      <vt:lpstr>Digital Signatures and Message Authentication</vt:lpstr>
      <vt:lpstr>Digital Signatures and Message Authentication</vt:lpstr>
    </vt:vector>
  </TitlesOfParts>
  <Company>National University of Singapore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Cryptography</dc:title>
  <dc:creator>Rahul Jain</dc:creator>
  <cp:lastModifiedBy>Rahul Jain</cp:lastModifiedBy>
  <cp:revision>30</cp:revision>
  <dcterms:created xsi:type="dcterms:W3CDTF">2011-01-11T02:06:52Z</dcterms:created>
  <dcterms:modified xsi:type="dcterms:W3CDTF">2011-02-28T06:07:23Z</dcterms:modified>
</cp:coreProperties>
</file>