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sldIdLst>
    <p:sldId id="256" r:id="rId2"/>
    <p:sldId id="257" r:id="rId3"/>
    <p:sldId id="258" r:id="rId4"/>
    <p:sldId id="266" r:id="rId5"/>
    <p:sldId id="262" r:id="rId6"/>
    <p:sldId id="259" r:id="rId7"/>
    <p:sldId id="260" r:id="rId8"/>
    <p:sldId id="261" r:id="rId9"/>
    <p:sldId id="263" r:id="rId10"/>
    <p:sldId id="264" r:id="rId11"/>
    <p:sldId id="267" r:id="rId12"/>
    <p:sldId id="268" r:id="rId13"/>
    <p:sldId id="269" r:id="rId14"/>
    <p:sldId id="270" r:id="rId15"/>
    <p:sldId id="274" r:id="rId16"/>
    <p:sldId id="277" r:id="rId17"/>
    <p:sldId id="273" r:id="rId18"/>
    <p:sldId id="271" r:id="rId19"/>
    <p:sldId id="272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2CEF-A7B1-49DB-B0DE-3AC44EAD7E64}" type="datetimeFigureOut">
              <a:rPr lang="zh-CN" altLang="en-US" smtClean="0"/>
              <a:pPr/>
              <a:t>2012/4/9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B58A-A41C-4725-BE6D-FD385A9BE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1205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math.tsinghua.edu.cn/~jxie/courses/algorithm/TSP-PTAS.ppt" TargetMode="External"/><Relationship Id="rId2" Type="http://schemas.openxmlformats.org/officeDocument/2006/relationships/hyperlink" Target="http://www.corelab.ntua.gr/courses/approx-alg/material/Euclidean%20TSP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yorku.ca/~aaw/Zambito/TSP_Euclidean_PTA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848600" cy="2193831"/>
          </a:xfrm>
        </p:spPr>
        <p:txBody>
          <a:bodyPr>
            <a:normAutofit/>
          </a:bodyPr>
          <a:lstStyle/>
          <a:p>
            <a:r>
              <a:rPr lang="en-SG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  Time Approximation  Schemes  for Euclidean  TSP </a:t>
            </a:r>
            <a:endParaRPr lang="en-SG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6482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SG" altLang="zh-CN" b="1" dirty="0"/>
              <a:t>Ankush Sharma	</a:t>
            </a:r>
            <a:r>
              <a:rPr lang="en-SG" altLang="zh-CN" b="1" dirty="0" smtClean="0"/>
              <a:t>	A0079739H</a:t>
            </a:r>
            <a:endParaRPr lang="zh-CN" altLang="zh-CN" dirty="0"/>
          </a:p>
          <a:p>
            <a:pPr algn="l"/>
            <a:r>
              <a:rPr lang="en-SG" altLang="zh-CN" b="1" dirty="0"/>
              <a:t>Xiao Liu			</a:t>
            </a:r>
            <a:r>
              <a:rPr lang="en-SG" altLang="zh-CN" b="1" dirty="0" smtClean="0"/>
              <a:t>A0060004E</a:t>
            </a:r>
            <a:endParaRPr lang="zh-CN" altLang="zh-CN" dirty="0"/>
          </a:p>
          <a:p>
            <a:pPr algn="l"/>
            <a:r>
              <a:rPr lang="en-SG" altLang="zh-CN" b="1" dirty="0"/>
              <a:t>Tarek Ben Youssef	A0093229</a:t>
            </a:r>
            <a:endParaRPr lang="zh-CN" altLang="zh-CN" dirty="0"/>
          </a:p>
          <a:p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 smtClean="0"/>
          </a:p>
          <a:p>
            <a:endParaRPr lang="en-SG" dirty="0" smtClean="0"/>
          </a:p>
          <a:p>
            <a:pPr>
              <a:buNone/>
            </a:pPr>
            <a:r>
              <a:rPr lang="en-SG" dirty="0" smtClean="0"/>
              <a:t>		               </a:t>
            </a:r>
            <a:r>
              <a:rPr lang="en-SG" sz="4800" b="1" dirty="0" smtClean="0"/>
              <a:t>Algorithm</a:t>
            </a:r>
          </a:p>
          <a:p>
            <a:pPr>
              <a:buNone/>
            </a:pPr>
            <a:r>
              <a:rPr lang="en-SG" sz="4800" b="1" dirty="0" smtClean="0"/>
              <a:t>					  -</a:t>
            </a:r>
          </a:p>
          <a:p>
            <a:pPr>
              <a:buNone/>
            </a:pPr>
            <a:r>
              <a:rPr lang="en-SG" sz="4800" b="1" dirty="0" smtClean="0"/>
              <a:t>	    PTAS for Euclidian TSP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SG" sz="2600" dirty="0" smtClean="0"/>
                  <a:t>Every TSP instance in R</a:t>
                </a:r>
                <a:r>
                  <a:rPr lang="en-SG" sz="2600" baseline="30000" dirty="0" smtClean="0"/>
                  <a:t>2 </a:t>
                </a:r>
                <a:r>
                  <a:rPr lang="en-SG" sz="2600" dirty="0" smtClean="0"/>
                  <a:t>has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SG" sz="2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SG" sz="2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1+</m:t>
                        </m:r>
                        <m: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𝜖</m:t>
                        </m:r>
                      </m:e>
                    </m:d>
                    <m:r>
                      <a:rPr lang="en-US" sz="26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SG" sz="2600" dirty="0" smtClean="0">
                    <a:solidFill>
                      <a:srgbClr val="C00000"/>
                    </a:solidFill>
                  </a:rPr>
                  <a:t>approximate tour </a:t>
                </a:r>
                <a:r>
                  <a:rPr lang="en-SG" sz="2600" dirty="0" smtClean="0"/>
                  <a:t>having a simple structure that “there is way to recursively partition the plane (rectangle enclosing the nodes) so that very few edges of the tour cross each line of partition”.</a:t>
                </a:r>
              </a:p>
              <a:p>
                <a:r>
                  <a:rPr lang="en-SG" sz="2600" dirty="0" smtClean="0"/>
                  <a:t>Computes a </a:t>
                </a:r>
                <a14:m>
                  <m:oMath xmlns:m="http://schemas.openxmlformats.org/officeDocument/2006/math">
                    <m:r>
                      <a:rPr lang="en-SG" sz="26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(1 +</m:t>
                    </m:r>
                    <m:r>
                      <a:rPr lang="en-US" sz="26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SG" sz="26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SG" sz="2600" dirty="0" smtClean="0">
                    <a:solidFill>
                      <a:srgbClr val="C00000"/>
                    </a:solidFill>
                  </a:rPr>
                  <a:t>approximate tour </a:t>
                </a:r>
                <a:r>
                  <a:rPr lang="en-SG" sz="2600" dirty="0" smtClean="0"/>
                  <a:t>of the optimal tour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SG" sz="2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𝜖</m:t>
                        </m:r>
                        <m:r>
                          <a:rPr lang="en-US" sz="2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SG" sz="26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SG" sz="2600" dirty="0" smtClean="0"/>
                  <a:t>time.</a:t>
                </a:r>
              </a:p>
              <a:p>
                <a:r>
                  <a:rPr lang="en-SG" sz="2600" dirty="0" smtClean="0"/>
                  <a:t>A tour with such structure can be found using </a:t>
                </a:r>
                <a:r>
                  <a:rPr lang="en-SG" sz="2600" dirty="0" smtClean="0">
                    <a:solidFill>
                      <a:srgbClr val="C00000"/>
                    </a:solidFill>
                  </a:rPr>
                  <a:t>Dynamic Programming</a:t>
                </a:r>
                <a:r>
                  <a:rPr lang="en-SG" sz="2600" dirty="0" smtClean="0"/>
                  <a:t>. </a:t>
                </a:r>
                <a:endParaRPr lang="en-SG" sz="26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370" t="-1186" r="-18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600" dirty="0" smtClean="0"/>
              <a:t>Definitions – </a:t>
            </a:r>
          </a:p>
          <a:p>
            <a:pPr lvl="1"/>
            <a:r>
              <a:rPr lang="en-SG" sz="2400" dirty="0" smtClean="0"/>
              <a:t>A rectangle in the analysis means an “</a:t>
            </a:r>
            <a:r>
              <a:rPr lang="en-SG" sz="2400" dirty="0" smtClean="0">
                <a:solidFill>
                  <a:srgbClr val="C00000"/>
                </a:solidFill>
              </a:rPr>
              <a:t>axis aligned rectangle</a:t>
            </a:r>
            <a:r>
              <a:rPr lang="en-SG" sz="2400" dirty="0" smtClean="0"/>
              <a:t>”.</a:t>
            </a:r>
          </a:p>
          <a:p>
            <a:pPr lvl="1"/>
            <a:r>
              <a:rPr lang="en-SG" sz="2400" dirty="0" smtClean="0"/>
              <a:t>Size of the rectangle means the </a:t>
            </a:r>
            <a:r>
              <a:rPr lang="en-SG" sz="2400" dirty="0" smtClean="0">
                <a:solidFill>
                  <a:srgbClr val="C00000"/>
                </a:solidFill>
              </a:rPr>
              <a:t>longest side of the rectangle</a:t>
            </a:r>
            <a:r>
              <a:rPr lang="en-SG" sz="2400" dirty="0" smtClean="0"/>
              <a:t>.</a:t>
            </a:r>
          </a:p>
          <a:p>
            <a:pPr lvl="1"/>
            <a:r>
              <a:rPr lang="en-SG" sz="2400" dirty="0" smtClean="0"/>
              <a:t>Bounding box of a set of nodes is the </a:t>
            </a:r>
            <a:r>
              <a:rPr lang="en-SG" sz="2400" dirty="0" smtClean="0">
                <a:solidFill>
                  <a:srgbClr val="C00000"/>
                </a:solidFill>
              </a:rPr>
              <a:t>smallest rectangle enclosing the nodes</a:t>
            </a:r>
            <a:r>
              <a:rPr lang="en-SG" sz="2400" dirty="0" smtClean="0"/>
              <a:t>. </a:t>
            </a:r>
          </a:p>
          <a:p>
            <a:pPr lvl="1"/>
            <a:r>
              <a:rPr lang="en-SG" sz="2400" dirty="0" smtClean="0"/>
              <a:t>A line separator of a rectangle is a line segment parallel to the shorter side that partitions the rectangle into two rectangles of </a:t>
            </a:r>
            <a:r>
              <a:rPr lang="en-SG" sz="2400" dirty="0" smtClean="0">
                <a:solidFill>
                  <a:srgbClr val="C00000"/>
                </a:solidFill>
              </a:rPr>
              <a:t>at least 1/3</a:t>
            </a:r>
            <a:r>
              <a:rPr lang="en-SG" sz="2400" baseline="30000" dirty="0" smtClean="0">
                <a:solidFill>
                  <a:srgbClr val="C00000"/>
                </a:solidFill>
              </a:rPr>
              <a:t>rd</a:t>
            </a:r>
            <a:r>
              <a:rPr lang="en-SG" sz="2400" dirty="0" smtClean="0">
                <a:solidFill>
                  <a:srgbClr val="C00000"/>
                </a:solidFill>
              </a:rPr>
              <a:t> of the area</a:t>
            </a:r>
            <a:r>
              <a:rPr lang="en-SG" sz="2400" dirty="0" smtClean="0"/>
              <a:t>. In other words, the separator lies in the middle 1/3</a:t>
            </a:r>
            <a:r>
              <a:rPr lang="en-SG" sz="2400" baseline="30000" dirty="0" smtClean="0"/>
              <a:t>rd</a:t>
            </a:r>
            <a:r>
              <a:rPr lang="en-SG" sz="2400" dirty="0" smtClean="0"/>
              <a:t> area of the rectangle. </a:t>
            </a: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600" dirty="0" smtClean="0"/>
              <a:t>Definitions Contd..</a:t>
            </a:r>
          </a:p>
          <a:p>
            <a:pPr lvl="1"/>
            <a:r>
              <a:rPr lang="en-SG" sz="2200" dirty="0" smtClean="0">
                <a:solidFill>
                  <a:srgbClr val="C00000"/>
                </a:solidFill>
              </a:rPr>
              <a:t>(</a:t>
            </a:r>
            <a:r>
              <a:rPr lang="en-SG" sz="2400" dirty="0" smtClean="0">
                <a:solidFill>
                  <a:srgbClr val="C00000"/>
                </a:solidFill>
              </a:rPr>
              <a:t>1/3:2/3 tiling)</a:t>
            </a:r>
            <a:r>
              <a:rPr lang="en-SG" sz="2400" dirty="0" smtClean="0"/>
              <a:t> –  A 1/3 : 2/3-tiling of a rectangle R is a binary tree (i.e., a hierarchy) of sub-rectangles of R.  The rectangle R is at the root. If the size of R &lt;=1, than the hierarchy contains nothing. Otherwise the root contains a line separator of R and has and has two sub trees that are 1/3 : 2/3-tilings of the two rectangles into which the line separator divides.</a:t>
            </a:r>
          </a:p>
          <a:p>
            <a:pPr lvl="2"/>
            <a:r>
              <a:rPr lang="en-SG" sz="2200" dirty="0" smtClean="0"/>
              <a:t>Can think as “beginning with a rectangle, keep on partitioning the rectangle using separators recursively till the size is &gt;1”</a:t>
            </a:r>
            <a:endParaRPr lang="en-SG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600" dirty="0" smtClean="0"/>
              <a:t>Definitions Contd..</a:t>
            </a:r>
          </a:p>
          <a:p>
            <a:pPr lvl="1"/>
            <a:r>
              <a:rPr lang="en-SG" sz="2400" dirty="0" smtClean="0">
                <a:solidFill>
                  <a:srgbClr val="C00000"/>
                </a:solidFill>
              </a:rPr>
              <a:t>Portals</a:t>
            </a:r>
            <a:r>
              <a:rPr lang="en-SG" sz="2400" dirty="0" smtClean="0"/>
              <a:t> – A portal in a 1/3 : 2/3-tiling is any point that lies on the edge of some rectangle in the tiling. If m is any positive integer, than a set of portals P is called </a:t>
            </a:r>
            <a:r>
              <a:rPr lang="en-SG" sz="2400" dirty="0" smtClean="0">
                <a:solidFill>
                  <a:srgbClr val="C00000"/>
                </a:solidFill>
              </a:rPr>
              <a:t>m-regular </a:t>
            </a:r>
            <a:r>
              <a:rPr lang="en-SG" sz="2400" dirty="0" smtClean="0"/>
              <a:t>for the tiling if there are exactly m equidistant portals on the line separator of each rectangle of the tiling. (Assuming the end points to be portals, the line separator is partitioned in m-1 equal parts by portals on it)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09800"/>
            <a:ext cx="3200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474825" y="4964668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b="1" dirty="0" smtClean="0"/>
              <a:t>1/3 : 2/3 Tiling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SG" sz="2600" dirty="0" smtClean="0"/>
                  <a:t>Propositions</a:t>
                </a:r>
              </a:p>
              <a:p>
                <a:pPr marL="971550" lvl="1" indent="-514350">
                  <a:buFont typeface="+mj-lt"/>
                  <a:buAutoNum type="romanUcPeriod"/>
                </a:pPr>
                <a:r>
                  <a:rPr lang="en-SG" sz="2400" dirty="0" smtClean="0"/>
                  <a:t>Let </a:t>
                </a:r>
                <a14:m>
                  <m:oMath xmlns:m="http://schemas.openxmlformats.org/officeDocument/2006/math">
                    <m:r>
                      <a:rPr lang="en-SG" sz="2400" i="1" dirty="0" smtClean="0">
                        <a:latin typeface="Cambria Math"/>
                      </a:rPr>
                      <m:t>𝑛</m:t>
                    </m:r>
                    <m:r>
                      <a:rPr lang="en-SG" sz="2400" i="1" dirty="0" smtClean="0">
                        <a:latin typeface="Cambria Math"/>
                      </a:rPr>
                      <m:t>, </m:t>
                    </m:r>
                    <m:r>
                      <a:rPr lang="en-SG" sz="2400" i="1" dirty="0" smtClean="0">
                        <a:latin typeface="Cambria Math"/>
                      </a:rPr>
                      <m:t>𝑒</m:t>
                    </m:r>
                    <m:r>
                      <a:rPr lang="en-SG" sz="24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SG" sz="2400" dirty="0" smtClean="0"/>
                  <a:t>be such that </a:t>
                </a:r>
                <a14:m>
                  <m:oMath xmlns:m="http://schemas.openxmlformats.org/officeDocument/2006/math">
                    <m:r>
                      <a:rPr lang="en-SG" sz="2400" i="1" dirty="0" smtClean="0">
                        <a:latin typeface="Cambria Math"/>
                      </a:rPr>
                      <m:t>𝑛</m:t>
                    </m:r>
                    <m:r>
                      <a:rPr lang="en-SG" sz="2400" i="1" dirty="0" smtClean="0">
                        <a:latin typeface="Cambria Math"/>
                      </a:rPr>
                      <m:t> &gt; 10/</m:t>
                    </m:r>
                    <m:r>
                      <a:rPr lang="en-US" sz="2400" b="0" i="1" dirty="0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SG" sz="2400" dirty="0" smtClean="0"/>
                  <a:t>. Than the problem of computing a </a:t>
                </a:r>
                <a14:m>
                  <m:oMath xmlns:m="http://schemas.openxmlformats.org/officeDocument/2006/math">
                    <m:r>
                      <a:rPr lang="en-SG" sz="2400" i="1" dirty="0" smtClean="0">
                        <a:latin typeface="Cambria Math"/>
                      </a:rPr>
                      <m:t>(1 +</m:t>
                    </m:r>
                    <m:r>
                      <a:rPr lang="en-US" sz="2400" b="0" i="1" dirty="0" smtClean="0">
                        <a:latin typeface="Cambria Math"/>
                      </a:rPr>
                      <m:t>𝜖</m:t>
                    </m:r>
                    <m:r>
                      <a:rPr lang="en-SG" sz="2400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SG" sz="2400" dirty="0" smtClean="0"/>
                  <a:t>approximation to the optimum tour length in an n-node instance can be reduced in poly(n) time to problem of computing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SG" sz="2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SG" sz="2400" i="1" dirty="0" smtClean="0">
                            <a:latin typeface="Cambria Math"/>
                          </a:rPr>
                          <m:t>1+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9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𝜖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/10</m:t>
                        </m:r>
                      </m:e>
                    </m:d>
                  </m:oMath>
                </a14:m>
                <a:r>
                  <a:rPr lang="en-SG" sz="2400" dirty="0" smtClean="0"/>
                  <a:t> </a:t>
                </a:r>
                <a:r>
                  <a:rPr lang="en-SG" sz="2400" dirty="0" smtClean="0"/>
                  <a:t>approximation in an instance in which the size of the smallest inter-node distance is 1 unit and the bounding box is at most 1.5n</a:t>
                </a:r>
                <a:r>
                  <a:rPr lang="en-SG" sz="2400" baseline="30000" dirty="0" smtClean="0"/>
                  <a:t>2</a:t>
                </a:r>
                <a:r>
                  <a:rPr lang="en-SG" sz="2400" dirty="0" smtClean="0"/>
                  <a:t>.</a:t>
                </a:r>
              </a:p>
              <a:p>
                <a:pPr marL="1371600" lvl="2" indent="-514350"/>
                <a:r>
                  <a:rPr lang="en-SG" sz="2000" dirty="0" smtClean="0"/>
                  <a:t>If the length of MST is T, than optimum tour lies between T and1.5T .</a:t>
                </a:r>
              </a:p>
              <a:p>
                <a:pPr marL="1371600" lvl="2" indent="-514350"/>
                <a:r>
                  <a:rPr lang="en-SG" sz="2000" dirty="0" smtClean="0"/>
                  <a:t>Size of the bounding box is &lt;= .75T.</a:t>
                </a:r>
              </a:p>
              <a:p>
                <a:pPr marL="971550" lvl="1" indent="-514350">
                  <a:buFont typeface="+mj-lt"/>
                  <a:buAutoNum type="romanUcPeriod"/>
                </a:pPr>
                <a:endParaRPr lang="en-SG" sz="24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370" t="-11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32766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524125"/>
            <a:ext cx="26860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581289" y="5421868"/>
            <a:ext cx="2085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b="1" u="sng" dirty="0" smtClean="0"/>
              <a:t>Updated Instance</a:t>
            </a:r>
            <a:endParaRPr lang="en-SG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324451" y="61076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b="1" u="sng" dirty="0" smtClean="0"/>
              <a:t>Input Instance</a:t>
            </a:r>
            <a:endParaRPr lang="en-SG" b="1" u="sng" dirty="0"/>
          </a:p>
        </p:txBody>
      </p:sp>
      <p:sp>
        <p:nvSpPr>
          <p:cNvPr id="12" name="Up-Down Arrow 11"/>
          <p:cNvSpPr/>
          <p:nvPr/>
        </p:nvSpPr>
        <p:spPr>
          <a:xfrm>
            <a:off x="7924800" y="3124200"/>
            <a:ext cx="76200" cy="53340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TextBox 12"/>
          <p:cNvSpPr txBox="1"/>
          <p:nvPr/>
        </p:nvSpPr>
        <p:spPr>
          <a:xfrm>
            <a:off x="7990776" y="3212068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smtClean="0"/>
              <a:t>T/2n</a:t>
            </a:r>
            <a:r>
              <a:rPr lang="en-SG" baseline="30000" dirty="0" smtClean="0"/>
              <a:t>2</a:t>
            </a:r>
            <a:endParaRPr lang="en-SG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1916668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smtClean="0"/>
              <a:t>T/2n</a:t>
            </a:r>
            <a:r>
              <a:rPr lang="en-SG" baseline="30000" dirty="0" smtClean="0"/>
              <a:t>2</a:t>
            </a:r>
            <a:endParaRPr lang="en-SG" baseline="30000" dirty="0"/>
          </a:p>
        </p:txBody>
      </p:sp>
      <p:sp>
        <p:nvSpPr>
          <p:cNvPr id="15" name="Up-Down Arrow 14"/>
          <p:cNvSpPr/>
          <p:nvPr/>
        </p:nvSpPr>
        <p:spPr>
          <a:xfrm rot="5400000">
            <a:off x="7467600" y="2057400"/>
            <a:ext cx="76200" cy="53340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Right Arrow 15"/>
          <p:cNvSpPr/>
          <p:nvPr/>
        </p:nvSpPr>
        <p:spPr>
          <a:xfrm>
            <a:off x="4038600" y="3630168"/>
            <a:ext cx="978408" cy="3322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600" dirty="0" smtClean="0"/>
              <a:t>Intuition  - 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SG" sz="2400" dirty="0" smtClean="0"/>
              <a:t>A (1 + e`) approximation algorithm can be formulated for the reduced instance. Considering the fact that the reduced instance is differing only by a factor e/10 from the reduced instance, there should lie an (1+e``) approximation algorithm for the original input instance.</a:t>
            </a:r>
          </a:p>
          <a:p>
            <a:pPr marL="971550" lvl="1" indent="-514350">
              <a:buFont typeface="+mj-lt"/>
              <a:buAutoNum type="romanUcPeriod"/>
            </a:pP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Designing the PTAS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600" dirty="0" smtClean="0"/>
              <a:t>Proposition Contd..</a:t>
            </a:r>
          </a:p>
          <a:p>
            <a:pPr marL="971550" lvl="1" indent="-514350">
              <a:buFont typeface="+mj-lt"/>
              <a:buAutoNum type="romanUcPeriod" startAt="2"/>
            </a:pPr>
            <a:r>
              <a:rPr lang="en-SG" sz="2400" dirty="0" smtClean="0"/>
              <a:t>If a rectangle has width W and height H then its every 1/3 : 2/3 tilling has depth of order </a:t>
            </a:r>
            <a:r>
              <a:rPr lang="en-SG" sz="2400" dirty="0" smtClean="0">
                <a:solidFill>
                  <a:srgbClr val="C00000"/>
                </a:solidFill>
              </a:rPr>
              <a:t>O(log</a:t>
            </a:r>
            <a:r>
              <a:rPr lang="en-SG" sz="2400" baseline="-25000" dirty="0" smtClean="0">
                <a:solidFill>
                  <a:srgbClr val="C00000"/>
                </a:solidFill>
              </a:rPr>
              <a:t>1.5</a:t>
            </a:r>
            <a:r>
              <a:rPr lang="en-SG" sz="2400" dirty="0" smtClean="0">
                <a:solidFill>
                  <a:srgbClr val="C00000"/>
                </a:solidFill>
              </a:rPr>
              <a:t>(W) +log</a:t>
            </a:r>
            <a:r>
              <a:rPr lang="en-SG" sz="2400" baseline="-25000" dirty="0" smtClean="0">
                <a:solidFill>
                  <a:srgbClr val="C00000"/>
                </a:solidFill>
              </a:rPr>
              <a:t>1.5</a:t>
            </a:r>
            <a:r>
              <a:rPr lang="en-SG" sz="2400" dirty="0" smtClean="0">
                <a:solidFill>
                  <a:srgbClr val="C00000"/>
                </a:solidFill>
              </a:rPr>
              <a:t>(H)) or O(log</a:t>
            </a:r>
            <a:r>
              <a:rPr lang="en-SG" sz="2400" baseline="-25000" dirty="0" smtClean="0">
                <a:solidFill>
                  <a:srgbClr val="C00000"/>
                </a:solidFill>
              </a:rPr>
              <a:t>1.5</a:t>
            </a:r>
            <a:r>
              <a:rPr lang="en-SG" sz="2400" dirty="0" smtClean="0">
                <a:solidFill>
                  <a:srgbClr val="C00000"/>
                </a:solidFill>
              </a:rPr>
              <a:t>(W)</a:t>
            </a:r>
            <a:r>
              <a:rPr lang="en-SG" sz="2400" dirty="0" smtClean="0"/>
              <a:t>. (W &gt; H so the second factor can be ignored)</a:t>
            </a:r>
          </a:p>
          <a:p>
            <a:pPr marL="971550" lvl="1" indent="-514350">
              <a:buFont typeface="+mj-lt"/>
              <a:buAutoNum type="romanUcPeriod" startAt="2"/>
            </a:pPr>
            <a:r>
              <a:rPr lang="en-SG" sz="2400" dirty="0" smtClean="0"/>
              <a:t>If a salesman path is m-light w.r.t a 1/3:2/3 tilling of a bounding box, then the </a:t>
            </a:r>
            <a:r>
              <a:rPr lang="en-SG" sz="2400" dirty="0" smtClean="0">
                <a:solidFill>
                  <a:srgbClr val="C00000"/>
                </a:solidFill>
              </a:rPr>
              <a:t>perimeter of every rectangle in the tiling is crossed by the path at most 4m times</a:t>
            </a:r>
            <a:r>
              <a:rPr lang="en-SG" sz="2400" dirty="0" smtClean="0"/>
              <a:t>. </a:t>
            </a: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PTAS for Euclidian TSP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36376"/>
            <a:ext cx="8001000" cy="4312023"/>
          </a:xfrm>
        </p:spPr>
        <p:txBody>
          <a:bodyPr>
            <a:normAutofit fontScale="92500" lnSpcReduction="10000"/>
          </a:bodyPr>
          <a:lstStyle/>
          <a:p>
            <a:r>
              <a:rPr lang="en-SG" sz="2800" dirty="0" smtClean="0"/>
              <a:t>Reference</a:t>
            </a:r>
            <a:endParaRPr lang="en-SG" dirty="0" smtClean="0"/>
          </a:p>
          <a:p>
            <a:r>
              <a:rPr lang="en-SG" sz="2800" dirty="0" smtClean="0"/>
              <a:t>Terminologies – TSP &amp; PTAS (Polynomial Time Approximation Schemes)</a:t>
            </a:r>
          </a:p>
          <a:p>
            <a:r>
              <a:rPr lang="en-SG" sz="2800" dirty="0" smtClean="0"/>
              <a:t>Algorithm – A PTAS for Euclidian TSP (2D)</a:t>
            </a:r>
          </a:p>
          <a:p>
            <a:pPr lvl="1"/>
            <a:r>
              <a:rPr lang="en-SG" sz="2600" dirty="0" smtClean="0"/>
              <a:t>Preposition and key elements</a:t>
            </a:r>
          </a:p>
          <a:p>
            <a:pPr lvl="1"/>
            <a:r>
              <a:rPr lang="en-SG" sz="2600" dirty="0" smtClean="0"/>
              <a:t>Structure Theorem &amp; Complexity Analysis</a:t>
            </a:r>
          </a:p>
          <a:p>
            <a:pPr lvl="1"/>
            <a:r>
              <a:rPr lang="en-SG" sz="2600" dirty="0" smtClean="0"/>
              <a:t>Proof of Structure Theorem</a:t>
            </a:r>
          </a:p>
          <a:p>
            <a:pPr lvl="1"/>
            <a:r>
              <a:rPr lang="en-SG" sz="2600" dirty="0" smtClean="0"/>
              <a:t>PTAS for R</a:t>
            </a:r>
            <a:r>
              <a:rPr lang="en-SG" sz="2600" baseline="30000" dirty="0" smtClean="0"/>
              <a:t>d </a:t>
            </a:r>
            <a:r>
              <a:rPr lang="en-SG" sz="2600" dirty="0" smtClean="0"/>
              <a:t>(d dimensional space) – Optional</a:t>
            </a:r>
          </a:p>
          <a:p>
            <a:r>
              <a:rPr lang="en-SG" sz="3000" dirty="0" smtClean="0"/>
              <a:t>Future works</a:t>
            </a:r>
          </a:p>
          <a:p>
            <a:r>
              <a:rPr lang="en-SG" sz="3000" dirty="0" smtClean="0"/>
              <a:t>References cited</a:t>
            </a:r>
          </a:p>
          <a:p>
            <a:pPr lvl="1"/>
            <a:endParaRPr lang="en-SG" sz="2600" dirty="0" smtClean="0"/>
          </a:p>
          <a:p>
            <a:endParaRPr lang="en-SG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smtClean="0"/>
              <a:t>Agenda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 smtClean="0"/>
          </a:p>
          <a:p>
            <a:endParaRPr lang="en-SG" dirty="0" smtClean="0"/>
          </a:p>
          <a:p>
            <a:endParaRPr lang="en-SG" dirty="0" smtClean="0"/>
          </a:p>
          <a:p>
            <a:pPr>
              <a:buNone/>
            </a:pPr>
            <a:r>
              <a:rPr lang="en-SG" dirty="0" smtClean="0"/>
              <a:t>			</a:t>
            </a:r>
            <a:r>
              <a:rPr lang="en-SG" sz="4400" b="1" dirty="0" smtClean="0"/>
              <a:t>Designing the PTAS</a:t>
            </a:r>
            <a:endParaRPr lang="en-SG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8534400" cy="5029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Due to Proposition 1, we </a:t>
                </a:r>
                <a:r>
                  <a:rPr lang="en-US" altLang="zh-CN" dirty="0" err="1" smtClean="0"/>
                  <a:t>w.l.o.g</a:t>
                </a:r>
                <a:r>
                  <a:rPr lang="en-US" altLang="zh-CN" dirty="0" smtClean="0"/>
                  <a:t> assume</a:t>
                </a:r>
              </a:p>
              <a:p>
                <a:pPr lvl="1"/>
                <a:r>
                  <a:rPr lang="en-US" altLang="zh-CN" dirty="0"/>
                  <a:t>d</a:t>
                </a:r>
                <a:r>
                  <a:rPr lang="en-US" altLang="zh-CN" dirty="0" smtClean="0"/>
                  <a:t>istance of any two </a:t>
                </a:r>
                <a:r>
                  <a:rPr lang="en-US" altLang="zh-CN" dirty="0" smtClean="0"/>
                  <a:t>nodes </a:t>
                </a:r>
                <a:r>
                  <a:rPr lang="en-US" altLang="zh-CN" dirty="0" smtClean="0"/>
                  <a:t>is at least 1</a:t>
                </a:r>
              </a:p>
              <a:p>
                <a:pPr lvl="1"/>
                <a:r>
                  <a:rPr lang="en-US" altLang="zh-CN" dirty="0"/>
                  <a:t>b</a:t>
                </a:r>
                <a:r>
                  <a:rPr lang="en-US" altLang="zh-CN" dirty="0" smtClean="0"/>
                  <a:t>ounding box has size at most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zh-CN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Structure Theorem guarantees the existence of a path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altLang="zh-CN" dirty="0" smtClean="0"/>
                  <a:t>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altLang="zh-CN" dirty="0" smtClean="0"/>
                  <a:t> is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1+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altLang="zh-CN" dirty="0" smtClean="0"/>
                  <a:t>-approximation of optimal solution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altLang="zh-CN" dirty="0" smtClean="0"/>
                  <a:t> is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altLang="zh-CN" dirty="0" smtClean="0"/>
                  <a:t>-light w.r.t some tiling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altLang="zh-CN" dirty="0" smtClean="0"/>
                  <a:t>, where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𝑚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a:rPr lang="en-US" altLang="zh-CN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r>
                              <a:rPr lang="en-US" altLang="zh-CN" b="0" i="1" smtClean="0">
                                <a:latin typeface="Cambria Math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:endParaRPr lang="en-US" altLang="zh-CN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8534400" cy="5029200"/>
              </a:xfrm>
              <a:blipFill rotWithShape="1">
                <a:blip r:embed="rId2" cstate="print"/>
                <a:stretch>
                  <a:fillRect l="-1571" t="-1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26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Designing the PTAS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example of 3-light tour</a:t>
            </a:r>
          </a:p>
          <a:p>
            <a:endParaRPr lang="en-US" altLang="zh-CN" dirty="0" smtClean="0"/>
          </a:p>
        </p:txBody>
      </p:sp>
      <p:sp>
        <p:nvSpPr>
          <p:cNvPr id="6" name="矩形 5"/>
          <p:cNvSpPr/>
          <p:nvPr/>
        </p:nvSpPr>
        <p:spPr>
          <a:xfrm>
            <a:off x="1981200" y="2729729"/>
            <a:ext cx="5029200" cy="3352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886200" y="2729729"/>
            <a:ext cx="0" cy="3352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3886200" y="4936707"/>
            <a:ext cx="3124200" cy="28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981200" y="4101329"/>
            <a:ext cx="1905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794021" y="2729729"/>
            <a:ext cx="0" cy="2209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5401733" y="49210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616004" y="491977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5761565" y="379101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5755921" y="432992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3853744" y="520340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3848100" y="429606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2895600" y="406322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2362200" y="406322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3397956" y="406322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3848100" y="349172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6310489" y="490989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755921" y="318692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2133600" y="46347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667000" y="57015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3361267" y="45585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2809522" y="4744796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38" name="直接连接符 37"/>
          <p:cNvCxnSpPr>
            <a:stCxn id="27" idx="1"/>
            <a:endCxn id="32" idx="4"/>
          </p:cNvCxnSpPr>
          <p:nvPr/>
        </p:nvCxnSpPr>
        <p:spPr>
          <a:xfrm flipH="1">
            <a:off x="2171700" y="4074388"/>
            <a:ext cx="201659" cy="636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>
            <a:stCxn id="32" idx="4"/>
            <a:endCxn id="35" idx="4"/>
          </p:cNvCxnSpPr>
          <p:nvPr/>
        </p:nvCxnSpPr>
        <p:spPr>
          <a:xfrm>
            <a:off x="2171700" y="4710929"/>
            <a:ext cx="533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>
            <a:stCxn id="37" idx="0"/>
            <a:endCxn id="35" idx="4"/>
          </p:cNvCxnSpPr>
          <p:nvPr/>
        </p:nvCxnSpPr>
        <p:spPr>
          <a:xfrm flipH="1">
            <a:off x="2705100" y="4744796"/>
            <a:ext cx="142522" cy="1032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>
            <a:stCxn id="37" idx="0"/>
            <a:endCxn id="27" idx="5"/>
          </p:cNvCxnSpPr>
          <p:nvPr/>
        </p:nvCxnSpPr>
        <p:spPr>
          <a:xfrm flipH="1" flipV="1">
            <a:off x="2427241" y="4128270"/>
            <a:ext cx="420381" cy="616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2851855" y="31869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47" name="直接连接符 46"/>
          <p:cNvCxnSpPr>
            <a:stCxn id="27" idx="7"/>
            <a:endCxn id="46" idx="4"/>
          </p:cNvCxnSpPr>
          <p:nvPr/>
        </p:nvCxnSpPr>
        <p:spPr>
          <a:xfrm flipV="1">
            <a:off x="2427241" y="3263129"/>
            <a:ext cx="462714" cy="81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>
            <a:stCxn id="46" idx="6"/>
            <a:endCxn id="29" idx="1"/>
          </p:cNvCxnSpPr>
          <p:nvPr/>
        </p:nvCxnSpPr>
        <p:spPr>
          <a:xfrm>
            <a:off x="2928055" y="3225029"/>
            <a:ext cx="931204" cy="277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2733322" y="38346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55" name="直接连接符 54"/>
          <p:cNvCxnSpPr>
            <a:stCxn id="27" idx="2"/>
            <a:endCxn id="54" idx="3"/>
          </p:cNvCxnSpPr>
          <p:nvPr/>
        </p:nvCxnSpPr>
        <p:spPr>
          <a:xfrm flipV="1">
            <a:off x="2362200" y="3899670"/>
            <a:ext cx="382281" cy="20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>
            <a:stCxn id="26" idx="0"/>
            <a:endCxn id="54" idx="6"/>
          </p:cNvCxnSpPr>
          <p:nvPr/>
        </p:nvCxnSpPr>
        <p:spPr>
          <a:xfrm flipH="1" flipV="1">
            <a:off x="2809522" y="3872729"/>
            <a:ext cx="124178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>
            <a:stCxn id="26" idx="0"/>
            <a:endCxn id="36" idx="3"/>
          </p:cNvCxnSpPr>
          <p:nvPr/>
        </p:nvCxnSpPr>
        <p:spPr>
          <a:xfrm>
            <a:off x="2933700" y="4063229"/>
            <a:ext cx="438726" cy="560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>
            <a:stCxn id="36" idx="4"/>
            <a:endCxn id="24" idx="2"/>
          </p:cNvCxnSpPr>
          <p:nvPr/>
        </p:nvCxnSpPr>
        <p:spPr>
          <a:xfrm>
            <a:off x="3399367" y="4634729"/>
            <a:ext cx="454377" cy="606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直接连接符 1024"/>
          <p:cNvCxnSpPr>
            <a:endCxn id="68" idx="1"/>
          </p:cNvCxnSpPr>
          <p:nvPr/>
        </p:nvCxnSpPr>
        <p:spPr>
          <a:xfrm>
            <a:off x="3881837" y="5197763"/>
            <a:ext cx="477595" cy="323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椭圆 67"/>
          <p:cNvSpPr/>
          <p:nvPr/>
        </p:nvSpPr>
        <p:spPr>
          <a:xfrm>
            <a:off x="4348273" y="5509748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031" name="直接连接符 1030"/>
          <p:cNvCxnSpPr>
            <a:stCxn id="68" idx="5"/>
            <a:endCxn id="21" idx="3"/>
          </p:cNvCxnSpPr>
          <p:nvPr/>
        </p:nvCxnSpPr>
        <p:spPr>
          <a:xfrm flipV="1">
            <a:off x="4413314" y="4984815"/>
            <a:ext cx="213849" cy="589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/>
        </p:nvSpPr>
        <p:spPr>
          <a:xfrm>
            <a:off x="4953000" y="31869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033" name="直接连接符 1032"/>
          <p:cNvCxnSpPr>
            <a:stCxn id="29" idx="2"/>
            <a:endCxn id="74" idx="7"/>
          </p:cNvCxnSpPr>
          <p:nvPr/>
        </p:nvCxnSpPr>
        <p:spPr>
          <a:xfrm flipV="1">
            <a:off x="3848100" y="3198088"/>
            <a:ext cx="1169941" cy="33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直接连接符 1036"/>
          <p:cNvCxnSpPr>
            <a:stCxn id="31" idx="0"/>
            <a:endCxn id="74" idx="1"/>
          </p:cNvCxnSpPr>
          <p:nvPr/>
        </p:nvCxnSpPr>
        <p:spPr>
          <a:xfrm flipH="1">
            <a:off x="4964159" y="3186929"/>
            <a:ext cx="829862" cy="11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椭圆 80"/>
          <p:cNvSpPr/>
          <p:nvPr/>
        </p:nvSpPr>
        <p:spPr>
          <a:xfrm>
            <a:off x="6553200" y="382347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5712177" y="5663429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039" name="直接连接符 1038"/>
          <p:cNvCxnSpPr>
            <a:stCxn id="31" idx="5"/>
            <a:endCxn id="81" idx="6"/>
          </p:cNvCxnSpPr>
          <p:nvPr/>
        </p:nvCxnSpPr>
        <p:spPr>
          <a:xfrm>
            <a:off x="5820962" y="3251970"/>
            <a:ext cx="808438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直接连接符 1040"/>
          <p:cNvCxnSpPr>
            <a:endCxn id="30" idx="0"/>
          </p:cNvCxnSpPr>
          <p:nvPr/>
        </p:nvCxnSpPr>
        <p:spPr>
          <a:xfrm flipH="1">
            <a:off x="6348589" y="3846178"/>
            <a:ext cx="242711" cy="1063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直接连接符 1042"/>
          <p:cNvCxnSpPr>
            <a:stCxn id="21" idx="7"/>
            <a:endCxn id="89" idx="7"/>
          </p:cNvCxnSpPr>
          <p:nvPr/>
        </p:nvCxnSpPr>
        <p:spPr>
          <a:xfrm flipV="1">
            <a:off x="4681045" y="4600732"/>
            <a:ext cx="548790" cy="330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椭圆 88"/>
          <p:cNvSpPr/>
          <p:nvPr/>
        </p:nvSpPr>
        <p:spPr>
          <a:xfrm>
            <a:off x="5164794" y="4589573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046" name="直接连接符 1045"/>
          <p:cNvCxnSpPr>
            <a:endCxn id="89" idx="5"/>
          </p:cNvCxnSpPr>
          <p:nvPr/>
        </p:nvCxnSpPr>
        <p:spPr>
          <a:xfrm flipH="1" flipV="1">
            <a:off x="5229835" y="4654614"/>
            <a:ext cx="197747" cy="31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直接连接符 1047"/>
          <p:cNvCxnSpPr>
            <a:endCxn id="82" idx="7"/>
          </p:cNvCxnSpPr>
          <p:nvPr/>
        </p:nvCxnSpPr>
        <p:spPr>
          <a:xfrm flipH="1">
            <a:off x="5777218" y="4932345"/>
            <a:ext cx="533271" cy="742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直接连接符 1049"/>
          <p:cNvCxnSpPr>
            <a:stCxn id="82" idx="2"/>
            <a:endCxn id="20" idx="3"/>
          </p:cNvCxnSpPr>
          <p:nvPr/>
        </p:nvCxnSpPr>
        <p:spPr>
          <a:xfrm flipH="1" flipV="1">
            <a:off x="5412892" y="4986097"/>
            <a:ext cx="299285" cy="715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00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But, how can we actually find it?</a:t>
            </a:r>
          </a:p>
          <a:p>
            <a:r>
              <a:rPr lang="en-US" altLang="zh-CN" dirty="0" smtClean="0"/>
              <a:t>Using dynamic programming</a:t>
            </a:r>
          </a:p>
          <a:p>
            <a:pPr lvl="1"/>
            <a:r>
              <a:rPr lang="en-US" altLang="zh-CN" dirty="0"/>
              <a:t>s</a:t>
            </a:r>
            <a:r>
              <a:rPr lang="en-US" altLang="zh-CN" dirty="0" smtClean="0"/>
              <a:t>olving the original problem by solving some smaller sub-problems</a:t>
            </a:r>
          </a:p>
          <a:p>
            <a:pPr lvl="1"/>
            <a:r>
              <a:rPr lang="en-US" altLang="zh-CN" dirty="0" smtClean="0"/>
              <a:t>sub-problem: subtour problem</a:t>
            </a:r>
            <a:endParaRPr lang="en-US" altLang="zh-CN" dirty="0"/>
          </a:p>
          <a:p>
            <a:r>
              <a:rPr lang="en-US" altLang="zh-CN" dirty="0" smtClean="0"/>
              <a:t>Subtour Problem</a:t>
            </a:r>
          </a:p>
          <a:p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2667000" y="4876800"/>
            <a:ext cx="35052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9718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2672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4864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908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0960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0960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9624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3400778" y="5576451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648200" y="5850467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953000" y="5240867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2667000" y="5410200"/>
            <a:ext cx="784318" cy="212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3508542" y="5700629"/>
            <a:ext cx="530058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13" idx="1"/>
          </p:cNvCxnSpPr>
          <p:nvPr/>
        </p:nvCxnSpPr>
        <p:spPr>
          <a:xfrm>
            <a:off x="3112911" y="4923366"/>
            <a:ext cx="1557607" cy="949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endCxn id="10" idx="2"/>
          </p:cNvCxnSpPr>
          <p:nvPr/>
        </p:nvCxnSpPr>
        <p:spPr>
          <a:xfrm>
            <a:off x="4792133" y="5913967"/>
            <a:ext cx="1303867" cy="29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3124200" y="4912207"/>
            <a:ext cx="1851118" cy="386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5105400" y="4912206"/>
            <a:ext cx="403318" cy="386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626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Intuition: Assuming a little birdie that tells us</a:t>
                </a:r>
              </a:p>
              <a:p>
                <a:pPr lvl="1"/>
                <a:r>
                  <a:rPr lang="en-US" altLang="zh-CN" dirty="0"/>
                  <a:t>w</a:t>
                </a:r>
                <a:r>
                  <a:rPr lang="en-US" altLang="zh-CN" dirty="0" smtClean="0"/>
                  <a:t>here is the line separator (we know immediately where the portals are when the separator is given)</a:t>
                </a:r>
              </a:p>
              <a:p>
                <a:pPr lvl="1"/>
                <a:r>
                  <a:rPr lang="en-US" altLang="zh-CN" dirty="0" smtClean="0"/>
                  <a:t>the portals that are actually crossed by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𝜋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the order in which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altLang="zh-CN" dirty="0" smtClean="0"/>
                  <a:t> across these portals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1752" r="-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780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However we don’t have such a birdie in reality</a:t>
            </a:r>
          </a:p>
          <a:p>
            <a:r>
              <a:rPr lang="en-US" altLang="zh-CN" dirty="0" smtClean="0"/>
              <a:t>Simulate the birdie by brute-force calculation!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200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An instance of subtour problem can be specified by following 3 things</a:t>
            </a:r>
          </a:p>
          <a:p>
            <a:pPr lvl="1"/>
            <a:r>
              <a:rPr lang="en-US" altLang="zh-CN" dirty="0" smtClean="0"/>
              <a:t>(a) the rectangle</a:t>
            </a:r>
          </a:p>
          <a:p>
            <a:pPr lvl="1"/>
            <a:r>
              <a:rPr lang="en-US" altLang="zh-CN" dirty="0" smtClean="0"/>
              <a:t>(b) multi-set of the 2k portals (that are actually used) on its perimeter</a:t>
            </a:r>
          </a:p>
          <a:p>
            <a:pPr lvl="1"/>
            <a:r>
              <a:rPr lang="en-US" altLang="zh-CN" dirty="0" smtClean="0"/>
              <a:t>(c) a partition of the 2k portals into k pairs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Each table entry corresponds to an instance of subtour problem</a:t>
            </a:r>
          </a:p>
        </p:txBody>
      </p:sp>
    </p:spTree>
    <p:extLst>
      <p:ext uri="{BB962C8B-B14F-4D97-AF65-F5344CB8AC3E}">
        <p14:creationId xmlns:p14="http://schemas.microsoft.com/office/powerpoint/2010/main" xmlns="" val="8278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Designing the PTAS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CN" dirty="0" smtClean="0"/>
                  <a:t>Bound the table size: how many </a:t>
                </a:r>
                <a:r>
                  <a:rPr lang="en-US" altLang="zh-CN" dirty="0" err="1" smtClean="0"/>
                  <a:t>subtour</a:t>
                </a:r>
                <a:r>
                  <a:rPr lang="en-US" altLang="zh-CN" dirty="0" smtClean="0"/>
                  <a:t> problem do we have?</a:t>
                </a:r>
              </a:p>
              <a:p>
                <a:pPr lvl="1"/>
                <a:r>
                  <a:rPr lang="en-US" altLang="zh-CN" dirty="0" smtClean="0"/>
                  <a:t># of </a:t>
                </a:r>
                <a:r>
                  <a:rPr lang="en-US" altLang="zh-CN" dirty="0" err="1" smtClean="0"/>
                  <a:t>combinatorially</a:t>
                </a:r>
                <a:r>
                  <a:rPr lang="en-US" altLang="zh-CN" dirty="0" smtClean="0"/>
                  <a:t> distinct rectangle: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#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2</m:t>
                    </m:r>
                    <m:r>
                      <a:rPr lang="en-US" altLang="zh-CN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portals on the perimeter of rectangle: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8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+2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# of pairing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2</m:t>
                    </m:r>
                    <m:r>
                      <a:rPr lang="en-US" altLang="zh-CN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 smtClean="0"/>
                  <a:t>portals: valid pairing corresponds to balanced arrangement of parentheses, which is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zh-CN" dirty="0" err="1" smtClean="0"/>
                  <a:t>th</a:t>
                </a:r>
                <a:r>
                  <a:rPr lang="en-US" altLang="zh-CN" dirty="0" smtClean="0"/>
                  <a:t> Catalan number 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altLang="zh-CN" b="0" i="0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table size: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𝜖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2830" r="-1333" b="-18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411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Designing the PTAS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Building the table from bottom to up</a:t>
                </a:r>
              </a:p>
              <a:p>
                <a:pPr lvl="1"/>
                <a:r>
                  <a:rPr lang="en-US" altLang="zh-CN" dirty="0" smtClean="0"/>
                  <a:t>Rectangles contain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≤4</m:t>
                    </m:r>
                    <m:r>
                      <a:rPr lang="en-US" altLang="zh-CN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nodes: brute-force</a:t>
                </a:r>
              </a:p>
              <a:p>
                <a:pPr lvl="1"/>
                <a:r>
                  <a:rPr lang="en-US" altLang="zh-CN" dirty="0" smtClean="0"/>
                  <a:t>Any other rectangles: enumerate all </a:t>
                </a:r>
                <a:r>
                  <a:rPr lang="en-US" altLang="zh-CN" dirty="0" smtClean="0"/>
                  <a:t>sub-problems</a:t>
                </a:r>
                <a:endParaRPr lang="en-US" altLang="zh-CN" dirty="0" smtClean="0"/>
              </a:p>
              <a:p>
                <a:pPr lvl="2"/>
                <a:r>
                  <a:rPr lang="en-US" altLang="zh-CN" dirty="0" smtClean="0"/>
                  <a:t>all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≤</m:t>
                    </m:r>
                    <m:r>
                      <a:rPr lang="en-US" altLang="zh-CN" b="0" i="1" smtClean="0">
                        <a:latin typeface="Cambria Math"/>
                      </a:rPr>
                      <m:t>𝑛</m:t>
                    </m:r>
                    <m:r>
                      <a:rPr lang="en-US" altLang="zh-CN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zh-CN" dirty="0" smtClean="0"/>
                  <a:t>possible </a:t>
                </a:r>
                <a:r>
                  <a:rPr lang="en-US" altLang="zh-CN" dirty="0" err="1" smtClean="0"/>
                  <a:t>combinatorially</a:t>
                </a:r>
                <a:r>
                  <a:rPr lang="en-US" altLang="zh-CN" dirty="0" smtClean="0"/>
                  <a:t> distinct line separators</a:t>
                </a:r>
              </a:p>
              <a:p>
                <a:pPr lvl="2"/>
                <a:r>
                  <a:rPr lang="en-US" altLang="zh-CN" dirty="0" smtClean="0"/>
                  <a:t>all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𝑗</m:t>
                    </m:r>
                    <m:r>
                      <a:rPr lang="en-US" altLang="zh-CN" b="0" i="1" smtClean="0">
                        <a:latin typeface="Cambria Math"/>
                      </a:rPr>
                      <m:t>≤</m:t>
                    </m:r>
                    <m:r>
                      <a:rPr lang="en-US" altLang="zh-CN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altLang="zh-CN" dirty="0" smtClean="0"/>
                  <a:t> portals on the line separator that the path crosses them</a:t>
                </a:r>
              </a:p>
              <a:p>
                <a:pPr lvl="2"/>
                <a:r>
                  <a:rPr lang="en-US" altLang="zh-CN" dirty="0" smtClean="0"/>
                  <a:t>all possible orders of portals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1752" r="-2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0679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Designing the PTAS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 # of possible </a:t>
                </a:r>
                <a:r>
                  <a:rPr lang="en-US" altLang="zh-CN" dirty="0" smtClean="0"/>
                  <a:t>sub-problems </a:t>
                </a:r>
                <a:r>
                  <a:rPr lang="en-US" altLang="zh-CN" dirty="0" smtClean="0"/>
                  <a:t>is bounded by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𝑝𝑜𝑙𝑦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𝑂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US" altLang="zh-CN" b="0" dirty="0" smtClean="0"/>
              </a:p>
              <a:p>
                <a:r>
                  <a:rPr lang="en-US" altLang="zh-CN" dirty="0" smtClean="0"/>
                  <a:t>Each </a:t>
                </a:r>
                <a:r>
                  <a:rPr lang="en-US" altLang="zh-CN" dirty="0" smtClean="0"/>
                  <a:t>sub-problems </a:t>
                </a:r>
                <a:r>
                  <a:rPr lang="en-US" altLang="zh-CN" dirty="0" smtClean="0"/>
                  <a:t>can be determined by looking up </a:t>
                </a:r>
                <a:r>
                  <a:rPr lang="en-US" altLang="zh-CN" dirty="0" smtClean="0"/>
                  <a:t>table</a:t>
                </a:r>
                <a:endParaRPr lang="en-US" altLang="zh-CN" dirty="0" smtClean="0"/>
              </a:p>
              <a:p>
                <a:r>
                  <a:rPr lang="en-US" altLang="zh-CN" dirty="0" smtClean="0"/>
                  <a:t>Thus the time to build one entry is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𝑝𝑜𝑙𝑦</m:t>
                    </m:r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altLang="zh-CN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𝑂</m:t>
                        </m:r>
                        <m:r>
                          <a:rPr lang="en-US" altLang="zh-CN" i="1">
                            <a:latin typeface="Cambria Math"/>
                          </a:rPr>
                          <m:t>(</m:t>
                        </m:r>
                        <m:r>
                          <a:rPr lang="en-US" altLang="zh-CN" i="1">
                            <a:latin typeface="Cambria Math"/>
                          </a:rPr>
                          <m:t>𝑚</m:t>
                        </m:r>
                        <m:r>
                          <a:rPr lang="en-US" altLang="zh-CN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𝜖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The total time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/>
                                  </a:rPr>
                                  <m:t>𝜖</m:t>
                                </m:r>
                              </m:den>
                            </m:f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×</m:t>
                    </m:r>
                    <m:r>
                      <a:rPr lang="en-US" altLang="zh-CN" b="0" i="1" smtClean="0">
                        <a:latin typeface="Cambria Math"/>
                      </a:rPr>
                      <m:t>𝑡𝑎𝑏𝑙𝑒</m:t>
                    </m:r>
                    <m:r>
                      <a:rPr lang="en-US" altLang="zh-CN" b="0" i="1" smtClean="0">
                        <a:latin typeface="Cambria Math"/>
                      </a:rPr>
                      <m:t> </m:t>
                    </m:r>
                    <m:r>
                      <a:rPr lang="en-US" altLang="zh-CN" b="0" i="1" smtClean="0">
                        <a:latin typeface="Cambria Math"/>
                      </a:rPr>
                      <m:t>𝑠𝑖𝑧𝑒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/>
                                  </a:rPr>
                                  <m:t>𝜖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1752" r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5755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5943600" cy="3886200"/>
          </a:xfrm>
        </p:spPr>
        <p:txBody>
          <a:bodyPr/>
          <a:lstStyle/>
          <a:p>
            <a:pPr>
              <a:buNone/>
            </a:pPr>
            <a:endParaRPr lang="en-SG" dirty="0" smtClean="0"/>
          </a:p>
          <a:p>
            <a:pPr>
              <a:buNone/>
            </a:pPr>
            <a:endParaRPr lang="en-SG" dirty="0" smtClean="0"/>
          </a:p>
          <a:p>
            <a:pPr>
              <a:buNone/>
            </a:pPr>
            <a:endParaRPr lang="en-SG" dirty="0" smtClean="0"/>
          </a:p>
          <a:p>
            <a:pPr>
              <a:buNone/>
            </a:pPr>
            <a:r>
              <a:rPr lang="en-SG" dirty="0" smtClean="0"/>
              <a:t>		      </a:t>
            </a:r>
            <a:r>
              <a:rPr lang="en-SG" sz="4800" b="1" dirty="0" smtClean="0"/>
              <a:t>Reference</a:t>
            </a:r>
            <a:endParaRPr lang="en-SG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SG" sz="2800" dirty="0" smtClean="0">
                <a:hlinkClick r:id="rId2"/>
              </a:rPr>
              <a:t>http://www.corelab.ntua.gr/courses/approx-alg/material/Euclidean%20TSP.pdf</a:t>
            </a:r>
            <a:endParaRPr lang="en-SG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en-SG" sz="2800" dirty="0" smtClean="0">
                <a:hlinkClick r:id="rId3"/>
              </a:rPr>
              <a:t>http://faculty.math.tsinghua.edu.cn/~jxie/courses/algorithm/TSP-PTAS.ppt</a:t>
            </a:r>
            <a:endParaRPr lang="en-SG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en-SG" sz="2800" dirty="0" smtClean="0">
                <a:hlinkClick r:id="rId4"/>
              </a:rPr>
              <a:t>http://www.cse.yorku.ca/~aaw/Zambito/TSP_Euclidean_PTAS.pdf</a:t>
            </a:r>
            <a:endParaRPr lang="en-SG" sz="2800" dirty="0" smtClean="0"/>
          </a:p>
          <a:p>
            <a:pPr marL="571500" indent="-571500">
              <a:buFont typeface="+mj-lt"/>
              <a:buAutoNum type="romanUcPeriod"/>
            </a:pPr>
            <a:endParaRPr lang="en-SG" sz="2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Cited References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i="1" dirty="0" smtClean="0"/>
              <a:t>Polynomial Time Approximation Schemes for Euclidean  TSP</a:t>
            </a:r>
            <a:r>
              <a:rPr lang="en-SG" dirty="0" smtClean="0"/>
              <a:t> by Sanjeev Arora.</a:t>
            </a:r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Reference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838200"/>
            <a:ext cx="5943600" cy="3886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SG" dirty="0" smtClean="0"/>
          </a:p>
          <a:p>
            <a:pPr>
              <a:buNone/>
            </a:pPr>
            <a:endParaRPr lang="en-SG" dirty="0" smtClean="0"/>
          </a:p>
          <a:p>
            <a:pPr>
              <a:buNone/>
            </a:pPr>
            <a:endParaRPr lang="en-SG" dirty="0" smtClean="0"/>
          </a:p>
          <a:p>
            <a:pPr>
              <a:buNone/>
            </a:pPr>
            <a:r>
              <a:rPr lang="en-SG" sz="5200" b="1" dirty="0" smtClean="0"/>
              <a:t>    TSP &amp; its Variants</a:t>
            </a:r>
          </a:p>
          <a:p>
            <a:pPr>
              <a:buNone/>
            </a:pPr>
            <a:r>
              <a:rPr lang="en-SG" sz="5200" b="1" dirty="0" smtClean="0"/>
              <a:t>				&amp;</a:t>
            </a:r>
          </a:p>
          <a:p>
            <a:pPr>
              <a:buNone/>
            </a:pPr>
            <a:r>
              <a:rPr lang="en-SG" sz="5200" b="1" dirty="0" smtClean="0"/>
              <a:t>			  PTAS</a:t>
            </a:r>
            <a:endParaRPr lang="en-SG" sz="5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235823"/>
          </a:xfrm>
        </p:spPr>
        <p:txBody>
          <a:bodyPr/>
          <a:lstStyle/>
          <a:p>
            <a:r>
              <a:rPr lang="en-SG" sz="2600" dirty="0" smtClean="0"/>
              <a:t>TSP – </a:t>
            </a:r>
          </a:p>
          <a:p>
            <a:pPr lvl="1"/>
            <a:r>
              <a:rPr lang="en-SG" sz="2400" dirty="0" smtClean="0"/>
              <a:t>Given a set of n nodes and for each pair { i, j } a distance d(i, j)</a:t>
            </a:r>
            <a:r>
              <a:rPr lang="en-SG" baseline="-25000" dirty="0" smtClean="0"/>
              <a:t> ,</a:t>
            </a:r>
            <a:r>
              <a:rPr lang="en-SG" dirty="0" smtClean="0"/>
              <a:t> </a:t>
            </a:r>
            <a:r>
              <a:rPr lang="en-SG" sz="2400" dirty="0" smtClean="0"/>
              <a:t>TSP aims at calculating a closed path that visits each node exactly once and incurs the least cost (sum of distances along the path).</a:t>
            </a:r>
          </a:p>
          <a:p>
            <a:pPr lvl="1"/>
            <a:r>
              <a:rPr lang="en-SG" sz="2400" dirty="0" smtClean="0"/>
              <a:t>The problem is NP-hard, so is the approximation of optimum within a constant factor.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smtClean="0"/>
              <a:t>TSP &amp; its  Variants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7162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TSP &amp; its Variants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24000"/>
                <a:ext cx="8077200" cy="4235823"/>
              </a:xfrm>
            </p:spPr>
            <p:txBody>
              <a:bodyPr>
                <a:normAutofit/>
              </a:bodyPr>
              <a:lstStyle/>
              <a:p>
                <a:r>
                  <a:rPr lang="en-SG" sz="2600" dirty="0" smtClean="0"/>
                  <a:t>Metric TSP – </a:t>
                </a:r>
              </a:p>
              <a:p>
                <a:pPr lvl="1"/>
                <a:r>
                  <a:rPr lang="en-SG" sz="2400" dirty="0" smtClean="0"/>
                  <a:t>TSP where distances/costs satisfy the Triangle Inequality.</a:t>
                </a:r>
              </a:p>
              <a:p>
                <a:pPr lvl="2"/>
                <a:r>
                  <a:rPr lang="pl-PL" sz="2200" dirty="0" smtClean="0"/>
                  <a:t>For all u, v, and w: </a:t>
                </a:r>
                <a:r>
                  <a:rPr lang="en-SG" sz="2200" dirty="0" smtClean="0"/>
                  <a:t>d</a:t>
                </a:r>
                <a:r>
                  <a:rPr lang="pl-PL" sz="2200" dirty="0" smtClean="0"/>
                  <a:t>(u</a:t>
                </a:r>
                <a:r>
                  <a:rPr lang="en-SG" sz="2200" dirty="0" smtClean="0"/>
                  <a:t>,</a:t>
                </a:r>
                <a:r>
                  <a:rPr lang="pl-PL" sz="2200" dirty="0" smtClean="0"/>
                  <a:t>w)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pl-PL" sz="2200" dirty="0" smtClean="0"/>
                  <a:t> </a:t>
                </a:r>
                <a:r>
                  <a:rPr lang="en-SG" sz="2200" dirty="0" smtClean="0"/>
                  <a:t>d</a:t>
                </a:r>
                <a:r>
                  <a:rPr lang="pl-PL" sz="2200" dirty="0" smtClean="0"/>
                  <a:t>(u,v) + </a:t>
                </a:r>
                <a:r>
                  <a:rPr lang="en-SG" sz="2200" dirty="0" smtClean="0"/>
                  <a:t>d</a:t>
                </a:r>
                <a:r>
                  <a:rPr lang="pl-PL" sz="2200" dirty="0" smtClean="0"/>
                  <a:t>(v,w).</a:t>
                </a:r>
                <a:endParaRPr lang="en-SG" sz="2200" dirty="0" smtClean="0"/>
              </a:p>
              <a:p>
                <a:pPr lvl="1"/>
                <a:r>
                  <a:rPr lang="en-SG" sz="2200" dirty="0" smtClean="0"/>
                  <a:t>Problem is NP-hard </a:t>
                </a:r>
              </a:p>
              <a:p>
                <a:r>
                  <a:rPr lang="en-SG" sz="2400" dirty="0" smtClean="0">
                    <a:solidFill>
                      <a:srgbClr val="C00000"/>
                    </a:solidFill>
                  </a:rPr>
                  <a:t>Euclidian TSP – </a:t>
                </a:r>
              </a:p>
              <a:p>
                <a:pPr lvl="1"/>
                <a:r>
                  <a:rPr lang="en-SG" sz="2200" dirty="0" smtClean="0">
                    <a:solidFill>
                      <a:srgbClr val="C00000"/>
                    </a:solidFill>
                  </a:rPr>
                  <a:t>TSP in which the nodes lie in a plane R</a:t>
                </a:r>
                <a:r>
                  <a:rPr lang="en-SG" sz="2200" baseline="30000" dirty="0" smtClean="0">
                    <a:solidFill>
                      <a:srgbClr val="C00000"/>
                    </a:solidFill>
                  </a:rPr>
                  <a:t>2 </a:t>
                </a:r>
                <a:r>
                  <a:rPr lang="en-SG" sz="2200" dirty="0" smtClean="0">
                    <a:solidFill>
                      <a:srgbClr val="C00000"/>
                    </a:solidFill>
                  </a:rPr>
                  <a:t>and distance between the nodes are the Euclidian distance.</a:t>
                </a:r>
              </a:p>
              <a:p>
                <a:pPr lvl="1"/>
                <a:r>
                  <a:rPr lang="en-SG" sz="2200" dirty="0" smtClean="0">
                    <a:solidFill>
                      <a:srgbClr val="C00000"/>
                    </a:solidFill>
                  </a:rPr>
                  <a:t>Problem is NP-hard.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24000"/>
                <a:ext cx="8077200" cy="4235823"/>
              </a:xfrm>
              <a:blipFill rotWithShape="1">
                <a:blip r:embed="rId2" cstate="print"/>
                <a:stretch>
                  <a:fillRect l="-377" t="-12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TSP &amp; its Variants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 smtClean="0"/>
              <a:t>PTAS – Polynomial time approximation scheme</a:t>
            </a:r>
            <a:endParaRPr lang="en-SG" dirty="0"/>
          </a:p>
        </p:txBody>
      </p:sp>
      <p:sp>
        <p:nvSpPr>
          <p:cNvPr id="6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 l="-377" t="-1295" r="-1358"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  <a:endParaRPr lang="en-SG" altLang="zh-CN" dirty="0" smtClean="0">
              <a:noFill/>
            </a:endParaRPr>
          </a:p>
          <a:p>
            <a:endParaRPr lang="en-SG" altLang="zh-CN" dirty="0" smtClean="0">
              <a:noFill/>
            </a:endParaRPr>
          </a:p>
          <a:p>
            <a:endParaRPr lang="zh-CN" alt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484</TotalTime>
  <Words>763</Words>
  <Application>Microsoft Office PowerPoint</Application>
  <PresentationFormat>On-screen Show (4:3)</PresentationFormat>
  <Paragraphs>107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Mountain</vt:lpstr>
      <vt:lpstr>Polynomial  Time Approximation  Schemes  for Euclidean  TSP </vt:lpstr>
      <vt:lpstr>Agenda</vt:lpstr>
      <vt:lpstr>Slide 3</vt:lpstr>
      <vt:lpstr>Reference</vt:lpstr>
      <vt:lpstr>Slide 5</vt:lpstr>
      <vt:lpstr>TSP &amp; its  Variants</vt:lpstr>
      <vt:lpstr>TSP &amp; its Variants</vt:lpstr>
      <vt:lpstr>TSP &amp; its Variants</vt:lpstr>
      <vt:lpstr>PTAS – Polynomial time approximation scheme</vt:lpstr>
      <vt:lpstr>Slide 10</vt:lpstr>
      <vt:lpstr>PTAS for Euclidian TSP</vt:lpstr>
      <vt:lpstr>PTAS for Euclidian TSP</vt:lpstr>
      <vt:lpstr>PTAS for Euclidian TSP</vt:lpstr>
      <vt:lpstr>PTAS for Euclidian TSP</vt:lpstr>
      <vt:lpstr>PTAS for Euclidian TSP</vt:lpstr>
      <vt:lpstr>PTAS for Euclidian TSP</vt:lpstr>
      <vt:lpstr>PTAS for Euclidian TSP</vt:lpstr>
      <vt:lpstr>Designing the PTAS</vt:lpstr>
      <vt:lpstr>PTAS for Euclidian TSP</vt:lpstr>
      <vt:lpstr>Slide 20</vt:lpstr>
      <vt:lpstr>Designing the PTAS</vt:lpstr>
      <vt:lpstr>Designing the PTAS</vt:lpstr>
      <vt:lpstr>Designing the PTAS</vt:lpstr>
      <vt:lpstr>Designing the PTAS</vt:lpstr>
      <vt:lpstr>Designing the PTAS</vt:lpstr>
      <vt:lpstr>Designing the PTAS</vt:lpstr>
      <vt:lpstr>Designing the PTAS</vt:lpstr>
      <vt:lpstr>Designing the PTAS</vt:lpstr>
      <vt:lpstr>Designing the PTAS</vt:lpstr>
      <vt:lpstr>Cited 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  Time Approximation  Schemes  for Euclidean  TSP</dc:title>
  <dc:creator>ankush</dc:creator>
  <cp:lastModifiedBy>ankush</cp:lastModifiedBy>
  <cp:revision>33</cp:revision>
  <dcterms:created xsi:type="dcterms:W3CDTF">2006-08-16T00:00:00Z</dcterms:created>
  <dcterms:modified xsi:type="dcterms:W3CDTF">2012-04-09T09:41:18Z</dcterms:modified>
</cp:coreProperties>
</file>