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9" r:id="rId1"/>
  </p:sldMasterIdLst>
  <p:sldIdLst>
    <p:sldId id="256" r:id="rId2"/>
    <p:sldId id="257" r:id="rId3"/>
    <p:sldId id="258" r:id="rId4"/>
    <p:sldId id="266" r:id="rId5"/>
    <p:sldId id="262" r:id="rId6"/>
    <p:sldId id="259" r:id="rId7"/>
    <p:sldId id="260" r:id="rId8"/>
    <p:sldId id="261" r:id="rId9"/>
    <p:sldId id="263" r:id="rId10"/>
    <p:sldId id="264" r:id="rId11"/>
    <p:sldId id="267" r:id="rId12"/>
    <p:sldId id="268" r:id="rId13"/>
    <p:sldId id="269" r:id="rId14"/>
    <p:sldId id="270" r:id="rId15"/>
    <p:sldId id="274" r:id="rId16"/>
    <p:sldId id="277" r:id="rId17"/>
    <p:sldId id="273" r:id="rId18"/>
    <p:sldId id="271" r:id="rId19"/>
    <p:sldId id="272" r:id="rId20"/>
    <p:sldId id="287" r:id="rId21"/>
    <p:sldId id="288" r:id="rId22"/>
    <p:sldId id="289" r:id="rId23"/>
    <p:sldId id="290" r:id="rId24"/>
    <p:sldId id="291" r:id="rId25"/>
    <p:sldId id="292" r:id="rId26"/>
    <p:sldId id="293" r:id="rId27"/>
    <p:sldId id="294" r:id="rId28"/>
    <p:sldId id="295" r:id="rId29"/>
    <p:sldId id="296" r:id="rId30"/>
    <p:sldId id="276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5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6"/>
          <p:cNvGrpSpPr/>
          <p:nvPr/>
        </p:nvGrpSpPr>
        <p:grpSpPr>
          <a:xfrm>
            <a:off x="0" y="3268345"/>
            <a:ext cx="9144000" cy="146304"/>
            <a:chOff x="0" y="3268345"/>
            <a:chExt cx="9144000" cy="146304"/>
          </a:xfrm>
        </p:grpSpPr>
        <p:sp>
          <p:nvSpPr>
            <p:cNvPr id="13" name="Rectangle 12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752600"/>
            <a:ext cx="7924800" cy="1470025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2" name="Group 7"/>
          <p:cNvGrpSpPr/>
          <p:nvPr/>
        </p:nvGrpSpPr>
        <p:grpSpPr>
          <a:xfrm flipH="1">
            <a:off x="0" y="1371600"/>
            <a:ext cx="9144000" cy="73152"/>
            <a:chOff x="0" y="3268345"/>
            <a:chExt cx="9144000" cy="146304"/>
          </a:xfrm>
        </p:grpSpPr>
        <p:sp>
          <p:nvSpPr>
            <p:cNvPr id="9" name="Rectangle 8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8"/>
            <a:ext cx="18288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1722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39712" y="6356350"/>
            <a:ext cx="1868424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 rot="5400000" flipH="1">
            <a:off x="3332988" y="3384804"/>
            <a:ext cx="6867144" cy="73152"/>
            <a:chOff x="0" y="3268345"/>
            <a:chExt cx="9144000" cy="146304"/>
          </a:xfrm>
        </p:grpSpPr>
        <p:sp>
          <p:nvSpPr>
            <p:cNvPr id="8" name="Rectangle 7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E2CEF-A7B1-49DB-B0DE-3AC44EAD7E64}" type="datetimeFigureOut">
              <a:rPr lang="zh-CN" altLang="en-US" smtClean="0"/>
              <a:pPr/>
              <a:t>2012/4/9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9B58A-A41C-4725-BE6D-FD385A9BE5E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512053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9616"/>
            <a:ext cx="8229600" cy="462654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3"/>
          <p:cNvGrpSpPr/>
          <p:nvPr/>
        </p:nvGrpSpPr>
        <p:grpSpPr>
          <a:xfrm>
            <a:off x="0" y="1371600"/>
            <a:ext cx="9144000" cy="73152"/>
            <a:chOff x="0" y="3268345"/>
            <a:chExt cx="9144000" cy="146304"/>
          </a:xfrm>
        </p:grpSpPr>
        <p:sp>
          <p:nvSpPr>
            <p:cNvPr id="15" name="Rectangle 14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Title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512" y="4406900"/>
            <a:ext cx="78272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2667000"/>
            <a:ext cx="78272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12"/>
          <p:cNvGrpSpPr/>
          <p:nvPr/>
        </p:nvGrpSpPr>
        <p:grpSpPr>
          <a:xfrm flipH="1">
            <a:off x="0" y="4228465"/>
            <a:ext cx="9144000" cy="146304"/>
            <a:chOff x="0" y="3268345"/>
            <a:chExt cx="9144000" cy="146304"/>
          </a:xfrm>
        </p:grpSpPr>
        <p:sp>
          <p:nvSpPr>
            <p:cNvPr id="14" name="Rectangle 13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2" name="Group 14"/>
          <p:cNvGrpSpPr/>
          <p:nvPr/>
        </p:nvGrpSpPr>
        <p:grpSpPr>
          <a:xfrm>
            <a:off x="0" y="1371600"/>
            <a:ext cx="9144000" cy="73152"/>
            <a:chOff x="0" y="3268345"/>
            <a:chExt cx="9144000" cy="146304"/>
          </a:xfrm>
        </p:grpSpPr>
        <p:sp>
          <p:nvSpPr>
            <p:cNvPr id="16" name="Rectangle 15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971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002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971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2" name="Group 16"/>
          <p:cNvGrpSpPr/>
          <p:nvPr/>
        </p:nvGrpSpPr>
        <p:grpSpPr>
          <a:xfrm>
            <a:off x="0" y="1371600"/>
            <a:ext cx="9144000" cy="73152"/>
            <a:chOff x="0" y="3268345"/>
            <a:chExt cx="9144000" cy="146304"/>
          </a:xfrm>
        </p:grpSpPr>
        <p:sp>
          <p:nvSpPr>
            <p:cNvPr id="18" name="Rectangle 17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2" name="Group 12"/>
          <p:cNvGrpSpPr/>
          <p:nvPr/>
        </p:nvGrpSpPr>
        <p:grpSpPr>
          <a:xfrm flipH="1">
            <a:off x="0" y="1371600"/>
            <a:ext cx="9144000" cy="73152"/>
            <a:chOff x="0" y="3268345"/>
            <a:chExt cx="9144000" cy="146304"/>
          </a:xfrm>
        </p:grpSpPr>
        <p:sp>
          <p:nvSpPr>
            <p:cNvPr id="14" name="Rectangle 13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5" name="Group 10"/>
          <p:cNvGrpSpPr/>
          <p:nvPr/>
        </p:nvGrpSpPr>
        <p:grpSpPr>
          <a:xfrm>
            <a:off x="-9144" y="-18288"/>
            <a:ext cx="9144000" cy="146304"/>
            <a:chOff x="0" y="3268345"/>
            <a:chExt cx="9144000" cy="146304"/>
          </a:xfrm>
        </p:grpSpPr>
        <p:sp>
          <p:nvSpPr>
            <p:cNvPr id="12" name="Rectangle 11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5495544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6592824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7690104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79375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71600"/>
            <a:ext cx="5111750" cy="4754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371600"/>
            <a:ext cx="3008313" cy="47545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13"/>
          <p:cNvGrpSpPr/>
          <p:nvPr/>
        </p:nvGrpSpPr>
        <p:grpSpPr>
          <a:xfrm flipH="1">
            <a:off x="0" y="1143000"/>
            <a:ext cx="9144000" cy="73152"/>
            <a:chOff x="0" y="3268345"/>
            <a:chExt cx="9144000" cy="146304"/>
          </a:xfrm>
        </p:grpSpPr>
        <p:sp>
          <p:nvSpPr>
            <p:cNvPr id="15" name="Rectangle 14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1801368" y="685800"/>
            <a:ext cx="5495544" cy="3886200"/>
          </a:xfrm>
          <a:solidFill>
            <a:schemeClr val="accent1"/>
          </a:solidFill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contrasting" dir="t"/>
          </a:scene3d>
          <a:sp3d contourW="12700" prstMaterial="softEdge">
            <a:bevelT prst="cross"/>
            <a:contourClr>
              <a:srgbClr val="FFFFFF"/>
            </a:contourClr>
          </a:sp3d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3" name="Group 15"/>
          <p:cNvGrpSpPr/>
          <p:nvPr/>
        </p:nvGrpSpPr>
        <p:grpSpPr>
          <a:xfrm>
            <a:off x="-9144" y="-18288"/>
            <a:ext cx="9144000" cy="146304"/>
            <a:chOff x="0" y="3268345"/>
            <a:chExt cx="9144000" cy="146304"/>
          </a:xfrm>
        </p:grpSpPr>
        <p:sp>
          <p:nvSpPr>
            <p:cNvPr id="17" name="Rectangle 16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5495544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6592824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7690104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26" y="0"/>
            <a:ext cx="9144000" cy="6286520"/>
          </a:xfrm>
          <a:prstGeom prst="rect">
            <a:avLst/>
          </a:prstGeom>
          <a:gradFill flip="none" rotWithShape="1">
            <a:gsLst>
              <a:gs pos="1000">
                <a:schemeClr val="bg2">
                  <a:alpha val="0"/>
                </a:schemeClr>
              </a:gs>
              <a:gs pos="100000">
                <a:schemeClr val="bg1">
                  <a:alpha val="92000"/>
                </a:schemeClr>
              </a:gs>
            </a:gsLst>
            <a:lin ang="16200000" scaled="1"/>
            <a:tileRect/>
          </a:gradFill>
          <a:ln w="285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7453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ysClr val="windowText" lastClr="000000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ysClr val="windowText" lastClr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0248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ysClr val="windowText" lastClr="000000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Placeholder 7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0" r:id="rId1"/>
    <p:sldLayoutId id="2147483951" r:id="rId2"/>
    <p:sldLayoutId id="2147483952" r:id="rId3"/>
    <p:sldLayoutId id="2147483953" r:id="rId4"/>
    <p:sldLayoutId id="2147483954" r:id="rId5"/>
    <p:sldLayoutId id="2147483955" r:id="rId6"/>
    <p:sldLayoutId id="2147483956" r:id="rId7"/>
    <p:sldLayoutId id="2147483957" r:id="rId8"/>
    <p:sldLayoutId id="2147483958" r:id="rId9"/>
    <p:sldLayoutId id="2147483959" r:id="rId10"/>
    <p:sldLayoutId id="2147483960" r:id="rId11"/>
    <p:sldLayoutId id="2147483961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ln>
            <a:noFill/>
          </a:ln>
          <a:solidFill>
            <a:srgbClr val="FFFFFF"/>
          </a:solidFill>
          <a:effectLst>
            <a:glow rad="101600">
              <a:schemeClr val="tx2"/>
            </a:glo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tx2"/>
        </a:buClr>
        <a:buSzPct val="70000"/>
        <a:buFont typeface="Wingdings 2" pitchFamily="18" charset="2"/>
        <a:buChar char="¥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4"/>
        </a:buClr>
        <a:buSzPct val="60000"/>
        <a:buFont typeface="Wingdings 2" pitchFamily="18" charset="2"/>
        <a:buChar char="¥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5"/>
        </a:buClr>
        <a:buSzPct val="57000"/>
        <a:buFont typeface="Wingdings 2" pitchFamily="18" charset="2"/>
        <a:buChar char="¥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6"/>
        </a:buClr>
        <a:buSzPct val="55000"/>
        <a:buFont typeface="Wingdings 2" pitchFamily="18" charset="2"/>
        <a:buChar char="¥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2"/>
        </a:buClr>
        <a:buSzPct val="50000"/>
        <a:buFont typeface="Wingdings 2" pitchFamily="18" charset="2"/>
        <a:buChar char="¥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faculty.math.tsinghua.edu.cn/~jxie/courses/algorithm/TSP-PTAS.ppt" TargetMode="External"/><Relationship Id="rId2" Type="http://schemas.openxmlformats.org/officeDocument/2006/relationships/hyperlink" Target="http://www.corelab.ntua.gr/courses/approx-alg/material/Euclidean%20TSP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se.yorku.ca/~aaw/Zambito/TSP_Euclidean_PTAS.pdf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848600" cy="2193831"/>
          </a:xfrm>
        </p:spPr>
        <p:txBody>
          <a:bodyPr>
            <a:normAutofit/>
          </a:bodyPr>
          <a:lstStyle/>
          <a:p>
            <a:r>
              <a:rPr lang="en-SG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Polynomial  Time Approximation  Schemes  for Euclidean  TSP </a:t>
            </a:r>
            <a:endParaRPr lang="en-SG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0" y="4648200"/>
            <a:ext cx="6400800" cy="1752600"/>
          </a:xfrm>
        </p:spPr>
        <p:txBody>
          <a:bodyPr>
            <a:normAutofit/>
          </a:bodyPr>
          <a:lstStyle/>
          <a:p>
            <a:pPr algn="l"/>
            <a:r>
              <a:rPr lang="en-SG" altLang="zh-CN" b="1" dirty="0"/>
              <a:t>Ankush Sharma	</a:t>
            </a:r>
            <a:r>
              <a:rPr lang="en-SG" altLang="zh-CN" b="1" dirty="0" smtClean="0"/>
              <a:t>	A0079739H</a:t>
            </a:r>
            <a:endParaRPr lang="zh-CN" altLang="zh-CN" dirty="0"/>
          </a:p>
          <a:p>
            <a:pPr algn="l"/>
            <a:r>
              <a:rPr lang="en-SG" altLang="zh-CN" b="1" dirty="0"/>
              <a:t>Xiao Liu			</a:t>
            </a:r>
            <a:r>
              <a:rPr lang="en-SG" altLang="zh-CN" b="1" dirty="0" smtClean="0"/>
              <a:t>A0060004E</a:t>
            </a:r>
            <a:endParaRPr lang="zh-CN" altLang="zh-CN" dirty="0"/>
          </a:p>
          <a:p>
            <a:pPr algn="l"/>
            <a:r>
              <a:rPr lang="en-SG" altLang="zh-CN" b="1" dirty="0"/>
              <a:t>Tarek Ben Youssef	A0093229</a:t>
            </a:r>
            <a:endParaRPr lang="zh-CN" altLang="zh-CN" dirty="0"/>
          </a:p>
          <a:p>
            <a:endParaRPr lang="en-SG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SG" dirty="0" smtClean="0"/>
          </a:p>
          <a:p>
            <a:endParaRPr lang="en-SG" dirty="0" smtClean="0"/>
          </a:p>
          <a:p>
            <a:pPr>
              <a:buNone/>
            </a:pPr>
            <a:r>
              <a:rPr lang="en-SG" dirty="0" smtClean="0"/>
              <a:t>		               </a:t>
            </a:r>
            <a:r>
              <a:rPr lang="en-SG" sz="4800" b="1" dirty="0" smtClean="0"/>
              <a:t>Algorithm</a:t>
            </a:r>
          </a:p>
          <a:p>
            <a:pPr>
              <a:buNone/>
            </a:pPr>
            <a:r>
              <a:rPr lang="en-SG" sz="4800" b="1" dirty="0" smtClean="0"/>
              <a:t>					  -</a:t>
            </a:r>
          </a:p>
          <a:p>
            <a:pPr>
              <a:buNone/>
            </a:pPr>
            <a:r>
              <a:rPr lang="en-SG" sz="4800" b="1" dirty="0" smtClean="0"/>
              <a:t>	    PTAS for Euclidian TSP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SG" sz="2600" dirty="0" smtClean="0"/>
                  <a:t>Every TSP instance in R</a:t>
                </a:r>
                <a:r>
                  <a:rPr lang="en-SG" sz="2600" baseline="30000" dirty="0" smtClean="0"/>
                  <a:t>2 </a:t>
                </a:r>
                <a:r>
                  <a:rPr lang="en-SG" sz="2600" dirty="0" smtClean="0"/>
                  <a:t>has a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SG" sz="2600" i="1" dirty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SG" sz="2600" i="1" dirty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1+</m:t>
                        </m:r>
                        <m:r>
                          <a:rPr lang="en-US" sz="2600" b="0" i="1" dirty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𝜖</m:t>
                        </m:r>
                      </m:e>
                    </m:d>
                    <m:r>
                      <a:rPr lang="en-US" sz="2600" b="0" i="0" dirty="0" smtClean="0">
                        <a:solidFill>
                          <a:srgbClr val="C0000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SG" sz="2600" dirty="0" smtClean="0">
                    <a:solidFill>
                      <a:srgbClr val="C00000"/>
                    </a:solidFill>
                  </a:rPr>
                  <a:t>approximate tour </a:t>
                </a:r>
                <a:r>
                  <a:rPr lang="en-SG" sz="2600" dirty="0" smtClean="0"/>
                  <a:t>having a simple structure that “there is way to recursively partition the plane (rectangle enclosing the nodes) so that very few edges of the tour cross each line of partition”.</a:t>
                </a:r>
              </a:p>
              <a:p>
                <a:r>
                  <a:rPr lang="en-SG" sz="2600" dirty="0" smtClean="0"/>
                  <a:t>Computes a </a:t>
                </a:r>
                <a14:m>
                  <m:oMath xmlns:m="http://schemas.openxmlformats.org/officeDocument/2006/math">
                    <m:r>
                      <a:rPr lang="en-SG" sz="2600" i="1" dirty="0" smtClean="0">
                        <a:solidFill>
                          <a:srgbClr val="C00000"/>
                        </a:solidFill>
                        <a:latin typeface="Cambria Math"/>
                      </a:rPr>
                      <m:t>(1 +</m:t>
                    </m:r>
                    <m:r>
                      <a:rPr lang="en-US" sz="2600" b="0" i="1" dirty="0" smtClean="0">
                        <a:solidFill>
                          <a:srgbClr val="C00000"/>
                        </a:solidFill>
                        <a:latin typeface="Cambria Math"/>
                      </a:rPr>
                      <m:t>𝜖</m:t>
                    </m:r>
                    <m:r>
                      <a:rPr lang="en-SG" sz="2600" i="1" dirty="0" smtClean="0">
                        <a:solidFill>
                          <a:srgbClr val="C00000"/>
                        </a:solidFill>
                        <a:latin typeface="Cambria Math"/>
                      </a:rPr>
                      <m:t>) </m:t>
                    </m:r>
                  </m:oMath>
                </a14:m>
                <a:r>
                  <a:rPr lang="en-SG" sz="2600" dirty="0" smtClean="0">
                    <a:solidFill>
                      <a:srgbClr val="C00000"/>
                    </a:solidFill>
                  </a:rPr>
                  <a:t>approximate tour </a:t>
                </a:r>
                <a:r>
                  <a:rPr lang="en-SG" sz="2600" dirty="0" smtClean="0"/>
                  <a:t>of the optimal tour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600" b="0" i="1" dirty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SG" sz="2600" i="1" dirty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n-US" sz="2600" b="0" i="1" dirty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𝑂</m:t>
                        </m:r>
                        <m:r>
                          <a:rPr lang="en-US" sz="2600" b="0" i="1" dirty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(1/</m:t>
                        </m:r>
                        <m:r>
                          <a:rPr lang="en-US" sz="2600" b="0" i="1" dirty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𝜖</m:t>
                        </m:r>
                        <m:r>
                          <a:rPr lang="en-US" sz="2600" b="0" i="1" dirty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)</m:t>
                        </m:r>
                      </m:sup>
                    </m:sSup>
                  </m:oMath>
                </a14:m>
                <a:r>
                  <a:rPr lang="en-SG" sz="2600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SG" sz="2600" dirty="0" smtClean="0"/>
                  <a:t>time.</a:t>
                </a:r>
              </a:p>
              <a:p>
                <a:r>
                  <a:rPr lang="en-SG" sz="2600" dirty="0" smtClean="0"/>
                  <a:t>A tour with such structure can be found using </a:t>
                </a:r>
                <a:r>
                  <a:rPr lang="en-SG" sz="2600" dirty="0" smtClean="0">
                    <a:solidFill>
                      <a:srgbClr val="C00000"/>
                    </a:solidFill>
                  </a:rPr>
                  <a:t>Dynamic Programming</a:t>
                </a:r>
                <a:r>
                  <a:rPr lang="en-SG" sz="2600" dirty="0" smtClean="0"/>
                  <a:t>. </a:t>
                </a:r>
                <a:endParaRPr lang="en-SG" sz="2600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l="-370" t="-1186" r="-185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dirty="0" smtClean="0"/>
              <a:t>PTAS for Euclidian TSP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SG" sz="2600" dirty="0" smtClean="0"/>
              <a:t>Definitions – </a:t>
            </a:r>
          </a:p>
          <a:p>
            <a:pPr lvl="1"/>
            <a:r>
              <a:rPr lang="en-SG" sz="2400" dirty="0" smtClean="0"/>
              <a:t>A rectangle in the analysis means an “</a:t>
            </a:r>
            <a:r>
              <a:rPr lang="en-SG" sz="2400" dirty="0" smtClean="0">
                <a:solidFill>
                  <a:srgbClr val="C00000"/>
                </a:solidFill>
              </a:rPr>
              <a:t>axis aligned rectangle</a:t>
            </a:r>
            <a:r>
              <a:rPr lang="en-SG" sz="2400" dirty="0" smtClean="0"/>
              <a:t>”.</a:t>
            </a:r>
          </a:p>
          <a:p>
            <a:pPr lvl="1"/>
            <a:r>
              <a:rPr lang="en-SG" sz="2400" dirty="0" smtClean="0"/>
              <a:t>Size of the rectangle means the </a:t>
            </a:r>
            <a:r>
              <a:rPr lang="en-SG" sz="2400" dirty="0" smtClean="0">
                <a:solidFill>
                  <a:srgbClr val="C00000"/>
                </a:solidFill>
              </a:rPr>
              <a:t>longest side of the rectangle</a:t>
            </a:r>
            <a:r>
              <a:rPr lang="en-SG" sz="2400" dirty="0" smtClean="0"/>
              <a:t>.</a:t>
            </a:r>
          </a:p>
          <a:p>
            <a:pPr lvl="1"/>
            <a:r>
              <a:rPr lang="en-SG" sz="2400" dirty="0" smtClean="0"/>
              <a:t>Bounding box of a set of nodes is the </a:t>
            </a:r>
            <a:r>
              <a:rPr lang="en-SG" sz="2400" dirty="0" smtClean="0">
                <a:solidFill>
                  <a:srgbClr val="C00000"/>
                </a:solidFill>
              </a:rPr>
              <a:t>smallest rectangle enclosing the nodes</a:t>
            </a:r>
            <a:r>
              <a:rPr lang="en-SG" sz="2400" dirty="0" smtClean="0"/>
              <a:t>. </a:t>
            </a:r>
          </a:p>
          <a:p>
            <a:pPr lvl="1"/>
            <a:r>
              <a:rPr lang="en-SG" sz="2400" dirty="0" smtClean="0"/>
              <a:t>A line separator of a rectangle is a line segment parallel to the shorter side that partitions the rectangle into two rectangles of </a:t>
            </a:r>
            <a:r>
              <a:rPr lang="en-SG" sz="2400" dirty="0" smtClean="0">
                <a:solidFill>
                  <a:srgbClr val="C00000"/>
                </a:solidFill>
              </a:rPr>
              <a:t>at least 1/3</a:t>
            </a:r>
            <a:r>
              <a:rPr lang="en-SG" sz="2400" baseline="30000" dirty="0" smtClean="0">
                <a:solidFill>
                  <a:srgbClr val="C00000"/>
                </a:solidFill>
              </a:rPr>
              <a:t>rd</a:t>
            </a:r>
            <a:r>
              <a:rPr lang="en-SG" sz="2400" dirty="0" smtClean="0">
                <a:solidFill>
                  <a:srgbClr val="C00000"/>
                </a:solidFill>
              </a:rPr>
              <a:t> of the area</a:t>
            </a:r>
            <a:r>
              <a:rPr lang="en-SG" sz="2400" dirty="0" smtClean="0"/>
              <a:t>. In other words, the separator lies in the middle 1/3</a:t>
            </a:r>
            <a:r>
              <a:rPr lang="en-SG" sz="2400" baseline="30000" dirty="0" smtClean="0"/>
              <a:t>rd</a:t>
            </a:r>
            <a:r>
              <a:rPr lang="en-SG" sz="2400" dirty="0" smtClean="0"/>
              <a:t> area of the rectangle. </a:t>
            </a:r>
            <a:endParaRPr lang="en-SG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dirty="0" smtClean="0"/>
              <a:t>PTAS for Euclidian TSP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SG" sz="2600" dirty="0" smtClean="0"/>
              <a:t>Definitions Contd..</a:t>
            </a:r>
          </a:p>
          <a:p>
            <a:pPr lvl="1"/>
            <a:r>
              <a:rPr lang="en-SG" sz="2200" dirty="0" smtClean="0">
                <a:solidFill>
                  <a:srgbClr val="C00000"/>
                </a:solidFill>
              </a:rPr>
              <a:t>(</a:t>
            </a:r>
            <a:r>
              <a:rPr lang="en-SG" sz="2400" dirty="0" smtClean="0">
                <a:solidFill>
                  <a:srgbClr val="C00000"/>
                </a:solidFill>
              </a:rPr>
              <a:t>1/3:2/3 tiling)</a:t>
            </a:r>
            <a:r>
              <a:rPr lang="en-SG" sz="2400" dirty="0" smtClean="0"/>
              <a:t> –  A 1/3 : 2/3-tiling of a rectangle R is a binary tree (i.e., a hierarchy) of sub-rectangles of R.  The rectangle R is at the root. If the size of R &lt;=1, than the hierarchy contains nothing. Otherwise the root contains a line separator of R and has and has two sub trees that are 1/3 : 2/3-tilings of the two rectangles into which the line separator divides.</a:t>
            </a:r>
          </a:p>
          <a:p>
            <a:pPr lvl="2"/>
            <a:r>
              <a:rPr lang="en-SG" sz="2200" dirty="0" smtClean="0"/>
              <a:t>Can think as “beginning with a rectangle, keep on partitioning the rectangle using separators recursively till the size is &gt;1”</a:t>
            </a:r>
            <a:endParaRPr lang="en-SG" sz="2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dirty="0" smtClean="0"/>
              <a:t>PTAS for Euclidian TSP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SG" sz="2600" dirty="0" smtClean="0"/>
              <a:t>Definitions Contd..</a:t>
            </a:r>
          </a:p>
          <a:p>
            <a:pPr lvl="1"/>
            <a:r>
              <a:rPr lang="en-SG" sz="2400" dirty="0" smtClean="0">
                <a:solidFill>
                  <a:srgbClr val="C00000"/>
                </a:solidFill>
              </a:rPr>
              <a:t>Portals</a:t>
            </a:r>
            <a:r>
              <a:rPr lang="en-SG" sz="2400" dirty="0" smtClean="0"/>
              <a:t> – A portal in a 1/3 : 2/3-tiling is any point that lies on the edge of some rectangle in the tiling. If m is any positive integer, than a set of portals P is called </a:t>
            </a:r>
            <a:r>
              <a:rPr lang="en-SG" sz="2400" dirty="0" smtClean="0">
                <a:solidFill>
                  <a:srgbClr val="C00000"/>
                </a:solidFill>
              </a:rPr>
              <a:t>m-regular </a:t>
            </a:r>
            <a:r>
              <a:rPr lang="en-SG" sz="2400" dirty="0" smtClean="0"/>
              <a:t>for the tiling if there are exactly m equidistant portals on the line separator of each rectangle of the tiling. (Assuming the end points to be portals, the line separator is partitioned in m-1 equal parts by portals on it)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dirty="0" smtClean="0"/>
              <a:t>PTAS for Euclidian TSP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dirty="0" smtClean="0"/>
              <a:t>PTAS for Euclidian TSP</a:t>
            </a:r>
            <a:endParaRPr lang="en-SG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2209800"/>
            <a:ext cx="32004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474825" y="4964668"/>
            <a:ext cx="1630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G" b="1" dirty="0" smtClean="0"/>
              <a:t>1/3 : 2/3 Tiling</a:t>
            </a:r>
            <a:endParaRPr lang="en-SG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SG" sz="2600" dirty="0" smtClean="0"/>
                  <a:t>Propositions</a:t>
                </a:r>
              </a:p>
              <a:p>
                <a:pPr marL="971550" lvl="1" indent="-514350">
                  <a:buFont typeface="+mj-lt"/>
                  <a:buAutoNum type="romanUcPeriod"/>
                </a:pPr>
                <a:r>
                  <a:rPr lang="en-SG" sz="2400" dirty="0" smtClean="0"/>
                  <a:t>Let </a:t>
                </a:r>
                <a14:m>
                  <m:oMath xmlns:m="http://schemas.openxmlformats.org/officeDocument/2006/math">
                    <m:r>
                      <a:rPr lang="en-SG" sz="2400" i="1" dirty="0" smtClean="0">
                        <a:latin typeface="Cambria Math"/>
                      </a:rPr>
                      <m:t>𝑛</m:t>
                    </m:r>
                    <m:r>
                      <a:rPr lang="en-SG" sz="2400" i="1" dirty="0" smtClean="0">
                        <a:latin typeface="Cambria Math"/>
                      </a:rPr>
                      <m:t>, </m:t>
                    </m:r>
                    <m:r>
                      <a:rPr lang="en-SG" sz="2400" i="1" dirty="0" smtClean="0">
                        <a:latin typeface="Cambria Math"/>
                      </a:rPr>
                      <m:t>𝑒</m:t>
                    </m:r>
                    <m:r>
                      <a:rPr lang="en-SG" sz="2400" i="1" dirty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SG" sz="2400" dirty="0" smtClean="0"/>
                  <a:t>be such that </a:t>
                </a:r>
                <a14:m>
                  <m:oMath xmlns:m="http://schemas.openxmlformats.org/officeDocument/2006/math">
                    <m:r>
                      <a:rPr lang="en-SG" sz="2400" i="1" dirty="0" smtClean="0">
                        <a:latin typeface="Cambria Math"/>
                      </a:rPr>
                      <m:t>𝑛</m:t>
                    </m:r>
                    <m:r>
                      <a:rPr lang="en-SG" sz="2400" i="1" dirty="0" smtClean="0">
                        <a:latin typeface="Cambria Math"/>
                      </a:rPr>
                      <m:t> &gt; 10/</m:t>
                    </m:r>
                    <m:r>
                      <a:rPr lang="en-US" sz="2400" b="0" i="1" dirty="0" smtClean="0">
                        <a:latin typeface="Cambria Math"/>
                      </a:rPr>
                      <m:t>𝜖</m:t>
                    </m:r>
                  </m:oMath>
                </a14:m>
                <a:r>
                  <a:rPr lang="en-SG" sz="2400" dirty="0" smtClean="0"/>
                  <a:t>. Than the problem of computing a </a:t>
                </a:r>
                <a14:m>
                  <m:oMath xmlns:m="http://schemas.openxmlformats.org/officeDocument/2006/math">
                    <m:r>
                      <a:rPr lang="en-SG" sz="2400" i="1" dirty="0" smtClean="0">
                        <a:latin typeface="Cambria Math"/>
                      </a:rPr>
                      <m:t>(1 +</m:t>
                    </m:r>
                    <m:r>
                      <a:rPr lang="en-US" sz="2400" b="0" i="1" dirty="0" smtClean="0">
                        <a:latin typeface="Cambria Math"/>
                      </a:rPr>
                      <m:t>𝜖</m:t>
                    </m:r>
                    <m:r>
                      <a:rPr lang="en-SG" sz="2400" i="1" dirty="0" smtClean="0">
                        <a:latin typeface="Cambria Math"/>
                      </a:rPr>
                      <m:t>) </m:t>
                    </m:r>
                  </m:oMath>
                </a14:m>
                <a:r>
                  <a:rPr lang="en-SG" sz="2400" dirty="0" smtClean="0"/>
                  <a:t>approximation to the optimum tour length in an n-node instance can be reduced in poly(n) time to problem of computing a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SG" sz="240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SG" sz="2400" i="1" dirty="0" smtClean="0">
                            <a:latin typeface="Cambria Math"/>
                          </a:rPr>
                          <m:t>1+</m:t>
                        </m:r>
                        <m:r>
                          <a:rPr lang="en-US" sz="2400" b="0" i="1" dirty="0" smtClean="0">
                            <a:latin typeface="Cambria Math"/>
                          </a:rPr>
                          <m:t>9</m:t>
                        </m:r>
                        <m:r>
                          <a:rPr lang="en-US" sz="2400" b="0" i="1" dirty="0" smtClean="0">
                            <a:latin typeface="Cambria Math"/>
                          </a:rPr>
                          <m:t>𝜖</m:t>
                        </m:r>
                        <m:r>
                          <a:rPr lang="en-US" sz="2400" b="0" i="1" dirty="0" smtClean="0">
                            <a:latin typeface="Cambria Math"/>
                          </a:rPr>
                          <m:t>/10</m:t>
                        </m:r>
                      </m:e>
                    </m:d>
                  </m:oMath>
                </a14:m>
                <a:r>
                  <a:rPr lang="en-SG" sz="2400" dirty="0" smtClean="0"/>
                  <a:t> </a:t>
                </a:r>
                <a:r>
                  <a:rPr lang="en-SG" sz="2400" dirty="0" smtClean="0"/>
                  <a:t>approximation in an instance in which the size of the smallest inter-node distance is 1 unit and the bounding box is at most 1.5n</a:t>
                </a:r>
                <a:r>
                  <a:rPr lang="en-SG" sz="2400" baseline="30000" dirty="0" smtClean="0"/>
                  <a:t>2</a:t>
                </a:r>
                <a:r>
                  <a:rPr lang="en-SG" sz="2400" dirty="0" smtClean="0"/>
                  <a:t>.</a:t>
                </a:r>
              </a:p>
              <a:p>
                <a:pPr marL="1371600" lvl="2" indent="-514350"/>
                <a:r>
                  <a:rPr lang="en-SG" sz="2000" dirty="0" smtClean="0"/>
                  <a:t>If the length of MST is T, than optimum tour lies between T and1.5T .</a:t>
                </a:r>
              </a:p>
              <a:p>
                <a:pPr marL="1371600" lvl="2" indent="-514350"/>
                <a:r>
                  <a:rPr lang="en-SG" sz="2000" dirty="0" smtClean="0"/>
                  <a:t>Size of the bounding box is &lt;= .75T.</a:t>
                </a:r>
              </a:p>
              <a:p>
                <a:pPr marL="971550" lvl="1" indent="-514350">
                  <a:buFont typeface="+mj-lt"/>
                  <a:buAutoNum type="romanUcPeriod"/>
                </a:pPr>
                <a:endParaRPr lang="en-SG" sz="2400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l="-370" t="-118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dirty="0" smtClean="0"/>
              <a:t>PTAS for Euclidian TSP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dirty="0" smtClean="0"/>
              <a:t>PTAS for Euclidian TSP</a:t>
            </a:r>
            <a:endParaRPr lang="en-SG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057400"/>
            <a:ext cx="3276600" cy="382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2524125"/>
            <a:ext cx="2686050" cy="265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581289" y="5421868"/>
            <a:ext cx="2085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G" b="1" u="sng" dirty="0" smtClean="0"/>
              <a:t>Updated Instance</a:t>
            </a:r>
            <a:endParaRPr lang="en-SG" b="1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1324451" y="6107668"/>
            <a:ext cx="1723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G" b="1" u="sng" dirty="0" smtClean="0"/>
              <a:t>Input Instance</a:t>
            </a:r>
            <a:endParaRPr lang="en-SG" b="1" u="sng" dirty="0"/>
          </a:p>
        </p:txBody>
      </p:sp>
      <p:sp>
        <p:nvSpPr>
          <p:cNvPr id="12" name="Up-Down Arrow 11"/>
          <p:cNvSpPr/>
          <p:nvPr/>
        </p:nvSpPr>
        <p:spPr>
          <a:xfrm>
            <a:off x="7924800" y="3124200"/>
            <a:ext cx="76200" cy="533400"/>
          </a:xfrm>
          <a:prstGeom prst="up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3" name="TextBox 12"/>
          <p:cNvSpPr txBox="1"/>
          <p:nvPr/>
        </p:nvSpPr>
        <p:spPr>
          <a:xfrm>
            <a:off x="7990776" y="3212068"/>
            <a:ext cx="696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G" dirty="0" smtClean="0"/>
              <a:t>T/2n</a:t>
            </a:r>
            <a:r>
              <a:rPr lang="en-SG" baseline="30000" dirty="0" smtClean="0"/>
              <a:t>2</a:t>
            </a:r>
            <a:endParaRPr lang="en-SG" baseline="30000" dirty="0"/>
          </a:p>
        </p:txBody>
      </p:sp>
      <p:sp>
        <p:nvSpPr>
          <p:cNvPr id="14" name="TextBox 13"/>
          <p:cNvSpPr txBox="1"/>
          <p:nvPr/>
        </p:nvSpPr>
        <p:spPr>
          <a:xfrm>
            <a:off x="7162800" y="1916668"/>
            <a:ext cx="696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G" dirty="0" smtClean="0"/>
              <a:t>T/2n</a:t>
            </a:r>
            <a:r>
              <a:rPr lang="en-SG" baseline="30000" dirty="0" smtClean="0"/>
              <a:t>2</a:t>
            </a:r>
            <a:endParaRPr lang="en-SG" baseline="30000" dirty="0"/>
          </a:p>
        </p:txBody>
      </p:sp>
      <p:sp>
        <p:nvSpPr>
          <p:cNvPr id="15" name="Up-Down Arrow 14"/>
          <p:cNvSpPr/>
          <p:nvPr/>
        </p:nvSpPr>
        <p:spPr>
          <a:xfrm rot="5400000">
            <a:off x="7467600" y="2057400"/>
            <a:ext cx="76200" cy="533400"/>
          </a:xfrm>
          <a:prstGeom prst="up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6" name="Right Arrow 15"/>
          <p:cNvSpPr/>
          <p:nvPr/>
        </p:nvSpPr>
        <p:spPr>
          <a:xfrm>
            <a:off x="4038600" y="3630168"/>
            <a:ext cx="978408" cy="33223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SG" sz="2600" dirty="0" smtClean="0"/>
              <a:t>Intuition  - </a:t>
            </a:r>
          </a:p>
          <a:p>
            <a:pPr marL="971550" lvl="1" indent="-514350">
              <a:buFont typeface="+mj-lt"/>
              <a:buAutoNum type="romanUcPeriod"/>
            </a:pPr>
            <a:r>
              <a:rPr lang="en-SG" sz="2400" dirty="0" smtClean="0"/>
              <a:t>A (1 + e`) approximation algorithm can be formulated for the reduced instance. Considering the fact that the reduced instance is differing only by a factor e/10 from the reduced instance, there should lie an (1+e``) approximation algorithm for the original input instance.</a:t>
            </a:r>
          </a:p>
          <a:p>
            <a:pPr marL="971550" lvl="1" indent="-514350">
              <a:buFont typeface="+mj-lt"/>
              <a:buAutoNum type="romanUcPeriod"/>
            </a:pPr>
            <a:endParaRPr lang="en-SG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dirty="0" smtClean="0"/>
              <a:t>Designing the PTAS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SG" sz="2600" dirty="0" smtClean="0"/>
              <a:t>Proposition Contd..</a:t>
            </a:r>
          </a:p>
          <a:p>
            <a:pPr marL="971550" lvl="1" indent="-514350">
              <a:buFont typeface="+mj-lt"/>
              <a:buAutoNum type="romanUcPeriod" startAt="2"/>
            </a:pPr>
            <a:r>
              <a:rPr lang="en-SG" sz="2400" dirty="0" smtClean="0"/>
              <a:t>If a rectangle has width W and height H then its every 1/3 : 2/3 tilling has depth of order </a:t>
            </a:r>
            <a:r>
              <a:rPr lang="en-SG" sz="2400" dirty="0" smtClean="0">
                <a:solidFill>
                  <a:srgbClr val="C00000"/>
                </a:solidFill>
              </a:rPr>
              <a:t>O(log</a:t>
            </a:r>
            <a:r>
              <a:rPr lang="en-SG" sz="2400" baseline="-25000" dirty="0" smtClean="0">
                <a:solidFill>
                  <a:srgbClr val="C00000"/>
                </a:solidFill>
              </a:rPr>
              <a:t>1.5</a:t>
            </a:r>
            <a:r>
              <a:rPr lang="en-SG" sz="2400" dirty="0" smtClean="0">
                <a:solidFill>
                  <a:srgbClr val="C00000"/>
                </a:solidFill>
              </a:rPr>
              <a:t>(W) +log</a:t>
            </a:r>
            <a:r>
              <a:rPr lang="en-SG" sz="2400" baseline="-25000" dirty="0" smtClean="0">
                <a:solidFill>
                  <a:srgbClr val="C00000"/>
                </a:solidFill>
              </a:rPr>
              <a:t>1.5</a:t>
            </a:r>
            <a:r>
              <a:rPr lang="en-SG" sz="2400" dirty="0" smtClean="0">
                <a:solidFill>
                  <a:srgbClr val="C00000"/>
                </a:solidFill>
              </a:rPr>
              <a:t>(H)) or O(log</a:t>
            </a:r>
            <a:r>
              <a:rPr lang="en-SG" sz="2400" baseline="-25000" dirty="0" smtClean="0">
                <a:solidFill>
                  <a:srgbClr val="C00000"/>
                </a:solidFill>
              </a:rPr>
              <a:t>1.5</a:t>
            </a:r>
            <a:r>
              <a:rPr lang="en-SG" sz="2400" dirty="0" smtClean="0">
                <a:solidFill>
                  <a:srgbClr val="C00000"/>
                </a:solidFill>
              </a:rPr>
              <a:t>(W)</a:t>
            </a:r>
            <a:r>
              <a:rPr lang="en-SG" sz="2400" dirty="0" smtClean="0"/>
              <a:t>. (W &gt; H so the second factor can be ignored)</a:t>
            </a:r>
          </a:p>
          <a:p>
            <a:pPr marL="971550" lvl="1" indent="-514350">
              <a:buFont typeface="+mj-lt"/>
              <a:buAutoNum type="romanUcPeriod" startAt="2"/>
            </a:pPr>
            <a:r>
              <a:rPr lang="en-SG" sz="2400" dirty="0" smtClean="0"/>
              <a:t>If a salesman path is m-light w.r.t a 1/3:2/3 tilling of a bounding box, then the </a:t>
            </a:r>
            <a:r>
              <a:rPr lang="en-SG" sz="2400" dirty="0" smtClean="0">
                <a:solidFill>
                  <a:srgbClr val="C00000"/>
                </a:solidFill>
              </a:rPr>
              <a:t>perimeter of every rectangle in the tiling is crossed by the path at most 4m times</a:t>
            </a:r>
            <a:r>
              <a:rPr lang="en-SG" sz="2400" dirty="0" smtClean="0"/>
              <a:t>. </a:t>
            </a:r>
            <a:endParaRPr lang="en-SG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dirty="0" smtClean="0"/>
              <a:t>PTAS for Euclidian TSP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936376"/>
            <a:ext cx="8001000" cy="4312023"/>
          </a:xfrm>
        </p:spPr>
        <p:txBody>
          <a:bodyPr>
            <a:normAutofit fontScale="92500" lnSpcReduction="10000"/>
          </a:bodyPr>
          <a:lstStyle/>
          <a:p>
            <a:r>
              <a:rPr lang="en-SG" sz="2800" dirty="0" smtClean="0"/>
              <a:t>Reference</a:t>
            </a:r>
            <a:endParaRPr lang="en-SG" dirty="0" smtClean="0"/>
          </a:p>
          <a:p>
            <a:r>
              <a:rPr lang="en-SG" sz="2800" dirty="0" smtClean="0"/>
              <a:t>Terminologies – TSP &amp; PTAS (Polynomial Time Approximation Schemes)</a:t>
            </a:r>
          </a:p>
          <a:p>
            <a:r>
              <a:rPr lang="en-SG" sz="2800" dirty="0" smtClean="0"/>
              <a:t>Algorithm – A PTAS for Euclidian TSP (2D)</a:t>
            </a:r>
          </a:p>
          <a:p>
            <a:pPr lvl="1"/>
            <a:r>
              <a:rPr lang="en-SG" sz="2600" dirty="0" smtClean="0"/>
              <a:t>Preposition and key elements</a:t>
            </a:r>
          </a:p>
          <a:p>
            <a:pPr lvl="1"/>
            <a:r>
              <a:rPr lang="en-SG" sz="2600" dirty="0" smtClean="0"/>
              <a:t>Structure Theorem &amp; Complexity Analysis</a:t>
            </a:r>
          </a:p>
          <a:p>
            <a:pPr lvl="1"/>
            <a:r>
              <a:rPr lang="en-SG" sz="2600" dirty="0" smtClean="0"/>
              <a:t>Proof of Structure Theorem</a:t>
            </a:r>
          </a:p>
          <a:p>
            <a:pPr lvl="1"/>
            <a:r>
              <a:rPr lang="en-SG" sz="2600" dirty="0" smtClean="0"/>
              <a:t>PTAS for R</a:t>
            </a:r>
            <a:r>
              <a:rPr lang="en-SG" sz="2600" baseline="30000" dirty="0" smtClean="0"/>
              <a:t>d </a:t>
            </a:r>
            <a:r>
              <a:rPr lang="en-SG" sz="2600" dirty="0" smtClean="0"/>
              <a:t>(d dimensional space) – Optional</a:t>
            </a:r>
          </a:p>
          <a:p>
            <a:r>
              <a:rPr lang="en-SG" sz="3000" dirty="0" smtClean="0"/>
              <a:t>Future works</a:t>
            </a:r>
          </a:p>
          <a:p>
            <a:r>
              <a:rPr lang="en-SG" sz="3000" dirty="0" smtClean="0"/>
              <a:t>References cited</a:t>
            </a:r>
          </a:p>
          <a:p>
            <a:pPr lvl="1"/>
            <a:endParaRPr lang="en-SG" sz="2600" dirty="0" smtClean="0"/>
          </a:p>
          <a:p>
            <a:endParaRPr lang="en-SG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b="1" dirty="0" smtClean="0"/>
              <a:t>Agenda</a:t>
            </a:r>
            <a:endParaRPr lang="en-SG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SG" dirty="0" smtClean="0"/>
          </a:p>
          <a:p>
            <a:endParaRPr lang="en-SG" dirty="0" smtClean="0"/>
          </a:p>
          <a:p>
            <a:endParaRPr lang="en-SG" dirty="0" smtClean="0"/>
          </a:p>
          <a:p>
            <a:pPr>
              <a:buNone/>
            </a:pPr>
            <a:r>
              <a:rPr lang="en-SG" dirty="0" smtClean="0"/>
              <a:t>			</a:t>
            </a:r>
            <a:r>
              <a:rPr lang="en-SG" sz="4400" b="1" dirty="0" smtClean="0"/>
              <a:t>Designing the PTAS</a:t>
            </a:r>
            <a:endParaRPr lang="en-SG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Designing the PTAS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600200"/>
                <a:ext cx="8534400" cy="5029200"/>
              </a:xfrm>
            </p:spPr>
            <p:txBody>
              <a:bodyPr>
                <a:normAutofit/>
              </a:bodyPr>
              <a:lstStyle/>
              <a:p>
                <a:r>
                  <a:rPr lang="en-US" altLang="zh-CN" dirty="0" smtClean="0"/>
                  <a:t>Due to Proposition 1, we </a:t>
                </a:r>
                <a:r>
                  <a:rPr lang="en-US" altLang="zh-CN" dirty="0" err="1" smtClean="0"/>
                  <a:t>w.l.o.g</a:t>
                </a:r>
                <a:r>
                  <a:rPr lang="en-US" altLang="zh-CN" dirty="0" smtClean="0"/>
                  <a:t> assume</a:t>
                </a:r>
              </a:p>
              <a:p>
                <a:pPr lvl="1"/>
                <a:r>
                  <a:rPr lang="en-US" altLang="zh-CN" dirty="0"/>
                  <a:t>d</a:t>
                </a:r>
                <a:r>
                  <a:rPr lang="en-US" altLang="zh-CN" dirty="0" smtClean="0"/>
                  <a:t>istance of any two </a:t>
                </a:r>
                <a:r>
                  <a:rPr lang="en-US" altLang="zh-CN" dirty="0" smtClean="0"/>
                  <a:t>nodes </a:t>
                </a:r>
                <a:r>
                  <a:rPr lang="en-US" altLang="zh-CN" dirty="0" smtClean="0"/>
                  <a:t>is at least 1</a:t>
                </a:r>
              </a:p>
              <a:p>
                <a:pPr lvl="1"/>
                <a:r>
                  <a:rPr lang="en-US" altLang="zh-CN" dirty="0"/>
                  <a:t>b</a:t>
                </a:r>
                <a:r>
                  <a:rPr lang="en-US" altLang="zh-CN" dirty="0" smtClean="0"/>
                  <a:t>ounding box has size at most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/>
                      </a:rPr>
                      <m:t>𝑂</m:t>
                    </m:r>
                    <m:d>
                      <m:dPr>
                        <m:ctrlPr>
                          <a:rPr lang="en-US" altLang="zh-CN" b="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zh-CN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altLang="zh-CN" b="0" i="1" smtClean="0">
                                <a:latin typeface="Cambria Math"/>
                              </a:rPr>
                              <m:t>𝑛</m:t>
                            </m:r>
                          </m:e>
                          <m:sup>
                            <m:r>
                              <a:rPr lang="en-US" altLang="zh-CN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endParaRPr lang="en-US" altLang="zh-CN" dirty="0" smtClean="0"/>
              </a:p>
              <a:p>
                <a:endParaRPr lang="en-US" altLang="zh-CN" dirty="0" smtClean="0"/>
              </a:p>
              <a:p>
                <a:r>
                  <a:rPr lang="en-US" altLang="zh-CN" dirty="0" smtClean="0"/>
                  <a:t>Structure Theorem guarantees the existence of a path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/>
                      </a:rPr>
                      <m:t>𝜋</m:t>
                    </m:r>
                  </m:oMath>
                </a14:m>
                <a:r>
                  <a:rPr lang="en-US" altLang="zh-CN" dirty="0" smtClean="0"/>
                  <a:t> such that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/>
                      </a:rPr>
                      <m:t>𝜋</m:t>
                    </m:r>
                  </m:oMath>
                </a14:m>
                <a:r>
                  <a:rPr lang="en-US" altLang="zh-CN" dirty="0" smtClean="0"/>
                  <a:t> is a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zh-CN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/>
                          </a:rPr>
                          <m:t>1+</m:t>
                        </m:r>
                        <m:r>
                          <a:rPr lang="en-US" altLang="zh-CN" b="0" i="1" smtClean="0">
                            <a:latin typeface="Cambria Math"/>
                          </a:rPr>
                          <m:t>𝜖</m:t>
                        </m:r>
                      </m:e>
                    </m:d>
                  </m:oMath>
                </a14:m>
                <a:r>
                  <a:rPr lang="en-US" altLang="zh-CN" dirty="0" smtClean="0"/>
                  <a:t>-approximation of optimal solution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/>
                      </a:rPr>
                      <m:t>𝜋</m:t>
                    </m:r>
                  </m:oMath>
                </a14:m>
                <a:r>
                  <a:rPr lang="en-US" altLang="zh-CN" dirty="0" smtClean="0"/>
                  <a:t> is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/>
                      </a:rPr>
                      <m:t>𝑚</m:t>
                    </m:r>
                  </m:oMath>
                </a14:m>
                <a:r>
                  <a:rPr lang="en-US" altLang="zh-CN" dirty="0" smtClean="0"/>
                  <a:t>-light w.r.t some tiling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/>
                      </a:rPr>
                      <m:t>𝑆</m:t>
                    </m:r>
                  </m:oMath>
                </a14:m>
                <a:r>
                  <a:rPr lang="en-US" altLang="zh-CN" dirty="0" smtClean="0"/>
                  <a:t>, where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/>
                      </a:rPr>
                      <m:t>𝑚</m:t>
                    </m:r>
                    <m:r>
                      <a:rPr lang="en-US" altLang="zh-CN" b="0" i="1" smtClean="0">
                        <a:latin typeface="Cambria Math"/>
                      </a:rPr>
                      <m:t>=</m:t>
                    </m:r>
                    <m:r>
                      <a:rPr lang="en-US" altLang="zh-CN" b="0" i="1" smtClean="0">
                        <a:latin typeface="Cambria Math"/>
                      </a:rPr>
                      <m:t>𝑂</m:t>
                    </m:r>
                    <m:d>
                      <m:dPr>
                        <m:ctrlPr>
                          <a:rPr lang="en-US" altLang="zh-CN" b="0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altLang="zh-CN" b="0" i="1" smtClean="0">
                                <a:latin typeface="Cambria Math"/>
                              </a:rPr>
                            </m:ctrlPr>
                          </m:fPr>
                          <m:num>
                            <m:func>
                              <m:funcPr>
                                <m:ctrlPr>
                                  <a:rPr lang="en-US" altLang="zh-CN" b="0" i="1" smtClean="0">
                                    <a:latin typeface="Cambria Math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altLang="zh-CN" b="0" i="0" smtClean="0">
                                    <a:latin typeface="Cambria Math"/>
                                  </a:rPr>
                                  <m:t>log</m:t>
                                </m:r>
                              </m:fName>
                              <m:e>
                                <m:r>
                                  <a:rPr lang="en-US" altLang="zh-CN" b="0" i="1" smtClean="0">
                                    <a:latin typeface="Cambria Math"/>
                                  </a:rPr>
                                  <m:t>𝑛</m:t>
                                </m:r>
                              </m:e>
                            </m:func>
                          </m:num>
                          <m:den>
                            <m:r>
                              <a:rPr lang="en-US" altLang="zh-CN" b="0" i="1" smtClean="0">
                                <a:latin typeface="Cambria Math"/>
                              </a:rPr>
                              <m:t>𝜖</m:t>
                            </m:r>
                          </m:den>
                        </m:f>
                      </m:e>
                    </m:d>
                  </m:oMath>
                </a14:m>
                <a:endParaRPr lang="en-US" altLang="zh-CN" dirty="0" smtClean="0"/>
              </a:p>
              <a:p>
                <a:pPr lvl="1"/>
                <a:endParaRPr lang="en-US" altLang="zh-CN" dirty="0" smtClean="0"/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600200"/>
                <a:ext cx="8534400" cy="5029200"/>
              </a:xfrm>
              <a:blipFill rotWithShape="1">
                <a:blip r:embed="rId2" cstate="print"/>
                <a:stretch>
                  <a:fillRect l="-1571" t="-157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412614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Designing the PTAS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An example of 3-light tour</a:t>
            </a:r>
          </a:p>
          <a:p>
            <a:endParaRPr lang="en-US" altLang="zh-CN" dirty="0" smtClean="0"/>
          </a:p>
        </p:txBody>
      </p:sp>
      <p:sp>
        <p:nvSpPr>
          <p:cNvPr id="6" name="矩形 5"/>
          <p:cNvSpPr/>
          <p:nvPr/>
        </p:nvSpPr>
        <p:spPr>
          <a:xfrm>
            <a:off x="1981200" y="2729729"/>
            <a:ext cx="5029200" cy="3352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3886200" y="2729729"/>
            <a:ext cx="0" cy="33528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flipV="1">
            <a:off x="3886200" y="4936707"/>
            <a:ext cx="3124200" cy="282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1981200" y="4101329"/>
            <a:ext cx="19050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5794021" y="2729729"/>
            <a:ext cx="0" cy="22098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椭圆 19"/>
          <p:cNvSpPr/>
          <p:nvPr/>
        </p:nvSpPr>
        <p:spPr>
          <a:xfrm>
            <a:off x="5401733" y="4921056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1" name="椭圆 20"/>
          <p:cNvSpPr/>
          <p:nvPr/>
        </p:nvSpPr>
        <p:spPr>
          <a:xfrm>
            <a:off x="4616004" y="4919774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2" name="椭圆 21"/>
          <p:cNvSpPr/>
          <p:nvPr/>
        </p:nvSpPr>
        <p:spPr>
          <a:xfrm>
            <a:off x="5761565" y="3791014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3" name="椭圆 22"/>
          <p:cNvSpPr/>
          <p:nvPr/>
        </p:nvSpPr>
        <p:spPr>
          <a:xfrm>
            <a:off x="5755921" y="4329928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4" name="椭圆 23"/>
          <p:cNvSpPr/>
          <p:nvPr/>
        </p:nvSpPr>
        <p:spPr>
          <a:xfrm>
            <a:off x="3853744" y="5203407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5" name="椭圆 24"/>
          <p:cNvSpPr/>
          <p:nvPr/>
        </p:nvSpPr>
        <p:spPr>
          <a:xfrm>
            <a:off x="3848100" y="4296062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6" name="椭圆 25"/>
          <p:cNvSpPr/>
          <p:nvPr/>
        </p:nvSpPr>
        <p:spPr>
          <a:xfrm>
            <a:off x="2895600" y="4063229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7" name="椭圆 26"/>
          <p:cNvSpPr/>
          <p:nvPr/>
        </p:nvSpPr>
        <p:spPr>
          <a:xfrm>
            <a:off x="2362200" y="4063229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8" name="椭圆 27"/>
          <p:cNvSpPr/>
          <p:nvPr/>
        </p:nvSpPr>
        <p:spPr>
          <a:xfrm>
            <a:off x="3397956" y="4063229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9" name="椭圆 28"/>
          <p:cNvSpPr/>
          <p:nvPr/>
        </p:nvSpPr>
        <p:spPr>
          <a:xfrm>
            <a:off x="3848100" y="3491729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0" name="椭圆 29"/>
          <p:cNvSpPr/>
          <p:nvPr/>
        </p:nvSpPr>
        <p:spPr>
          <a:xfrm>
            <a:off x="6310489" y="4909896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1" name="椭圆 30"/>
          <p:cNvSpPr/>
          <p:nvPr/>
        </p:nvSpPr>
        <p:spPr>
          <a:xfrm>
            <a:off x="5755921" y="3186929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2" name="椭圆 31"/>
          <p:cNvSpPr/>
          <p:nvPr/>
        </p:nvSpPr>
        <p:spPr>
          <a:xfrm>
            <a:off x="2133600" y="4634729"/>
            <a:ext cx="76200" cy="76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5" name="椭圆 34"/>
          <p:cNvSpPr/>
          <p:nvPr/>
        </p:nvSpPr>
        <p:spPr>
          <a:xfrm>
            <a:off x="2667000" y="5701529"/>
            <a:ext cx="76200" cy="76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6" name="椭圆 35"/>
          <p:cNvSpPr/>
          <p:nvPr/>
        </p:nvSpPr>
        <p:spPr>
          <a:xfrm>
            <a:off x="3361267" y="4558529"/>
            <a:ext cx="76200" cy="76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7" name="椭圆 36"/>
          <p:cNvSpPr/>
          <p:nvPr/>
        </p:nvSpPr>
        <p:spPr>
          <a:xfrm>
            <a:off x="2809522" y="4744796"/>
            <a:ext cx="76200" cy="76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cxnSp>
        <p:nvCxnSpPr>
          <p:cNvPr id="38" name="直接连接符 37"/>
          <p:cNvCxnSpPr>
            <a:stCxn id="27" idx="1"/>
            <a:endCxn id="32" idx="4"/>
          </p:cNvCxnSpPr>
          <p:nvPr/>
        </p:nvCxnSpPr>
        <p:spPr>
          <a:xfrm flipH="1">
            <a:off x="2171700" y="4074388"/>
            <a:ext cx="201659" cy="6365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连接符 39"/>
          <p:cNvCxnSpPr>
            <a:stCxn id="32" idx="4"/>
            <a:endCxn id="35" idx="4"/>
          </p:cNvCxnSpPr>
          <p:nvPr/>
        </p:nvCxnSpPr>
        <p:spPr>
          <a:xfrm>
            <a:off x="2171700" y="4710929"/>
            <a:ext cx="53340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接连接符 41"/>
          <p:cNvCxnSpPr>
            <a:stCxn id="37" idx="0"/>
            <a:endCxn id="35" idx="4"/>
          </p:cNvCxnSpPr>
          <p:nvPr/>
        </p:nvCxnSpPr>
        <p:spPr>
          <a:xfrm flipH="1">
            <a:off x="2705100" y="4744796"/>
            <a:ext cx="142522" cy="10329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接连接符 43"/>
          <p:cNvCxnSpPr>
            <a:stCxn id="37" idx="0"/>
            <a:endCxn id="27" idx="5"/>
          </p:cNvCxnSpPr>
          <p:nvPr/>
        </p:nvCxnSpPr>
        <p:spPr>
          <a:xfrm flipH="1" flipV="1">
            <a:off x="2427241" y="4128270"/>
            <a:ext cx="420381" cy="6165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椭圆 45"/>
          <p:cNvSpPr/>
          <p:nvPr/>
        </p:nvSpPr>
        <p:spPr>
          <a:xfrm>
            <a:off x="2851855" y="3186929"/>
            <a:ext cx="76200" cy="76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cxnSp>
        <p:nvCxnSpPr>
          <p:cNvPr id="47" name="直接连接符 46"/>
          <p:cNvCxnSpPr>
            <a:stCxn id="27" idx="7"/>
            <a:endCxn id="46" idx="4"/>
          </p:cNvCxnSpPr>
          <p:nvPr/>
        </p:nvCxnSpPr>
        <p:spPr>
          <a:xfrm flipV="1">
            <a:off x="2427241" y="3263129"/>
            <a:ext cx="462714" cy="8112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接连接符 48"/>
          <p:cNvCxnSpPr>
            <a:stCxn id="46" idx="6"/>
            <a:endCxn id="29" idx="1"/>
          </p:cNvCxnSpPr>
          <p:nvPr/>
        </p:nvCxnSpPr>
        <p:spPr>
          <a:xfrm>
            <a:off x="2928055" y="3225029"/>
            <a:ext cx="931204" cy="2778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椭圆 53"/>
          <p:cNvSpPr/>
          <p:nvPr/>
        </p:nvSpPr>
        <p:spPr>
          <a:xfrm>
            <a:off x="2733322" y="3834629"/>
            <a:ext cx="76200" cy="76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cxnSp>
        <p:nvCxnSpPr>
          <p:cNvPr id="55" name="直接连接符 54"/>
          <p:cNvCxnSpPr>
            <a:stCxn id="27" idx="2"/>
            <a:endCxn id="54" idx="3"/>
          </p:cNvCxnSpPr>
          <p:nvPr/>
        </p:nvCxnSpPr>
        <p:spPr>
          <a:xfrm flipV="1">
            <a:off x="2362200" y="3899670"/>
            <a:ext cx="382281" cy="2016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接连接符 56"/>
          <p:cNvCxnSpPr>
            <a:stCxn id="26" idx="0"/>
            <a:endCxn id="54" idx="6"/>
          </p:cNvCxnSpPr>
          <p:nvPr/>
        </p:nvCxnSpPr>
        <p:spPr>
          <a:xfrm flipH="1" flipV="1">
            <a:off x="2809522" y="3872729"/>
            <a:ext cx="124178" cy="190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接连接符 60"/>
          <p:cNvCxnSpPr>
            <a:stCxn id="26" idx="0"/>
            <a:endCxn id="36" idx="3"/>
          </p:cNvCxnSpPr>
          <p:nvPr/>
        </p:nvCxnSpPr>
        <p:spPr>
          <a:xfrm>
            <a:off x="2933700" y="4063229"/>
            <a:ext cx="438726" cy="5603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接连接符 62"/>
          <p:cNvCxnSpPr>
            <a:stCxn id="36" idx="4"/>
            <a:endCxn id="24" idx="2"/>
          </p:cNvCxnSpPr>
          <p:nvPr/>
        </p:nvCxnSpPr>
        <p:spPr>
          <a:xfrm>
            <a:off x="3399367" y="4634729"/>
            <a:ext cx="454377" cy="6067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5" name="直接连接符 1024"/>
          <p:cNvCxnSpPr>
            <a:endCxn id="68" idx="1"/>
          </p:cNvCxnSpPr>
          <p:nvPr/>
        </p:nvCxnSpPr>
        <p:spPr>
          <a:xfrm>
            <a:off x="3881837" y="5197763"/>
            <a:ext cx="477595" cy="323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椭圆 67"/>
          <p:cNvSpPr/>
          <p:nvPr/>
        </p:nvSpPr>
        <p:spPr>
          <a:xfrm>
            <a:off x="4348273" y="5509748"/>
            <a:ext cx="76200" cy="76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cxnSp>
        <p:nvCxnSpPr>
          <p:cNvPr id="1031" name="直接连接符 1030"/>
          <p:cNvCxnSpPr>
            <a:stCxn id="68" idx="5"/>
            <a:endCxn id="21" idx="3"/>
          </p:cNvCxnSpPr>
          <p:nvPr/>
        </p:nvCxnSpPr>
        <p:spPr>
          <a:xfrm flipV="1">
            <a:off x="4413314" y="4984815"/>
            <a:ext cx="213849" cy="5899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椭圆 73"/>
          <p:cNvSpPr/>
          <p:nvPr/>
        </p:nvSpPr>
        <p:spPr>
          <a:xfrm>
            <a:off x="4953000" y="3186929"/>
            <a:ext cx="76200" cy="76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cxnSp>
        <p:nvCxnSpPr>
          <p:cNvPr id="1033" name="直接连接符 1032"/>
          <p:cNvCxnSpPr>
            <a:stCxn id="29" idx="2"/>
            <a:endCxn id="74" idx="7"/>
          </p:cNvCxnSpPr>
          <p:nvPr/>
        </p:nvCxnSpPr>
        <p:spPr>
          <a:xfrm flipV="1">
            <a:off x="3848100" y="3198088"/>
            <a:ext cx="1169941" cy="3317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7" name="直接连接符 1036"/>
          <p:cNvCxnSpPr>
            <a:stCxn id="31" idx="0"/>
            <a:endCxn id="74" idx="1"/>
          </p:cNvCxnSpPr>
          <p:nvPr/>
        </p:nvCxnSpPr>
        <p:spPr>
          <a:xfrm flipH="1">
            <a:off x="4964159" y="3186929"/>
            <a:ext cx="829862" cy="111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椭圆 80"/>
          <p:cNvSpPr/>
          <p:nvPr/>
        </p:nvSpPr>
        <p:spPr>
          <a:xfrm>
            <a:off x="6553200" y="3823470"/>
            <a:ext cx="76200" cy="76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82" name="椭圆 81"/>
          <p:cNvSpPr/>
          <p:nvPr/>
        </p:nvSpPr>
        <p:spPr>
          <a:xfrm>
            <a:off x="5712177" y="5663429"/>
            <a:ext cx="76200" cy="76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cxnSp>
        <p:nvCxnSpPr>
          <p:cNvPr id="1039" name="直接连接符 1038"/>
          <p:cNvCxnSpPr>
            <a:stCxn id="31" idx="5"/>
            <a:endCxn id="81" idx="6"/>
          </p:cNvCxnSpPr>
          <p:nvPr/>
        </p:nvCxnSpPr>
        <p:spPr>
          <a:xfrm>
            <a:off x="5820962" y="3251970"/>
            <a:ext cx="808438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1" name="直接连接符 1040"/>
          <p:cNvCxnSpPr>
            <a:endCxn id="30" idx="0"/>
          </p:cNvCxnSpPr>
          <p:nvPr/>
        </p:nvCxnSpPr>
        <p:spPr>
          <a:xfrm flipH="1">
            <a:off x="6348589" y="3846178"/>
            <a:ext cx="242711" cy="10637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3" name="直接连接符 1042"/>
          <p:cNvCxnSpPr>
            <a:stCxn id="21" idx="7"/>
            <a:endCxn id="89" idx="7"/>
          </p:cNvCxnSpPr>
          <p:nvPr/>
        </p:nvCxnSpPr>
        <p:spPr>
          <a:xfrm flipV="1">
            <a:off x="4681045" y="4600732"/>
            <a:ext cx="548790" cy="3302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椭圆 88"/>
          <p:cNvSpPr/>
          <p:nvPr/>
        </p:nvSpPr>
        <p:spPr>
          <a:xfrm>
            <a:off x="5164794" y="4589573"/>
            <a:ext cx="76200" cy="76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cxnSp>
        <p:nvCxnSpPr>
          <p:cNvPr id="1046" name="直接连接符 1045"/>
          <p:cNvCxnSpPr>
            <a:endCxn id="89" idx="5"/>
          </p:cNvCxnSpPr>
          <p:nvPr/>
        </p:nvCxnSpPr>
        <p:spPr>
          <a:xfrm flipH="1" flipV="1">
            <a:off x="5229835" y="4654614"/>
            <a:ext cx="197747" cy="3101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8" name="直接连接符 1047"/>
          <p:cNvCxnSpPr>
            <a:endCxn id="82" idx="7"/>
          </p:cNvCxnSpPr>
          <p:nvPr/>
        </p:nvCxnSpPr>
        <p:spPr>
          <a:xfrm flipH="1">
            <a:off x="5777218" y="4932345"/>
            <a:ext cx="533271" cy="7422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0" name="直接连接符 1049"/>
          <p:cNvCxnSpPr>
            <a:stCxn id="82" idx="2"/>
            <a:endCxn id="20" idx="3"/>
          </p:cNvCxnSpPr>
          <p:nvPr/>
        </p:nvCxnSpPr>
        <p:spPr>
          <a:xfrm flipH="1" flipV="1">
            <a:off x="5412892" y="4986097"/>
            <a:ext cx="299285" cy="7154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6006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Designing the PTAS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But, how can we actually find it?</a:t>
            </a:r>
          </a:p>
          <a:p>
            <a:r>
              <a:rPr lang="en-US" altLang="zh-CN" dirty="0" smtClean="0"/>
              <a:t>Using dynamic programming</a:t>
            </a:r>
          </a:p>
          <a:p>
            <a:pPr lvl="1"/>
            <a:r>
              <a:rPr lang="en-US" altLang="zh-CN" dirty="0"/>
              <a:t>s</a:t>
            </a:r>
            <a:r>
              <a:rPr lang="en-US" altLang="zh-CN" dirty="0" smtClean="0"/>
              <a:t>olving the original problem by solving some smaller sub-problems</a:t>
            </a:r>
          </a:p>
          <a:p>
            <a:pPr lvl="1"/>
            <a:r>
              <a:rPr lang="en-US" altLang="zh-CN" dirty="0" smtClean="0"/>
              <a:t>sub-problem: subtour problem</a:t>
            </a:r>
            <a:endParaRPr lang="en-US" altLang="zh-CN" dirty="0"/>
          </a:p>
          <a:p>
            <a:r>
              <a:rPr lang="en-US" altLang="zh-CN" dirty="0" smtClean="0"/>
              <a:t>Subtour Problem</a:t>
            </a:r>
          </a:p>
          <a:p>
            <a:endParaRPr lang="en-US" altLang="zh-CN" dirty="0" smtClean="0"/>
          </a:p>
        </p:txBody>
      </p:sp>
      <p:sp>
        <p:nvSpPr>
          <p:cNvPr id="4" name="矩形 3"/>
          <p:cNvSpPr/>
          <p:nvPr/>
        </p:nvSpPr>
        <p:spPr>
          <a:xfrm>
            <a:off x="2667000" y="4876800"/>
            <a:ext cx="3505200" cy="1600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2971800" y="4800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4267200" y="4800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5486400" y="4800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2590800" y="5334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6096000" y="5105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6096000" y="5867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3962400" y="6400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>
            <a:off x="3400778" y="5576451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>
            <a:off x="4648200" y="5850467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椭圆 13"/>
          <p:cNvSpPr/>
          <p:nvPr/>
        </p:nvSpPr>
        <p:spPr>
          <a:xfrm>
            <a:off x="4953000" y="5240867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9" name="直接连接符 18"/>
          <p:cNvCxnSpPr/>
          <p:nvPr/>
        </p:nvCxnSpPr>
        <p:spPr>
          <a:xfrm>
            <a:off x="2667000" y="5410200"/>
            <a:ext cx="784318" cy="2128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3508542" y="5700629"/>
            <a:ext cx="530058" cy="800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>
            <a:endCxn id="13" idx="1"/>
          </p:cNvCxnSpPr>
          <p:nvPr/>
        </p:nvCxnSpPr>
        <p:spPr>
          <a:xfrm>
            <a:off x="3112911" y="4923366"/>
            <a:ext cx="1557607" cy="9494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>
            <a:endCxn id="10" idx="2"/>
          </p:cNvCxnSpPr>
          <p:nvPr/>
        </p:nvCxnSpPr>
        <p:spPr>
          <a:xfrm>
            <a:off x="4792133" y="5913967"/>
            <a:ext cx="1303867" cy="296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连接符 31"/>
          <p:cNvCxnSpPr/>
          <p:nvPr/>
        </p:nvCxnSpPr>
        <p:spPr>
          <a:xfrm>
            <a:off x="3124200" y="4912207"/>
            <a:ext cx="1851118" cy="3863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连接符 33"/>
          <p:cNvCxnSpPr/>
          <p:nvPr/>
        </p:nvCxnSpPr>
        <p:spPr>
          <a:xfrm flipV="1">
            <a:off x="5105400" y="4912206"/>
            <a:ext cx="403318" cy="3863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36269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Designing the PTAS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 smtClean="0"/>
                  <a:t>Intuition: Assuming a little birdie that tells us</a:t>
                </a:r>
              </a:p>
              <a:p>
                <a:pPr lvl="1"/>
                <a:r>
                  <a:rPr lang="en-US" altLang="zh-CN" dirty="0"/>
                  <a:t>w</a:t>
                </a:r>
                <a:r>
                  <a:rPr lang="en-US" altLang="zh-CN" dirty="0" smtClean="0"/>
                  <a:t>here is the line separator (we know immediately where the portals are when the separator is given)</a:t>
                </a:r>
              </a:p>
              <a:p>
                <a:pPr lvl="1"/>
                <a:r>
                  <a:rPr lang="en-US" altLang="zh-CN" dirty="0" smtClean="0"/>
                  <a:t>the portals that are actually crossed by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/>
                      </a:rPr>
                      <m:t>𝜋</m:t>
                    </m:r>
                  </m:oMath>
                </a14:m>
                <a:endParaRPr lang="en-US" altLang="zh-CN" dirty="0" smtClean="0"/>
              </a:p>
              <a:p>
                <a:pPr lvl="1"/>
                <a:r>
                  <a:rPr lang="en-US" altLang="zh-CN" dirty="0" smtClean="0"/>
                  <a:t>the order in which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/>
                      </a:rPr>
                      <m:t>𝜋</m:t>
                    </m:r>
                  </m:oMath>
                </a14:m>
                <a:r>
                  <a:rPr lang="en-US" altLang="zh-CN" dirty="0" smtClean="0"/>
                  <a:t> across these portals</a:t>
                </a:r>
              </a:p>
              <a:p>
                <a:endParaRPr lang="zh-CN" altLang="en-US" dirty="0"/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l="-1630" t="-1752" r="-1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478025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Designing the PTAS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However we don’t have such a birdie in reality</a:t>
            </a:r>
          </a:p>
          <a:p>
            <a:r>
              <a:rPr lang="en-US" altLang="zh-CN" dirty="0" smtClean="0"/>
              <a:t>Simulate the birdie by brute-force calculation!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4020062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Designing the PTAS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smtClean="0"/>
              <a:t>An instance of subtour problem can be specified by following 3 things</a:t>
            </a:r>
          </a:p>
          <a:p>
            <a:pPr lvl="1"/>
            <a:r>
              <a:rPr lang="en-US" altLang="zh-CN" dirty="0" smtClean="0"/>
              <a:t>(a) the rectangle</a:t>
            </a:r>
          </a:p>
          <a:p>
            <a:pPr lvl="1"/>
            <a:r>
              <a:rPr lang="en-US" altLang="zh-CN" dirty="0" smtClean="0"/>
              <a:t>(b) multi-set of the 2k portals (that are actually used) on its perimeter</a:t>
            </a:r>
          </a:p>
          <a:p>
            <a:pPr lvl="1"/>
            <a:r>
              <a:rPr lang="en-US" altLang="zh-CN" dirty="0" smtClean="0"/>
              <a:t>(c) a partition of the 2k portals into k pairs</a:t>
            </a:r>
          </a:p>
          <a:p>
            <a:pPr lvl="1"/>
            <a:endParaRPr lang="en-US" altLang="zh-CN" dirty="0"/>
          </a:p>
          <a:p>
            <a:r>
              <a:rPr lang="en-US" altLang="zh-CN" dirty="0" smtClean="0"/>
              <a:t>Each table entry corresponds to an instance of subtour problem</a:t>
            </a:r>
          </a:p>
        </p:txBody>
      </p:sp>
    </p:spTree>
    <p:extLst>
      <p:ext uri="{BB962C8B-B14F-4D97-AF65-F5344CB8AC3E}">
        <p14:creationId xmlns:p14="http://schemas.microsoft.com/office/powerpoint/2010/main" xmlns="" val="82782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Designing the PTAS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altLang="zh-CN" dirty="0" smtClean="0"/>
                  <a:t>Bound the table size: how many </a:t>
                </a:r>
                <a:r>
                  <a:rPr lang="en-US" altLang="zh-CN" dirty="0" err="1" smtClean="0"/>
                  <a:t>subtour</a:t>
                </a:r>
                <a:r>
                  <a:rPr lang="en-US" altLang="zh-CN" dirty="0" smtClean="0"/>
                  <a:t> problem do we have?</a:t>
                </a:r>
              </a:p>
              <a:p>
                <a:pPr lvl="1"/>
                <a:r>
                  <a:rPr lang="en-US" altLang="zh-CN" dirty="0" smtClean="0"/>
                  <a:t># of </a:t>
                </a:r>
                <a:r>
                  <a:rPr lang="en-US" altLang="zh-CN" dirty="0" err="1" smtClean="0"/>
                  <a:t>combinatorially</a:t>
                </a:r>
                <a:r>
                  <a:rPr lang="en-US" altLang="zh-CN" dirty="0" smtClean="0"/>
                  <a:t> distinct rectangle: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zh-CN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CN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zh-CN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CN" b="0" i="1" smtClean="0">
                                  <a:latin typeface="Cambria Math"/>
                                </a:rPr>
                                <m:t>4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altLang="zh-CN" dirty="0" smtClean="0"/>
              </a:p>
              <a:p>
                <a:pPr lvl="1"/>
                <a:r>
                  <a:rPr lang="en-US" altLang="zh-CN" dirty="0" smtClean="0"/>
                  <a:t># of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/>
                      </a:rPr>
                      <m:t>2</m:t>
                    </m:r>
                    <m:r>
                      <a:rPr lang="en-US" altLang="zh-CN" b="0" i="1" smtClean="0">
                        <a:latin typeface="Cambria Math"/>
                      </a:rPr>
                      <m:t>𝑘</m:t>
                    </m:r>
                  </m:oMath>
                </a14:m>
                <a:r>
                  <a:rPr lang="zh-CN" altLang="en-US" dirty="0" smtClean="0"/>
                  <a:t> </a:t>
                </a:r>
                <a:r>
                  <a:rPr lang="en-US" altLang="zh-CN" dirty="0" smtClean="0"/>
                  <a:t>portals on the perimeter of rectangle: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/>
                      </a:rPr>
                      <m:t>𝑂</m:t>
                    </m:r>
                    <m:d>
                      <m:dPr>
                        <m:ctrlPr>
                          <a:rPr lang="en-US" altLang="zh-CN" b="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zh-CN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altLang="zh-CN" b="0" i="1" smtClean="0">
                                <a:latin typeface="Cambria Math"/>
                              </a:rPr>
                              <m:t>𝑛</m:t>
                            </m:r>
                          </m:e>
                          <m:sup>
                            <m:r>
                              <a:rPr lang="en-US" altLang="zh-CN" b="0" i="1" smtClean="0">
                                <a:latin typeface="Cambria Math"/>
                              </a:rPr>
                              <m:t>8</m:t>
                            </m:r>
                          </m:sup>
                        </m:sSup>
                      </m:e>
                    </m:d>
                    <m:r>
                      <a:rPr lang="en-US" altLang="zh-CN" b="0" i="1" smtClean="0">
                        <a:latin typeface="Cambria Math"/>
                      </a:rPr>
                      <m:t>×</m:t>
                    </m:r>
                    <m:sSup>
                      <m:sSupPr>
                        <m:ctrlPr>
                          <a:rPr lang="en-US" altLang="zh-CN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altLang="zh-CN" b="0" i="1" smtClean="0">
                            <a:latin typeface="Cambria Math"/>
                          </a:rPr>
                          <m:t>4</m:t>
                        </m:r>
                        <m:r>
                          <a:rPr lang="en-US" altLang="zh-CN" b="0" i="1" smtClean="0">
                            <a:latin typeface="Cambria Math"/>
                          </a:rPr>
                          <m:t>𝑚</m:t>
                        </m:r>
                        <m:r>
                          <a:rPr lang="en-US" altLang="zh-CN" b="0" i="1" smtClean="0">
                            <a:latin typeface="Cambria Math"/>
                          </a:rPr>
                          <m:t>+2</m:t>
                        </m:r>
                        <m:r>
                          <a:rPr lang="en-US" altLang="zh-CN" b="0" i="1" smtClean="0">
                            <a:latin typeface="Cambria Math"/>
                          </a:rPr>
                          <m:t>𝑘</m:t>
                        </m:r>
                      </m:sup>
                    </m:sSup>
                  </m:oMath>
                </a14:m>
                <a:endParaRPr lang="en-US" altLang="zh-CN" dirty="0" smtClean="0"/>
              </a:p>
              <a:p>
                <a:pPr lvl="1"/>
                <a:r>
                  <a:rPr lang="en-US" altLang="zh-CN" dirty="0" smtClean="0"/>
                  <a:t># of pairing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/>
                      </a:rPr>
                      <m:t>2</m:t>
                    </m:r>
                    <m:r>
                      <a:rPr lang="en-US" altLang="zh-CN" b="0" i="1" smtClean="0">
                        <a:latin typeface="Cambria Math"/>
                      </a:rPr>
                      <m:t>𝑘</m:t>
                    </m:r>
                  </m:oMath>
                </a14:m>
                <a:r>
                  <a:rPr lang="en-US" altLang="zh-CN" dirty="0" smtClean="0"/>
                  <a:t> </a:t>
                </a:r>
                <a:r>
                  <a:rPr lang="en-US" altLang="zh-CN" dirty="0" smtClean="0"/>
                  <a:t>portals: valid pairing corresponds to balanced arrangement of parentheses, which is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/>
                      </a:rPr>
                      <m:t>𝑘</m:t>
                    </m:r>
                  </m:oMath>
                </a14:m>
                <a:r>
                  <a:rPr lang="en-US" altLang="zh-CN" dirty="0" err="1" smtClean="0"/>
                  <a:t>th</a:t>
                </a:r>
                <a:r>
                  <a:rPr lang="en-US" altLang="zh-CN" dirty="0" smtClean="0"/>
                  <a:t> Catalan number and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/>
                      </a:rPr>
                      <m:t>≤</m:t>
                    </m:r>
                    <m:sSup>
                      <m:sSupPr>
                        <m:ctrlPr>
                          <a:rPr lang="en-US" altLang="zh-CN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altLang="zh-CN" b="0" i="1" smtClean="0">
                            <a:latin typeface="Cambria Math"/>
                          </a:rPr>
                          <m:t>2</m:t>
                        </m:r>
                        <m:r>
                          <a:rPr lang="en-US" altLang="zh-CN" b="0" i="1" smtClean="0">
                            <a:latin typeface="Cambria Math"/>
                          </a:rPr>
                          <m:t>𝑘</m:t>
                        </m:r>
                      </m:sup>
                    </m:sSup>
                    <m:r>
                      <a:rPr lang="en-US" altLang="zh-CN" b="0" i="0" smtClean="0">
                        <a:latin typeface="Cambria Math"/>
                      </a:rPr>
                      <m:t>≤</m:t>
                    </m:r>
                    <m:sSup>
                      <m:sSupPr>
                        <m:ctrlPr>
                          <a:rPr lang="en-US" altLang="zh-CN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altLang="zh-CN" b="0" i="1" smtClean="0">
                            <a:latin typeface="Cambria Math"/>
                          </a:rPr>
                          <m:t>4</m:t>
                        </m:r>
                        <m:r>
                          <a:rPr lang="en-US" altLang="zh-CN" b="0" i="1" smtClean="0">
                            <a:latin typeface="Cambria Math"/>
                          </a:rPr>
                          <m:t>𝑚</m:t>
                        </m:r>
                      </m:sup>
                    </m:sSup>
                  </m:oMath>
                </a14:m>
                <a:endParaRPr lang="en-US" altLang="zh-CN" dirty="0" smtClean="0"/>
              </a:p>
              <a:p>
                <a:pPr lvl="1"/>
                <a:r>
                  <a:rPr lang="en-US" altLang="zh-CN" dirty="0" smtClean="0"/>
                  <a:t>table size: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n-US" altLang="zh-CN" b="0" i="1" smtClean="0">
                            <a:latin typeface="Cambria Math"/>
                          </a:rPr>
                          <m:t>𝑂</m:t>
                        </m:r>
                        <m:d>
                          <m:dPr>
                            <m:ctrlPr>
                              <a:rPr lang="en-US" altLang="zh-CN" b="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altLang="zh-CN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altLang="zh-CN" b="0" i="1" smtClean="0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altLang="zh-CN" b="0" i="1" smtClean="0">
                                    <a:latin typeface="Cambria Math"/>
                                  </a:rPr>
                                  <m:t>𝜖</m:t>
                                </m:r>
                              </m:den>
                            </m:f>
                          </m:e>
                        </m:d>
                      </m:sup>
                    </m:sSup>
                  </m:oMath>
                </a14:m>
                <a:endParaRPr lang="en-US" altLang="zh-CN" dirty="0" smtClean="0"/>
              </a:p>
              <a:p>
                <a:pPr lvl="1"/>
                <a:endParaRPr lang="zh-CN" altLang="en-US" dirty="0"/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l="-1630" t="-2830" r="-1333" b="-188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141126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Designing the PTAS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 smtClean="0"/>
                  <a:t>Building the table from bottom to up</a:t>
                </a:r>
              </a:p>
              <a:p>
                <a:pPr lvl="1"/>
                <a:r>
                  <a:rPr lang="en-US" altLang="zh-CN" dirty="0" smtClean="0"/>
                  <a:t>Rectangles contain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/>
                      </a:rPr>
                      <m:t>≤4</m:t>
                    </m:r>
                    <m:r>
                      <a:rPr lang="en-US" altLang="zh-CN" b="0" i="1" smtClean="0">
                        <a:latin typeface="Cambria Math"/>
                      </a:rPr>
                      <m:t>𝑚</m:t>
                    </m:r>
                  </m:oMath>
                </a14:m>
                <a:r>
                  <a:rPr lang="zh-CN" altLang="en-US" dirty="0" smtClean="0"/>
                  <a:t> </a:t>
                </a:r>
                <a:r>
                  <a:rPr lang="en-US" altLang="zh-CN" dirty="0" smtClean="0"/>
                  <a:t>nodes: brute-force</a:t>
                </a:r>
              </a:p>
              <a:p>
                <a:pPr lvl="1"/>
                <a:r>
                  <a:rPr lang="en-US" altLang="zh-CN" dirty="0" smtClean="0"/>
                  <a:t>Any other rectangles: enumerate all </a:t>
                </a:r>
                <a:r>
                  <a:rPr lang="en-US" altLang="zh-CN" dirty="0" smtClean="0"/>
                  <a:t>sub-problems</a:t>
                </a:r>
                <a:endParaRPr lang="en-US" altLang="zh-CN" dirty="0" smtClean="0"/>
              </a:p>
              <a:p>
                <a:pPr lvl="2"/>
                <a:r>
                  <a:rPr lang="en-US" altLang="zh-CN" dirty="0" smtClean="0"/>
                  <a:t>all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/>
                      </a:rPr>
                      <m:t>≤</m:t>
                    </m:r>
                    <m:r>
                      <a:rPr lang="en-US" altLang="zh-CN" b="0" i="1" smtClean="0">
                        <a:latin typeface="Cambria Math"/>
                      </a:rPr>
                      <m:t>𝑛</m:t>
                    </m:r>
                    <m:r>
                      <a:rPr lang="en-US" altLang="zh-CN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altLang="zh-CN" dirty="0" smtClean="0"/>
                  <a:t>possible </a:t>
                </a:r>
                <a:r>
                  <a:rPr lang="en-US" altLang="zh-CN" dirty="0" err="1" smtClean="0"/>
                  <a:t>combinatorially</a:t>
                </a:r>
                <a:r>
                  <a:rPr lang="en-US" altLang="zh-CN" dirty="0" smtClean="0"/>
                  <a:t> distinct line separators</a:t>
                </a:r>
              </a:p>
              <a:p>
                <a:pPr lvl="2"/>
                <a:r>
                  <a:rPr lang="en-US" altLang="zh-CN" dirty="0" smtClean="0"/>
                  <a:t>all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/>
                      </a:rPr>
                      <m:t>𝑗</m:t>
                    </m:r>
                    <m:r>
                      <a:rPr lang="en-US" altLang="zh-CN" b="0" i="1" smtClean="0">
                        <a:latin typeface="Cambria Math"/>
                      </a:rPr>
                      <m:t>≤</m:t>
                    </m:r>
                    <m:r>
                      <a:rPr lang="en-US" altLang="zh-CN" b="0" i="1" smtClean="0">
                        <a:latin typeface="Cambria Math"/>
                      </a:rPr>
                      <m:t>𝑚</m:t>
                    </m:r>
                  </m:oMath>
                </a14:m>
                <a:r>
                  <a:rPr lang="en-US" altLang="zh-CN" dirty="0" smtClean="0"/>
                  <a:t> portals on the line separator that the path crosses them</a:t>
                </a:r>
              </a:p>
              <a:p>
                <a:pPr lvl="2"/>
                <a:r>
                  <a:rPr lang="en-US" altLang="zh-CN" dirty="0" smtClean="0"/>
                  <a:t>all possible orders of portals</a:t>
                </a:r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l="-1630" t="-1752" r="-29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006797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Designing the PTAS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 smtClean="0"/>
                  <a:t>The # of possible </a:t>
                </a:r>
                <a:r>
                  <a:rPr lang="en-US" altLang="zh-CN" dirty="0" smtClean="0"/>
                  <a:t>sub-problems </a:t>
                </a:r>
                <a:r>
                  <a:rPr lang="en-US" altLang="zh-CN" dirty="0" smtClean="0"/>
                  <a:t>is bounded by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/>
                      </a:rPr>
                      <m:t>𝑝𝑜𝑙𝑦</m:t>
                    </m:r>
                    <m:d>
                      <m:dPr>
                        <m:ctrlPr>
                          <a:rPr lang="en-US" altLang="zh-CN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/>
                          </a:rPr>
                          <m:t>𝑛</m:t>
                        </m:r>
                      </m:e>
                    </m:d>
                    <m:r>
                      <a:rPr lang="en-US" altLang="zh-CN" b="0" i="1" smtClean="0">
                        <a:latin typeface="Cambria Math"/>
                      </a:rPr>
                      <m:t>×</m:t>
                    </m:r>
                    <m:sSup>
                      <m:sSupPr>
                        <m:ctrlPr>
                          <a:rPr lang="en-US" altLang="zh-CN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altLang="zh-CN" b="0" i="1" smtClean="0">
                            <a:latin typeface="Cambria Math"/>
                          </a:rPr>
                          <m:t>𝑂</m:t>
                        </m:r>
                        <m:r>
                          <a:rPr lang="en-US" altLang="zh-CN" b="0" i="1" smtClean="0">
                            <a:latin typeface="Cambria Math"/>
                          </a:rPr>
                          <m:t>(</m:t>
                        </m:r>
                        <m:r>
                          <a:rPr lang="en-US" altLang="zh-CN" b="0" i="1" smtClean="0">
                            <a:latin typeface="Cambria Math"/>
                          </a:rPr>
                          <m:t>𝑚</m:t>
                        </m:r>
                        <m:r>
                          <a:rPr lang="en-US" altLang="zh-CN" b="0" i="1" smtClean="0">
                            <a:latin typeface="Cambria Math"/>
                          </a:rPr>
                          <m:t>)</m:t>
                        </m:r>
                      </m:sup>
                    </m:sSup>
                  </m:oMath>
                </a14:m>
                <a:endParaRPr lang="en-US" altLang="zh-CN" b="0" dirty="0" smtClean="0"/>
              </a:p>
              <a:p>
                <a:r>
                  <a:rPr lang="en-US" altLang="zh-CN" dirty="0" smtClean="0"/>
                  <a:t>Each </a:t>
                </a:r>
                <a:r>
                  <a:rPr lang="en-US" altLang="zh-CN" dirty="0" smtClean="0"/>
                  <a:t>sub-problems </a:t>
                </a:r>
                <a:r>
                  <a:rPr lang="en-US" altLang="zh-CN" dirty="0" smtClean="0"/>
                  <a:t>can be determined by looking up </a:t>
                </a:r>
                <a:r>
                  <a:rPr lang="en-US" altLang="zh-CN" dirty="0" smtClean="0"/>
                  <a:t>table</a:t>
                </a:r>
                <a:endParaRPr lang="en-US" altLang="zh-CN" dirty="0" smtClean="0"/>
              </a:p>
              <a:p>
                <a:r>
                  <a:rPr lang="en-US" altLang="zh-CN" dirty="0" smtClean="0"/>
                  <a:t>Thus the time to build one entry is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/>
                      </a:rPr>
                      <m:t>𝑝𝑜𝑙𝑦</m:t>
                    </m:r>
                    <m:d>
                      <m:dPr>
                        <m:ctrlPr>
                          <a:rPr lang="en-US" altLang="zh-CN" i="1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zh-CN" i="1">
                            <a:latin typeface="Cambria Math"/>
                          </a:rPr>
                          <m:t>𝑛</m:t>
                        </m:r>
                      </m:e>
                    </m:d>
                    <m:r>
                      <a:rPr lang="en-US" altLang="zh-CN" i="1">
                        <a:latin typeface="Cambria Math"/>
                      </a:rPr>
                      <m:t>×</m:t>
                    </m:r>
                    <m:sSup>
                      <m:sSupPr>
                        <m:ctrlPr>
                          <a:rPr lang="en-US" altLang="zh-CN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zh-CN" i="1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altLang="zh-CN" i="1">
                            <a:latin typeface="Cambria Math"/>
                          </a:rPr>
                          <m:t>𝑂</m:t>
                        </m:r>
                        <m:r>
                          <a:rPr lang="en-US" altLang="zh-CN" i="1">
                            <a:latin typeface="Cambria Math"/>
                          </a:rPr>
                          <m:t>(</m:t>
                        </m:r>
                        <m:r>
                          <a:rPr lang="en-US" altLang="zh-CN" i="1">
                            <a:latin typeface="Cambria Math"/>
                          </a:rPr>
                          <m:t>𝑚</m:t>
                        </m:r>
                        <m:r>
                          <a:rPr lang="en-US" altLang="zh-CN" i="1">
                            <a:latin typeface="Cambria Math"/>
                          </a:rPr>
                          <m:t>)</m:t>
                        </m:r>
                      </m:sup>
                    </m:sSup>
                    <m:r>
                      <a:rPr lang="en-US" altLang="zh-CN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altLang="zh-CN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n-US" altLang="zh-CN" b="0" i="1" smtClean="0">
                            <a:latin typeface="Cambria Math"/>
                          </a:rPr>
                          <m:t>𝑂</m:t>
                        </m:r>
                        <m:d>
                          <m:dPr>
                            <m:ctrlPr>
                              <a:rPr lang="en-US" altLang="zh-CN" b="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altLang="zh-CN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altLang="zh-CN" b="0" i="1" smtClean="0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altLang="zh-CN" b="0" i="1" smtClean="0">
                                    <a:latin typeface="Cambria Math"/>
                                  </a:rPr>
                                  <m:t>𝜖</m:t>
                                </m:r>
                              </m:den>
                            </m:f>
                          </m:e>
                        </m:d>
                      </m:sup>
                    </m:sSup>
                  </m:oMath>
                </a14:m>
                <a:endParaRPr lang="en-US" altLang="zh-CN" dirty="0" smtClean="0"/>
              </a:p>
              <a:p>
                <a:r>
                  <a:rPr lang="en-US" altLang="zh-CN" dirty="0" smtClean="0"/>
                  <a:t>The total time is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zh-CN" i="1"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n-US" altLang="zh-CN" i="1">
                            <a:latin typeface="Cambria Math"/>
                          </a:rPr>
                          <m:t>𝑂</m:t>
                        </m:r>
                        <m:d>
                          <m:dPr>
                            <m:ctrlPr>
                              <a:rPr lang="en-US" altLang="zh-CN" i="1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altLang="zh-CN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altLang="zh-CN" i="1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altLang="zh-CN" i="1">
                                    <a:latin typeface="Cambria Math"/>
                                  </a:rPr>
                                  <m:t>𝜖</m:t>
                                </m:r>
                              </m:den>
                            </m:f>
                          </m:e>
                        </m:d>
                      </m:sup>
                    </m:sSup>
                    <m:r>
                      <a:rPr lang="en-US" altLang="zh-CN" b="0" i="1" smtClean="0">
                        <a:latin typeface="Cambria Math"/>
                      </a:rPr>
                      <m:t>×</m:t>
                    </m:r>
                    <m:r>
                      <a:rPr lang="en-US" altLang="zh-CN" b="0" i="1" smtClean="0">
                        <a:latin typeface="Cambria Math"/>
                      </a:rPr>
                      <m:t>𝑡𝑎𝑏𝑙𝑒</m:t>
                    </m:r>
                    <m:r>
                      <a:rPr lang="en-US" altLang="zh-CN" b="0" i="1" smtClean="0">
                        <a:latin typeface="Cambria Math"/>
                      </a:rPr>
                      <m:t> </m:t>
                    </m:r>
                    <m:r>
                      <a:rPr lang="en-US" altLang="zh-CN" b="0" i="1" smtClean="0">
                        <a:latin typeface="Cambria Math"/>
                      </a:rPr>
                      <m:t>𝑠𝑖𝑧𝑒</m:t>
                    </m:r>
                    <m:r>
                      <a:rPr lang="en-US" altLang="zh-CN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altLang="zh-CN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zh-CN" i="1"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n-US" altLang="zh-CN" i="1">
                            <a:latin typeface="Cambria Math"/>
                          </a:rPr>
                          <m:t>𝑂</m:t>
                        </m:r>
                        <m:d>
                          <m:dPr>
                            <m:ctrlPr>
                              <a:rPr lang="en-US" altLang="zh-CN" i="1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altLang="zh-CN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altLang="zh-CN" i="1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altLang="zh-CN" i="1">
                                    <a:latin typeface="Cambria Math"/>
                                  </a:rPr>
                                  <m:t>𝜖</m:t>
                                </m:r>
                              </m:den>
                            </m:f>
                          </m:e>
                        </m:d>
                      </m:sup>
                    </m:sSup>
                  </m:oMath>
                </a14:m>
                <a:endParaRPr lang="zh-CN" altLang="en-US" dirty="0"/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l="-1630" t="-1752" r="-111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85755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219200"/>
            <a:ext cx="5943600" cy="3886200"/>
          </a:xfrm>
        </p:spPr>
        <p:txBody>
          <a:bodyPr/>
          <a:lstStyle/>
          <a:p>
            <a:pPr>
              <a:buNone/>
            </a:pPr>
            <a:endParaRPr lang="en-SG" dirty="0" smtClean="0"/>
          </a:p>
          <a:p>
            <a:pPr>
              <a:buNone/>
            </a:pPr>
            <a:endParaRPr lang="en-SG" dirty="0" smtClean="0"/>
          </a:p>
          <a:p>
            <a:pPr>
              <a:buNone/>
            </a:pPr>
            <a:endParaRPr lang="en-SG" dirty="0" smtClean="0"/>
          </a:p>
          <a:p>
            <a:pPr>
              <a:buNone/>
            </a:pPr>
            <a:r>
              <a:rPr lang="en-SG" dirty="0" smtClean="0"/>
              <a:t>		      </a:t>
            </a:r>
            <a:r>
              <a:rPr lang="en-SG" sz="4800" b="1" dirty="0" smtClean="0"/>
              <a:t>Reference</a:t>
            </a:r>
            <a:endParaRPr lang="en-SG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en-SG" sz="2800" dirty="0" smtClean="0">
                <a:hlinkClick r:id="rId2"/>
              </a:rPr>
              <a:t>http://www.corelab.ntua.gr/courses/approx-alg/material/Euclidean%20TSP.pdf</a:t>
            </a:r>
            <a:endParaRPr lang="en-SG" sz="2800" dirty="0" smtClean="0"/>
          </a:p>
          <a:p>
            <a:pPr marL="571500" indent="-571500">
              <a:buFont typeface="+mj-lt"/>
              <a:buAutoNum type="romanUcPeriod"/>
            </a:pPr>
            <a:r>
              <a:rPr lang="en-SG" sz="2800" dirty="0" smtClean="0">
                <a:hlinkClick r:id="rId3"/>
              </a:rPr>
              <a:t>http://faculty.math.tsinghua.edu.cn/~jxie/courses/algorithm/TSP-PTAS.ppt</a:t>
            </a:r>
            <a:endParaRPr lang="en-SG" sz="2800" dirty="0" smtClean="0"/>
          </a:p>
          <a:p>
            <a:pPr marL="571500" indent="-571500">
              <a:buFont typeface="+mj-lt"/>
              <a:buAutoNum type="romanUcPeriod"/>
            </a:pPr>
            <a:r>
              <a:rPr lang="en-SG" sz="2800" dirty="0" smtClean="0">
                <a:hlinkClick r:id="rId4"/>
              </a:rPr>
              <a:t>http://www.cse.yorku.ca/~aaw/Zambito/TSP_Euclidean_PTAS.pdf</a:t>
            </a:r>
            <a:endParaRPr lang="en-SG" sz="2800" dirty="0" smtClean="0"/>
          </a:p>
          <a:p>
            <a:pPr marL="571500" indent="-571500">
              <a:buFont typeface="+mj-lt"/>
              <a:buAutoNum type="romanUcPeriod"/>
            </a:pPr>
            <a:endParaRPr lang="en-SG" sz="26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dirty="0" smtClean="0"/>
              <a:t>Cited References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SG" i="1" dirty="0" smtClean="0"/>
              <a:t>Polynomial Time Approximation Schemes for Euclidean  TSP</a:t>
            </a:r>
            <a:r>
              <a:rPr lang="en-SG" dirty="0" smtClean="0"/>
              <a:t> by Sanjeev Arora.</a:t>
            </a:r>
            <a:endParaRPr lang="en-S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 smtClean="0"/>
              <a:t>Reference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838200"/>
            <a:ext cx="5943600" cy="38862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en-SG" dirty="0" smtClean="0"/>
          </a:p>
          <a:p>
            <a:pPr>
              <a:buNone/>
            </a:pPr>
            <a:endParaRPr lang="en-SG" dirty="0" smtClean="0"/>
          </a:p>
          <a:p>
            <a:pPr>
              <a:buNone/>
            </a:pPr>
            <a:endParaRPr lang="en-SG" dirty="0" smtClean="0"/>
          </a:p>
          <a:p>
            <a:pPr>
              <a:buNone/>
            </a:pPr>
            <a:r>
              <a:rPr lang="en-SG" sz="5200" b="1" dirty="0" smtClean="0"/>
              <a:t>    TSP &amp; its Variants</a:t>
            </a:r>
          </a:p>
          <a:p>
            <a:pPr>
              <a:buNone/>
            </a:pPr>
            <a:r>
              <a:rPr lang="en-SG" sz="5200" b="1" dirty="0" smtClean="0"/>
              <a:t>				&amp;</a:t>
            </a:r>
          </a:p>
          <a:p>
            <a:pPr>
              <a:buNone/>
            </a:pPr>
            <a:r>
              <a:rPr lang="en-SG" sz="5200" b="1" dirty="0" smtClean="0"/>
              <a:t>			  PTAS</a:t>
            </a:r>
            <a:endParaRPr lang="en-SG" sz="5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01000" cy="4235823"/>
          </a:xfrm>
        </p:spPr>
        <p:txBody>
          <a:bodyPr/>
          <a:lstStyle/>
          <a:p>
            <a:r>
              <a:rPr lang="en-SG" sz="2600" dirty="0" smtClean="0"/>
              <a:t>TSP – </a:t>
            </a:r>
          </a:p>
          <a:p>
            <a:pPr lvl="1"/>
            <a:r>
              <a:rPr lang="en-SG" sz="2400" dirty="0" smtClean="0"/>
              <a:t>Given a set of n nodes and for each pair { i, j } a distance d(i, j)</a:t>
            </a:r>
            <a:r>
              <a:rPr lang="en-SG" baseline="-25000" dirty="0" smtClean="0"/>
              <a:t> ,</a:t>
            </a:r>
            <a:r>
              <a:rPr lang="en-SG" dirty="0" smtClean="0"/>
              <a:t> </a:t>
            </a:r>
            <a:r>
              <a:rPr lang="en-SG" sz="2400" dirty="0" smtClean="0"/>
              <a:t>TSP aims at calculating a closed path that visits each node exactly once and incurs the least cost (sum of distances along the path).</a:t>
            </a:r>
          </a:p>
          <a:p>
            <a:pPr lvl="1"/>
            <a:r>
              <a:rPr lang="en-SG" sz="2400" dirty="0" smtClean="0"/>
              <a:t>The problem is NP-hard, so is the approximation of optimum within a constant factor.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b="1" dirty="0" smtClean="0"/>
              <a:t>TSP &amp; its  Variants</a:t>
            </a:r>
            <a:endParaRPr lang="en-SG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600200"/>
            <a:ext cx="71628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 smtClean="0"/>
              <a:t>TSP &amp; its Variants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09600" y="1524000"/>
                <a:ext cx="8077200" cy="4235823"/>
              </a:xfrm>
            </p:spPr>
            <p:txBody>
              <a:bodyPr>
                <a:normAutofit/>
              </a:bodyPr>
              <a:lstStyle/>
              <a:p>
                <a:r>
                  <a:rPr lang="en-SG" sz="2600" dirty="0" smtClean="0"/>
                  <a:t>Metric TSP – </a:t>
                </a:r>
              </a:p>
              <a:p>
                <a:pPr lvl="1"/>
                <a:r>
                  <a:rPr lang="en-SG" sz="2400" dirty="0" smtClean="0"/>
                  <a:t>TSP where distances/costs satisfy the Triangle Inequality.</a:t>
                </a:r>
              </a:p>
              <a:p>
                <a:pPr lvl="2"/>
                <a:r>
                  <a:rPr lang="pl-PL" sz="2200" dirty="0" smtClean="0"/>
                  <a:t>For all u, v, and w: </a:t>
                </a:r>
                <a:r>
                  <a:rPr lang="en-SG" sz="2200" dirty="0" smtClean="0"/>
                  <a:t>d</a:t>
                </a:r>
                <a:r>
                  <a:rPr lang="pl-PL" sz="2200" dirty="0" smtClean="0"/>
                  <a:t>(u</a:t>
                </a:r>
                <a:r>
                  <a:rPr lang="en-SG" sz="2200" dirty="0" smtClean="0"/>
                  <a:t>,</a:t>
                </a:r>
                <a:r>
                  <a:rPr lang="pl-PL" sz="2200" dirty="0" smtClean="0"/>
                  <a:t>w)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</a:rPr>
                      <m:t>≤</m:t>
                    </m:r>
                  </m:oMath>
                </a14:m>
                <a:r>
                  <a:rPr lang="pl-PL" sz="2200" dirty="0" smtClean="0"/>
                  <a:t> </a:t>
                </a:r>
                <a:r>
                  <a:rPr lang="en-SG" sz="2200" dirty="0" smtClean="0"/>
                  <a:t>d</a:t>
                </a:r>
                <a:r>
                  <a:rPr lang="pl-PL" sz="2200" dirty="0" smtClean="0"/>
                  <a:t>(u,v) + </a:t>
                </a:r>
                <a:r>
                  <a:rPr lang="en-SG" sz="2200" dirty="0" smtClean="0"/>
                  <a:t>d</a:t>
                </a:r>
                <a:r>
                  <a:rPr lang="pl-PL" sz="2200" dirty="0" smtClean="0"/>
                  <a:t>(v,w).</a:t>
                </a:r>
                <a:endParaRPr lang="en-SG" sz="2200" dirty="0" smtClean="0"/>
              </a:p>
              <a:p>
                <a:pPr lvl="1"/>
                <a:r>
                  <a:rPr lang="en-SG" sz="2200" dirty="0" smtClean="0"/>
                  <a:t>Problem is NP-hard </a:t>
                </a:r>
              </a:p>
              <a:p>
                <a:r>
                  <a:rPr lang="en-SG" sz="2400" dirty="0" smtClean="0">
                    <a:solidFill>
                      <a:srgbClr val="C00000"/>
                    </a:solidFill>
                  </a:rPr>
                  <a:t>Euclidian TSP – </a:t>
                </a:r>
              </a:p>
              <a:p>
                <a:pPr lvl="1"/>
                <a:r>
                  <a:rPr lang="en-SG" sz="2200" dirty="0" smtClean="0">
                    <a:solidFill>
                      <a:srgbClr val="C00000"/>
                    </a:solidFill>
                  </a:rPr>
                  <a:t>TSP in which the nodes lie in a plane R</a:t>
                </a:r>
                <a:r>
                  <a:rPr lang="en-SG" sz="2200" baseline="30000" dirty="0" smtClean="0">
                    <a:solidFill>
                      <a:srgbClr val="C00000"/>
                    </a:solidFill>
                  </a:rPr>
                  <a:t>2 </a:t>
                </a:r>
                <a:r>
                  <a:rPr lang="en-SG" sz="2200" dirty="0" smtClean="0">
                    <a:solidFill>
                      <a:srgbClr val="C00000"/>
                    </a:solidFill>
                  </a:rPr>
                  <a:t>and distance between the nodes are the Euclidian distance.</a:t>
                </a:r>
              </a:p>
              <a:p>
                <a:pPr lvl="1"/>
                <a:r>
                  <a:rPr lang="en-SG" sz="2200" dirty="0" smtClean="0">
                    <a:solidFill>
                      <a:srgbClr val="C00000"/>
                    </a:solidFill>
                  </a:rPr>
                  <a:t>Problem is NP-hard.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600" y="1524000"/>
                <a:ext cx="8077200" cy="4235823"/>
              </a:xfrm>
              <a:blipFill rotWithShape="1">
                <a:blip r:embed="rId2" cstate="print"/>
                <a:stretch>
                  <a:fillRect l="-377" t="-129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 smtClean="0"/>
              <a:t>TSP &amp; its Variants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SG" dirty="0" smtClean="0"/>
              <a:t>PTAS – Polynomial time approximation scheme</a:t>
            </a:r>
            <a:endParaRPr lang="en-SG" dirty="0"/>
          </a:p>
        </p:txBody>
      </p:sp>
      <p:sp>
        <p:nvSpPr>
          <p:cNvPr id="6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1">
            <a:blip r:embed="rId2" cstate="print"/>
            <a:stretch>
              <a:fillRect l="-377" t="-1295" r="-1358"/>
            </a:stretch>
          </a:blipFill>
        </p:spPr>
        <p:txBody>
          <a:bodyPr/>
          <a:lstStyle/>
          <a:p>
            <a:r>
              <a:rPr lang="zh-CN" altLang="en-US" dirty="0">
                <a:noFill/>
              </a:rPr>
              <a:t> </a:t>
            </a:r>
            <a:endParaRPr lang="en-SG" altLang="zh-CN" dirty="0" smtClean="0">
              <a:noFill/>
            </a:endParaRPr>
          </a:p>
          <a:p>
            <a:endParaRPr lang="en-SG" altLang="zh-CN" dirty="0" smtClean="0">
              <a:noFill/>
            </a:endParaRPr>
          </a:p>
          <a:p>
            <a:endParaRPr lang="zh-CN" altLang="en-US" dirty="0">
              <a:noFill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untain">
  <a:themeElements>
    <a:clrScheme name="Mountain">
      <a:dk1>
        <a:srgbClr val="000000"/>
      </a:dk1>
      <a:lt1>
        <a:srgbClr val="FFFFFF"/>
      </a:lt1>
      <a:dk2>
        <a:srgbClr val="0536B3"/>
      </a:dk2>
      <a:lt2>
        <a:srgbClr val="7CB7F8"/>
      </a:lt2>
      <a:accent1>
        <a:srgbClr val="3F9EE4"/>
      </a:accent1>
      <a:accent2>
        <a:srgbClr val="77B559"/>
      </a:accent2>
      <a:accent3>
        <a:srgbClr val="E4A81B"/>
      </a:accent3>
      <a:accent4>
        <a:srgbClr val="108BB4"/>
      </a:accent4>
      <a:accent5>
        <a:srgbClr val="DA7328"/>
      </a:accent5>
      <a:accent6>
        <a:srgbClr val="AE589F"/>
      </a:accent6>
      <a:hlink>
        <a:srgbClr val="460245"/>
      </a:hlink>
      <a:folHlink>
        <a:srgbClr val="AC17D6"/>
      </a:folHlink>
    </a:clrScheme>
    <a:fontScheme name="Mountain">
      <a:majorFont>
        <a:latin typeface="Gill Sans MT"/>
        <a:ea typeface=""/>
        <a:cs typeface=""/>
        <a:font script="Cyrl" typeface="Arial"/>
        <a:font script="Grek" typeface="Arial"/>
        <a:font script="Jpan" typeface="HG丸ｺﾞｼｯｸM-PRO"/>
        <a:font script="Hang" typeface="HY 헤드라인 M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ill Sans MT"/>
        <a:ea typeface=""/>
        <a:cs typeface=""/>
        <a:font script="Cyrl" typeface="Arial"/>
        <a:font script="Grek" typeface="Arial"/>
        <a:font script="Jpan" typeface="HG丸ｺﾞｼｯｸM-PRO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untain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0000"/>
              </a:schemeClr>
            </a:gs>
            <a:gs pos="50000">
              <a:schemeClr val="phClr">
                <a:tint val="25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40000"/>
                <a:shade val="100000"/>
                <a:hueMod val="100000"/>
                <a:satMod val="100000"/>
              </a:schemeClr>
            </a:gs>
            <a:gs pos="30000">
              <a:schemeClr val="phClr">
                <a:tint val="100000"/>
                <a:shade val="100000"/>
                <a:hueMod val="100000"/>
                <a:satMod val="100000"/>
              </a:schemeClr>
            </a:gs>
            <a:gs pos="68000">
              <a:schemeClr val="phClr">
                <a:tint val="10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40000"/>
                <a:shade val="100000"/>
                <a:hueMod val="100000"/>
                <a:sat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br" rotWithShape="0">
              <a:srgbClr val="000000">
                <a:alpha val="0"/>
              </a:srgbClr>
            </a:outerShdw>
          </a:effectLst>
        </a:effectStyle>
        <a:effectStyle>
          <a:effectLst>
            <a:outerShdw blurRad="38100" dist="25400" dir="5400000" algn="ctr" rotWithShape="0">
              <a:srgbClr val="EBE9ED">
                <a:alpha val="0"/>
              </a:srgbClr>
            </a:outerShdw>
          </a:effectLst>
          <a:scene3d>
            <a:camera prst="orthographicFront">
              <a:rot lat="0" lon="0" rev="0"/>
            </a:camera>
            <a:lightRig rig="glow" dir="b"/>
          </a:scene3d>
          <a:sp3d contourW="6350" prstMaterial="softEdge">
            <a:bevelT w="25400" h="25400"/>
            <a:contourClr>
              <a:schemeClr val="phClr">
                <a:tint val="9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reflection blurRad="12700" stA="40000" endPos="40000" dist="25400" dir="5400000" sy="-100000" rotWithShape="0"/>
          </a:effectLst>
          <a:scene3d>
            <a:camera prst="perspectiveFront"/>
            <a:lightRig rig="glow" dir="b"/>
          </a:scene3d>
          <a:sp3d contourW="6350" prstMaterial="softEdge">
            <a:bevelT w="50800" h="25400"/>
            <a:contourClr>
              <a:schemeClr val="phClr">
                <a:tint val="100000"/>
                <a:shade val="8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95000"/>
                <a:satMod val="100000"/>
              </a:schemeClr>
            </a:gs>
            <a:gs pos="100000">
              <a:schemeClr val="phClr">
                <a:tint val="10000"/>
                <a:satMod val="300000"/>
              </a:schemeClr>
            </a:gs>
          </a:gsLst>
          <a:lin ang="13000000" scaled="0"/>
        </a:gradFill>
        <a:blipFill>
          <a:blip xmlns:r="http://schemas.openxmlformats.org/officeDocument/2006/relationships" r:embed="rId1">
            <a:duotone>
              <a:schemeClr val="phClr">
                <a:shade val="75000"/>
              </a:schemeClr>
              <a:schemeClr val="phClr">
                <a:tint val="55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</Template>
  <TotalTime>484</TotalTime>
  <Words>763</Words>
  <Application>Microsoft Office PowerPoint</Application>
  <PresentationFormat>On-screen Show (4:3)</PresentationFormat>
  <Paragraphs>107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Mountain</vt:lpstr>
      <vt:lpstr>Polynomial  Time Approximation  Schemes  for Euclidean  TSP </vt:lpstr>
      <vt:lpstr>Agenda</vt:lpstr>
      <vt:lpstr>Slide 3</vt:lpstr>
      <vt:lpstr>Reference</vt:lpstr>
      <vt:lpstr>Slide 5</vt:lpstr>
      <vt:lpstr>TSP &amp; its  Variants</vt:lpstr>
      <vt:lpstr>TSP &amp; its Variants</vt:lpstr>
      <vt:lpstr>TSP &amp; its Variants</vt:lpstr>
      <vt:lpstr>PTAS – Polynomial time approximation scheme</vt:lpstr>
      <vt:lpstr>Slide 10</vt:lpstr>
      <vt:lpstr>PTAS for Euclidian TSP</vt:lpstr>
      <vt:lpstr>PTAS for Euclidian TSP</vt:lpstr>
      <vt:lpstr>PTAS for Euclidian TSP</vt:lpstr>
      <vt:lpstr>PTAS for Euclidian TSP</vt:lpstr>
      <vt:lpstr>PTAS for Euclidian TSP</vt:lpstr>
      <vt:lpstr>PTAS for Euclidian TSP</vt:lpstr>
      <vt:lpstr>PTAS for Euclidian TSP</vt:lpstr>
      <vt:lpstr>Designing the PTAS</vt:lpstr>
      <vt:lpstr>PTAS for Euclidian TSP</vt:lpstr>
      <vt:lpstr>Slide 20</vt:lpstr>
      <vt:lpstr>Designing the PTAS</vt:lpstr>
      <vt:lpstr>Designing the PTAS</vt:lpstr>
      <vt:lpstr>Designing the PTAS</vt:lpstr>
      <vt:lpstr>Designing the PTAS</vt:lpstr>
      <vt:lpstr>Designing the PTAS</vt:lpstr>
      <vt:lpstr>Designing the PTAS</vt:lpstr>
      <vt:lpstr>Designing the PTAS</vt:lpstr>
      <vt:lpstr>Designing the PTAS</vt:lpstr>
      <vt:lpstr>Designing the PTAS</vt:lpstr>
      <vt:lpstr>Cited References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Polynomial  Time Approximation  Schemes  for Euclidean  TSP</dc:title>
  <dc:creator>ankush</dc:creator>
  <cp:lastModifiedBy>ankush</cp:lastModifiedBy>
  <cp:revision>33</cp:revision>
  <dcterms:created xsi:type="dcterms:W3CDTF">2006-08-16T00:00:00Z</dcterms:created>
  <dcterms:modified xsi:type="dcterms:W3CDTF">2012-04-09T09:41:18Z</dcterms:modified>
</cp:coreProperties>
</file>