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257" r:id="rId3"/>
    <p:sldId id="267" r:id="rId4"/>
    <p:sldId id="282" r:id="rId5"/>
    <p:sldId id="275" r:id="rId6"/>
    <p:sldId id="283" r:id="rId7"/>
    <p:sldId id="260" r:id="rId8"/>
    <p:sldId id="284" r:id="rId9"/>
    <p:sldId id="268" r:id="rId10"/>
    <p:sldId id="262" r:id="rId11"/>
    <p:sldId id="263" r:id="rId12"/>
    <p:sldId id="291" r:id="rId13"/>
    <p:sldId id="292" r:id="rId14"/>
    <p:sldId id="269" r:id="rId15"/>
    <p:sldId id="264" r:id="rId16"/>
    <p:sldId id="265" r:id="rId17"/>
    <p:sldId id="270" r:id="rId18"/>
    <p:sldId id="266" r:id="rId19"/>
    <p:sldId id="271" r:id="rId20"/>
    <p:sldId id="272" r:id="rId21"/>
    <p:sldId id="273" r:id="rId22"/>
    <p:sldId id="274" r:id="rId23"/>
    <p:sldId id="286" r:id="rId24"/>
    <p:sldId id="285" r:id="rId25"/>
    <p:sldId id="287" r:id="rId26"/>
    <p:sldId id="289" r:id="rId27"/>
    <p:sldId id="288" r:id="rId28"/>
    <p:sldId id="290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237B904-08B5-D548-A7C6-E33052BC24A9}">
          <p14:sldIdLst>
            <p14:sldId id="256"/>
            <p14:sldId id="257"/>
            <p14:sldId id="267"/>
            <p14:sldId id="282"/>
            <p14:sldId id="275"/>
            <p14:sldId id="283"/>
            <p14:sldId id="260"/>
            <p14:sldId id="284"/>
            <p14:sldId id="268"/>
            <p14:sldId id="262"/>
            <p14:sldId id="263"/>
            <p14:sldId id="291"/>
            <p14:sldId id="292"/>
            <p14:sldId id="269"/>
            <p14:sldId id="264"/>
            <p14:sldId id="265"/>
            <p14:sldId id="270"/>
            <p14:sldId id="266"/>
            <p14:sldId id="271"/>
            <p14:sldId id="272"/>
            <p14:sldId id="273"/>
            <p14:sldId id="274"/>
            <p14:sldId id="286"/>
            <p14:sldId id="285"/>
            <p14:sldId id="287"/>
            <p14:sldId id="289"/>
            <p14:sldId id="288"/>
            <p14:sldId id="290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atay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3728" autoAdjust="0"/>
  </p:normalViewPr>
  <p:slideViewPr>
    <p:cSldViewPr>
      <p:cViewPr>
        <p:scale>
          <a:sx n="100" d="100"/>
          <a:sy n="100" d="100"/>
        </p:scale>
        <p:origin x="-270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9C76F-D978-4102-A5BD-BF834400349C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5280E-5ECC-4486-8812-B61CE21DB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21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ED6D95-42C4-440B-BC3E-C405A48D2A34}" type="datetimeFigureOut">
              <a:rPr lang="en-US"/>
              <a:pPr>
                <a:defRPr/>
              </a:pPr>
              <a:t>3/29/2013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S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S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31A5D9-9624-4F7A-A7A7-FC5C09028EE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3882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1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08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09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7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84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20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14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07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3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0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1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2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2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67DB1-EFB5-464C-A39A-4F7E539CDE5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2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779912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15952FE-7E31-4109-B1CC-9A704FB1EF93}" type="slidenum">
              <a:rPr lang="en-SG"/>
              <a:pPr>
                <a:defRPr/>
              </a:pPr>
              <a:t>‹#›</a:t>
            </a:fld>
            <a:endParaRPr lang="en-SG"/>
          </a:p>
        </p:txBody>
      </p:sp>
      <p:pic>
        <p:nvPicPr>
          <p:cNvPr id="10245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192688"/>
            <a:ext cx="127002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7884368" y="6237312"/>
            <a:ext cx="0" cy="476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7740352" y="62181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en-US" sz="1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Computing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283968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‹#›</a:t>
            </a:fld>
            <a:endParaRPr lang="en-SG" dirty="0"/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304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192688"/>
            <a:ext cx="127002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7884368" y="6237312"/>
            <a:ext cx="0" cy="4766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7740352" y="621814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</a:t>
            </a:r>
            <a:r>
              <a:rPr lang="en-US" sz="1400" b="1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Computing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D9F5B87-707E-4B10-95EA-6FD917FC1F3C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1B7005D-FABF-4B14-BE67-CACD151CEBE8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45BDE15-81FC-4128-9855-58ADD382C025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9C7AC65-7DBF-4381-89A3-9156B7C84F10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7956118-6D82-4157-B83C-6C1F0D6638B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DA5349B-09DE-4453-97C1-903A5CA386A2}" type="slidenum">
              <a:rPr lang="en-SG"/>
              <a:pPr>
                <a:defRPr/>
              </a:pPr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85800" y="12192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FF6600"/>
                </a:solidFill>
              </a:rPr>
              <a:t>Approximate Counting</a:t>
            </a:r>
            <a:endParaRPr lang="en-US" sz="4000" b="1" dirty="0">
              <a:solidFill>
                <a:srgbClr val="FF6600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39552" y="2564904"/>
            <a:ext cx="79928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3399"/>
                </a:solidFill>
              </a:rPr>
              <a:t>Subhasree</a:t>
            </a:r>
            <a:r>
              <a:rPr lang="en-US" sz="2000" b="1" dirty="0" smtClean="0">
                <a:solidFill>
                  <a:srgbClr val="003399"/>
                </a:solidFill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</a:rPr>
              <a:t>Basu</a:t>
            </a:r>
            <a:r>
              <a:rPr lang="en-US" sz="2000" b="1" dirty="0" smtClean="0">
                <a:solidFill>
                  <a:srgbClr val="003399"/>
                </a:solidFill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003399"/>
                </a:solidFill>
              </a:rPr>
              <a:t>Rajiv </a:t>
            </a:r>
            <a:r>
              <a:rPr lang="en-US" sz="2000" b="1" dirty="0" err="1" smtClean="0">
                <a:solidFill>
                  <a:srgbClr val="003399"/>
                </a:solidFill>
              </a:rPr>
              <a:t>Ratn</a:t>
            </a:r>
            <a:r>
              <a:rPr lang="en-US" sz="2000" b="1" dirty="0" smtClean="0">
                <a:solidFill>
                  <a:srgbClr val="003399"/>
                </a:solidFill>
              </a:rPr>
              <a:t> Shah</a:t>
            </a:r>
          </a:p>
          <a:p>
            <a:pPr algn="ctr">
              <a:spcBef>
                <a:spcPct val="20000"/>
              </a:spcBef>
            </a:pPr>
            <a:r>
              <a:rPr lang="en-US" sz="2000" b="1" dirty="0" smtClean="0">
                <a:solidFill>
                  <a:srgbClr val="003399"/>
                </a:solidFill>
              </a:rPr>
              <a:t>Vu </a:t>
            </a:r>
            <a:r>
              <a:rPr lang="en-US" sz="2000" b="1" dirty="0" err="1" smtClean="0">
                <a:solidFill>
                  <a:srgbClr val="003399"/>
                </a:solidFill>
              </a:rPr>
              <a:t>Vinh</a:t>
            </a:r>
            <a:r>
              <a:rPr lang="en-US" sz="2000" b="1" dirty="0" smtClean="0">
                <a:solidFill>
                  <a:srgbClr val="003399"/>
                </a:solidFill>
              </a:rPr>
              <a:t> An</a:t>
            </a:r>
          </a:p>
          <a:p>
            <a:pPr algn="ctr">
              <a:spcBef>
                <a:spcPct val="20000"/>
              </a:spcBef>
            </a:pPr>
            <a:r>
              <a:rPr lang="en-US" sz="2000" b="1" dirty="0" err="1" smtClean="0">
                <a:solidFill>
                  <a:srgbClr val="003399"/>
                </a:solidFill>
              </a:rPr>
              <a:t>Kiran</a:t>
            </a:r>
            <a:r>
              <a:rPr lang="en-US" sz="2000" b="1" dirty="0" smtClean="0">
                <a:solidFill>
                  <a:srgbClr val="003399"/>
                </a:solidFill>
              </a:rPr>
              <a:t> </a:t>
            </a:r>
            <a:r>
              <a:rPr lang="en-US" sz="2000" b="1" dirty="0" err="1" smtClean="0">
                <a:solidFill>
                  <a:srgbClr val="003399"/>
                </a:solidFill>
              </a:rPr>
              <a:t>Yedugundla</a:t>
            </a:r>
            <a:endParaRPr lang="en-US" sz="2000" b="1" dirty="0" smtClean="0">
              <a:solidFill>
                <a:srgbClr val="003399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srgbClr val="003399"/>
                </a:solidFill>
              </a:rPr>
              <a:t>School of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srgbClr val="003399"/>
                </a:solidFill>
              </a:rPr>
              <a:t>National University of Singapore</a:t>
            </a:r>
            <a:endParaRPr lang="en-US" sz="2400" dirty="0">
              <a:solidFill>
                <a:srgbClr val="00339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952FE-7E31-4109-B1CC-9A704FB1EF93}" type="slidenum">
              <a:rPr lang="en-SG" smtClean="0"/>
              <a:pPr>
                <a:defRPr/>
              </a:pPr>
              <a:t>1</a:t>
            </a:fld>
            <a:endParaRPr lang="en-S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10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 #P</a:t>
            </a:r>
            <a:endParaRPr lang="en-SG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395536" y="1772816"/>
            <a:ext cx="8219256" cy="4032448"/>
          </a:xfrm>
        </p:spPr>
        <p:txBody>
          <a:bodyPr/>
          <a:lstStyle/>
          <a:p>
            <a:r>
              <a:rPr lang="en-US" sz="2400" b="1" dirty="0" smtClean="0"/>
              <a:t>#P </a:t>
            </a:r>
            <a:r>
              <a:rPr lang="en-US" sz="2400" dirty="0" smtClean="0"/>
              <a:t>is the class of counting problems associated with the </a:t>
            </a:r>
            <a:r>
              <a:rPr lang="en-US" sz="2400" b="1" dirty="0" smtClean="0"/>
              <a:t>NP</a:t>
            </a:r>
            <a:r>
              <a:rPr lang="en-US" sz="2400" dirty="0" smtClean="0"/>
              <a:t> decision problems</a:t>
            </a:r>
          </a:p>
          <a:p>
            <a:r>
              <a:rPr lang="en-US" sz="2400" dirty="0" smtClean="0"/>
              <a:t>Formally a problem </a:t>
            </a:r>
            <a:r>
              <a:rPr lang="en-US" sz="2400" b="1" dirty="0" smtClean="0"/>
              <a:t>∏ </a:t>
            </a:r>
            <a:r>
              <a:rPr lang="en-US" sz="2400" dirty="0" smtClean="0"/>
              <a:t>belongs to the </a:t>
            </a:r>
            <a:r>
              <a:rPr lang="en-US" sz="2400" b="1" dirty="0" smtClean="0"/>
              <a:t>#P </a:t>
            </a:r>
            <a:r>
              <a:rPr lang="en-US" sz="2400" dirty="0" smtClean="0"/>
              <a:t>if there is a non-deterministic polynomial time Turing Machine that, for any instance </a:t>
            </a:r>
            <a:r>
              <a:rPr lang="en-US" sz="2400" b="1" dirty="0" smtClean="0"/>
              <a:t>I</a:t>
            </a:r>
            <a:r>
              <a:rPr lang="en-US" sz="2400" dirty="0" smtClean="0"/>
              <a:t>, has a number of accepting computations that is exactly equal to the number of distinct solutions to instance </a:t>
            </a:r>
            <a:r>
              <a:rPr lang="en-US" sz="2400" b="1" dirty="0" smtClean="0"/>
              <a:t>I</a:t>
            </a:r>
          </a:p>
          <a:p>
            <a:r>
              <a:rPr lang="en-US" sz="2400" b="1" dirty="0" smtClean="0"/>
              <a:t>∏</a:t>
            </a:r>
            <a:r>
              <a:rPr lang="en-US" sz="2400" dirty="0" smtClean="0"/>
              <a:t> is #P-complete if for any problem </a:t>
            </a:r>
            <a:r>
              <a:rPr lang="en-US" sz="2400" b="1" dirty="0" smtClean="0"/>
              <a:t>∏’</a:t>
            </a:r>
            <a:r>
              <a:rPr lang="en-US" sz="2400" dirty="0" smtClean="0"/>
              <a:t> in </a:t>
            </a:r>
            <a:r>
              <a:rPr lang="en-US" sz="2400" b="1" dirty="0" smtClean="0"/>
              <a:t>#P</a:t>
            </a:r>
            <a:r>
              <a:rPr lang="en-US" sz="2400" dirty="0" smtClean="0"/>
              <a:t>, </a:t>
            </a:r>
            <a:r>
              <a:rPr lang="en-US" sz="2400" b="1" dirty="0" smtClean="0"/>
              <a:t>∏’</a:t>
            </a:r>
            <a:r>
              <a:rPr lang="en-US" sz="2400" dirty="0" smtClean="0"/>
              <a:t> can be reduced to </a:t>
            </a:r>
            <a:r>
              <a:rPr lang="en-US" sz="2400" b="1" dirty="0" smtClean="0"/>
              <a:t>∏</a:t>
            </a:r>
            <a:r>
              <a:rPr lang="en-US" sz="2400" dirty="0" smtClean="0"/>
              <a:t> by a polynomial time Turing machine.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11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Randomization</a:t>
            </a:r>
            <a:endParaRPr lang="en-SG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395536" y="1772816"/>
            <a:ext cx="8229600" cy="4104455"/>
          </a:xfrm>
        </p:spPr>
        <p:txBody>
          <a:bodyPr/>
          <a:lstStyle/>
          <a:p>
            <a:r>
              <a:rPr lang="en-US" sz="2400" b="1" dirty="0" smtClean="0"/>
              <a:t>#P</a:t>
            </a:r>
            <a:r>
              <a:rPr lang="en-US" sz="2400" dirty="0" smtClean="0"/>
              <a:t>-complete problems can only be solvable in polynomial time only if </a:t>
            </a:r>
            <a:r>
              <a:rPr lang="en-US" sz="2400" b="1" dirty="0" smtClean="0"/>
              <a:t>P=NP</a:t>
            </a:r>
          </a:p>
          <a:p>
            <a:r>
              <a:rPr lang="en-US" sz="2400" dirty="0" smtClean="0"/>
              <a:t>Hence the need for approximate solutions</a:t>
            </a:r>
          </a:p>
          <a:p>
            <a:r>
              <a:rPr lang="en-US" sz="2400" dirty="0" smtClean="0"/>
              <a:t>Randomization is one such technique to find approximate answers to counting problems</a:t>
            </a:r>
          </a:p>
          <a:p>
            <a:pPr>
              <a:buNone/>
            </a:pP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12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sz="3600" dirty="0" smtClean="0"/>
              <a:t>Various Applications for Approximate Counting</a:t>
            </a:r>
            <a:endParaRPr lang="en-SG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SG" sz="2400" dirty="0" smtClean="0"/>
              <a:t>DNF counting problem. </a:t>
            </a:r>
          </a:p>
          <a:p>
            <a:r>
              <a:rPr lang="en-SG" sz="2400" dirty="0" smtClean="0"/>
              <a:t>Network reliability. </a:t>
            </a:r>
          </a:p>
          <a:p>
            <a:r>
              <a:rPr lang="en-SG" sz="2400" dirty="0" smtClean="0"/>
              <a:t>Counting the number of Knapsack solutions. </a:t>
            </a:r>
          </a:p>
          <a:p>
            <a:r>
              <a:rPr lang="en-SG" sz="2400" dirty="0" smtClean="0"/>
              <a:t>Approximating the Permanent. </a:t>
            </a:r>
          </a:p>
          <a:p>
            <a:r>
              <a:rPr lang="en-SG" sz="2400" dirty="0" smtClean="0"/>
              <a:t>Estimating the volume of a convex body. 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13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sz="3600" dirty="0" smtClean="0"/>
              <a:t>Various Applications for Approximate Counting</a:t>
            </a:r>
            <a:endParaRPr lang="en-SG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SG" sz="2400" b="1" dirty="0" smtClean="0">
                <a:solidFill>
                  <a:srgbClr val="FF0000"/>
                </a:solidFill>
              </a:rPr>
              <a:t>DNF counting problem. </a:t>
            </a:r>
          </a:p>
          <a:p>
            <a:r>
              <a:rPr lang="en-SG" sz="2400" dirty="0" smtClean="0"/>
              <a:t>Network reliability. </a:t>
            </a:r>
          </a:p>
          <a:p>
            <a:r>
              <a:rPr lang="en-SG" sz="2400" dirty="0" smtClean="0"/>
              <a:t>Counting the number of Knapsack solutions. </a:t>
            </a:r>
          </a:p>
          <a:p>
            <a:r>
              <a:rPr lang="en-SG" sz="2400" b="1" dirty="0" smtClean="0">
                <a:solidFill>
                  <a:srgbClr val="FF0000"/>
                </a:solidFill>
              </a:rPr>
              <a:t>Approximating the Permanent. </a:t>
            </a:r>
          </a:p>
          <a:p>
            <a:r>
              <a:rPr lang="en-SG" sz="2400" dirty="0" smtClean="0"/>
              <a:t>Estimating the volume of a convex body. 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14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Class #P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Randomized Approximation Schemes</a:t>
            </a:r>
          </a:p>
          <a:p>
            <a:r>
              <a:rPr lang="en-US" dirty="0" smtClean="0"/>
              <a:t>The DNF Counting Problem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15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Approximation Scheme</a:t>
            </a:r>
            <a:endParaRPr lang="en-SG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323528" y="1556792"/>
            <a:ext cx="8229600" cy="3960440"/>
          </a:xfrm>
        </p:spPr>
        <p:txBody>
          <a:bodyPr/>
          <a:lstStyle/>
          <a:p>
            <a:r>
              <a:rPr lang="en-US" sz="2400" dirty="0" smtClean="0"/>
              <a:t>Let  </a:t>
            </a:r>
            <a:r>
              <a:rPr lang="en-US" sz="2400" b="1" dirty="0" smtClean="0"/>
              <a:t>#(I)</a:t>
            </a:r>
            <a:r>
              <a:rPr lang="en-US" sz="2400" dirty="0" smtClean="0"/>
              <a:t> be the number of distinct solutions for instance </a:t>
            </a:r>
            <a:r>
              <a:rPr lang="en-US" sz="2400" b="1" dirty="0" smtClean="0"/>
              <a:t>I</a:t>
            </a:r>
            <a:r>
              <a:rPr lang="en-US" sz="2400" dirty="0" smtClean="0"/>
              <a:t> of problem </a:t>
            </a:r>
            <a:r>
              <a:rPr lang="en-US" sz="2400" b="1" dirty="0" smtClean="0"/>
              <a:t>∏</a:t>
            </a:r>
          </a:p>
          <a:p>
            <a:r>
              <a:rPr lang="en-US" sz="2400" dirty="0" smtClean="0"/>
              <a:t>Let the Approximation algorithm be called </a:t>
            </a:r>
            <a:r>
              <a:rPr lang="en-US" sz="2400" b="1" dirty="0" smtClean="0"/>
              <a:t>A</a:t>
            </a:r>
          </a:p>
          <a:p>
            <a:r>
              <a:rPr lang="en-US" sz="2400" dirty="0" smtClean="0"/>
              <a:t>It takes an input </a:t>
            </a:r>
            <a:r>
              <a:rPr lang="en-US" sz="2400" b="1" dirty="0" smtClean="0"/>
              <a:t>I </a:t>
            </a:r>
            <a:r>
              <a:rPr lang="en-US" sz="2400" dirty="0" smtClean="0"/>
              <a:t>and outputs and integer </a:t>
            </a:r>
            <a:r>
              <a:rPr lang="en-US" sz="2400" b="1" dirty="0" smtClean="0"/>
              <a:t>A(I)</a:t>
            </a:r>
          </a:p>
          <a:p>
            <a:r>
              <a:rPr lang="en-US" sz="2400" b="1" dirty="0" smtClean="0"/>
              <a:t>A(I) </a:t>
            </a:r>
            <a:r>
              <a:rPr lang="en-US" sz="2400" dirty="0" smtClean="0"/>
              <a:t>is supposed to be close to </a:t>
            </a:r>
            <a:r>
              <a:rPr lang="en-US" sz="2400" b="1" dirty="0" smtClean="0"/>
              <a:t>#(I)</a:t>
            </a:r>
          </a:p>
          <a:p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16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Approximation Scheme</a:t>
            </a:r>
            <a:endParaRPr lang="en-SG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  </a:t>
            </a:r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r>
              <a:rPr lang="en-US" sz="2400" b="1" i="1" dirty="0" smtClean="0"/>
              <a:t>	DEF 1</a:t>
            </a:r>
            <a:r>
              <a:rPr lang="en-US" sz="2400" dirty="0" smtClean="0"/>
              <a:t>: A </a:t>
            </a:r>
            <a:r>
              <a:rPr lang="en-US" sz="2400" b="1" dirty="0" smtClean="0"/>
              <a:t>Polynomial Approximation scheme(PAS) </a:t>
            </a:r>
            <a:r>
              <a:rPr lang="en-US" sz="2400" dirty="0" smtClean="0"/>
              <a:t>for a counting problem is a deterministic algorithm </a:t>
            </a:r>
            <a:r>
              <a:rPr lang="en-US" sz="2400" b="1" dirty="0" smtClean="0"/>
              <a:t>A</a:t>
            </a:r>
            <a:r>
              <a:rPr lang="en-US" sz="2400" dirty="0" smtClean="0"/>
              <a:t> that takes and input instance </a:t>
            </a:r>
            <a:r>
              <a:rPr lang="en-US" sz="2400" b="1" dirty="0" smtClean="0"/>
              <a:t>I</a:t>
            </a:r>
            <a:r>
              <a:rPr lang="en-US" sz="2400" dirty="0" smtClean="0"/>
              <a:t> and a real number </a:t>
            </a:r>
            <a:r>
              <a:rPr lang="el-GR" sz="2400" b="1" dirty="0" smtClean="0"/>
              <a:t>ε</a:t>
            </a:r>
            <a:r>
              <a:rPr lang="en-US" sz="2400" b="1" dirty="0" smtClean="0"/>
              <a:t> &gt; 0</a:t>
            </a:r>
            <a:r>
              <a:rPr lang="en-US" sz="2400" dirty="0" smtClean="0"/>
              <a:t>, and in time polynomial  in </a:t>
            </a:r>
            <a:r>
              <a:rPr lang="en-US" sz="2400" b="1" dirty="0" smtClean="0"/>
              <a:t>n = |I| </a:t>
            </a:r>
            <a:r>
              <a:rPr lang="en-US" sz="2400" dirty="0" smtClean="0"/>
              <a:t>produces an output </a:t>
            </a:r>
            <a:r>
              <a:rPr lang="en-US" sz="2400" b="1" dirty="0" smtClean="0"/>
              <a:t>A(I)</a:t>
            </a:r>
            <a:r>
              <a:rPr lang="en-US" sz="2400" dirty="0" smtClean="0"/>
              <a:t> such that </a:t>
            </a:r>
          </a:p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sz="2400" b="1" dirty="0" smtClean="0"/>
              <a:t>(1-</a:t>
            </a:r>
            <a:r>
              <a:rPr lang="el-GR" sz="2400" b="1" dirty="0" smtClean="0"/>
              <a:t> ε</a:t>
            </a:r>
            <a:r>
              <a:rPr lang="en-US" sz="2400" b="1" dirty="0" smtClean="0"/>
              <a:t>) #(I) &lt; A(I) &lt; (1 + </a:t>
            </a:r>
            <a:r>
              <a:rPr lang="el-GR" sz="2400" b="1" dirty="0" smtClean="0"/>
              <a:t>ε</a:t>
            </a:r>
            <a:r>
              <a:rPr lang="en-US" sz="2400" b="1" dirty="0" smtClean="0"/>
              <a:t>) #(I)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17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Approximation Scheme</a:t>
            </a:r>
            <a:endParaRPr lang="en-SG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67544" y="1412776"/>
            <a:ext cx="8229600" cy="4392488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	 </a:t>
            </a:r>
            <a:r>
              <a:rPr lang="en-US" sz="1800" b="1" i="1" dirty="0" smtClean="0"/>
              <a:t>DEF 1</a:t>
            </a:r>
            <a:r>
              <a:rPr lang="en-US" sz="1800" dirty="0" smtClean="0"/>
              <a:t>: A polynomial Approximation scheme(PAS) for a counting problem is a deterministic algorithm A that takes and input instance I and a real number </a:t>
            </a:r>
            <a:r>
              <a:rPr lang="el-GR" sz="1800" dirty="0" smtClean="0"/>
              <a:t>ε</a:t>
            </a:r>
            <a:r>
              <a:rPr lang="en-US" sz="1800" dirty="0" smtClean="0"/>
              <a:t> &gt; 0, and in time polynomial  in n = |I| produces an </a:t>
            </a:r>
            <a:r>
              <a:rPr lang="en-US" sz="1800" dirty="0" err="1" smtClean="0"/>
              <a:t>ouput</a:t>
            </a:r>
            <a:r>
              <a:rPr lang="en-US" sz="1800" dirty="0" smtClean="0"/>
              <a:t> A(I) such that </a:t>
            </a:r>
          </a:p>
          <a:p>
            <a:pPr algn="ctr">
              <a:buNone/>
            </a:pPr>
            <a:r>
              <a:rPr lang="en-US" sz="1800" dirty="0" smtClean="0"/>
              <a:t> (1-</a:t>
            </a:r>
            <a:r>
              <a:rPr lang="el-GR" sz="1800" dirty="0" smtClean="0"/>
              <a:t> ε</a:t>
            </a:r>
            <a:r>
              <a:rPr lang="en-US" sz="1800" dirty="0" smtClean="0"/>
              <a:t>) #(I) &lt; A(I) &lt; (1 + </a:t>
            </a:r>
            <a:r>
              <a:rPr lang="el-GR" sz="1800" dirty="0" smtClean="0"/>
              <a:t>ε</a:t>
            </a:r>
            <a:r>
              <a:rPr lang="en-US" sz="1800" dirty="0" smtClean="0"/>
              <a:t>) #(I) </a:t>
            </a:r>
          </a:p>
          <a:p>
            <a:pPr algn="ctr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2800" b="1" i="1" dirty="0" smtClean="0"/>
              <a:t>  	</a:t>
            </a:r>
            <a:r>
              <a:rPr lang="en-US" sz="2400" b="1" i="1" dirty="0" smtClean="0"/>
              <a:t>DEF 2 :</a:t>
            </a:r>
            <a:r>
              <a:rPr lang="en-US" sz="2400" dirty="0" smtClean="0"/>
              <a:t>A </a:t>
            </a:r>
            <a:r>
              <a:rPr lang="en-US" sz="2400" b="1" dirty="0" smtClean="0"/>
              <a:t>Fully Polynomial Approximation Scheme (FPAS)</a:t>
            </a:r>
            <a:r>
              <a:rPr lang="en-US" sz="2400" dirty="0" smtClean="0"/>
              <a:t> is a polynomial approximation scheme whose running time is polynomially bounded in both </a:t>
            </a:r>
            <a:r>
              <a:rPr lang="en-US" sz="2400" b="1" dirty="0" smtClean="0"/>
              <a:t>n</a:t>
            </a:r>
            <a:r>
              <a:rPr lang="en-US" sz="2400" dirty="0" smtClean="0"/>
              <a:t> and </a:t>
            </a:r>
            <a:r>
              <a:rPr lang="en-US" sz="2400" b="1" dirty="0" smtClean="0"/>
              <a:t>1/</a:t>
            </a:r>
            <a:r>
              <a:rPr lang="el-GR" sz="2400" b="1" dirty="0" smtClean="0"/>
              <a:t>ε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b="1" dirty="0" smtClean="0"/>
              <a:t>The output A(I) is called an </a:t>
            </a:r>
            <a:r>
              <a:rPr lang="el-GR" sz="2400" b="1" dirty="0" smtClean="0"/>
              <a:t>ε</a:t>
            </a:r>
            <a:r>
              <a:rPr lang="en-US" sz="2400" b="1" dirty="0" smtClean="0"/>
              <a:t>-approximation to #(I)</a:t>
            </a:r>
            <a:endParaRPr lang="en-SG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18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z="3200" dirty="0" smtClean="0"/>
              <a:t>Polynomial Randomized Approximation Algorithm</a:t>
            </a:r>
            <a:endParaRPr lang="en-SG" sz="32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67544" y="1628800"/>
            <a:ext cx="8229600" cy="4641379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r>
              <a:rPr lang="en-US" sz="2400" b="1" i="1" dirty="0" smtClean="0"/>
              <a:t>	DEF 3:</a:t>
            </a:r>
            <a:r>
              <a:rPr lang="en-US" sz="2400" dirty="0" smtClean="0"/>
              <a:t> A </a:t>
            </a:r>
            <a:r>
              <a:rPr lang="en-US" sz="2400" b="1" dirty="0" smtClean="0"/>
              <a:t>Polynomial Randomized Approximation scheme(PRAS) </a:t>
            </a:r>
            <a:r>
              <a:rPr lang="en-US" sz="2400" dirty="0" smtClean="0"/>
              <a:t>for a counting problem </a:t>
            </a:r>
            <a:r>
              <a:rPr lang="en-US" sz="2400" b="1" dirty="0" smtClean="0"/>
              <a:t>∏</a:t>
            </a:r>
            <a:r>
              <a:rPr lang="en-US" sz="2400" dirty="0" smtClean="0"/>
              <a:t> is a randomized algorithm </a:t>
            </a:r>
            <a:r>
              <a:rPr lang="en-US" sz="2400" b="1" dirty="0" smtClean="0"/>
              <a:t>A</a:t>
            </a:r>
            <a:r>
              <a:rPr lang="en-US" sz="2400" dirty="0" smtClean="0"/>
              <a:t> that takes an input instance </a:t>
            </a:r>
            <a:r>
              <a:rPr lang="en-US" sz="2400" b="1" dirty="0" smtClean="0"/>
              <a:t>I </a:t>
            </a:r>
            <a:r>
              <a:rPr lang="en-US" sz="2400" dirty="0" smtClean="0"/>
              <a:t>and a real number </a:t>
            </a:r>
            <a:r>
              <a:rPr lang="el-GR" sz="2400" b="1" dirty="0" smtClean="0"/>
              <a:t>ε</a:t>
            </a:r>
            <a:r>
              <a:rPr lang="en-US" sz="2400" b="1" dirty="0" smtClean="0"/>
              <a:t>&gt;0</a:t>
            </a:r>
            <a:r>
              <a:rPr lang="en-US" sz="2400" dirty="0" smtClean="0"/>
              <a:t>, and in time polynomial  in </a:t>
            </a:r>
            <a:r>
              <a:rPr lang="en-US" sz="2400" b="1" dirty="0" smtClean="0"/>
              <a:t>n = |I| </a:t>
            </a:r>
            <a:r>
              <a:rPr lang="en-US" sz="2400" dirty="0" smtClean="0"/>
              <a:t>produces an output </a:t>
            </a:r>
            <a:r>
              <a:rPr lang="en-US" sz="2400" b="1" dirty="0" smtClean="0"/>
              <a:t>A(I)</a:t>
            </a:r>
            <a:r>
              <a:rPr lang="en-US" sz="2400" dirty="0" smtClean="0"/>
              <a:t> such that </a:t>
            </a:r>
          </a:p>
          <a:p>
            <a:pPr algn="ctr">
              <a:buNone/>
            </a:pPr>
            <a:r>
              <a:rPr lang="en-US" sz="2400" b="1" dirty="0" smtClean="0"/>
              <a:t>Pr[(1-</a:t>
            </a:r>
            <a:r>
              <a:rPr lang="el-GR" sz="2400" b="1" dirty="0" smtClean="0"/>
              <a:t> ε</a:t>
            </a:r>
            <a:r>
              <a:rPr lang="en-US" sz="2400" b="1" dirty="0" smtClean="0"/>
              <a:t>)#(I) ≤ A(I) ≤  (1 + </a:t>
            </a:r>
            <a:r>
              <a:rPr lang="el-GR" sz="2400" b="1" dirty="0" smtClean="0"/>
              <a:t>ε</a:t>
            </a:r>
            <a:r>
              <a:rPr lang="en-US" sz="2400" b="1" dirty="0" smtClean="0"/>
              <a:t>)#(I)] ≥ ¾</a:t>
            </a:r>
          </a:p>
          <a:p>
            <a:pPr>
              <a:buNone/>
            </a:pP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19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z="3200" dirty="0" smtClean="0"/>
              <a:t>Polynomial Randomized Approximation Algorithm</a:t>
            </a:r>
            <a:endParaRPr lang="en-SG" sz="32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67544" y="1844824"/>
            <a:ext cx="8229600" cy="3600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</a:t>
            </a:r>
            <a:r>
              <a:rPr lang="en-US" sz="1800" b="1" i="1" dirty="0" smtClean="0"/>
              <a:t>DEF 3: </a:t>
            </a:r>
            <a:r>
              <a:rPr lang="en-US" sz="1800" dirty="0" smtClean="0"/>
              <a:t>A Polynomial Randomized Approximation scheme(PRAS) for a counting problem ∏ is a randomized algorithm A that takes an input instance I and a real number </a:t>
            </a:r>
            <a:r>
              <a:rPr lang="el-GR" sz="1800" dirty="0" smtClean="0"/>
              <a:t>ε</a:t>
            </a:r>
            <a:r>
              <a:rPr lang="en-US" sz="1800" dirty="0" smtClean="0"/>
              <a:t>&gt;0, and in time polynomial  in n = |I| produces an output A(I) such that </a:t>
            </a:r>
          </a:p>
          <a:p>
            <a:pPr algn="ctr">
              <a:buNone/>
            </a:pPr>
            <a:r>
              <a:rPr lang="en-US" sz="1800" dirty="0" smtClean="0"/>
              <a:t>Pr[(1-</a:t>
            </a:r>
            <a:r>
              <a:rPr lang="el-GR" sz="1800" dirty="0" smtClean="0"/>
              <a:t> ε</a:t>
            </a:r>
            <a:r>
              <a:rPr lang="en-US" sz="1800" dirty="0" smtClean="0"/>
              <a:t>)#(I) ≤ A(I) ≤  (1 + </a:t>
            </a:r>
            <a:r>
              <a:rPr lang="el-GR" sz="1800" dirty="0" smtClean="0"/>
              <a:t>ε</a:t>
            </a:r>
            <a:r>
              <a:rPr lang="en-US" sz="1800" dirty="0" smtClean="0"/>
              <a:t>)#(I)] ≥ 3/4</a:t>
            </a:r>
          </a:p>
          <a:p>
            <a:pPr>
              <a:buNone/>
            </a:pPr>
            <a:r>
              <a:rPr lang="en-US" sz="2800" b="1" i="1" dirty="0" smtClean="0"/>
              <a:t> </a:t>
            </a:r>
            <a:r>
              <a:rPr lang="en-US" sz="2400" b="1" i="1" dirty="0" smtClean="0"/>
              <a:t>DEF 4: </a:t>
            </a:r>
            <a:r>
              <a:rPr lang="en-US" sz="2400" dirty="0" smtClean="0"/>
              <a:t>A </a:t>
            </a:r>
            <a:r>
              <a:rPr lang="en-US" sz="2400" b="1" dirty="0" smtClean="0"/>
              <a:t>Fully Polynomial Randomized Approximation Scheme (FPRAS) </a:t>
            </a:r>
            <a:r>
              <a:rPr lang="en-US" sz="2400" dirty="0" smtClean="0"/>
              <a:t>is a polynomial randomized approximation scheme whose running time is polynomially bounded in both </a:t>
            </a:r>
            <a:r>
              <a:rPr lang="en-US" sz="2400" b="1" dirty="0" smtClean="0"/>
              <a:t>n</a:t>
            </a:r>
            <a:r>
              <a:rPr lang="en-US" sz="2400" dirty="0" smtClean="0"/>
              <a:t> and </a:t>
            </a:r>
            <a:r>
              <a:rPr lang="en-US" sz="2400" b="1" dirty="0" smtClean="0"/>
              <a:t>1/</a:t>
            </a:r>
            <a:r>
              <a:rPr lang="el-GR" sz="2400" b="1" dirty="0" smtClean="0"/>
              <a:t>ε</a:t>
            </a:r>
            <a:r>
              <a:rPr lang="en-US" sz="2400" dirty="0" smtClean="0"/>
              <a:t>.</a:t>
            </a:r>
          </a:p>
          <a:p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Class #P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dirty="0" smtClean="0"/>
              <a:t>The DNF Counting Problem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20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sz="3200" dirty="0" smtClean="0"/>
              <a:t>An (</a:t>
            </a:r>
            <a:r>
              <a:rPr lang="el-GR" sz="3200" dirty="0" smtClean="0"/>
              <a:t>ε</a:t>
            </a:r>
            <a:r>
              <a:rPr lang="en-US" sz="3200" dirty="0" smtClean="0"/>
              <a:t>, </a:t>
            </a:r>
            <a:r>
              <a:rPr lang="el-GR" sz="3200" dirty="0" smtClean="0"/>
              <a:t>δ</a:t>
            </a:r>
            <a:r>
              <a:rPr lang="en-US" sz="3200" dirty="0" smtClean="0"/>
              <a:t>) FPRAS</a:t>
            </a:r>
            <a:endParaRPr lang="en-SG" sz="3200" dirty="0"/>
          </a:p>
        </p:txBody>
      </p:sp>
      <p:sp>
        <p:nvSpPr>
          <p:cNvPr id="7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endParaRPr lang="en-US" sz="2400" b="1" i="1" dirty="0" smtClean="0"/>
          </a:p>
          <a:p>
            <a:pPr>
              <a:buNone/>
            </a:pPr>
            <a:r>
              <a:rPr lang="en-US" sz="2400" b="1" i="1" dirty="0" smtClean="0"/>
              <a:t>	DEF 5: </a:t>
            </a:r>
            <a:r>
              <a:rPr lang="en-US" sz="2400" dirty="0" smtClean="0"/>
              <a:t>An </a:t>
            </a:r>
            <a:r>
              <a:rPr lang="en-US" sz="2400" b="1" dirty="0" smtClean="0"/>
              <a:t>(</a:t>
            </a:r>
            <a:r>
              <a:rPr lang="el-GR" sz="2400" b="1" dirty="0" smtClean="0"/>
              <a:t>ε</a:t>
            </a:r>
            <a:r>
              <a:rPr lang="en-US" sz="2400" b="1" dirty="0" smtClean="0"/>
              <a:t>, </a:t>
            </a:r>
            <a:r>
              <a:rPr lang="el-GR" sz="2400" b="1" dirty="0" smtClean="0"/>
              <a:t>δ</a:t>
            </a:r>
            <a:r>
              <a:rPr lang="en-US" sz="2400" b="1" dirty="0" smtClean="0"/>
              <a:t>)-FPRAS </a:t>
            </a:r>
            <a:r>
              <a:rPr lang="en-US" sz="2400" dirty="0" smtClean="0"/>
              <a:t>for a counting problem </a:t>
            </a:r>
            <a:r>
              <a:rPr lang="en-US" sz="2400" b="1" dirty="0" smtClean="0"/>
              <a:t>∏</a:t>
            </a:r>
            <a:r>
              <a:rPr lang="en-US" sz="2400" dirty="0" smtClean="0"/>
              <a:t> is a fully polynomial randomized approximation scheme that takes an input instance </a:t>
            </a:r>
            <a:r>
              <a:rPr lang="en-US" sz="2400" b="1" dirty="0" smtClean="0"/>
              <a:t>I</a:t>
            </a:r>
            <a:r>
              <a:rPr lang="en-US" sz="2400" dirty="0" smtClean="0"/>
              <a:t> and computes an </a:t>
            </a:r>
            <a:r>
              <a:rPr lang="el-GR" sz="2400" b="1" dirty="0" smtClean="0"/>
              <a:t>ε</a:t>
            </a:r>
            <a:r>
              <a:rPr lang="en-US" sz="2400" dirty="0" smtClean="0"/>
              <a:t>-approximation to </a:t>
            </a:r>
            <a:r>
              <a:rPr lang="en-US" sz="2400" b="1" dirty="0" smtClean="0"/>
              <a:t>#(I)</a:t>
            </a:r>
            <a:r>
              <a:rPr lang="en-US" sz="2400" dirty="0" smtClean="0"/>
              <a:t> with probability at least </a:t>
            </a:r>
            <a:r>
              <a:rPr lang="en-US" sz="2400" b="1" dirty="0" smtClean="0"/>
              <a:t>1-</a:t>
            </a:r>
            <a:r>
              <a:rPr lang="el-GR" sz="2400" b="1" dirty="0" smtClean="0"/>
              <a:t> δ</a:t>
            </a:r>
            <a:r>
              <a:rPr lang="en-US" sz="2400" dirty="0" smtClean="0"/>
              <a:t> in time polynomial in </a:t>
            </a:r>
            <a:r>
              <a:rPr lang="en-US" sz="2400" b="1" dirty="0" smtClean="0"/>
              <a:t>n</a:t>
            </a:r>
            <a:r>
              <a:rPr lang="en-US" sz="2400" dirty="0" smtClean="0"/>
              <a:t> , </a:t>
            </a:r>
            <a:r>
              <a:rPr lang="en-US" sz="2400" b="1" dirty="0" smtClean="0"/>
              <a:t>1/</a:t>
            </a:r>
            <a:r>
              <a:rPr lang="el-GR" sz="2400" b="1" dirty="0" smtClean="0"/>
              <a:t> ε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log(1/</a:t>
            </a:r>
            <a:r>
              <a:rPr lang="el-GR" sz="2400" b="1" dirty="0" smtClean="0"/>
              <a:t>δ</a:t>
            </a:r>
            <a:r>
              <a:rPr lang="en-US" sz="2400" b="1" dirty="0" smtClean="0"/>
              <a:t>)</a:t>
            </a:r>
          </a:p>
          <a:p>
            <a:pPr>
              <a:buNone/>
            </a:pPr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21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The Class #P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DNF Counting Problem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22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Method</a:t>
            </a:r>
            <a:endParaRPr lang="en-SG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dirty="0" smtClean="0"/>
              <a:t>It is a wide-range of algorithms under one name</a:t>
            </a:r>
          </a:p>
          <a:p>
            <a:r>
              <a:rPr lang="en-US" sz="2400" dirty="0" smtClean="0"/>
              <a:t>In essence it includes all the techniques that use random numbers to simulate a problem</a:t>
            </a:r>
          </a:p>
          <a:p>
            <a:r>
              <a:rPr lang="en-US" sz="2400" dirty="0" smtClean="0"/>
              <a:t>It owes its name to a casino in the principality of Monte Carlo.</a:t>
            </a:r>
          </a:p>
          <a:p>
            <a:r>
              <a:rPr lang="en-US" sz="2400" dirty="0" smtClean="0"/>
              <a:t>Events in a casino depend heavily on chance of a random event. </a:t>
            </a:r>
          </a:p>
          <a:p>
            <a:pPr>
              <a:buNone/>
            </a:pPr>
            <a:r>
              <a:rPr lang="en-US" sz="2400" dirty="0" smtClean="0"/>
              <a:t>	e.g., </a:t>
            </a:r>
            <a:r>
              <a:rPr lang="en-SG" sz="2400" dirty="0" smtClean="0"/>
              <a:t>ball falling into a particular slot on a roulette wheel, being dealt useful cards from a randomly shuffled deck, or the dice falling the right way</a:t>
            </a: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23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600" dirty="0"/>
              <a:t>DNF </a:t>
            </a:r>
            <a:r>
              <a:rPr lang="en-US" sz="3600" dirty="0" smtClean="0"/>
              <a:t>Counting - Terminologies</a:t>
            </a:r>
            <a:endParaRPr lang="en-US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F(X</a:t>
            </a:r>
            <a:r>
              <a:rPr lang="en-US" baseline="-25000" dirty="0" smtClean="0"/>
              <a:t>1</a:t>
            </a:r>
            <a:r>
              <a:rPr lang="en-US" sz="1800" dirty="0" smtClean="0"/>
              <a:t>, </a:t>
            </a:r>
            <a:r>
              <a:rPr lang="en-US" dirty="0" smtClean="0"/>
              <a:t>X</a:t>
            </a:r>
            <a:r>
              <a:rPr lang="en-US" baseline="-25000" dirty="0"/>
              <a:t>2</a:t>
            </a:r>
            <a:r>
              <a:rPr lang="en-US" dirty="0" smtClean="0"/>
              <a:t>,… </a:t>
            </a:r>
            <a:r>
              <a:rPr lang="en-US" dirty="0" err="1" smtClean="0"/>
              <a:t>X</a:t>
            </a:r>
            <a:r>
              <a:rPr lang="en-US" baseline="-25000" dirty="0" err="1"/>
              <a:t>n</a:t>
            </a:r>
            <a:r>
              <a:rPr lang="en-US" dirty="0" smtClean="0"/>
              <a:t>) is Boolean formula in DNF</a:t>
            </a:r>
          </a:p>
          <a:p>
            <a:pPr lvl="1"/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1400" dirty="0" smtClean="0"/>
              <a:t>,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,…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 are Boolean variables.</a:t>
            </a:r>
          </a:p>
          <a:p>
            <a:pPr lvl="1"/>
            <a:r>
              <a:rPr lang="en-US" sz="2400" dirty="0" smtClean="0"/>
              <a:t>F  = C</a:t>
            </a:r>
            <a:r>
              <a:rPr lang="en-US" sz="2400" baseline="-25000" dirty="0" smtClean="0"/>
              <a:t>1</a:t>
            </a:r>
            <a:r>
              <a:rPr lang="en-US" sz="2400" dirty="0"/>
              <a:t> ∨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r>
              <a:rPr lang="en-US" sz="2400" dirty="0"/>
              <a:t>… ∨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 is a disjunction of clauses</a:t>
            </a:r>
          </a:p>
          <a:p>
            <a:pPr lvl="1"/>
            <a:r>
              <a:rPr lang="en-US" sz="2400" dirty="0" err="1" smtClean="0"/>
              <a:t>C</a:t>
            </a:r>
            <a:r>
              <a:rPr lang="en-US" sz="2400" baseline="-25000" dirty="0" err="1" smtClean="0"/>
              <a:t>i</a:t>
            </a:r>
            <a:r>
              <a:rPr lang="en-US" sz="2400" baseline="-25000" dirty="0"/>
              <a:t> </a:t>
            </a:r>
            <a:r>
              <a:rPr lang="en-US" sz="2400" dirty="0" smtClean="0"/>
              <a:t>= L</a:t>
            </a:r>
            <a:r>
              <a:rPr lang="en-US" sz="2400" baseline="-25000" dirty="0" smtClean="0"/>
              <a:t>1</a:t>
            </a:r>
            <a:r>
              <a:rPr lang="en-US" sz="2400" dirty="0"/>
              <a:t> ∧ </a:t>
            </a:r>
            <a:r>
              <a:rPr lang="en-US" sz="2400" dirty="0" smtClean="0"/>
              <a:t>L</a:t>
            </a:r>
            <a:r>
              <a:rPr lang="en-US" sz="2400" baseline="-25000" dirty="0" smtClean="0"/>
              <a:t>2</a:t>
            </a:r>
            <a:r>
              <a:rPr lang="en-US" sz="2400" dirty="0"/>
              <a:t>… ∧ </a:t>
            </a:r>
            <a:r>
              <a:rPr lang="en-US" sz="2400" dirty="0" err="1" smtClean="0"/>
              <a:t>L</a:t>
            </a:r>
            <a:r>
              <a:rPr lang="en-US" sz="2400" baseline="-25000" dirty="0" err="1" smtClean="0"/>
              <a:t>r</a:t>
            </a:r>
            <a:r>
              <a:rPr lang="en-US" sz="1800" baseline="-50000" dirty="0" err="1" smtClean="0"/>
              <a:t>i</a:t>
            </a:r>
            <a:r>
              <a:rPr lang="en-US" sz="1800" baseline="-50000" dirty="0" smtClean="0"/>
              <a:t> </a:t>
            </a:r>
            <a:r>
              <a:rPr lang="en-US" sz="2400" dirty="0" smtClean="0"/>
              <a:t>is a conjunction of Literals</a:t>
            </a:r>
          </a:p>
          <a:p>
            <a:pPr lvl="1"/>
            <a:r>
              <a:rPr lang="en-US" sz="2400" dirty="0" smtClean="0"/>
              <a:t>L</a:t>
            </a:r>
            <a:r>
              <a:rPr lang="en-US" sz="2400" baseline="-25000" dirty="0" smtClean="0"/>
              <a:t>i  </a:t>
            </a:r>
            <a:r>
              <a:rPr lang="en-US" sz="2400" dirty="0" smtClean="0"/>
              <a:t>is either variable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or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’</a:t>
            </a:r>
          </a:p>
          <a:p>
            <a:pPr lvl="1">
              <a:buNone/>
            </a:pPr>
            <a:endParaRPr lang="en-US" sz="2400" dirty="0"/>
          </a:p>
          <a:p>
            <a:pPr lvl="1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e.g.  </a:t>
            </a:r>
            <a:r>
              <a:rPr lang="en-US" sz="2400" dirty="0" smtClean="0"/>
              <a:t>F </a:t>
            </a:r>
            <a:r>
              <a:rPr lang="en-US" sz="2400" dirty="0"/>
              <a:t>= </a:t>
            </a:r>
            <a:r>
              <a:rPr lang="en-US" sz="2400" dirty="0" smtClean="0"/>
              <a:t>(x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∧ x</a:t>
            </a:r>
            <a:r>
              <a:rPr lang="en-US" sz="2400" baseline="-25000" dirty="0" smtClean="0"/>
              <a:t>3</a:t>
            </a:r>
            <a:r>
              <a:rPr lang="en-US" sz="2400" dirty="0"/>
              <a:t>’</a:t>
            </a:r>
            <a:r>
              <a:rPr lang="en-US" sz="2400" dirty="0" smtClean="0"/>
              <a:t>) </a:t>
            </a:r>
            <a:r>
              <a:rPr lang="en-US" sz="2400" dirty="0"/>
              <a:t>∨ </a:t>
            </a:r>
            <a:r>
              <a:rPr lang="en-US" sz="2400" dirty="0" smtClean="0"/>
              <a:t> (</a:t>
            </a:r>
            <a:r>
              <a:rPr lang="en-US" sz="2400" dirty="0"/>
              <a:t>x</a:t>
            </a:r>
            <a:r>
              <a:rPr lang="en-US" sz="2400" baseline="-25000" dirty="0"/>
              <a:t>1 </a:t>
            </a:r>
            <a:r>
              <a:rPr lang="en-US" sz="2400" dirty="0"/>
              <a:t>∧ </a:t>
            </a:r>
            <a:r>
              <a:rPr lang="en-US" sz="2400" dirty="0" smtClean="0"/>
              <a:t>x</a:t>
            </a:r>
            <a:r>
              <a:rPr lang="en-US" sz="2400" baseline="-25000" dirty="0" smtClean="0"/>
              <a:t>2</a:t>
            </a:r>
            <a:r>
              <a:rPr lang="en-US" sz="2400" dirty="0"/>
              <a:t>’</a:t>
            </a:r>
            <a:r>
              <a:rPr lang="en-US" sz="2400" baseline="-25000" dirty="0" smtClean="0"/>
              <a:t> </a:t>
            </a:r>
            <a:r>
              <a:rPr lang="en-US" sz="2400" dirty="0"/>
              <a:t>∧ x</a:t>
            </a:r>
            <a:r>
              <a:rPr lang="en-US" sz="2400" baseline="-25000" dirty="0"/>
              <a:t>3</a:t>
            </a:r>
            <a:r>
              <a:rPr lang="en-US" sz="2400" dirty="0" smtClean="0"/>
              <a:t>)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∨  (x</a:t>
            </a:r>
            <a:r>
              <a:rPr lang="en-US" sz="2400" baseline="-25000" dirty="0" smtClean="0"/>
              <a:t>2 </a:t>
            </a:r>
            <a:r>
              <a:rPr lang="en-US" sz="2400" dirty="0"/>
              <a:t>∧ x</a:t>
            </a:r>
            <a:r>
              <a:rPr lang="en-US" sz="2400" baseline="-25000" dirty="0"/>
              <a:t>3</a:t>
            </a:r>
            <a:r>
              <a:rPr lang="en-US" sz="2400" dirty="0" smtClean="0"/>
              <a:t>)    </a:t>
            </a:r>
          </a:p>
        </p:txBody>
      </p:sp>
    </p:spTree>
    <p:extLst>
      <p:ext uri="{BB962C8B-B14F-4D97-AF65-F5344CB8AC3E}">
        <p14:creationId xmlns:p14="http://schemas.microsoft.com/office/powerpoint/2010/main" val="28211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24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Terminologies  </a:t>
            </a:r>
            <a:r>
              <a:rPr lang="en-US" sz="3600" dirty="0" err="1" smtClean="0"/>
              <a:t>contd</a:t>
            </a:r>
            <a:r>
              <a:rPr lang="en-US" sz="3600" dirty="0" smtClean="0"/>
              <a:t> …</a:t>
            </a:r>
            <a:endParaRPr lang="en-SG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a</a:t>
            </a:r>
            <a:r>
              <a:rPr lang="en-US" sz="2400" dirty="0" smtClean="0"/>
              <a:t> = 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) is truth assignment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b="1" dirty="0" smtClean="0"/>
              <a:t>a</a:t>
            </a:r>
            <a:r>
              <a:rPr lang="en-US" sz="2400" dirty="0" smtClean="0"/>
              <a:t> satisfy F if F(a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… 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) evaluates to 1 or TRUE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#F is the number of distinct satisfying assignment of F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Clearly we have here 0 &lt; #F ≤ 2</a:t>
            </a:r>
            <a:r>
              <a:rPr lang="en-US" sz="2400" baseline="30000" dirty="0" smtClean="0"/>
              <a:t>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25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DNF Counting Problem</a:t>
            </a:r>
            <a:endParaRPr lang="en-SG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dirty="0" smtClean="0"/>
              <a:t>The Problem at hand is now to compute the value of #F</a:t>
            </a:r>
          </a:p>
          <a:p>
            <a:r>
              <a:rPr lang="en-US" sz="2400" dirty="0" smtClean="0"/>
              <a:t>It is known to be </a:t>
            </a:r>
            <a:r>
              <a:rPr lang="en-US" sz="2400" b="1" dirty="0" smtClean="0"/>
              <a:t>#P</a:t>
            </a:r>
            <a:r>
              <a:rPr lang="en-US" sz="2400" dirty="0" smtClean="0"/>
              <a:t> complete</a:t>
            </a:r>
          </a:p>
          <a:p>
            <a:pPr>
              <a:buNone/>
            </a:pPr>
            <a:r>
              <a:rPr lang="en-US" sz="2400" dirty="0" smtClean="0"/>
              <a:t> 	</a:t>
            </a:r>
            <a:r>
              <a:rPr lang="en-US" sz="1800" dirty="0" smtClean="0"/>
              <a:t>(We can reduce </a:t>
            </a:r>
            <a:r>
              <a:rPr lang="en-US" sz="1800" dirty="0" smtClean="0"/>
              <a:t>#SAT to #</a:t>
            </a:r>
            <a:r>
              <a:rPr lang="en-US" sz="1800" smtClean="0"/>
              <a:t>P complete)</a:t>
            </a:r>
            <a:endParaRPr lang="en-US" sz="1800" dirty="0" smtClean="0"/>
          </a:p>
          <a:p>
            <a:r>
              <a:rPr lang="en-US" sz="2400" dirty="0" smtClean="0"/>
              <a:t>We will describe an </a:t>
            </a:r>
            <a:r>
              <a:rPr lang="en-US" sz="2400" b="1" dirty="0" smtClean="0"/>
              <a:t>(</a:t>
            </a:r>
            <a:r>
              <a:rPr lang="el-GR" sz="2400" b="1" dirty="0" smtClean="0"/>
              <a:t>ε</a:t>
            </a:r>
            <a:r>
              <a:rPr lang="en-US" sz="2400" b="1" dirty="0" smtClean="0"/>
              <a:t>, </a:t>
            </a:r>
            <a:r>
              <a:rPr lang="el-GR" sz="2400" b="1" dirty="0" smtClean="0"/>
              <a:t>δ</a:t>
            </a:r>
            <a:r>
              <a:rPr lang="en-US" sz="2400" b="1" dirty="0" smtClean="0"/>
              <a:t>)- FPRAS </a:t>
            </a:r>
            <a:r>
              <a:rPr lang="en-US" sz="2400" dirty="0" smtClean="0"/>
              <a:t>algorithm for this </a:t>
            </a:r>
          </a:p>
          <a:p>
            <a:r>
              <a:rPr lang="en-US" sz="2400" dirty="0" smtClean="0"/>
              <a:t>The input size for this is at most </a:t>
            </a:r>
            <a:r>
              <a:rPr lang="en-US" sz="2400" b="1" dirty="0" smtClean="0"/>
              <a:t>nm</a:t>
            </a:r>
          </a:p>
          <a:p>
            <a:r>
              <a:rPr lang="en-US" sz="2400" dirty="0" smtClean="0"/>
              <a:t>We have to design a approximation scheme that has a running time polynomial in </a:t>
            </a:r>
            <a:r>
              <a:rPr lang="en-US" sz="2400" b="1" dirty="0" smtClean="0"/>
              <a:t>n</a:t>
            </a:r>
            <a:r>
              <a:rPr lang="en-US" sz="2400" dirty="0" smtClean="0"/>
              <a:t>, </a:t>
            </a:r>
            <a:r>
              <a:rPr lang="en-US" sz="2400" b="1" dirty="0" smtClean="0"/>
              <a:t>m</a:t>
            </a:r>
            <a:r>
              <a:rPr lang="en-US" sz="2400" dirty="0" smtClean="0"/>
              <a:t> , </a:t>
            </a:r>
            <a:r>
              <a:rPr lang="en-US" sz="2400" b="1" dirty="0" smtClean="0"/>
              <a:t>1/</a:t>
            </a:r>
            <a:r>
              <a:rPr lang="el-GR" sz="2400" b="1" dirty="0" smtClean="0"/>
              <a:t> ε</a:t>
            </a:r>
            <a:r>
              <a:rPr lang="en-US" sz="2400" b="1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smtClean="0"/>
              <a:t>log(1/</a:t>
            </a:r>
            <a:r>
              <a:rPr lang="el-GR" sz="2400" b="1" dirty="0" smtClean="0"/>
              <a:t> δ</a:t>
            </a:r>
            <a:r>
              <a:rPr lang="en-US" sz="2400" b="1" dirty="0" smtClean="0"/>
              <a:t>)</a:t>
            </a:r>
            <a:endParaRPr lang="en-SG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26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Some more terminologies</a:t>
            </a:r>
            <a:endParaRPr lang="en-SG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b="1" dirty="0" smtClean="0"/>
              <a:t>U</a:t>
            </a:r>
            <a:r>
              <a:rPr lang="en-US" sz="2400" dirty="0" smtClean="0"/>
              <a:t> is a finite set of known size</a:t>
            </a:r>
          </a:p>
          <a:p>
            <a:r>
              <a:rPr lang="en-US" sz="2400" b="1" i="1" dirty="0" smtClean="0"/>
              <a:t>f: U         {0,1} </a:t>
            </a:r>
            <a:r>
              <a:rPr lang="en-US" sz="2400" dirty="0" smtClean="0"/>
              <a:t>be a Boolean function over U</a:t>
            </a:r>
            <a:endParaRPr lang="en-SG" sz="2400" i="1" dirty="0" smtClean="0"/>
          </a:p>
          <a:p>
            <a:r>
              <a:rPr lang="en-US" sz="2400" dirty="0" smtClean="0"/>
              <a:t>Define </a:t>
            </a:r>
            <a:r>
              <a:rPr lang="en-US" sz="2400" b="1" dirty="0" smtClean="0"/>
              <a:t>G = {u </a:t>
            </a:r>
            <a:r>
              <a:rPr lang="az-Cyrl-AZ" sz="2400" b="1" dirty="0" smtClean="0"/>
              <a:t>є</a:t>
            </a:r>
            <a:r>
              <a:rPr lang="en-US" sz="2400" b="1" dirty="0" smtClean="0"/>
              <a:t> U | f(u) =1} </a:t>
            </a:r>
            <a:r>
              <a:rPr lang="en-US" sz="2400" dirty="0" smtClean="0"/>
              <a:t>as the pre-image of </a:t>
            </a:r>
            <a:r>
              <a:rPr lang="en-US" sz="2400" b="1" dirty="0" smtClean="0"/>
              <a:t>U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Assume: we can sample uniformly at random from </a:t>
            </a:r>
            <a:r>
              <a:rPr lang="en-US" sz="2400" b="1" dirty="0" smtClean="0"/>
              <a:t>U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We now want to find the size of </a:t>
            </a:r>
            <a:r>
              <a:rPr lang="en-US" sz="2400" b="1" dirty="0" smtClean="0"/>
              <a:t>G</a:t>
            </a:r>
            <a:r>
              <a:rPr lang="en-US" sz="2400" dirty="0" smtClean="0"/>
              <a:t> i.e., </a:t>
            </a:r>
            <a:r>
              <a:rPr lang="en-US" sz="2400" b="1" dirty="0" smtClean="0"/>
              <a:t>|G|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03648" y="1844824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27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Formulation of Our Problem</a:t>
            </a:r>
            <a:endParaRPr lang="en-SG" sz="32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dirty="0" smtClean="0"/>
              <a:t>Let in our formulation </a:t>
            </a:r>
            <a:r>
              <a:rPr lang="en-US" sz="2400" b="1" dirty="0" smtClean="0"/>
              <a:t>U = {0,1}</a:t>
            </a:r>
            <a:r>
              <a:rPr lang="en-US" sz="2400" b="1" baseline="30000" dirty="0" smtClean="0"/>
              <a:t>n </a:t>
            </a:r>
            <a:r>
              <a:rPr lang="en-US" sz="2400" b="1" dirty="0" smtClean="0"/>
              <a:t> </a:t>
            </a:r>
            <a:r>
              <a:rPr lang="en-US" sz="2400" dirty="0" smtClean="0"/>
              <a:t>, the set of all </a:t>
            </a:r>
            <a:r>
              <a:rPr lang="en-US" sz="2400" b="1" dirty="0" smtClean="0"/>
              <a:t>2</a:t>
            </a:r>
            <a:r>
              <a:rPr lang="en-US" sz="2400" b="1" baseline="30000" dirty="0" smtClean="0"/>
              <a:t>n</a:t>
            </a:r>
            <a:r>
              <a:rPr lang="en-US" sz="2400" dirty="0" smtClean="0"/>
              <a:t> truth assignments</a:t>
            </a:r>
          </a:p>
          <a:p>
            <a:r>
              <a:rPr lang="en-US" sz="2400" dirty="0" smtClean="0"/>
              <a:t>Let </a:t>
            </a:r>
            <a:r>
              <a:rPr lang="en-US" sz="2400" b="1" dirty="0" smtClean="0"/>
              <a:t>f(a) = F(a) </a:t>
            </a:r>
            <a:r>
              <a:rPr lang="en-US" sz="2400" dirty="0" smtClean="0"/>
              <a:t>for each of </a:t>
            </a:r>
            <a:r>
              <a:rPr lang="en-US" sz="2400" b="1" dirty="0" smtClean="0"/>
              <a:t>a</a:t>
            </a:r>
            <a:r>
              <a:rPr lang="az-Cyrl-AZ" sz="2400" b="1" dirty="0" smtClean="0"/>
              <a:t>є</a:t>
            </a:r>
            <a:r>
              <a:rPr lang="en-US" sz="2400" b="1" dirty="0" smtClean="0"/>
              <a:t>U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Hence our </a:t>
            </a:r>
            <a:r>
              <a:rPr lang="en-US" sz="2400" b="1" dirty="0" smtClean="0"/>
              <a:t>G</a:t>
            </a:r>
            <a:r>
              <a:rPr lang="en-US" sz="2400" dirty="0" smtClean="0"/>
              <a:t> is now the set of all satisfying truth assignments for </a:t>
            </a:r>
            <a:r>
              <a:rPr lang="en-US" sz="2400" b="1" dirty="0" smtClean="0"/>
              <a:t>F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Our problem thus reduces to finding the size of </a:t>
            </a:r>
            <a:r>
              <a:rPr lang="en-US" sz="2400" b="1" dirty="0" smtClean="0"/>
              <a:t>G</a:t>
            </a:r>
            <a:endParaRPr lang="en-SG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28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Monte Carlo method</a:t>
            </a:r>
            <a:endParaRPr lang="en-SG" sz="3600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sz="2400" dirty="0" smtClean="0"/>
              <a:t>Choose </a:t>
            </a:r>
            <a:r>
              <a:rPr lang="en-US" sz="2400" b="1" dirty="0" smtClean="0"/>
              <a:t>N</a:t>
            </a:r>
            <a:r>
              <a:rPr lang="en-US" sz="2400" dirty="0" smtClean="0"/>
              <a:t> independent samples from </a:t>
            </a:r>
            <a:r>
              <a:rPr lang="en-US" sz="2400" b="1" dirty="0" smtClean="0"/>
              <a:t>U</a:t>
            </a:r>
            <a:r>
              <a:rPr lang="en-US" sz="2400" dirty="0" smtClean="0"/>
              <a:t>, say, </a:t>
            </a:r>
            <a:r>
              <a:rPr lang="en-US" sz="2400" b="1" dirty="0" smtClean="0"/>
              <a:t>u</a:t>
            </a:r>
            <a:r>
              <a:rPr lang="en-US" sz="2400" b="1" baseline="-25000" dirty="0" smtClean="0"/>
              <a:t>1,</a:t>
            </a:r>
            <a:r>
              <a:rPr lang="en-US" sz="2400" b="1" dirty="0" smtClean="0"/>
              <a:t> u</a:t>
            </a:r>
            <a:r>
              <a:rPr lang="en-US" sz="2400" b="1" baseline="-25000" dirty="0" smtClean="0"/>
              <a:t>2,</a:t>
            </a:r>
            <a:r>
              <a:rPr lang="en-US" sz="2400" b="1" dirty="0" smtClean="0"/>
              <a:t> ……. ,</a:t>
            </a:r>
            <a:r>
              <a:rPr lang="en-US" sz="2400" b="1" dirty="0" err="1" smtClean="0"/>
              <a:t>u</a:t>
            </a:r>
            <a:r>
              <a:rPr lang="en-US" sz="2400" b="1" baseline="-25000" dirty="0" err="1" smtClean="0"/>
              <a:t>N</a:t>
            </a:r>
            <a:endParaRPr lang="en-US" sz="2400" b="1" baseline="-25000" dirty="0" smtClean="0"/>
          </a:p>
          <a:p>
            <a:r>
              <a:rPr lang="en-US" sz="2400" dirty="0" smtClean="0"/>
              <a:t>Use the value of </a:t>
            </a:r>
            <a:r>
              <a:rPr lang="en-US" sz="2400" b="1" dirty="0" smtClean="0"/>
              <a:t>f</a:t>
            </a:r>
            <a:r>
              <a:rPr lang="en-US" sz="2400" dirty="0" smtClean="0"/>
              <a:t> on these samples to estimate the probability that a random choice will lie in </a:t>
            </a:r>
            <a:r>
              <a:rPr lang="en-US" sz="2400" b="1" dirty="0" smtClean="0"/>
              <a:t>G</a:t>
            </a:r>
          </a:p>
          <a:p>
            <a:r>
              <a:rPr lang="en-US" sz="2400" dirty="0" smtClean="0"/>
              <a:t>Define the random variable </a:t>
            </a:r>
          </a:p>
          <a:p>
            <a:pPr algn="ctr">
              <a:buNone/>
            </a:pPr>
            <a:r>
              <a:rPr lang="en-US" sz="2400" dirty="0" smtClean="0"/>
              <a:t>         </a:t>
            </a:r>
            <a:r>
              <a:rPr lang="en-US" sz="2400" b="1" dirty="0" smtClean="0"/>
              <a:t>Y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 = 1 if f(</a:t>
            </a:r>
            <a:r>
              <a:rPr lang="en-US" sz="2400" b="1" dirty="0" err="1" smtClean="0"/>
              <a:t>u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) =</a:t>
            </a:r>
            <a:r>
              <a:rPr lang="en-US" sz="2400" dirty="0" smtClean="0"/>
              <a:t> </a:t>
            </a:r>
            <a:r>
              <a:rPr lang="en-US" sz="2400" b="1" dirty="0" smtClean="0"/>
              <a:t>1</a:t>
            </a:r>
            <a:r>
              <a:rPr lang="en-US" sz="2400" dirty="0" smtClean="0"/>
              <a:t> , </a:t>
            </a:r>
          </a:p>
          <a:p>
            <a:pPr algn="ctr">
              <a:buNone/>
            </a:pPr>
            <a:r>
              <a:rPr lang="en-US" sz="2400" dirty="0" smtClean="0"/>
              <a:t>         </a:t>
            </a:r>
            <a:r>
              <a:rPr lang="en-US" sz="2400" b="1" dirty="0" smtClean="0"/>
              <a:t>Y</a:t>
            </a:r>
            <a:r>
              <a:rPr lang="en-US" sz="2400" b="1" baseline="-25000" dirty="0" smtClean="0"/>
              <a:t>i</a:t>
            </a:r>
            <a:r>
              <a:rPr lang="en-US" sz="2400" b="1" dirty="0" smtClean="0"/>
              <a:t> = 0 otherwise</a:t>
            </a:r>
          </a:p>
          <a:p>
            <a:pPr>
              <a:buNone/>
            </a:pPr>
            <a:r>
              <a:rPr lang="en-US" sz="2400" dirty="0" smtClean="0"/>
              <a:t>So </a:t>
            </a:r>
            <a:r>
              <a:rPr lang="en-US" sz="2400" b="1" dirty="0" smtClean="0"/>
              <a:t>Y</a:t>
            </a:r>
            <a:r>
              <a:rPr lang="en-US" sz="2400" b="1" baseline="-25000" dirty="0" smtClean="0"/>
              <a:t>i </a:t>
            </a:r>
            <a:r>
              <a:rPr lang="en-US" sz="2400" b="1" dirty="0" smtClean="0"/>
              <a:t> is 1 </a:t>
            </a:r>
            <a:r>
              <a:rPr lang="en-US" sz="2400" dirty="0" smtClean="0"/>
              <a:t>if and only if </a:t>
            </a:r>
            <a:r>
              <a:rPr lang="en-US" sz="2400" b="1" dirty="0" err="1" smtClean="0"/>
              <a:t>u</a:t>
            </a:r>
            <a:r>
              <a:rPr lang="en-US" sz="2400" b="1" baseline="-25000" dirty="0" err="1" smtClean="0"/>
              <a:t>i</a:t>
            </a:r>
            <a:r>
              <a:rPr lang="az-Cyrl-AZ" sz="2400" b="1" dirty="0" smtClean="0"/>
              <a:t>є</a:t>
            </a:r>
            <a:r>
              <a:rPr lang="en-US" sz="2400" dirty="0" smtClean="0"/>
              <a:t>G</a:t>
            </a:r>
          </a:p>
          <a:p>
            <a:r>
              <a:rPr lang="en-US" sz="2400" dirty="0" smtClean="0"/>
              <a:t>The estimator random variable is </a:t>
            </a:r>
          </a:p>
          <a:p>
            <a:pPr algn="ctr">
              <a:buNone/>
            </a:pPr>
            <a:r>
              <a:rPr lang="en-US" sz="2400" b="1" dirty="0" smtClean="0"/>
              <a:t> Z = |U|              </a:t>
            </a:r>
          </a:p>
          <a:p>
            <a:pPr>
              <a:buNone/>
            </a:pPr>
            <a:r>
              <a:rPr lang="en-US" sz="2400" dirty="0" smtClean="0"/>
              <a:t>We claim that with high probability Z will be an approximation to |G|</a:t>
            </a:r>
          </a:p>
          <a:p>
            <a:pPr algn="ctr">
              <a:buNone/>
            </a:pPr>
            <a:r>
              <a:rPr lang="en-US" sz="2400" dirty="0" smtClean="0"/>
              <a:t>     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004048" y="4653136"/>
          <a:ext cx="444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444240" imgH="431640" progId="Equation.3">
                  <p:embed/>
                </p:oleObj>
              </mc:Choice>
              <mc:Fallback>
                <p:oleObj name="Equation" r:id="rId3" imgW="444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653136"/>
                        <a:ext cx="444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29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An Unsuccessful </a:t>
            </a:r>
            <a:r>
              <a:rPr lang="en-US" dirty="0" smtClean="0"/>
              <a:t>Attempt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579296" cy="492941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Estimator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Theorem:  </a:t>
                </a:r>
                <a:r>
                  <a:rPr lang="en-US" sz="2400" dirty="0" smtClean="0"/>
                  <a:t>Let </a:t>
                </a:r>
                <a:r>
                  <a:rPr lang="el-GR" sz="2400" dirty="0" smtClean="0"/>
                  <a:t>ρ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 smtClean="0"/>
                  <a:t>, Then Monte Carlo method yields an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-approximation to |G| with probability at least 1 – </a:t>
                </a:r>
                <a:r>
                  <a:rPr lang="el-GR" sz="2400" dirty="0" smtClean="0"/>
                  <a:t>δ</a:t>
                </a:r>
                <a:r>
                  <a:rPr lang="en-US" sz="2400" dirty="0" smtClean="0"/>
                  <a:t>    provided     N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600" dirty="0">
                            <a:latin typeface="Cambria Math"/>
                          </a:rPr>
                          <m:t>𝜖</m:t>
                        </m:r>
                        <m:r>
                          <a:rPr lang="en-US" sz="1600" b="0" i="0" baseline="30000" dirty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l-GR" sz="1600" dirty="0"/>
                          <m:t>ρ</m:t>
                        </m:r>
                      </m:den>
                    </m:f>
                    <m:r>
                      <a:rPr lang="en-US" sz="1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</a:rPr>
                      <m:t>ln</m:t>
                    </m:r>
                    <m:r>
                      <a:rPr lang="en-US" sz="14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1800" dirty="0"/>
                          <m:t>δ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457200" lvl="1" indent="0">
                  <a:buNone/>
                </a:pPr>
                <a:endParaRPr lang="en-US" sz="1600" dirty="0" smtClean="0"/>
              </a:p>
              <a:p>
                <a:r>
                  <a:rPr lang="en-US" dirty="0"/>
                  <a:t>Why unsuccessful?</a:t>
                </a:r>
              </a:p>
              <a:p>
                <a:pPr lvl="1"/>
                <a:r>
                  <a:rPr lang="en-US" sz="2400" dirty="0"/>
                  <a:t>We don’t know the value of </a:t>
                </a:r>
                <a:r>
                  <a:rPr lang="el-GR" sz="2400" dirty="0"/>
                  <a:t>ρ</a:t>
                </a:r>
                <a:endParaRPr lang="en-US" sz="2400" dirty="0"/>
              </a:p>
              <a:p>
                <a:pPr lvl="1"/>
                <a:r>
                  <a:rPr lang="en-US" sz="2400" dirty="0"/>
                  <a:t>We can solve this by using a successively refined lower bound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/>
                      <m:t>ρ</m:t>
                    </m:r>
                  </m:oMath>
                </a14:m>
                <a:r>
                  <a:rPr lang="en-US" sz="2400" dirty="0"/>
                  <a:t> to determine the number of samples to be chosen</a:t>
                </a:r>
              </a:p>
              <a:p>
                <a:pPr lvl="1"/>
                <a:r>
                  <a:rPr lang="en-US" sz="2400" dirty="0"/>
                  <a:t>It has running time of at least N. where </a:t>
                </a:r>
                <a:r>
                  <a:rPr lang="en-US" sz="2000" dirty="0"/>
                  <a:t>N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000" dirty="0"/>
                          <m:t>ρ</m:t>
                        </m:r>
                      </m:den>
                    </m:f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579296" cy="4929411"/>
              </a:xfrm>
              <a:blipFill rotWithShape="1">
                <a:blip r:embed="rId2"/>
                <a:stretch>
                  <a:fillRect l="-1564" t="-1607" r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Background</a:t>
            </a:r>
          </a:p>
          <a:p>
            <a:r>
              <a:rPr lang="en-US" dirty="0" smtClean="0"/>
              <a:t>The Class #P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dirty="0" smtClean="0"/>
              <a:t>The DNF Counting Problem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30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DNF Counting Problem</a:t>
            </a:r>
          </a:p>
          <a:p>
            <a:pPr lvl="1"/>
            <a:r>
              <a:rPr lang="en-US" dirty="0" smtClean="0"/>
              <a:t>DNF Counting</a:t>
            </a:r>
          </a:p>
          <a:p>
            <a:pPr lvl="1"/>
            <a:r>
              <a:rPr lang="en-US" dirty="0"/>
              <a:t>Compute #F</a:t>
            </a:r>
          </a:p>
          <a:p>
            <a:pPr lvl="1"/>
            <a:r>
              <a:rPr lang="en-US" dirty="0" smtClean="0"/>
              <a:t>An Unsuccessful Attempt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Coverage Algorithm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31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DNF 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Let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 F =  C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1</a:t>
                </a:r>
                <a:r>
                  <a:rPr lang="en-US" sz="2000" dirty="0">
                    <a:solidFill>
                      <a:srgbClr val="00B0F0"/>
                    </a:solidFill>
                  </a:rPr>
                  <a:t>∨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∨ C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sz="2000" dirty="0">
                    <a:solidFill>
                      <a:srgbClr val="00B0F0"/>
                    </a:solidFill>
                  </a:rPr>
                  <a:t>∨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C</a:t>
                </a:r>
                <a:r>
                  <a:rPr lang="en-US" sz="2000" baseline="-25000" dirty="0" smtClean="0">
                    <a:solidFill>
                      <a:srgbClr val="00B0F0"/>
                    </a:solidFill>
                  </a:rPr>
                  <a:t>4    </a:t>
                </a:r>
                <a:r>
                  <a:rPr lang="en-US" sz="2000" dirty="0" smtClean="0">
                    <a:solidFill>
                      <a:srgbClr val="00B0F0"/>
                    </a:solidFill>
                  </a:rPr>
                  <a:t>=  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 </a:t>
                </a:r>
                <a:r>
                  <a:rPr lang="en-US" sz="2000" dirty="0">
                    <a:solidFill>
                      <a:srgbClr val="FF0000"/>
                    </a:solidFill>
                  </a:rPr>
                  <a:t>∧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’) </a:t>
                </a:r>
                <a:r>
                  <a:rPr lang="en-US" sz="2000" dirty="0">
                    <a:solidFill>
                      <a:srgbClr val="FF0000"/>
                    </a:solidFill>
                  </a:rPr>
                  <a:t>∨  (x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1 </a:t>
                </a:r>
                <a:r>
                  <a:rPr lang="en-US" sz="2000" dirty="0">
                    <a:solidFill>
                      <a:srgbClr val="FF0000"/>
                    </a:solidFill>
                  </a:rPr>
                  <a:t>∧ x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000" dirty="0">
                    <a:solidFill>
                      <a:srgbClr val="FF0000"/>
                    </a:solidFill>
                  </a:rPr>
                  <a:t>’∧ x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∨  (x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2 </a:t>
                </a:r>
                <a:r>
                  <a:rPr lang="en-US" sz="2000" dirty="0">
                    <a:solidFill>
                      <a:srgbClr val="FF0000"/>
                    </a:solidFill>
                  </a:rPr>
                  <a:t>∧ x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∨ 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>
                    <a:solidFill>
                      <a:srgbClr val="FF0000"/>
                    </a:solidFill>
                  </a:rPr>
                  <a:t>x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3</a:t>
                </a:r>
                <a:r>
                  <a:rPr lang="en-US" sz="2000" dirty="0">
                    <a:solidFill>
                      <a:srgbClr val="FF0000"/>
                    </a:solidFill>
                  </a:rPr>
                  <a:t>’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) </a:t>
                </a:r>
              </a:p>
              <a:p>
                <a:pPr marL="342900" lvl="2" indent="-342900"/>
                <a:r>
                  <a:rPr lang="en-US" sz="2000" dirty="0" smtClean="0"/>
                  <a:t>G be set of all satisfying truth assignment</a:t>
                </a:r>
              </a:p>
              <a:p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i </a:t>
                </a:r>
                <a:r>
                  <a:rPr lang="en-US" sz="2000" dirty="0" smtClean="0"/>
                  <a:t>be set of all </a:t>
                </a:r>
                <a:r>
                  <a:rPr lang="en-US" sz="2000" dirty="0"/>
                  <a:t>satisfying truth </a:t>
                </a:r>
                <a:r>
                  <a:rPr lang="en-US" sz="2000" dirty="0" smtClean="0"/>
                  <a:t>assignment for </a:t>
                </a:r>
                <a:r>
                  <a:rPr lang="en-US" sz="2000" dirty="0" err="1" smtClean="0"/>
                  <a:t>C</a:t>
                </a:r>
                <a:r>
                  <a:rPr lang="en-US" sz="2000" baseline="-25000" dirty="0" err="1" smtClean="0"/>
                  <a:t>i</a:t>
                </a:r>
                <a:endParaRPr lang="en-US" sz="2000" baseline="-25000" dirty="0" smtClean="0"/>
              </a:p>
              <a:p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1 </a:t>
                </a:r>
                <a:r>
                  <a:rPr lang="en-US" sz="2000" dirty="0" smtClean="0"/>
                  <a:t>= {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2000" dirty="0" smtClean="0"/>
                  <a:t>, a</a:t>
                </a:r>
                <a:r>
                  <a:rPr lang="en-US" sz="2000" baseline="-25000" dirty="0" smtClean="0"/>
                  <a:t>7</a:t>
                </a:r>
                <a:r>
                  <a:rPr lang="en-US" sz="2000" dirty="0" smtClean="0"/>
                  <a:t>}</a:t>
                </a:r>
              </a:p>
              <a:p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2 </a:t>
                </a:r>
                <a:r>
                  <a:rPr lang="en-US" sz="2000" dirty="0"/>
                  <a:t>= {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6</a:t>
                </a:r>
                <a:r>
                  <a:rPr lang="en-US" sz="2000" dirty="0" smtClean="0"/>
                  <a:t>}</a:t>
                </a:r>
              </a:p>
              <a:p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3 </a:t>
                </a:r>
                <a:r>
                  <a:rPr lang="en-US" sz="2000" dirty="0"/>
                  <a:t>= {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4</a:t>
                </a:r>
                <a:r>
                  <a:rPr lang="en-US" sz="2000" dirty="0" smtClean="0"/>
                  <a:t>, a</a:t>
                </a:r>
                <a:r>
                  <a:rPr lang="en-US" sz="2000" baseline="-25000" dirty="0" smtClean="0"/>
                  <a:t>8</a:t>
                </a:r>
                <a:r>
                  <a:rPr lang="en-US" sz="2000" dirty="0" smtClean="0"/>
                  <a:t>}</a:t>
                </a:r>
              </a:p>
              <a:p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4 </a:t>
                </a:r>
                <a:r>
                  <a:rPr lang="en-US" sz="2000" dirty="0"/>
                  <a:t>= {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, a</a:t>
                </a:r>
                <a:r>
                  <a:rPr lang="en-US" sz="2000" baseline="-25000" dirty="0" smtClean="0"/>
                  <a:t>3</a:t>
                </a:r>
                <a:r>
                  <a:rPr lang="en-US" sz="2000" dirty="0" smtClean="0"/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000" baseline="-25000" dirty="0" smtClean="0">
                    <a:solidFill>
                      <a:srgbClr val="FF0000"/>
                    </a:solidFill>
                  </a:rPr>
                  <a:t>5</a:t>
                </a:r>
                <a:r>
                  <a:rPr lang="en-US" sz="2000" dirty="0" smtClean="0"/>
                  <a:t>, a</a:t>
                </a:r>
                <a:r>
                  <a:rPr lang="en-US" sz="2000" baseline="-25000" dirty="0" smtClean="0"/>
                  <a:t>7</a:t>
                </a:r>
                <a:r>
                  <a:rPr lang="en-US" sz="2000" dirty="0" smtClean="0"/>
                  <a:t>}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H = H</a:t>
                </a:r>
                <a:r>
                  <a:rPr lang="en-US" sz="2000" baseline="-25000" dirty="0" smtClean="0"/>
                  <a:t>1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∪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∪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3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∪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4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        = {</a:t>
                </a:r>
                <a:r>
                  <a:rPr lang="en-US" sz="2000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a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a</a:t>
                </a:r>
                <a:r>
                  <a:rPr lang="en-US" sz="2000" baseline="-25000" dirty="0" smtClean="0"/>
                  <a:t>4</a:t>
                </a:r>
                <a:r>
                  <a:rPr lang="en-US" sz="2000" dirty="0" smtClean="0"/>
                  <a:t>, a</a:t>
                </a:r>
                <a:r>
                  <a:rPr lang="en-US" sz="2000" baseline="-25000" dirty="0" smtClean="0"/>
                  <a:t>5</a:t>
                </a:r>
                <a:r>
                  <a:rPr lang="en-US" sz="2000" dirty="0" smtClean="0"/>
                  <a:t>, a</a:t>
                </a:r>
                <a:r>
                  <a:rPr lang="en-US" sz="2000" baseline="-25000" dirty="0"/>
                  <a:t>6</a:t>
                </a:r>
                <a:r>
                  <a:rPr lang="en-US" sz="2000" dirty="0" smtClean="0"/>
                  <a:t>, a</a:t>
                </a:r>
                <a:r>
                  <a:rPr lang="en-US" sz="2000" baseline="-25000" dirty="0" smtClean="0"/>
                  <a:t>7</a:t>
                </a:r>
                <a:r>
                  <a:rPr lang="en-US" sz="2000" dirty="0" smtClean="0"/>
                  <a:t>, a</a:t>
                </a:r>
                <a:r>
                  <a:rPr lang="en-US" sz="2000" baseline="-25000" dirty="0" smtClean="0"/>
                  <a:t>8</a:t>
                </a:r>
                <a:r>
                  <a:rPr lang="en-US" sz="2000" dirty="0" smtClean="0"/>
                  <a:t>}</a:t>
                </a:r>
                <a:endParaRPr lang="en-US" sz="16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342900" lvl="2" indent="-342900"/>
                <a:r>
                  <a:rPr lang="en-US" dirty="0" smtClean="0"/>
                  <a:t>It </a:t>
                </a:r>
                <a:r>
                  <a:rPr lang="en-US" dirty="0"/>
                  <a:t>is easy to see that </a:t>
                </a:r>
                <a:r>
                  <a:rPr lang="en-US" dirty="0" smtClean="0"/>
                  <a:t>|H</a:t>
                </a:r>
                <a:r>
                  <a:rPr lang="en-US" baseline="-25000" dirty="0" smtClean="0"/>
                  <a:t>i </a:t>
                </a:r>
                <a:r>
                  <a:rPr lang="en-US" dirty="0"/>
                  <a:t>| = 2 </a:t>
                </a:r>
                <a:r>
                  <a:rPr lang="en-US" baseline="30000" dirty="0"/>
                  <a:t>n-</a:t>
                </a:r>
                <a:r>
                  <a:rPr lang="en-US" baseline="30000" dirty="0" err="1"/>
                  <a:t>r</a:t>
                </a:r>
                <a:r>
                  <a:rPr lang="en-US" sz="1400" dirty="0" err="1"/>
                  <a:t>i</a:t>
                </a:r>
                <a:endParaRPr lang="en-US" sz="1400" dirty="0"/>
              </a:p>
              <a:p>
                <a:endParaRPr lang="en-US" sz="2000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2"/>
                <a:stretch>
                  <a:fillRect l="-963" t="-865" b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048672" y="2633312"/>
            <a:ext cx="2771800" cy="2451872"/>
            <a:chOff x="1728962" y="3023900"/>
            <a:chExt cx="3302785" cy="2781364"/>
          </a:xfrm>
        </p:grpSpPr>
        <p:sp>
          <p:nvSpPr>
            <p:cNvPr id="8" name="Rectangle 7"/>
            <p:cNvSpPr/>
            <p:nvPr/>
          </p:nvSpPr>
          <p:spPr>
            <a:xfrm>
              <a:off x="1728962" y="3023900"/>
              <a:ext cx="3302785" cy="2781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748819" y="3234765"/>
              <a:ext cx="1800200" cy="1728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r>
                <a:rPr lang="en-US" baseline="-25000" dirty="0" smtClean="0"/>
                <a:t>4</a:t>
              </a:r>
              <a:endParaRPr lang="en-US" baseline="-250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3715787" y="3224312"/>
              <a:ext cx="939674" cy="8680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endParaRPr lang="en-US" baseline="-25000" dirty="0"/>
            </a:p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891187" y="4314386"/>
              <a:ext cx="1515464" cy="13432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r>
                <a:rPr lang="en-US" baseline="-25000" dirty="0" smtClean="0"/>
                <a:t>1</a:t>
              </a:r>
              <a:endParaRPr lang="en-US" baseline="-25000" dirty="0"/>
            </a:p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549019" y="4230368"/>
              <a:ext cx="1376823" cy="125570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68919"/>
              </p:ext>
            </p:extLst>
          </p:nvPr>
        </p:nvGraphicFramePr>
        <p:xfrm>
          <a:off x="3961812" y="2332552"/>
          <a:ext cx="15626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55"/>
                <a:gridCol w="390655"/>
                <a:gridCol w="390655"/>
                <a:gridCol w="390655"/>
              </a:tblGrid>
              <a:tr h="32831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r>
                        <a:rPr lang="en-US" sz="1800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2831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8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8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8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8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8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28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283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</a:t>
                      </a:r>
                      <a:r>
                        <a:rPr lang="en-US" baseline="-25000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15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32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DNF </a:t>
            </a:r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3657600" lvl="8" indent="0">
              <a:buNone/>
            </a:pPr>
            <a:endParaRPr lang="en-US" dirty="0" smtClean="0"/>
          </a:p>
          <a:p>
            <a:pPr marL="3657600" lvl="8" indent="0">
              <a:buNone/>
            </a:pPr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sz="4000" dirty="0" smtClean="0"/>
              <a:t>|</a:t>
            </a:r>
            <a:r>
              <a:rPr lang="en-US" sz="4000" b="1" dirty="0" smtClean="0"/>
              <a:t>G</a:t>
            </a:r>
            <a:r>
              <a:rPr lang="en-US" sz="4000" dirty="0" smtClean="0"/>
              <a:t>| =  #F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87624" y="1533616"/>
            <a:ext cx="2304256" cy="3839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baseline="-25000" dirty="0" smtClean="0"/>
              <a:t>1</a:t>
            </a:r>
          </a:p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2</a:t>
            </a:r>
          </a:p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err="1" smtClean="0"/>
              <a:t>a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endParaRPr lang="en-US" baseline="-25000" dirty="0"/>
          </a:p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baseline="-25000" dirty="0"/>
              <a:t>.</a:t>
            </a:r>
            <a:endParaRPr lang="en-US" baseline="-25000" dirty="0" smtClean="0"/>
          </a:p>
          <a:p>
            <a:pPr algn="ctr"/>
            <a:r>
              <a:rPr lang="en-US" baseline="-25000" dirty="0" smtClean="0"/>
              <a:t>.</a:t>
            </a:r>
          </a:p>
          <a:p>
            <a:pPr algn="ctr"/>
            <a:r>
              <a:rPr lang="en-US" baseline="-25000" dirty="0"/>
              <a:t>.</a:t>
            </a:r>
          </a:p>
          <a:p>
            <a:pPr algn="ctr"/>
            <a:r>
              <a:rPr lang="en-US" dirty="0" smtClean="0"/>
              <a:t>a</a:t>
            </a:r>
            <a:r>
              <a:rPr lang="en-US" baseline="-25000" dirty="0" smtClean="0"/>
              <a:t>2</a:t>
            </a:r>
            <a:r>
              <a:rPr lang="en-US" baseline="12000" dirty="0" smtClean="0"/>
              <a:t>n</a:t>
            </a:r>
            <a:endParaRPr lang="en-US" baseline="12000" dirty="0"/>
          </a:p>
          <a:p>
            <a:pPr algn="ctr"/>
            <a:endParaRPr lang="en-US" baseline="-25000" dirty="0" smtClean="0"/>
          </a:p>
          <a:p>
            <a:pPr algn="ctr"/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5959568" y="1916832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368880" y="335699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72200" y="1988840"/>
            <a:ext cx="936104" cy="84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0</a:t>
            </a:r>
            <a:r>
              <a:rPr lang="en-US" b="1" dirty="0">
                <a:solidFill>
                  <a:schemeClr val="tx1"/>
                </a:solidFill>
              </a:rPr>
              <a:t> ,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3356992"/>
            <a:ext cx="936104" cy="84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92D050"/>
                </a:solidFill>
              </a:rPr>
              <a:t>1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83768" y="1916832"/>
            <a:ext cx="4104456" cy="4331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32754" y="2173593"/>
            <a:ext cx="4055470" cy="35283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55776" y="2526432"/>
            <a:ext cx="4104456" cy="11048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55776" y="2780928"/>
            <a:ext cx="4104456" cy="2152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368099" y="3540421"/>
            <a:ext cx="4235490" cy="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14971" y="3814192"/>
            <a:ext cx="4241018" cy="16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442744" y="3978416"/>
            <a:ext cx="4235490" cy="2929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9" idx="2"/>
          </p:cNvCxnSpPr>
          <p:nvPr/>
        </p:nvCxnSpPr>
        <p:spPr>
          <a:xfrm flipV="1">
            <a:off x="2561659" y="4199384"/>
            <a:ext cx="4278593" cy="45375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242487" y="2782168"/>
            <a:ext cx="129614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f(a) = F(a)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31455" y="3068960"/>
            <a:ext cx="156468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: V→ {0, 1}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4" y="5445224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V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33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The Coverage Algorithm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8363272" cy="4929411"/>
          </a:xfrm>
        </p:spPr>
        <p:txBody>
          <a:bodyPr/>
          <a:lstStyle/>
          <a:p>
            <a:r>
              <a:rPr lang="en-US" dirty="0" smtClean="0"/>
              <a:t>Importance Sampling</a:t>
            </a:r>
          </a:p>
          <a:p>
            <a:pPr lvl="1"/>
            <a:r>
              <a:rPr lang="en-US" sz="2400" dirty="0" smtClean="0"/>
              <a:t>Want to reduce the size of the sample space</a:t>
            </a:r>
          </a:p>
          <a:p>
            <a:pPr lvl="1"/>
            <a:r>
              <a:rPr lang="en-US" sz="2400" dirty="0" smtClean="0"/>
              <a:t>Ratio </a:t>
            </a:r>
            <a:r>
              <a:rPr lang="el-GR" sz="2400" dirty="0" smtClean="0"/>
              <a:t>ρ</a:t>
            </a:r>
            <a:r>
              <a:rPr lang="en-US" sz="2400" dirty="0" smtClean="0"/>
              <a:t> is relatively large</a:t>
            </a:r>
          </a:p>
          <a:p>
            <a:pPr lvl="1"/>
            <a:r>
              <a:rPr lang="en-US" sz="2400" dirty="0" smtClean="0"/>
              <a:t>Ensuring that the set G is still completely represented. 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eformulate </a:t>
            </a:r>
            <a:r>
              <a:rPr lang="en-US" sz="2400" dirty="0"/>
              <a:t>the DNF counting problem in a more abstract framework, called the </a:t>
            </a:r>
            <a:r>
              <a:rPr lang="en-US" sz="2400" b="1" dirty="0"/>
              <a:t>union of sets</a:t>
            </a:r>
            <a:r>
              <a:rPr lang="en-US" sz="2400" dirty="0"/>
              <a:t> problem. </a:t>
            </a:r>
            <a:endParaRPr lang="en-US" sz="2400" dirty="0" smtClean="0"/>
          </a:p>
          <a:p>
            <a:pPr marL="457200" lvl="1" indent="0">
              <a:buNone/>
            </a:pPr>
            <a:endParaRPr lang="en-US" sz="1800" i="1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US" sz="1800" i="1" dirty="0" smtClean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US" sz="1800" i="1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en-US" sz="1800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34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union of sets</a:t>
            </a:r>
            <a:r>
              <a:rPr lang="en-US" dirty="0"/>
              <a:t> problem</a:t>
            </a: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8363272" cy="4929411"/>
          </a:xfrm>
        </p:spPr>
        <p:txBody>
          <a:bodyPr/>
          <a:lstStyle/>
          <a:p>
            <a:r>
              <a:rPr lang="en-US" b="1" dirty="0"/>
              <a:t>union of sets</a:t>
            </a:r>
            <a:r>
              <a:rPr lang="en-US" dirty="0"/>
              <a:t> </a:t>
            </a:r>
            <a:r>
              <a:rPr lang="en-US" dirty="0" smtClean="0"/>
              <a:t>problem</a:t>
            </a:r>
          </a:p>
          <a:p>
            <a:pPr marL="457200" lvl="1" indent="0">
              <a:buNone/>
            </a:pPr>
            <a:r>
              <a:rPr lang="en-US" sz="2000" dirty="0" smtClean="0"/>
              <a:t>Let </a:t>
            </a:r>
            <a:r>
              <a:rPr lang="en-US" sz="2000" dirty="0"/>
              <a:t>V be a finite Universe. We are given m subsets H</a:t>
            </a:r>
            <a:r>
              <a:rPr lang="en-US" sz="2000" baseline="-25000" dirty="0"/>
              <a:t>1</a:t>
            </a:r>
            <a:r>
              <a:rPr lang="en-US" sz="2000" dirty="0"/>
              <a:t>, H</a:t>
            </a:r>
            <a:r>
              <a:rPr lang="en-US" sz="2000" baseline="-25000" dirty="0"/>
              <a:t>2</a:t>
            </a:r>
            <a:r>
              <a:rPr lang="en-US" sz="2000" dirty="0"/>
              <a:t>, …, </a:t>
            </a:r>
            <a:r>
              <a:rPr lang="en-US" sz="2000" dirty="0" err="1"/>
              <a:t>H</a:t>
            </a:r>
            <a:r>
              <a:rPr lang="en-US" sz="2000" baseline="-25000" dirty="0" err="1"/>
              <a:t>m</a:t>
            </a:r>
            <a:r>
              <a:rPr lang="en-US" sz="2000" dirty="0"/>
              <a:t> ⊆ </a:t>
            </a:r>
            <a:r>
              <a:rPr lang="en-US" sz="2000" dirty="0" smtClean="0"/>
              <a:t>V,      such </a:t>
            </a:r>
            <a:r>
              <a:rPr lang="en-US" sz="2000" dirty="0"/>
              <a:t>that following assumptions are valid: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 smtClean="0"/>
              <a:t>For </a:t>
            </a:r>
            <a:r>
              <a:rPr lang="en-US" sz="1600" dirty="0"/>
              <a:t>all 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, </a:t>
            </a:r>
            <a:r>
              <a:rPr lang="en-US" sz="1600" dirty="0"/>
              <a:t>|H</a:t>
            </a:r>
            <a:r>
              <a:rPr lang="en-US" sz="1600" baseline="-25000" dirty="0"/>
              <a:t>i</a:t>
            </a:r>
            <a:r>
              <a:rPr lang="en-US" sz="1600" dirty="0"/>
              <a:t>| is computable in polynomial time.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It is possible to sample uniformly at random from any H</a:t>
            </a:r>
            <a:r>
              <a:rPr lang="en-US" sz="1600" baseline="-25000" dirty="0"/>
              <a:t>i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600" dirty="0"/>
              <a:t>For all v ∈ V, it can be determined in polynomial time whether v ∈ 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i</a:t>
            </a:r>
          </a:p>
          <a:p>
            <a:pPr lvl="2"/>
            <a:endParaRPr lang="en-US" dirty="0" smtClean="0"/>
          </a:p>
          <a:p>
            <a:pPr lvl="1"/>
            <a:r>
              <a:rPr lang="en-US" sz="2000" dirty="0" smtClean="0"/>
              <a:t>The Goal is to estimate the size of the Union H = H</a:t>
            </a:r>
            <a:r>
              <a:rPr lang="en-US" sz="2000" baseline="-25000" dirty="0" smtClean="0"/>
              <a:t>1</a:t>
            </a:r>
            <a:r>
              <a:rPr lang="en-US" sz="2000" dirty="0"/>
              <a:t> ∪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/>
              <a:t> ∪ … ∪  </a:t>
            </a:r>
            <a:r>
              <a:rPr lang="en-US" sz="2000" dirty="0" err="1" smtClean="0"/>
              <a:t>H</a:t>
            </a:r>
            <a:r>
              <a:rPr lang="en-US" sz="2000" baseline="-25000" dirty="0" err="1" smtClean="0"/>
              <a:t>m</a:t>
            </a:r>
            <a:endParaRPr lang="en-US" sz="2000" baseline="-25000" dirty="0" smtClean="0"/>
          </a:p>
          <a:p>
            <a:pPr lvl="1"/>
            <a:r>
              <a:rPr lang="en-US" sz="2000" dirty="0" smtClean="0"/>
              <a:t>The brute-force approach to compute |H| is inefficient when the universe and the set H</a:t>
            </a:r>
            <a:r>
              <a:rPr lang="en-US" sz="2000" baseline="-25000" dirty="0" smtClean="0"/>
              <a:t>i </a:t>
            </a:r>
            <a:r>
              <a:rPr lang="en-US" sz="2000" dirty="0" smtClean="0"/>
              <a:t>are of large cardinality</a:t>
            </a:r>
          </a:p>
          <a:p>
            <a:pPr lvl="1"/>
            <a:r>
              <a:rPr lang="en-US" sz="2000" dirty="0" smtClean="0"/>
              <a:t>The assumption 1-3 turn out to be sufficient to enable the design of Importance sampling algorithm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663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35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DNF </a:t>
            </a:r>
            <a:r>
              <a:rPr lang="en-US" dirty="0" smtClean="0"/>
              <a:t>Counting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3657600" lvl="8" indent="0">
                  <a:buNone/>
                </a:pPr>
                <a:endParaRPr lang="en-US" dirty="0" smtClean="0"/>
              </a:p>
              <a:p>
                <a:pPr marL="3657600" lvl="8" indent="0">
                  <a:buNone/>
                </a:pPr>
                <a:endParaRPr lang="en-US" dirty="0" smtClean="0"/>
              </a:p>
              <a:p>
                <a:pPr marL="3657600" lvl="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/>
                          </a:rPr>
                          <m:t>𝐻</m:t>
                        </m:r>
                        <m:r>
                          <a:rPr lang="en-US" sz="2800" i="1" dirty="0"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dirty="0"/>
                          <m:t>∪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  <m:r>
                          <a:rPr lang="en-US" sz="2800" i="1" dirty="0">
                            <a:latin typeface="Cambria Math"/>
                          </a:rPr>
                          <m:t>=1…</m:t>
                        </m:r>
                        <m:r>
                          <a:rPr lang="en-US" sz="2800" i="1" dirty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 smtClean="0"/>
                  <a:t>H</a:t>
                </a:r>
                <a:r>
                  <a:rPr lang="en-US" sz="2800" baseline="-25000" dirty="0" smtClean="0"/>
                  <a:t>i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55576" y="1052736"/>
            <a:ext cx="2736304" cy="453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baseline="-25000" dirty="0"/>
              <a:t>.</a:t>
            </a:r>
            <a:endParaRPr lang="en-US" baseline="-25000" dirty="0" smtClean="0"/>
          </a:p>
          <a:p>
            <a:pPr algn="ctr"/>
            <a:r>
              <a:rPr lang="en-US" baseline="-25000" dirty="0" smtClean="0"/>
              <a:t>.</a:t>
            </a:r>
          </a:p>
          <a:p>
            <a:pPr algn="ctr"/>
            <a:r>
              <a:rPr lang="en-US" baseline="-25000" dirty="0"/>
              <a:t>.</a:t>
            </a:r>
          </a:p>
          <a:p>
            <a:pPr algn="ctr"/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.</a:t>
            </a:r>
            <a:endParaRPr lang="en-US" baseline="12000" dirty="0"/>
          </a:p>
          <a:p>
            <a:pPr algn="ctr"/>
            <a:endParaRPr lang="en-US" baseline="-25000" dirty="0" smtClean="0"/>
          </a:p>
          <a:p>
            <a:pPr algn="ctr"/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5959568" y="1916832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7368880" y="3356992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72200" y="1988840"/>
            <a:ext cx="1152128" cy="84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</a:rPr>
              <a:t>0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3356992"/>
            <a:ext cx="936104" cy="842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92D050"/>
                </a:solidFill>
              </a:rPr>
              <a:t>1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77404" y="1340768"/>
            <a:ext cx="4200830" cy="7920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42744" y="1643660"/>
            <a:ext cx="4160845" cy="67322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627784" y="1988840"/>
            <a:ext cx="3975805" cy="5040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71800" y="2815617"/>
            <a:ext cx="3831789" cy="7248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561659" y="3677283"/>
            <a:ext cx="3984189" cy="5045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442744" y="3933056"/>
            <a:ext cx="4103104" cy="33833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27784" y="4124904"/>
            <a:ext cx="3975805" cy="86798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03848" y="5360640"/>
            <a:ext cx="156468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F[v] → {0, 1}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619672" y="1098324"/>
            <a:ext cx="1065769" cy="1106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77329" y="2404001"/>
            <a:ext cx="1008112" cy="823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8" name="Oval 27"/>
          <p:cNvSpPr/>
          <p:nvPr/>
        </p:nvSpPr>
        <p:spPr>
          <a:xfrm>
            <a:off x="1677329" y="3068960"/>
            <a:ext cx="1008112" cy="1055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1619672" y="4766008"/>
            <a:ext cx="1008112" cy="823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</a:t>
            </a:r>
            <a:r>
              <a:rPr lang="en-US" baseline="-25000" dirty="0" err="1" smtClean="0"/>
              <a:t>m</a:t>
            </a:r>
            <a:endParaRPr lang="en-US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1395484" y="5589240"/>
            <a:ext cx="15121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V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36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The Coverage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</p:spPr>
            <p:txBody>
              <a:bodyPr/>
              <a:lstStyle/>
              <a:p>
                <a:r>
                  <a:rPr lang="en-US" dirty="0" smtClean="0"/>
                  <a:t>DNF Counting is special case of </a:t>
                </a:r>
                <a:r>
                  <a:rPr lang="en-US" b="1" dirty="0"/>
                  <a:t>union of sets</a:t>
                </a:r>
                <a:endParaRPr lang="en-US" dirty="0" smtClean="0"/>
              </a:p>
              <a:p>
                <a:pPr lvl="2"/>
                <a:endParaRPr lang="en-US" sz="2000" dirty="0" smtClean="0"/>
              </a:p>
              <a:p>
                <a:pPr lvl="1"/>
                <a:r>
                  <a:rPr lang="en-US" sz="2000" dirty="0" smtClean="0"/>
                  <a:t>F(X</a:t>
                </a:r>
                <a:r>
                  <a:rPr lang="en-US" sz="2000" baseline="-25000" dirty="0" smtClean="0"/>
                  <a:t>1</a:t>
                </a:r>
                <a:r>
                  <a:rPr lang="en-US" sz="2000" dirty="0" smtClean="0"/>
                  <a:t>, X</a:t>
                </a:r>
                <a:r>
                  <a:rPr lang="en-US" sz="2000" baseline="-25000" dirty="0" smtClean="0"/>
                  <a:t>2</a:t>
                </a:r>
                <a:r>
                  <a:rPr lang="en-US" sz="2000" dirty="0" smtClean="0"/>
                  <a:t>,… </a:t>
                </a:r>
                <a:r>
                  <a:rPr lang="en-US" sz="2000" dirty="0" err="1" smtClean="0"/>
                  <a:t>X</a:t>
                </a:r>
                <a:r>
                  <a:rPr lang="en-US" sz="2000" baseline="-25000" dirty="0" err="1" smtClean="0"/>
                  <a:t>n</a:t>
                </a:r>
                <a:r>
                  <a:rPr lang="en-US" sz="2000" dirty="0" smtClean="0"/>
                  <a:t>) is Boolean formula in DNF</a:t>
                </a:r>
              </a:p>
              <a:p>
                <a:pPr lvl="1"/>
                <a:r>
                  <a:rPr lang="en-US" sz="2000" dirty="0" smtClean="0"/>
                  <a:t>The universe V corresponds to the space of all 2</a:t>
                </a:r>
                <a:r>
                  <a:rPr lang="en-US" sz="2000" baseline="30000" dirty="0" smtClean="0"/>
                  <a:t>n </a:t>
                </a:r>
                <a:r>
                  <a:rPr lang="en-US" sz="2000" dirty="0" smtClean="0"/>
                  <a:t>truth assignment </a:t>
                </a:r>
              </a:p>
              <a:p>
                <a:pPr lvl="1"/>
                <a:r>
                  <a:rPr lang="en-US" sz="2000" dirty="0" smtClean="0"/>
                  <a:t>Set H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 contains all the truth assignment that satisfy the clause </a:t>
                </a:r>
                <a:r>
                  <a:rPr lang="en-US" sz="2000" dirty="0" err="1" smtClean="0"/>
                  <a:t>C</a:t>
                </a:r>
                <a:r>
                  <a:rPr lang="en-US" sz="2000" baseline="-25000" dirty="0" err="1" smtClean="0"/>
                  <a:t>i</a:t>
                </a:r>
                <a:endParaRPr lang="en-US" sz="2000" baseline="-25000" dirty="0" smtClean="0"/>
              </a:p>
              <a:p>
                <a:pPr lvl="1"/>
                <a:r>
                  <a:rPr lang="en-US" sz="2000" b="1" i="1" dirty="0" smtClean="0"/>
                  <a:t>Easy to sample from </a:t>
                </a:r>
                <a:r>
                  <a:rPr lang="en-US" sz="2000" b="1" i="1" dirty="0"/>
                  <a:t>H</a:t>
                </a:r>
                <a:r>
                  <a:rPr lang="en-US" sz="2000" b="1" i="1" baseline="-25000" dirty="0"/>
                  <a:t>i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by assigning appropriate values to variables appearing in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C</a:t>
                </a:r>
                <a:r>
                  <a:rPr lang="en-US" sz="2000" baseline="-25000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and choosing rest at random</a:t>
                </a:r>
              </a:p>
              <a:p>
                <a:pPr lvl="1"/>
                <a:r>
                  <a:rPr lang="en-US" sz="2000" dirty="0"/>
                  <a:t>E</a:t>
                </a:r>
                <a:r>
                  <a:rPr lang="en-US" sz="2000" dirty="0" smtClean="0"/>
                  <a:t>asy </a:t>
                </a:r>
                <a:r>
                  <a:rPr lang="en-US" sz="2000" dirty="0"/>
                  <a:t>to see that |H</a:t>
                </a:r>
                <a:r>
                  <a:rPr lang="en-US" sz="2000" baseline="-25000" dirty="0"/>
                  <a:t>i </a:t>
                </a:r>
                <a:r>
                  <a:rPr lang="en-US" sz="2000" dirty="0"/>
                  <a:t>| = 2 </a:t>
                </a:r>
                <a:r>
                  <a:rPr lang="en-US" sz="2000" baseline="30000" dirty="0" smtClean="0"/>
                  <a:t>n-</a:t>
                </a:r>
                <a:r>
                  <a:rPr lang="en-US" sz="2000" baseline="30000" dirty="0" err="1" smtClean="0"/>
                  <a:t>r</a:t>
                </a:r>
                <a:r>
                  <a:rPr lang="en-US" sz="1200" dirty="0" err="1" smtClean="0"/>
                  <a:t>i</a:t>
                </a:r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sz="2000" dirty="0"/>
                  <a:t>Verify in linear </a:t>
                </a:r>
                <a:r>
                  <a:rPr lang="en-US" sz="2000" dirty="0" smtClean="0"/>
                  <a:t>timethat some v ∈ V is a member of H</a:t>
                </a:r>
                <a:r>
                  <a:rPr lang="en-US" sz="2000" baseline="-25000" dirty="0" smtClean="0"/>
                  <a:t>i </a:t>
                </a:r>
              </a:p>
              <a:p>
                <a:pPr lvl="1"/>
                <a:r>
                  <a:rPr lang="en-US" sz="2000" dirty="0" smtClean="0"/>
                  <a:t>Then </a:t>
                </a:r>
                <a:r>
                  <a:rPr lang="en-US" sz="2000" dirty="0"/>
                  <a:t>the union 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𝐻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000" dirty="0"/>
                          <m:t>∪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=1…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/>
                  <a:t>H</a:t>
                </a:r>
                <a:r>
                  <a:rPr lang="en-US" sz="2000" baseline="-25000" dirty="0"/>
                  <a:t>i </a:t>
                </a:r>
                <a:r>
                  <a:rPr lang="en-US" sz="2000" dirty="0" smtClean="0"/>
                  <a:t>gives </a:t>
                </a:r>
                <a:r>
                  <a:rPr lang="en-US" sz="2000" dirty="0"/>
                  <a:t>the set of satisfying assignments for </a:t>
                </a:r>
                <a:r>
                  <a:rPr lang="en-US" sz="2000" dirty="0" smtClean="0"/>
                  <a:t>F</a:t>
                </a:r>
              </a:p>
              <a:p>
                <a:pPr lvl="2"/>
                <a:endParaRPr lang="en-US" sz="2000" baseline="-25000" dirty="0" smtClean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  <a:blipFill rotWithShape="1">
                <a:blip r:embed="rId2"/>
                <a:stretch>
                  <a:fillRect l="-1603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4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37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The Coverage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</p:spPr>
            <p:txBody>
              <a:bodyPr/>
              <a:lstStyle/>
              <a:p>
                <a:r>
                  <a:rPr lang="en-US" dirty="0" smtClean="0"/>
                  <a:t>Solution to </a:t>
                </a:r>
                <a:r>
                  <a:rPr lang="en-US" b="1" dirty="0"/>
                  <a:t>union of sets</a:t>
                </a:r>
                <a:r>
                  <a:rPr lang="en-US" dirty="0"/>
                  <a:t> problem. </a:t>
                </a:r>
                <a:endParaRPr lang="en-US" dirty="0" smtClean="0"/>
              </a:p>
              <a:p>
                <a:pPr lvl="1"/>
                <a:r>
                  <a:rPr lang="en-US" sz="2000" dirty="0" smtClean="0"/>
                  <a:t>Define a </a:t>
                </a:r>
                <a:r>
                  <a:rPr lang="en-US" sz="2000" dirty="0" err="1" smtClean="0"/>
                  <a:t>multiset</a:t>
                </a:r>
                <a:r>
                  <a:rPr lang="en-US" sz="2000" dirty="0" smtClean="0"/>
                  <a:t> U = H</a:t>
                </a:r>
                <a:r>
                  <a:rPr lang="en-US" sz="2000" baseline="-25000" dirty="0" smtClean="0"/>
                  <a:t>1 </a:t>
                </a:r>
                <a:r>
                  <a:rPr lang="en-US" sz="2000" b="1" dirty="0" smtClean="0"/>
                  <a:t>⊎ </a:t>
                </a:r>
                <a:r>
                  <a:rPr lang="en-US" sz="2000" dirty="0" smtClean="0"/>
                  <a:t>H</a:t>
                </a:r>
                <a:r>
                  <a:rPr lang="en-US" sz="2000" baseline="-25000" dirty="0" smtClean="0"/>
                  <a:t>2 … </a:t>
                </a:r>
                <a:r>
                  <a:rPr lang="en-US" sz="2000" b="1" dirty="0"/>
                  <a:t>⊎ </a:t>
                </a:r>
                <a:r>
                  <a:rPr lang="en-US" sz="2000" dirty="0" err="1" smtClean="0"/>
                  <a:t>H</a:t>
                </a:r>
                <a:r>
                  <a:rPr lang="en-US" sz="2000" baseline="-25000" dirty="0" err="1" smtClean="0"/>
                  <a:t>m</a:t>
                </a:r>
                <a:endParaRPr lang="en-US" sz="2000" baseline="-25000" dirty="0"/>
              </a:p>
              <a:p>
                <a:pPr lvl="1"/>
                <a:r>
                  <a:rPr lang="en-US" sz="2000" dirty="0" err="1" smtClean="0"/>
                  <a:t>Multiset</a:t>
                </a:r>
                <a:r>
                  <a:rPr lang="en-US" sz="2000" dirty="0" smtClean="0"/>
                  <a:t> union contains as many copies of v ∈ V as the number of </a:t>
                </a:r>
                <a:r>
                  <a:rPr lang="en-US" sz="2000" dirty="0" err="1" smtClean="0"/>
                  <a:t>H</a:t>
                </a:r>
                <a:r>
                  <a:rPr lang="en-US" sz="2000" baseline="-25000" dirty="0" err="1" smtClean="0"/>
                  <a:t>i</a:t>
                </a:r>
                <a:r>
                  <a:rPr lang="en-US" sz="2000" dirty="0" err="1"/>
                  <a:t>`</a:t>
                </a:r>
                <a:r>
                  <a:rPr lang="en-US" sz="2000" dirty="0" err="1" smtClean="0"/>
                  <a:t>s</a:t>
                </a:r>
                <a:r>
                  <a:rPr lang="en-US" sz="2000" dirty="0" smtClean="0"/>
                  <a:t>that contain that v.</a:t>
                </a:r>
              </a:p>
              <a:p>
                <a:pPr lvl="1"/>
                <a:r>
                  <a:rPr lang="en-US" sz="2000" dirty="0" smtClean="0"/>
                  <a:t>U = {(</a:t>
                </a:r>
                <a:r>
                  <a:rPr lang="en-US" sz="2000" dirty="0" err="1" smtClean="0"/>
                  <a:t>v,i</a:t>
                </a:r>
                <a:r>
                  <a:rPr lang="en-US" sz="2000" dirty="0" smtClean="0"/>
                  <a:t>) | (</a:t>
                </a:r>
                <a:r>
                  <a:rPr lang="en-US" sz="2000" dirty="0" err="1"/>
                  <a:t>v,i</a:t>
                </a:r>
                <a:r>
                  <a:rPr lang="en-US" sz="2000" dirty="0" smtClean="0"/>
                  <a:t>)∈ </a:t>
                </a:r>
                <a:r>
                  <a:rPr lang="en-US" sz="2000" dirty="0"/>
                  <a:t>H</a:t>
                </a:r>
                <a:r>
                  <a:rPr lang="en-US" sz="2000" baseline="-25000" dirty="0"/>
                  <a:t>i</a:t>
                </a:r>
                <a:r>
                  <a:rPr lang="en-US" sz="2000" dirty="0" smtClean="0"/>
                  <a:t>}</a:t>
                </a:r>
              </a:p>
              <a:p>
                <a:pPr lvl="1"/>
                <a:r>
                  <a:rPr lang="en-US" sz="2000" dirty="0" smtClean="0"/>
                  <a:t>Observe that |U|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000" dirty="0"/>
                          <m:t>H</m:t>
                        </m:r>
                        <m:r>
                          <m:rPr>
                            <m:nor/>
                          </m:rPr>
                          <a:rPr lang="en-US" sz="2000" baseline="-25000" dirty="0"/>
                          <m:t>i</m:t>
                        </m:r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r>
                  <a:rPr lang="en-US" sz="2000" dirty="0" smtClean="0"/>
                  <a:t>   ≥  |H|</a:t>
                </a:r>
              </a:p>
              <a:p>
                <a:pPr lvl="1"/>
                <a:r>
                  <a:rPr lang="en-US" sz="2000" dirty="0" smtClean="0"/>
                  <a:t>For all </a:t>
                </a:r>
                <a:r>
                  <a:rPr lang="en-US" sz="2000" dirty="0"/>
                  <a:t>v ∈ </a:t>
                </a:r>
                <a:r>
                  <a:rPr lang="en-US" sz="2000" dirty="0" smtClean="0"/>
                  <a:t>H,    </a:t>
                </a:r>
                <a:r>
                  <a:rPr lang="en-US" sz="2000" b="1" dirty="0" err="1" smtClean="0"/>
                  <a:t>cov</a:t>
                </a:r>
                <a:r>
                  <a:rPr lang="en-US" sz="2000" dirty="0" smtClean="0"/>
                  <a:t>(v) = {(</a:t>
                </a:r>
                <a:r>
                  <a:rPr lang="en-US" sz="2000" dirty="0" err="1"/>
                  <a:t>v,i</a:t>
                </a:r>
                <a:r>
                  <a:rPr lang="en-US" sz="2000" dirty="0"/>
                  <a:t>) | (</a:t>
                </a:r>
                <a:r>
                  <a:rPr lang="en-US" sz="2000" dirty="0" err="1"/>
                  <a:t>v,i</a:t>
                </a:r>
                <a:r>
                  <a:rPr lang="en-US" sz="2000" dirty="0"/>
                  <a:t>) ∈ </a:t>
                </a:r>
                <a:r>
                  <a:rPr lang="en-US" sz="2000" dirty="0" smtClean="0"/>
                  <a:t>U} </a:t>
                </a:r>
              </a:p>
              <a:p>
                <a:pPr lvl="1"/>
                <a:r>
                  <a:rPr lang="en-US" sz="2000" dirty="0" smtClean="0"/>
                  <a:t>In DNF problem, for a truth assignment 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, the set </a:t>
                </a:r>
                <a:r>
                  <a:rPr lang="en-US" sz="2000" dirty="0" err="1" smtClean="0"/>
                  <a:t>cov</a:t>
                </a:r>
                <a:r>
                  <a:rPr lang="en-US" sz="2000" dirty="0" smtClean="0"/>
                  <a:t>(</a:t>
                </a:r>
                <a:r>
                  <a:rPr lang="en-US" sz="2000" b="1" dirty="0" smtClean="0"/>
                  <a:t>a</a:t>
                </a:r>
                <a:r>
                  <a:rPr lang="en-US" sz="2000" dirty="0" smtClean="0"/>
                  <a:t>) is the set of clauses satisfied by </a:t>
                </a:r>
                <a:r>
                  <a:rPr lang="en-US" sz="2000" b="1" dirty="0" smtClean="0"/>
                  <a:t>a</a:t>
                </a:r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  <a:blipFill rotWithShape="1">
                <a:blip r:embed="rId2"/>
                <a:stretch>
                  <a:fillRect l="-1603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051520"/>
                  </p:ext>
                </p:extLst>
              </p:nvPr>
            </p:nvGraphicFramePr>
            <p:xfrm>
              <a:off x="251520" y="467114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r>
                            <a:rPr lang="en-US" baseline="-25000" dirty="0" smtClean="0"/>
                            <a:t>1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v</a:t>
                          </a:r>
                          <a:r>
                            <a:rPr lang="en-US" baseline="-25000" dirty="0" smtClean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v</a:t>
                          </a:r>
                          <a:r>
                            <a:rPr lang="en-US" baseline="-25000" dirty="0" smtClean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v</a:t>
                          </a:r>
                          <a:r>
                            <a:rPr lang="en-US" baseline="-25000" dirty="0" smtClean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v</a:t>
                          </a:r>
                          <a:r>
                            <a:rPr lang="en-US" baseline="-25000" dirty="0" err="1" smtClean="0"/>
                            <a:t>s</a:t>
                          </a:r>
                          <a:endParaRPr lang="en-US" baseline="-250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dirty="0" smtClean="0"/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baseline="-25000" dirty="0" smtClean="0"/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dirty="0" smtClean="0"/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800" dirty="0" smtClean="0"/>
                                  <m:t>H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baseline="-25000" dirty="0" smtClean="0"/>
                                  <m:t>m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285379264"/>
                  </p:ext>
                </p:extLst>
              </p:nvPr>
            </p:nvGraphicFramePr>
            <p:xfrm>
              <a:off x="251520" y="4671144"/>
              <a:ext cx="609600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  <a:gridCol w="762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</a:t>
                          </a:r>
                          <a:r>
                            <a:rPr lang="en-US" baseline="-25000" dirty="0" smtClean="0"/>
                            <a:t>1</a:t>
                          </a:r>
                          <a:endParaRPr lang="en-US" baseline="-25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v</a:t>
                          </a:r>
                          <a:r>
                            <a:rPr lang="en-US" baseline="-25000" dirty="0" smtClean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v</a:t>
                          </a:r>
                          <a:r>
                            <a:rPr lang="en-US" baseline="-25000" dirty="0" smtClean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v</a:t>
                          </a:r>
                          <a:r>
                            <a:rPr lang="en-US" baseline="-25000" dirty="0" smtClean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err="1" smtClean="0"/>
                            <a:t>v</a:t>
                          </a:r>
                          <a:r>
                            <a:rPr lang="en-US" baseline="-25000" dirty="0" err="1" smtClean="0"/>
                            <a:t>s</a:t>
                          </a:r>
                          <a:endParaRPr lang="en-US" baseline="-250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197" r="-70080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11667" r="-700800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..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6557" r="-7008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…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919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38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The Coverage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</p:spPr>
            <p:txBody>
              <a:bodyPr/>
              <a:lstStyle/>
              <a:p>
                <a:r>
                  <a:rPr lang="en-US" dirty="0" smtClean="0"/>
                  <a:t>The following observations are immediate </a:t>
                </a:r>
              </a:p>
              <a:p>
                <a:pPr lvl="1"/>
                <a:r>
                  <a:rPr lang="en-US" sz="2000" dirty="0"/>
                  <a:t>The number of coverage set is exactly |H|</a:t>
                </a:r>
              </a:p>
              <a:p>
                <a:pPr lvl="1"/>
                <a:r>
                  <a:rPr lang="en-US" sz="2000" dirty="0" smtClean="0"/>
                  <a:t>U </a:t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/>
                          <m:t>∪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𝑣</m:t>
                        </m:r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/>
                          <m:t>∈</m:t>
                        </m:r>
                        <m:r>
                          <a:rPr lang="en-US" sz="2000" dirty="0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000" dirty="0"/>
                  <a:t> COV(v)</a:t>
                </a:r>
              </a:p>
              <a:p>
                <a:pPr lvl="1"/>
                <a:r>
                  <a:rPr lang="en-US" sz="2000" dirty="0"/>
                  <a:t>|U|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>
                            <a:latin typeface="Cambria Math"/>
                          </a:rPr>
                          <m:t>𝑣</m:t>
                        </m:r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/>
                          <m:t>∈</m:t>
                        </m:r>
                        <m:r>
                          <a:rPr lang="en-US" sz="2000" dirty="0">
                            <a:latin typeface="Cambria Math"/>
                          </a:rPr>
                          <m:t>𝐻</m:t>
                        </m:r>
                      </m:sub>
                      <m:sup/>
                      <m:e>
                        <m:r>
                          <a:rPr lang="en-US" sz="2000">
                            <a:latin typeface="Cambria Math"/>
                          </a:rPr>
                          <m:t>|</m:t>
                        </m:r>
                        <m:r>
                          <a:rPr lang="en-US" sz="2000">
                            <a:latin typeface="Cambria Math"/>
                          </a:rPr>
                          <m:t>𝐶𝑂𝑉</m:t>
                        </m:r>
                        <m:r>
                          <a:rPr lang="en-US" sz="2000">
                            <a:latin typeface="Cambria Math"/>
                          </a:rPr>
                          <m:t>(</m:t>
                        </m:r>
                        <m:r>
                          <a:rPr lang="en-US" sz="2000">
                            <a:latin typeface="Cambria Math"/>
                          </a:rPr>
                          <m:t>𝑣</m:t>
                        </m:r>
                        <m:r>
                          <a:rPr lang="en-US" sz="2000">
                            <a:latin typeface="Cambria Math"/>
                          </a:rPr>
                          <m:t>)|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For all v ∈ H,  |COV(v)| ≤ m </a:t>
                </a:r>
                <a:endParaRPr lang="en-US" sz="2000" dirty="0" smtClean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 smtClean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Define function </a:t>
                </a:r>
                <a:r>
                  <a:rPr lang="en-US" sz="2000" b="1" dirty="0"/>
                  <a:t>f</a:t>
                </a:r>
                <a:r>
                  <a:rPr lang="en-US" sz="2000" dirty="0"/>
                  <a:t>((v,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)) = {1 if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 =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min</a:t>
                </a:r>
                <a:r>
                  <a:rPr lang="en-US" sz="2000" dirty="0"/>
                  <a:t>{ j |v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∈</m:t>
                    </m:r>
                    <m:r>
                      <m:rPr>
                        <m:sty m:val="p"/>
                      </m:rPr>
                      <a:rPr lang="en-US" sz="2000" dirty="0">
                        <a:latin typeface="Cambria Math"/>
                      </a:rPr>
                      <m:t>H</m:t>
                    </m:r>
                  </m:oMath>
                </a14:m>
                <a:r>
                  <a:rPr lang="en-US" sz="2000" baseline="-25000" dirty="0"/>
                  <a:t>j</a:t>
                </a:r>
                <a:r>
                  <a:rPr lang="en-US" sz="2000" dirty="0"/>
                  <a:t>};  0 otherwise}</a:t>
                </a:r>
              </a:p>
              <a:p>
                <a:pPr lvl="1"/>
                <a:r>
                  <a:rPr lang="en-US" sz="2000" dirty="0"/>
                  <a:t>Define set G = {(v,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/>
                      <m:t>∈</m:t>
                    </m:r>
                  </m:oMath>
                </a14:m>
                <a:r>
                  <a:rPr lang="en-US" sz="2000" dirty="0"/>
                  <a:t> U </a:t>
                </a:r>
                <a:r>
                  <a:rPr lang="en-US" sz="2000" dirty="0" smtClean="0"/>
                  <a:t>|   </a:t>
                </a:r>
                <a:r>
                  <a:rPr lang="en-US" sz="2000" b="1" dirty="0"/>
                  <a:t>f</a:t>
                </a:r>
                <a:r>
                  <a:rPr lang="en-US" sz="2000" dirty="0"/>
                  <a:t>((v,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))  = 1}</a:t>
                </a:r>
              </a:p>
              <a:p>
                <a:pPr lvl="1"/>
                <a:r>
                  <a:rPr lang="en-US" sz="2000" dirty="0"/>
                  <a:t>|G| = |H</a:t>
                </a:r>
                <a:r>
                  <a:rPr lang="en-US" sz="2000" dirty="0" smtClean="0"/>
                  <a:t>|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  <a:blipFill rotWithShape="1">
                <a:blip r:embed="rId2"/>
                <a:stretch>
                  <a:fillRect l="-1603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129754"/>
              </p:ext>
            </p:extLst>
          </p:nvPr>
        </p:nvGraphicFramePr>
        <p:xfrm>
          <a:off x="6228184" y="1916832"/>
          <a:ext cx="266429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207"/>
                <a:gridCol w="2186089"/>
              </a:tblGrid>
              <a:tr h="4320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      </a:t>
                      </a:r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        </a:t>
                      </a:r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       …           </a:t>
                      </a:r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s</a:t>
                      </a:r>
                      <a:endParaRPr lang="en-US" baseline="-25000" dirty="0" smtClean="0"/>
                    </a:p>
                    <a:p>
                      <a:endParaRPr lang="en-US" baseline="-25000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3</a:t>
                      </a:r>
                    </a:p>
                    <a:p>
                      <a:r>
                        <a:rPr lang="en-US" baseline="-25000" dirty="0" smtClean="0"/>
                        <a:t>.</a:t>
                      </a:r>
                    </a:p>
                    <a:p>
                      <a:r>
                        <a:rPr lang="en-US" baseline="-25000" dirty="0" smtClean="0"/>
                        <a:t>.</a:t>
                      </a:r>
                    </a:p>
                    <a:p>
                      <a:r>
                        <a:rPr lang="en-US" baseline="-25000" dirty="0" smtClean="0"/>
                        <a:t>.</a:t>
                      </a:r>
                      <a:br>
                        <a:rPr lang="en-US" baseline="-25000" dirty="0" smtClean="0"/>
                      </a:br>
                      <a:endParaRPr lang="en-US" baseline="-25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</a:t>
                      </a:r>
                      <a:r>
                        <a:rPr lang="en-US" baseline="-25000" dirty="0" err="1" smtClean="0"/>
                        <a:t>m</a:t>
                      </a:r>
                      <a:endParaRPr lang="en-US" baseline="-25000" dirty="0" smtClean="0"/>
                    </a:p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     0       *    …        0</a:t>
                      </a:r>
                    </a:p>
                    <a:p>
                      <a:r>
                        <a:rPr lang="en-US" dirty="0" smtClean="0"/>
                        <a:t>x       *      0     …       0</a:t>
                      </a:r>
                    </a:p>
                    <a:p>
                      <a:r>
                        <a:rPr lang="en-US" dirty="0" smtClean="0"/>
                        <a:t>0      0        x    …        * </a:t>
                      </a:r>
                    </a:p>
                    <a:p>
                      <a:r>
                        <a:rPr lang="en-US" dirty="0" smtClean="0"/>
                        <a:t>.         .       .   .            .</a:t>
                      </a:r>
                    </a:p>
                    <a:p>
                      <a:r>
                        <a:rPr lang="en-US" dirty="0" smtClean="0"/>
                        <a:t>.         .</a:t>
                      </a:r>
                      <a:r>
                        <a:rPr lang="en-US" baseline="0" dirty="0" smtClean="0"/>
                        <a:t>       .      .         .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.         .</a:t>
                      </a:r>
                      <a:r>
                        <a:rPr lang="en-US" baseline="0" dirty="0" smtClean="0"/>
                        <a:t>       .           .    .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x        0      0    …        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39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The Coverage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651304" cy="4929411"/>
              </a:xfrm>
            </p:spPr>
            <p:txBody>
              <a:bodyPr/>
              <a:lstStyle/>
              <a:p>
                <a:r>
                  <a:rPr lang="en-US" dirty="0" smtClean="0"/>
                  <a:t>Algorithm</a:t>
                </a:r>
              </a:p>
              <a:p>
                <a:pPr lvl="1"/>
                <a:r>
                  <a:rPr lang="en-US" sz="2400" b="1" dirty="0"/>
                  <a:t>for</a:t>
                </a:r>
                <a:r>
                  <a:rPr lang="en-US" sz="2400" dirty="0"/>
                  <a:t> j = 1 to </a:t>
                </a:r>
                <a:r>
                  <a:rPr lang="en-US" sz="2400" dirty="0" smtClean="0"/>
                  <a:t>N </a:t>
                </a:r>
                <a:r>
                  <a:rPr lang="en-US" sz="2400" b="1" dirty="0" smtClean="0"/>
                  <a:t>do</a:t>
                </a:r>
              </a:p>
              <a:p>
                <a:pPr lvl="2"/>
                <a:r>
                  <a:rPr lang="en-US" sz="2000" dirty="0"/>
                  <a:t>pick </a:t>
                </a:r>
                <a:r>
                  <a:rPr lang="en-US" sz="2000" dirty="0" smtClean="0"/>
                  <a:t>(v,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uniformly at random from </a:t>
                </a:r>
                <a:r>
                  <a:rPr lang="en-US" sz="2000" dirty="0" smtClean="0"/>
                  <a:t>U</a:t>
                </a:r>
              </a:p>
              <a:p>
                <a:pPr lvl="2"/>
                <a:r>
                  <a:rPr lang="en-US" sz="2000" dirty="0" smtClean="0"/>
                  <a:t>Set </a:t>
                </a:r>
                <a:r>
                  <a:rPr lang="en-US" sz="2000" dirty="0" err="1" smtClean="0"/>
                  <a:t>Y</a:t>
                </a:r>
                <a:r>
                  <a:rPr lang="en-US" sz="2000" baseline="-25000" dirty="0" err="1" smtClean="0"/>
                  <a:t>j</a:t>
                </a:r>
                <a:r>
                  <a:rPr lang="en-US" sz="2000" dirty="0" smtClean="0"/>
                  <a:t> =1  if   </a:t>
                </a:r>
                <a:r>
                  <a:rPr lang="en-US" sz="2000" b="1" dirty="0" smtClean="0"/>
                  <a:t>f</a:t>
                </a:r>
                <a:r>
                  <a:rPr lang="en-US" sz="2000" dirty="0" smtClean="0"/>
                  <a:t>((v, </a:t>
                </a:r>
                <a:r>
                  <a:rPr lang="en-US" sz="2000" dirty="0" err="1" smtClean="0"/>
                  <a:t>i</a:t>
                </a:r>
                <a:r>
                  <a:rPr lang="en-US" sz="2000" dirty="0" smtClean="0"/>
                  <a:t>)) = 1 ;  else 0             </a:t>
                </a:r>
                <a:r>
                  <a:rPr lang="en-US" sz="2000" dirty="0" smtClean="0">
                    <a:solidFill>
                      <a:schemeClr val="bg1">
                        <a:lumMod val="75000"/>
                      </a:schemeClr>
                    </a:solidFill>
                  </a:rPr>
                  <a:t>//  if((v, </a:t>
                </a:r>
                <a:r>
                  <a:rPr lang="en-US" sz="2000" dirty="0" err="1" smtClean="0">
                    <a:solidFill>
                      <a:schemeClr val="bg1">
                        <a:lumMod val="75000"/>
                      </a:schemeClr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bg1">
                        <a:lumMod val="75000"/>
                      </a:schemeClr>
                    </a:solidFill>
                  </a:rPr>
                  <a:t>)) = 1, call it special pair</a:t>
                </a:r>
              </a:p>
              <a:p>
                <a:pPr lvl="1"/>
                <a:r>
                  <a:rPr lang="en-US" sz="2400" b="1" dirty="0" smtClean="0"/>
                  <a:t>Output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>
                            <a:latin typeface="Cambria Math"/>
                          </a:rPr>
                          <m:t>𝑗</m:t>
                        </m:r>
                        <m:r>
                          <a:rPr lang="en-US" sz="20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/>
                          <m:t>Y</m:t>
                        </m:r>
                        <m:r>
                          <m:rPr>
                            <m:nor/>
                          </m:rPr>
                          <a:rPr lang="en-US" sz="2000" baseline="-25000" dirty="0"/>
                          <m:t>j</m:t>
                        </m:r>
                      </m:e>
                    </m:nary>
                  </m:oMath>
                </a14:m>
                <a:r>
                  <a:rPr lang="en-US" sz="2000" dirty="0"/>
                  <a:t>).|U| = Y .|U| </a:t>
                </a:r>
              </a:p>
              <a:p>
                <a:pPr lvl="1"/>
                <a:endParaRPr lang="en-US" sz="2400" dirty="0" smtClean="0"/>
              </a:p>
              <a:p>
                <a:pPr lvl="1"/>
                <a:r>
                  <a:rPr lang="en-US" sz="2400" dirty="0" smtClean="0"/>
                  <a:t>E[</a:t>
                </a:r>
                <a:r>
                  <a:rPr lang="en-US" sz="2400" dirty="0" err="1" smtClean="0"/>
                  <a:t>Y</a:t>
                </a:r>
                <a:r>
                  <a:rPr lang="en-US" sz="2400" baseline="-25000" dirty="0" err="1" smtClean="0"/>
                  <a:t>j</a:t>
                </a:r>
                <a:r>
                  <a:rPr lang="en-US" sz="2400" dirty="0" smtClean="0"/>
                  <a:t>] =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𝑛𝑢𝑚𝑏𝑒𝑟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𝑠𝑝𝑒𝑐𝑖𝑎𝑙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𝑝𝑎𝑖𝑟𝑠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∪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=1…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Hi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|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lvl="1"/>
                <a:r>
                  <a:rPr lang="en-US" sz="2000" dirty="0"/>
                  <a:t>So the algorithm is an unbiased estimator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dirty="0"/>
                          <m:t>|∪</m:t>
                        </m:r>
                      </m:e>
                      <m:sub>
                        <m:r>
                          <a:rPr lang="en-US" sz="2000" dirty="0">
                            <a:latin typeface="Cambria Math"/>
                          </a:rPr>
                          <m:t>𝑖</m:t>
                        </m:r>
                        <m:r>
                          <a:rPr lang="en-US" sz="2000" dirty="0">
                            <a:latin typeface="Cambria Math"/>
                          </a:rPr>
                          <m:t>=1…</m:t>
                        </m:r>
                        <m:r>
                          <a:rPr lang="en-US" sz="2000" dirty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Hi</m:t>
                    </m:r>
                    <m:r>
                      <m:rPr>
                        <m:nor/>
                      </m:rPr>
                      <a:rPr lang="en-US" sz="2000" dirty="0"/>
                      <m:t>|</m:t>
                    </m:r>
                  </m:oMath>
                </a14:m>
                <a:r>
                  <a:rPr lang="en-US" sz="2000" dirty="0"/>
                  <a:t> as </a:t>
                </a:r>
                <a:r>
                  <a:rPr lang="en-US" sz="2000" dirty="0" smtClean="0"/>
                  <a:t>desired</a:t>
                </a:r>
              </a:p>
              <a:p>
                <a:pPr marL="457200" lvl="1" indent="0">
                  <a:buNone/>
                </a:pPr>
                <a:endParaRPr lang="en-US" sz="1600" i="1" dirty="0" smtClean="0">
                  <a:solidFill>
                    <a:srgbClr val="00B0F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1600" i="1" dirty="0" smtClean="0">
                    <a:solidFill>
                      <a:srgbClr val="00B0F0"/>
                    </a:solidFill>
                  </a:rPr>
                  <a:t>R.M</a:t>
                </a:r>
                <a:r>
                  <a:rPr lang="en-US" sz="1600" i="1" dirty="0">
                    <a:solidFill>
                      <a:srgbClr val="00B0F0"/>
                    </a:solidFill>
                  </a:rPr>
                  <a:t>. Karp and M. </a:t>
                </a:r>
                <a:r>
                  <a:rPr lang="en-US" sz="1600" i="1" dirty="0" err="1">
                    <a:solidFill>
                      <a:srgbClr val="00B0F0"/>
                    </a:solidFill>
                  </a:rPr>
                  <a:t>Luby</a:t>
                </a:r>
                <a:r>
                  <a:rPr lang="en-US" sz="1600" i="1" dirty="0">
                    <a:solidFill>
                      <a:srgbClr val="00B0F0"/>
                    </a:solidFill>
                  </a:rPr>
                  <a:t>, “Monte-</a:t>
                </a:r>
                <a:r>
                  <a:rPr lang="en-US" sz="1600" i="1" dirty="0" err="1">
                    <a:solidFill>
                      <a:srgbClr val="00B0F0"/>
                    </a:solidFill>
                  </a:rPr>
                  <a:t>carlo</a:t>
                </a:r>
                <a:r>
                  <a:rPr lang="en-US" sz="1600" i="1" dirty="0">
                    <a:solidFill>
                      <a:srgbClr val="00B0F0"/>
                    </a:solidFill>
                  </a:rPr>
                  <a:t> algorithms for enumeration and reliability problems,” In Proceedings of the 15th Annual ACM Symposium on Theory of Computing, 1983, pp. 56–64.</a:t>
                </a:r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651304" cy="4929411"/>
              </a:xfrm>
              <a:blipFill rotWithShape="1">
                <a:blip r:embed="rId2"/>
                <a:stretch>
                  <a:fillRect l="-1550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55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4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Solving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Counting</a:t>
            </a:r>
            <a:endParaRPr lang="en-S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395536" y="1916832"/>
            <a:ext cx="8229600" cy="3744416"/>
          </a:xfrm>
        </p:spPr>
        <p:txBody>
          <a:bodyPr/>
          <a:lstStyle/>
          <a:p>
            <a:r>
              <a:rPr lang="en-US" sz="2400" dirty="0" smtClean="0"/>
              <a:t>Suppose a problem </a:t>
            </a:r>
            <a:r>
              <a:rPr lang="en-US" sz="2400" b="1" dirty="0" smtClean="0"/>
              <a:t>∏ </a:t>
            </a:r>
          </a:p>
          <a:p>
            <a:r>
              <a:rPr lang="en-US" sz="2400" dirty="0" smtClean="0"/>
              <a:t>We check if </a:t>
            </a:r>
            <a:r>
              <a:rPr lang="en-US" sz="2400" b="1" i="1" dirty="0" smtClean="0"/>
              <a:t>I</a:t>
            </a:r>
            <a:r>
              <a:rPr lang="en-US" sz="2400" dirty="0" smtClean="0"/>
              <a:t> is an </a:t>
            </a:r>
            <a:r>
              <a:rPr lang="en-US" sz="2400" b="1" dirty="0" smtClean="0"/>
              <a:t>YES</a:t>
            </a:r>
            <a:r>
              <a:rPr lang="en-US" sz="2400" dirty="0" smtClean="0"/>
              <a:t>-instance of </a:t>
            </a:r>
            <a:r>
              <a:rPr lang="en-US" sz="2400" b="1" dirty="0" smtClean="0"/>
              <a:t>∏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That usually involves finding the solution to </a:t>
            </a:r>
            <a:r>
              <a:rPr lang="en-US" sz="2400" b="1" dirty="0" smtClean="0"/>
              <a:t>∏</a:t>
            </a:r>
            <a:r>
              <a:rPr lang="en-US" sz="2400" dirty="0" smtClean="0"/>
              <a:t>  and checking if </a:t>
            </a:r>
            <a:r>
              <a:rPr lang="en-US" sz="2400" b="1" i="1" dirty="0" smtClean="0"/>
              <a:t>I</a:t>
            </a:r>
            <a:r>
              <a:rPr lang="en-US" sz="2400" dirty="0" smtClean="0"/>
              <a:t> matches it</a:t>
            </a:r>
          </a:p>
          <a:p>
            <a:pPr>
              <a:buNone/>
            </a:pPr>
            <a:endParaRPr lang="en-S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40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Value of N:</a:t>
                </a:r>
              </a:p>
              <a:p>
                <a:pPr marL="857250" lvl="1"/>
                <a:r>
                  <a:rPr lang="en-US" sz="2000" dirty="0" smtClean="0"/>
                  <a:t>E[</a:t>
                </a:r>
                <a:r>
                  <a:rPr lang="en-US" sz="2000" dirty="0" err="1" smtClean="0"/>
                  <a:t>Y</a:t>
                </a:r>
                <a:r>
                  <a:rPr lang="en-US" sz="2000" baseline="-25000" dirty="0" err="1" smtClean="0"/>
                  <a:t>j</a:t>
                </a:r>
                <a:r>
                  <a:rPr lang="en-US" sz="2000" dirty="0"/>
                  <a:t>]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/>
                      <m:t>µ</m:t>
                    </m:r>
                  </m:oMath>
                </a14:m>
                <a:r>
                  <a:rPr lang="en-US" sz="2000" dirty="0"/>
                  <a:t>  ≥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</a:rPr>
                          <m:t>𝑠</m:t>
                        </m:r>
                      </m:num>
                      <m:den>
                        <m:r>
                          <a:rPr lang="en-US" sz="2000">
                            <a:latin typeface="Cambria Math"/>
                          </a:rPr>
                          <m:t>𝑚𝑠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857250" lvl="1"/>
                <a:r>
                  <a:rPr lang="en-US" sz="2000" dirty="0"/>
                  <a:t>By Estimator Theorem  N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i="1" dirty="0" smtClean="0">
                            <a:latin typeface="Cambria Math"/>
                            <a:ea typeface="Cambria Math"/>
                          </a:rPr>
                          <m:t>ϵ</m:t>
                        </m:r>
                        <m:r>
                          <a:rPr lang="en-US" sz="2000" b="0" i="1" baseline="30000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000" i="1" dirty="0" smtClean="0">
                            <a:latin typeface="Cambria Math"/>
                            <a:ea typeface="Cambria Math"/>
                          </a:rPr>
                          <m:t>μ</m:t>
                        </m:r>
                      </m:den>
                    </m:f>
                    <m:r>
                      <a:rPr lang="en-US" sz="2000" dirty="0"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en-US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dirty="0">
                            <a:latin typeface="Cambria Math"/>
                          </a:rPr>
                          <m:t>4</m:t>
                        </m:r>
                        <m:r>
                          <a:rPr lang="en-US" sz="2000" dirty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000" dirty="0">
                            <a:latin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000" baseline="30000" dirty="0"/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 # </a:t>
                </a:r>
                <a:r>
                  <a:rPr lang="en-US" sz="2000" dirty="0" smtClean="0"/>
                  <a:t>trials </a:t>
                </a:r>
              </a:p>
              <a:p>
                <a:r>
                  <a:rPr lang="en-US" dirty="0"/>
                  <a:t>Complexity</a:t>
                </a:r>
              </a:p>
              <a:p>
                <a:pPr marL="857250" lvl="1"/>
                <a:r>
                  <a:rPr lang="en-US" sz="2000" dirty="0"/>
                  <a:t>Computing |U| requires   O(nm)</a:t>
                </a:r>
              </a:p>
              <a:p>
                <a:pPr marL="857250" lvl="1"/>
                <a:r>
                  <a:rPr lang="en-US" sz="2000" dirty="0"/>
                  <a:t>Checking (v, </a:t>
                </a:r>
                <a:r>
                  <a:rPr lang="en-US" sz="2000" dirty="0" err="1"/>
                  <a:t>i</a:t>
                </a:r>
                <a:r>
                  <a:rPr lang="en-US" sz="2000" dirty="0"/>
                  <a:t>) is special requires   O(nm)</a:t>
                </a:r>
              </a:p>
              <a:p>
                <a:pPr marL="857250" lvl="1"/>
                <a:r>
                  <a:rPr lang="en-US" sz="2000" dirty="0"/>
                  <a:t>Generating a random pair requires   O(</a:t>
                </a:r>
                <a:r>
                  <a:rPr lang="en-US" sz="2000" dirty="0" err="1"/>
                  <a:t>n+m</a:t>
                </a:r>
                <a:r>
                  <a:rPr lang="en-US" sz="2000" dirty="0"/>
                  <a:t>)</a:t>
                </a:r>
              </a:p>
              <a:p>
                <a:pPr marL="857250" lvl="1"/>
                <a:r>
                  <a:rPr lang="en-US" sz="2000" dirty="0"/>
                  <a:t>Total running time per </a:t>
                </a:r>
                <a:r>
                  <a:rPr lang="en-US" sz="2000" dirty="0" smtClean="0"/>
                  <a:t>trial </a:t>
                </a:r>
                <a:r>
                  <a:rPr lang="en-US" sz="2000" dirty="0"/>
                  <a:t>=   O(nm)</a:t>
                </a:r>
              </a:p>
              <a:p>
                <a:pPr marL="857250" lvl="1"/>
                <a:r>
                  <a:rPr lang="en-US" sz="2000" dirty="0"/>
                  <a:t>Total running time =   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dirty="0">
                            <a:latin typeface="Cambria Math"/>
                          </a:rPr>
                          <m:t>𝑛𝑚</m:t>
                        </m:r>
                        <m:r>
                          <a:rPr lang="en-US" sz="2000" baseline="30000" dirty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000" dirty="0">
                            <a:latin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2000" baseline="30000" dirty="0"/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) </a:t>
                </a:r>
              </a:p>
              <a:p>
                <a:pPr marL="571500" lvl="1" indent="0">
                  <a:buNone/>
                </a:pPr>
                <a:endParaRPr lang="en-US" sz="1400" i="1" dirty="0">
                  <a:solidFill>
                    <a:srgbClr val="00B0F0"/>
                  </a:solidFill>
                </a:endParaRPr>
              </a:p>
              <a:p>
                <a:pPr marL="571500" lvl="1" indent="0">
                  <a:buNone/>
                </a:pPr>
                <a:r>
                  <a:rPr lang="en-US" sz="1400" i="1" dirty="0" smtClean="0">
                    <a:solidFill>
                      <a:srgbClr val="00B0F0"/>
                    </a:solidFill>
                  </a:rPr>
                  <a:t>Karp</a:t>
                </a:r>
                <a:r>
                  <a:rPr lang="en-US" sz="1400" i="1" dirty="0">
                    <a:solidFill>
                      <a:srgbClr val="00B0F0"/>
                    </a:solidFill>
                  </a:rPr>
                  <a:t>, R., </a:t>
                </a:r>
                <a:r>
                  <a:rPr lang="en-US" sz="1400" i="1" dirty="0" err="1">
                    <a:solidFill>
                      <a:srgbClr val="00B0F0"/>
                    </a:solidFill>
                  </a:rPr>
                  <a:t>Luby</a:t>
                </a:r>
                <a:r>
                  <a:rPr lang="en-US" sz="1400" i="1" dirty="0">
                    <a:solidFill>
                      <a:srgbClr val="00B0F0"/>
                    </a:solidFill>
                  </a:rPr>
                  <a:t>, M., Madras, N., “Monte-Carlo Approximation Algorithms for Enumeration Problems", J. of Algorithms, Vol. 10, No. 3, Sept. 1989, pp. 429-448</a:t>
                </a:r>
                <a:r>
                  <a:rPr lang="en-US" sz="1400" i="1" dirty="0" smtClean="0">
                    <a:solidFill>
                      <a:srgbClr val="00B0F0"/>
                    </a:solidFill>
                  </a:rPr>
                  <a:t>. </a:t>
                </a:r>
                <a:r>
                  <a:rPr lang="en-US" sz="1600" dirty="0"/>
                  <a:t>improved the running time to </a:t>
                </a:r>
                <a:r>
                  <a:rPr lang="en-US" sz="1400" dirty="0"/>
                  <a:t>O(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 dirty="0">
                            <a:latin typeface="Cambria Math"/>
                          </a:rPr>
                          <m:t>𝑛𝑚</m:t>
                        </m:r>
                      </m:num>
                      <m:den>
                        <m:r>
                          <a:rPr lang="en-US" sz="1400" dirty="0">
                            <a:latin typeface="Cambria Math"/>
                          </a:rPr>
                          <m:t>𝜖</m:t>
                        </m:r>
                        <m:r>
                          <m:rPr>
                            <m:nor/>
                          </m:rPr>
                          <a:rPr lang="en-US" sz="1400" baseline="30000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/>
                  <a:t>) </a:t>
                </a:r>
                <a:endParaRPr lang="en-US" sz="1400" i="1" dirty="0">
                  <a:solidFill>
                    <a:srgbClr val="00B0F0"/>
                  </a:solidFill>
                </a:endParaRPr>
              </a:p>
              <a:p>
                <a:pPr marL="571500" lvl="1" indent="0">
                  <a:buNone/>
                </a:pPr>
                <a:endParaRPr lang="en-US" sz="1600" dirty="0" smtClean="0"/>
              </a:p>
              <a:p>
                <a:pPr marL="857250" lvl="1"/>
                <a:endParaRPr lang="en-US" sz="1600" dirty="0" smtClean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2"/>
                <a:stretch>
                  <a:fillRect l="-1630" t="-1607" b="-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737021"/>
              </p:ext>
            </p:extLst>
          </p:nvPr>
        </p:nvGraphicFramePr>
        <p:xfrm>
          <a:off x="6228184" y="2780928"/>
          <a:ext cx="280831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304256"/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      </a:t>
                      </a:r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        </a:t>
                      </a:r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3       …           </a:t>
                      </a:r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s</a:t>
                      </a:r>
                      <a:endParaRPr lang="en-US" baseline="-25000" dirty="0" smtClean="0"/>
                    </a:p>
                    <a:p>
                      <a:endParaRPr lang="en-US" baseline="-25000" dirty="0"/>
                    </a:p>
                  </a:txBody>
                  <a:tcPr/>
                </a:tc>
              </a:tr>
              <a:tr h="167196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3</a:t>
                      </a:r>
                    </a:p>
                    <a:p>
                      <a:r>
                        <a:rPr lang="en-US" baseline="-25000" dirty="0" smtClean="0"/>
                        <a:t>.</a:t>
                      </a:r>
                    </a:p>
                    <a:p>
                      <a:r>
                        <a:rPr lang="en-US" baseline="-25000" dirty="0" smtClean="0"/>
                        <a:t>.</a:t>
                      </a:r>
                    </a:p>
                    <a:p>
                      <a:r>
                        <a:rPr lang="en-US" baseline="-25000" dirty="0" smtClean="0"/>
                        <a:t>.</a:t>
                      </a:r>
                      <a:br>
                        <a:rPr lang="en-US" baseline="-25000" dirty="0" smtClean="0"/>
                      </a:br>
                      <a:endParaRPr lang="en-US" baseline="-25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H</a:t>
                      </a:r>
                      <a:r>
                        <a:rPr lang="en-US" baseline="-25000" dirty="0" err="1" smtClean="0"/>
                        <a:t>m</a:t>
                      </a:r>
                      <a:endParaRPr lang="en-US" baseline="-25000" dirty="0" smtClean="0"/>
                    </a:p>
                    <a:p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               *     …      </a:t>
                      </a:r>
                    </a:p>
                    <a:p>
                      <a:r>
                        <a:rPr lang="en-US" dirty="0" smtClean="0"/>
                        <a:t>x       *             …</a:t>
                      </a:r>
                    </a:p>
                    <a:p>
                      <a:r>
                        <a:rPr lang="en-US" dirty="0" smtClean="0"/>
                        <a:t>                  x    …        * </a:t>
                      </a:r>
                    </a:p>
                    <a:p>
                      <a:r>
                        <a:rPr lang="en-US" dirty="0" smtClean="0"/>
                        <a:t>.         .       .   .            .</a:t>
                      </a:r>
                    </a:p>
                    <a:p>
                      <a:r>
                        <a:rPr lang="en-US" dirty="0" smtClean="0"/>
                        <a:t>.         .</a:t>
                      </a:r>
                      <a:r>
                        <a:rPr lang="en-US" baseline="0" dirty="0" smtClean="0"/>
                        <a:t>       .      .         .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.         .</a:t>
                      </a:r>
                      <a:r>
                        <a:rPr lang="en-US" baseline="0" dirty="0" smtClean="0"/>
                        <a:t>       .           .    .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x                      …        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69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41</a:t>
            </a:fld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δ</a:t>
                </a:r>
                <a:r>
                  <a:rPr lang="en-US" dirty="0"/>
                  <a:t>)-FPRAS </a:t>
                </a:r>
                <a:r>
                  <a:rPr lang="en-US" dirty="0" smtClean="0"/>
                  <a:t>for DNF Counting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</p:spPr>
            <p:txBody>
              <a:bodyPr/>
              <a:lstStyle/>
              <a:p>
                <a:r>
                  <a:rPr lang="en-US" dirty="0" smtClean="0"/>
                  <a:t>Our Goal is to estimate the size of G </a:t>
                </a:r>
                <a:r>
                  <a:rPr lang="en-US" dirty="0"/>
                  <a:t>⊆ </a:t>
                </a:r>
                <a:r>
                  <a:rPr lang="en-US" dirty="0" smtClean="0"/>
                  <a:t>U such that G = f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(1)</a:t>
                </a:r>
              </a:p>
              <a:p>
                <a:pPr lvl="1"/>
                <a:r>
                  <a:rPr lang="en-US" sz="2400" dirty="0" smtClean="0"/>
                  <a:t>Apply Estimator Theorem based on naïve Monte Carlo sampling technique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b="1" i="1" dirty="0" smtClean="0"/>
                  <a:t>We claim that the naïve Monte Carlo sampling algorithm gives an </a:t>
                </a:r>
                <a:r>
                  <a:rPr lang="en-US" sz="2400" b="1" i="1" dirty="0"/>
                  <a:t>(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/>
                      </a:rPr>
                      <m:t>𝝐</m:t>
                    </m:r>
                  </m:oMath>
                </a14:m>
                <a:r>
                  <a:rPr lang="en-US" sz="2400" b="1" i="1" dirty="0"/>
                  <a:t>, </a:t>
                </a:r>
                <a:r>
                  <a:rPr lang="el-GR" sz="2400" b="1" i="1" dirty="0"/>
                  <a:t>δ</a:t>
                </a:r>
                <a:r>
                  <a:rPr lang="en-US" sz="2400" b="1" i="1" dirty="0"/>
                  <a:t>)-</a:t>
                </a:r>
                <a:r>
                  <a:rPr lang="en-US" sz="2400" b="1" i="1" dirty="0" smtClean="0"/>
                  <a:t>FPRAS for estimating the size of G.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Lemma: </a:t>
                </a:r>
                <a:r>
                  <a:rPr lang="en-US" sz="2400" dirty="0" smtClean="0"/>
                  <a:t>In the union of sets problem </a:t>
                </a:r>
                <a:r>
                  <a:rPr lang="el-GR" sz="2400" dirty="0"/>
                  <a:t>ρ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latin typeface="Cambria Math"/>
                          </a:rPr>
                          <m:t>𝑈</m:t>
                        </m:r>
                        <m:r>
                          <a:rPr lang="en-US" sz="2400" i="1"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≥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400" dirty="0" smtClean="0"/>
                  <a:t>relies on the observations made above</a:t>
                </a:r>
              </a:p>
              <a:p>
                <a:pPr lvl="2"/>
                <a:r>
                  <a:rPr lang="en-US" sz="2000" dirty="0"/>
                  <a:t>|U|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/>
                          <m:t>∈</m:t>
                        </m:r>
                        <m:r>
                          <a:rPr lang="en-US" sz="2000" i="1" dirty="0">
                            <a:latin typeface="Cambria Math"/>
                          </a:rPr>
                          <m:t>𝐻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|</m:t>
                        </m:r>
                        <m:r>
                          <a:rPr lang="en-US" sz="2000" i="1">
                            <a:latin typeface="Cambria Math"/>
                          </a:rPr>
                          <m:t>𝐶𝑂𝑉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i="1">
                            <a:latin typeface="Cambria Math"/>
                          </a:rPr>
                          <m:t>)|</m:t>
                        </m:r>
                      </m:e>
                    </m:nary>
                  </m:oMath>
                </a14:m>
                <a:r>
                  <a:rPr lang="en-US" sz="2000" dirty="0" smtClean="0"/>
                  <a:t>   ≤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/>
                          <m:t>∈</m:t>
                        </m:r>
                        <m:r>
                          <a:rPr lang="en-US" sz="2000" i="1" dirty="0">
                            <a:latin typeface="Cambria Math"/>
                          </a:rPr>
                          <m:t>𝐻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𝑚</m:t>
                        </m:r>
                      </m:e>
                    </m:nary>
                  </m:oMath>
                </a14:m>
                <a:r>
                  <a:rPr lang="en-US" sz="2000" dirty="0" smtClean="0"/>
                  <a:t> ≤ </a:t>
                </a:r>
                <a:r>
                  <a:rPr lang="en-US" sz="2000" dirty="0" err="1" smtClean="0"/>
                  <a:t>m|H</a:t>
                </a:r>
                <a:r>
                  <a:rPr lang="en-US" sz="2000" dirty="0" smtClean="0"/>
                  <a:t>| = </a:t>
                </a:r>
                <a:r>
                  <a:rPr lang="en-US" sz="2000" dirty="0" err="1" smtClean="0"/>
                  <a:t>m|G</a:t>
                </a:r>
                <a:r>
                  <a:rPr lang="en-US" sz="2000" dirty="0" smtClean="0"/>
                  <a:t>|</a:t>
                </a:r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  <a:blipFill rotWithShape="1">
                <a:blip r:embed="rId3"/>
                <a:stretch>
                  <a:fillRect l="-1603" t="-1854" b="-7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134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42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The Coverage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</p:spPr>
            <p:txBody>
              <a:bodyPr/>
              <a:lstStyle/>
              <a:p>
                <a:r>
                  <a:rPr lang="en-US" dirty="0" smtClean="0"/>
                  <a:t>The Monte Carlo Sampling technique gives as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/>
                  <a:t>δ</a:t>
                </a:r>
                <a:r>
                  <a:rPr lang="en-US" dirty="0"/>
                  <a:t>)-FPRAS </a:t>
                </a:r>
                <a:r>
                  <a:rPr lang="en-US" dirty="0" smtClean="0"/>
                  <a:t>for |G|, hence also for |H|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FF0000"/>
                    </a:solidFill>
                  </a:rPr>
                </a:br>
                <a:r>
                  <a:rPr lang="en-US" sz="2400" b="1" dirty="0" smtClean="0">
                    <a:solidFill>
                      <a:srgbClr val="FF0000"/>
                    </a:solidFill>
                  </a:rPr>
                  <a:t>Estimator Theorem: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M</a:t>
                </a:r>
                <a:r>
                  <a:rPr lang="en-US" sz="2400" dirty="0" smtClean="0"/>
                  <a:t>onte Carlo method yields an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-approximation to |G| with probability at least 1 - </a:t>
                </a:r>
                <a:r>
                  <a:rPr lang="el-GR" sz="2400" dirty="0"/>
                  <a:t>δ </a:t>
                </a:r>
                <a:r>
                  <a:rPr lang="en-US" sz="2400" dirty="0" smtClean="0"/>
                  <a:t> provided </a:t>
                </a:r>
                <a:r>
                  <a:rPr lang="en-US" sz="2400" dirty="0"/>
                  <a:t>N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4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1600" dirty="0">
                            <a:latin typeface="Cambria Math"/>
                          </a:rPr>
                          <m:t>𝜖</m:t>
                        </m:r>
                        <m:r>
                          <a:rPr lang="en-US" sz="1600" baseline="30000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ln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1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1800" dirty="0"/>
                          <m:t>δ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2400" dirty="0" smtClean="0"/>
                  <a:t>The running time is polynomial in N</a:t>
                </a:r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FF0000"/>
                    </a:solidFill>
                  </a:rPr>
                </a:br>
                <a:r>
                  <a:rPr lang="en-US" sz="2400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sz="2400" dirty="0" smtClean="0"/>
                  <a:t>We need to show:</a:t>
                </a:r>
              </a:p>
              <a:p>
                <a:pPr marL="914400" lvl="1" indent="-457200">
                  <a:buAutoNum type="arabicParenBoth"/>
                </a:pPr>
                <a:r>
                  <a:rPr lang="en-US" sz="2400" b="1" dirty="0" smtClean="0"/>
                  <a:t>f</a:t>
                </a:r>
                <a:r>
                  <a:rPr lang="en-US" sz="2400" dirty="0" smtClean="0"/>
                  <a:t>can be calculated in polynomial time </a:t>
                </a:r>
              </a:p>
              <a:p>
                <a:pPr marL="914400" lvl="1" indent="-457200">
                  <a:buAutoNum type="arabicParenBoth"/>
                </a:pPr>
                <a:r>
                  <a:rPr lang="en-US" sz="2400" dirty="0" smtClean="0"/>
                  <a:t>  It is possible to sample uniformly from U.</a:t>
                </a:r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  <a:blipFill rotWithShape="1">
                <a:blip r:embed="rId2"/>
                <a:stretch>
                  <a:fillRect l="-1603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9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43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The Coverage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</p:spPr>
            <p:txBody>
              <a:bodyPr/>
              <a:lstStyle/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Proof(1): </a:t>
                </a:r>
                <a:r>
                  <a:rPr lang="en-US" sz="2400" dirty="0"/>
                  <a:t>C</a:t>
                </a:r>
                <a:r>
                  <a:rPr lang="en-US" sz="2400" dirty="0" smtClean="0"/>
                  <a:t>ompute </a:t>
                </a:r>
                <a:r>
                  <a:rPr lang="en-US" sz="2400" dirty="0"/>
                  <a:t>f((</a:t>
                </a:r>
                <a:r>
                  <a:rPr lang="en-US" sz="2400" dirty="0" err="1"/>
                  <a:t>v,i</a:t>
                </a:r>
                <a:r>
                  <a:rPr lang="en-US" sz="2400" dirty="0" smtClean="0"/>
                  <a:t>)) in O(</a:t>
                </a:r>
                <a:r>
                  <a:rPr lang="en-US" sz="2400" dirty="0" err="1" smtClean="0"/>
                  <a:t>mn</a:t>
                </a:r>
                <a:r>
                  <a:rPr lang="en-US" sz="2400" dirty="0" smtClean="0"/>
                  <a:t>) by checking </a:t>
                </a:r>
                <a:r>
                  <a:rPr lang="en-US" sz="2400" dirty="0"/>
                  <a:t>whether </a:t>
                </a:r>
                <a:r>
                  <a:rPr lang="en-US" sz="2400" dirty="0" smtClean="0"/>
                  <a:t>truth </a:t>
                </a:r>
                <a:r>
                  <a:rPr lang="en-US" sz="2400" dirty="0"/>
                  <a:t>assignment v satisfies </a:t>
                </a:r>
                <a:r>
                  <a:rPr lang="en-US" sz="2400" dirty="0" err="1"/>
                  <a:t>C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but none of the clauses </a:t>
                </a:r>
                <a:r>
                  <a:rPr lang="en-US" sz="2400" dirty="0" err="1"/>
                  <a:t>C</a:t>
                </a:r>
                <a:r>
                  <a:rPr lang="en-US" sz="2400" baseline="-25000" dirty="0" err="1"/>
                  <a:t>j</a:t>
                </a:r>
                <a:r>
                  <a:rPr lang="en-US" sz="2400" dirty="0"/>
                  <a:t> for j &lt;</a:t>
                </a:r>
                <a:r>
                  <a:rPr lang="en-US" sz="2400" dirty="0" err="1"/>
                  <a:t>i</a:t>
                </a:r>
                <a:r>
                  <a:rPr lang="en-US" sz="2400" dirty="0"/>
                  <a:t>.</a:t>
                </a:r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Proof(2): </a:t>
                </a:r>
                <a:r>
                  <a:rPr lang="en-US" sz="2400" dirty="0" smtClean="0"/>
                  <a:t>It is possible to sample uniformly from U.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Sampling an element (</a:t>
                </a:r>
                <a:r>
                  <a:rPr lang="en-US" sz="2400" dirty="0" err="1" smtClean="0"/>
                  <a:t>v,i</a:t>
                </a:r>
                <a:r>
                  <a:rPr lang="en-US" sz="2400" dirty="0" smtClean="0"/>
                  <a:t>) uniformly from U: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n-US" sz="2400" dirty="0" smtClean="0"/>
                  <a:t> choose </a:t>
                </a:r>
                <a:r>
                  <a:rPr lang="en-US" sz="2400" dirty="0" err="1" smtClean="0"/>
                  <a:t>is.t.</a:t>
                </a:r>
                <a:r>
                  <a:rPr lang="en-US" sz="2400" dirty="0" smtClean="0"/>
                  <a:t> 1 ≤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≤ m  and </a:t>
                </a:r>
                <a:r>
                  <a:rPr lang="en-US" sz="2400" dirty="0" err="1" smtClean="0"/>
                  <a:t>Pr</a:t>
                </a:r>
                <a:r>
                  <a:rPr lang="en-US" sz="2400" dirty="0" smtClean="0"/>
                  <a:t>[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𝐻𝑖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latin typeface="Cambria Math"/>
                          </a:rPr>
                          <m:t>𝐻</m:t>
                        </m:r>
                        <m:r>
                          <a:rPr lang="en-US" sz="2400" i="1" baseline="-2500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sz="2400" i="1" baseline="-2500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|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b="0" i="1" baseline="30000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baseline="30000" smtClean="0">
                            <a:latin typeface="Cambria Math"/>
                          </a:rPr>
                          <m:t> _ </m:t>
                        </m:r>
                        <m:r>
                          <a:rPr lang="en-US" sz="2000" b="0" i="1" baseline="30000" smtClean="0">
                            <a:latin typeface="Cambria Math"/>
                          </a:rPr>
                          <m:t>𝑘𝑖</m:t>
                        </m:r>
                        <m:r>
                          <a:rPr lang="en-US" sz="2000" b="0" i="1" baseline="20000" smtClean="0">
                            <a:latin typeface="Cambria Math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000" i="1" baseline="3000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 baseline="30000">
                                <a:latin typeface="Cambria Math"/>
                              </a:rPr>
                              <m:t> _ </m:t>
                            </m:r>
                            <m:r>
                              <a:rPr lang="en-US" sz="2000" i="1" baseline="30000">
                                <a:latin typeface="Cambria Math"/>
                              </a:rPr>
                              <m:t>𝑘𝑖</m:t>
                            </m:r>
                          </m:e>
                        </m:nary>
                      </m:den>
                    </m:f>
                  </m:oMath>
                </a14:m>
                <a:endParaRPr lang="en-US" sz="2400" dirty="0" smtClean="0"/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n-US" sz="2400" dirty="0" smtClean="0"/>
                  <a:t>Set the Variables in H</a:t>
                </a:r>
                <a:r>
                  <a:rPr lang="en-US" sz="2400" baseline="-25000" dirty="0" smtClean="0"/>
                  <a:t>i </a:t>
                </a:r>
                <a:r>
                  <a:rPr lang="en-US" sz="2400" dirty="0" smtClean="0"/>
                  <a:t>so that H</a:t>
                </a:r>
                <a:r>
                  <a:rPr lang="en-US" sz="2400" baseline="-25000" dirty="0" smtClean="0"/>
                  <a:t>i </a:t>
                </a:r>
                <a:r>
                  <a:rPr lang="en-US" sz="2400" dirty="0" smtClean="0"/>
                  <a:t>is satisfied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n-US" sz="2400" dirty="0" smtClean="0"/>
                  <a:t>choose </a:t>
                </a:r>
                <a:r>
                  <a:rPr lang="en-US" sz="2400" dirty="0"/>
                  <a:t>a truth assignment for the remaining variables </a:t>
                </a:r>
                <a:r>
                  <a:rPr lang="en-US" sz="2400" dirty="0" smtClean="0"/>
                  <a:t>uniformly at random</a:t>
                </a:r>
              </a:p>
              <a:p>
                <a:pPr marL="971550" lvl="1" indent="-514350">
                  <a:buFont typeface="+mj-lt"/>
                  <a:buAutoNum type="romanUcPeriod"/>
                </a:pPr>
                <a:r>
                  <a:rPr lang="en-US" sz="2400" dirty="0"/>
                  <a:t>output </a:t>
                </a:r>
                <a:r>
                  <a:rPr lang="en-US" sz="2400" dirty="0" err="1" smtClean="0"/>
                  <a:t>i</a:t>
                </a:r>
                <a:r>
                  <a:rPr lang="en-US" sz="2400" dirty="0"/>
                  <a:t>and the resulting truth assignment </a:t>
                </a:r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363272" cy="4929411"/>
              </a:xfrm>
              <a:blipFill rotWithShape="1">
                <a:blip r:embed="rId2"/>
                <a:stretch>
                  <a:fillRect t="-989" r="-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74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44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dirty="0" smtClean="0"/>
              <a:t>The DNF Counting Problem</a:t>
            </a:r>
          </a:p>
          <a:p>
            <a:r>
              <a:rPr lang="en-US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Number of perfect </a:t>
            </a:r>
            <a:r>
              <a:rPr lang="en-US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matchings</a:t>
            </a:r>
            <a:r>
              <a:rPr lang="en-US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in bipartite graph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Near-uniform generation</a:t>
            </a:r>
          </a:p>
          <a:p>
            <a:pPr lvl="1"/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The canonical path argument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</a:rPr>
              <a:pPr>
                <a:defRPr/>
              </a:pPr>
              <a:t>45</a:t>
            </a:fld>
            <a:endParaRPr lang="en-SG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Permanent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The </a:t>
                </a:r>
                <a:r>
                  <a:rPr lang="en-US" sz="2000" b="1" dirty="0"/>
                  <a:t>permanent</a:t>
                </a:r>
                <a:r>
                  <a:rPr lang="en-US" sz="2000" dirty="0"/>
                  <a:t> of a square matrix in linear algebra is a function of the matrix similar to the determinant. The permanent, as well as the determinant, is a polynomial in the entries of the matrix.</a:t>
                </a:r>
              </a:p>
              <a:p>
                <a:r>
                  <a:rPr lang="en-US" sz="2000" dirty="0"/>
                  <a:t>Permanent formula: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Let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𝑄</m:t>
                    </m:r>
                    <m:r>
                      <a:rPr lang="en-US" sz="1800" i="1"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/>
                  <a:t> be an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𝑛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sz="1800" dirty="0"/>
                  <a:t> matrix, the permanent of the matrix is defined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𝑝𝑒𝑟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/>
                            </a:rPr>
                            <m:t>𝑄</m:t>
                          </m:r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𝑖𝑠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𝑡h𝑒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𝑠𝑦𝑚𝑚𝑒𝑡𝑟𝑖𝑐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𝑔𝑟𝑜𝑢𝑝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𝑜𝑓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𝑝𝑒𝑟𝑚𝑢𝑡𝑎𝑡𝑖𝑜𝑛𝑠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𝑜𝑓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𝑠𝑖𝑧𝑒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𝑛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Example: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/>
                        </a:rPr>
                        <m:t>𝑝𝑒𝑟</m:t>
                      </m:r>
                      <m:d>
                        <m:dPr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/>
                        </a:rPr>
                        <m:t>=</m:t>
                      </m:r>
                      <m:r>
                        <a:rPr lang="en-US" sz="1800" i="1">
                          <a:latin typeface="Cambria Math"/>
                        </a:rPr>
                        <m:t>𝑎𝑑</m:t>
                      </m:r>
                      <m:r>
                        <a:rPr lang="en-US" sz="1800" i="1">
                          <a:latin typeface="Cambria Math"/>
                        </a:rPr>
                        <m:t>+</m:t>
                      </m:r>
                      <m:r>
                        <a:rPr lang="en-US" sz="1800" i="1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Best 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/>
                        <a:ea typeface="Cambria Math"/>
                      </a:rPr>
                      <m:t>Ο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𝑛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3"/>
                <a:stretch>
                  <a:fillRect l="-593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99592" y="559098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200" b="1" dirty="0">
                <a:solidFill>
                  <a:schemeClr val="tx2"/>
                </a:solidFill>
              </a:rPr>
              <a:t>A Z </a:t>
            </a:r>
            <a:r>
              <a:rPr lang="en-SG" sz="1200" b="1" dirty="0" err="1">
                <a:solidFill>
                  <a:schemeClr val="tx2"/>
                </a:solidFill>
              </a:rPr>
              <a:t>Broder</a:t>
            </a:r>
            <a:r>
              <a:rPr lang="en-SG" sz="1200" b="1" dirty="0">
                <a:solidFill>
                  <a:schemeClr val="tx2"/>
                </a:solidFill>
              </a:rPr>
              <a:t>. 1986. How hard is it to marry at random? (On the approximation of the permanent). In </a:t>
            </a:r>
            <a:r>
              <a:rPr lang="en-SG" sz="1200" b="1" i="1" dirty="0">
                <a:solidFill>
                  <a:schemeClr val="tx2"/>
                </a:solidFill>
              </a:rPr>
              <a:t>Proceedings of the eighteenth annual ACM symposium on Theory of computing</a:t>
            </a:r>
            <a:r>
              <a:rPr lang="en-SG" sz="1200" b="1" dirty="0">
                <a:solidFill>
                  <a:schemeClr val="tx2"/>
                </a:solidFill>
              </a:rPr>
              <a:t> (STOC '86). ACM, New York, NY, USA, 50-58. DOI=10.1145/12130.12136 </a:t>
            </a:r>
          </a:p>
        </p:txBody>
      </p:sp>
    </p:spTree>
    <p:extLst>
      <p:ext uri="{BB962C8B-B14F-4D97-AF65-F5344CB8AC3E}">
        <p14:creationId xmlns:p14="http://schemas.microsoft.com/office/powerpoint/2010/main" val="360817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46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dirty="0" smtClean="0"/>
              <a:t>The DNF Counting Problem</a:t>
            </a:r>
          </a:p>
          <a:p>
            <a:r>
              <a:rPr lang="en-US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Number of perfect </a:t>
            </a:r>
            <a:r>
              <a:rPr lang="en-US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matchings</a:t>
            </a:r>
            <a:r>
              <a:rPr lang="en-US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in bipartite graph</a:t>
            </a:r>
          </a:p>
          <a:p>
            <a:pPr lvl="1"/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Near-uniform generation</a:t>
            </a:r>
          </a:p>
          <a:p>
            <a:pPr lvl="1"/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The canonical path argument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Bipartite Graph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19256" cy="3312368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100" b="1" dirty="0" smtClean="0"/>
                  <a:t>Definition</a:t>
                </a:r>
                <a:r>
                  <a:rPr lang="en-US" sz="2100" dirty="0" smtClean="0"/>
                  <a:t>: a bipartite graph is </a:t>
                </a:r>
                <a:r>
                  <a:rPr lang="en-US" sz="2100" dirty="0"/>
                  <a:t>a set of graph vertices decomposed into two disjoint sets such that no two graph vertices within the same set are </a:t>
                </a:r>
                <a:r>
                  <a:rPr lang="en-US" sz="2100" dirty="0" smtClean="0"/>
                  <a:t>adjacent.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100" b="1" dirty="0" smtClean="0"/>
                  <a:t>Notations</a:t>
                </a:r>
                <a:r>
                  <a:rPr lang="en-US" sz="2100" dirty="0" smtClean="0"/>
                  <a:t>: G(U, V, E) where:</a:t>
                </a:r>
              </a:p>
              <a:p>
                <a:pPr lvl="1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𝑎𝑛𝑑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 are disjoint sets of vertices in which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is number of vertices in each set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2000" dirty="0" smtClean="0"/>
                  <a:t>E is set of graph edges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sz="2100" dirty="0" smtClean="0"/>
                  <a:t>Bipartite graph G could be represented in 0-1 matrix A(G) as following:</a:t>
                </a:r>
                <a:endParaRPr lang="en-US" sz="21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19256" cy="3312368"/>
              </a:xfrm>
              <a:blipFill rotWithShape="1">
                <a:blip r:embed="rId3"/>
                <a:stretch>
                  <a:fillRect l="-668" t="-1103" r="-1039" b="-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828800" y="47335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572412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473352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572412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4" idx="6"/>
            <a:endCxn id="6" idx="2"/>
          </p:cNvCxnSpPr>
          <p:nvPr/>
        </p:nvCxnSpPr>
        <p:spPr>
          <a:xfrm>
            <a:off x="1981200" y="4809728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6"/>
            <a:endCxn id="7" idx="2"/>
          </p:cNvCxnSpPr>
          <p:nvPr/>
        </p:nvCxnSpPr>
        <p:spPr>
          <a:xfrm>
            <a:off x="1981200" y="4809728"/>
            <a:ext cx="99060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6"/>
            <a:endCxn id="6" idx="2"/>
          </p:cNvCxnSpPr>
          <p:nvPr/>
        </p:nvCxnSpPr>
        <p:spPr>
          <a:xfrm flipV="1">
            <a:off x="1981200" y="4809728"/>
            <a:ext cx="99060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95800" y="4897288"/>
                <a:ext cx="3429000" cy="111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897288"/>
                <a:ext cx="3429000" cy="1118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414330" y="458112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09700" y="564792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34882" y="5647928"/>
            <a:ext cx="67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458112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5094716"/>
            <a:ext cx="571500" cy="27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93178" y="567285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592868" y="459719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89765" y="4590388"/>
            <a:ext cx="67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54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Perfect </a:t>
            </a:r>
            <a:r>
              <a:rPr lang="en-US" dirty="0"/>
              <a:t>M</a:t>
            </a:r>
            <a:r>
              <a:rPr lang="en-US" dirty="0" smtClean="0"/>
              <a:t>atchings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229600" cy="1800200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500" dirty="0" smtClean="0"/>
                  <a:t>A </a:t>
                </a:r>
                <a:r>
                  <a:rPr lang="en-US" sz="2500" b="1" dirty="0" smtClean="0"/>
                  <a:t>matching</a:t>
                </a:r>
                <a:r>
                  <a:rPr lang="en-US" sz="2500" dirty="0" smtClean="0"/>
                  <a:t> is a collection of edges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/>
                      </a:rPr>
                      <m:t>𝑀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a:rPr lang="en-US" sz="2500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US" sz="2500" dirty="0" smtClean="0"/>
                  <a:t> such that vertex occurs at most once in M</a:t>
                </a:r>
              </a:p>
              <a:p>
                <a:r>
                  <a:rPr lang="en-US" sz="2500" dirty="0" smtClean="0"/>
                  <a:t>A </a:t>
                </a:r>
                <a:r>
                  <a:rPr lang="en-US" sz="2500" b="1" dirty="0" smtClean="0"/>
                  <a:t>perfect matching </a:t>
                </a:r>
                <a:r>
                  <a:rPr lang="en-US" sz="2500" dirty="0" smtClean="0"/>
                  <a:t>is a matching of size </a:t>
                </a:r>
                <a:r>
                  <a:rPr lang="en-US" sz="2500" i="1" dirty="0" smtClean="0"/>
                  <a:t>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229600" cy="1800200"/>
              </a:xfrm>
              <a:blipFill rotWithShape="1">
                <a:blip r:embed="rId3"/>
                <a:stretch>
                  <a:fillRect l="-1037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6724" y="394546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06724" y="4936068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9724" y="394546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49724" y="4936068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6" idx="6"/>
            <a:endCxn id="18" idx="2"/>
          </p:cNvCxnSpPr>
          <p:nvPr/>
        </p:nvCxnSpPr>
        <p:spPr>
          <a:xfrm>
            <a:off x="1759124" y="4021668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2254" y="379306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87624" y="485986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912806" y="4859868"/>
            <a:ext cx="67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02124" y="37930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5543128" y="394144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43128" y="493204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686128" y="394144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86128" y="4932040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7" idx="6"/>
            <a:endCxn id="30" idx="2"/>
          </p:cNvCxnSpPr>
          <p:nvPr/>
        </p:nvCxnSpPr>
        <p:spPr>
          <a:xfrm>
            <a:off x="5695528" y="4017640"/>
            <a:ext cx="99060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8" idx="6"/>
            <a:endCxn id="29" idx="2"/>
          </p:cNvCxnSpPr>
          <p:nvPr/>
        </p:nvCxnSpPr>
        <p:spPr>
          <a:xfrm flipV="1">
            <a:off x="5695528" y="4017640"/>
            <a:ext cx="990600" cy="990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28658" y="378904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124028" y="485584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849210" y="4855840"/>
            <a:ext cx="67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838528" y="378904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6" y="5374957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400" dirty="0">
                <a:solidFill>
                  <a:schemeClr val="tx2"/>
                </a:solidFill>
              </a:rPr>
              <a:t>Rajeev </a:t>
            </a:r>
            <a:r>
              <a:rPr lang="en-SG" sz="1400" dirty="0" err="1">
                <a:solidFill>
                  <a:schemeClr val="tx2"/>
                </a:solidFill>
              </a:rPr>
              <a:t>Motwani</a:t>
            </a:r>
            <a:r>
              <a:rPr lang="en-SG" sz="1400" dirty="0">
                <a:solidFill>
                  <a:schemeClr val="tx2"/>
                </a:solidFill>
              </a:rPr>
              <a:t> and </a:t>
            </a:r>
            <a:r>
              <a:rPr lang="en-SG" sz="1400" dirty="0" err="1">
                <a:solidFill>
                  <a:schemeClr val="tx2"/>
                </a:solidFill>
              </a:rPr>
              <a:t>Prabhakar</a:t>
            </a:r>
            <a:r>
              <a:rPr lang="en-SG" sz="1400" dirty="0">
                <a:solidFill>
                  <a:schemeClr val="tx2"/>
                </a:solidFill>
              </a:rPr>
              <a:t> </a:t>
            </a:r>
            <a:r>
              <a:rPr lang="en-SG" sz="1400" dirty="0" err="1">
                <a:solidFill>
                  <a:schemeClr val="tx2"/>
                </a:solidFill>
              </a:rPr>
              <a:t>Raghavan</a:t>
            </a:r>
            <a:r>
              <a:rPr lang="en-SG" sz="1400" dirty="0">
                <a:solidFill>
                  <a:schemeClr val="tx2"/>
                </a:solidFill>
              </a:rPr>
              <a:t>. 1995. </a:t>
            </a:r>
            <a:r>
              <a:rPr lang="en-SG" sz="1400" i="1" dirty="0">
                <a:solidFill>
                  <a:schemeClr val="tx2"/>
                </a:solidFill>
              </a:rPr>
              <a:t>Randomized Algorithms</a:t>
            </a:r>
            <a:r>
              <a:rPr lang="en-SG" sz="1400" dirty="0">
                <a:solidFill>
                  <a:schemeClr val="tx2"/>
                </a:solidFill>
              </a:rPr>
              <a:t>. Cambridge University Press, New York, NY, USA</a:t>
            </a:r>
            <a:r>
              <a:rPr lang="en-SG" sz="1400" dirty="0" smtClean="0">
                <a:solidFill>
                  <a:schemeClr val="tx2"/>
                </a:solidFill>
              </a:rPr>
              <a:t>. Chapter 11.</a:t>
            </a:r>
            <a:endParaRPr lang="en-SG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3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4" grpId="0"/>
      <p:bldP spid="35" grpId="0"/>
      <p:bldP spid="36" grpId="0"/>
      <p:bldP spid="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Perfect </a:t>
            </a:r>
            <a:r>
              <a:rPr lang="en-US" dirty="0"/>
              <a:t>M</a:t>
            </a:r>
            <a:r>
              <a:rPr lang="en-US" dirty="0" smtClean="0"/>
              <a:t>atchings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29600" cy="2304255"/>
              </a:xfrm>
            </p:spPr>
            <p:txBody>
              <a:bodyPr anchor="ctr">
                <a:noAutofit/>
              </a:bodyPr>
              <a:lstStyle/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#(</m:t>
                    </m:r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denote the number of perfect matchings in the bipartite graph G: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#(</m:t>
                    </m:r>
                    <m:r>
                      <a:rPr lang="en-US" sz="2000" b="0" i="1" smtClean="0">
                        <a:latin typeface="Cambria Math"/>
                      </a:rPr>
                      <m:t>𝐺</m:t>
                    </m:r>
                    <m:r>
                      <a:rPr lang="en-US" sz="2000" b="0" i="1" smtClean="0">
                        <a:latin typeface="Cambria Math"/>
                      </a:rPr>
                      <m:t>)=</m:t>
                    </m:r>
                    <m:r>
                      <a:rPr lang="en-US" sz="2000" b="0" i="1" smtClean="0">
                        <a:latin typeface="Cambria Math"/>
                      </a:rPr>
                      <m:t>𝑝𝑒𝑟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Computing the number of perfect matchings in a given bipartite graph is </a:t>
                </a:r>
                <a:r>
                  <a:rPr lang="en-US" sz="2000" i="1" dirty="0" smtClean="0"/>
                  <a:t>#P-complete </a:t>
                </a:r>
                <a:r>
                  <a:rPr lang="en-US" sz="2000" i="1" dirty="0" smtClean="0">
                    <a:sym typeface="Wingdings" pitchFamily="2" charset="2"/>
                  </a:rPr>
                  <a:t> </a:t>
                </a:r>
                <a:r>
                  <a:rPr lang="en-US" sz="2000" dirty="0" smtClean="0">
                    <a:sym typeface="Wingdings" pitchFamily="2" charset="2"/>
                  </a:rPr>
                  <a:t>computing permanent of 0-1 matrix is also </a:t>
                </a:r>
                <a:r>
                  <a:rPr lang="en-US" sz="2000" i="1" dirty="0" smtClean="0">
                    <a:sym typeface="Wingdings" pitchFamily="2" charset="2"/>
                  </a:rPr>
                  <a:t>#P-complete</a:t>
                </a:r>
              </a:p>
              <a:p>
                <a:r>
                  <a:rPr lang="en-US" sz="2000" dirty="0" smtClean="0">
                    <a:sym typeface="Wingdings" pitchFamily="2" charset="2"/>
                  </a:rPr>
                  <a:t>Propose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𝜖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𝛿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𝐹𝑃𝑅𝐴𝑆</m:t>
                    </m:r>
                  </m:oMath>
                </a14:m>
                <a:r>
                  <a:rPr lang="en-US" sz="2000" dirty="0" smtClean="0"/>
                  <a:t> for counting number of perfect </a:t>
                </a:r>
                <a:r>
                  <a:rPr lang="en-US" sz="2000" dirty="0" err="1" smtClean="0"/>
                  <a:t>matchings</a:t>
                </a:r>
                <a:r>
                  <a:rPr lang="en-US" sz="2000" dirty="0" smtClean="0"/>
                  <a:t>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29600" cy="2304255"/>
              </a:xfrm>
              <a:blipFill rotWithShape="1">
                <a:blip r:embed="rId3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16360" y="38694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16360" y="4860032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59360" y="386943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59360" y="4860032"/>
            <a:ext cx="152400" cy="1524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6"/>
            <a:endCxn id="7" idx="2"/>
          </p:cNvCxnSpPr>
          <p:nvPr/>
        </p:nvCxnSpPr>
        <p:spPr>
          <a:xfrm>
            <a:off x="1868760" y="3945632"/>
            <a:ext cx="990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6"/>
            <a:endCxn id="8" idx="2"/>
          </p:cNvCxnSpPr>
          <p:nvPr/>
        </p:nvCxnSpPr>
        <p:spPr>
          <a:xfrm>
            <a:off x="1868760" y="3945632"/>
            <a:ext cx="990600" cy="9906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 flipV="1">
            <a:off x="1868760" y="3945632"/>
            <a:ext cx="990600" cy="99060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27376" y="3879916"/>
                <a:ext cx="3429000" cy="1118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6" y="3879916"/>
                <a:ext cx="3429000" cy="11187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301890" y="371703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97260" y="478383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22442" y="4783832"/>
            <a:ext cx="67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11760" y="371703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8376" y="4077344"/>
            <a:ext cx="571500" cy="277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24754" y="465548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24444" y="357982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21341" y="3573016"/>
            <a:ext cx="675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55976" y="5441196"/>
                <a:ext cx="403244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𝑝𝑒𝑟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441196"/>
                <a:ext cx="4032448" cy="404983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23528" y="5441196"/>
                <a:ext cx="4032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#(</m:t>
                      </m:r>
                      <m:r>
                        <a:rPr lang="en-US" b="0" i="1" smtClean="0">
                          <a:latin typeface="Cambria Math"/>
                        </a:rPr>
                        <m:t>𝐺</m:t>
                      </m:r>
                      <m:r>
                        <a:rPr lang="en-US" b="0" i="1" smtClean="0">
                          <a:latin typeface="Cambria Math"/>
                        </a:rPr>
                        <m:t>)=1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41196"/>
                <a:ext cx="403244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1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5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SG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If we want to find all possible permutations of 3 different items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Monte Carlo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 method </a:t>
            </a:r>
            <a:r>
              <a:rPr lang="en-US" sz="3000" dirty="0"/>
              <a:t>which solves a problem by generating suitable random numbers and observing that fraction of the numbers obeying some </a:t>
            </a:r>
            <a:r>
              <a:rPr lang="en-US" sz="3000" dirty="0" smtClean="0"/>
              <a:t>properties</a:t>
            </a:r>
          </a:p>
          <a:p>
            <a:r>
              <a:rPr lang="en-US" sz="3000" dirty="0"/>
              <a:t>Monte Carlo methods </a:t>
            </a:r>
            <a:r>
              <a:rPr lang="en-US" sz="3000" dirty="0" smtClean="0"/>
              <a:t>tend </a:t>
            </a:r>
            <a:r>
              <a:rPr lang="en-US" sz="3000" dirty="0"/>
              <a:t>to follow a particular pattern: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86200"/>
            <a:ext cx="4572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Define a domain of possible inputs.</a:t>
            </a:r>
          </a:p>
          <a:p>
            <a:pPr lvl="1"/>
            <a:r>
              <a:rPr lang="en-US" dirty="0" smtClean="0"/>
              <a:t>Generate inputs randomly from a probability distribution over the domain.</a:t>
            </a:r>
          </a:p>
          <a:p>
            <a:pPr lvl="1"/>
            <a:r>
              <a:rPr lang="en-US" dirty="0" smtClean="0"/>
              <a:t>Perform a deterministic computation on the inputs.</a:t>
            </a:r>
          </a:p>
          <a:p>
            <a:pPr lvl="1"/>
            <a:r>
              <a:rPr lang="en-US" dirty="0" smtClean="0"/>
              <a:t>Aggregate the results.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File:Pi 30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4330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8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51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Estimator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579296" cy="4929411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Estimator Theorem:  </a:t>
                </a:r>
                <a:r>
                  <a:rPr lang="en-US" sz="2400" dirty="0" smtClean="0"/>
                  <a:t>Let </a:t>
                </a:r>
                <a:r>
                  <a:rPr lang="el-GR" sz="2400" dirty="0" smtClean="0"/>
                  <a:t>ρ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sz="2400" dirty="0" smtClean="0"/>
                  <a:t>, Then Monte Carlo method yields an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 smtClean="0"/>
                  <a:t>-approximation to |G| with probability at least 1 – </a:t>
                </a:r>
                <a:r>
                  <a:rPr lang="el-GR" sz="2400" dirty="0" smtClean="0"/>
                  <a:t>δ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provided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457200" lvl="1" indent="0" algn="ctr">
                  <a:buNone/>
                </a:pPr>
                <a:endParaRPr lang="en-US" sz="1400" dirty="0" smtClean="0"/>
              </a:p>
              <a:p>
                <a:pPr marL="457200" lvl="1" indent="0">
                  <a:buNone/>
                </a:pP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 where </a:t>
                </a:r>
                <a:r>
                  <a:rPr lang="en-US" sz="2400" dirty="0"/>
                  <a:t>N 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400" dirty="0">
                            <a:ea typeface="Cambria Math"/>
                          </a:rPr>
                          <m:t>ρ</m:t>
                        </m:r>
                      </m:den>
                    </m:f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2"/>
                <a:ext cx="8579296" cy="4929411"/>
              </a:xfrm>
              <a:blipFill rotWithShape="1">
                <a:blip r:embed="rId2"/>
                <a:stretch>
                  <a:fillRect l="-1564" t="-16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05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52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dirty="0" smtClean="0"/>
              <a:t>The DNF Counting Problem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pPr lvl="1"/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Number of perfect </a:t>
            </a:r>
            <a:r>
              <a:rPr lang="en-US" dirty="0" err="1" smtClean="0">
                <a:uFill>
                  <a:solidFill>
                    <a:srgbClr val="FF0000"/>
                  </a:solidFill>
                </a:uFill>
              </a:rPr>
              <a:t>matchings</a:t>
            </a:r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 in bipartite graph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Near-uniform generation</a:t>
            </a:r>
          </a:p>
          <a:p>
            <a:pPr lvl="1"/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The canonical path argument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0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Generation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denote the set of distinct matchings of size </a:t>
                </a:r>
                <a:r>
                  <a:rPr lang="en-US" sz="2400" i="1" dirty="0" smtClean="0"/>
                  <a:t>k </a:t>
                </a:r>
                <a:r>
                  <a:rPr lang="en-US" sz="2400" dirty="0" smtClean="0"/>
                  <a:t>in G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 smtClean="0"/>
              </a:p>
              <a:p>
                <a:pPr marL="0" indent="0">
                  <a:buNone/>
                </a:pPr>
                <a:endParaRPr lang="en-US" sz="2400" i="1" dirty="0" smtClean="0"/>
              </a:p>
              <a:p>
                <a:r>
                  <a:rPr lang="en-US" sz="2400" dirty="0" smtClean="0"/>
                  <a:t>A </a:t>
                </a:r>
                <a:r>
                  <a:rPr lang="en-US" sz="2400" b="1" dirty="0" smtClean="0"/>
                  <a:t>uniform generator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is a randomized polynomial time algorithm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that:</a:t>
                </a:r>
              </a:p>
              <a:p>
                <a:pPr lvl="1"/>
                <a:r>
                  <a:rPr lang="en-US" sz="2400" dirty="0" smtClean="0"/>
                  <a:t>Takes G as input</a:t>
                </a:r>
              </a:p>
              <a:p>
                <a:pPr lvl="1"/>
                <a:r>
                  <a:rPr lang="en-US" sz="2400" dirty="0"/>
                  <a:t>R</a:t>
                </a:r>
                <a:r>
                  <a:rPr lang="en-US" sz="2400" dirty="0" smtClean="0"/>
                  <a:t>eturns a matching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 smtClean="0"/>
                  <a:t> such that m is uniformly distributed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3"/>
                <a:stretch>
                  <a:fillRect l="-96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57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Near-uniform generation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sz="2800" b="1" dirty="0" smtClean="0"/>
                  <a:t>Definition</a:t>
                </a:r>
                <a:r>
                  <a:rPr lang="en-US" sz="2800" dirty="0" smtClean="0"/>
                  <a:t>: Given a sample space omega, a generator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𝑈</m:t>
                        </m:r>
                      </m:e>
                    </m:acc>
                  </m:oMath>
                </a14:m>
                <a:r>
                  <a:rPr lang="en-US" sz="2800" dirty="0" smtClean="0"/>
                  <a:t> is said to be a near-uniform generator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sz="2800" dirty="0" smtClean="0"/>
                  <a:t> with error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sz="2800" dirty="0" smtClean="0"/>
                  <a:t> if, for all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en-US" sz="2800" dirty="0" smtClean="0"/>
                  <a:t>:</a:t>
                </a:r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𝑈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−1/|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1/|</m:t>
                          </m:r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|</m:t>
                          </m:r>
                        </m:den>
                      </m:f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𝜌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A near-uniform generation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 smtClean="0"/>
                  <a:t> is the one in which the sample space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4"/>
                <a:stretch>
                  <a:fillRect l="-1259" t="-1112" r="-163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Near-uniform generation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6489" b="-1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844824"/>
                <a:ext cx="8229600" cy="428133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Rationale: </a:t>
                </a:r>
              </a:p>
              <a:p>
                <a:pPr lvl="1"/>
                <a:r>
                  <a:rPr lang="en-US" sz="2400" dirty="0" smtClean="0"/>
                  <a:t>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 smtClean="0"/>
                  <a:t> and Monte Carlo method to estimate ratios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/>
                  <a:t> (estimator theorem)</a:t>
                </a:r>
              </a:p>
              <a:p>
                <a:pPr marL="457200" lvl="1" indent="0">
                  <a:buNone/>
                </a:pPr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𝑛𝑜</m:t>
                    </m:r>
                    <m:r>
                      <a:rPr lang="en-US" sz="2400" b="0" i="1" smtClean="0">
                        <a:latin typeface="Cambria Math"/>
                      </a:rPr>
                      <m:t>. </m:t>
                    </m:r>
                    <m:r>
                      <a:rPr lang="en-US" sz="2400" b="0" i="1" smtClean="0">
                        <a:latin typeface="Cambria Math"/>
                      </a:rPr>
                      <m:t>𝑜𝑓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𝑒𝑑𝑔𝑒𝑠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𝑖𝑛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𝑡h𝑒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𝑖𝑛𝑝𝑢𝑡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𝑔𝑟𝑎𝑝h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…×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sz="2400" dirty="0" smtClean="0">
                  <a:ea typeface="Cambria Math"/>
                </a:endParaRPr>
              </a:p>
              <a:p>
                <a:pPr lvl="1"/>
                <a:r>
                  <a:rPr lang="en-US" sz="2400" dirty="0" smtClean="0"/>
                  <a:t>For bipartite graph G, try to </a:t>
                </a:r>
                <a:r>
                  <a:rPr lang="en-US" sz="24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/>
                  <a:t> with error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 and running time polynomially bounded in </a:t>
                </a:r>
                <a:r>
                  <a:rPr lang="en-US" sz="2400" i="1" dirty="0" smtClean="0"/>
                  <a:t>n</a:t>
                </a:r>
                <a:endParaRPr lang="en-US" sz="2400" dirty="0"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sz="24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 smtClean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844824"/>
                <a:ext cx="8229600" cy="4281339"/>
              </a:xfrm>
              <a:blipFill rotWithShape="1">
                <a:blip r:embed="rId4"/>
                <a:stretch>
                  <a:fillRect l="-1185" t="-28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Design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Devise Markov chain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, each state is one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r>
                  <a:rPr lang="en-US" sz="2800" dirty="0" smtClean="0"/>
                  <a:t>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by executing a random walk on the underlying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. Each vertex in the graph is one 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sz="2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After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800" dirty="0" smtClean="0"/>
                  <a:t> steps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2800" dirty="0" smtClean="0"/>
                  <a:t> is not too large),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 will approach its stationary distribution. The stationary probability of each state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4"/>
                <a:stretch>
                  <a:fillRect l="-1259" t="-1112" r="-200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148064" y="4509120"/>
            <a:ext cx="3816424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148064" y="3284984"/>
            <a:ext cx="3816424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148064" y="2060848"/>
            <a:ext cx="3816424" cy="12241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Structure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251520" y="1196752"/>
                <a:ext cx="4618856" cy="4929411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b="1" dirty="0" smtClean="0"/>
                  <a:t>Underlying graph</a:t>
                </a:r>
                <a:r>
                  <a:rPr lang="en-US" dirty="0" smtClean="0"/>
                  <a:t>:</a:t>
                </a:r>
              </a:p>
              <a:p>
                <a:pPr lvl="1">
                  <a:spcBef>
                    <a:spcPts val="1200"/>
                  </a:spcBef>
                </a:pPr>
                <a:r>
                  <a:rPr lang="en-US" sz="2600" dirty="0" smtClean="0"/>
                  <a:t>Nodes: </a:t>
                </a:r>
                <a:r>
                  <a:rPr lang="en-US" sz="2400" dirty="0"/>
                  <a:t>element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600" i="1">
                        <a:latin typeface="Cambria Math"/>
                      </a:rPr>
                      <m:t> </m:t>
                    </m:r>
                  </m:oMath>
                </a14:m>
                <a:endParaRPr lang="en-US" sz="2600" dirty="0" smtClean="0"/>
              </a:p>
              <a:p>
                <a:pPr lvl="1">
                  <a:spcBef>
                    <a:spcPts val="1200"/>
                  </a:spcBef>
                </a:pPr>
                <a:r>
                  <a:rPr lang="en-US" sz="2600" dirty="0" smtClean="0"/>
                  <a:t>Edges: let </a:t>
                </a:r>
                <a:r>
                  <a:rPr lang="en-US" sz="2600" i="1" dirty="0" smtClean="0"/>
                  <a:t>E</a:t>
                </a:r>
                <a:r>
                  <a:rPr lang="en-US" sz="2600" dirty="0" smtClean="0"/>
                  <a:t> denote the set of edges in </a:t>
                </a:r>
                <a:r>
                  <a:rPr lang="en-US" sz="2600" i="1" dirty="0" smtClean="0"/>
                  <a:t>G. </a:t>
                </a:r>
                <a:r>
                  <a:rPr lang="en-US" sz="2600" dirty="0" smtClean="0"/>
                  <a:t>In any state </a:t>
                </a:r>
                <a:r>
                  <a:rPr lang="en-US" sz="2600" i="1" dirty="0" smtClean="0"/>
                  <a:t>m</a:t>
                </a:r>
                <a:r>
                  <a:rPr lang="en-US" sz="2600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 smtClean="0"/>
                  <a:t> with probability ½, remain at the state and do nothing. Otherwise, choose an edge </a:t>
                </a:r>
                <a:r>
                  <a:rPr lang="en-US" sz="2600" i="1" dirty="0" smtClean="0"/>
                  <a:t>e=(</a:t>
                </a:r>
                <a:r>
                  <a:rPr lang="en-US" sz="2600" i="1" dirty="0" err="1" smtClean="0"/>
                  <a:t>u,v</a:t>
                </a:r>
                <a:r>
                  <a:rPr lang="en-US" sz="2600" i="1" dirty="0" smtClean="0"/>
                  <a:t>):</a:t>
                </a:r>
              </a:p>
              <a:p>
                <a:pPr marL="1200150" lvl="2" indent="-342900">
                  <a:spcBef>
                    <a:spcPts val="1200"/>
                  </a:spcBef>
                </a:pPr>
                <a:r>
                  <a:rPr lang="en-US" sz="2200" b="1" dirty="0" smtClean="0"/>
                  <a:t>Reduce</a:t>
                </a:r>
                <a:r>
                  <a:rPr lang="en-US" sz="22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𝑚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, move to state </a:t>
                </a:r>
                <a:r>
                  <a:rPr lang="en-US" sz="2200" i="1" dirty="0" smtClean="0"/>
                  <a:t>m’=m-e</a:t>
                </a:r>
              </a:p>
              <a:p>
                <a:pPr marL="1200150" lvl="2" indent="-342900">
                  <a:spcBef>
                    <a:spcPts val="1200"/>
                  </a:spcBef>
                </a:pPr>
                <a:r>
                  <a:rPr lang="en-US" sz="2200" b="1" dirty="0" smtClean="0"/>
                  <a:t>Augment</a:t>
                </a:r>
                <a:r>
                  <a:rPr lang="en-US" sz="22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𝑚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200" dirty="0" smtClean="0"/>
                  <a:t>, with </a:t>
                </a:r>
                <a:r>
                  <a:rPr lang="en-US" sz="2200" i="1" dirty="0" smtClean="0"/>
                  <a:t>u</a:t>
                </a:r>
                <a:r>
                  <a:rPr lang="en-US" sz="2200" dirty="0" smtClean="0"/>
                  <a:t> and </a:t>
                </a:r>
                <a:r>
                  <a:rPr lang="en-US" sz="2200" i="1" dirty="0" smtClean="0"/>
                  <a:t>v</a:t>
                </a:r>
                <a:r>
                  <a:rPr lang="en-US" sz="2200" dirty="0" smtClean="0"/>
                  <a:t> unmatched in </a:t>
                </a:r>
                <a:r>
                  <a:rPr lang="en-US" sz="2200" i="1" dirty="0" smtClean="0"/>
                  <a:t>m</a:t>
                </a:r>
                <a:r>
                  <a:rPr lang="en-US" sz="2200" dirty="0" smtClean="0"/>
                  <a:t>, move to </a:t>
                </a:r>
                <a:r>
                  <a:rPr lang="en-US" sz="2200" i="1" dirty="0" smtClean="0"/>
                  <a:t>m’=</a:t>
                </a:r>
                <a:r>
                  <a:rPr lang="en-US" sz="2200" i="1" dirty="0" err="1" smtClean="0"/>
                  <a:t>m+e</a:t>
                </a:r>
                <a:endParaRPr lang="en-US" sz="2200" i="1" dirty="0"/>
              </a:p>
              <a:p>
                <a:pPr marL="1200150" lvl="2" indent="-342900">
                  <a:spcBef>
                    <a:spcPts val="1200"/>
                  </a:spcBef>
                </a:pPr>
                <a:r>
                  <a:rPr lang="en-US" sz="2200" b="1" dirty="0" smtClean="0"/>
                  <a:t>Rotate</a:t>
                </a:r>
                <a:r>
                  <a:rPr lang="en-US" sz="22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𝑚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200" dirty="0" smtClean="0"/>
                  <a:t>, with </a:t>
                </a:r>
                <a:r>
                  <a:rPr lang="en-US" sz="2200" i="1" dirty="0" smtClean="0"/>
                  <a:t>u</a:t>
                </a:r>
                <a:r>
                  <a:rPr lang="en-US" sz="2200" dirty="0" smtClean="0"/>
                  <a:t> matched to </a:t>
                </a:r>
                <a:r>
                  <a:rPr lang="en-US" sz="2200" i="1" dirty="0" smtClean="0"/>
                  <a:t>w</a:t>
                </a:r>
                <a:r>
                  <a:rPr lang="en-US" sz="2200" dirty="0" smtClean="0"/>
                  <a:t> and </a:t>
                </a:r>
                <a:r>
                  <a:rPr lang="en-US" sz="2200" i="1" dirty="0" smtClean="0"/>
                  <a:t>v </a:t>
                </a:r>
                <a:r>
                  <a:rPr lang="en-US" sz="2200" dirty="0" smtClean="0"/>
                  <a:t>unmatched, move to </a:t>
                </a:r>
                <a:r>
                  <a:rPr lang="en-US" sz="2200" i="1" dirty="0" smtClean="0"/>
                  <a:t>m’=(</a:t>
                </a:r>
                <a:r>
                  <a:rPr lang="en-US" sz="2200" i="1" dirty="0" err="1" smtClean="0"/>
                  <a:t>m+e</a:t>
                </a:r>
                <a:r>
                  <a:rPr lang="en-US" sz="2200" i="1" dirty="0" smtClean="0"/>
                  <a:t>)-f </a:t>
                </a:r>
                <a:r>
                  <a:rPr lang="en-US" sz="2200" dirty="0" smtClean="0"/>
                  <a:t>where </a:t>
                </a:r>
                <a:r>
                  <a:rPr lang="en-US" sz="2200" i="1" dirty="0" smtClean="0"/>
                  <a:t>f=(</a:t>
                </a:r>
                <a:r>
                  <a:rPr lang="en-US" sz="2200" i="1" dirty="0" err="1" smtClean="0"/>
                  <a:t>u,w</a:t>
                </a:r>
                <a:r>
                  <a:rPr lang="en-US" sz="2200" i="1" dirty="0" smtClean="0"/>
                  <a:t>)</a:t>
                </a:r>
              </a:p>
              <a:p>
                <a:pPr marL="1200150" lvl="2" indent="-342900">
                  <a:spcBef>
                    <a:spcPts val="1200"/>
                  </a:spcBef>
                </a:pPr>
                <a:r>
                  <a:rPr lang="en-US" sz="2200" b="1" dirty="0" smtClean="0"/>
                  <a:t>Idle</a:t>
                </a:r>
                <a:r>
                  <a:rPr lang="en-US" sz="2200" dirty="0" smtClean="0"/>
                  <a:t>: otherwise, stay at current place 	</a:t>
                </a:r>
              </a:p>
              <a:p>
                <a:pPr lvl="2">
                  <a:spcBef>
                    <a:spcPts val="12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251520" y="1196752"/>
                <a:ext cx="4618856" cy="4929411"/>
              </a:xfrm>
              <a:blipFill rotWithShape="1">
                <a:blip r:embed="rId4"/>
                <a:stretch>
                  <a:fillRect l="-1847" t="-2225" r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436096" y="23488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36096" y="29249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72200" y="23488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72200" y="29249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6"/>
            <a:endCxn id="6" idx="2"/>
          </p:cNvCxnSpPr>
          <p:nvPr/>
        </p:nvCxnSpPr>
        <p:spPr>
          <a:xfrm>
            <a:off x="5508104" y="2384884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6"/>
            <a:endCxn id="7" idx="2"/>
          </p:cNvCxnSpPr>
          <p:nvPr/>
        </p:nvCxnSpPr>
        <p:spPr>
          <a:xfrm>
            <a:off x="5508104" y="2960948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740352" y="23488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740352" y="29249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76456" y="23488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676456" y="292494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4" idx="6"/>
            <a:endCxn id="16" idx="2"/>
          </p:cNvCxnSpPr>
          <p:nvPr/>
        </p:nvCxnSpPr>
        <p:spPr>
          <a:xfrm>
            <a:off x="7812360" y="2384884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Arrow 20"/>
          <p:cNvSpPr/>
          <p:nvPr/>
        </p:nvSpPr>
        <p:spPr>
          <a:xfrm>
            <a:off x="6804248" y="2599088"/>
            <a:ext cx="648072" cy="144016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32240" y="238041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Reduce</a:t>
            </a:r>
            <a:endParaRPr lang="en-US" sz="1400" dirty="0"/>
          </a:p>
        </p:txBody>
      </p:sp>
      <p:sp>
        <p:nvSpPr>
          <p:cNvPr id="26" name="Oval 25"/>
          <p:cNvSpPr/>
          <p:nvPr/>
        </p:nvSpPr>
        <p:spPr>
          <a:xfrm>
            <a:off x="543609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3609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72200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372200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6" idx="6"/>
            <a:endCxn id="28" idx="2"/>
          </p:cNvCxnSpPr>
          <p:nvPr/>
        </p:nvCxnSpPr>
        <p:spPr>
          <a:xfrm>
            <a:off x="5508104" y="3609020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7740352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40352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676456" y="35730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67645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2" idx="6"/>
            <a:endCxn id="34" idx="2"/>
          </p:cNvCxnSpPr>
          <p:nvPr/>
        </p:nvCxnSpPr>
        <p:spPr>
          <a:xfrm>
            <a:off x="7812360" y="3609020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Arrow 36"/>
          <p:cNvSpPr/>
          <p:nvPr/>
        </p:nvSpPr>
        <p:spPr>
          <a:xfrm>
            <a:off x="6804248" y="3823224"/>
            <a:ext cx="648072" cy="144016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679284" y="35759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Augment</a:t>
            </a:r>
            <a:endParaRPr lang="en-US" sz="1400" dirty="0"/>
          </a:p>
        </p:txBody>
      </p:sp>
      <p:cxnSp>
        <p:nvCxnSpPr>
          <p:cNvPr id="39" name="Straight Connector 38"/>
          <p:cNvCxnSpPr>
            <a:stCxn id="33" idx="6"/>
            <a:endCxn id="35" idx="2"/>
          </p:cNvCxnSpPr>
          <p:nvPr/>
        </p:nvCxnSpPr>
        <p:spPr>
          <a:xfrm>
            <a:off x="7812360" y="4185084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436096" y="47971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436096" y="53732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372200" y="47971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372200" y="53732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2" idx="6"/>
            <a:endCxn id="44" idx="2"/>
          </p:cNvCxnSpPr>
          <p:nvPr/>
        </p:nvCxnSpPr>
        <p:spPr>
          <a:xfrm>
            <a:off x="5508104" y="4833156"/>
            <a:ext cx="8640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7740352" y="47971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40352" y="53732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676456" y="47971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676456" y="537321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8" idx="7"/>
            <a:endCxn id="49" idx="2"/>
          </p:cNvCxnSpPr>
          <p:nvPr/>
        </p:nvCxnSpPr>
        <p:spPr>
          <a:xfrm flipV="1">
            <a:off x="7801815" y="4833156"/>
            <a:ext cx="874641" cy="550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6804248" y="5047360"/>
            <a:ext cx="648072" cy="144016"/>
          </a:xfrm>
          <a:prstGeom prst="rightArrow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756618" y="482868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Rotate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7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56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55576" y="3068960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6516" y="33826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6516" y="395869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4588" y="33826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4588" y="395869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6"/>
            <a:endCxn id="8" idx="2"/>
          </p:cNvCxnSpPr>
          <p:nvPr/>
        </p:nvCxnSpPr>
        <p:spPr>
          <a:xfrm>
            <a:off x="1098524" y="3418634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6"/>
            <a:endCxn id="9" idx="2"/>
          </p:cNvCxnSpPr>
          <p:nvPr/>
        </p:nvCxnSpPr>
        <p:spPr>
          <a:xfrm>
            <a:off x="1098524" y="3994698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61968" y="1514062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32908" y="182773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32908" y="24037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0980" y="182773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0980" y="24037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3" idx="6"/>
            <a:endCxn id="15" idx="2"/>
          </p:cNvCxnSpPr>
          <p:nvPr/>
        </p:nvCxnSpPr>
        <p:spPr>
          <a:xfrm>
            <a:off x="3004916" y="1863736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18704" y="4653136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89644" y="496680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89644" y="55428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37716" y="496680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37716" y="55428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1" idx="6"/>
            <a:endCxn id="23" idx="2"/>
          </p:cNvCxnSpPr>
          <p:nvPr/>
        </p:nvCxnSpPr>
        <p:spPr>
          <a:xfrm>
            <a:off x="3061652" y="5578874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220072" y="1510422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91012" y="178908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91012" y="236514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39084" y="178908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9084" y="236514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8" idx="6"/>
            <a:endCxn id="29" idx="2"/>
          </p:cNvCxnSpPr>
          <p:nvPr/>
        </p:nvCxnSpPr>
        <p:spPr>
          <a:xfrm flipV="1">
            <a:off x="5563020" y="1825086"/>
            <a:ext cx="576064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220072" y="4653136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91012" y="496680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91012" y="55428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39084" y="496680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39084" y="55428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4" idx="6"/>
            <a:endCxn id="37" idx="1"/>
          </p:cNvCxnSpPr>
          <p:nvPr/>
        </p:nvCxnSpPr>
        <p:spPr>
          <a:xfrm>
            <a:off x="5563020" y="5002810"/>
            <a:ext cx="586609" cy="550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08304" y="2996952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51252" y="331062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51252" y="388668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99324" y="331062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299324" y="388668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1" idx="6"/>
            <a:endCxn id="44" idx="1"/>
          </p:cNvCxnSpPr>
          <p:nvPr/>
        </p:nvCxnSpPr>
        <p:spPr>
          <a:xfrm>
            <a:off x="7723260" y="3346626"/>
            <a:ext cx="586609" cy="550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6"/>
            <a:endCxn id="43" idx="3"/>
          </p:cNvCxnSpPr>
          <p:nvPr/>
        </p:nvCxnSpPr>
        <p:spPr>
          <a:xfrm flipV="1">
            <a:off x="7723260" y="3372085"/>
            <a:ext cx="586609" cy="550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7"/>
            <a:endCxn id="12" idx="3"/>
          </p:cNvCxnSpPr>
          <p:nvPr/>
        </p:nvCxnSpPr>
        <p:spPr>
          <a:xfrm flipV="1">
            <a:off x="1800441" y="2558927"/>
            <a:ext cx="1040798" cy="68930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5"/>
            <a:endCxn id="19" idx="1"/>
          </p:cNvCxnSpPr>
          <p:nvPr/>
        </p:nvCxnSpPr>
        <p:spPr>
          <a:xfrm>
            <a:off x="1800441" y="4113825"/>
            <a:ext cx="1097534" cy="71858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6"/>
            <a:endCxn id="26" idx="2"/>
          </p:cNvCxnSpPr>
          <p:nvPr/>
        </p:nvCxnSpPr>
        <p:spPr>
          <a:xfrm flipV="1">
            <a:off x="3886104" y="2122490"/>
            <a:ext cx="1333968" cy="364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6"/>
            <a:endCxn id="33" idx="2"/>
          </p:cNvCxnSpPr>
          <p:nvPr/>
        </p:nvCxnSpPr>
        <p:spPr>
          <a:xfrm>
            <a:off x="3942840" y="5265204"/>
            <a:ext cx="1277232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6" idx="5"/>
            <a:endCxn id="40" idx="1"/>
          </p:cNvCxnSpPr>
          <p:nvPr/>
        </p:nvCxnSpPr>
        <p:spPr>
          <a:xfrm>
            <a:off x="6264937" y="2555287"/>
            <a:ext cx="1222638" cy="62093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7"/>
            <a:endCxn id="40" idx="3"/>
          </p:cNvCxnSpPr>
          <p:nvPr/>
        </p:nvCxnSpPr>
        <p:spPr>
          <a:xfrm flipV="1">
            <a:off x="6264937" y="4041817"/>
            <a:ext cx="1222638" cy="79059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2" idx="5"/>
            <a:endCxn id="33" idx="1"/>
          </p:cNvCxnSpPr>
          <p:nvPr/>
        </p:nvCxnSpPr>
        <p:spPr>
          <a:xfrm>
            <a:off x="3706833" y="2558927"/>
            <a:ext cx="1692510" cy="227348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9" idx="7"/>
            <a:endCxn id="26" idx="3"/>
          </p:cNvCxnSpPr>
          <p:nvPr/>
        </p:nvCxnSpPr>
        <p:spPr>
          <a:xfrm flipV="1">
            <a:off x="3763569" y="2555287"/>
            <a:ext cx="1635774" cy="227712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Properties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transition has an associated probability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2|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If a transition exists from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to </a:t>
                </a:r>
                <a:r>
                  <a:rPr lang="en-US" i="1" dirty="0" smtClean="0"/>
                  <a:t>m’</a:t>
                </a:r>
                <a:r>
                  <a:rPr lang="en-US" dirty="0" smtClean="0"/>
                  <a:t> then the reverse transition also exists and has the same probability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4"/>
                <a:stretch>
                  <a:fillRect l="-1630" t="-160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809926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600" b="1" dirty="0">
                <a:solidFill>
                  <a:schemeClr val="tx2"/>
                </a:solidFill>
              </a:rPr>
              <a:t>Approximating the </a:t>
            </a:r>
            <a:r>
              <a:rPr lang="en-SG" sz="1600" b="1" dirty="0" smtClean="0">
                <a:solidFill>
                  <a:schemeClr val="tx2"/>
                </a:solidFill>
              </a:rPr>
              <a:t>Permanent </a:t>
            </a:r>
            <a:r>
              <a:rPr lang="en-SG" sz="1600" dirty="0" smtClean="0">
                <a:solidFill>
                  <a:schemeClr val="tx2"/>
                </a:solidFill>
              </a:rPr>
              <a:t>Mark </a:t>
            </a:r>
            <a:r>
              <a:rPr lang="en-SG" sz="1600" dirty="0" err="1">
                <a:solidFill>
                  <a:schemeClr val="tx2"/>
                </a:solidFill>
              </a:rPr>
              <a:t>Jerrum</a:t>
            </a:r>
            <a:r>
              <a:rPr lang="en-SG" sz="1600" dirty="0">
                <a:solidFill>
                  <a:schemeClr val="tx2"/>
                </a:solidFill>
              </a:rPr>
              <a:t> and Alistair Sinclair, </a:t>
            </a:r>
            <a:r>
              <a:rPr lang="en-SG" sz="1600" i="1" dirty="0">
                <a:solidFill>
                  <a:schemeClr val="tx2"/>
                </a:solidFill>
              </a:rPr>
              <a:t>SIAM Journal on Computing</a:t>
            </a:r>
            <a:r>
              <a:rPr lang="en-SG" sz="1600" dirty="0">
                <a:solidFill>
                  <a:schemeClr val="tx2"/>
                </a:solidFill>
              </a:rPr>
              <a:t> </a:t>
            </a:r>
            <a:r>
              <a:rPr lang="en-SG" sz="1600" b="1" dirty="0">
                <a:solidFill>
                  <a:schemeClr val="tx2"/>
                </a:solidFill>
              </a:rPr>
              <a:t>18</a:t>
            </a:r>
            <a:r>
              <a:rPr lang="en-SG" sz="1600" dirty="0">
                <a:solidFill>
                  <a:schemeClr val="tx2"/>
                </a:solidFill>
              </a:rPr>
              <a:t> (1989), 1149-1178.</a:t>
            </a:r>
            <a:r>
              <a:rPr lang="en-SG" dirty="0"/>
              <a:t/>
            </a:r>
            <a:br>
              <a:rPr lang="en-SG" dirty="0"/>
            </a:br>
            <a:r>
              <a:rPr lang="en-S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4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6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SG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If we want to find all possible permutations of 3 different items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SG" dirty="0"/>
          </a:p>
        </p:txBody>
      </p:sp>
      <p:pic>
        <p:nvPicPr>
          <p:cNvPr id="43" name="Picture 42" descr="Permut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5112" y="2781300"/>
            <a:ext cx="3533775" cy="1511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Transition Probability Matrix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n-US" dirty="0" smtClean="0"/>
                  <a:t> the stationary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: the state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after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steps of simulation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the beginning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: the probability of transition </a:t>
                </a:r>
                <a:r>
                  <a:rPr lang="en-US" i="1" dirty="0" err="1"/>
                  <a:t>i</a:t>
                </a:r>
                <a:r>
                  <a:rPr lang="en-US" i="1" dirty="0" smtClean="0"/>
                  <a:t> </a:t>
                </a:r>
                <a:r>
                  <a:rPr lang="en-US" i="1" dirty="0" smtClean="0">
                    <a:sym typeface="Wingdings" pitchFamily="2" charset="2"/>
                  </a:rPr>
                  <a:t> j</a:t>
                </a:r>
                <a:r>
                  <a:rPr lang="en-US" dirty="0" smtClean="0">
                    <a:sym typeface="Wingdings" pitchFamily="2" charset="2"/>
                  </a:rPr>
                  <a:t> then: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𝑖𝑖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≥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514350" indent="-457200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/>
                  <a:t>Conditional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given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 marL="514350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: transition probability matrix</a:t>
                </a:r>
              </a:p>
              <a:p>
                <a:pPr marL="514350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=[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4"/>
                <a:stretch>
                  <a:fillRect l="-1037" t="-2225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𝐹𝑃𝑅𝐴𝑆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Proof sketch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Prove the stationary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a </a:t>
                </a:r>
                <a:r>
                  <a:rPr lang="en-US" dirty="0"/>
                  <a:t>uniform distribution </a:t>
                </a:r>
                <a:r>
                  <a:rPr lang="en-US" dirty="0" smtClean="0"/>
                  <a:t>after finite steps</a:t>
                </a:r>
              </a:p>
              <a:p>
                <a:pPr lvl="1"/>
                <a:r>
                  <a:rPr lang="en-US" dirty="0" smtClean="0"/>
                  <a:t>The approximated stationary distribution does not depend on the starting state when number of simulation steps is polynomially bounded in </a:t>
                </a:r>
                <a:r>
                  <a:rPr lang="en-US" i="1" dirty="0" smtClean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and the error is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4"/>
                <a:stretch>
                  <a:fillRect l="-1630" t="-1607" r="-2296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 smtClean="0"/>
                  <a:t>Uniform stationary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4063" b="-2343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underlying graph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sz="2600" dirty="0" smtClean="0"/>
                  <a:t>Irreducible: we can go from any matching in a graph to any other matching</a:t>
                </a:r>
              </a:p>
              <a:p>
                <a:pPr lvl="1"/>
                <a:r>
                  <a:rPr lang="en-US" sz="2600" dirty="0" smtClean="0"/>
                  <a:t>Aperiodic: self-loop probabilities are positive</a:t>
                </a:r>
              </a:p>
              <a:p>
                <a:pPr lvl="1">
                  <a:buFont typeface="Wingdings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i="1" dirty="0" smtClean="0">
                    <a:sym typeface="Wingdings" pitchFamily="2" charset="2"/>
                  </a:rPr>
                  <a:t> is </a:t>
                </a:r>
                <a:r>
                  <a:rPr lang="en-US" sz="2600" i="1" dirty="0" err="1" smtClean="0">
                    <a:sym typeface="Wingdings" pitchFamily="2" charset="2"/>
                  </a:rPr>
                  <a:t>ergodic</a:t>
                </a:r>
                <a:endParaRPr lang="en-US" sz="2600" i="1" dirty="0">
                  <a:sym typeface="Wingdings" pitchFamily="2" charset="2"/>
                </a:endParaRPr>
              </a:p>
              <a:p>
                <a:pPr lvl="1">
                  <a:buFont typeface="Wingdings" charset="2"/>
                  <a:buChar char="à"/>
                </a:pPr>
                <a:r>
                  <a:rPr lang="en-US" sz="2600" i="1" dirty="0" smtClean="0"/>
                  <a:t>Any </a:t>
                </a:r>
                <a:r>
                  <a:rPr lang="en-US" sz="2600" i="1" dirty="0"/>
                  <a:t>finite, </a:t>
                </a:r>
                <a:r>
                  <a:rPr lang="en-US" sz="2600" i="1" dirty="0" err="1"/>
                  <a:t>ergodic</a:t>
                </a:r>
                <a:r>
                  <a:rPr lang="en-US" sz="2600" i="1" dirty="0"/>
                  <a:t> </a:t>
                </a:r>
                <a:r>
                  <a:rPr lang="en-US" sz="2600" i="1" dirty="0" smtClean="0"/>
                  <a:t>Markov Chain </a:t>
                </a:r>
                <a:r>
                  <a:rPr lang="en-US" sz="2600" i="1" dirty="0"/>
                  <a:t>converges to a unique stationary </a:t>
                </a:r>
                <a:r>
                  <a:rPr lang="en-US" sz="2600" i="1" dirty="0" smtClean="0"/>
                  <a:t>distribution after finite steps</a:t>
                </a:r>
                <a:endParaRPr lang="en-US" sz="2600" i="1" dirty="0"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Transition probability matrix P:</a:t>
                </a:r>
              </a:p>
              <a:p>
                <a:pPr lvl="1"/>
                <a:r>
                  <a:rPr lang="en-US" sz="2600" dirty="0" smtClean="0">
                    <a:sym typeface="Wingdings" pitchFamily="2" charset="2"/>
                  </a:rPr>
                  <a:t>Symmetric, doubly stochastic: each of </a:t>
                </a:r>
                <a:r>
                  <a:rPr lang="en-US" sz="2600" dirty="0" smtClean="0"/>
                  <a:t>rows </a:t>
                </a:r>
                <a:r>
                  <a:rPr lang="en-US" sz="2600" dirty="0"/>
                  <a:t>and columns sum to </a:t>
                </a:r>
                <a:r>
                  <a:rPr lang="en-US" sz="2600" dirty="0" smtClean="0"/>
                  <a:t>1</a:t>
                </a:r>
              </a:p>
              <a:p>
                <a:pPr marL="457200" lvl="1" indent="0">
                  <a:buNone/>
                </a:pPr>
                <a:r>
                  <a:rPr lang="en-US" sz="2600" i="1" dirty="0" smtClean="0">
                    <a:sym typeface="Wingdings" pitchFamily="2" charset="2"/>
                  </a:rPr>
                  <a:t>The stationary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  <a:sym typeface="Wingdings" pitchFamily="2" charset="2"/>
                          </a:rPr>
                          <m:t>𝐶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  <a:sym typeface="Wingdings" pitchFamily="2" charset="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i="1" dirty="0" smtClean="0">
                    <a:sym typeface="Wingdings" pitchFamily="2" charset="2"/>
                  </a:rPr>
                  <a:t> must be the uniform distribution on its states</a:t>
                </a:r>
                <a:endParaRPr lang="en-US" sz="2600" i="1" dirty="0" smtClean="0"/>
              </a:p>
              <a:p>
                <a:pPr marL="457200" lvl="1" indent="0">
                  <a:buNone/>
                </a:pPr>
                <a:endParaRPr lang="en-US" dirty="0" smtClean="0">
                  <a:sym typeface="Wingdings" pitchFamily="2" charset="2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4"/>
                <a:stretch>
                  <a:fillRect l="-1481" t="-2472" r="-118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A</a:t>
            </a:r>
            <a:r>
              <a:rPr lang="en-US" sz="3600" dirty="0" smtClean="0"/>
              <a:t>pproximated stationary distribution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Relative point-wise distance: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𝑚𝑎𝑥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Need to prove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i="0" dirty="0" smtClean="0">
                    <a:latin typeface="+mj-lt"/>
                    <a:ea typeface="Cambria Mat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i="0" dirty="0" smtClean="0">
                    <a:latin typeface="+mj-lt"/>
                    <a:ea typeface="Cambria Math"/>
                  </a:rPr>
                  <a:t>)</a:t>
                </a:r>
                <a:r>
                  <a:rPr lang="en-US" dirty="0" smtClean="0"/>
                  <a:t> reduces below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dirty="0" smtClean="0"/>
                  <a:t> polynomial in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3"/>
                <a:stretch>
                  <a:fillRect l="-1630" t="-1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72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8614"/>
                <a:ext cx="8229600" cy="778098"/>
              </a:xfrm>
            </p:spPr>
            <p:txBody>
              <a:bodyPr/>
              <a:lstStyle/>
              <a:p>
                <a:r>
                  <a:rPr lang="en-US" dirty="0" smtClean="0"/>
                  <a:t>Proof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8614"/>
                <a:ext cx="8229600" cy="778098"/>
              </a:xfrm>
              <a:blipFill rotWithShape="1">
                <a:blip r:embed="rId3"/>
                <a:stretch>
                  <a:fillRect b="-54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are eigenvalues of P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𝑁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is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nu</m:t>
                    </m:r>
                  </m:oMath>
                </a14:m>
                <a:r>
                  <a:rPr lang="en-US" sz="2400" dirty="0" smtClean="0"/>
                  <a:t>mber of states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     </a:t>
                </a:r>
                <a:r>
                  <a:rPr lang="en-US" sz="2400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ea typeface="Cambria Math"/>
                      </a:rPr>
                      <m:t>Ο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400" dirty="0"/>
                  <a:t>	</a:t>
                </a:r>
                <a:endParaRPr lang="en-US" sz="2400" dirty="0" smtClean="0"/>
              </a:p>
              <a:p>
                <a:r>
                  <a:rPr lang="en-US" sz="2400" dirty="0" smtClean="0"/>
                  <a:t>By theorem 6.21: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)≤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sz="2400" dirty="0" smtClean="0"/>
                  <a:t>By Proposition B.3: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≤</m:t>
                      </m:r>
                      <m:sSup>
                        <m:s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r>
                  <a:rPr lang="en-US" sz="2400" dirty="0" smtClean="0"/>
                  <a:t>Choose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/>
                            <a:ea typeface="Cambria Math"/>
                          </a:rPr>
                          <m:t>(4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)(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then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&gt;2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∆(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)≤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sup>
                      </m:sSup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  <a:ea typeface="Cambria Math"/>
                                </a:rPr>
                                <m:t>(4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US" sz="2400" i="1" dirty="0"/>
                                <m:t> 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4"/>
                <a:stretch>
                  <a:fillRect l="-963" t="-9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</p:spPr>
            <p:txBody>
              <a:bodyPr/>
              <a:lstStyle/>
              <a:p>
                <a:r>
                  <a:rPr lang="en-US" sz="4000" dirty="0" smtClean="0"/>
                  <a:t>Proof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4000" dirty="0" smtClean="0"/>
                  <a:t> is polynomially bounded in n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  <a:blipFill rotWithShape="1">
                <a:blip r:embed="rId3"/>
                <a:stretch>
                  <a:fillRect t="-14063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/>
                  <a:t> the stationary probability of transition </a:t>
                </a:r>
                <a:r>
                  <a:rPr lang="en-US" sz="2400" i="1" dirty="0" err="1" smtClean="0"/>
                  <a:t>i</a:t>
                </a:r>
                <a:r>
                  <a:rPr lang="en-US" sz="2400" i="1" dirty="0" smtClean="0"/>
                  <a:t> </a:t>
                </a:r>
                <a:r>
                  <a:rPr lang="en-US" sz="2400" i="1" dirty="0" smtClean="0">
                    <a:sym typeface="Wingdings" pitchFamily="2" charset="2"/>
                  </a:rPr>
                  <a:t> j</a:t>
                </a:r>
                <a:r>
                  <a:rPr lang="en-US" sz="2400" i="1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Let S be a subset of the set of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such that: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∅⊂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⋃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 smtClean="0"/>
                  <a:t> is its complement:</a:t>
                </a:r>
              </a:p>
              <a:p>
                <a:pPr lvl="1"/>
                <a:r>
                  <a:rPr lang="en-US" sz="2000" i="1" dirty="0"/>
                  <a:t>C</a:t>
                </a:r>
                <a:r>
                  <a:rPr lang="en-US" sz="2000" i="1" dirty="0" smtClean="0"/>
                  <a:t>apacity</a:t>
                </a:r>
                <a:r>
                  <a:rPr lang="en-US" sz="2000" dirty="0" smtClean="0"/>
                  <a:t> of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lvl="1"/>
                <a:r>
                  <a:rPr lang="en-US" sz="2000" i="1" dirty="0" err="1" smtClean="0"/>
                  <a:t>Ergodic</a:t>
                </a:r>
                <a:r>
                  <a:rPr lang="en-US" sz="2000" i="1" dirty="0" smtClean="0"/>
                  <a:t> flow </a:t>
                </a:r>
                <a:r>
                  <a:rPr lang="en-US" sz="2000" dirty="0" smtClean="0"/>
                  <a:t>out of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lvl="1"/>
                <a:r>
                  <a:rPr lang="en-US" sz="2000" i="1" dirty="0" smtClean="0"/>
                  <a:t>Conductance</a:t>
                </a:r>
                <a:r>
                  <a:rPr lang="en-US" sz="2000" dirty="0" smtClean="0"/>
                  <a:t> of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4"/>
                <a:stretch>
                  <a:fillRect l="-96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</p:spPr>
            <p:txBody>
              <a:bodyPr/>
              <a:lstStyle/>
              <a:p>
                <a:r>
                  <a:rPr lang="en-US" sz="4000" dirty="0" smtClean="0"/>
                  <a:t>Proof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𝜏</m:t>
                    </m:r>
                  </m:oMath>
                </a14:m>
                <a:r>
                  <a:rPr lang="en-US" sz="4000" dirty="0" smtClean="0"/>
                  <a:t> is polynomially bounded in n</a:t>
                </a: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778098"/>
              </a:xfrm>
              <a:blipFill rotWithShape="1">
                <a:blip r:embed="rId3"/>
                <a:stretch>
                  <a:fillRect t="-14063"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From theorems 6.16, 6.17 and 6.19: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1−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</a:t>
                </a:r>
                <a:r>
                  <a:rPr lang="en-US" sz="2000" dirty="0" smtClean="0">
                    <a:sym typeface="Wingdings" pitchFamily="2" charset="2"/>
                  </a:rPr>
                  <a:t>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sym typeface="Wingdings" pitchFamily="2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≤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400" dirty="0" smtClean="0"/>
                  <a:t>By Canonical path argument: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sz="2400" i="1" smtClean="0">
                        <a:latin typeface="Cambria Math"/>
                        <a:ea typeface="Cambria Math"/>
                      </a:rPr>
                      <m:t>≥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>
                  <a:buFont typeface="Wingdings"/>
                  <a:buChar char="à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sym typeface="Wingdings" pitchFamily="2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is polynomially upper-bounded in </a:t>
                </a:r>
                <a:r>
                  <a:rPr lang="en-US" sz="2400" i="1" dirty="0" smtClean="0"/>
                  <a:t>n </a:t>
                </a:r>
              </a:p>
              <a:p>
                <a:pPr>
                  <a:buFont typeface="Wingdings"/>
                  <a:buChar char="à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/>
                            <a:ea typeface="Cambria Math"/>
                          </a:rPr>
                          <m:t>(4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func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)(</m:t>
                        </m:r>
                        <m:func>
                          <m:func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  <a:ea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US" sz="2400" i="1" dirty="0"/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is also polynomially upper-bounded in n</a:t>
                </a:r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4"/>
                <a:stretch>
                  <a:fillRect l="-963" t="-9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67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dirty="0" smtClean="0"/>
              <a:t>The DNF Counting Problem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pPr lvl="1"/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number of perfect </a:t>
            </a:r>
            <a:r>
              <a:rPr lang="en-US" dirty="0" err="1" smtClean="0">
                <a:uFill>
                  <a:solidFill>
                    <a:srgbClr val="FF0000"/>
                  </a:solidFill>
                </a:uFill>
              </a:rPr>
              <a:t>matchings</a:t>
            </a:r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 in bipartite graph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</a:rPr>
              <a:t>The canonical path argument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638800" y="3733800"/>
            <a:ext cx="2667000" cy="198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Let S be a subset of the set of states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such that: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∅⊂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⊂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⋃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400" dirty="0"/>
                  <a:t> is its complement:</a:t>
                </a:r>
              </a:p>
              <a:p>
                <a:pPr lvl="1"/>
                <a:r>
                  <a:rPr lang="en-US" sz="2000" i="1" dirty="0"/>
                  <a:t>Capacity</a:t>
                </a:r>
                <a:r>
                  <a:rPr lang="en-US" sz="2000" dirty="0"/>
                  <a:t> of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lvl="1"/>
                <a:r>
                  <a:rPr lang="en-US" sz="2000" i="1" dirty="0" err="1"/>
                  <a:t>Ergodic</a:t>
                </a:r>
                <a:r>
                  <a:rPr lang="en-US" sz="2000" i="1" dirty="0"/>
                  <a:t> flow </a:t>
                </a:r>
                <a:r>
                  <a:rPr lang="en-US" sz="2000" dirty="0"/>
                  <a:t>out of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𝑆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</m:acc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  <a:p>
                <a:pPr lvl="1"/>
                <a:r>
                  <a:rPr lang="en-US" sz="2000" i="1" dirty="0"/>
                  <a:t>Conductance</a:t>
                </a:r>
                <a:r>
                  <a:rPr lang="en-US" sz="2000" dirty="0"/>
                  <a:t> of 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endParaRPr lang="en-SG" dirty="0" smtClean="0"/>
              </a:p>
              <a:p>
                <a:pPr lvl="1"/>
                <a:r>
                  <a:rPr lang="en-US" dirty="0" smtClean="0"/>
                  <a:t>Conductance of Markov chain with state space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, is defined as 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∅⊂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⊂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∁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lang="en-US" i="1" dirty="0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1/2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2"/>
                <a:stretch>
                  <a:fillRect l="-963" t="-989" r="-3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019800" y="4084637"/>
            <a:ext cx="1828800" cy="1325563"/>
          </a:xfrm>
          <a:prstGeom prst="ellipse">
            <a:avLst/>
          </a:prstGeom>
          <a:solidFill>
            <a:srgbClr val="00B0F0">
              <a:alpha val="0"/>
            </a:srgbClr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7" name="Line 66"/>
          <p:cNvSpPr>
            <a:spLocks noChangeShapeType="1"/>
          </p:cNvSpPr>
          <p:nvPr/>
        </p:nvSpPr>
        <p:spPr bwMode="auto">
          <a:xfrm>
            <a:off x="6567488" y="4132262"/>
            <a:ext cx="644525" cy="1231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4630737"/>
            <a:ext cx="69532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r>
              <a:rPr lang="en-US" dirty="0"/>
              <a:t>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7105650" y="4337049"/>
                <a:ext cx="489814" cy="524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Comic Sans MS" pitchFamily="66" charset="0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05650" y="4337049"/>
                <a:ext cx="489814" cy="524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74"/>
          <p:cNvSpPr>
            <a:spLocks noChangeShapeType="1"/>
          </p:cNvSpPr>
          <p:nvPr/>
        </p:nvSpPr>
        <p:spPr bwMode="auto">
          <a:xfrm flipV="1">
            <a:off x="6567488" y="4349749"/>
            <a:ext cx="538163" cy="165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11" name="Line 75"/>
          <p:cNvSpPr>
            <a:spLocks noChangeShapeType="1"/>
          </p:cNvSpPr>
          <p:nvPr/>
        </p:nvSpPr>
        <p:spPr bwMode="auto">
          <a:xfrm flipV="1">
            <a:off x="6719888" y="4667249"/>
            <a:ext cx="538163" cy="165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12" name="Line 76"/>
          <p:cNvSpPr>
            <a:spLocks noChangeShapeType="1"/>
          </p:cNvSpPr>
          <p:nvPr/>
        </p:nvSpPr>
        <p:spPr bwMode="auto">
          <a:xfrm flipV="1">
            <a:off x="6835775" y="4924424"/>
            <a:ext cx="538163" cy="165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46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3FBB7-3BAE-4D19-BDD8-B3391DBE8D24}" type="slidenum">
              <a:rPr lang="he-IL"/>
              <a:pPr/>
              <a:t>69</a:t>
            </a:fld>
            <a:endParaRPr lang="en-US"/>
          </a:p>
        </p:txBody>
      </p:sp>
      <p:sp>
        <p:nvSpPr>
          <p:cNvPr id="179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path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03" name="Rectangle 3"/>
              <p:cNvSpPr>
                <a:spLocks noGrp="1" noChangeArrowheads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 smtClean="0"/>
                  <a:t>For </a:t>
                </a:r>
                <a:r>
                  <a:rPr lang="en-US" sz="2400" dirty="0"/>
                  <a:t>every pair of states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𝑌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𝑄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define a path </a:t>
                </a:r>
                <a:endParaRPr lang="en-US" sz="240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sz="2400" i="1" dirty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0,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i="1" dirty="0">
                                  <a:latin typeface="Cambria Math"/>
                                </a:rPr>
                                <m:t>,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 smtClean="0"/>
                  <a:t> where </a:t>
                </a:r>
                <a:r>
                  <a:rPr lang="en-US" sz="2400" dirty="0"/>
                  <a:t>the probability of going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is nonzero.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179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2"/>
                <a:stretch>
                  <a:fillRect l="-1111" t="-234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67644" y="2738198"/>
            <a:ext cx="5638960" cy="2536355"/>
            <a:chOff x="755576" y="1510422"/>
            <a:chExt cx="7776864" cy="4366850"/>
          </a:xfrm>
        </p:grpSpPr>
        <p:sp>
          <p:nvSpPr>
            <p:cNvPr id="7" name="Oval 6"/>
            <p:cNvSpPr/>
            <p:nvPr/>
          </p:nvSpPr>
          <p:spPr>
            <a:xfrm>
              <a:off x="755576" y="3068960"/>
              <a:ext cx="1224136" cy="12241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026516" y="338263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26516" y="395869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74588" y="338263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674588" y="3958694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8" idx="6"/>
              <a:endCxn id="10" idx="2"/>
            </p:cNvCxnSpPr>
            <p:nvPr/>
          </p:nvCxnSpPr>
          <p:spPr>
            <a:xfrm>
              <a:off x="1098524" y="3418634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6"/>
              <a:endCxn id="11" idx="2"/>
            </p:cNvCxnSpPr>
            <p:nvPr/>
          </p:nvCxnSpPr>
          <p:spPr>
            <a:xfrm>
              <a:off x="1098524" y="3994698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661968" y="1514062"/>
              <a:ext cx="1224136" cy="12241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932908" y="18277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32908" y="24037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80980" y="182773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80980" y="240379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15" idx="6"/>
              <a:endCxn id="17" idx="2"/>
            </p:cNvCxnSpPr>
            <p:nvPr/>
          </p:nvCxnSpPr>
          <p:spPr>
            <a:xfrm>
              <a:off x="3004916" y="1863736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718704" y="4653136"/>
              <a:ext cx="1224136" cy="12241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89644" y="496680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989644" y="554287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637716" y="496680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637716" y="554287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2" idx="6"/>
              <a:endCxn id="24" idx="2"/>
            </p:cNvCxnSpPr>
            <p:nvPr/>
          </p:nvCxnSpPr>
          <p:spPr>
            <a:xfrm>
              <a:off x="3061652" y="5578874"/>
              <a:ext cx="57606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5220072" y="1510422"/>
              <a:ext cx="1224136" cy="12241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491012" y="178908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491012" y="236514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139084" y="178908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9084" y="236514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8" idx="6"/>
              <a:endCxn id="29" idx="2"/>
            </p:cNvCxnSpPr>
            <p:nvPr/>
          </p:nvCxnSpPr>
          <p:spPr>
            <a:xfrm flipV="1">
              <a:off x="5563020" y="1825086"/>
              <a:ext cx="576064" cy="5760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5220072" y="4653136"/>
              <a:ext cx="1224136" cy="12241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491012" y="496680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491012" y="554287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39084" y="496680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139084" y="5542870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33" idx="6"/>
              <a:endCxn id="36" idx="1"/>
            </p:cNvCxnSpPr>
            <p:nvPr/>
          </p:nvCxnSpPr>
          <p:spPr>
            <a:xfrm>
              <a:off x="5563020" y="5002810"/>
              <a:ext cx="586609" cy="5506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7308304" y="2996952"/>
              <a:ext cx="1224136" cy="122413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651252" y="331062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651252" y="388668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8299324" y="331062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8299324" y="388668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39" idx="6"/>
              <a:endCxn id="42" idx="1"/>
            </p:cNvCxnSpPr>
            <p:nvPr/>
          </p:nvCxnSpPr>
          <p:spPr>
            <a:xfrm>
              <a:off x="7723260" y="3346626"/>
              <a:ext cx="586609" cy="5506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6"/>
              <a:endCxn id="41" idx="3"/>
            </p:cNvCxnSpPr>
            <p:nvPr/>
          </p:nvCxnSpPr>
          <p:spPr>
            <a:xfrm flipV="1">
              <a:off x="7723260" y="3372085"/>
              <a:ext cx="586609" cy="5506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7" idx="7"/>
              <a:endCxn id="14" idx="3"/>
            </p:cNvCxnSpPr>
            <p:nvPr/>
          </p:nvCxnSpPr>
          <p:spPr>
            <a:xfrm flipV="1">
              <a:off x="1800441" y="2558927"/>
              <a:ext cx="1040798" cy="689304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7" idx="5"/>
              <a:endCxn id="20" idx="1"/>
            </p:cNvCxnSpPr>
            <p:nvPr/>
          </p:nvCxnSpPr>
          <p:spPr>
            <a:xfrm>
              <a:off x="1800441" y="4113825"/>
              <a:ext cx="1097534" cy="718582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4" idx="6"/>
              <a:endCxn id="26" idx="2"/>
            </p:cNvCxnSpPr>
            <p:nvPr/>
          </p:nvCxnSpPr>
          <p:spPr>
            <a:xfrm flipV="1">
              <a:off x="3886104" y="2122490"/>
              <a:ext cx="1333968" cy="364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6"/>
              <a:endCxn id="32" idx="2"/>
            </p:cNvCxnSpPr>
            <p:nvPr/>
          </p:nvCxnSpPr>
          <p:spPr>
            <a:xfrm>
              <a:off x="3942840" y="5265204"/>
              <a:ext cx="1277232" cy="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6" idx="5"/>
              <a:endCxn id="38" idx="1"/>
            </p:cNvCxnSpPr>
            <p:nvPr/>
          </p:nvCxnSpPr>
          <p:spPr>
            <a:xfrm>
              <a:off x="6264937" y="2555287"/>
              <a:ext cx="1222638" cy="620936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2" idx="7"/>
              <a:endCxn id="38" idx="3"/>
            </p:cNvCxnSpPr>
            <p:nvPr/>
          </p:nvCxnSpPr>
          <p:spPr>
            <a:xfrm flipV="1">
              <a:off x="6264937" y="4041817"/>
              <a:ext cx="1222638" cy="79059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14" idx="5"/>
              <a:endCxn id="32" idx="1"/>
            </p:cNvCxnSpPr>
            <p:nvPr/>
          </p:nvCxnSpPr>
          <p:spPr>
            <a:xfrm>
              <a:off x="3706833" y="2558927"/>
              <a:ext cx="1692510" cy="227348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0" idx="7"/>
              <a:endCxn id="26" idx="3"/>
            </p:cNvCxnSpPr>
            <p:nvPr/>
          </p:nvCxnSpPr>
          <p:spPr>
            <a:xfrm flipV="1">
              <a:off x="3763569" y="2555287"/>
              <a:ext cx="1635774" cy="227712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59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7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Solving and </a:t>
            </a:r>
            <a:r>
              <a:rPr lang="en-US" b="1" dirty="0" smtClean="0"/>
              <a:t>Counting</a:t>
            </a:r>
            <a:endParaRPr lang="en-SG" b="1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67544" y="1844824"/>
            <a:ext cx="8229600" cy="3312368"/>
          </a:xfrm>
        </p:spPr>
        <p:txBody>
          <a:bodyPr/>
          <a:lstStyle/>
          <a:p>
            <a:r>
              <a:rPr lang="en-US" sz="2400" dirty="0" smtClean="0"/>
              <a:t>When we are trying to count, we actually try to find the number of solutions of  </a:t>
            </a:r>
            <a:r>
              <a:rPr lang="en-US" sz="2400" b="1" dirty="0" smtClean="0"/>
              <a:t>∏</a:t>
            </a:r>
            <a:r>
              <a:rPr lang="en-US" sz="2400" dirty="0" smtClean="0"/>
              <a:t>  where </a:t>
            </a:r>
            <a:r>
              <a:rPr lang="en-US" sz="2400" b="1" i="1" dirty="0" smtClean="0"/>
              <a:t>I</a:t>
            </a:r>
            <a:r>
              <a:rPr lang="en-US" sz="2400" dirty="0" smtClean="0"/>
              <a:t> is a solution</a:t>
            </a:r>
          </a:p>
          <a:p>
            <a:r>
              <a:rPr lang="en-US" sz="2400" dirty="0" smtClean="0"/>
              <a:t>Following the same example, in the counting version we want to know how many such permutations exist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SG" sz="2400" dirty="0"/>
          </a:p>
        </p:txBody>
      </p:sp>
      <p:pic>
        <p:nvPicPr>
          <p:cNvPr id="39" name="Picture 38" descr="Permuta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077072"/>
            <a:ext cx="2505075" cy="127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3FBB7-3BAE-4D19-BDD8-B3391DBE8D24}" type="slidenum">
              <a:rPr lang="he-IL"/>
              <a:pPr/>
              <a:t>70</a:t>
            </a:fld>
            <a:endParaRPr lang="en-US"/>
          </a:p>
        </p:txBody>
      </p:sp>
      <p:sp>
        <p:nvSpPr>
          <p:cNvPr id="179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path</a:t>
            </a:r>
            <a:endParaRPr lang="en-US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orient="vert" idx="1"/>
          </p:nvPr>
        </p:nvSpPr>
        <p:spPr/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r>
              <a:rPr lang="en-US" sz="2400" dirty="0" smtClean="0"/>
              <a:t>Symmetric </a:t>
            </a:r>
            <a:r>
              <a:rPr lang="en-US" sz="2400" dirty="0"/>
              <a:t>difference X</a:t>
            </a:r>
            <a:r>
              <a:rPr lang="en-US" sz="2400" dirty="0">
                <a:sym typeface="Symbol" pitchFamily="18" charset="2"/>
              </a:rPr>
              <a:t></a:t>
            </a:r>
            <a:r>
              <a:rPr lang="en-US" sz="2400" dirty="0"/>
              <a:t>Y 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/>
              <a:t>This consists of a disjoint collection of paths in </a:t>
            </a:r>
            <a:r>
              <a:rPr lang="en-US" sz="2400" dirty="0" smtClean="0"/>
              <a:t>H </a:t>
            </a:r>
            <a:r>
              <a:rPr lang="en-US" sz="2400" dirty="0"/>
              <a:t>(some of which may be closed cycles), each of which has edges that belong alternately to X and to Y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Fix </a:t>
            </a:r>
            <a:r>
              <a:rPr lang="en-US" sz="2400" dirty="0"/>
              <a:t>some arbitrary ordering on all simple paths in </a:t>
            </a:r>
            <a:r>
              <a:rPr lang="en-US" sz="2400" dirty="0" smtClean="0"/>
              <a:t>H, </a:t>
            </a:r>
            <a:r>
              <a:rPr lang="en-US" sz="2400" dirty="0"/>
              <a:t>and designated in each of them a so-called “start vertex”, which is arbitrary if the path is a closed cycle but must be an endpoint otherwise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ordering induces a unique ordering P</a:t>
            </a:r>
            <a:r>
              <a:rPr lang="en-US" sz="2400" baseline="-25000" dirty="0"/>
              <a:t>1</a:t>
            </a:r>
            <a:r>
              <a:rPr lang="en-US" sz="2400" dirty="0"/>
              <a:t>, P</a:t>
            </a:r>
            <a:r>
              <a:rPr lang="en-US" sz="2400" baseline="-25000" dirty="0"/>
              <a:t>2</a:t>
            </a:r>
            <a:r>
              <a:rPr lang="en-US" sz="2400" dirty="0"/>
              <a:t>, . . . , P</a:t>
            </a:r>
            <a:r>
              <a:rPr lang="en-US" sz="2400" baseline="-25000" dirty="0"/>
              <a:t>m</a:t>
            </a:r>
            <a:r>
              <a:rPr lang="en-US" sz="2400" dirty="0"/>
              <a:t> on the paths appearing in X</a:t>
            </a:r>
            <a:r>
              <a:rPr lang="en-US" sz="2400" dirty="0">
                <a:sym typeface="Symbol" pitchFamily="18" charset="2"/>
              </a:rPr>
              <a:t></a:t>
            </a:r>
            <a:r>
              <a:rPr lang="en-US" sz="2400" dirty="0"/>
              <a:t>Y</a:t>
            </a:r>
            <a:r>
              <a:rPr lang="en-US" sz="2400" dirty="0" smtClean="0"/>
              <a:t>.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/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canonical path from X to Y involves “unwinding” each of the P</a:t>
            </a:r>
            <a:r>
              <a:rPr lang="en-US" sz="2400" baseline="-25000" dirty="0"/>
              <a:t>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5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6B0D3-6665-4396-B0E0-648F0A62E952}" type="slidenum">
              <a:rPr lang="he-IL"/>
              <a:pPr/>
              <a:t>71</a:t>
            </a:fld>
            <a:endParaRPr lang="en-US"/>
          </a:p>
        </p:txBody>
      </p:sp>
      <p:sp>
        <p:nvSpPr>
          <p:cNvPr id="180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path</a:t>
            </a:r>
            <a:endParaRPr lang="en-US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There are two cases to consider: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</a:t>
            </a:r>
            <a:r>
              <a:rPr lang="en-US" sz="1800" baseline="-25000" dirty="0"/>
              <a:t>i</a:t>
            </a:r>
            <a:r>
              <a:rPr lang="en-US" sz="1800" dirty="0"/>
              <a:t> is not a cycle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If P</a:t>
            </a:r>
            <a:r>
              <a:rPr lang="en-US" sz="1600" baseline="-25000" dirty="0"/>
              <a:t>i</a:t>
            </a:r>
            <a:r>
              <a:rPr lang="en-US" sz="1600" dirty="0"/>
              <a:t> starts with a X-edge, remove it (↓-</a:t>
            </a:r>
            <a:r>
              <a:rPr lang="en-US" sz="1600" dirty="0" smtClean="0"/>
              <a:t>transition -reduce)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Perform a sequence of ↔-transitions (removes X-edge, inserts </a:t>
            </a:r>
            <a:r>
              <a:rPr lang="en-US" sz="1600" dirty="0" smtClean="0"/>
              <a:t>Y-edge - Rotate)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If P</a:t>
            </a:r>
            <a:r>
              <a:rPr lang="en-US" sz="1600" baseline="-25000" dirty="0"/>
              <a:t>i</a:t>
            </a:r>
            <a:r>
              <a:rPr lang="en-US" sz="1600" dirty="0"/>
              <a:t>’s length is odd (we remain with one Y-edge), insert it (↑-</a:t>
            </a:r>
            <a:r>
              <a:rPr lang="en-US" sz="1600" dirty="0" smtClean="0"/>
              <a:t>transition - Augment)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</a:t>
            </a:r>
            <a:r>
              <a:rPr lang="en-US" sz="1800" baseline="-25000" dirty="0"/>
              <a:t>i</a:t>
            </a:r>
            <a:r>
              <a:rPr lang="en-US" sz="1800" dirty="0"/>
              <a:t> is a cycle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Let P</a:t>
            </a:r>
            <a:r>
              <a:rPr lang="en-US" sz="1600" baseline="-25000" dirty="0"/>
              <a:t>i</a:t>
            </a:r>
            <a:r>
              <a:rPr lang="en-US" sz="1600" dirty="0"/>
              <a:t>=(v</a:t>
            </a:r>
            <a:r>
              <a:rPr lang="en-US" sz="1600" baseline="-25000" dirty="0"/>
              <a:t>0</a:t>
            </a:r>
            <a:r>
              <a:rPr lang="en-US" sz="1600" dirty="0"/>
              <a:t>,v</a:t>
            </a:r>
            <a:r>
              <a:rPr lang="en-US" sz="1600" baseline="-25000" dirty="0"/>
              <a:t>1</a:t>
            </a:r>
            <a:r>
              <a:rPr lang="en-US" sz="1600" dirty="0"/>
              <a:t>,. . .,v</a:t>
            </a:r>
            <a:r>
              <a:rPr lang="en-US" sz="1600" baseline="-25000" dirty="0"/>
              <a:t>2l+1</a:t>
            </a:r>
            <a:r>
              <a:rPr lang="en-US" sz="1600" dirty="0"/>
              <a:t>)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V</a:t>
            </a:r>
            <a:r>
              <a:rPr lang="en-US" sz="1600" baseline="-25000" dirty="0"/>
              <a:t>0</a:t>
            </a:r>
            <a:r>
              <a:rPr lang="en-US" sz="1600" dirty="0"/>
              <a:t> is the start vertex,                         ,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Remove (v</a:t>
            </a:r>
            <a:r>
              <a:rPr lang="en-US" sz="1600" baseline="-25000" dirty="0"/>
              <a:t>0</a:t>
            </a:r>
            <a:r>
              <a:rPr lang="en-US" sz="1600" dirty="0"/>
              <a:t>,v</a:t>
            </a:r>
            <a:r>
              <a:rPr lang="en-US" sz="1600" baseline="-25000" dirty="0"/>
              <a:t>1</a:t>
            </a:r>
            <a:r>
              <a:rPr lang="en-US" sz="1600" dirty="0"/>
              <a:t>) – an X-edge (↓-</a:t>
            </a:r>
            <a:r>
              <a:rPr lang="en-US" sz="1600" dirty="0" smtClean="0"/>
              <a:t>transition-reduce)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We are left with a path with endpoints v</a:t>
            </a:r>
            <a:r>
              <a:rPr lang="en-US" sz="1600" baseline="-25000" dirty="0"/>
              <a:t>0</a:t>
            </a:r>
            <a:r>
              <a:rPr lang="en-US" sz="1600" dirty="0"/>
              <a:t>, v</a:t>
            </a:r>
            <a:r>
              <a:rPr lang="en-US" sz="1600" baseline="-25000" dirty="0"/>
              <a:t>1</a:t>
            </a:r>
            <a:r>
              <a:rPr lang="en-US" sz="1600" dirty="0"/>
              <a:t>, one of which must be the start vertex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  <a:p>
            <a:pPr lvl="2">
              <a:lnSpc>
                <a:spcPct val="80000"/>
              </a:lnSpc>
            </a:pPr>
            <a:endParaRPr lang="en-US" sz="1600" dirty="0" smtClean="0"/>
          </a:p>
          <a:p>
            <a:pPr lvl="2">
              <a:lnSpc>
                <a:spcPct val="80000"/>
              </a:lnSpc>
            </a:pPr>
            <a:r>
              <a:rPr lang="en-US" sz="1600" dirty="0" smtClean="0"/>
              <a:t>Continue </a:t>
            </a:r>
            <a:r>
              <a:rPr lang="en-US" sz="1600" dirty="0"/>
              <a:t>as above, but: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If v</a:t>
            </a:r>
            <a:r>
              <a:rPr lang="en-US" sz="1600" baseline="-25000" dirty="0"/>
              <a:t>0</a:t>
            </a:r>
            <a:r>
              <a:rPr lang="en-US" sz="1600" dirty="0"/>
              <a:t> is the start vertex, use v</a:t>
            </a:r>
            <a:r>
              <a:rPr lang="en-US" sz="1600" baseline="-25000" dirty="0"/>
              <a:t>1</a:t>
            </a:r>
            <a:r>
              <a:rPr lang="en-US" sz="1600" dirty="0"/>
              <a:t> as the start vertex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If v</a:t>
            </a:r>
            <a:r>
              <a:rPr lang="en-US" sz="1600" baseline="-25000" dirty="0"/>
              <a:t>1</a:t>
            </a:r>
            <a:r>
              <a:rPr lang="en-US" sz="1600" dirty="0"/>
              <a:t> is the start vertex, use v</a:t>
            </a:r>
            <a:r>
              <a:rPr lang="en-US" sz="1600" baseline="-25000" dirty="0"/>
              <a:t>0</a:t>
            </a:r>
            <a:r>
              <a:rPr lang="en-US" sz="1600" dirty="0"/>
              <a:t> as the start vertex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(This trick serves to distinguish paths from cycles)</a:t>
            </a:r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87543"/>
              </p:ext>
            </p:extLst>
          </p:nvPr>
        </p:nvGraphicFramePr>
        <p:xfrm>
          <a:off x="2743200" y="4273550"/>
          <a:ext cx="14398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939600" imgH="279360" progId="Equation.DSMT4">
                  <p:embed/>
                </p:oleObj>
              </mc:Choice>
              <mc:Fallback>
                <p:oleObj name="Equation" r:id="rId3" imgW="939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273550"/>
                        <a:ext cx="1439862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26437"/>
              </p:ext>
            </p:extLst>
          </p:nvPr>
        </p:nvGraphicFramePr>
        <p:xfrm>
          <a:off x="4648200" y="4273550"/>
          <a:ext cx="15367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1002960" imgH="279360" progId="Equation.DSMT4">
                  <p:embed/>
                </p:oleObj>
              </mc:Choice>
              <mc:Fallback>
                <p:oleObj name="Equation" r:id="rId5" imgW="1002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273550"/>
                        <a:ext cx="15367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5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27517-47E6-4227-84BD-9AE83870E407}" type="slidenum">
              <a:rPr lang="he-IL"/>
              <a:pPr/>
              <a:t>72</a:t>
            </a:fld>
            <a:endParaRPr lang="en-US"/>
          </a:p>
        </p:txBody>
      </p:sp>
      <p:sp>
        <p:nvSpPr>
          <p:cNvPr id="187401" name="AutoShap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Unwinding a path</a:t>
            </a:r>
          </a:p>
        </p:txBody>
      </p:sp>
      <p:pic>
        <p:nvPicPr>
          <p:cNvPr id="187394" name="Picture 2" descr="x-xor-y-pi-1-ste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5" name="Picture 3" descr="x-xor-y-pi-1-st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6" name="Picture 4" descr="x-xor-y-pi-1-ste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857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7397" name="Group 5"/>
          <p:cNvGrpSpPr>
            <a:grpSpLocks/>
          </p:cNvGrpSpPr>
          <p:nvPr/>
        </p:nvGrpSpPr>
        <p:grpSpPr bwMode="auto">
          <a:xfrm>
            <a:off x="7437438" y="708025"/>
            <a:ext cx="287337" cy="1158875"/>
            <a:chOff x="4649" y="436"/>
            <a:chExt cx="181" cy="730"/>
          </a:xfrm>
        </p:grpSpPr>
        <p:sp>
          <p:nvSpPr>
            <p:cNvPr id="187398" name="Text Box 6"/>
            <p:cNvSpPr txBox="1">
              <a:spLocks noChangeArrowheads="1"/>
            </p:cNvSpPr>
            <p:nvPr/>
          </p:nvSpPr>
          <p:spPr bwMode="auto">
            <a:xfrm>
              <a:off x="4649" y="43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7399" name="Text Box 7"/>
            <p:cNvSpPr txBox="1">
              <a:spLocks noChangeArrowheads="1"/>
            </p:cNvSpPr>
            <p:nvPr/>
          </p:nvSpPr>
          <p:spPr bwMode="auto">
            <a:xfrm>
              <a:off x="4649" y="935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7400" name="Text Box 8"/>
            <p:cNvSpPr txBox="1">
              <a:spLocks noChangeArrowheads="1"/>
            </p:cNvSpPr>
            <p:nvPr/>
          </p:nvSpPr>
          <p:spPr bwMode="auto">
            <a:xfrm>
              <a:off x="4649" y="70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</p:grpSp>
      <p:grpSp>
        <p:nvGrpSpPr>
          <p:cNvPr id="187402" name="Group 10"/>
          <p:cNvGrpSpPr>
            <a:grpSpLocks/>
          </p:cNvGrpSpPr>
          <p:nvPr/>
        </p:nvGrpSpPr>
        <p:grpSpPr bwMode="auto">
          <a:xfrm>
            <a:off x="827088" y="2924175"/>
            <a:ext cx="1008062" cy="1362075"/>
            <a:chOff x="521" y="1842"/>
            <a:chExt cx="635" cy="858"/>
          </a:xfrm>
        </p:grpSpPr>
        <p:pic>
          <p:nvPicPr>
            <p:cNvPr id="187403" name="Picture 11" descr="pi-1 -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842"/>
              <a:ext cx="588" cy="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404" name="Text Box 12"/>
            <p:cNvSpPr txBox="1">
              <a:spLocks noChangeArrowheads="1"/>
            </p:cNvSpPr>
            <p:nvPr/>
          </p:nvSpPr>
          <p:spPr bwMode="auto">
            <a:xfrm>
              <a:off x="975" y="1933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7405" name="Text Box 13"/>
            <p:cNvSpPr txBox="1">
              <a:spLocks noChangeArrowheads="1"/>
            </p:cNvSpPr>
            <p:nvPr/>
          </p:nvSpPr>
          <p:spPr bwMode="auto">
            <a:xfrm>
              <a:off x="975" y="243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</p:grpSp>
      <p:grpSp>
        <p:nvGrpSpPr>
          <p:cNvPr id="187406" name="Group 14"/>
          <p:cNvGrpSpPr>
            <a:grpSpLocks/>
          </p:cNvGrpSpPr>
          <p:nvPr/>
        </p:nvGrpSpPr>
        <p:grpSpPr bwMode="auto">
          <a:xfrm>
            <a:off x="3348038" y="2924175"/>
            <a:ext cx="1008062" cy="1362075"/>
            <a:chOff x="1610" y="1842"/>
            <a:chExt cx="635" cy="858"/>
          </a:xfrm>
        </p:grpSpPr>
        <p:pic>
          <p:nvPicPr>
            <p:cNvPr id="187407" name="Picture 15" descr="pi-1 -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842"/>
              <a:ext cx="588" cy="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408" name="Text Box 16"/>
            <p:cNvSpPr txBox="1">
              <a:spLocks noChangeArrowheads="1"/>
            </p:cNvSpPr>
            <p:nvPr/>
          </p:nvSpPr>
          <p:spPr bwMode="auto">
            <a:xfrm>
              <a:off x="2064" y="243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</p:grpSp>
      <p:grpSp>
        <p:nvGrpSpPr>
          <p:cNvPr id="187409" name="Group 17"/>
          <p:cNvGrpSpPr>
            <a:grpSpLocks/>
          </p:cNvGrpSpPr>
          <p:nvPr/>
        </p:nvGrpSpPr>
        <p:grpSpPr bwMode="auto">
          <a:xfrm>
            <a:off x="6084888" y="2924175"/>
            <a:ext cx="1008062" cy="1362075"/>
            <a:chOff x="2789" y="1842"/>
            <a:chExt cx="635" cy="858"/>
          </a:xfrm>
        </p:grpSpPr>
        <p:pic>
          <p:nvPicPr>
            <p:cNvPr id="187410" name="Picture 18" descr="pi-1 -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1842"/>
              <a:ext cx="588" cy="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411" name="Text Box 19"/>
            <p:cNvSpPr txBox="1">
              <a:spLocks noChangeArrowheads="1"/>
            </p:cNvSpPr>
            <p:nvPr/>
          </p:nvSpPr>
          <p:spPr bwMode="auto">
            <a:xfrm>
              <a:off x="3243" y="216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</p:grp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4668838" y="2557463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↔-transition</a:t>
            </a:r>
          </a:p>
        </p:txBody>
      </p:sp>
      <p:sp>
        <p:nvSpPr>
          <p:cNvPr id="187413" name="Rectangle 21"/>
          <p:cNvSpPr>
            <a:spLocks noChangeArrowheads="1"/>
          </p:cNvSpPr>
          <p:nvPr/>
        </p:nvSpPr>
        <p:spPr bwMode="auto">
          <a:xfrm>
            <a:off x="1908175" y="256540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↓-transition</a:t>
            </a:r>
          </a:p>
        </p:txBody>
      </p:sp>
    </p:spTree>
    <p:extLst>
      <p:ext uri="{BB962C8B-B14F-4D97-AF65-F5344CB8AC3E}">
        <p14:creationId xmlns:p14="http://schemas.microsoft.com/office/powerpoint/2010/main" val="16342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2" grpId="0"/>
      <p:bldP spid="18741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C3A6-72D3-49C9-8783-F974FD087875}" type="slidenum">
              <a:rPr lang="he-IL"/>
              <a:pPr/>
              <a:t>73</a:t>
            </a:fld>
            <a:endParaRPr lang="en-US"/>
          </a:p>
        </p:txBody>
      </p:sp>
      <p:sp>
        <p:nvSpPr>
          <p:cNvPr id="188424" name="AutoShap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Unwinding a cycle</a:t>
            </a:r>
          </a:p>
        </p:txBody>
      </p:sp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88418" name="Picture 2" descr="x-xor-y-pi-ste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19" name="Picture 3" descr="x-xor-y-pi-st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0" name="Picture 4" descr="x-xor-y-pi-ste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1" name="Picture 5" descr="x-xor-y-pi-ste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2" name="Picture 6" descr="x-xor-y-pi-step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3" name="Picture 7" descr="x-xor-y-pi-step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1295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8425" name="Group 9"/>
          <p:cNvGrpSpPr>
            <a:grpSpLocks/>
          </p:cNvGrpSpPr>
          <p:nvPr/>
        </p:nvGrpSpPr>
        <p:grpSpPr bwMode="auto">
          <a:xfrm>
            <a:off x="827088" y="2565400"/>
            <a:ext cx="1924050" cy="1814513"/>
            <a:chOff x="521" y="1616"/>
            <a:chExt cx="1212" cy="1143"/>
          </a:xfrm>
        </p:grpSpPr>
        <p:pic>
          <p:nvPicPr>
            <p:cNvPr id="188426" name="Picture 10" descr="pi - 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620"/>
              <a:ext cx="1212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27" name="Text Box 11"/>
            <p:cNvSpPr txBox="1">
              <a:spLocks noChangeArrowheads="1"/>
            </p:cNvSpPr>
            <p:nvPr/>
          </p:nvSpPr>
          <p:spPr bwMode="auto">
            <a:xfrm>
              <a:off x="1020" y="161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28" name="Text Box 12"/>
            <p:cNvSpPr txBox="1">
              <a:spLocks noChangeArrowheads="1"/>
            </p:cNvSpPr>
            <p:nvPr/>
          </p:nvSpPr>
          <p:spPr bwMode="auto">
            <a:xfrm>
              <a:off x="1020" y="252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29" name="Text Box 13"/>
            <p:cNvSpPr txBox="1">
              <a:spLocks noChangeArrowheads="1"/>
            </p:cNvSpPr>
            <p:nvPr/>
          </p:nvSpPr>
          <p:spPr bwMode="auto">
            <a:xfrm>
              <a:off x="1474" y="2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30" name="Text Box 14"/>
            <p:cNvSpPr txBox="1">
              <a:spLocks noChangeArrowheads="1"/>
            </p:cNvSpPr>
            <p:nvPr/>
          </p:nvSpPr>
          <p:spPr bwMode="auto">
            <a:xfrm>
              <a:off x="567" y="2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</p:grpSp>
      <p:grpSp>
        <p:nvGrpSpPr>
          <p:cNvPr id="188431" name="Group 15"/>
          <p:cNvGrpSpPr>
            <a:grpSpLocks/>
          </p:cNvGrpSpPr>
          <p:nvPr/>
        </p:nvGrpSpPr>
        <p:grpSpPr bwMode="auto">
          <a:xfrm>
            <a:off x="3708400" y="2571750"/>
            <a:ext cx="1924050" cy="1808163"/>
            <a:chOff x="2336" y="1620"/>
            <a:chExt cx="1212" cy="1139"/>
          </a:xfrm>
        </p:grpSpPr>
        <p:pic>
          <p:nvPicPr>
            <p:cNvPr id="188432" name="Picture 16" descr="pi -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1620"/>
              <a:ext cx="1212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33" name="Text Box 17"/>
            <p:cNvSpPr txBox="1">
              <a:spLocks noChangeArrowheads="1"/>
            </p:cNvSpPr>
            <p:nvPr/>
          </p:nvSpPr>
          <p:spPr bwMode="auto">
            <a:xfrm>
              <a:off x="2381" y="2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34" name="Text Box 18"/>
            <p:cNvSpPr txBox="1">
              <a:spLocks noChangeArrowheads="1"/>
            </p:cNvSpPr>
            <p:nvPr/>
          </p:nvSpPr>
          <p:spPr bwMode="auto">
            <a:xfrm>
              <a:off x="3288" y="2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35" name="Text Box 19"/>
            <p:cNvSpPr txBox="1">
              <a:spLocks noChangeArrowheads="1"/>
            </p:cNvSpPr>
            <p:nvPr/>
          </p:nvSpPr>
          <p:spPr bwMode="auto">
            <a:xfrm>
              <a:off x="2835" y="252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</p:grpSp>
      <p:grpSp>
        <p:nvGrpSpPr>
          <p:cNvPr id="188436" name="Group 20"/>
          <p:cNvGrpSpPr>
            <a:grpSpLocks/>
          </p:cNvGrpSpPr>
          <p:nvPr/>
        </p:nvGrpSpPr>
        <p:grpSpPr bwMode="auto">
          <a:xfrm>
            <a:off x="6588125" y="2571750"/>
            <a:ext cx="1924050" cy="1808163"/>
            <a:chOff x="4150" y="1620"/>
            <a:chExt cx="1212" cy="1139"/>
          </a:xfrm>
        </p:grpSpPr>
        <p:pic>
          <p:nvPicPr>
            <p:cNvPr id="188437" name="Picture 21" descr="pi -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1620"/>
              <a:ext cx="1212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38" name="Text Box 22"/>
            <p:cNvSpPr txBox="1">
              <a:spLocks noChangeArrowheads="1"/>
            </p:cNvSpPr>
            <p:nvPr/>
          </p:nvSpPr>
          <p:spPr bwMode="auto">
            <a:xfrm>
              <a:off x="4195" y="2074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39" name="Text Box 23"/>
            <p:cNvSpPr txBox="1">
              <a:spLocks noChangeArrowheads="1"/>
            </p:cNvSpPr>
            <p:nvPr/>
          </p:nvSpPr>
          <p:spPr bwMode="auto">
            <a:xfrm>
              <a:off x="4649" y="252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40" name="Text Box 24"/>
            <p:cNvSpPr txBox="1">
              <a:spLocks noChangeArrowheads="1"/>
            </p:cNvSpPr>
            <p:nvPr/>
          </p:nvSpPr>
          <p:spPr bwMode="auto">
            <a:xfrm>
              <a:off x="4921" y="175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</p:grpSp>
      <p:grpSp>
        <p:nvGrpSpPr>
          <p:cNvPr id="188441" name="Group 25"/>
          <p:cNvGrpSpPr>
            <a:grpSpLocks/>
          </p:cNvGrpSpPr>
          <p:nvPr/>
        </p:nvGrpSpPr>
        <p:grpSpPr bwMode="auto">
          <a:xfrm>
            <a:off x="827088" y="4514850"/>
            <a:ext cx="1924050" cy="1800225"/>
            <a:chOff x="521" y="2844"/>
            <a:chExt cx="1212" cy="1134"/>
          </a:xfrm>
        </p:grpSpPr>
        <p:pic>
          <p:nvPicPr>
            <p:cNvPr id="188442" name="Picture 26" descr="pi -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844"/>
              <a:ext cx="1212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43" name="Text Box 27"/>
            <p:cNvSpPr txBox="1">
              <a:spLocks noChangeArrowheads="1"/>
            </p:cNvSpPr>
            <p:nvPr/>
          </p:nvSpPr>
          <p:spPr bwMode="auto">
            <a:xfrm>
              <a:off x="567" y="3299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44" name="Text Box 28"/>
            <p:cNvSpPr txBox="1">
              <a:spLocks noChangeArrowheads="1"/>
            </p:cNvSpPr>
            <p:nvPr/>
          </p:nvSpPr>
          <p:spPr bwMode="auto">
            <a:xfrm>
              <a:off x="1292" y="298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188445" name="Text Box 29"/>
            <p:cNvSpPr txBox="1">
              <a:spLocks noChangeArrowheads="1"/>
            </p:cNvSpPr>
            <p:nvPr/>
          </p:nvSpPr>
          <p:spPr bwMode="auto">
            <a:xfrm>
              <a:off x="1338" y="361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</p:grpSp>
      <p:grpSp>
        <p:nvGrpSpPr>
          <p:cNvPr id="188446" name="Group 30"/>
          <p:cNvGrpSpPr>
            <a:grpSpLocks/>
          </p:cNvGrpSpPr>
          <p:nvPr/>
        </p:nvGrpSpPr>
        <p:grpSpPr bwMode="auto">
          <a:xfrm>
            <a:off x="3727450" y="4514850"/>
            <a:ext cx="1924050" cy="1800225"/>
            <a:chOff x="2348" y="2844"/>
            <a:chExt cx="1212" cy="1134"/>
          </a:xfrm>
        </p:grpSpPr>
        <p:pic>
          <p:nvPicPr>
            <p:cNvPr id="188447" name="Picture 31" descr="pi -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" y="2844"/>
              <a:ext cx="1212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8448" name="Group 32"/>
            <p:cNvGrpSpPr>
              <a:grpSpLocks/>
            </p:cNvGrpSpPr>
            <p:nvPr/>
          </p:nvGrpSpPr>
          <p:grpSpPr bwMode="auto">
            <a:xfrm>
              <a:off x="2517" y="2981"/>
              <a:ext cx="817" cy="866"/>
              <a:chOff x="2517" y="2981"/>
              <a:chExt cx="817" cy="866"/>
            </a:xfrm>
          </p:grpSpPr>
          <p:sp>
            <p:nvSpPr>
              <p:cNvPr id="188449" name="Text Box 33"/>
              <p:cNvSpPr txBox="1">
                <a:spLocks noChangeArrowheads="1"/>
              </p:cNvSpPr>
              <p:nvPr/>
            </p:nvSpPr>
            <p:spPr bwMode="auto">
              <a:xfrm>
                <a:off x="3107" y="2981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188450" name="Text Box 34"/>
              <p:cNvSpPr txBox="1">
                <a:spLocks noChangeArrowheads="1"/>
              </p:cNvSpPr>
              <p:nvPr/>
            </p:nvSpPr>
            <p:spPr bwMode="auto">
              <a:xfrm>
                <a:off x="3153" y="3616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  <p:sp>
            <p:nvSpPr>
              <p:cNvPr id="188451" name="Text Box 35"/>
              <p:cNvSpPr txBox="1">
                <a:spLocks noChangeArrowheads="1"/>
              </p:cNvSpPr>
              <p:nvPr/>
            </p:nvSpPr>
            <p:spPr bwMode="auto">
              <a:xfrm>
                <a:off x="2517" y="3616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Y</a:t>
                </a:r>
              </a:p>
            </p:txBody>
          </p:sp>
        </p:grpSp>
      </p:grpSp>
      <p:grpSp>
        <p:nvGrpSpPr>
          <p:cNvPr id="188452" name="Group 36"/>
          <p:cNvGrpSpPr>
            <a:grpSpLocks/>
          </p:cNvGrpSpPr>
          <p:nvPr/>
        </p:nvGrpSpPr>
        <p:grpSpPr bwMode="auto">
          <a:xfrm>
            <a:off x="6588125" y="4514850"/>
            <a:ext cx="1924050" cy="1800225"/>
            <a:chOff x="4150" y="2844"/>
            <a:chExt cx="1212" cy="1134"/>
          </a:xfrm>
        </p:grpSpPr>
        <p:pic>
          <p:nvPicPr>
            <p:cNvPr id="188453" name="Picture 37" descr="pi -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2844"/>
              <a:ext cx="1212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54" name="Text Box 38"/>
            <p:cNvSpPr txBox="1">
              <a:spLocks noChangeArrowheads="1"/>
            </p:cNvSpPr>
            <p:nvPr/>
          </p:nvSpPr>
          <p:spPr bwMode="auto">
            <a:xfrm>
              <a:off x="4921" y="298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188455" name="Text Box 39"/>
            <p:cNvSpPr txBox="1">
              <a:spLocks noChangeArrowheads="1"/>
            </p:cNvSpPr>
            <p:nvPr/>
          </p:nvSpPr>
          <p:spPr bwMode="auto">
            <a:xfrm>
              <a:off x="4967" y="361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188456" name="Text Box 40"/>
            <p:cNvSpPr txBox="1">
              <a:spLocks noChangeArrowheads="1"/>
            </p:cNvSpPr>
            <p:nvPr/>
          </p:nvSpPr>
          <p:spPr bwMode="auto">
            <a:xfrm>
              <a:off x="4332" y="361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188457" name="Text Box 41"/>
            <p:cNvSpPr txBox="1">
              <a:spLocks noChangeArrowheads="1"/>
            </p:cNvSpPr>
            <p:nvPr/>
          </p:nvSpPr>
          <p:spPr bwMode="auto">
            <a:xfrm>
              <a:off x="4332" y="302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</p:grpSp>
      <p:grpSp>
        <p:nvGrpSpPr>
          <p:cNvPr id="188458" name="Group 42"/>
          <p:cNvGrpSpPr>
            <a:grpSpLocks/>
          </p:cNvGrpSpPr>
          <p:nvPr/>
        </p:nvGrpSpPr>
        <p:grpSpPr bwMode="auto">
          <a:xfrm>
            <a:off x="6084888" y="115888"/>
            <a:ext cx="1727200" cy="1814512"/>
            <a:chOff x="3833" y="210"/>
            <a:chExt cx="1088" cy="1143"/>
          </a:xfrm>
        </p:grpSpPr>
        <p:sp>
          <p:nvSpPr>
            <p:cNvPr id="188459" name="Text Box 43"/>
            <p:cNvSpPr txBox="1">
              <a:spLocks noChangeArrowheads="1"/>
            </p:cNvSpPr>
            <p:nvPr/>
          </p:nvSpPr>
          <p:spPr bwMode="auto">
            <a:xfrm>
              <a:off x="4558" y="34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188460" name="Text Box 44"/>
            <p:cNvSpPr txBox="1">
              <a:spLocks noChangeArrowheads="1"/>
            </p:cNvSpPr>
            <p:nvPr/>
          </p:nvSpPr>
          <p:spPr bwMode="auto">
            <a:xfrm>
              <a:off x="4604" y="97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188461" name="Text Box 45"/>
            <p:cNvSpPr txBox="1">
              <a:spLocks noChangeArrowheads="1"/>
            </p:cNvSpPr>
            <p:nvPr/>
          </p:nvSpPr>
          <p:spPr bwMode="auto">
            <a:xfrm>
              <a:off x="3969" y="97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188462" name="Text Box 46"/>
            <p:cNvSpPr txBox="1">
              <a:spLocks noChangeArrowheads="1"/>
            </p:cNvSpPr>
            <p:nvPr/>
          </p:nvSpPr>
          <p:spPr bwMode="auto">
            <a:xfrm>
              <a:off x="3969" y="386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</a:p>
          </p:txBody>
        </p:sp>
        <p:sp>
          <p:nvSpPr>
            <p:cNvPr id="188463" name="Text Box 47"/>
            <p:cNvSpPr txBox="1">
              <a:spLocks noChangeArrowheads="1"/>
            </p:cNvSpPr>
            <p:nvPr/>
          </p:nvSpPr>
          <p:spPr bwMode="auto">
            <a:xfrm>
              <a:off x="4286" y="21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64" name="Text Box 48"/>
            <p:cNvSpPr txBox="1">
              <a:spLocks noChangeArrowheads="1"/>
            </p:cNvSpPr>
            <p:nvPr/>
          </p:nvSpPr>
          <p:spPr bwMode="auto">
            <a:xfrm>
              <a:off x="4286" y="112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65" name="Text Box 49"/>
            <p:cNvSpPr txBox="1">
              <a:spLocks noChangeArrowheads="1"/>
            </p:cNvSpPr>
            <p:nvPr/>
          </p:nvSpPr>
          <p:spPr bwMode="auto">
            <a:xfrm>
              <a:off x="4740" y="66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  <p:sp>
          <p:nvSpPr>
            <p:cNvPr id="188466" name="Text Box 50"/>
            <p:cNvSpPr txBox="1">
              <a:spLocks noChangeArrowheads="1"/>
            </p:cNvSpPr>
            <p:nvPr/>
          </p:nvSpPr>
          <p:spPr bwMode="auto">
            <a:xfrm>
              <a:off x="3833" y="66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</a:p>
          </p:txBody>
        </p:sp>
      </p:grpSp>
      <p:sp>
        <p:nvSpPr>
          <p:cNvPr id="188467" name="Rectangle 51"/>
          <p:cNvSpPr>
            <a:spLocks noChangeArrowheads="1"/>
          </p:cNvSpPr>
          <p:nvPr/>
        </p:nvSpPr>
        <p:spPr bwMode="auto">
          <a:xfrm>
            <a:off x="2622550" y="2630488"/>
            <a:ext cx="130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↓-transition</a:t>
            </a:r>
          </a:p>
        </p:txBody>
      </p:sp>
      <p:sp>
        <p:nvSpPr>
          <p:cNvPr id="188468" name="Rectangle 52"/>
          <p:cNvSpPr>
            <a:spLocks noChangeArrowheads="1"/>
          </p:cNvSpPr>
          <p:nvPr/>
        </p:nvSpPr>
        <p:spPr bwMode="auto">
          <a:xfrm>
            <a:off x="5387975" y="2630488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↔-transition</a:t>
            </a:r>
          </a:p>
        </p:txBody>
      </p:sp>
      <p:sp>
        <p:nvSpPr>
          <p:cNvPr id="188469" name="Rectangle 53"/>
          <p:cNvSpPr>
            <a:spLocks noChangeArrowheads="1"/>
          </p:cNvSpPr>
          <p:nvPr/>
        </p:nvSpPr>
        <p:spPr bwMode="auto">
          <a:xfrm>
            <a:off x="2555875" y="4365625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↔-transition</a:t>
            </a:r>
          </a:p>
        </p:txBody>
      </p:sp>
      <p:sp>
        <p:nvSpPr>
          <p:cNvPr id="188470" name="Rectangle 54"/>
          <p:cNvSpPr>
            <a:spLocks noChangeArrowheads="1"/>
          </p:cNvSpPr>
          <p:nvPr/>
        </p:nvSpPr>
        <p:spPr bwMode="auto">
          <a:xfrm>
            <a:off x="5461000" y="4365625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↑-transition</a:t>
            </a:r>
          </a:p>
        </p:txBody>
      </p:sp>
    </p:spTree>
    <p:extLst>
      <p:ext uri="{BB962C8B-B14F-4D97-AF65-F5344CB8AC3E}">
        <p14:creationId xmlns:p14="http://schemas.microsoft.com/office/powerpoint/2010/main" val="15015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67" grpId="0"/>
      <p:bldP spid="188468" grpId="0"/>
      <p:bldP spid="188469" grpId="0"/>
      <p:bldP spid="18847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CF1F5-FFDC-48A8-9D47-BB08FAFBA533}" type="slidenum">
              <a:rPr lang="he-IL"/>
              <a:pPr/>
              <a:t>74</a:t>
            </a:fld>
            <a:endParaRPr lang="en-US"/>
          </a:p>
        </p:txBody>
      </p:sp>
      <p:sp>
        <p:nvSpPr>
          <p:cNvPr id="190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190474" name="Rectangle 10"/>
          <p:cNvSpPr>
            <a:spLocks noGrp="1" noChangeArrowheads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X: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Y: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X</a:t>
            </a:r>
            <a:r>
              <a:rPr lang="en-US" dirty="0">
                <a:sym typeface="Symbol" pitchFamily="18" charset="2"/>
              </a:rPr>
              <a:t></a:t>
            </a:r>
            <a:r>
              <a:rPr lang="en-US" dirty="0"/>
              <a:t>Y:</a:t>
            </a:r>
          </a:p>
        </p:txBody>
      </p:sp>
      <p:pic>
        <p:nvPicPr>
          <p:cNvPr id="190471" name="Picture 7" descr="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524000"/>
            <a:ext cx="67849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2" name="Picture 8" descr="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3048000"/>
            <a:ext cx="6784975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3" name="Picture 9" descr="x-xor-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4724400"/>
            <a:ext cx="6784975" cy="9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path Argument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29600" cy="44420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Theorem:  </a:t>
                </a:r>
                <a:r>
                  <a:rPr lang="en-US" sz="2800" dirty="0" smtClean="0"/>
                  <a:t>For the Markov chain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SG" sz="28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SG" sz="2800" dirty="0" smtClean="0">
                    <a:ea typeface="Cambria Math"/>
                  </a:rPr>
                  <a:t>			Conductance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l-GR" sz="2800" i="1" smtClean="0">
                        <a:latin typeface="Cambria Math"/>
                        <a:ea typeface="Cambria Math"/>
                      </a:rPr>
                      <m:t>≥1/12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SG" dirty="0" smtClean="0"/>
              </a:p>
              <a:p>
                <a:pPr marL="0" indent="0">
                  <a:buNone/>
                </a:pPr>
                <a:r>
                  <a:rPr lang="en-US" dirty="0" smtClean="0"/>
                  <a:t>Proof: </a:t>
                </a:r>
                <a:r>
                  <a:rPr lang="en-US" sz="2400" dirty="0" smtClean="0"/>
                  <a:t>Let H be the graph underlying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SG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The transition probabilities along all the oriented edges of H are exactly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1/(2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SG" sz="2400" dirty="0" smtClean="0"/>
                  <a:t> </a:t>
                </a:r>
                <a:r>
                  <a:rPr lang="en-US" sz="2400" dirty="0" smtClean="0"/>
                  <a:t> where E is the set of edges in G.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We can show that, </a:t>
                </a:r>
                <a:endParaRPr lang="en-SG" sz="2400" dirty="0" smtClean="0"/>
              </a:p>
              <a:p>
                <a:pPr marL="0" indent="0">
                  <a:buNone/>
                </a:pPr>
                <a:r>
                  <a:rPr lang="en-SG" sz="2400" dirty="0" smtClean="0"/>
                  <a:t>for any subset S of the vertices of H with capacity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SG" sz="2400" dirty="0" smtClean="0"/>
                  <a:t> , the number of edges between </a:t>
                </a:r>
                <a14:m>
                  <m:oMath xmlns:m="http://schemas.openxmlformats.org/officeDocument/2006/math">
                    <m:r>
                      <a:rPr lang="en-SG" sz="2400" i="1" dirty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SG" sz="2400" dirty="0" smtClean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SG" sz="2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SG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SG" sz="2400" dirty="0" smtClean="0"/>
                  <a:t>is large. </a:t>
                </a: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29600" cy="4442048"/>
              </a:xfrm>
              <a:blipFill rotWithShape="1">
                <a:blip r:embed="rId2"/>
                <a:stretch>
                  <a:fillRect l="-1852" t="-1235" r="-741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75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9972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</a:t>
            </a:r>
            <a:r>
              <a:rPr lang="en-US" dirty="0"/>
              <a:t>p</a:t>
            </a:r>
            <a:r>
              <a:rPr lang="en-US" dirty="0" smtClean="0"/>
              <a:t>ath Argument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29600" cy="46706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 Canonical path between every pair of vertices of H, such that no oriented edge of H occurs in more than </a:t>
                </a:r>
                <a:r>
                  <a:rPr lang="en-US" dirty="0" err="1" smtClean="0"/>
                  <a:t>bN</a:t>
                </a:r>
                <a:r>
                  <a:rPr lang="en-US" dirty="0" smtClean="0"/>
                  <a:t> of these paths.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 subset S of the vertices of H, the number of such canonical paths crossing the cut from S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SG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SG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≥|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endParaRPr lang="en-SG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we 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𝑆</m:t>
                    </m:r>
                    <m:r>
                      <a:rPr lang="en-US" i="1" dirty="0" smtClean="0">
                        <a:latin typeface="Cambria Math"/>
                      </a:rPr>
                      <m:t>|≤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latin typeface="Cambria Math"/>
                      </a:rPr>
                      <m:t>/2</m:t>
                    </m:r>
                  </m:oMath>
                </a14:m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29600" cy="4670648"/>
              </a:xfrm>
              <a:blipFill rotWithShape="1">
                <a:blip r:embed="rId2"/>
                <a:stretch>
                  <a:fillRect l="-1852" t="-1695" r="-8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76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6385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</a:t>
            </a:r>
            <a:r>
              <a:rPr lang="en-US" dirty="0"/>
              <a:t>p</a:t>
            </a:r>
            <a:r>
              <a:rPr lang="en-US" dirty="0" smtClean="0"/>
              <a:t>ath Argument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Since at most </a:t>
                </a:r>
                <a:r>
                  <a:rPr lang="en-US" dirty="0" err="1" smtClean="0"/>
                  <a:t>bN</a:t>
                </a:r>
                <a:r>
                  <a:rPr lang="en-US" dirty="0" smtClean="0"/>
                  <a:t> edges pass through each of the edges between S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SG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SG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the number of such edges must be at least |S|/2b, so that the conductance of </a:t>
                </a:r>
                <a:r>
                  <a:rPr lang="en-US" dirty="0" err="1" smtClean="0"/>
                  <a:t>Cn</a:t>
                </a:r>
                <a:r>
                  <a:rPr lang="en-US" dirty="0" smtClean="0"/>
                  <a:t> is at least 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1/(4</m:t>
                      </m:r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  <m:r>
                        <a:rPr lang="en-US" i="1" dirty="0" smtClean="0">
                          <a:latin typeface="Cambria Math"/>
                        </a:rPr>
                        <m:t>|</m:t>
                      </m:r>
                      <m:r>
                        <a:rPr lang="en-US" i="1" dirty="0" smtClean="0">
                          <a:latin typeface="Cambria Math"/>
                        </a:rPr>
                        <m:t>𝐸</m:t>
                      </m:r>
                      <m:r>
                        <a:rPr lang="en-US" i="1" dirty="0" smtClean="0">
                          <a:latin typeface="Cambria Math"/>
                        </a:rPr>
                        <m:t>|)≥1/(4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SG" dirty="0" smtClean="0"/>
              </a:p>
              <a:p>
                <a:pPr marL="0" indent="0">
                  <a:buNone/>
                </a:pPr>
                <a:r>
                  <a:rPr lang="en-US" dirty="0" smtClean="0"/>
                  <a:t>Now we have to prove  b =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 to get the desired lower bound for conductance</a:t>
                </a:r>
                <a:endParaRPr lang="en-S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2"/>
                <a:stretch>
                  <a:fillRect l="-1852" t="-1607" r="-2593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77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097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</a:t>
            </a:r>
            <a:r>
              <a:rPr lang="en-US" dirty="0"/>
              <a:t>p</a:t>
            </a:r>
            <a:r>
              <a:rPr lang="en-US" dirty="0" smtClean="0"/>
              <a:t>ath Argument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m be any matching in </a:t>
                </a:r>
                <a:r>
                  <a:rPr lang="en-US" dirty="0" err="1" smtClean="0"/>
                  <a:t>Mn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Define k(m) – set of all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SG" dirty="0" smtClean="0"/>
                  <a:t> such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SG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Lemma</a:t>
                </a:r>
                <a:r>
                  <a:rPr lang="en-US" dirty="0" smtClean="0"/>
                  <a:t>: 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SG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The only perfect matching that chooses m as its partner is m itself.  It requires n Reduce operations to reach any near </a:t>
                </a:r>
                <a:r>
                  <a:rPr lang="en-US" sz="2400" dirty="0" err="1" smtClean="0"/>
                  <a:t>near</a:t>
                </a:r>
                <a:r>
                  <a:rPr lang="en-US" sz="2400" dirty="0" smtClean="0"/>
                  <a:t> perfect matching adjacent to m. The number of near perfect </a:t>
                </a:r>
                <a:r>
                  <a:rPr lang="en-US" sz="2400" dirty="0" err="1" smtClean="0"/>
                  <a:t>matchings</a:t>
                </a:r>
                <a:r>
                  <a:rPr lang="en-US" sz="2400" dirty="0" smtClean="0"/>
                  <a:t> at distance exactly 2 from m is at most n(n-1).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Thus, there are at most </a:t>
                </a:r>
                <a:r>
                  <a:rPr lang="en-US" sz="2400" dirty="0" err="1" smtClean="0"/>
                  <a:t>n+n</a:t>
                </a:r>
                <a:r>
                  <a:rPr lang="en-US" sz="2400" dirty="0" smtClean="0"/>
                  <a:t>(n-1) different near perfect </a:t>
                </a:r>
                <a:r>
                  <a:rPr lang="en-US" sz="2400" dirty="0" err="1" smtClean="0"/>
                  <a:t>matchings</a:t>
                </a:r>
                <a:r>
                  <a:rPr lang="en-US" sz="2400" dirty="0" smtClean="0"/>
                  <a:t> within distance of two of m.</a:t>
                </a:r>
                <a:endParaRPr lang="en-SG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2"/>
                <a:stretch>
                  <a:fillRect l="-1852" t="-1607" r="-37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78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481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</a:t>
            </a:r>
            <a:r>
              <a:rPr lang="en-US" dirty="0"/>
              <a:t>p</a:t>
            </a:r>
            <a:r>
              <a:rPr lang="en-US" dirty="0" smtClean="0"/>
              <a:t>ath Argument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29600" cy="4289648"/>
              </a:xfrm>
            </p:spPr>
            <p:txBody>
              <a:bodyPr/>
              <a:lstStyle/>
              <a:p>
                <a:r>
                  <a:rPr lang="en-US" sz="2400" dirty="0" smtClean="0"/>
                  <a:t>Associate a unique node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with every node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Choose a canonical path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dirty="0" smtClean="0"/>
                  <a:t>,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2400" dirty="0" smtClean="0"/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, then we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2400" dirty="0" smtClean="0"/>
                  <a:t> 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Canonical paths between nodes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  <a:ea typeface="Cambria Math"/>
                      </a:rPr>
                      <m:t>s</m:t>
                    </m:r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consists of three consecutive segments,  s to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sz="2400" dirty="0"/>
                  <a:t> to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400" dirty="0"/>
                  <a:t>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2400" dirty="0" smtClean="0">
                    <a:ea typeface="Cambria Math"/>
                  </a:rPr>
                  <a:t> to t .</a:t>
                </a:r>
              </a:p>
              <a:p>
                <a:r>
                  <a:rPr lang="en-US" sz="2400" dirty="0" smtClean="0"/>
                  <a:t>Two types of Segments in paths: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	</a:t>
                </a:r>
                <a:r>
                  <a:rPr lang="en-US" sz="2000" dirty="0" smtClean="0"/>
                  <a:t>Type A : paths between a node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∪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 smtClean="0"/>
                  <a:t>and its partners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</m:acc>
                    <m:r>
                      <a:rPr lang="en-US" sz="2000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457200" lvl="1" indent="0">
                  <a:buNone/>
                </a:pPr>
                <a:r>
                  <a:rPr lang="en-US" sz="1600" dirty="0" smtClean="0"/>
                  <a:t>         </a:t>
                </a:r>
                <a:r>
                  <a:rPr lang="en-US" sz="1800" dirty="0" smtClean="0"/>
                  <a:t>Type B : paths between pairs of nodes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xfrm>
                <a:off x="457200" y="1196753"/>
                <a:ext cx="8229600" cy="4289648"/>
              </a:xfrm>
              <a:blipFill rotWithShape="1">
                <a:blip r:embed="rId2"/>
                <a:stretch>
                  <a:fillRect l="-963" t="-1136" r="-88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79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6372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8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Counting</a:t>
            </a:r>
            <a:endParaRPr lang="en-SG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>
          <a:xfrm>
            <a:off x="467544" y="1628800"/>
            <a:ext cx="8229600" cy="4929411"/>
          </a:xfrm>
        </p:spPr>
        <p:txBody>
          <a:bodyPr/>
          <a:lstStyle/>
          <a:p>
            <a:r>
              <a:rPr lang="en-US" sz="2400" dirty="0" smtClean="0"/>
              <a:t>Approximate Counting – involves two terms </a:t>
            </a:r>
            <a:r>
              <a:rPr lang="en-US" sz="2400" b="1" dirty="0" smtClean="0"/>
              <a:t>Approximate</a:t>
            </a:r>
            <a:r>
              <a:rPr lang="en-US" sz="2400" dirty="0" smtClean="0"/>
              <a:t> and </a:t>
            </a:r>
            <a:r>
              <a:rPr lang="en-US" sz="2400" b="1" dirty="0" smtClean="0"/>
              <a:t>Counting</a:t>
            </a:r>
          </a:p>
          <a:p>
            <a:r>
              <a:rPr lang="en-US" sz="2400" b="1" dirty="0" smtClean="0"/>
              <a:t>Counting </a:t>
            </a:r>
            <a:r>
              <a:rPr lang="en-US" sz="2400" dirty="0" smtClean="0"/>
              <a:t>is getting the number of solutions to a problem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Approximate</a:t>
            </a:r>
            <a:r>
              <a:rPr lang="en-US" sz="2400" dirty="0" smtClean="0"/>
              <a:t> because we do not have an exact counting formula for a vast class of problems</a:t>
            </a:r>
            <a:endParaRPr lang="en-SG" sz="2400" dirty="0"/>
          </a:p>
        </p:txBody>
      </p:sp>
      <p:sp>
        <p:nvSpPr>
          <p:cNvPr id="5" name="Rectangle 4"/>
          <p:cNvSpPr/>
          <p:nvPr/>
        </p:nvSpPr>
        <p:spPr>
          <a:xfrm>
            <a:off x="323528" y="4841284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600" b="1" dirty="0">
                <a:solidFill>
                  <a:schemeClr val="tx2"/>
                </a:solidFill>
              </a:rPr>
              <a:t>Approximately counting Hamilton paths and cycles in dense graphs</a:t>
            </a:r>
            <a:r>
              <a:rPr lang="en-SG" sz="1600" dirty="0">
                <a:solidFill>
                  <a:schemeClr val="tx2"/>
                </a:solidFill>
              </a:rPr>
              <a:t/>
            </a:r>
            <a:br>
              <a:rPr lang="en-SG" sz="1600" dirty="0">
                <a:solidFill>
                  <a:schemeClr val="tx2"/>
                </a:solidFill>
              </a:rPr>
            </a:br>
            <a:r>
              <a:rPr lang="en-SG" sz="1600" dirty="0">
                <a:solidFill>
                  <a:schemeClr val="tx2"/>
                </a:solidFill>
              </a:rPr>
              <a:t>Martin Dyer, Alan Frieze, and Mark </a:t>
            </a:r>
            <a:r>
              <a:rPr lang="en-SG" sz="1600" dirty="0" err="1">
                <a:solidFill>
                  <a:schemeClr val="tx2"/>
                </a:solidFill>
              </a:rPr>
              <a:t>Jerrum</a:t>
            </a:r>
            <a:r>
              <a:rPr lang="en-SG" sz="1600" dirty="0">
                <a:solidFill>
                  <a:schemeClr val="tx2"/>
                </a:solidFill>
              </a:rPr>
              <a:t>, </a:t>
            </a:r>
            <a:r>
              <a:rPr lang="en-SG" sz="1600" i="1" dirty="0">
                <a:solidFill>
                  <a:schemeClr val="tx2"/>
                </a:solidFill>
              </a:rPr>
              <a:t>SIAM Journal on Computing</a:t>
            </a:r>
            <a:r>
              <a:rPr lang="en-SG" sz="1600" dirty="0">
                <a:solidFill>
                  <a:schemeClr val="tx2"/>
                </a:solidFill>
              </a:rPr>
              <a:t> </a:t>
            </a:r>
            <a:r>
              <a:rPr lang="en-SG" sz="1600" b="1" dirty="0">
                <a:solidFill>
                  <a:schemeClr val="tx2"/>
                </a:solidFill>
              </a:rPr>
              <a:t>27</a:t>
            </a:r>
            <a:r>
              <a:rPr lang="en-SG" sz="1600" dirty="0">
                <a:solidFill>
                  <a:schemeClr val="tx2"/>
                </a:solidFill>
              </a:rPr>
              <a:t> (1998), 1262-1272.</a:t>
            </a:r>
            <a:r>
              <a:rPr lang="en-SG" dirty="0"/>
              <a:t/>
            </a:r>
            <a:br>
              <a:rPr lang="en-SG" dirty="0"/>
            </a:br>
            <a:endParaRPr lang="en-S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755576" y="3068960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26516" y="33826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26516" y="395869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4588" y="338263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74588" y="3958694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6"/>
            <a:endCxn id="8" idx="2"/>
          </p:cNvCxnSpPr>
          <p:nvPr/>
        </p:nvCxnSpPr>
        <p:spPr>
          <a:xfrm>
            <a:off x="1098524" y="3418634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6"/>
            <a:endCxn id="9" idx="2"/>
          </p:cNvCxnSpPr>
          <p:nvPr/>
        </p:nvCxnSpPr>
        <p:spPr>
          <a:xfrm>
            <a:off x="1098524" y="3994698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661968" y="1514062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32908" y="182773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32908" y="24037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80980" y="182773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0980" y="240379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3" idx="6"/>
            <a:endCxn id="15" idx="2"/>
          </p:cNvCxnSpPr>
          <p:nvPr/>
        </p:nvCxnSpPr>
        <p:spPr>
          <a:xfrm>
            <a:off x="3004916" y="1863736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718704" y="4653136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89644" y="496680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89644" y="55428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637716" y="496680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37716" y="55428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1" idx="6"/>
            <a:endCxn id="23" idx="2"/>
          </p:cNvCxnSpPr>
          <p:nvPr/>
        </p:nvCxnSpPr>
        <p:spPr>
          <a:xfrm>
            <a:off x="3061652" y="5578874"/>
            <a:ext cx="5760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220072" y="1510422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491012" y="178908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491012" y="236514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39084" y="178908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9084" y="236514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stCxn id="28" idx="6"/>
            <a:endCxn id="29" idx="2"/>
          </p:cNvCxnSpPr>
          <p:nvPr/>
        </p:nvCxnSpPr>
        <p:spPr>
          <a:xfrm flipV="1">
            <a:off x="5563020" y="1825086"/>
            <a:ext cx="576064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220072" y="4653136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91012" y="496680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91012" y="55428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39084" y="496680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39084" y="5542870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34" idx="6"/>
            <a:endCxn id="37" idx="1"/>
          </p:cNvCxnSpPr>
          <p:nvPr/>
        </p:nvCxnSpPr>
        <p:spPr>
          <a:xfrm>
            <a:off x="5563020" y="5002810"/>
            <a:ext cx="586609" cy="550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7308304" y="2996952"/>
            <a:ext cx="1224136" cy="12241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51252" y="331062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51252" y="388668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299324" y="331062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299324" y="3886686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1" idx="6"/>
            <a:endCxn id="44" idx="1"/>
          </p:cNvCxnSpPr>
          <p:nvPr/>
        </p:nvCxnSpPr>
        <p:spPr>
          <a:xfrm>
            <a:off x="7723260" y="3346626"/>
            <a:ext cx="586609" cy="550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2" idx="6"/>
            <a:endCxn id="43" idx="3"/>
          </p:cNvCxnSpPr>
          <p:nvPr/>
        </p:nvCxnSpPr>
        <p:spPr>
          <a:xfrm flipV="1">
            <a:off x="7723260" y="3372085"/>
            <a:ext cx="586609" cy="5506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" idx="7"/>
            <a:endCxn id="12" idx="3"/>
          </p:cNvCxnSpPr>
          <p:nvPr/>
        </p:nvCxnSpPr>
        <p:spPr>
          <a:xfrm flipV="1">
            <a:off x="1800441" y="2558927"/>
            <a:ext cx="1040798" cy="689304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5"/>
            <a:endCxn id="19" idx="1"/>
          </p:cNvCxnSpPr>
          <p:nvPr/>
        </p:nvCxnSpPr>
        <p:spPr>
          <a:xfrm>
            <a:off x="1800441" y="4113825"/>
            <a:ext cx="1097534" cy="718582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6"/>
            <a:endCxn id="26" idx="2"/>
          </p:cNvCxnSpPr>
          <p:nvPr/>
        </p:nvCxnSpPr>
        <p:spPr>
          <a:xfrm flipV="1">
            <a:off x="3886104" y="2122490"/>
            <a:ext cx="1333968" cy="364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9" idx="6"/>
            <a:endCxn id="33" idx="2"/>
          </p:cNvCxnSpPr>
          <p:nvPr/>
        </p:nvCxnSpPr>
        <p:spPr>
          <a:xfrm>
            <a:off x="3942840" y="5265204"/>
            <a:ext cx="1277232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6" idx="5"/>
            <a:endCxn id="40" idx="1"/>
          </p:cNvCxnSpPr>
          <p:nvPr/>
        </p:nvCxnSpPr>
        <p:spPr>
          <a:xfrm>
            <a:off x="6264937" y="2555287"/>
            <a:ext cx="1222638" cy="62093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3" idx="7"/>
            <a:endCxn id="40" idx="3"/>
          </p:cNvCxnSpPr>
          <p:nvPr/>
        </p:nvCxnSpPr>
        <p:spPr>
          <a:xfrm flipV="1">
            <a:off x="6264937" y="4041817"/>
            <a:ext cx="1222638" cy="79059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2" idx="5"/>
            <a:endCxn id="33" idx="1"/>
          </p:cNvCxnSpPr>
          <p:nvPr/>
        </p:nvCxnSpPr>
        <p:spPr>
          <a:xfrm>
            <a:off x="3706833" y="2558927"/>
            <a:ext cx="1692510" cy="227348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9" idx="7"/>
            <a:endCxn id="26" idx="3"/>
          </p:cNvCxnSpPr>
          <p:nvPr/>
        </p:nvCxnSpPr>
        <p:spPr>
          <a:xfrm flipV="1">
            <a:off x="3763569" y="2555287"/>
            <a:ext cx="1635774" cy="227712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DA670-765C-400A-91BE-CBA26B362162}" type="slidenum">
              <a:rPr lang="en-SG" smtClean="0">
                <a:solidFill>
                  <a:prstClr val="white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81</a:t>
            </a:fld>
            <a:endParaRPr lang="en-SG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Canonical path argument</a:t>
            </a: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Vertical Text Placeholder 3"/>
              <p:cNvSpPr>
                <a:spLocks noGrp="1"/>
              </p:cNvSpPr>
              <p:nvPr>
                <p:ph type="body" orient="vert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2"/>
                    </a:solidFill>
                  </a:rPr>
                  <a:t>Lemma:  </a:t>
                </a:r>
                <a:r>
                  <a:rPr lang="en-US" dirty="0" smtClean="0"/>
                  <a:t>Any transition T in H lies on at most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/>
                  <a:t>N distinct canonical paths.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Fix a transaction T=(</a:t>
                </a:r>
                <a:r>
                  <a:rPr lang="en-US" sz="2400" dirty="0" err="1" smtClean="0"/>
                  <a:t>u,v</a:t>
                </a:r>
                <a:r>
                  <a:rPr lang="en-US" sz="2400" dirty="0" smtClean="0"/>
                  <a:t>) in H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Total number of  type A segments canonical paths that T has is bounded by     (k(v)+k(u))N &lt;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400" dirty="0" smtClean="0"/>
                  <a:t>N</a:t>
                </a:r>
                <a:endParaRPr lang="en-SG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Type B segments is </a:t>
                </a:r>
                <a:r>
                  <a:rPr lang="en-US" sz="2400" dirty="0" err="1" smtClean="0"/>
                  <a:t>atmost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𝑛𝑜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𝑝𝑒𝑓𝑒𝑐𝑡𝑚𝑎𝑡𝑐h𝑖𝑛𝑔𝑠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𝑤𝑖𝑡h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𝑇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SG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SG" sz="2400" dirty="0" smtClean="0"/>
                  <a:t> 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SG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SG" sz="240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Total paths with T is bounded by 3</a:t>
                </a:r>
                <a:r>
                  <a:rPr lang="en-US" sz="24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SG" sz="2400" dirty="0" smtClean="0"/>
                  <a:t>N</a:t>
                </a:r>
                <a:endParaRPr lang="en-SG" sz="2400" dirty="0"/>
              </a:p>
            </p:txBody>
          </p:sp>
        </mc:Choice>
        <mc:Fallback xmlns="">
          <p:sp>
            <p:nvSpPr>
              <p:cNvPr id="4" name="Vertical 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orient="vert" idx="1"/>
              </p:nvPr>
            </p:nvSpPr>
            <p:spPr>
              <a:blipFill rotWithShape="1">
                <a:blip r:embed="rId2"/>
                <a:stretch>
                  <a:fillRect l="-1852" t="-160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7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82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dirty="0" smtClean="0"/>
              <a:t>The DNF Counting Problem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pPr lvl="1"/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number of perfect </a:t>
            </a:r>
            <a:r>
              <a:rPr lang="en-US" dirty="0" err="1" smtClean="0">
                <a:uFill>
                  <a:solidFill>
                    <a:srgbClr val="FF0000"/>
                  </a:solidFill>
                </a:uFill>
              </a:rPr>
              <a:t>matchings</a:t>
            </a:r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 in bipartite graph</a:t>
            </a:r>
          </a:p>
          <a:p>
            <a:pPr lvl="1"/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The canonical path argument</a:t>
            </a:r>
          </a:p>
        </p:txBody>
      </p:sp>
    </p:spTree>
    <p:extLst>
      <p:ext uri="{BB962C8B-B14F-4D97-AF65-F5344CB8AC3E}">
        <p14:creationId xmlns:p14="http://schemas.microsoft.com/office/powerpoint/2010/main" val="2924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DA670-765C-400A-91BE-CBA26B362162}" type="slidenum">
              <a:rPr lang="en-SG" smtClean="0"/>
              <a:pPr>
                <a:defRPr/>
              </a:pPr>
              <a:t>9</a:t>
            </a:fld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Class #P</a:t>
            </a:r>
          </a:p>
          <a:p>
            <a:r>
              <a:rPr lang="en-US" dirty="0" smtClean="0"/>
              <a:t>Randomized Approximation Schemes</a:t>
            </a:r>
          </a:p>
          <a:p>
            <a:r>
              <a:rPr lang="en-US" dirty="0" smtClean="0"/>
              <a:t>The DNF Counting Problem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Approximating the Permanent</a:t>
            </a:r>
          </a:p>
          <a:p>
            <a:r>
              <a:rPr lang="en-US" dirty="0" smtClean="0">
                <a:uFill>
                  <a:solidFill>
                    <a:srgbClr val="FF0000"/>
                  </a:solidFill>
                </a:uFill>
              </a:rPr>
              <a:t>Summary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9493</TotalTime>
  <Words>5285</Words>
  <Application>Microsoft Office PowerPoint</Application>
  <PresentationFormat>On-screen Show (4:3)</PresentationFormat>
  <Paragraphs>898</Paragraphs>
  <Slides>82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Office Theme</vt:lpstr>
      <vt:lpstr>Equation</vt:lpstr>
      <vt:lpstr>PowerPoint Presentation</vt:lpstr>
      <vt:lpstr>Agenda</vt:lpstr>
      <vt:lpstr>Agenda</vt:lpstr>
      <vt:lpstr>Solving and Counting</vt:lpstr>
      <vt:lpstr>Example</vt:lpstr>
      <vt:lpstr>Example</vt:lpstr>
      <vt:lpstr>Solving and Counting</vt:lpstr>
      <vt:lpstr>Approximate Counting</vt:lpstr>
      <vt:lpstr>Agenda</vt:lpstr>
      <vt:lpstr>The Class #P</vt:lpstr>
      <vt:lpstr>Need for Randomization</vt:lpstr>
      <vt:lpstr>Various Applications for Approximate Counting</vt:lpstr>
      <vt:lpstr>Various Applications for Approximate Counting</vt:lpstr>
      <vt:lpstr>Agenda</vt:lpstr>
      <vt:lpstr>Polynomial Approximation Scheme</vt:lpstr>
      <vt:lpstr>Polynomial Approximation Scheme</vt:lpstr>
      <vt:lpstr>Polynomial Approximation Scheme</vt:lpstr>
      <vt:lpstr>Polynomial Randomized Approximation Algorithm</vt:lpstr>
      <vt:lpstr>Polynomial Randomized Approximation Algorithm</vt:lpstr>
      <vt:lpstr>An (ε, δ) FPRAS</vt:lpstr>
      <vt:lpstr>Agenda</vt:lpstr>
      <vt:lpstr>Monte Carlo Method</vt:lpstr>
      <vt:lpstr>DNF Counting - Terminologies</vt:lpstr>
      <vt:lpstr>Terminologies  contd …</vt:lpstr>
      <vt:lpstr>DNF Counting Problem</vt:lpstr>
      <vt:lpstr>Some more terminologies</vt:lpstr>
      <vt:lpstr>Formulation of Our Problem</vt:lpstr>
      <vt:lpstr>Monte Carlo method</vt:lpstr>
      <vt:lpstr>An Unsuccessful Attempt (cont.)</vt:lpstr>
      <vt:lpstr>Agenda</vt:lpstr>
      <vt:lpstr>DNF Counting</vt:lpstr>
      <vt:lpstr>DNF Counting</vt:lpstr>
      <vt:lpstr>The Coverage Algorithm</vt:lpstr>
      <vt:lpstr>union of sets problem</vt:lpstr>
      <vt:lpstr>DNF Counting</vt:lpstr>
      <vt:lpstr>The Coverage Algorithm</vt:lpstr>
      <vt:lpstr>The Coverage Algorithm</vt:lpstr>
      <vt:lpstr>The Coverage Algorithm</vt:lpstr>
      <vt:lpstr>The Coverage Algorithm</vt:lpstr>
      <vt:lpstr>Analysis</vt:lpstr>
      <vt:lpstr>(ϵ, δ)-FPRAS for DNF Counting</vt:lpstr>
      <vt:lpstr>The Coverage Algorithm</vt:lpstr>
      <vt:lpstr>The Coverage Algorithm</vt:lpstr>
      <vt:lpstr>Agenda</vt:lpstr>
      <vt:lpstr>Matrix Permanent</vt:lpstr>
      <vt:lpstr>Agenda</vt:lpstr>
      <vt:lpstr>Bipartite Graph</vt:lpstr>
      <vt:lpstr>Graph Perfect Matchings</vt:lpstr>
      <vt:lpstr>Graph Perfect Matchings</vt:lpstr>
      <vt:lpstr>Introduction to Monte Carlo Method</vt:lpstr>
      <vt:lpstr>Estimator Theorem</vt:lpstr>
      <vt:lpstr>Agenda</vt:lpstr>
      <vt:lpstr>Uniform Generation</vt:lpstr>
      <vt:lpstr>Near-uniform generation for M_k</vt:lpstr>
      <vt:lpstr>Near-uniform generation (U_k ) ̅ for M_k∪M_(k-1)</vt:lpstr>
      <vt:lpstr>Design (U_k ) ̅</vt:lpstr>
      <vt:lpstr>Structure of C_n</vt:lpstr>
      <vt:lpstr>C_2 for 〖G=K〗_22</vt:lpstr>
      <vt:lpstr>Properties of C_n</vt:lpstr>
      <vt:lpstr>C_n Transition Probability Matrix</vt:lpstr>
      <vt:lpstr>Prove (ϵ,δ)-FPRAS of (U_k ) ̅</vt:lpstr>
      <vt:lpstr>Uniform stationary distribution of C_n</vt:lpstr>
      <vt:lpstr>Approximated stationary distribution</vt:lpstr>
      <vt:lpstr>Proof ∆(t)&lt;1/n^4 </vt:lpstr>
      <vt:lpstr>Proof τ is polynomially bounded in n</vt:lpstr>
      <vt:lpstr>Proof τ is polynomially bounded in n</vt:lpstr>
      <vt:lpstr>Agenda</vt:lpstr>
      <vt:lpstr>Conductance</vt:lpstr>
      <vt:lpstr>Canonical path</vt:lpstr>
      <vt:lpstr>Canonical path</vt:lpstr>
      <vt:lpstr>Canonical path</vt:lpstr>
      <vt:lpstr>Unwinding a path</vt:lpstr>
      <vt:lpstr>Unwinding a cycle</vt:lpstr>
      <vt:lpstr>Example</vt:lpstr>
      <vt:lpstr>Canonical path Argument</vt:lpstr>
      <vt:lpstr>Canonical path Argument</vt:lpstr>
      <vt:lpstr>Canonical path Argument</vt:lpstr>
      <vt:lpstr>Canonical path Argument</vt:lpstr>
      <vt:lpstr>Canonical path Argument</vt:lpstr>
      <vt:lpstr>C_2 for 〖G=K〗_22</vt:lpstr>
      <vt:lpstr>Canonical path argument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Developments in Finance Area: NUS Business School</dc:title>
  <dc:creator>bizah</dc:creator>
  <cp:lastModifiedBy>Kiran</cp:lastModifiedBy>
  <cp:revision>828</cp:revision>
  <dcterms:created xsi:type="dcterms:W3CDTF">2009-09-14T05:56:39Z</dcterms:created>
  <dcterms:modified xsi:type="dcterms:W3CDTF">2013-03-29T08:47:24Z</dcterms:modified>
</cp:coreProperties>
</file>