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56" r:id="rId2"/>
    <p:sldId id="257" r:id="rId3"/>
    <p:sldId id="269" r:id="rId4"/>
    <p:sldId id="270" r:id="rId5"/>
    <p:sldId id="272" r:id="rId6"/>
    <p:sldId id="271" r:id="rId7"/>
    <p:sldId id="273" r:id="rId8"/>
    <p:sldId id="274" r:id="rId9"/>
    <p:sldId id="275" r:id="rId10"/>
    <p:sldId id="282" r:id="rId11"/>
    <p:sldId id="289" r:id="rId12"/>
    <p:sldId id="290" r:id="rId13"/>
    <p:sldId id="294" r:id="rId14"/>
    <p:sldId id="295" r:id="rId15"/>
    <p:sldId id="296" r:id="rId16"/>
    <p:sldId id="32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26" r:id="rId25"/>
    <p:sldId id="305" r:id="rId26"/>
    <p:sldId id="297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0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37" r:id="rId55"/>
    <p:sldId id="338" r:id="rId56"/>
    <p:sldId id="33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AA027-6C1C-46B8-97FA-CD2B6AAC241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554E-3AC7-41D6-9AC1-31E563A9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7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98DA-480F-409A-986C-D74C910248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6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98DA-480F-409A-986C-D74C910248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6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8AE-236F-4C07-9AD0-38CE132C20CE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62B-520E-4AF2-A1B4-D060A29078C7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D02-8701-48CF-92E0-5BCD41A77798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E30F-C160-4873-81FA-DDCD70DE4AC3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092-06F4-4D12-B509-A78AAB3BCEB7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584C-616D-4F77-A3C5-8966EA332D21}" type="datetime1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8664-1635-4379-9809-AF8CC0F15918}" type="datetime1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7B6A-E6CD-4B54-883A-15A7C678F4E1}" type="datetime1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98E-BC90-4C28-9B0E-52886A8BE037}" type="datetime1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591F-54F7-412F-BFA6-D4D2A9D4FE48}" type="datetime1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755-B8AE-4E47-A393-1BA45899ABE5}" type="datetime1">
              <a:rPr lang="en-US" smtClean="0"/>
              <a:t>4/11/2013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D2A989-DCA8-468F-A725-155D6D771E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7D7AF48-08BF-41CE-84BD-143A81E95A49}" type="datetime1">
              <a:rPr lang="en-US" smtClean="0"/>
              <a:t>4/11/2013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2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80.png"/><Relationship Id="rId4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cat.org/issn/0343-6993" TargetMode="External"/><Relationship Id="rId13" Type="http://schemas.openxmlformats.org/officeDocument/2006/relationships/hyperlink" Target="http://en.wikipedia.org/wiki/Karmarkar%27s_algorithm#cite_ref-kolata_3-0" TargetMode="External"/><Relationship Id="rId3" Type="http://schemas.openxmlformats.org/officeDocument/2006/relationships/hyperlink" Target="http://en.wikipedia.org/wiki/Gilbert_Strang" TargetMode="External"/><Relationship Id="rId7" Type="http://schemas.openxmlformats.org/officeDocument/2006/relationships/hyperlink" Target="http://en.wikipedia.org/wiki/International_Standard_Serial_Number" TargetMode="External"/><Relationship Id="rId12" Type="http://schemas.openxmlformats.org/officeDocument/2006/relationships/hyperlink" Target="http://dx.doi.org/10.1007%2FBF01840454" TargetMode="External"/><Relationship Id="rId2" Type="http://schemas.openxmlformats.org/officeDocument/2006/relationships/hyperlink" Target="http://retis.sssup.it/~bini/teaching/optim2010/karmarka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07%2FBF03025891" TargetMode="External"/><Relationship Id="rId11" Type="http://schemas.openxmlformats.org/officeDocument/2006/relationships/hyperlink" Target="http://en.wikipedia.org/wiki/Robert_J._Vanderbei" TargetMode="External"/><Relationship Id="rId5" Type="http://schemas.openxmlformats.org/officeDocument/2006/relationships/hyperlink" Target="http://en.wikipedia.org/wiki/Digital_object_identifier" TargetMode="External"/><Relationship Id="rId15" Type="http://schemas.openxmlformats.org/officeDocument/2006/relationships/hyperlink" Target="http://en.wikipedia.org/wiki/The_New_York_Times" TargetMode="External"/><Relationship Id="rId10" Type="http://schemas.openxmlformats.org/officeDocument/2006/relationships/hyperlink" Target="http://www.ams.org/mathscinet-getitem?mr=%27%27%27883185%27%27%27" TargetMode="External"/><Relationship Id="rId4" Type="http://schemas.openxmlformats.org/officeDocument/2006/relationships/hyperlink" Target="http://en.wikipedia.org/wiki/The_Mathematical_Intelligencer" TargetMode="External"/><Relationship Id="rId9" Type="http://schemas.openxmlformats.org/officeDocument/2006/relationships/hyperlink" Target="http://en.wikipedia.org/wiki/Mathematical_Reviews" TargetMode="External"/><Relationship Id="rId14" Type="http://schemas.openxmlformats.org/officeDocument/2006/relationships/hyperlink" Target="http://query.nytimes.com/gst/fullpage.html?res=950DEFD61038F931A25750C0A96F948260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ternational_Standard_Book_Number" TargetMode="External"/><Relationship Id="rId3" Type="http://schemas.openxmlformats.org/officeDocument/2006/relationships/hyperlink" Target="http://en.wikipedia.org/wiki/Digital_object_identifier" TargetMode="External"/><Relationship Id="rId7" Type="http://schemas.openxmlformats.org/officeDocument/2006/relationships/hyperlink" Target="http://en.wikipedia.org/w/index.php?title=Garth_P._McCormick&amp;action=edit&amp;redlink=1" TargetMode="External"/><Relationship Id="rId12" Type="http://schemas.openxmlformats.org/officeDocument/2006/relationships/hyperlink" Target="http://andrewchin.com/chin/scholarship/abstraction-equivalence.pdf" TargetMode="External"/><Relationship Id="rId2" Type="http://schemas.openxmlformats.org/officeDocument/2006/relationships/hyperlink" Target="http://www.springerlink.com/content/2781h35w876009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Anthony_V._Fiacco&amp;action=edit&amp;redlink=1" TargetMode="External"/><Relationship Id="rId11" Type="http://schemas.openxmlformats.org/officeDocument/2006/relationships/hyperlink" Target="http://en.wikipedia.org/wiki/Special:BookSources/9780898712544" TargetMode="External"/><Relationship Id="rId5" Type="http://schemas.openxmlformats.org/officeDocument/2006/relationships/hyperlink" Target="http://en.wikipedia.org/wiki/Karmarkar%27s_algorithm#cite_ref-6" TargetMode="External"/><Relationship Id="rId10" Type="http://schemas.openxmlformats.org/officeDocument/2006/relationships/hyperlink" Target="http://en.wikipedia.org/wiki/Society_for_Industrial_and_Applied_Mathematics" TargetMode="External"/><Relationship Id="rId4" Type="http://schemas.openxmlformats.org/officeDocument/2006/relationships/hyperlink" Target="http://dx.doi.org/10.1007%2FBF02592025" TargetMode="External"/><Relationship Id="rId9" Type="http://schemas.openxmlformats.org/officeDocument/2006/relationships/hyperlink" Target="http://en.wikipedia.org/wiki/Special:BookSources/978-0-471-25810-0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848600" cy="2593975"/>
          </a:xfrm>
        </p:spPr>
        <p:txBody>
          <a:bodyPr/>
          <a:lstStyle/>
          <a:p>
            <a:r>
              <a:rPr lang="en-US" dirty="0" err="1" smtClean="0"/>
              <a:t>Karmarkar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Anup Das, Aissan Dalvandi, Narmada Sambaturu, </a:t>
            </a:r>
            <a:r>
              <a:rPr lang="en-US" dirty="0" err="1" smtClean="0"/>
              <a:t>Seung</a:t>
            </a:r>
            <a:r>
              <a:rPr lang="en-US" dirty="0" smtClean="0"/>
              <a:t> </a:t>
            </a:r>
            <a:r>
              <a:rPr lang="en-US" dirty="0"/>
              <a:t>Min,  </a:t>
            </a:r>
            <a:r>
              <a:rPr lang="en-US" dirty="0" smtClean="0"/>
              <a:t>and Le Tuan 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Transformation to </a:t>
            </a:r>
            <a:r>
              <a:rPr lang="en-US" dirty="0" err="1" smtClean="0"/>
              <a:t>Karmarkar’s</a:t>
            </a:r>
            <a:r>
              <a:rPr lang="en-US" dirty="0" smtClean="0"/>
              <a:t> canonical form</a:t>
            </a:r>
          </a:p>
          <a:p>
            <a:endParaRPr lang="en-US" dirty="0"/>
          </a:p>
          <a:p>
            <a:r>
              <a:rPr lang="en-US" dirty="0" smtClean="0"/>
              <a:t>Projective transformation</a:t>
            </a:r>
          </a:p>
          <a:p>
            <a:endParaRPr lang="en-US" dirty="0"/>
          </a:p>
          <a:p>
            <a:r>
              <a:rPr lang="en-US" dirty="0" smtClean="0"/>
              <a:t>Orthogonal projection</a:t>
            </a:r>
          </a:p>
          <a:p>
            <a:endParaRPr lang="en-US" dirty="0"/>
          </a:p>
          <a:p>
            <a:r>
              <a:rPr lang="en-US" dirty="0" smtClean="0"/>
              <a:t>Complexity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Karmarkar’s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Step 1: Take an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Step 2: 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2.1 Transformation: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:∆→∆′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is center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∆′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gives us the LP problem in transformed space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2.2 Orthogonal projection and movement: Project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to feasible region and move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 the steepest descent direction. </a:t>
                </a:r>
              </a:p>
              <a:p>
                <a:pPr lvl="2"/>
                <a:r>
                  <a:rPr lang="en-US" dirty="0" smtClean="0"/>
                  <a:t>This gives us the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2.3 Inverse transform: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2"/>
                <a:r>
                  <a:rPr lang="en-US" dirty="0" smtClean="0"/>
                  <a:t>This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endParaRPr lang="en-US" dirty="0" smtClean="0">
                  <a:ea typeface="Cambria Math"/>
                </a:endParaRP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2.4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 smtClean="0"/>
                  <a:t> as the start point of the next iteration </a:t>
                </a: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lvl="2"/>
                <a:r>
                  <a:rPr lang="en-US" b="0" dirty="0" smtClean="0">
                    <a:ea typeface="Cambria Math"/>
                  </a:rPr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:∆→∆′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center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∆′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12</a:t>
            </a:fld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62000" y="2133600"/>
            <a:ext cx="2667000" cy="304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atin typeface="Calibri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962400" y="2133600"/>
            <a:ext cx="2971800" cy="2362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33625" y="3374300"/>
            <a:ext cx="3057525" cy="130899"/>
          </a:xfrm>
          <a:custGeom>
            <a:avLst/>
            <a:gdLst>
              <a:gd name="connsiteX0" fmla="*/ 0 w 2790825"/>
              <a:gd name="connsiteY0" fmla="*/ 328534 h 328534"/>
              <a:gd name="connsiteX1" fmla="*/ 1047750 w 2790825"/>
              <a:gd name="connsiteY1" fmla="*/ 23734 h 328534"/>
              <a:gd name="connsiteX2" fmla="*/ 2790825 w 2790825"/>
              <a:gd name="connsiteY2" fmla="*/ 42784 h 32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0825" h="328534">
                <a:moveTo>
                  <a:pt x="0" y="328534"/>
                </a:moveTo>
                <a:cubicBezTo>
                  <a:pt x="291306" y="199946"/>
                  <a:pt x="582613" y="71359"/>
                  <a:pt x="1047750" y="23734"/>
                </a:cubicBezTo>
                <a:cubicBezTo>
                  <a:pt x="1512887" y="-23891"/>
                  <a:pt x="2151856" y="9446"/>
                  <a:pt x="2790825" y="42784"/>
                </a:cubicBezTo>
              </a:path>
            </a:pathLst>
          </a:custGeom>
          <a:noFill/>
          <a:ln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76600" y="2895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mbria"/>
              </a:rPr>
              <a:t>Transform 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06625" y="3124200"/>
                <a:ext cx="63177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25" y="3124200"/>
                <a:ext cx="631775" cy="380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13049" y="2895600"/>
                <a:ext cx="116814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049" y="2895600"/>
                <a:ext cx="1168140" cy="566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2219325" y="3443244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91150" y="3317151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8066" y="5257800"/>
                <a:ext cx="1488934" cy="1423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66" y="5257800"/>
                <a:ext cx="1488934" cy="14230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530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4673608"/>
                <a:ext cx="1716817" cy="195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73608"/>
                <a:ext cx="1716817" cy="19557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43991" y="4844534"/>
                <a:ext cx="1738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111…1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991" y="4844534"/>
                <a:ext cx="173800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</a:t>
            </a:r>
            <a:r>
              <a:rPr lang="en-US" dirty="0"/>
              <a:t>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76200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define the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′= 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such that</a:t>
                </a:r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∈∆→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∈∆′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transform every other point with respect to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b="1" dirty="0" smtClean="0"/>
              </a:p>
              <a:p>
                <a:pPr marL="114300" indent="0">
                  <a:buNone/>
                </a:pPr>
                <a:r>
                  <a:rPr lang="en-US" b="1" dirty="0" smtClean="0"/>
                  <a:t>Mathematically:</a:t>
                </a:r>
              </a:p>
              <a:p>
                <a:r>
                  <a:rPr lang="en-US" dirty="0" smtClean="0"/>
                  <a:t>Defining </a:t>
                </a:r>
                <a:r>
                  <a:rPr lang="en-US" dirty="0"/>
                  <a:t>D = </a:t>
                </a:r>
                <a:r>
                  <a:rPr lang="en-US" dirty="0" err="1"/>
                  <a:t>diag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projective transformation: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0" dirty="0" smtClean="0">
                    <a:latin typeface="Calibri"/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 smtClean="0">
                  <a:latin typeface="Calibri"/>
                </a:endParaRPr>
              </a:p>
              <a:p>
                <a:r>
                  <a:rPr lang="en-US" dirty="0" smtClean="0"/>
                  <a:t>inverse transformation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7620000" cy="5410200"/>
              </a:xfrm>
              <a:blipFill rotWithShape="1">
                <a:blip r:embed="rId2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13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030186" y="5867400"/>
            <a:ext cx="6858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030186" y="5105400"/>
            <a:ext cx="6858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transformation: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62000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projective transformation: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′=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inverse transformation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′→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𝐷𝑥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𝐷𝑥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new objective function is not a linear function.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620000" cy="4800600"/>
              </a:xfrm>
              <a:blipFill rotWithShape="1">
                <a:blip r:embed="rId2"/>
                <a:stretch>
                  <a:fillRect t="-1525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3048000"/>
                <a:ext cx="24384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Minimize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  <m:r>
                      <a:rPr lang="en-US" sz="2200" b="1" i="1" baseline="30000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𝑻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200" b="1" dirty="0" smtClean="0">
                  <a:solidFill>
                    <a:schemeClr val="tx1"/>
                  </a:solidFill>
                </a:endParaRPr>
              </a:p>
              <a:p>
                <a:endParaRPr lang="en-US" sz="22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s.t.</a:t>
                </a:r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	</a:t>
                </a:r>
              </a:p>
              <a:p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𝑨𝒙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       </m:t>
                      </m:r>
                      <m:r>
                        <a:rPr lang="en-US" sz="2200" b="1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200" b="1" i="1" baseline="30000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	             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≥ 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48000"/>
                <a:ext cx="24384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5000" y="3048000"/>
                <a:ext cx="22860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Minimize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r>
                  <a:rPr lang="en-US" sz="2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S.t.</a:t>
                </a:r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𝑨𝑫𝒙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200" b="1" i="1" baseline="30000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≥ 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048000"/>
                <a:ext cx="2286000" cy="2286000"/>
              </a:xfrm>
              <a:prstGeom prst="rect">
                <a:avLst/>
              </a:prstGeom>
              <a:blipFill rotWithShape="1">
                <a:blip r:embed="rId4"/>
                <a:stretch>
                  <a:fillRect l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otched Right Arrow 6"/>
          <p:cNvSpPr/>
          <p:nvPr/>
        </p:nvSpPr>
        <p:spPr>
          <a:xfrm>
            <a:off x="2971800" y="3810000"/>
            <a:ext cx="27432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transformation: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62600" y="2209800"/>
                <a:ext cx="22860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Minimize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r>
                  <a:rPr lang="en-US" sz="2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S.t.</a:t>
                </a:r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200" b="1" i="1" baseline="30000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≥ 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09800"/>
                <a:ext cx="2286000" cy="2286000"/>
              </a:xfrm>
              <a:prstGeom prst="rect">
                <a:avLst/>
              </a:prstGeom>
              <a:blipFill rotWithShape="1">
                <a:blip r:embed="rId2"/>
                <a:stretch>
                  <a:fillRect l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otched Right Arrow 6"/>
          <p:cNvSpPr/>
          <p:nvPr/>
        </p:nvSpPr>
        <p:spPr>
          <a:xfrm>
            <a:off x="2819400" y="2971800"/>
            <a:ext cx="27432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400" y="2358571"/>
                <a:ext cx="22860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Minimize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baseline="3000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r>
                  <a:rPr lang="en-US" sz="2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S.t.</a:t>
                </a:r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𝑨𝑫𝒙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200" b="1" i="1" baseline="30000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≥ 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58571"/>
                <a:ext cx="22860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Karmarkar’s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Step 1: Take an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Step 2: 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2.1 Transformation: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:∆→∆′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is center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∆′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gives us the LP problem in transformed space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2.2 Orthogonal projection and movement: Project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to feasible region and move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 the steepest descent direction. </a:t>
                </a:r>
              </a:p>
              <a:p>
                <a:pPr lvl="2"/>
                <a:r>
                  <a:rPr lang="en-US" dirty="0" smtClean="0"/>
                  <a:t>This gives us the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2.3 Inverse transform: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2"/>
                <a:r>
                  <a:rPr lang="en-US" dirty="0" smtClean="0"/>
                  <a:t>This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endParaRPr lang="en-US" dirty="0" smtClean="0">
                  <a:ea typeface="Cambria Math"/>
                </a:endParaRP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2.4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 smtClean="0"/>
                  <a:t> as the start point of the next iteration </a:t>
                </a: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lvl="2"/>
                <a:r>
                  <a:rPr lang="en-US" b="0" dirty="0" smtClean="0">
                    <a:ea typeface="Cambria Math"/>
                  </a:rPr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Projecting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onto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=0⇒  </m:t>
                    </m:r>
                  </m:oMath>
                </a14:m>
                <a:r>
                  <a:rPr lang="en-US" b="0" dirty="0" smtClean="0"/>
                  <a:t>projection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=1⇒ </m:t>
                    </m:r>
                  </m:oMath>
                </a14:m>
                <a:r>
                  <a:rPr lang="en-US" dirty="0" smtClean="0"/>
                  <a:t>normalization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1752600"/>
                <a:ext cx="22860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Minimize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r>
                  <a:rPr lang="en-US" sz="2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S.t.</a:t>
                </a:r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200" b="1" i="1" baseline="30000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≥ 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22860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6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plane and a point outside the plane, which direction should we move from the point to guarantee the fastest descent towards the plane?</a:t>
                </a:r>
              </a:p>
              <a:p>
                <a:pPr lvl="1"/>
                <a:r>
                  <a:rPr lang="en-US" dirty="0" smtClean="0"/>
                  <a:t>Answer: perpendicular direction</a:t>
                </a:r>
              </a:p>
              <a:p>
                <a:endParaRPr lang="en-US" dirty="0"/>
              </a:p>
              <a:p>
                <a:r>
                  <a:rPr lang="en-US" dirty="0" smtClean="0"/>
                  <a:t>Consider a plane and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18</a:t>
            </a:fld>
            <a:endParaRPr lang="en-US"/>
          </a:p>
        </p:txBody>
      </p:sp>
      <p:sp>
        <p:nvSpPr>
          <p:cNvPr id="7" name="Flowchart: Data 6"/>
          <p:cNvSpPr/>
          <p:nvPr/>
        </p:nvSpPr>
        <p:spPr>
          <a:xfrm>
            <a:off x="3200400" y="4648200"/>
            <a:ext cx="3505200" cy="76200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7200" y="3733800"/>
            <a:ext cx="1066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8468" y="354913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68" y="3549134"/>
                <a:ext cx="40267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267200" y="5029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34000" y="37338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4000" y="3745468"/>
                <a:ext cx="460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45468"/>
                <a:ext cx="4601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0" y="4800600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00600"/>
                <a:ext cx="34971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8400" y="5029200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029200"/>
                <a:ext cx="43473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600" y="3745468"/>
                <a:ext cx="78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745468"/>
                <a:ext cx="7802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endCxn id="6" idx="1"/>
          </p:cNvCxnSpPr>
          <p:nvPr/>
        </p:nvCxnSpPr>
        <p:spPr>
          <a:xfrm flipV="1">
            <a:off x="5334000" y="3930134"/>
            <a:ext cx="1371600" cy="45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be the basis of the plane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plane is spanned by the column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′=[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′−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 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is 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′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19</a:t>
            </a:fld>
            <a:endParaRPr lang="en-US"/>
          </a:p>
        </p:txBody>
      </p:sp>
      <p:sp>
        <p:nvSpPr>
          <p:cNvPr id="5" name="Flowchart: Data 4"/>
          <p:cNvSpPr/>
          <p:nvPr/>
        </p:nvSpPr>
        <p:spPr>
          <a:xfrm>
            <a:off x="4114800" y="5410200"/>
            <a:ext cx="3505200" cy="76200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81600" y="4495800"/>
            <a:ext cx="1066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2868" y="431113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868" y="4311134"/>
                <a:ext cx="40267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181600" y="5791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48400" y="44958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48400" y="4507468"/>
                <a:ext cx="460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07468"/>
                <a:ext cx="4601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8400" y="5562600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562600"/>
                <a:ext cx="34971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62800" y="5791200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791200"/>
                <a:ext cx="43473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0" y="4507468"/>
                <a:ext cx="78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507468"/>
                <a:ext cx="7802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endCxn id="13" idx="1"/>
          </p:cNvCxnSpPr>
          <p:nvPr/>
        </p:nvCxnSpPr>
        <p:spPr>
          <a:xfrm flipV="1">
            <a:off x="6248400" y="4692134"/>
            <a:ext cx="1371600" cy="45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Projective transformation</a:t>
            </a:r>
          </a:p>
          <a:p>
            <a:endParaRPr lang="en-US" dirty="0"/>
          </a:p>
          <a:p>
            <a:r>
              <a:rPr lang="en-US" dirty="0" smtClean="0"/>
              <a:t>Orthogonal projection</a:t>
            </a:r>
          </a:p>
          <a:p>
            <a:endParaRPr lang="en-US" dirty="0"/>
          </a:p>
          <a:p>
            <a:r>
              <a:rPr lang="en-US" dirty="0" smtClean="0"/>
              <a:t>Complexity analysis</a:t>
            </a:r>
          </a:p>
          <a:p>
            <a:endParaRPr lang="en-US" dirty="0"/>
          </a:p>
          <a:p>
            <a:r>
              <a:rPr lang="en-US" dirty="0" smtClean="0"/>
              <a:t>Transformation </a:t>
            </a:r>
            <a:r>
              <a:rPr lang="en-US" dirty="0"/>
              <a:t>to </a:t>
            </a:r>
            <a:r>
              <a:rPr lang="en-US" dirty="0" err="1"/>
              <a:t>Karmarkar’s</a:t>
            </a:r>
            <a:r>
              <a:rPr lang="en-US" dirty="0"/>
              <a:t> canonical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b="0" dirty="0" smtClean="0"/>
              </a:p>
              <a:p>
                <a:endParaRPr lang="en-US" sz="110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′=</m:t>
                    </m:r>
                    <m:r>
                      <a:rPr lang="en-US" b="0" i="1" smtClean="0">
                        <a:latin typeface="Cambria Math"/>
                      </a:rPr>
                      <m:t>𝑃𝑐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= projection matrix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’</a:t>
                </a:r>
              </a:p>
              <a:p>
                <a:endParaRPr lang="en-US" sz="1000" dirty="0"/>
              </a:p>
              <a:p>
                <a:r>
                  <a:rPr lang="en-US" dirty="0" smtClean="0"/>
                  <a:t>We need to consider the vector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</a:p>
              <a:p>
                <a:pPr lvl="1"/>
                <a:r>
                  <a:rPr lang="en-US" b="0" dirty="0" smtClean="0">
                    <a:ea typeface="Cambria Math"/>
                  </a:rPr>
                  <a:t>Remember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sz="1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 −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ℵ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sz="1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ℵ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is the projection matrix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ℵ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20</a:t>
            </a:fld>
            <a:endParaRPr lang="en-US"/>
          </a:p>
        </p:txBody>
      </p:sp>
      <p:sp>
        <p:nvSpPr>
          <p:cNvPr id="5" name="Flowchart: Data 4"/>
          <p:cNvSpPr/>
          <p:nvPr/>
        </p:nvSpPr>
        <p:spPr>
          <a:xfrm>
            <a:off x="4191000" y="2089666"/>
            <a:ext cx="3505200" cy="76200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57800" y="1175266"/>
            <a:ext cx="1066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9068" y="9906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68" y="990600"/>
                <a:ext cx="40267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257800" y="2470666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24600" y="1175266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24600" y="1186934"/>
                <a:ext cx="460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186934"/>
                <a:ext cx="4601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0" y="2242066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42066"/>
                <a:ext cx="34971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9000" y="2470666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470666"/>
                <a:ext cx="43473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96200" y="1186934"/>
                <a:ext cx="78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186934"/>
                <a:ext cx="7802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endCxn id="13" idx="1"/>
          </p:cNvCxnSpPr>
          <p:nvPr/>
        </p:nvCxnSpPr>
        <p:spPr>
          <a:xfrm flipV="1">
            <a:off x="6324600" y="1371600"/>
            <a:ext cx="1371600" cy="45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direction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b="0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Steepest descent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 smtClean="0"/>
                  <a:t>We got the direction of the movement or projected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’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Projection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21</a:t>
            </a:fld>
            <a:endParaRPr lang="en-US"/>
          </a:p>
        </p:txBody>
      </p:sp>
      <p:sp>
        <p:nvSpPr>
          <p:cNvPr id="5" name="Flowchart: Data 4"/>
          <p:cNvSpPr/>
          <p:nvPr/>
        </p:nvSpPr>
        <p:spPr>
          <a:xfrm>
            <a:off x="3200400" y="2895600"/>
            <a:ext cx="3505200" cy="76200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67200" y="1981200"/>
            <a:ext cx="1066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8468" y="179653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68" y="1796534"/>
                <a:ext cx="40267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267200" y="32766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19812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4000" y="1981200"/>
                <a:ext cx="460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981200"/>
                <a:ext cx="46019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4000" y="3036332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36332"/>
                <a:ext cx="34971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24600" y="3212068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212068"/>
                <a:ext cx="43473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step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r =  radius of the </a:t>
                </a:r>
                <a:r>
                  <a:rPr lang="en-US" dirty="0" err="1"/>
                  <a:t>incircle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−1)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−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72100" y="838200"/>
            <a:ext cx="3086100" cy="2743200"/>
            <a:chOff x="4686300" y="3581400"/>
            <a:chExt cx="3086100" cy="2895600"/>
          </a:xfrm>
        </p:grpSpPr>
        <p:sp>
          <p:nvSpPr>
            <p:cNvPr id="4" name="Oval 3"/>
            <p:cNvSpPr/>
            <p:nvPr/>
          </p:nvSpPr>
          <p:spPr>
            <a:xfrm>
              <a:off x="5334000" y="4648200"/>
              <a:ext cx="1828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686300" y="3581400"/>
              <a:ext cx="3086100" cy="2895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9200" y="1823453"/>
                <a:ext cx="22860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Minimize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r>
                  <a:rPr lang="en-US" sz="2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S.t.</a:t>
                </a:r>
                <a:r>
                  <a:rPr lang="en-US" sz="2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200" b="1" i="1" baseline="30000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200" b="1" i="1" dirty="0" err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	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′ ≥ 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23453"/>
                <a:ext cx="22860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819900" y="2557379"/>
            <a:ext cx="190500" cy="1577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4"/>
            <a:endCxn id="5" idx="3"/>
          </p:cNvCxnSpPr>
          <p:nvPr/>
        </p:nvCxnSpPr>
        <p:spPr>
          <a:xfrm>
            <a:off x="6915150" y="2715126"/>
            <a:ext cx="0" cy="866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248400" y="3003693"/>
            <a:ext cx="190500" cy="1577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2" idx="7"/>
          </p:cNvCxnSpPr>
          <p:nvPr/>
        </p:nvCxnSpPr>
        <p:spPr>
          <a:xfrm flipH="1">
            <a:off x="6411002" y="2649429"/>
            <a:ext cx="408898" cy="3773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and inverse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23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62000" y="2286000"/>
            <a:ext cx="2667000" cy="304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latin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962400" y="2286000"/>
            <a:ext cx="2971800" cy="2362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33625" y="3526700"/>
            <a:ext cx="3057525" cy="130899"/>
          </a:xfrm>
          <a:custGeom>
            <a:avLst/>
            <a:gdLst>
              <a:gd name="connsiteX0" fmla="*/ 0 w 2790825"/>
              <a:gd name="connsiteY0" fmla="*/ 328534 h 328534"/>
              <a:gd name="connsiteX1" fmla="*/ 1047750 w 2790825"/>
              <a:gd name="connsiteY1" fmla="*/ 23734 h 328534"/>
              <a:gd name="connsiteX2" fmla="*/ 2790825 w 2790825"/>
              <a:gd name="connsiteY2" fmla="*/ 42784 h 32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0825" h="328534">
                <a:moveTo>
                  <a:pt x="0" y="328534"/>
                </a:moveTo>
                <a:cubicBezTo>
                  <a:pt x="291306" y="199946"/>
                  <a:pt x="582613" y="71359"/>
                  <a:pt x="1047750" y="23734"/>
                </a:cubicBezTo>
                <a:cubicBezTo>
                  <a:pt x="1512887" y="-23891"/>
                  <a:pt x="2151856" y="9446"/>
                  <a:pt x="2790825" y="42784"/>
                </a:cubicBezTo>
              </a:path>
            </a:pathLst>
          </a:custGeom>
          <a:noFill/>
          <a:ln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mbria"/>
              </a:rPr>
              <a:t>Transform 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06625" y="3276600"/>
                <a:ext cx="63177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25" y="3276600"/>
                <a:ext cx="631775" cy="380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3049" y="3048000"/>
                <a:ext cx="116814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049" y="3048000"/>
                <a:ext cx="1168140" cy="566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219325" y="3595644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1150" y="3469551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0" y="4165600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56114" y="4080329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5" idx="6"/>
          </p:cNvCxnSpPr>
          <p:nvPr/>
        </p:nvCxnSpPr>
        <p:spPr>
          <a:xfrm flipH="1">
            <a:off x="4686300" y="3592149"/>
            <a:ext cx="704850" cy="6306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flipV="1">
            <a:off x="1913264" y="4137479"/>
            <a:ext cx="2658736" cy="45719"/>
          </a:xfrm>
          <a:custGeom>
            <a:avLst/>
            <a:gdLst>
              <a:gd name="connsiteX0" fmla="*/ 0 w 2790825"/>
              <a:gd name="connsiteY0" fmla="*/ 328534 h 328534"/>
              <a:gd name="connsiteX1" fmla="*/ 1047750 w 2790825"/>
              <a:gd name="connsiteY1" fmla="*/ 23734 h 328534"/>
              <a:gd name="connsiteX2" fmla="*/ 2790825 w 2790825"/>
              <a:gd name="connsiteY2" fmla="*/ 42784 h 32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0825" h="328534">
                <a:moveTo>
                  <a:pt x="0" y="328534"/>
                </a:moveTo>
                <a:cubicBezTo>
                  <a:pt x="291306" y="199946"/>
                  <a:pt x="582613" y="71359"/>
                  <a:pt x="1047750" y="23734"/>
                </a:cubicBezTo>
                <a:cubicBezTo>
                  <a:pt x="1512887" y="-23891"/>
                  <a:pt x="2151856" y="9446"/>
                  <a:pt x="2790825" y="42784"/>
                </a:cubicBezTo>
              </a:path>
            </a:pathLst>
          </a:custGeom>
          <a:noFill/>
          <a:ln>
            <a:solidFill>
              <a:schemeClr val="tx1"/>
            </a:solidFill>
            <a:prstDash val="dashDot"/>
            <a:tailEnd type="triangle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48200" y="4114990"/>
                <a:ext cx="89806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14990"/>
                <a:ext cx="898066" cy="3808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76400" y="4267200"/>
                <a:ext cx="85138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267200"/>
                <a:ext cx="851387" cy="3808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971800" y="426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mbria"/>
              </a:rPr>
              <a:t>Inverse Transform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115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/>
      <p:bldP spid="24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24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2400" y="1905000"/>
            <a:ext cx="2514600" cy="317401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335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124200" y="1219200"/>
            <a:ext cx="1981200" cy="2971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867400" y="2667000"/>
            <a:ext cx="2514600" cy="2971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5914" y="2743200"/>
                <a:ext cx="42378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14" y="2743200"/>
                <a:ext cx="423786" cy="380810"/>
              </a:xfrm>
              <a:prstGeom prst="rect">
                <a:avLst/>
              </a:prstGeom>
              <a:blipFill rotWithShape="1">
                <a:blip r:embed="rId3"/>
                <a:stretch>
                  <a:fillRect r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" idx="3"/>
          </p:cNvCxnSpPr>
          <p:nvPr/>
        </p:nvCxnSpPr>
        <p:spPr>
          <a:xfrm flipH="1">
            <a:off x="914400" y="3254282"/>
            <a:ext cx="441418" cy="708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35485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200" y="2438400"/>
                <a:ext cx="45079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38400"/>
                <a:ext cx="450790" cy="380810"/>
              </a:xfrm>
              <a:prstGeom prst="rect">
                <a:avLst/>
              </a:prstGeom>
              <a:blipFill rotWithShape="1">
                <a:blip r:embed="rId4"/>
                <a:stretch>
                  <a:fillRect r="-3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3"/>
            <a:endCxn id="18" idx="0"/>
          </p:cNvCxnSpPr>
          <p:nvPr/>
        </p:nvCxnSpPr>
        <p:spPr>
          <a:xfrm flipH="1">
            <a:off x="3692071" y="2949482"/>
            <a:ext cx="365732" cy="840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15871" y="37903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82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8" idx="2"/>
          </p:cNvCxnSpPr>
          <p:nvPr/>
        </p:nvCxnSpPr>
        <p:spPr>
          <a:xfrm flipH="1">
            <a:off x="990600" y="3866513"/>
            <a:ext cx="2625271" cy="95887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95576" y="2971800"/>
            <a:ext cx="2581275" cy="184666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145684" y="44180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54910" y="4066591"/>
                <a:ext cx="56509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910" y="4066591"/>
                <a:ext cx="565090" cy="657809"/>
              </a:xfrm>
              <a:prstGeom prst="rect">
                <a:avLst/>
              </a:prstGeom>
              <a:blipFill rotWithShape="1">
                <a:blip r:embed="rId5"/>
                <a:stretch>
                  <a:fillRect r="-5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31" idx="0"/>
          </p:cNvCxnSpPr>
          <p:nvPr/>
        </p:nvCxnSpPr>
        <p:spPr>
          <a:xfrm flipH="1">
            <a:off x="6477000" y="4494212"/>
            <a:ext cx="744884" cy="80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400800" y="530393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28" idx="2"/>
          </p:cNvCxnSpPr>
          <p:nvPr/>
        </p:nvCxnSpPr>
        <p:spPr>
          <a:xfrm>
            <a:off x="990600" y="4105275"/>
            <a:ext cx="6155084" cy="388937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00" y="44434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9" idx="3"/>
          </p:cNvCxnSpPr>
          <p:nvPr/>
        </p:nvCxnSpPr>
        <p:spPr>
          <a:xfrm flipH="1">
            <a:off x="685800" y="4092482"/>
            <a:ext cx="174718" cy="32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2"/>
            <a:endCxn id="37" idx="6"/>
          </p:cNvCxnSpPr>
          <p:nvPr/>
        </p:nvCxnSpPr>
        <p:spPr>
          <a:xfrm flipH="1" flipV="1">
            <a:off x="685800" y="4519612"/>
            <a:ext cx="5715000" cy="860521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8810" y="3429000"/>
                <a:ext cx="45079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810" y="3429000"/>
                <a:ext cx="450790" cy="380810"/>
              </a:xfrm>
              <a:prstGeom prst="rect">
                <a:avLst/>
              </a:prstGeom>
              <a:blipFill rotWithShape="1">
                <a:blip r:embed="rId6"/>
                <a:stretch>
                  <a:fillRect r="-8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4014" y="3581400"/>
                <a:ext cx="42378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14" y="3581400"/>
                <a:ext cx="423786" cy="380810"/>
              </a:xfrm>
              <a:prstGeom prst="rect">
                <a:avLst/>
              </a:prstGeom>
              <a:blipFill rotWithShape="1">
                <a:blip r:embed="rId7"/>
                <a:stretch>
                  <a:fillRect r="-8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86600" y="4599991"/>
                <a:ext cx="56509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+2)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99991"/>
                <a:ext cx="565090" cy="657809"/>
              </a:xfrm>
              <a:prstGeom prst="rect">
                <a:avLst/>
              </a:prstGeom>
              <a:blipFill rotWithShape="1">
                <a:blip r:embed="rId8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414" y="4648200"/>
                <a:ext cx="42378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14" y="4648200"/>
                <a:ext cx="423786" cy="380810"/>
              </a:xfrm>
              <a:prstGeom prst="rect">
                <a:avLst/>
              </a:prstGeom>
              <a:blipFill rotWithShape="1">
                <a:blip r:embed="rId9"/>
                <a:stretch>
                  <a:fillRect r="-8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0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14550"/>
            <a:ext cx="5753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0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Projective transformation</a:t>
            </a:r>
          </a:p>
          <a:p>
            <a:endParaRPr lang="en-US" dirty="0"/>
          </a:p>
          <a:p>
            <a:r>
              <a:rPr lang="en-US" dirty="0" smtClean="0"/>
              <a:t>Orthogonal projection</a:t>
            </a:r>
          </a:p>
          <a:p>
            <a:endParaRPr lang="en-US" dirty="0"/>
          </a:p>
          <a:p>
            <a:r>
              <a:rPr lang="en-US" dirty="0" smtClean="0"/>
              <a:t>Complexity analysis</a:t>
            </a:r>
          </a:p>
          <a:p>
            <a:endParaRPr lang="en-US" dirty="0"/>
          </a:p>
          <a:p>
            <a:r>
              <a:rPr lang="en-US" dirty="0" smtClean="0"/>
              <a:t>Transformation </a:t>
            </a:r>
            <a:r>
              <a:rPr lang="en-US" dirty="0"/>
              <a:t>to </a:t>
            </a:r>
            <a:r>
              <a:rPr lang="en-US" dirty="0" err="1"/>
              <a:t>Karmarkar’s</a:t>
            </a:r>
            <a:r>
              <a:rPr lang="en-US" dirty="0"/>
              <a:t> canonical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complexity of iterative algorithm = </a:t>
            </a:r>
          </a:p>
          <a:p>
            <a:pPr marL="411480" lvl="1" indent="0">
              <a:buNone/>
            </a:pPr>
            <a:r>
              <a:rPr lang="en-US" sz="2200" dirty="0" smtClean="0"/>
              <a:t>(# of iterations) x (operations in each iteration)</a:t>
            </a:r>
          </a:p>
          <a:p>
            <a:endParaRPr lang="en-US" dirty="0"/>
          </a:p>
          <a:p>
            <a:r>
              <a:rPr lang="en-US" dirty="0" smtClean="0"/>
              <a:t>We will prove that the # of iterations = O(</a:t>
            </a:r>
            <a:r>
              <a:rPr lang="en-US" dirty="0" err="1" smtClean="0"/>
              <a:t>nL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Operations in each iteration = O(n</a:t>
            </a:r>
            <a:r>
              <a:rPr lang="en-US" baseline="30000" dirty="0" smtClean="0"/>
              <a:t>2.5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Therefore running time of </a:t>
            </a:r>
            <a:r>
              <a:rPr lang="en-US" dirty="0" err="1" smtClean="0"/>
              <a:t>Karmarkar’s</a:t>
            </a:r>
            <a:r>
              <a:rPr lang="en-US" dirty="0" smtClean="0"/>
              <a:t> algorithm = O(n</a:t>
            </a:r>
            <a:r>
              <a:rPr lang="en-US" baseline="30000" dirty="0" smtClean="0"/>
              <a:t>3.5</a:t>
            </a:r>
            <a:r>
              <a:rPr lang="en-US" dirty="0" smtClean="0"/>
              <a:t>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us calculate the change in objective function value at the end of each iteration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Objective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changes upon transformation</a:t>
                </a:r>
              </a:p>
              <a:p>
                <a:r>
                  <a:rPr lang="en-US" dirty="0" smtClean="0"/>
                  <a:t>Therefore use </a:t>
                </a:r>
                <a:r>
                  <a:rPr lang="en-US" dirty="0" err="1" smtClean="0"/>
                  <a:t>Karmarkar’s</a:t>
                </a:r>
                <a:r>
                  <a:rPr lang="en-US" dirty="0" smtClean="0"/>
                  <a:t> potential function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smtClean="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potential function is invariant on transformations (</a:t>
                </a:r>
                <a:r>
                  <a:rPr lang="en-US" dirty="0" err="1" smtClean="0"/>
                  <a:t>upto</a:t>
                </a:r>
                <a:r>
                  <a:rPr lang="en-US" dirty="0" smtClean="0"/>
                  <a:t> some additive constants)</a:t>
                </a:r>
              </a:p>
              <a:p>
                <a:pPr marL="411480" lvl="1" indent="0">
                  <a:buNone/>
                </a:pPr>
                <a:endParaRPr lang="en-US" sz="22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79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7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Improvement in potential function is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n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  <m:r>
                            <a:rPr lang="en-US" b="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>
                              <a:latin typeface="Cambria Math"/>
                              <a:ea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Rearranging</a:t>
                </a:r>
                <a:r>
                  <a:rPr lang="en-US" dirty="0" smtClean="0"/>
                  <a:t>,</a:t>
                </a:r>
              </a:p>
              <a:p>
                <a:pPr marL="11430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0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Simplex</a:t>
            </a:r>
          </a:p>
          <a:p>
            <a:pPr lvl="1"/>
            <a:r>
              <a:rPr lang="en-US" dirty="0" err="1" smtClean="0"/>
              <a:t>Dantzig</a:t>
            </a:r>
            <a:r>
              <a:rPr lang="en-US" dirty="0" smtClean="0"/>
              <a:t> 1947</a:t>
            </a:r>
          </a:p>
          <a:p>
            <a:pPr lvl="1"/>
            <a:endParaRPr lang="en-US" dirty="0"/>
          </a:p>
          <a:p>
            <a:r>
              <a:rPr lang="en-US" dirty="0" smtClean="0"/>
              <a:t>Ellipsoid</a:t>
            </a:r>
          </a:p>
          <a:p>
            <a:pPr lvl="1"/>
            <a:r>
              <a:rPr lang="en-US" dirty="0" err="1" smtClean="0"/>
              <a:t>Kachian</a:t>
            </a:r>
            <a:r>
              <a:rPr lang="en-US" dirty="0" smtClean="0"/>
              <a:t> 1979</a:t>
            </a:r>
          </a:p>
          <a:p>
            <a:pPr lvl="1"/>
            <a:endParaRPr lang="en-US" dirty="0"/>
          </a:p>
          <a:p>
            <a:r>
              <a:rPr lang="en-US" dirty="0" smtClean="0"/>
              <a:t>Interior Point</a:t>
            </a:r>
          </a:p>
          <a:p>
            <a:pPr lvl="1"/>
            <a:r>
              <a:rPr lang="en-US" dirty="0" smtClean="0"/>
              <a:t>Affine Method 1967</a:t>
            </a:r>
          </a:p>
          <a:p>
            <a:pPr lvl="1"/>
            <a:r>
              <a:rPr lang="en-US" dirty="0" smtClean="0"/>
              <a:t>Log Barrier Method 1977</a:t>
            </a:r>
          </a:p>
          <a:p>
            <a:pPr lvl="1"/>
            <a:r>
              <a:rPr lang="en-US" dirty="0" smtClean="0"/>
              <a:t>Projective Method 1984</a:t>
            </a:r>
          </a:p>
          <a:p>
            <a:pPr lvl="2"/>
            <a:r>
              <a:rPr lang="en-US" dirty="0" err="1" smtClean="0"/>
              <a:t>Narendra</a:t>
            </a:r>
            <a:r>
              <a:rPr lang="en-US" dirty="0" smtClean="0"/>
              <a:t> </a:t>
            </a:r>
            <a:r>
              <a:rPr lang="en-US" dirty="0" err="1" smtClean="0"/>
              <a:t>Karmarkar</a:t>
            </a:r>
            <a:r>
              <a:rPr lang="en-US" dirty="0" smtClean="0"/>
              <a:t> form AT&amp;T Bell Labs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Since potential function is invariant on transformations, we can use</a:t>
                </a:r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  <m:r>
                      <a:rPr lang="en-US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)</m:t>
                    </m:r>
                    <m:r>
                      <a:rPr lang="en-US" b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r>
                      <a:rPr lang="en-US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r>
                      <a:rPr lang="en-US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)</m:t>
                    </m:r>
                    <m:r>
                      <a:rPr lang="en-US" b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r>
                      <a:rPr lang="en-US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114300" indent="0">
                  <a:buNone/>
                </a:pPr>
                <a:r>
                  <a:rPr lang="en-US" dirty="0"/>
                  <a:t>	</a:t>
                </a:r>
                <a:r>
                  <a:rPr lang="en-US" sz="2200" dirty="0" smtClean="0"/>
                  <a:t>where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and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are points in the transformed space.</a:t>
                </a:r>
              </a:p>
              <a:p>
                <a:endParaRPr lang="en-US" dirty="0"/>
              </a:p>
              <a:p>
                <a:r>
                  <a:rPr lang="en-US" dirty="0" smtClean="0"/>
                  <a:t>At </a:t>
                </a:r>
                <a:r>
                  <a:rPr lang="en-US" dirty="0"/>
                  <a:t>each step in the transformed space</a:t>
                </a:r>
                <a:r>
                  <a:rPr lang="en-US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(</m:t>
                        </m:r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  <m:r>
                          <a:rPr lang="en-US" b="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𝑛𝑙𝑛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2057400" lvl="8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2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Simplifying, we get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𝑛𝑙𝑛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−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(1−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  <a:p>
                <a:pPr marL="411480" lvl="1" indent="0">
                  <a:buNone/>
                </a:pP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411480" lvl="1" indent="0">
                  <a:buNone/>
                </a:pPr>
                <a:endParaRPr lang="en-US" sz="2000" b="1" dirty="0" smtClean="0"/>
              </a:p>
              <a:p>
                <a:r>
                  <a:rPr lang="en-US" sz="2000" dirty="0" smtClean="0"/>
                  <a:t>For small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b="0" dirty="0" smtClean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≈−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b="1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114300" indent="0">
                  <a:buNone/>
                </a:pPr>
                <a:endParaRPr lang="en-US" sz="2000" b="1" dirty="0" smtClean="0"/>
              </a:p>
              <a:p>
                <a:r>
                  <a:rPr lang="en-US" sz="2000" dirty="0" smtClean="0"/>
                  <a:t>So suppose 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β</m:t>
                    </m:r>
                    <m:f>
                      <m:fPr>
                        <m:ctrlPr>
                          <a:rPr lang="en-US" sz="18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800" b="1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US" sz="18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𝐏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  <m:sup/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US" sz="1800" b="1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β</m:t>
                    </m:r>
                    <m:r>
                      <a:rPr lang="el-GR" sz="2000" i="1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  <m:r>
                          <a:rPr lang="en-US" sz="1800" b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  <m:r>
                          <a:rPr lang="en-US" sz="18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US" sz="1800" b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 smtClean="0"/>
                  <a:t> are small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00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20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b="1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US" sz="20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𝐏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  <m:sup/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US" sz="2000" b="1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000" b="1" dirty="0" smtClean="0"/>
                  <a:t> -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sz="2000" b="0" i="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Pj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20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sz="2000" b="0" i="0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sz="20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0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sz="2000" b="0" i="0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</m:nary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5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can be shown that</a:t>
                </a: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</m:nary>
                      </m:den>
                    </m:f>
                    <m:r>
                      <a:rPr lang="en-US" b="0" i="0" dirty="0" smtClean="0">
                        <a:latin typeface="Cambria Math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/>
                        <a:ea typeface="Cambria Math" panose="02040503050406030204" pitchFamily="18" charset="0"/>
                      </a:rPr>
                      <m:t> &gt; 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411480" lvl="1" indent="0"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The worst case for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r>
                  <a:rPr lang="en-US" sz="2200" dirty="0" smtClean="0">
                    <a:ea typeface="Cambria Math" panose="02040503050406030204" pitchFamily="18" charset="0"/>
                  </a:rPr>
                  <a:t>would be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2200" b="0" i="0" dirty="0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In this case</a:t>
                </a: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83" y="2057400"/>
            <a:ext cx="3009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Thus we have proved that</a:t>
                </a: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0" smtClean="0">
                        <a:latin typeface="Cambria Math"/>
                      </a:rPr>
                      <m:t>≤−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Thus</a:t>
                </a: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11480" lvl="1" indent="0">
                  <a:buNone/>
                </a:pPr>
                <a:r>
                  <a:rPr lang="en-US" sz="2200" dirty="0" smtClean="0"/>
                  <a:t>where k is the number of iterations to converge</a:t>
                </a:r>
              </a:p>
              <a:p>
                <a:endParaRPr lang="en-US" dirty="0"/>
              </a:p>
              <a:p>
                <a:r>
                  <a:rPr lang="en-US" dirty="0" smtClean="0"/>
                  <a:t>Plugging in the definition of potential function,</a:t>
                </a: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≤−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0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Rearranging, we get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(0)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/>
                          <m:sup>
                            <m:r>
                              <a:rPr lang="en-US" b="0" i="1">
                                <a:latin typeface="Cambria Math"/>
                              </a:rPr>
                              <m:t>(0)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/>
                      </a:rPr>
                      <m:t>≤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𝑙𝑛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(0)</m:t>
                                </m:r>
                              </m:sup>
                            </m:sSubSup>
                          </m:den>
                        </m:f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7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Therefore there exists some constant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after </a:t>
                </a:r>
                <a:endParaRPr lang="en-US" dirty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′(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iterations,</a:t>
                </a:r>
              </a:p>
              <a:p>
                <a:pPr marL="411480" lvl="1" indent="0">
                  <a:buNone/>
                </a:pPr>
                <a:endParaRPr lang="en-US" sz="22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/>
                                <m:sup>
                                  <m:r>
                                    <a:rPr lang="en-US" sz="1400" b="0" i="1">
                                      <a:latin typeface="Cambria Math"/>
                                    </a:rPr>
                                    <m:t>(0)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′(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latin typeface="Cambria Math"/>
                                        </a:rPr>
                                        <m:t>𝑞</m:t>
                                      </m:r>
                                      <m:r>
                                        <a:rPr lang="en-US" sz="1800" b="0" i="1">
                                          <a:latin typeface="Cambria Math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1">
                                              <a:latin typeface="Cambria Math"/>
                                            </a:rPr>
                                            <m:t>𝑙𝑛</m:t>
                                          </m:r>
                                        </m:fName>
                                        <m:e>
                                          <m:r>
                                            <a:rPr lang="en-US" sz="1800" b="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1800" b="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 marL="114300" indent="0">
                  <a:buNone/>
                </a:pPr>
                <a:endParaRPr lang="en-US" baseline="30000" dirty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(0)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𝛩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200" dirty="0" smtClean="0"/>
                  <a:t> being the number of bits</a:t>
                </a:r>
              </a:p>
              <a:p>
                <a:pPr marL="411480" lvl="1" indent="0">
                  <a:buNone/>
                </a:pPr>
                <a:endParaRPr lang="en-US" baseline="30000" dirty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200" dirty="0" smtClean="0"/>
                  <a:t>is sufficiently small to cause the algorithm to converge</a:t>
                </a:r>
                <a:r>
                  <a:rPr lang="en-US" dirty="0" smtClean="0"/>
                  <a:t>.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 </a:t>
                </a:r>
              </a:p>
              <a:p>
                <a:pPr marL="41148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Thus the number of iterations is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𝐿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60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5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Rank-one modification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computational effort is dominated by: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𝐷𝑐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𝐴𝐷</m:t>
                    </m:r>
                  </m:oMath>
                </a14:m>
                <a:endParaRPr lang="en-US" b="0" dirty="0" smtClean="0"/>
              </a:p>
              <a:p>
                <a:r>
                  <a:rPr lang="en-GB" dirty="0" smtClean="0"/>
                  <a:t>Substituting A’ in, 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𝐴𝐷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The only quantity changes from step to step is 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Intuition:</a:t>
                </a:r>
              </a:p>
              <a:p>
                <a:pPr lvl="1"/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diagonal matrices</a:t>
                </a:r>
              </a:p>
              <a:p>
                <a:pPr lvl="1"/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are close the calculation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should be cheap!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Define a diagonal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 smtClean="0"/>
                  <a:t>, a “working approximation”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in step k such that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GB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We update D’ by the following strategy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   (We will explain this scaling factor in later slides)</a:t>
                </a:r>
              </a:p>
              <a:p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𝑖</m:t>
                    </m:r>
                    <m:r>
                      <a:rPr lang="en-GB" i="1" dirty="0" smtClean="0">
                        <a:latin typeface="Cambria Math"/>
                      </a:rPr>
                      <m:t> = 1 </m:t>
                    </m:r>
                  </m:oMath>
                </a14:m>
                <a:r>
                  <a:rPr lang="en-GB" dirty="0" smtClean="0"/>
                  <a:t>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do</a:t>
                </a:r>
                <a:br>
                  <a:rPr lang="en-GB" dirty="0" smtClean="0"/>
                </a:br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2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Then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dirty="0" smtClean="0"/>
                  <a:t> and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 smtClean="0">
                                        <a:latin typeface="Cambria Math"/>
                                      </a:rPr>
                                      <m:t>𝐷</m:t>
                                    </m:r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 dirty="0" smtClean="0">
                                            <a:latin typeface="Cambria Math"/>
                                          </a:rPr>
                                          <m:t>’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Rank-one modification (</a:t>
            </a:r>
            <a:r>
              <a:rPr lang="en-GB" dirty="0" err="1" smtClean="0"/>
              <a:t>cont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,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steps.</a:t>
                </a:r>
              </a:p>
              <a:p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𝐷</m:t>
                    </m:r>
                    <m:r>
                      <a:rPr lang="en-GB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GB" dirty="0" smtClean="0"/>
                  <a:t> differ only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 smtClean="0"/>
                  <a:t> entry then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′2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r>
                  <a:rPr lang="en-GB" dirty="0" smtClean="0"/>
                  <a:t>=&gt; rank one modification.</a:t>
                </a:r>
              </a:p>
              <a:p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𝐷</m:t>
                    </m:r>
                    <m:r>
                      <a:rPr lang="en-GB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GB" dirty="0" smtClean="0"/>
                  <a:t> differ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 smtClean="0"/>
                  <a:t> entries then complexity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𝑂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/>
                      </a:rPr>
                      <m:t>𝑙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9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Analysis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In each step: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Substituting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𝑏</m:t>
                    </m:r>
                    <m:r>
                      <a:rPr lang="en-GB" i="1" dirty="0" smtClean="0">
                        <a:latin typeface="Cambria Math"/>
                      </a:rPr>
                      <m:t>’=</m:t>
                    </m:r>
                    <m:r>
                      <a:rPr lang="en-GB" i="1" dirty="0" smtClean="0">
                        <a:latin typeface="Cambria Math"/>
                      </a:rPr>
                      <m:t>𝑇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GB" i="1" dirty="0" smtClean="0">
                            <a:latin typeface="Cambria Math"/>
                          </a:rPr>
                          <m:t>𝑘</m:t>
                        </m:r>
                        <m:r>
                          <a:rPr lang="en-GB" i="1" dirty="0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𝑇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GB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GB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i="1" dirty="0" err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dirty="0" err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 dirty="0" err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dirty="0" err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GB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GB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𝑟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GB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GB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GB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GB" i="1" dirty="0">
                                <a:latin typeface="Cambria Math"/>
                              </a:rPr>
                              <m:t>−1)</m:t>
                            </m:r>
                          </m:e>
                        </m:rad>
                      </m:den>
                    </m:f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den>
                                    </m:f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  <m:t>𝑘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  <m:t>+1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nary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en-GB" dirty="0" smtClean="0"/>
                  <a:t>   Let 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endParaRPr lang="en-GB" dirty="0" smtClean="0"/>
              </a:p>
              <a:p>
                <a:r>
                  <a:rPr lang="en-GB" dirty="0" smtClean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 smtClean="0"/>
                  <a:t> 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</a:t>
                </a:r>
              </a:p>
              <a:p>
                <a:r>
                  <a:rPr lang="en-GB" dirty="0"/>
                  <a:t>T</a:t>
                </a:r>
                <a:r>
                  <a:rPr lang="en-GB" dirty="0" smtClean="0"/>
                  <a:t>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6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</a:t>
            </a:r>
            <a:r>
              <a:rPr lang="en-US" dirty="0" err="1" smtClean="0"/>
              <a:t>vs</a:t>
            </a:r>
            <a:r>
              <a:rPr lang="en-US" dirty="0" smtClean="0"/>
              <a:t> Interior Point</a:t>
            </a:r>
            <a:endParaRPr lang="en-US" dirty="0"/>
          </a:p>
        </p:txBody>
      </p:sp>
      <p:graphicFrame>
        <p:nvGraphicFramePr>
          <p:cNvPr id="4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38185"/>
              </p:ext>
            </p:extLst>
          </p:nvPr>
        </p:nvGraphicFramePr>
        <p:xfrm>
          <a:off x="76200" y="1828800"/>
          <a:ext cx="8305800" cy="434911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828800"/>
                <a:gridCol w="3708400"/>
                <a:gridCol w="2768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Simplex method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Interior-point method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/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Trial solutions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CPF (Corner Point Feasible) solutions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Interior points (points inside the boundary of the feasible region)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7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complexity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worst case:# iterations can increase exponentially in the number of variables n: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Polynomial time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analysis - 2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First we scale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’</m:t>
                        </m:r>
                      </m:e>
                      <m:sup>
                        <m:d>
                          <m:d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by a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Then for any entry I such that</a:t>
                </a:r>
                <a:br>
                  <a:rPr lang="en-US" b="0" dirty="0" smtClean="0">
                    <a:ea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∉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2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We reset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sup>
                    </m:sSubSup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b="0" dirty="0" smtClean="0">
                    <a:latin typeface="Cambria Math"/>
                    <a:ea typeface="Cambria Math"/>
                  </a:rPr>
                  <a:t>Define discrepancy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b="0" dirty="0" smtClean="0">
                    <a:latin typeface="Cambria Math"/>
                    <a:ea typeface="Cambria Math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𝐷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’</m:t>
                        </m:r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dirty="0" smtClean="0">
                    <a:latin typeface="Cambria Math"/>
                    <a:ea typeface="Cambria Math"/>
                  </a:rPr>
                  <a:t> as</a:t>
                </a:r>
                <a:r>
                  <a:rPr lang="en-US" b="0" i="1" dirty="0" smtClean="0">
                    <a:latin typeface="Cambria Math"/>
                    <a:ea typeface="Cambria Math"/>
                  </a:rPr>
                  <a:t/>
                </a:r>
                <a:br>
                  <a:rPr lang="en-US" b="0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Then just after an updating operation for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Analysis - 3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Just before an updating operation for index </a:t>
                </a:r>
                <a:r>
                  <a:rPr lang="en-GB" dirty="0" err="1" smtClean="0"/>
                  <a:t>i</a:t>
                </a:r>
                <a:endParaRPr lang="en-GB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114300" indent="0">
                  <a:buNone/>
                </a:pPr>
                <a:r>
                  <a:rPr lang="en-GB" dirty="0" smtClean="0"/>
                  <a:t>Between two successive updates, say at steps k1 and k2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Let call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Then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Assume that no updating operation was performed for index I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𝑙𝑛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-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𝑙𝑛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𝑙𝑛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𝑙𝑛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𝑙𝑛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𝑙𝑛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4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 - </a:t>
            </a:r>
            <a:r>
              <a:rPr lang="en-GB" dirty="0" smtClean="0"/>
              <a:t>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be the number of updating operations corresponding to index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steps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 smtClean="0"/>
                  <a:t> be the total number of updating operations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steps.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dirty="0" smtClean="0"/>
                  <a:t>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𝑙𝑛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𝑙𝑛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11430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𝑙𝑛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11430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114300" indent="0">
                  <a:lnSpc>
                    <a:spcPct val="120000"/>
                  </a:lnSpc>
                  <a:buNone/>
                </a:pPr>
                <a:r>
                  <a:rPr lang="en-US" smtClean="0">
                    <a:ea typeface="Cambria Math"/>
                  </a:rPr>
                  <a:t>Because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−1)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⇒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257800"/>
              </a:xfrm>
              <a:blipFill rotWithShape="1">
                <a:blip r:embed="rId2"/>
                <a:stretch>
                  <a:fillRect t="-2668" r="-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7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 - </a:t>
            </a:r>
            <a:r>
              <a:rPr lang="en-GB" dirty="0" smtClean="0"/>
              <a:t>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Hence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𝑙𝑛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𝑙𝑛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−1)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𝑙𝑛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So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𝑙𝑛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e>
                    </m:d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Finally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𝑛𝐿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Transformation to </a:t>
            </a:r>
            <a:r>
              <a:rPr lang="en-US" dirty="0" err="1" smtClean="0"/>
              <a:t>Karmarkar’s</a:t>
            </a:r>
            <a:r>
              <a:rPr lang="en-US" dirty="0" smtClean="0"/>
              <a:t> canonical form</a:t>
            </a:r>
          </a:p>
          <a:p>
            <a:endParaRPr lang="en-US" dirty="0"/>
          </a:p>
          <a:p>
            <a:r>
              <a:rPr lang="en-US" dirty="0" smtClean="0"/>
              <a:t>Projective transformation</a:t>
            </a:r>
          </a:p>
          <a:p>
            <a:endParaRPr lang="en-US" dirty="0"/>
          </a:p>
          <a:p>
            <a:r>
              <a:rPr lang="en-US" dirty="0" smtClean="0"/>
              <a:t>Orthogonal projection</a:t>
            </a:r>
          </a:p>
          <a:p>
            <a:endParaRPr lang="en-US" dirty="0"/>
          </a:p>
          <a:p>
            <a:r>
              <a:rPr lang="en-US" dirty="0" smtClean="0"/>
              <a:t>Complexity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to canonical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2286000"/>
                <a:ext cx="2971800" cy="15240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2971800" cy="1524000"/>
              </a:xfrm>
              <a:prstGeom prst="rect">
                <a:avLst/>
              </a:prstGeom>
              <a:blipFill rotWithShape="1">
                <a:blip r:embed="rId2"/>
                <a:stretch>
                  <a:fillRect t="-44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24400" y="2133600"/>
                <a:ext cx="3352800" cy="19050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33600"/>
                <a:ext cx="3352800" cy="1905000"/>
              </a:xfrm>
              <a:prstGeom prst="rect">
                <a:avLst/>
              </a:prstGeom>
              <a:blipFill rotWithShape="1">
                <a:blip r:embed="rId4"/>
                <a:stretch>
                  <a:fillRect t="-3514" b="-17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3581400" y="27432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6762" y="1614487"/>
            <a:ext cx="280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Karmarkar’s</a:t>
            </a:r>
            <a:r>
              <a:rPr lang="en-US" dirty="0"/>
              <a:t> Canonical 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611868"/>
            <a:ext cx="119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LP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2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1:Convert LP to a feasibility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Combine primal and dual problems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LP becomes a feasibility problem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66800" y="2281238"/>
                <a:ext cx="2971800" cy="15240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281238"/>
                <a:ext cx="2971800" cy="1524000"/>
              </a:xfrm>
              <a:prstGeom prst="rect">
                <a:avLst/>
              </a:prstGeom>
              <a:blipFill rotWithShape="1">
                <a:blip r:embed="rId2"/>
                <a:stretch>
                  <a:fillRect t="-44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0" y="2262188"/>
                <a:ext cx="2971800" cy="15240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aximize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smtClean="0">
                        <a:latin typeface="Cambria Math"/>
                      </a:rPr>
                      <m:t>𝑞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62188"/>
                <a:ext cx="2971800" cy="1524000"/>
              </a:xfrm>
              <a:prstGeom prst="rect">
                <a:avLst/>
              </a:prstGeom>
              <a:blipFill rotWithShape="1">
                <a:blip r:embed="rId3"/>
                <a:stretch>
                  <a:fillRect t="-4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447924" y="4495800"/>
                <a:ext cx="2962276" cy="14478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  <m:r>
                      <a:rPr lang="en-US" i="1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4" y="4495800"/>
                <a:ext cx="2962276" cy="1447800"/>
              </a:xfrm>
              <a:prstGeom prst="rect">
                <a:avLst/>
              </a:prstGeom>
              <a:blipFill rotWithShape="1">
                <a:blip r:embed="rId4"/>
                <a:stretch>
                  <a:fillRect t="-1266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28800" y="190023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86582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6467" y="4118491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Convert inequality to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slack and surplus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447924" y="2133600"/>
                <a:ext cx="2962276" cy="14478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i="1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4" y="2133600"/>
                <a:ext cx="2962276" cy="1447800"/>
              </a:xfrm>
              <a:prstGeom prst="rect">
                <a:avLst/>
              </a:prstGeom>
              <a:blipFill rotWithShape="1">
                <a:blip r:embed="rId2"/>
                <a:stretch>
                  <a:fillRect b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Convert feasibility problem to 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Introduce an artificial variable to create an interior starting point.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strictly interior </a:t>
                </a:r>
                <a:r>
                  <a:rPr lang="en-US" dirty="0" smtClean="0"/>
                  <a:t>points in the positive </a:t>
                </a:r>
                <a:r>
                  <a:rPr lang="en-US" dirty="0" err="1" smtClean="0"/>
                  <a:t>orthant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600200" y="3352800"/>
                <a:ext cx="5400676" cy="29718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Subject to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+(−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𝑆𝑥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+(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352800"/>
                <a:ext cx="5400676" cy="2971800"/>
              </a:xfrm>
              <a:prstGeom prst="rect">
                <a:avLst/>
              </a:prstGeom>
              <a:blipFill rotWithShape="1">
                <a:blip r:embed="rId3"/>
                <a:stretch>
                  <a:fillRect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9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Convert feasibility problem to 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Change of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133600" y="4876800"/>
                <a:ext cx="3352800" cy="16002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76800"/>
                <a:ext cx="3352800" cy="1600200"/>
              </a:xfrm>
              <a:prstGeom prst="rect">
                <a:avLst/>
              </a:prstGeom>
              <a:blipFill rotWithShape="1">
                <a:blip r:embed="rId2"/>
                <a:stretch>
                  <a:fillRect t="-2281" b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295400" y="1638300"/>
                <a:ext cx="5400676" cy="23241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Subject to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+(−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𝑆𝑥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+(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λ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38300"/>
                <a:ext cx="5400676" cy="2324100"/>
              </a:xfrm>
              <a:prstGeom prst="rect">
                <a:avLst/>
              </a:prstGeom>
              <a:blipFill rotWithShape="1">
                <a:blip r:embed="rId3"/>
                <a:stretch>
                  <a:fillRect t="-1575"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2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2286000"/>
                <a:ext cx="2971800" cy="15240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2971800" cy="1524000"/>
              </a:xfrm>
              <a:prstGeom prst="rect">
                <a:avLst/>
              </a:prstGeom>
              <a:blipFill rotWithShape="1">
                <a:blip r:embed="rId2"/>
                <a:stretch>
                  <a:fillRect t="-44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24400" y="2133600"/>
                <a:ext cx="3352800" cy="19050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33600"/>
                <a:ext cx="3352800" cy="1905000"/>
              </a:xfrm>
              <a:prstGeom prst="rect">
                <a:avLst/>
              </a:prstGeom>
              <a:blipFill rotWithShape="1">
                <a:blip r:embed="rId3"/>
                <a:stretch>
                  <a:fillRect t="-3514" b="-17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3581400" y="27432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6762" y="1614487"/>
            <a:ext cx="280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Karmarkar’s</a:t>
            </a:r>
            <a:r>
              <a:rPr lang="en-US" dirty="0"/>
              <a:t> Canonical 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611868"/>
            <a:ext cx="119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09600" y="4267200"/>
                <a:ext cx="7467600" cy="16764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Minimum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0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Ω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=0}≡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𝑠𝑢𝑏𝑠𝑝𝑎𝑐𝑒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𝑁𝑢𝑙𝑙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𝑠𝑝𝑎𝑐𝑒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≡{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|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=1}</m:t>
                        </m:r>
                      </m:e>
                    </m:nary>
                    <m:r>
                      <a:rPr lang="en-US" dirty="0">
                        <a:latin typeface="Cambria Math"/>
                        <a:ea typeface="Cambria Math"/>
                      </a:rPr>
                      <m:t>≡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simplex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≡ 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Ω∩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𝑝𝑜𝑙𝑦𝑡𝑜𝑝𝑒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67200"/>
                <a:ext cx="7467600" cy="1676400"/>
              </a:xfrm>
              <a:prstGeom prst="rect">
                <a:avLst/>
              </a:prstGeom>
              <a:blipFill rotWithShape="1">
                <a:blip r:embed="rId5"/>
                <a:stretch>
                  <a:fillRect t="-2182" b="-2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3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800" dirty="0" smtClean="0"/>
                  <a:t>Step4: Introduce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8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38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800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60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] be a feasible point in the original LP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Define a transformation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+ 1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 2, …,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Define the inverse transformation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 2,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800" dirty="0" smtClean="0"/>
                  <a:t>Step4: Introduce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60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denote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column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400" b="0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smtClean="0">
                            <a:latin typeface="Cambria Math"/>
                          </a:rPr>
                          <m:t>= </m:t>
                        </m:r>
                        <m:r>
                          <a:rPr lang="en-US">
                            <a:latin typeface="Cambria Math"/>
                          </a:rPr>
                          <m:t>𝑏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We define the columns of a matrix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’ by these equations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 2,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Get the minimum value of Canonical form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Substituting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We get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 by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5</a:t>
            </a:r>
            <a:r>
              <a:rPr lang="en-US" dirty="0" smtClean="0"/>
              <a:t>: </a:t>
            </a:r>
            <a:r>
              <a:rPr lang="en-US" dirty="0"/>
              <a:t>Get the minimum value of Canonical form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transformed problem is</a:t>
            </a:r>
            <a:br>
              <a:rPr lang="en-GB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70202" y="2590800"/>
                <a:ext cx="4800600" cy="23009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inimize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Subject to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dirty="0">
                  <a:ea typeface="Cambria Math"/>
                </a:endParaRPr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02" y="2590800"/>
                <a:ext cx="4800600" cy="2300905"/>
              </a:xfrm>
              <a:prstGeom prst="rect">
                <a:avLst/>
              </a:prstGeom>
              <a:blipFill rotWithShape="1">
                <a:blip r:embed="rId2"/>
                <a:stretch>
                  <a:fillRect t="-1592" b="-31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Narendra</a:t>
            </a:r>
            <a:r>
              <a:rPr lang="en-US" dirty="0"/>
              <a:t> </a:t>
            </a:r>
            <a:r>
              <a:rPr lang="en-US" dirty="0" err="1"/>
              <a:t>Karmarkar</a:t>
            </a:r>
            <a:r>
              <a:rPr lang="en-US" dirty="0"/>
              <a:t> (1984). "</a:t>
            </a:r>
            <a:r>
              <a:rPr lang="en-US" dirty="0">
                <a:hlinkClick r:id="rId2"/>
              </a:rPr>
              <a:t>A New Polynomial Time Algorithm for Linear </a:t>
            </a:r>
            <a:r>
              <a:rPr lang="en-US" dirty="0" smtClean="0">
                <a:hlinkClick r:id="rId2"/>
              </a:rPr>
              <a:t>Programming</a:t>
            </a:r>
            <a:r>
              <a:rPr lang="en-US" dirty="0" smtClean="0"/>
              <a:t>”</a:t>
            </a:r>
          </a:p>
          <a:p>
            <a:r>
              <a:rPr lang="en-US" dirty="0" err="1">
                <a:hlinkClick r:id="rId3" tooltip="Gilbert Strang"/>
              </a:rPr>
              <a:t>Strang</a:t>
            </a:r>
            <a:r>
              <a:rPr lang="en-US" dirty="0">
                <a:hlinkClick r:id="rId3" tooltip="Gilbert Strang"/>
              </a:rPr>
              <a:t>, Gilbert</a:t>
            </a:r>
            <a:r>
              <a:rPr lang="en-US" dirty="0"/>
              <a:t> (1 June 1987). "</a:t>
            </a:r>
            <a:r>
              <a:rPr lang="en-US" dirty="0" err="1"/>
              <a:t>Karmarkar’s</a:t>
            </a:r>
            <a:r>
              <a:rPr lang="en-US" dirty="0"/>
              <a:t> algorithm and its place in applied mathematics". </a:t>
            </a:r>
            <a:r>
              <a:rPr lang="en-US" i="1" dirty="0">
                <a:hlinkClick r:id="rId4" tooltip="The Mathematical Intelligencer"/>
              </a:rPr>
              <a:t>The Mathematical Intelligencer</a:t>
            </a:r>
            <a:r>
              <a:rPr lang="en-US" dirty="0"/>
              <a:t> (New York: Springer) </a:t>
            </a:r>
            <a:r>
              <a:rPr lang="en-US" b="1" dirty="0"/>
              <a:t>9</a:t>
            </a:r>
            <a:r>
              <a:rPr lang="en-US" dirty="0"/>
              <a:t> (2): 4–10. </a:t>
            </a:r>
            <a:r>
              <a:rPr lang="en-US" dirty="0">
                <a:hlinkClick r:id="rId5" tooltip="Digital object identifier"/>
              </a:rPr>
              <a:t>doi</a:t>
            </a:r>
            <a:r>
              <a:rPr lang="en-US" dirty="0"/>
              <a:t>:</a:t>
            </a:r>
            <a:r>
              <a:rPr lang="en-US" dirty="0">
                <a:hlinkClick r:id="rId6"/>
              </a:rPr>
              <a:t>10.1007/BF03025891</a:t>
            </a:r>
            <a:r>
              <a:rPr lang="en-US" dirty="0"/>
              <a:t>. </a:t>
            </a:r>
            <a:r>
              <a:rPr lang="en-US" dirty="0">
                <a:hlinkClick r:id="rId7" tooltip="International Standard Serial Number"/>
              </a:rPr>
              <a:t>ISSN</a:t>
            </a:r>
            <a:r>
              <a:rPr lang="en-US" dirty="0"/>
              <a:t> </a:t>
            </a:r>
            <a:r>
              <a:rPr lang="en-US" dirty="0">
                <a:hlinkClick r:id="rId8"/>
              </a:rPr>
              <a:t>0343-6993</a:t>
            </a:r>
            <a:r>
              <a:rPr lang="en-US" dirty="0"/>
              <a:t>. </a:t>
            </a:r>
            <a:r>
              <a:rPr lang="en-US" dirty="0">
                <a:hlinkClick r:id="rId9" tooltip="Mathematical Reviews"/>
              </a:rPr>
              <a:t>MR</a:t>
            </a:r>
            <a:r>
              <a:rPr lang="en-US" dirty="0"/>
              <a:t> </a:t>
            </a:r>
            <a:r>
              <a:rPr lang="en-US" dirty="0">
                <a:hlinkClick r:id="rId10"/>
              </a:rPr>
              <a:t>'''883185</a:t>
            </a:r>
            <a:r>
              <a:rPr lang="en-US" dirty="0" smtClean="0">
                <a:hlinkClick r:id="rId10"/>
              </a:rPr>
              <a:t>'‘</a:t>
            </a:r>
            <a:endParaRPr lang="en-US" dirty="0" smtClean="0"/>
          </a:p>
          <a:p>
            <a:r>
              <a:rPr lang="en-US" dirty="0">
                <a:hlinkClick r:id="rId11" tooltip="Robert J. Vanderbei"/>
              </a:rPr>
              <a:t>Robert J. </a:t>
            </a:r>
            <a:r>
              <a:rPr lang="en-US" dirty="0" err="1">
                <a:hlinkClick r:id="rId11" tooltip="Robert J. Vanderbei"/>
              </a:rPr>
              <a:t>Vanderbei</a:t>
            </a:r>
            <a:r>
              <a:rPr lang="en-US" dirty="0"/>
              <a:t>; </a:t>
            </a:r>
            <a:r>
              <a:rPr lang="en-US" dirty="0" err="1"/>
              <a:t>Meketon</a:t>
            </a:r>
            <a:r>
              <a:rPr lang="en-US" dirty="0"/>
              <a:t>, Marc, Freedman, Barry (1986). "A Modification of </a:t>
            </a:r>
            <a:r>
              <a:rPr lang="en-US" dirty="0" err="1"/>
              <a:t>Karmarkar's</a:t>
            </a:r>
            <a:r>
              <a:rPr lang="en-US" dirty="0"/>
              <a:t> Linear Programming Algorithm". </a:t>
            </a:r>
            <a:r>
              <a:rPr lang="en-US" i="1" dirty="0" err="1"/>
              <a:t>Algorithmica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: 395–407. </a:t>
            </a:r>
            <a:r>
              <a:rPr lang="en-US" dirty="0">
                <a:hlinkClick r:id="rId5" tooltip="Digital object identifier"/>
              </a:rPr>
              <a:t>doi</a:t>
            </a:r>
            <a:r>
              <a:rPr lang="en-US" dirty="0"/>
              <a:t>:</a:t>
            </a:r>
            <a:r>
              <a:rPr lang="en-US" dirty="0">
                <a:hlinkClick r:id="rId12"/>
              </a:rPr>
              <a:t>10.1007/BF01840454</a:t>
            </a:r>
            <a:r>
              <a:rPr lang="en-US" dirty="0"/>
              <a:t>. </a:t>
            </a:r>
            <a:r>
              <a:rPr lang="en-US" b="1" dirty="0">
                <a:hlinkClick r:id="rId13"/>
              </a:rPr>
              <a:t>^</a:t>
            </a:r>
            <a:r>
              <a:rPr lang="en-US" dirty="0"/>
              <a:t> </a:t>
            </a:r>
            <a:r>
              <a:rPr lang="en-US" dirty="0" err="1"/>
              <a:t>Kolata</a:t>
            </a:r>
            <a:r>
              <a:rPr lang="en-US" dirty="0"/>
              <a:t>, Gina (1989-03-12). </a:t>
            </a:r>
            <a:r>
              <a:rPr lang="en-US" dirty="0">
                <a:hlinkClick r:id="rId14"/>
              </a:rPr>
              <a:t>"IDEAS &amp; TRENDS; Mathematicians Are Troubled by Claims on Their Recipes"</a:t>
            </a:r>
            <a:r>
              <a:rPr lang="en-US" dirty="0"/>
              <a:t>. </a:t>
            </a:r>
            <a:r>
              <a:rPr lang="en-US" i="1" dirty="0">
                <a:hlinkClick r:id="rId15" tooltip="The New York Times"/>
              </a:rPr>
              <a:t>The New York Times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0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Gill, Philip E.; Murray, Walter, Saunders, Michael A., Tomlin, J. A. and Wright, Margaret H. (1986). </a:t>
            </a:r>
            <a:r>
              <a:rPr lang="en-US" dirty="0">
                <a:hlinkClick r:id="rId2"/>
              </a:rPr>
              <a:t>"On projected Newton barrier methods for linear programming and an equivalence to </a:t>
            </a:r>
            <a:r>
              <a:rPr lang="en-US" dirty="0" err="1">
                <a:hlinkClick r:id="rId2"/>
              </a:rPr>
              <a:t>Karmarkar’s</a:t>
            </a:r>
            <a:r>
              <a:rPr lang="en-US" dirty="0">
                <a:hlinkClick r:id="rId2"/>
              </a:rPr>
              <a:t> projective method"</a:t>
            </a:r>
            <a:r>
              <a:rPr lang="en-US" dirty="0"/>
              <a:t>. </a:t>
            </a:r>
            <a:r>
              <a:rPr lang="en-US" i="1" dirty="0"/>
              <a:t>Mathematical Programming</a:t>
            </a:r>
            <a:r>
              <a:rPr lang="en-US" dirty="0"/>
              <a:t> </a:t>
            </a:r>
            <a:r>
              <a:rPr lang="en-US" b="1" dirty="0"/>
              <a:t>36</a:t>
            </a:r>
            <a:r>
              <a:rPr lang="en-US" dirty="0"/>
              <a:t> (2): 183–209. </a:t>
            </a:r>
            <a:r>
              <a:rPr lang="en-US" dirty="0">
                <a:hlinkClick r:id="rId3" tooltip="Digital object identifier"/>
              </a:rPr>
              <a:t>doi</a:t>
            </a:r>
            <a:r>
              <a:rPr lang="en-US" dirty="0"/>
              <a:t>:</a:t>
            </a:r>
            <a:r>
              <a:rPr lang="en-US" dirty="0">
                <a:hlinkClick r:id="rId4"/>
              </a:rPr>
              <a:t>10.1007/BF02592025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3" tooltip="Digital object identifier"/>
              </a:rPr>
              <a:t>oi</a:t>
            </a:r>
            <a:r>
              <a:rPr lang="en-US" dirty="0"/>
              <a:t>:</a:t>
            </a:r>
            <a:r>
              <a:rPr lang="en-US" dirty="0">
                <a:hlinkClick r:id="rId4"/>
              </a:rPr>
              <a:t>10.1007/BF02592025</a:t>
            </a:r>
            <a:r>
              <a:rPr lang="en-US" dirty="0"/>
              <a:t>. </a:t>
            </a:r>
            <a:r>
              <a:rPr lang="en-US" b="1" dirty="0">
                <a:hlinkClick r:id="rId5"/>
              </a:rPr>
              <a:t>^</a:t>
            </a:r>
            <a:r>
              <a:rPr lang="en-US" dirty="0"/>
              <a:t> </a:t>
            </a:r>
            <a:r>
              <a:rPr lang="en-US" dirty="0">
                <a:hlinkClick r:id="rId6" tooltip="Anthony V. Fiacco (page does not exist)"/>
              </a:rPr>
              <a:t>Anthony V. </a:t>
            </a:r>
            <a:r>
              <a:rPr lang="en-US" dirty="0" err="1">
                <a:hlinkClick r:id="rId6" tooltip="Anthony V. Fiacco (page does not exist)"/>
              </a:rPr>
              <a:t>Fiacco</a:t>
            </a:r>
            <a:r>
              <a:rPr lang="en-US" dirty="0"/>
              <a:t>; </a:t>
            </a:r>
            <a:r>
              <a:rPr lang="en-US" dirty="0">
                <a:hlinkClick r:id="rId7" tooltip="Garth P. McCormick (page does not exist)"/>
              </a:rPr>
              <a:t>Garth P. McCormick</a:t>
            </a:r>
            <a:r>
              <a:rPr lang="en-US" dirty="0"/>
              <a:t> (1968). </a:t>
            </a:r>
            <a:r>
              <a:rPr lang="en-US" i="1" dirty="0"/>
              <a:t>Nonlinear Programming: Sequential Unconstrained Minimization Techniques</a:t>
            </a:r>
            <a:r>
              <a:rPr lang="en-US" dirty="0"/>
              <a:t>. New York: Wiley. </a:t>
            </a:r>
            <a:r>
              <a:rPr lang="en-US" dirty="0">
                <a:hlinkClick r:id="rId8" tooltip="International Standard Book Number"/>
              </a:rPr>
              <a:t>ISBN</a:t>
            </a:r>
            <a:r>
              <a:rPr lang="en-US" dirty="0"/>
              <a:t> </a:t>
            </a:r>
            <a:r>
              <a:rPr lang="en-US" dirty="0">
                <a:hlinkClick r:id="rId9" tooltip="Special:BookSources/978-0-471-25810-0"/>
              </a:rPr>
              <a:t>978-0-471-25810-0</a:t>
            </a:r>
            <a:r>
              <a:rPr lang="en-US" dirty="0"/>
              <a:t>. Reprinted by </a:t>
            </a:r>
            <a:r>
              <a:rPr lang="en-US" dirty="0">
                <a:hlinkClick r:id="rId10" tooltip="Society for Industrial and Applied Mathematics"/>
              </a:rPr>
              <a:t>SIAM</a:t>
            </a:r>
            <a:r>
              <a:rPr lang="en-US" dirty="0"/>
              <a:t> in 1990 as </a:t>
            </a:r>
            <a:r>
              <a:rPr lang="en-US" dirty="0">
                <a:hlinkClick r:id="rId11"/>
              </a:rPr>
              <a:t>ISBN 978-0-89871-254-4</a:t>
            </a:r>
            <a:r>
              <a:rPr lang="en-US" dirty="0" smtClean="0"/>
              <a:t>.</a:t>
            </a:r>
          </a:p>
          <a:p>
            <a:r>
              <a:rPr lang="en-US" dirty="0"/>
              <a:t>Andrew Chin (2009). </a:t>
            </a:r>
            <a:r>
              <a:rPr lang="en-US" dirty="0">
                <a:hlinkClick r:id="rId12"/>
              </a:rPr>
              <a:t>"On Abstraction and Equivalence in Software Patent Doctrine: A Response to </a:t>
            </a:r>
            <a:r>
              <a:rPr lang="en-US" dirty="0" err="1">
                <a:hlinkClick r:id="rId12"/>
              </a:rPr>
              <a:t>Bessen</a:t>
            </a:r>
            <a:r>
              <a:rPr lang="en-US" dirty="0">
                <a:hlinkClick r:id="rId12"/>
              </a:rPr>
              <a:t>, </a:t>
            </a:r>
            <a:r>
              <a:rPr lang="en-US" dirty="0" err="1">
                <a:hlinkClick r:id="rId12"/>
              </a:rPr>
              <a:t>Meurer</a:t>
            </a:r>
            <a:r>
              <a:rPr lang="en-US" dirty="0">
                <a:hlinkClick r:id="rId12"/>
              </a:rPr>
              <a:t> and </a:t>
            </a:r>
            <a:r>
              <a:rPr lang="en-US" dirty="0" err="1">
                <a:hlinkClick r:id="rId12"/>
              </a:rPr>
              <a:t>Klemens</a:t>
            </a:r>
            <a:r>
              <a:rPr lang="en-US" dirty="0">
                <a:hlinkClick r:id="rId12"/>
              </a:rPr>
              <a:t>"</a:t>
            </a:r>
            <a:r>
              <a:rPr lang="en-US" dirty="0"/>
              <a:t>. </a:t>
            </a:r>
            <a:r>
              <a:rPr lang="en-US" i="1" dirty="0"/>
              <a:t>Journal Of Intellectual Property Law</a:t>
            </a:r>
            <a:r>
              <a:rPr lang="en-US" dirty="0"/>
              <a:t> </a:t>
            </a:r>
            <a:r>
              <a:rPr lang="en-US" b="1" dirty="0"/>
              <a:t>16</a:t>
            </a:r>
            <a:r>
              <a:rPr lang="en-US" dirty="0"/>
              <a:t>: 214–223.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880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Karmarkar’s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Step 1: Take an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Step 2: 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2.1 Transformation: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 ∆ → ∆′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is center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∆′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gives us the LP problem in transformed space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2.2 Orthogonal projection and movement: Project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to feasible region and move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 the steepest descent direction. </a:t>
                </a:r>
              </a:p>
              <a:p>
                <a:pPr lvl="2"/>
                <a:r>
                  <a:rPr lang="en-US" dirty="0" smtClean="0"/>
                  <a:t>This gives us the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2.3 Inverse transform: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2"/>
                <a:r>
                  <a:rPr lang="en-US" dirty="0" smtClean="0"/>
                  <a:t>This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endParaRPr lang="en-US" dirty="0" smtClean="0">
                  <a:ea typeface="Cambria Math"/>
                </a:endParaRP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2.4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 smtClean="0"/>
                  <a:t> as the start point of the next iteration </a:t>
                </a: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lvl="2"/>
                <a:r>
                  <a:rPr lang="en-US" b="0" dirty="0" smtClean="0">
                    <a:ea typeface="Cambria Math"/>
                  </a:rPr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077200" cy="4953000"/>
              </a:xfrm>
            </p:spPr>
            <p:txBody>
              <a:bodyPr/>
              <a:lstStyle/>
              <a:p>
                <a:r>
                  <a:rPr lang="en-US" dirty="0"/>
                  <a:t>Transformation: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:∆→∆′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center 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∆′</m:t>
                    </m:r>
                  </m:oMath>
                </a14:m>
                <a:r>
                  <a:rPr lang="en-US" dirty="0" smtClean="0"/>
                  <a:t> -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Why?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077200" cy="4953000"/>
              </a:xfrm>
              <a:blipFill rotWithShape="1">
                <a:blip r:embed="rId2"/>
                <a:stretch>
                  <a:fillRect t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7</a:t>
            </a:fld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838200" y="1981200"/>
            <a:ext cx="1828800" cy="2743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12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1752600" y="3505200"/>
            <a:ext cx="228600" cy="276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2000" y="46482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24000" y="3781926"/>
            <a:ext cx="228600" cy="276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85875" y="4083717"/>
            <a:ext cx="228600" cy="276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8626" y="3583781"/>
            <a:ext cx="1552574" cy="1674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914900" y="2971800"/>
            <a:ext cx="3086100" cy="2743200"/>
            <a:chOff x="4914900" y="2971800"/>
            <a:chExt cx="3086100" cy="2743200"/>
          </a:xfrm>
        </p:grpSpPr>
        <p:grpSp>
          <p:nvGrpSpPr>
            <p:cNvPr id="5" name="Group 4"/>
            <p:cNvGrpSpPr/>
            <p:nvPr/>
          </p:nvGrpSpPr>
          <p:grpSpPr>
            <a:xfrm>
              <a:off x="4914900" y="2971800"/>
              <a:ext cx="3086100" cy="2743200"/>
              <a:chOff x="4686300" y="3581400"/>
              <a:chExt cx="3086100" cy="28956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334000" y="4648200"/>
                <a:ext cx="1828800" cy="1828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4686300" y="3581400"/>
                <a:ext cx="3086100" cy="289560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>
              <a:endCxn id="6" idx="4"/>
            </p:cNvCxnSpPr>
            <p:nvPr/>
          </p:nvCxnSpPr>
          <p:spPr>
            <a:xfrm>
              <a:off x="6457950" y="4848726"/>
              <a:ext cx="19050" cy="86627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1040" y="4416528"/>
                  <a:ext cx="660822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040" y="4416528"/>
                  <a:ext cx="660822" cy="3808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554791" y="5076308"/>
                  <a:ext cx="334001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791" y="5076308"/>
                  <a:ext cx="334001" cy="3629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/>
          <p:cNvCxnSpPr>
            <a:endCxn id="9" idx="2"/>
          </p:cNvCxnSpPr>
          <p:nvPr/>
        </p:nvCxnSpPr>
        <p:spPr>
          <a:xfrm>
            <a:off x="2147887" y="3533274"/>
            <a:ext cx="4453564" cy="1264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00200" y="3124200"/>
                <a:ext cx="614142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124200"/>
                <a:ext cx="614142" cy="3808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2.2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Projection and movement: Project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feasible region and </a:t>
                </a:r>
                <a:r>
                  <a:rPr lang="en-US" dirty="0"/>
                  <a:t>move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in the steepest descent </a:t>
                </a:r>
                <a:r>
                  <a:rPr lang="en-US" dirty="0" smtClean="0"/>
                  <a:t>direction </a:t>
                </a:r>
                <a:r>
                  <a:rPr lang="en-US" dirty="0"/>
                  <a:t>- </a:t>
                </a:r>
                <a:r>
                  <a:rPr lang="en-US" dirty="0">
                    <a:solidFill>
                      <a:srgbClr val="C00000"/>
                    </a:solidFill>
                  </a:rPr>
                  <a:t>Why?</a:t>
                </a:r>
              </a:p>
              <a:p>
                <a:pPr marL="11430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8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712748" y="3135868"/>
            <a:ext cx="3074822" cy="2362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3848" y="2907268"/>
            <a:ext cx="14859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07948" y="4507468"/>
            <a:ext cx="1485900" cy="1600200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3848" y="4507468"/>
            <a:ext cx="15430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79749" y="2907268"/>
            <a:ext cx="57148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36897" y="269878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97" y="2698789"/>
                <a:ext cx="40267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610766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107668"/>
                <a:ext cx="57579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38234" y="463159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Projection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feasible region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34" y="4631590"/>
                <a:ext cx="3657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0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 flipV="1">
            <a:off x="3636798" y="4507468"/>
            <a:ext cx="1001436" cy="308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A989-DCA8-468F-A725-155D6D771E11}" type="slidenum">
              <a:rPr lang="en-US" smtClean="0"/>
              <a:t>9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2400" y="1905000"/>
            <a:ext cx="2514600" cy="317401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335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124200" y="1219200"/>
            <a:ext cx="1981200" cy="2971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867400" y="2667000"/>
            <a:ext cx="2514600" cy="2971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5914" y="2743200"/>
                <a:ext cx="42378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14" y="2743200"/>
                <a:ext cx="423786" cy="380810"/>
              </a:xfrm>
              <a:prstGeom prst="rect">
                <a:avLst/>
              </a:prstGeom>
              <a:blipFill rotWithShape="1">
                <a:blip r:embed="rId3"/>
                <a:stretch>
                  <a:fillRect r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" idx="3"/>
          </p:cNvCxnSpPr>
          <p:nvPr/>
        </p:nvCxnSpPr>
        <p:spPr>
          <a:xfrm flipH="1">
            <a:off x="914400" y="3254282"/>
            <a:ext cx="441418" cy="708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35485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200" y="2438400"/>
                <a:ext cx="45079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38400"/>
                <a:ext cx="450790" cy="380810"/>
              </a:xfrm>
              <a:prstGeom prst="rect">
                <a:avLst/>
              </a:prstGeom>
              <a:blipFill rotWithShape="1">
                <a:blip r:embed="rId4"/>
                <a:stretch>
                  <a:fillRect r="-3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3"/>
            <a:endCxn id="18" idx="0"/>
          </p:cNvCxnSpPr>
          <p:nvPr/>
        </p:nvCxnSpPr>
        <p:spPr>
          <a:xfrm flipH="1">
            <a:off x="3692071" y="2949482"/>
            <a:ext cx="365732" cy="840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15871" y="37903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82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8" idx="2"/>
          </p:cNvCxnSpPr>
          <p:nvPr/>
        </p:nvCxnSpPr>
        <p:spPr>
          <a:xfrm flipH="1">
            <a:off x="990600" y="3866513"/>
            <a:ext cx="2625271" cy="95887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95576" y="2971800"/>
            <a:ext cx="2581275" cy="184666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145684" y="44180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54910" y="4066591"/>
                <a:ext cx="56509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910" y="4066591"/>
                <a:ext cx="565090" cy="657809"/>
              </a:xfrm>
              <a:prstGeom prst="rect">
                <a:avLst/>
              </a:prstGeom>
              <a:blipFill rotWithShape="1">
                <a:blip r:embed="rId5"/>
                <a:stretch>
                  <a:fillRect r="-5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31" idx="0"/>
          </p:cNvCxnSpPr>
          <p:nvPr/>
        </p:nvCxnSpPr>
        <p:spPr>
          <a:xfrm flipH="1">
            <a:off x="6477000" y="4494212"/>
            <a:ext cx="744884" cy="80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400800" y="530393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28" idx="2"/>
          </p:cNvCxnSpPr>
          <p:nvPr/>
        </p:nvCxnSpPr>
        <p:spPr>
          <a:xfrm>
            <a:off x="990600" y="4105275"/>
            <a:ext cx="6155084" cy="388937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00" y="44434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9" idx="3"/>
          </p:cNvCxnSpPr>
          <p:nvPr/>
        </p:nvCxnSpPr>
        <p:spPr>
          <a:xfrm flipH="1">
            <a:off x="685800" y="4092482"/>
            <a:ext cx="174718" cy="32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2"/>
            <a:endCxn id="37" idx="6"/>
          </p:cNvCxnSpPr>
          <p:nvPr/>
        </p:nvCxnSpPr>
        <p:spPr>
          <a:xfrm flipH="1" flipV="1">
            <a:off x="685800" y="4519612"/>
            <a:ext cx="5715000" cy="860521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8810" y="3429000"/>
                <a:ext cx="45079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810" y="3429000"/>
                <a:ext cx="450790" cy="380810"/>
              </a:xfrm>
              <a:prstGeom prst="rect">
                <a:avLst/>
              </a:prstGeom>
              <a:blipFill rotWithShape="1">
                <a:blip r:embed="rId6"/>
                <a:stretch>
                  <a:fillRect r="-8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4014" y="3581400"/>
                <a:ext cx="42378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14" y="3581400"/>
                <a:ext cx="423786" cy="380810"/>
              </a:xfrm>
              <a:prstGeom prst="rect">
                <a:avLst/>
              </a:prstGeom>
              <a:blipFill rotWithShape="1">
                <a:blip r:embed="rId7"/>
                <a:stretch>
                  <a:fillRect r="-8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86600" y="4599991"/>
                <a:ext cx="56509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+2)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99991"/>
                <a:ext cx="565090" cy="657809"/>
              </a:xfrm>
              <a:prstGeom prst="rect">
                <a:avLst/>
              </a:prstGeom>
              <a:blipFill rotWithShape="1">
                <a:blip r:embed="rId8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414" y="4648200"/>
                <a:ext cx="42378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14" y="4648200"/>
                <a:ext cx="423786" cy="380810"/>
              </a:xfrm>
              <a:prstGeom prst="rect">
                <a:avLst/>
              </a:prstGeom>
              <a:blipFill rotWithShape="1">
                <a:blip r:embed="rId9"/>
                <a:stretch>
                  <a:fillRect r="-8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5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1407</TotalTime>
  <Words>4268</Words>
  <Application>Microsoft Office PowerPoint</Application>
  <PresentationFormat>On-screen Show (4:3)</PresentationFormat>
  <Paragraphs>643</Paragraphs>
  <Slides>56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Adjacency</vt:lpstr>
      <vt:lpstr>Karmarkar Algorithm</vt:lpstr>
      <vt:lpstr>Contents</vt:lpstr>
      <vt:lpstr>LP Solutions</vt:lpstr>
      <vt:lpstr>Simplex vs Interior Point</vt:lpstr>
      <vt:lpstr>Linear Programming</vt:lpstr>
      <vt:lpstr>Karmarkar’s Algorithm</vt:lpstr>
      <vt:lpstr>Step 2.1</vt:lpstr>
      <vt:lpstr>Step 2.2</vt:lpstr>
      <vt:lpstr>Big Picture</vt:lpstr>
      <vt:lpstr>Contents</vt:lpstr>
      <vt:lpstr>Karmarkar’s Algorithm</vt:lpstr>
      <vt:lpstr>Projective Transformation</vt:lpstr>
      <vt:lpstr>Projective transformation</vt:lpstr>
      <vt:lpstr>Problem transformation:</vt:lpstr>
      <vt:lpstr>Problem transformation:</vt:lpstr>
      <vt:lpstr>Karmarkar’s Algorithm</vt:lpstr>
      <vt:lpstr>Orthogonal Projection</vt:lpstr>
      <vt:lpstr>Orthogonal Projection</vt:lpstr>
      <vt:lpstr>Orthogonal Projection</vt:lpstr>
      <vt:lpstr>Orthogonal Projection</vt:lpstr>
      <vt:lpstr>Orthogonal Projection</vt:lpstr>
      <vt:lpstr>Calculate step size</vt:lpstr>
      <vt:lpstr>Movement and inverse transformation</vt:lpstr>
      <vt:lpstr>Big Picture</vt:lpstr>
      <vt:lpstr>Matlab Demo</vt:lpstr>
      <vt:lpstr>Contents</vt:lpstr>
      <vt:lpstr>Running Time</vt:lpstr>
      <vt:lpstr># of iterations</vt:lpstr>
      <vt:lpstr># of iterations</vt:lpstr>
      <vt:lpstr># of iterations</vt:lpstr>
      <vt:lpstr># of iterations</vt:lpstr>
      <vt:lpstr># of iterations</vt:lpstr>
      <vt:lpstr># of iterations</vt:lpstr>
      <vt:lpstr># of iterations</vt:lpstr>
      <vt:lpstr># of iterations</vt:lpstr>
      <vt:lpstr>Rank-one modification</vt:lpstr>
      <vt:lpstr>Method</vt:lpstr>
      <vt:lpstr>Rank-one modification (cont)</vt:lpstr>
      <vt:lpstr>Performance Analysis</vt:lpstr>
      <vt:lpstr>Performance analysis - 2</vt:lpstr>
      <vt:lpstr>Performance Analysis - 3</vt:lpstr>
      <vt:lpstr>Performance Analysis - 4</vt:lpstr>
      <vt:lpstr>Performance Analysis - 5</vt:lpstr>
      <vt:lpstr>Contents</vt:lpstr>
      <vt:lpstr>Transform to canonical form</vt:lpstr>
      <vt:lpstr>Step 1:Convert LP to a feasibility problem</vt:lpstr>
      <vt:lpstr>Step 2: Convert inequality to equality</vt:lpstr>
      <vt:lpstr>Step 3: Convert feasibility problem to LP</vt:lpstr>
      <vt:lpstr>Step 3: Convert feasibility problem to LP</vt:lpstr>
      <vt:lpstr>Step4: Introduce constraint ∑▒〖〖x′〗_i=1〗 </vt:lpstr>
      <vt:lpstr>Step4: Introduce constraint A^′ x^′=0 </vt:lpstr>
      <vt:lpstr>Step 5: Get the minimum value of Canonical form </vt:lpstr>
      <vt:lpstr>Step 5: Get the minimum value of Canonical form </vt:lpstr>
      <vt:lpstr>References</vt:lpstr>
      <vt:lpstr>References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Interior Point Algorithm</dc:title>
  <dc:creator>akdas</dc:creator>
  <cp:lastModifiedBy>akdas</cp:lastModifiedBy>
  <cp:revision>248</cp:revision>
  <dcterms:created xsi:type="dcterms:W3CDTF">2013-03-14T00:07:51Z</dcterms:created>
  <dcterms:modified xsi:type="dcterms:W3CDTF">2013-04-10T22:10:21Z</dcterms:modified>
</cp:coreProperties>
</file>