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84" autoAdjust="0"/>
    <p:restoredTop sz="94660"/>
  </p:normalViewPr>
  <p:slideViewPr>
    <p:cSldViewPr>
      <p:cViewPr varScale="1">
        <p:scale>
          <a:sx n="111" d="100"/>
          <a:sy n="111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lab.csie.ntu.edu.tw/~itct/slide/Data_Compression_Lempel-Ziv_Coding.pdf" TargetMode="External"/><Relationship Id="rId2" Type="http://schemas.openxmlformats.org/officeDocument/2006/relationships/hyperlink" Target="http://www-math.mit.edu/~shor/PAM/lempel_ziv_notes.pdf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851648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Stream Codes</a:t>
            </a:r>
            <a:br>
              <a:rPr lang="en-US" dirty="0" smtClean="0"/>
            </a:br>
            <a:r>
              <a:rPr lang="en-US" sz="6000" dirty="0" smtClean="0"/>
              <a:t> </a:t>
            </a:r>
            <a:r>
              <a:rPr lang="en-US" sz="3600" dirty="0" smtClean="0"/>
              <a:t>for Data Compression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457200"/>
          </a:xfrm>
        </p:spPr>
        <p:txBody>
          <a:bodyPr>
            <a:normAutofit/>
          </a:bodyPr>
          <a:lstStyle/>
          <a:p>
            <a:r>
              <a:rPr lang="en-SG" sz="2400" dirty="0" err="1" smtClean="0"/>
              <a:t>Yehong</a:t>
            </a:r>
            <a:r>
              <a:rPr lang="en-SG" sz="2400" dirty="0"/>
              <a:t>, </a:t>
            </a:r>
            <a:r>
              <a:rPr lang="en-SG" sz="2400" dirty="0" smtClean="0"/>
              <a:t>Wang Wei, Wang Sheng, </a:t>
            </a:r>
            <a:r>
              <a:rPr lang="en-SG" sz="2400" dirty="0" err="1" smtClean="0"/>
              <a:t>Jinyang</a:t>
            </a:r>
            <a:r>
              <a:rPr lang="en-SG" sz="2400" dirty="0" smtClean="0"/>
              <a:t>, Gordon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2497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Disadvantages of </a:t>
            </a:r>
            <a:r>
              <a:rPr lang="en-US" sz="4000" dirty="0" smtClean="0"/>
              <a:t>Huffman Coding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0" y="1755321"/>
            <a:ext cx="6248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 </a:t>
            </a:r>
            <a:r>
              <a:rPr lang="en-US" sz="2800" dirty="0">
                <a:solidFill>
                  <a:schemeClr val="tx1"/>
                </a:solidFill>
              </a:rPr>
              <a:t>an </a:t>
            </a:r>
            <a:r>
              <a:rPr lang="en-US" sz="2800" u="sng" dirty="0" smtClean="0">
                <a:solidFill>
                  <a:srgbClr val="FF0000"/>
                </a:solidFill>
              </a:rPr>
              <a:t>ensemble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he Huffman algorithm produces an optimal </a:t>
            </a:r>
            <a:r>
              <a:rPr lang="en-US" sz="2800" u="sng" dirty="0" smtClean="0">
                <a:solidFill>
                  <a:srgbClr val="FF0000"/>
                </a:solidFill>
              </a:rPr>
              <a:t>symbol code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3581400"/>
            <a:ext cx="3429000" cy="2971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Unchanging ensemble: Huffman code is optimal</a:t>
            </a:r>
          </a:p>
          <a:p>
            <a:r>
              <a:rPr lang="en-US" sz="2400" dirty="0"/>
              <a:t>In practical, ensemble changes</a:t>
            </a:r>
          </a:p>
          <a:p>
            <a:pPr lvl="1"/>
            <a:r>
              <a:rPr lang="en-US" sz="2200" dirty="0" smtClean="0"/>
              <a:t>Brute-force approach: </a:t>
            </a:r>
            <a:r>
              <a:rPr lang="en-US" sz="2200" dirty="0" err="1" smtClean="0"/>
              <a:t>recompute</a:t>
            </a:r>
            <a:endParaRPr lang="en-US" sz="2200" dirty="0" smtClean="0"/>
          </a:p>
          <a:p>
            <a:pPr lvl="1"/>
            <a:r>
              <a:rPr lang="en-US" sz="2200" dirty="0" smtClean="0"/>
              <a:t>Code remain fixed: </a:t>
            </a:r>
            <a:r>
              <a:rPr lang="en-US" sz="2200" dirty="0" smtClean="0">
                <a:solidFill>
                  <a:srgbClr val="FF0000"/>
                </a:solidFill>
              </a:rPr>
              <a:t>suboptimal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61164" y="3581400"/>
            <a:ext cx="3352800" cy="2971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Symbol code: encode one source symbol at a time</a:t>
            </a:r>
          </a:p>
          <a:p>
            <a:r>
              <a:rPr lang="en-US" sz="2200" dirty="0" smtClean="0"/>
              <a:t>At least one bit per character</a:t>
            </a:r>
          </a:p>
          <a:p>
            <a:r>
              <a:rPr lang="en-US" sz="2200" dirty="0" smtClean="0"/>
              <a:t>Extra bit problem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5600" y="2288721"/>
            <a:ext cx="381000" cy="121647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48400" y="2743200"/>
            <a:ext cx="5334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39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Disadvantages of Huffman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extra </a:t>
            </a:r>
            <a:r>
              <a:rPr lang="en-US" dirty="0" smtClean="0"/>
              <a:t>bit </a:t>
            </a:r>
            <a:endParaRPr lang="en-US" dirty="0"/>
          </a:p>
          <a:p>
            <a:pPr lvl="1"/>
            <a:r>
              <a:rPr lang="en-US" dirty="0"/>
              <a:t>Long strings of characters maybe highly predictable</a:t>
            </a:r>
          </a:p>
          <a:p>
            <a:pPr lvl="2"/>
            <a:r>
              <a:rPr lang="en-US" dirty="0"/>
              <a:t>For example: in the context “</a:t>
            </a:r>
            <a:r>
              <a:rPr lang="en-US" dirty="0" smtClean="0"/>
              <a:t>strings of </a:t>
            </a:r>
            <a:r>
              <a:rPr lang="en-US" dirty="0" err="1" smtClean="0"/>
              <a:t>ch</a:t>
            </a:r>
            <a:r>
              <a:rPr lang="en-US" dirty="0"/>
              <a:t>”, one might predict the next symbols to be ‘</a:t>
            </a:r>
            <a:r>
              <a:rPr lang="en-US" dirty="0" err="1" smtClean="0"/>
              <a:t>aracters</a:t>
            </a:r>
            <a:r>
              <a:rPr lang="en-US" dirty="0" smtClean="0"/>
              <a:t>’ </a:t>
            </a:r>
            <a:r>
              <a:rPr lang="en-US" dirty="0"/>
              <a:t>with a probability of 0.99</a:t>
            </a:r>
          </a:p>
          <a:p>
            <a:pPr lvl="1"/>
            <a:r>
              <a:rPr lang="en-US" dirty="0"/>
              <a:t>Traditional Huffman code : at least one bit per </a:t>
            </a:r>
            <a:r>
              <a:rPr lang="en-US" dirty="0" smtClean="0"/>
              <a:t>character</a:t>
            </a:r>
          </a:p>
          <a:p>
            <a:pPr lvl="2"/>
            <a:r>
              <a:rPr lang="en-US" dirty="0" smtClean="0"/>
              <a:t>For ‘</a:t>
            </a:r>
            <a:r>
              <a:rPr lang="en-US" dirty="0" err="1" smtClean="0"/>
              <a:t>aracters</a:t>
            </a:r>
            <a:r>
              <a:rPr lang="en-US" dirty="0" smtClean="0"/>
              <a:t>’, 8 bits, but no </a:t>
            </a:r>
            <a:r>
              <a:rPr lang="en-US" dirty="0"/>
              <a:t>information is being conveyed</a:t>
            </a:r>
          </a:p>
        </p:txBody>
      </p:sp>
    </p:spTree>
    <p:extLst>
      <p:ext uri="{BB962C8B-B14F-4D97-AF65-F5344CB8AC3E}">
        <p14:creationId xmlns="" xmlns:p14="http://schemas.microsoft.com/office/powerpoint/2010/main" val="21527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140410" y="595989"/>
            <a:ext cx="6928532" cy="2598968"/>
            <a:chOff x="1042081" y="3018064"/>
            <a:chExt cx="6928532" cy="2598968"/>
          </a:xfrm>
        </p:grpSpPr>
        <p:sp>
          <p:nvSpPr>
            <p:cNvPr id="5" name="Rectangle 4"/>
            <p:cNvSpPr/>
            <p:nvPr/>
          </p:nvSpPr>
          <p:spPr>
            <a:xfrm>
              <a:off x="3477760" y="3018064"/>
              <a:ext cx="1981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 Compression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1360" y="4008664"/>
              <a:ext cx="19050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Lossless methods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(text, image)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03386" y="4008664"/>
              <a:ext cx="2286000" cy="688521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</a:rPr>
                <a:t>Lossy</a:t>
              </a: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 methods</a:t>
              </a:r>
            </a:p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(audio, video, images)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2081" y="5233308"/>
              <a:ext cx="914400" cy="3755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Huffman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68752" y="5233307"/>
              <a:ext cx="1066801" cy="3755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Arithmetic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01557" y="5233307"/>
              <a:ext cx="1089711" cy="3755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Lempel-Ziv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91568" y="5236032"/>
              <a:ext cx="734784" cy="38100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JPEG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51551" y="5222421"/>
              <a:ext cx="914403" cy="386443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MPEG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08158" y="5222421"/>
              <a:ext cx="762455" cy="38100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MP3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4" name="Elbow Connector 13"/>
            <p:cNvCxnSpPr>
              <a:endCxn id="6" idx="0"/>
            </p:cNvCxnSpPr>
            <p:nvPr/>
          </p:nvCxnSpPr>
          <p:spPr>
            <a:xfrm rot="10800000" flipV="1">
              <a:off x="2753861" y="3780064"/>
              <a:ext cx="3692525" cy="228600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endCxn id="7" idx="0"/>
            </p:cNvCxnSpPr>
            <p:nvPr/>
          </p:nvCxnSpPr>
          <p:spPr>
            <a:xfrm rot="5400000">
              <a:off x="6332089" y="3894363"/>
              <a:ext cx="228598" cy="4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rot="5400000">
              <a:off x="4338867" y="3627664"/>
              <a:ext cx="304800" cy="4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endCxn id="8" idx="0"/>
            </p:cNvCxnSpPr>
            <p:nvPr/>
          </p:nvCxnSpPr>
          <p:spPr>
            <a:xfrm rot="10800000" flipV="1">
              <a:off x="1499282" y="4996546"/>
              <a:ext cx="2447135" cy="23676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endCxn id="10" idx="0"/>
            </p:cNvCxnSpPr>
            <p:nvPr/>
          </p:nvCxnSpPr>
          <p:spPr>
            <a:xfrm rot="5400000">
              <a:off x="3828035" y="5114926"/>
              <a:ext cx="236759" cy="2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6200000" flipH="1">
              <a:off x="2469360" y="4954474"/>
              <a:ext cx="533397" cy="2496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endCxn id="11" idx="0"/>
            </p:cNvCxnSpPr>
            <p:nvPr/>
          </p:nvCxnSpPr>
          <p:spPr>
            <a:xfrm rot="10800000" flipV="1">
              <a:off x="5458961" y="4996546"/>
              <a:ext cx="2130425" cy="239486"/>
            </a:xfrm>
            <a:prstGeom prst="bentConnector2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5400000">
              <a:off x="7477813" y="5108121"/>
              <a:ext cx="223157" cy="7"/>
            </a:xfrm>
            <a:prstGeom prst="bentConnector3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16200000" flipH="1">
              <a:off x="6240806" y="4957197"/>
              <a:ext cx="533397" cy="2496"/>
            </a:xfrm>
            <a:prstGeom prst="bentConnector3">
              <a:avLst>
                <a:gd name="adj1" fmla="val 43878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1132246" y="4343400"/>
            <a:ext cx="2753954" cy="11511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Symbol code</a:t>
            </a:r>
            <a:r>
              <a:rPr lang="en-US" dirty="0" smtClean="0">
                <a:solidFill>
                  <a:schemeClr val="tx1"/>
                </a:solidFill>
              </a:rPr>
              <a:t>: encode one source symbol at a time </a:t>
            </a:r>
          </a:p>
        </p:txBody>
      </p:sp>
      <p:cxnSp>
        <p:nvCxnSpPr>
          <p:cNvPr id="26" name="Straight Arrow Connector 25"/>
          <p:cNvCxnSpPr>
            <a:stCxn id="8" idx="2"/>
            <a:endCxn id="24" idx="0"/>
          </p:cNvCxnSpPr>
          <p:nvPr/>
        </p:nvCxnSpPr>
        <p:spPr>
          <a:xfrm>
            <a:off x="1597610" y="3186789"/>
            <a:ext cx="911613" cy="115661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96686" y="4158734"/>
            <a:ext cx="3529694" cy="2165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Stream code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encode </a:t>
            </a:r>
            <a:r>
              <a:rPr lang="en-US" dirty="0">
                <a:solidFill>
                  <a:schemeClr val="tx1"/>
                </a:solidFill>
              </a:rPr>
              <a:t>huge strings of N source </a:t>
            </a:r>
            <a:r>
              <a:rPr lang="en-US" dirty="0" smtClean="0">
                <a:solidFill>
                  <a:schemeClr val="tx1"/>
                </a:solidFill>
              </a:rPr>
              <a:t>symbols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dispenses with the restriction that each symbol must be translated into an integer number of bits 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215304" y="4812846"/>
            <a:ext cx="533400" cy="152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24062" y="5606534"/>
            <a:ext cx="319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don’ t want a symbol code 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2852190" y="3276600"/>
            <a:ext cx="2244496" cy="990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044741" y="3276600"/>
            <a:ext cx="0" cy="5334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59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Overview of Huffman Coding</a:t>
            </a:r>
          </a:p>
          <a:p>
            <a:r>
              <a:rPr lang="en-US" dirty="0" smtClean="0"/>
              <a:t>Arithmetic Coding</a:t>
            </a:r>
          </a:p>
          <a:p>
            <a:pPr lvl="1"/>
            <a:r>
              <a:rPr lang="en-US" dirty="0" smtClean="0"/>
              <a:t>Encoding and Decoding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Probabilistic Model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(break)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Loss Analysis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Lempel-Ziv Coding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0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Arithmetic 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we have a probability model, which gives the probability for all possible strings.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Arithmetic encoding is to find a bit code according to the probability of the input string.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5772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Arithmetic Encoding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Basic algorithm:</a:t>
            </a:r>
          </a:p>
          <a:p>
            <a:pPr lvl="1"/>
            <a:r>
              <a:rPr lang="en-US" dirty="0" smtClean="0"/>
              <a:t>Find an interval for the probability of the input string, then get a shortest binary code for that interval.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We begin with a current interval [L, H) initialized to [0, 1).</a:t>
            </a:r>
          </a:p>
          <a:p>
            <a:pPr lvl="1"/>
            <a:r>
              <a:rPr lang="en-US" dirty="0" smtClean="0"/>
              <a:t>For each input symbol, we perform two steps :</a:t>
            </a:r>
          </a:p>
          <a:p>
            <a:pPr lvl="2"/>
            <a:r>
              <a:rPr lang="en-US" dirty="0" smtClean="0"/>
              <a:t>(a) Subdivide the current interval into subintervals, one for each possible symbol. The a subinterval is proportional to the probability that the symbol will come next.</a:t>
            </a:r>
          </a:p>
          <a:p>
            <a:pPr lvl="2"/>
            <a:r>
              <a:rPr lang="en-US" dirty="0" smtClean="0"/>
              <a:t>(b) Select the subinterval of the symbol that actually occurs next, and make it the new current interval.</a:t>
            </a:r>
          </a:p>
          <a:p>
            <a:pPr lvl="1"/>
            <a:r>
              <a:rPr lang="en-US" dirty="0" smtClean="0"/>
              <a:t>Output enough bits to distinguish the final current interval from all other possible final intervals.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2438400"/>
            <a:ext cx="3657600" cy="175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3059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P(a</a:t>
            </a:r>
            <a:r>
              <a:rPr lang="en-US" baseline="-25000" dirty="0" smtClean="0"/>
              <a:t>i</a:t>
            </a:r>
            <a:r>
              <a:rPr lang="en-US" dirty="0" smtClean="0"/>
              <a:t>|a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2</a:t>
            </a:r>
            <a:r>
              <a:rPr lang="en-US" dirty="0" smtClean="0"/>
              <a:t>,…a</a:t>
            </a:r>
            <a:r>
              <a:rPr lang="en-US" baseline="-25000" dirty="0" smtClean="0"/>
              <a:t>i-1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581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2</a:t>
            </a:r>
            <a:r>
              <a:rPr lang="en-US" dirty="0" smtClean="0"/>
              <a:t>,…a</a:t>
            </a:r>
            <a:r>
              <a:rPr lang="en-US" baseline="-25000" dirty="0" smtClean="0"/>
              <a:t>i-1</a:t>
            </a:r>
            <a:r>
              <a:rPr lang="en-US" dirty="0" smtClean="0"/>
              <a:t>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)=</a:t>
            </a:r>
          </a:p>
          <a:p>
            <a:r>
              <a:rPr lang="en-US" dirty="0" smtClean="0"/>
              <a:t>P(a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2</a:t>
            </a:r>
            <a:r>
              <a:rPr lang="en-US" dirty="0" smtClean="0"/>
              <a:t>,…a</a:t>
            </a:r>
            <a:r>
              <a:rPr lang="en-US" baseline="-25000" dirty="0" smtClean="0"/>
              <a:t>i-1</a:t>
            </a:r>
            <a:r>
              <a:rPr lang="en-US" dirty="0" smtClean="0"/>
              <a:t>) *P(a</a:t>
            </a:r>
            <a:r>
              <a:rPr lang="en-US" baseline="-25000" dirty="0" smtClean="0"/>
              <a:t>i</a:t>
            </a:r>
            <a:r>
              <a:rPr lang="en-US" dirty="0" smtClean="0"/>
              <a:t>|a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2</a:t>
            </a:r>
            <a:r>
              <a:rPr lang="en-US" dirty="0" smtClean="0"/>
              <a:t>,…a</a:t>
            </a:r>
            <a:r>
              <a:rPr lang="en-US" baseline="-25000" dirty="0" smtClean="0"/>
              <a:t>i-1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45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2</a:t>
            </a:r>
            <a:r>
              <a:rPr lang="en-US" dirty="0" smtClean="0"/>
              <a:t>,…a</a:t>
            </a:r>
            <a:r>
              <a:rPr lang="en-US" baseline="-25000" dirty="0" smtClean="0"/>
              <a:t>i-1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Arithmetic Encoding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Input : </a:t>
            </a:r>
            <a:r>
              <a:rPr lang="en-US" dirty="0" err="1" smtClean="0"/>
              <a:t>bbba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16913" y="6243638"/>
            <a:ext cx="630237" cy="457200"/>
          </a:xfrm>
        </p:spPr>
        <p:txBody>
          <a:bodyPr/>
          <a:lstStyle/>
          <a:p>
            <a:fld id="{E64DEF61-4AE3-4794-948E-89A4233FBB3E}" type="slidenum">
              <a:rPr lang="it-IT"/>
              <a:pPr/>
              <a:t>16</a:t>
            </a:fld>
            <a:endParaRPr lang="it-IT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03350" y="2133600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03350" y="27432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03350" y="4572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1550" y="616585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550" y="191611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0.425</a:t>
            </a:r>
            <a:endParaRPr lang="it-IT" sz="20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2514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0.85</a:t>
            </a:r>
            <a:endParaRPr lang="it-IT" sz="2000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6375" y="5318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a</a:t>
            </a:r>
            <a:endParaRPr lang="it-IT" sz="2000" b="1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03350" y="2133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403350" y="63817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15900" y="35814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4800" y="2286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15900" y="5334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472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600200" y="2362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562600" y="1828800"/>
            <a:ext cx="3124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1447800" y="3505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2705096" y="171688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Arithmetic Encoding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9906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Input : </a:t>
            </a:r>
            <a:r>
              <a:rPr lang="en-US" b="1" dirty="0" err="1" smtClean="0"/>
              <a:t>b</a:t>
            </a:r>
            <a:r>
              <a:rPr lang="en-US" dirty="0" err="1" smtClean="0"/>
              <a:t>bba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16913" y="6243638"/>
            <a:ext cx="630237" cy="457200"/>
          </a:xfrm>
        </p:spPr>
        <p:txBody>
          <a:bodyPr/>
          <a:lstStyle/>
          <a:p>
            <a:fld id="{E64DEF61-4AE3-4794-948E-89A4233FBB3E}" type="slidenum">
              <a:rPr lang="it-IT"/>
              <a:pPr/>
              <a:t>17</a:t>
            </a:fld>
            <a:endParaRPr lang="it-IT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03350" y="2133600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03350" y="27432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03350" y="4572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1550" y="616585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550" y="191611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0.425</a:t>
            </a:r>
            <a:endParaRPr lang="it-IT" sz="20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2514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0.85</a:t>
            </a:r>
            <a:endParaRPr lang="it-IT" sz="2000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6375" y="5318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a</a:t>
            </a:r>
            <a:endParaRPr lang="it-IT" sz="2000" b="1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03350" y="2133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403350" y="63817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15900" y="35814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4800" y="2286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15900" y="5334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472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600200" y="2362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 flipV="1">
            <a:off x="1524000" y="2819401"/>
            <a:ext cx="1676399" cy="762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524000" y="4648200"/>
            <a:ext cx="1295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860800" y="2860675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276600" y="2681287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0.85</a:t>
            </a:r>
            <a:endParaRPr lang="it-IT" b="1" dirty="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186113" y="53816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0.425</a:t>
            </a:r>
            <a:endParaRPr lang="it-IT" b="1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187700" y="4586287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0.544</a:t>
            </a:r>
            <a:endParaRPr lang="it-IT" b="1" dirty="0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971800" y="3124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0.78625</a:t>
            </a:r>
            <a:endParaRPr lang="it-IT" b="1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860800" y="28606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3860800" y="55975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860800" y="4800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860800" y="3276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590800" y="28956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708275" y="40132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708275" y="50212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0.425*0.28</a:t>
            </a:r>
            <a:endParaRPr lang="it-IT" sz="1400" b="1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562600" y="1981200"/>
            <a:ext cx="3124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1447800" y="3505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3886200" y="3733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3886200" y="5029200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a</a:t>
            </a:r>
            <a:endParaRPr lang="it-IT" b="1" dirty="0"/>
          </a:p>
        </p:txBody>
      </p:sp>
      <p:sp>
        <p:nvSpPr>
          <p:cNvPr id="74" name="Rectangle 73"/>
          <p:cNvSpPr/>
          <p:nvPr/>
        </p:nvSpPr>
        <p:spPr>
          <a:xfrm>
            <a:off x="4038600" y="30480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705096" y="171688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Arithmetic Encoding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Input : </a:t>
            </a:r>
            <a:r>
              <a:rPr lang="en-US" dirty="0" err="1" smtClean="0"/>
              <a:t>b</a:t>
            </a:r>
            <a:r>
              <a:rPr lang="en-US" b="1" dirty="0" err="1" smtClean="0"/>
              <a:t>b</a:t>
            </a:r>
            <a:r>
              <a:rPr lang="en-US" dirty="0" err="1" smtClean="0"/>
              <a:t>ba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03350" y="2133600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03350" y="27432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03350" y="4572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1550" y="616585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/>
              <a:t>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550" y="191611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0.425</a:t>
            </a:r>
            <a:endParaRPr lang="it-IT" sz="20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2514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0.85</a:t>
            </a:r>
            <a:endParaRPr lang="it-IT" sz="2000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6375" y="5318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a</a:t>
            </a:r>
            <a:endParaRPr lang="it-IT" sz="2000" b="1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03350" y="2133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403350" y="63817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15900" y="35814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4800" y="2286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15900" y="5334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472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600200" y="2362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 flipV="1">
            <a:off x="1524000" y="2819401"/>
            <a:ext cx="1676399" cy="762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524000" y="4648200"/>
            <a:ext cx="1295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860800" y="2860675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276600" y="2681287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0.85</a:t>
            </a:r>
            <a:endParaRPr lang="it-IT" b="1" dirty="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186113" y="53816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0.425</a:t>
            </a:r>
            <a:endParaRPr lang="it-IT" b="1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187700" y="4586287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0.544</a:t>
            </a:r>
            <a:endParaRPr lang="it-IT" b="1" dirty="0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971800" y="3124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0.78625</a:t>
            </a:r>
            <a:endParaRPr lang="it-IT" b="1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860800" y="28606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3860800" y="55975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860800" y="4800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860800" y="3276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590800" y="28956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708275" y="40132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708275" y="50212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0.425*0.28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38600" y="30480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562600" y="2209800"/>
            <a:ext cx="3124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5867400" y="34131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5092700" y="55768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0. </a:t>
            </a:r>
            <a:r>
              <a:rPr lang="it-IT" b="1" dirty="0" smtClean="0"/>
              <a:t>544</a:t>
            </a:r>
            <a:endParaRPr lang="it-IT" b="1" dirty="0"/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4876800" y="3200400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0. </a:t>
            </a:r>
            <a:r>
              <a:rPr lang="it-IT" b="1" dirty="0" smtClean="0"/>
              <a:t>78625</a:t>
            </a:r>
            <a:endParaRPr lang="it-IT" b="1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5867400" y="341153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>
            <a:off x="5867400" y="57165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5867400" y="5181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5867400" y="37338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4338637" y="3426023"/>
            <a:ext cx="1528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4343400" y="4267200"/>
            <a:ext cx="1452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0.425*0.57*0.64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4724400" y="49530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0.5948725</a:t>
            </a:r>
            <a:endParaRPr lang="it-IT" b="1" dirty="0"/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4648200" y="3581400"/>
            <a:ext cx="1290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0.7499125</a:t>
            </a:r>
            <a:endParaRPr lang="it-IT" b="1" dirty="0"/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5940425" y="53562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a</a:t>
            </a:r>
            <a:endParaRPr lang="it-IT" b="1" dirty="0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5940425" y="4267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b</a:t>
            </a:r>
            <a:endParaRPr lang="it-IT" b="1" dirty="0"/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4419600" y="5334000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0.425*0.57*0.21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2" name="Text Box 12"/>
          <p:cNvSpPr txBox="1">
            <a:spLocks noChangeArrowheads="1"/>
          </p:cNvSpPr>
          <p:nvPr/>
        </p:nvSpPr>
        <p:spPr bwMode="auto">
          <a:xfrm>
            <a:off x="1447800" y="3505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93" name="Text Box 12"/>
          <p:cNvSpPr txBox="1">
            <a:spLocks noChangeArrowheads="1"/>
          </p:cNvSpPr>
          <p:nvPr/>
        </p:nvSpPr>
        <p:spPr bwMode="auto">
          <a:xfrm>
            <a:off x="3886200" y="3733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 flipV="1">
            <a:off x="3962400" y="3276600"/>
            <a:ext cx="914400" cy="762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Text Box 34"/>
          <p:cNvSpPr txBox="1">
            <a:spLocks noChangeArrowheads="1"/>
          </p:cNvSpPr>
          <p:nvPr/>
        </p:nvSpPr>
        <p:spPr bwMode="auto">
          <a:xfrm>
            <a:off x="3886200" y="5029200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a</a:t>
            </a:r>
            <a:endParaRPr lang="it-IT" b="1" dirty="0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038600" y="4800600"/>
            <a:ext cx="533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943600" y="3505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05096" y="171688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Arithmetic Encoding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Input : </a:t>
            </a:r>
            <a:r>
              <a:rPr lang="en-US" dirty="0" err="1" smtClean="0"/>
              <a:t>bb</a:t>
            </a:r>
            <a:r>
              <a:rPr lang="en-US" b="1" dirty="0" err="1" smtClean="0"/>
              <a:t>b</a:t>
            </a:r>
            <a:r>
              <a:rPr lang="en-US" dirty="0" err="1" smtClean="0"/>
              <a:t>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03350" y="2133600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03350" y="27432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03350" y="4572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1550" y="616585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550" y="191611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0.425</a:t>
            </a:r>
            <a:endParaRPr lang="it-IT" sz="20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2514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0.85</a:t>
            </a:r>
            <a:endParaRPr lang="it-IT" sz="2000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6375" y="5318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a</a:t>
            </a:r>
            <a:endParaRPr lang="it-IT" sz="2000" b="1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03350" y="2133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403350" y="63817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15900" y="35814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4800" y="2286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15900" y="5334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472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600200" y="2362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 flipV="1">
            <a:off x="1524000" y="2819401"/>
            <a:ext cx="1676399" cy="762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524000" y="4648200"/>
            <a:ext cx="1295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860800" y="2860675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276600" y="2681287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0.85</a:t>
            </a:r>
            <a:endParaRPr lang="it-IT" b="1" dirty="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186113" y="53816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0.425</a:t>
            </a:r>
            <a:endParaRPr lang="it-IT" b="1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187700" y="4586287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0.544</a:t>
            </a:r>
            <a:endParaRPr lang="it-IT" b="1" dirty="0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971800" y="3124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0.78625</a:t>
            </a:r>
            <a:endParaRPr lang="it-IT" b="1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860800" y="28606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3860800" y="55975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860800" y="4800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860800" y="3276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590800" y="28956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708275" y="40132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708275" y="50212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0.425*0.28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38600" y="30480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562600" y="2438400"/>
            <a:ext cx="3124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5867400" y="34131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5092700" y="55768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0. </a:t>
            </a:r>
            <a:r>
              <a:rPr lang="it-IT" b="1" dirty="0" smtClean="0"/>
              <a:t>544</a:t>
            </a:r>
            <a:endParaRPr lang="it-IT" b="1" dirty="0"/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4876800" y="3200400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0. </a:t>
            </a:r>
            <a:r>
              <a:rPr lang="it-IT" b="1" dirty="0" smtClean="0"/>
              <a:t>78625</a:t>
            </a:r>
            <a:endParaRPr lang="it-IT" b="1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5867400" y="341153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>
            <a:off x="5867400" y="57165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5867400" y="5181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5867400" y="37338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4338637" y="3426023"/>
            <a:ext cx="1528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4343400" y="4267200"/>
            <a:ext cx="1452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0.425*0.57*0.64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4724400" y="49530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0.5948725</a:t>
            </a:r>
            <a:endParaRPr lang="it-IT" b="1" dirty="0"/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4648200" y="3581400"/>
            <a:ext cx="1290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0.7499125</a:t>
            </a:r>
            <a:endParaRPr lang="it-IT" b="1" dirty="0"/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5940425" y="53562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a</a:t>
            </a:r>
            <a:endParaRPr lang="it-IT" b="1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5940425" y="4267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b</a:t>
            </a:r>
            <a:endParaRPr lang="it-IT" b="1" dirty="0"/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4419600" y="5334000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0.425*0.57*0.21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19800" y="3505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 flipV="1">
            <a:off x="6019800" y="3733800"/>
            <a:ext cx="1066800" cy="3810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6019800" y="5181600"/>
            <a:ext cx="990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56"/>
          <p:cNvSpPr>
            <a:spLocks noChangeShapeType="1"/>
          </p:cNvSpPr>
          <p:nvPr/>
        </p:nvSpPr>
        <p:spPr bwMode="auto">
          <a:xfrm>
            <a:off x="7185025" y="4154487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59"/>
          <p:cNvSpPr>
            <a:spLocks noChangeShapeType="1"/>
          </p:cNvSpPr>
          <p:nvPr/>
        </p:nvSpPr>
        <p:spPr bwMode="auto">
          <a:xfrm>
            <a:off x="7185025" y="415448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>
            <a:off x="7185025" y="566578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7185025" y="53784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7185025" y="44196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7185025" y="5378450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/>
              <a:t>a</a:t>
            </a:r>
            <a:endParaRPr lang="it-IT" sz="1600" b="1"/>
          </a:p>
        </p:txBody>
      </p: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7162800" y="4648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b</a:t>
            </a:r>
            <a:endParaRPr lang="it-IT" b="1" dirty="0"/>
          </a:p>
        </p:txBody>
      </p:sp>
      <p:sp>
        <p:nvSpPr>
          <p:cNvPr id="70" name="Rectangle 69"/>
          <p:cNvSpPr/>
          <p:nvPr/>
        </p:nvSpPr>
        <p:spPr>
          <a:xfrm>
            <a:off x="7239000" y="41910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 Box 49"/>
          <p:cNvSpPr txBox="1">
            <a:spLocks noChangeArrowheads="1"/>
          </p:cNvSpPr>
          <p:nvPr/>
        </p:nvSpPr>
        <p:spPr bwMode="auto">
          <a:xfrm>
            <a:off x="6096000" y="557688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0.5948725</a:t>
            </a:r>
            <a:endParaRPr lang="it-IT" b="1" dirty="0"/>
          </a:p>
        </p:txBody>
      </p:sp>
      <p:sp>
        <p:nvSpPr>
          <p:cNvPr id="85" name="Text Box 50"/>
          <p:cNvSpPr txBox="1">
            <a:spLocks noChangeArrowheads="1"/>
          </p:cNvSpPr>
          <p:nvPr/>
        </p:nvSpPr>
        <p:spPr bwMode="auto">
          <a:xfrm>
            <a:off x="6096000" y="3976688"/>
            <a:ext cx="123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0.7499125</a:t>
            </a:r>
            <a:endParaRPr lang="it-IT" b="1" dirty="0"/>
          </a:p>
        </p:txBody>
      </p:sp>
      <p:sp>
        <p:nvSpPr>
          <p:cNvPr id="92" name="Text Box 12"/>
          <p:cNvSpPr txBox="1">
            <a:spLocks noChangeArrowheads="1"/>
          </p:cNvSpPr>
          <p:nvPr/>
        </p:nvSpPr>
        <p:spPr bwMode="auto">
          <a:xfrm>
            <a:off x="1447800" y="3505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93" name="Text Box 12"/>
          <p:cNvSpPr txBox="1">
            <a:spLocks noChangeArrowheads="1"/>
          </p:cNvSpPr>
          <p:nvPr/>
        </p:nvSpPr>
        <p:spPr bwMode="auto">
          <a:xfrm>
            <a:off x="3886200" y="3733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 flipV="1">
            <a:off x="3962400" y="3276600"/>
            <a:ext cx="914400" cy="762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Text Box 34"/>
          <p:cNvSpPr txBox="1">
            <a:spLocks noChangeArrowheads="1"/>
          </p:cNvSpPr>
          <p:nvPr/>
        </p:nvSpPr>
        <p:spPr bwMode="auto">
          <a:xfrm>
            <a:off x="3886200" y="5029200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a</a:t>
            </a:r>
            <a:endParaRPr lang="it-IT" b="1" dirty="0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038600" y="4800600"/>
            <a:ext cx="533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096000" y="4202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0.7266565</a:t>
            </a:r>
            <a:endParaRPr lang="en-US" b="1" dirty="0"/>
          </a:p>
        </p:txBody>
      </p:sp>
      <p:sp>
        <p:nvSpPr>
          <p:cNvPr id="98" name="Rectangle 97"/>
          <p:cNvSpPr/>
          <p:nvPr/>
        </p:nvSpPr>
        <p:spPr>
          <a:xfrm>
            <a:off x="6096000" y="518160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0.6212293</a:t>
            </a:r>
            <a:endParaRPr lang="en-US" b="1" dirty="0"/>
          </a:p>
        </p:txBody>
      </p:sp>
      <p:sp>
        <p:nvSpPr>
          <p:cNvPr id="72" name="Rectangle 71"/>
          <p:cNvSpPr/>
          <p:nvPr/>
        </p:nvSpPr>
        <p:spPr>
          <a:xfrm>
            <a:off x="2705096" y="171688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Overview of Huffman Coding</a:t>
            </a:r>
          </a:p>
          <a:p>
            <a:r>
              <a:rPr lang="en-US" dirty="0" smtClean="0"/>
              <a:t>Arithmetic Coding</a:t>
            </a:r>
          </a:p>
          <a:p>
            <a:pPr lvl="1"/>
            <a:r>
              <a:rPr lang="en-US" dirty="0" smtClean="0"/>
              <a:t>Encoding and Decoding</a:t>
            </a:r>
          </a:p>
          <a:p>
            <a:pPr lvl="1"/>
            <a:r>
              <a:rPr lang="en-US" dirty="0" smtClean="0"/>
              <a:t>Probabilistic Model</a:t>
            </a:r>
          </a:p>
          <a:p>
            <a:pPr marL="457200" lvl="1" indent="0">
              <a:buNone/>
            </a:pPr>
            <a:r>
              <a:rPr lang="en-US" dirty="0" smtClean="0"/>
              <a:t>(break)</a:t>
            </a:r>
          </a:p>
          <a:p>
            <a:pPr lvl="1"/>
            <a:r>
              <a:rPr lang="en-US" dirty="0" smtClean="0"/>
              <a:t>Loss Analysis</a:t>
            </a:r>
          </a:p>
          <a:p>
            <a:r>
              <a:rPr lang="en-US" dirty="0" smtClean="0"/>
              <a:t>Lempel-Ziv Coding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45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Arithmetic Encoding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Input : </a:t>
            </a:r>
            <a:r>
              <a:rPr lang="en-US" dirty="0" err="1" smtClean="0"/>
              <a:t>bbb</a:t>
            </a:r>
            <a:r>
              <a:rPr lang="en-US" b="1" dirty="0" err="1" smtClean="0"/>
              <a:t>a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16913" y="6243638"/>
            <a:ext cx="630237" cy="457200"/>
          </a:xfrm>
        </p:spPr>
        <p:txBody>
          <a:bodyPr/>
          <a:lstStyle/>
          <a:p>
            <a:fld id="{E64DEF61-4AE3-4794-948E-89A4233FBB3E}" type="slidenum">
              <a:rPr lang="it-IT"/>
              <a:pPr/>
              <a:t>20</a:t>
            </a:fld>
            <a:endParaRPr lang="it-IT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03350" y="2133600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03350" y="27432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03350" y="4572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1550" y="616585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550" y="191611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0.425</a:t>
            </a:r>
            <a:endParaRPr lang="it-IT" sz="20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2514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0.85</a:t>
            </a:r>
            <a:endParaRPr lang="it-IT" sz="2000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6375" y="5318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a</a:t>
            </a:r>
            <a:endParaRPr lang="it-IT" sz="2000" b="1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03350" y="2133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403350" y="63817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15900" y="35814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4800" y="2286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15900" y="5334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472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600200" y="2362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 flipV="1">
            <a:off x="1524000" y="2819401"/>
            <a:ext cx="1676399" cy="762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524000" y="4648200"/>
            <a:ext cx="1295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860800" y="2860675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276600" y="2681287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0.85</a:t>
            </a:r>
            <a:endParaRPr lang="it-IT" b="1" dirty="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186113" y="53816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0.425</a:t>
            </a:r>
            <a:endParaRPr lang="it-IT" b="1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187700" y="4586287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0.544</a:t>
            </a:r>
            <a:endParaRPr lang="it-IT" b="1" dirty="0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971800" y="3124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0.78625</a:t>
            </a:r>
            <a:endParaRPr lang="it-IT" b="1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860800" y="28606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3860800" y="55975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860800" y="4800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860800" y="3276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590800" y="28956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708275" y="40132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708275" y="50212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0.425*0.28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38600" y="30480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562600" y="2590800"/>
            <a:ext cx="3124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5867400" y="34131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5092700" y="55768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0. </a:t>
            </a:r>
            <a:r>
              <a:rPr lang="it-IT" b="1" dirty="0" smtClean="0"/>
              <a:t>544</a:t>
            </a:r>
            <a:endParaRPr lang="it-IT" b="1" dirty="0"/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4876800" y="3200400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0. </a:t>
            </a:r>
            <a:r>
              <a:rPr lang="it-IT" b="1" dirty="0" smtClean="0"/>
              <a:t>78625</a:t>
            </a:r>
            <a:endParaRPr lang="it-IT" b="1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5867400" y="341153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>
            <a:off x="5867400" y="57165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5867400" y="5181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5867400" y="37338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4338637" y="3426023"/>
            <a:ext cx="1528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4343400" y="4267200"/>
            <a:ext cx="1452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0.425*0.57*0.64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4724400" y="49530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0.5948725</a:t>
            </a:r>
            <a:endParaRPr lang="it-IT" b="1" dirty="0"/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4648200" y="3581400"/>
            <a:ext cx="1290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0.7499125</a:t>
            </a:r>
            <a:endParaRPr lang="it-IT" b="1" dirty="0"/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5940425" y="53562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a</a:t>
            </a:r>
            <a:endParaRPr lang="it-IT" b="1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5940425" y="4267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b</a:t>
            </a:r>
            <a:endParaRPr lang="it-IT" b="1" dirty="0"/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4419600" y="5334000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0.425*0.57*0.21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19800" y="3505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 flipV="1">
            <a:off x="6019800" y="3733800"/>
            <a:ext cx="1066800" cy="3810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6019800" y="5181600"/>
            <a:ext cx="990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56"/>
          <p:cNvSpPr>
            <a:spLocks noChangeShapeType="1"/>
          </p:cNvSpPr>
          <p:nvPr/>
        </p:nvSpPr>
        <p:spPr bwMode="auto">
          <a:xfrm>
            <a:off x="7185025" y="4154487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59"/>
          <p:cNvSpPr>
            <a:spLocks noChangeShapeType="1"/>
          </p:cNvSpPr>
          <p:nvPr/>
        </p:nvSpPr>
        <p:spPr bwMode="auto">
          <a:xfrm>
            <a:off x="7185025" y="415448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>
            <a:off x="7185025" y="566578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7185025" y="53784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7185025" y="44196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7185025" y="5378450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/>
              <a:t>a</a:t>
            </a:r>
            <a:endParaRPr lang="it-IT" sz="1600" b="1"/>
          </a:p>
        </p:txBody>
      </p: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7162800" y="4648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b</a:t>
            </a:r>
            <a:endParaRPr lang="it-IT" b="1" dirty="0"/>
          </a:p>
        </p:txBody>
      </p:sp>
      <p:sp>
        <p:nvSpPr>
          <p:cNvPr id="70" name="Rectangle 69"/>
          <p:cNvSpPr/>
          <p:nvPr/>
        </p:nvSpPr>
        <p:spPr>
          <a:xfrm>
            <a:off x="7239000" y="41910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ine 56"/>
          <p:cNvSpPr>
            <a:spLocks noChangeShapeType="1"/>
          </p:cNvSpPr>
          <p:nvPr/>
        </p:nvSpPr>
        <p:spPr bwMode="auto">
          <a:xfrm>
            <a:off x="8077200" y="4419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8077200" y="44196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>
            <a:off x="8077200" y="54864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8077200" y="52260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8077200" y="45720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8124825" y="5302250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/>
              <a:t>a</a:t>
            </a:r>
            <a:endParaRPr lang="it-IT" sz="1600" b="1"/>
          </a:p>
        </p:txBody>
      </p:sp>
      <p:sp>
        <p:nvSpPr>
          <p:cNvPr id="79" name="Text Box 52"/>
          <p:cNvSpPr txBox="1">
            <a:spLocks noChangeArrowheads="1"/>
          </p:cNvSpPr>
          <p:nvPr/>
        </p:nvSpPr>
        <p:spPr bwMode="auto">
          <a:xfrm>
            <a:off x="8077200" y="4814887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b</a:t>
            </a:r>
            <a:endParaRPr lang="it-IT" b="1" dirty="0"/>
          </a:p>
        </p:txBody>
      </p:sp>
      <p:sp>
        <p:nvSpPr>
          <p:cNvPr id="80" name="Rectangle 79"/>
          <p:cNvSpPr/>
          <p:nvPr/>
        </p:nvSpPr>
        <p:spPr>
          <a:xfrm>
            <a:off x="8178800" y="44196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7315200" y="4419600"/>
            <a:ext cx="762000" cy="9144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 flipV="1">
            <a:off x="7315200" y="5486400"/>
            <a:ext cx="762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Freeform 73"/>
          <p:cNvSpPr>
            <a:spLocks/>
          </p:cNvSpPr>
          <p:nvPr/>
        </p:nvSpPr>
        <p:spPr bwMode="auto">
          <a:xfrm>
            <a:off x="7467601" y="4495800"/>
            <a:ext cx="1828799" cy="1600200"/>
          </a:xfrm>
          <a:custGeom>
            <a:avLst/>
            <a:gdLst/>
            <a:ahLst/>
            <a:cxnLst>
              <a:cxn ang="0">
                <a:pos x="408" y="0"/>
              </a:cxn>
              <a:cxn ang="0">
                <a:pos x="726" y="318"/>
              </a:cxn>
              <a:cxn ang="0">
                <a:pos x="0" y="1180"/>
              </a:cxn>
            </a:cxnLst>
            <a:rect l="0" t="0" r="r" b="b"/>
            <a:pathLst>
              <a:path w="794" h="1180">
                <a:moveTo>
                  <a:pt x="408" y="0"/>
                </a:moveTo>
                <a:cubicBezTo>
                  <a:pt x="601" y="60"/>
                  <a:pt x="794" y="121"/>
                  <a:pt x="726" y="318"/>
                </a:cubicBezTo>
                <a:cubicBezTo>
                  <a:pt x="658" y="515"/>
                  <a:pt x="121" y="1036"/>
                  <a:pt x="0" y="1180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Text Box 49"/>
          <p:cNvSpPr txBox="1">
            <a:spLocks noChangeArrowheads="1"/>
          </p:cNvSpPr>
          <p:nvPr/>
        </p:nvSpPr>
        <p:spPr bwMode="auto">
          <a:xfrm>
            <a:off x="6096000" y="557688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0.5948725</a:t>
            </a:r>
            <a:endParaRPr lang="it-IT" b="1" dirty="0"/>
          </a:p>
        </p:txBody>
      </p:sp>
      <p:sp>
        <p:nvSpPr>
          <p:cNvPr id="85" name="Text Box 50"/>
          <p:cNvSpPr txBox="1">
            <a:spLocks noChangeArrowheads="1"/>
          </p:cNvSpPr>
          <p:nvPr/>
        </p:nvSpPr>
        <p:spPr bwMode="auto">
          <a:xfrm>
            <a:off x="6096000" y="3976688"/>
            <a:ext cx="123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0.7499125</a:t>
            </a:r>
            <a:endParaRPr lang="it-IT" b="1" dirty="0"/>
          </a:p>
        </p:txBody>
      </p:sp>
      <p:sp>
        <p:nvSpPr>
          <p:cNvPr id="86" name="Rectangle 85"/>
          <p:cNvSpPr/>
          <p:nvPr/>
        </p:nvSpPr>
        <p:spPr>
          <a:xfrm>
            <a:off x="7924800" y="411480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0.6212293</a:t>
            </a:r>
            <a:endParaRPr lang="en-US" b="1" dirty="0"/>
          </a:p>
        </p:txBody>
      </p:sp>
      <p:sp>
        <p:nvSpPr>
          <p:cNvPr id="88" name="Rectangle 87"/>
          <p:cNvSpPr/>
          <p:nvPr/>
        </p:nvSpPr>
        <p:spPr>
          <a:xfrm>
            <a:off x="7924800" y="44958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0. 61727578</a:t>
            </a:r>
            <a:endParaRPr lang="en-US" b="1" dirty="0"/>
          </a:p>
        </p:txBody>
      </p:sp>
      <p:sp>
        <p:nvSpPr>
          <p:cNvPr id="89" name="Rectangle 88"/>
          <p:cNvSpPr/>
          <p:nvPr/>
        </p:nvSpPr>
        <p:spPr>
          <a:xfrm>
            <a:off x="5791200" y="6059269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[0. 61727578,0.6212293)</a:t>
            </a:r>
          </a:p>
          <a:p>
            <a:endParaRPr lang="en-US" b="1" dirty="0"/>
          </a:p>
        </p:txBody>
      </p:sp>
      <p:sp>
        <p:nvSpPr>
          <p:cNvPr id="92" name="Text Box 12"/>
          <p:cNvSpPr txBox="1">
            <a:spLocks noChangeArrowheads="1"/>
          </p:cNvSpPr>
          <p:nvPr/>
        </p:nvSpPr>
        <p:spPr bwMode="auto">
          <a:xfrm>
            <a:off x="1447800" y="3505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93" name="Text Box 12"/>
          <p:cNvSpPr txBox="1">
            <a:spLocks noChangeArrowheads="1"/>
          </p:cNvSpPr>
          <p:nvPr/>
        </p:nvSpPr>
        <p:spPr bwMode="auto">
          <a:xfrm>
            <a:off x="3886200" y="3733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 flipV="1">
            <a:off x="3962400" y="3276600"/>
            <a:ext cx="914400" cy="762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Text Box 34"/>
          <p:cNvSpPr txBox="1">
            <a:spLocks noChangeArrowheads="1"/>
          </p:cNvSpPr>
          <p:nvPr/>
        </p:nvSpPr>
        <p:spPr bwMode="auto">
          <a:xfrm>
            <a:off x="3886200" y="5029200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a</a:t>
            </a:r>
            <a:endParaRPr lang="it-IT" b="1" dirty="0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038600" y="4800600"/>
            <a:ext cx="533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096000" y="4202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0.7266565</a:t>
            </a:r>
            <a:endParaRPr lang="en-US" b="1" dirty="0"/>
          </a:p>
        </p:txBody>
      </p:sp>
      <p:sp>
        <p:nvSpPr>
          <p:cNvPr id="98" name="Rectangle 97"/>
          <p:cNvSpPr/>
          <p:nvPr/>
        </p:nvSpPr>
        <p:spPr>
          <a:xfrm>
            <a:off x="6096000" y="518160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0.6212293</a:t>
            </a:r>
            <a:endParaRPr lang="en-US" b="1" dirty="0"/>
          </a:p>
        </p:txBody>
      </p:sp>
      <p:sp>
        <p:nvSpPr>
          <p:cNvPr id="90" name="Rectangle 89"/>
          <p:cNvSpPr/>
          <p:nvPr/>
        </p:nvSpPr>
        <p:spPr>
          <a:xfrm>
            <a:off x="2705096" y="171688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Arithmetic Encoding</a:t>
            </a:r>
            <a:endParaRPr lang="en-US" sz="40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Interval for binary code</a:t>
            </a:r>
          </a:p>
          <a:p>
            <a:pPr lvl="1"/>
            <a:r>
              <a:rPr lang="en-US" b="1" dirty="0" smtClean="0"/>
              <a:t>0110:</a:t>
            </a:r>
            <a:r>
              <a:rPr lang="en-US" dirty="0" smtClean="0"/>
              <a:t>[0.01100,0.01101]=[0.0110,0.0111)</a:t>
            </a:r>
          </a:p>
          <a:p>
            <a:pPr lvl="1"/>
            <a:r>
              <a:rPr lang="en-US" b="1" dirty="0" smtClean="0"/>
              <a:t>0.01: </a:t>
            </a:r>
            <a:r>
              <a:rPr lang="en-US" dirty="0" smtClean="0"/>
              <a:t>[0.010,0.011]</a:t>
            </a:r>
            <a:r>
              <a:rPr lang="en-US" b="1" dirty="0" smtClean="0"/>
              <a:t>=</a:t>
            </a:r>
            <a:r>
              <a:rPr lang="en-US" dirty="0" smtClean="0"/>
              <a:t>[0.01,0.10)</a:t>
            </a:r>
          </a:p>
          <a:p>
            <a:r>
              <a:rPr lang="en-US" sz="2000" dirty="0" smtClean="0"/>
              <a:t>Find a shortest binary code whose interval is inside the final interval</a:t>
            </a:r>
          </a:p>
          <a:p>
            <a:r>
              <a:rPr lang="en-US" sz="2000" dirty="0" smtClean="0"/>
              <a:t>[0.100111101,0.100111110)</a:t>
            </a:r>
            <a:r>
              <a:rPr lang="en-US" dirty="0" smtClean="0"/>
              <a:t>   </a:t>
            </a:r>
            <a:r>
              <a:rPr lang="en-US" sz="2000" dirty="0" smtClean="0"/>
              <a:t>[0. 61727578 ,0.6212293)</a:t>
            </a:r>
            <a:endParaRPr lang="en-US" dirty="0" smtClean="0"/>
          </a:p>
          <a:p>
            <a:r>
              <a:rPr lang="en-US" sz="2400" dirty="0" smtClean="0"/>
              <a:t>Final binary code:</a:t>
            </a:r>
            <a:r>
              <a:rPr lang="en-US" sz="2400" b="1" dirty="0" smtClean="0"/>
              <a:t>100111101</a:t>
            </a:r>
          </a:p>
          <a:p>
            <a:r>
              <a:rPr lang="en-US" sz="2400" dirty="0" smtClean="0"/>
              <a:t>In practice, the bit code is computed on the fly. Otherwise, we have to compute the probability of the whole file to get the bit code[1].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84759" y="3479800"/>
          <a:ext cx="304800" cy="254000"/>
        </p:xfrm>
        <a:graphic>
          <a:graphicData uri="http://schemas.openxmlformats.org/presentationml/2006/ole">
            <p:oleObj spid="_x0000_s1026" name="Equation" r:id="rId3" imgW="152280" imgH="126720" progId="Equation.3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382000" cy="365125"/>
          </a:xfrm>
        </p:spPr>
        <p:txBody>
          <a:bodyPr/>
          <a:lstStyle/>
          <a:p>
            <a:r>
              <a:rPr lang="en-US" dirty="0" smtClean="0"/>
              <a:t>[1]Practical Implementations of Arithmetic Coding. Paul G. Howard and </a:t>
            </a:r>
            <a:r>
              <a:rPr lang="en-US" dirty="0" err="1" smtClean="0"/>
              <a:t>Jerey</a:t>
            </a:r>
            <a:r>
              <a:rPr lang="en-US" dirty="0" smtClean="0"/>
              <a:t> Scott Vitter, Technical Report. Brown University, 1992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46070" y="211328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950" y="210248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43810" y="254381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6445" y="254381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Arithmetic Decoding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906963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Input : </a:t>
            </a:r>
            <a:r>
              <a:rPr lang="en-US" sz="2000" dirty="0" smtClean="0"/>
              <a:t>[0.100111101,0.100111110) = [0.619140625, 0.62109375)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16913" y="6243638"/>
            <a:ext cx="630237" cy="457200"/>
          </a:xfrm>
        </p:spPr>
        <p:txBody>
          <a:bodyPr/>
          <a:lstStyle/>
          <a:p>
            <a:fld id="{E64DEF61-4AE3-4794-948E-89A4233FBB3E}" type="slidenum">
              <a:rPr lang="it-IT"/>
              <a:pPr/>
              <a:t>22</a:t>
            </a:fld>
            <a:endParaRPr lang="it-IT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03350" y="2133600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403350" y="27432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03350" y="4572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1550" y="616585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550" y="191611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0.425</a:t>
            </a:r>
            <a:endParaRPr lang="it-IT" sz="20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2514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/>
              <a:t>0.85</a:t>
            </a:r>
            <a:endParaRPr lang="it-IT" sz="2000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6375" y="5318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a</a:t>
            </a:r>
            <a:endParaRPr lang="it-IT" sz="2000" b="1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03350" y="2133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403350" y="63817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15900" y="35814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04800" y="2286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15900" y="53340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00200" y="2362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 flipV="1">
            <a:off x="1524000" y="2819401"/>
            <a:ext cx="1676399" cy="762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524000" y="4648200"/>
            <a:ext cx="1295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860800" y="2860675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276600" y="2681287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0.85</a:t>
            </a:r>
            <a:endParaRPr lang="it-IT" b="1" dirty="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186113" y="53816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0.425</a:t>
            </a:r>
            <a:endParaRPr lang="it-IT" b="1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187700" y="4586287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0.544</a:t>
            </a:r>
            <a:endParaRPr lang="it-IT" b="1" dirty="0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971800" y="3124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smtClean="0"/>
              <a:t>0.78625</a:t>
            </a:r>
            <a:endParaRPr lang="it-IT" b="1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860800" y="28606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3860800" y="55975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860800" y="4800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860800" y="3276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590800" y="28956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708275" y="40132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708275" y="50212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0.425*0.28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38600" y="30480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5867400" y="34131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5092700" y="55768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0. </a:t>
            </a:r>
            <a:r>
              <a:rPr lang="it-IT" b="1" dirty="0" smtClean="0"/>
              <a:t>544</a:t>
            </a:r>
            <a:endParaRPr lang="it-IT" b="1" dirty="0"/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4876800" y="3200400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0. </a:t>
            </a:r>
            <a:r>
              <a:rPr lang="it-IT" b="1" dirty="0" smtClean="0"/>
              <a:t>78625</a:t>
            </a:r>
            <a:endParaRPr lang="it-IT" b="1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5867400" y="341153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>
            <a:off x="5867400" y="57165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5867400" y="5181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5867400" y="37338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4338637" y="3426023"/>
            <a:ext cx="1528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0.425*0.57*0.15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4343400" y="4267200"/>
            <a:ext cx="1452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0.425*0.57*0.64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4724400" y="49530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0.5948725</a:t>
            </a:r>
            <a:endParaRPr lang="it-IT" b="1" dirty="0"/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4648200" y="3581400"/>
            <a:ext cx="1290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0.7499125</a:t>
            </a:r>
            <a:endParaRPr lang="it-IT" b="1" dirty="0"/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5940425" y="535622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a</a:t>
            </a:r>
            <a:endParaRPr lang="it-IT" b="1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5940425" y="4267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b</a:t>
            </a:r>
            <a:endParaRPr lang="it-IT" b="1" dirty="0"/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4419600" y="5334000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</a:rPr>
              <a:t>0.425*0.57*0.21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19800" y="35052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 flipV="1">
            <a:off x="6019800" y="3733800"/>
            <a:ext cx="1066800" cy="3810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6019800" y="5181600"/>
            <a:ext cx="990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56"/>
          <p:cNvSpPr>
            <a:spLocks noChangeShapeType="1"/>
          </p:cNvSpPr>
          <p:nvPr/>
        </p:nvSpPr>
        <p:spPr bwMode="auto">
          <a:xfrm>
            <a:off x="7185025" y="4154487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59"/>
          <p:cNvSpPr>
            <a:spLocks noChangeShapeType="1"/>
          </p:cNvSpPr>
          <p:nvPr/>
        </p:nvSpPr>
        <p:spPr bwMode="auto">
          <a:xfrm>
            <a:off x="7185025" y="415448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>
            <a:off x="7185025" y="566578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61"/>
          <p:cNvSpPr>
            <a:spLocks noChangeShapeType="1"/>
          </p:cNvSpPr>
          <p:nvPr/>
        </p:nvSpPr>
        <p:spPr bwMode="auto">
          <a:xfrm>
            <a:off x="7185025" y="53784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7185025" y="44196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7185025" y="5378450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/>
              <a:t>a</a:t>
            </a:r>
            <a:endParaRPr lang="it-IT" sz="1600" b="1"/>
          </a:p>
        </p:txBody>
      </p: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7162800" y="4648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b</a:t>
            </a:r>
            <a:endParaRPr lang="it-IT" b="1" dirty="0"/>
          </a:p>
        </p:txBody>
      </p:sp>
      <p:sp>
        <p:nvSpPr>
          <p:cNvPr id="70" name="Rectangle 69"/>
          <p:cNvSpPr/>
          <p:nvPr/>
        </p:nvSpPr>
        <p:spPr>
          <a:xfrm>
            <a:off x="7239000" y="41910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ine 56"/>
          <p:cNvSpPr>
            <a:spLocks noChangeShapeType="1"/>
          </p:cNvSpPr>
          <p:nvPr/>
        </p:nvSpPr>
        <p:spPr bwMode="auto">
          <a:xfrm>
            <a:off x="8077200" y="4419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8077200" y="44196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>
            <a:off x="8077200" y="54864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8077200" y="52260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8077200" y="45720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8124825" y="5302250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i="1"/>
              <a:t>a</a:t>
            </a:r>
            <a:endParaRPr lang="it-IT" sz="1600" b="1"/>
          </a:p>
        </p:txBody>
      </p:sp>
      <p:sp>
        <p:nvSpPr>
          <p:cNvPr id="79" name="Text Box 52"/>
          <p:cNvSpPr txBox="1">
            <a:spLocks noChangeArrowheads="1"/>
          </p:cNvSpPr>
          <p:nvPr/>
        </p:nvSpPr>
        <p:spPr bwMode="auto">
          <a:xfrm>
            <a:off x="8153400" y="4648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b</a:t>
            </a:r>
            <a:endParaRPr lang="it-IT" b="1" dirty="0"/>
          </a:p>
        </p:txBody>
      </p:sp>
      <p:sp>
        <p:nvSpPr>
          <p:cNvPr id="80" name="Rectangle 79"/>
          <p:cNvSpPr/>
          <p:nvPr/>
        </p:nvSpPr>
        <p:spPr>
          <a:xfrm>
            <a:off x="8178800" y="441960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7315200" y="4419600"/>
            <a:ext cx="762000" cy="9144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 flipV="1">
            <a:off x="7315200" y="5486400"/>
            <a:ext cx="762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Text Box 49"/>
          <p:cNvSpPr txBox="1">
            <a:spLocks noChangeArrowheads="1"/>
          </p:cNvSpPr>
          <p:nvPr/>
        </p:nvSpPr>
        <p:spPr bwMode="auto">
          <a:xfrm>
            <a:off x="6096000" y="557688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0.5948725</a:t>
            </a:r>
            <a:endParaRPr lang="it-IT" b="1" dirty="0"/>
          </a:p>
        </p:txBody>
      </p:sp>
      <p:sp>
        <p:nvSpPr>
          <p:cNvPr id="85" name="Text Box 50"/>
          <p:cNvSpPr txBox="1">
            <a:spLocks noChangeArrowheads="1"/>
          </p:cNvSpPr>
          <p:nvPr/>
        </p:nvSpPr>
        <p:spPr bwMode="auto">
          <a:xfrm>
            <a:off x="6096000" y="3976688"/>
            <a:ext cx="123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0.7499125</a:t>
            </a:r>
            <a:endParaRPr lang="it-IT" b="1" dirty="0"/>
          </a:p>
        </p:txBody>
      </p:sp>
      <p:sp>
        <p:nvSpPr>
          <p:cNvPr id="86" name="Rectangle 85"/>
          <p:cNvSpPr/>
          <p:nvPr/>
        </p:nvSpPr>
        <p:spPr>
          <a:xfrm>
            <a:off x="7924800" y="411480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0.6212293</a:t>
            </a:r>
            <a:endParaRPr lang="en-US" b="1" dirty="0"/>
          </a:p>
        </p:txBody>
      </p:sp>
      <p:sp>
        <p:nvSpPr>
          <p:cNvPr id="88" name="Rectangle 87"/>
          <p:cNvSpPr/>
          <p:nvPr/>
        </p:nvSpPr>
        <p:spPr>
          <a:xfrm>
            <a:off x="7924800" y="44958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</a:t>
            </a:r>
            <a:r>
              <a:rPr lang="en-US" dirty="0" smtClean="0"/>
              <a:t> 61727578</a:t>
            </a:r>
            <a:endParaRPr lang="en-US" b="1" dirty="0"/>
          </a:p>
        </p:txBody>
      </p:sp>
      <p:sp>
        <p:nvSpPr>
          <p:cNvPr id="92" name="Text Box 12"/>
          <p:cNvSpPr txBox="1">
            <a:spLocks noChangeArrowheads="1"/>
          </p:cNvSpPr>
          <p:nvPr/>
        </p:nvSpPr>
        <p:spPr bwMode="auto">
          <a:xfrm>
            <a:off x="1447800" y="3505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93" name="Text Box 12"/>
          <p:cNvSpPr txBox="1">
            <a:spLocks noChangeArrowheads="1"/>
          </p:cNvSpPr>
          <p:nvPr/>
        </p:nvSpPr>
        <p:spPr bwMode="auto">
          <a:xfrm>
            <a:off x="3886200" y="3733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i="1" dirty="0"/>
              <a:t>b</a:t>
            </a:r>
            <a:endParaRPr lang="it-IT" sz="2000" b="1" dirty="0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 flipV="1">
            <a:off x="3962400" y="3276600"/>
            <a:ext cx="914400" cy="7620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1149" y="0"/>
              </a:cxn>
            </a:cxnLst>
            <a:rect l="0" t="0" r="r" b="b"/>
            <a:pathLst>
              <a:path w="1149" h="516">
                <a:moveTo>
                  <a:pt x="0" y="516"/>
                </a:moveTo>
                <a:lnTo>
                  <a:pt x="114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Text Box 34"/>
          <p:cNvSpPr txBox="1">
            <a:spLocks noChangeArrowheads="1"/>
          </p:cNvSpPr>
          <p:nvPr/>
        </p:nvSpPr>
        <p:spPr bwMode="auto">
          <a:xfrm>
            <a:off x="3886200" y="5029200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dirty="0"/>
              <a:t>a</a:t>
            </a:r>
            <a:endParaRPr lang="it-IT" b="1" dirty="0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038600" y="4800600"/>
            <a:ext cx="533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" y="252"/>
              </a:cxn>
            </a:cxnLst>
            <a:rect l="0" t="0" r="r" b="b"/>
            <a:pathLst>
              <a:path w="1174" h="252">
                <a:moveTo>
                  <a:pt x="0" y="0"/>
                </a:moveTo>
                <a:lnTo>
                  <a:pt x="1174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096000" y="4202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0.7266565</a:t>
            </a:r>
            <a:endParaRPr lang="en-US" b="1" dirty="0"/>
          </a:p>
        </p:txBody>
      </p:sp>
      <p:sp>
        <p:nvSpPr>
          <p:cNvPr id="98" name="Rectangle 97"/>
          <p:cNvSpPr/>
          <p:nvPr/>
        </p:nvSpPr>
        <p:spPr>
          <a:xfrm>
            <a:off x="6096000" y="518160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0.6212293</a:t>
            </a:r>
            <a:endParaRPr lang="en-US" b="1" dirty="0"/>
          </a:p>
        </p:txBody>
      </p:sp>
      <p:sp>
        <p:nvSpPr>
          <p:cNvPr id="99" name="Oval 98"/>
          <p:cNvSpPr/>
          <p:nvPr/>
        </p:nvSpPr>
        <p:spPr>
          <a:xfrm>
            <a:off x="1447800" y="35052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86200" y="37338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867400" y="42672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239000" y="53340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077200" y="42672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Overview of Huffman Coding</a:t>
            </a:r>
          </a:p>
          <a:p>
            <a:r>
              <a:rPr lang="en-US" dirty="0" smtClean="0"/>
              <a:t>Arithmetic 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Encoding and Decoding</a:t>
            </a:r>
          </a:p>
          <a:p>
            <a:pPr lvl="1"/>
            <a:r>
              <a:rPr lang="en-US" dirty="0" smtClean="0"/>
              <a:t>Probabilistic Model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(break)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Loss Analysis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Lempel-Ziv Coding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0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does it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dirty="0" smtClean="0"/>
              <a:t>More bits are needed to express a number in a smaller interval</a:t>
            </a:r>
          </a:p>
          <a:p>
            <a:endParaRPr lang="it-IT" sz="2800" dirty="0" smtClean="0"/>
          </a:p>
          <a:p>
            <a:r>
              <a:rPr lang="it-IT" sz="2800" dirty="0" smtClean="0"/>
              <a:t>When a new symbol is encoded</a:t>
            </a:r>
          </a:p>
          <a:p>
            <a:pPr lvl="1"/>
            <a:r>
              <a:rPr lang="it-IT" dirty="0" smtClean="0"/>
              <a:t>Interval becomes smaller</a:t>
            </a:r>
          </a:p>
          <a:p>
            <a:pPr lvl="1"/>
            <a:r>
              <a:rPr lang="it-IT" dirty="0" smtClean="0"/>
              <a:t>High-prob symbol do not decrease interval size significantly, therefore need fewer bits than low-prob symbols</a:t>
            </a:r>
          </a:p>
          <a:p>
            <a:endParaRPr lang="en-US" dirty="0" smtClean="0"/>
          </a:p>
          <a:p>
            <a:r>
              <a:rPr lang="it-IT" sz="2800" dirty="0" smtClean="0"/>
              <a:t>A good probabilistic model is important</a:t>
            </a:r>
          </a:p>
          <a:p>
            <a:pPr lvl="1"/>
            <a:r>
              <a:rPr lang="it-IT" dirty="0" smtClean="0"/>
              <a:t>The decoded messages </a:t>
            </a:r>
            <a:r>
              <a:rPr lang="en-US" dirty="0" smtClean="0"/>
              <a:t>will match the number of bits given by entropy, which for long messages is very close to optimal</a:t>
            </a:r>
            <a:endParaRPr lang="it-IT" dirty="0" smtClean="0"/>
          </a:p>
          <a:p>
            <a:pPr lvl="1"/>
            <a:endParaRPr lang="en-US" i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12"/>
            <a:ext cx="8229600" cy="551688"/>
          </a:xfrm>
        </p:spPr>
        <p:txBody>
          <a:bodyPr>
            <a:noAutofit/>
          </a:bodyPr>
          <a:lstStyle/>
          <a:p>
            <a:r>
              <a:rPr lang="en-US" sz="3800" dirty="0" smtClean="0"/>
              <a:t>Separation between modeling and coding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interval [</a:t>
            </a:r>
            <a:r>
              <a:rPr lang="en-US" i="1" dirty="0" err="1" smtClean="0"/>
              <a:t>a,b</a:t>
            </a:r>
            <a:r>
              <a:rPr lang="en-US" dirty="0" smtClean="0"/>
              <a:t>]</a:t>
            </a:r>
            <a:r>
              <a:rPr lang="en-US" i="1" dirty="0" smtClean="0"/>
              <a:t> </a:t>
            </a:r>
            <a:r>
              <a:rPr lang="en-US" dirty="0" smtClean="0"/>
              <a:t>and a probability function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sz="2200" dirty="0" smtClean="0"/>
              <a:t>For any possible symbol </a:t>
            </a:r>
            <a:r>
              <a:rPr lang="en-US" sz="2200" i="1" dirty="0" smtClean="0"/>
              <a:t>x</a:t>
            </a:r>
            <a:r>
              <a:rPr lang="en-US" sz="2200" dirty="0" smtClean="0"/>
              <a:t> as the next symbol, </a:t>
            </a:r>
            <a:br>
              <a:rPr lang="en-US" sz="2200" dirty="0" smtClean="0"/>
            </a:br>
            <a:r>
              <a:rPr lang="en-US" sz="2200" dirty="0" smtClean="0"/>
              <a:t>the sub-interval [</a:t>
            </a:r>
            <a:r>
              <a:rPr lang="en-US" sz="2200" i="1" dirty="0" err="1" smtClean="0"/>
              <a:t>a’,b</a:t>
            </a:r>
            <a:r>
              <a:rPr lang="en-US" sz="2200" i="1" dirty="0" smtClean="0"/>
              <a:t>’</a:t>
            </a:r>
            <a:r>
              <a:rPr lang="en-US" sz="2200" dirty="0" smtClean="0"/>
              <a:t>]</a:t>
            </a:r>
            <a:r>
              <a:rPr lang="en-US" sz="2200" i="1" dirty="0" smtClean="0"/>
              <a:t> </a:t>
            </a:r>
            <a:r>
              <a:rPr lang="en-US" sz="2200" dirty="0" smtClean="0"/>
              <a:t>can be determined</a:t>
            </a:r>
          </a:p>
          <a:p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could be adjusted at any point of time</a:t>
            </a:r>
          </a:p>
          <a:p>
            <a:pPr lvl="1"/>
            <a:r>
              <a:rPr lang="en-US" sz="2200" i="1" dirty="0" smtClean="0"/>
              <a:t>P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can be a static distribution of all symbols</a:t>
            </a:r>
          </a:p>
          <a:p>
            <a:pPr lvl="1"/>
            <a:r>
              <a:rPr lang="en-US" sz="2200" i="1" dirty="0" smtClean="0"/>
              <a:t>P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can also be a function of encountered symbols</a:t>
            </a:r>
          </a:p>
          <a:p>
            <a:pPr lvl="1"/>
            <a:r>
              <a:rPr lang="en-US" sz="2200" dirty="0" smtClean="0"/>
              <a:t>The change of </a:t>
            </a:r>
            <a:r>
              <a:rPr lang="en-US" sz="2200" i="1" dirty="0" smtClean="0"/>
              <a:t>P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will not affect encode or decode</a:t>
            </a:r>
          </a:p>
          <a:p>
            <a:pPr lvl="2"/>
            <a:r>
              <a:rPr lang="en-US" sz="1800" dirty="0" smtClean="0"/>
              <a:t>Since the same </a:t>
            </a:r>
            <a:r>
              <a:rPr lang="en-US" sz="1800" i="1" dirty="0" smtClean="0"/>
              <a:t>P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dirty="0" smtClean="0"/>
              <a:t>) can be calculated in both encode and decode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12"/>
            <a:ext cx="8229600" cy="551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Choices of Probabilistic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Two types of probabilistic models can be used</a:t>
            </a:r>
          </a:p>
          <a:p>
            <a:pPr lvl="1"/>
            <a:r>
              <a:rPr lang="it-IT" dirty="0" smtClean="0"/>
              <a:t>Static probabilistic model</a:t>
            </a:r>
          </a:p>
          <a:p>
            <a:pPr lvl="1"/>
            <a:r>
              <a:rPr lang="it-IT" dirty="0" smtClean="0"/>
              <a:t>Adaptive probabilistic model</a:t>
            </a:r>
          </a:p>
          <a:p>
            <a:endParaRPr lang="it-IT" sz="2800" dirty="0" smtClean="0"/>
          </a:p>
          <a:p>
            <a:r>
              <a:rPr lang="it-IT" sz="2800" dirty="0" smtClean="0"/>
              <a:t>Static probabilistic model</a:t>
            </a:r>
          </a:p>
          <a:p>
            <a:pPr lvl="1"/>
            <a:r>
              <a:rPr lang="it-IT" dirty="0" smtClean="0"/>
              <a:t>Preprocess the data and calculate symbol statistics </a:t>
            </a:r>
          </a:p>
          <a:p>
            <a:pPr lvl="1"/>
            <a:r>
              <a:rPr lang="it-IT" dirty="0" smtClean="0"/>
              <a:t>Calculated probabilities </a:t>
            </a:r>
            <a:r>
              <a:rPr lang="it-IT" dirty="0" smtClean="0"/>
              <a:t>reflecting </a:t>
            </a:r>
            <a:r>
              <a:rPr lang="it-IT" dirty="0" smtClean="0"/>
              <a:t>the occurance of each symbol in the whole data set</a:t>
            </a:r>
          </a:p>
          <a:p>
            <a:pPr lvl="1">
              <a:buNone/>
            </a:pPr>
            <a:endParaRPr lang="en-US" i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12"/>
            <a:ext cx="8229600" cy="551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Choices of Probabilistic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if we have no idea about the distribution of incoming data?</a:t>
            </a:r>
          </a:p>
          <a:p>
            <a:pPr lvl="1"/>
            <a:r>
              <a:rPr lang="en-US" dirty="0" smtClean="0"/>
              <a:t>Since the probabilities can change over time, we can make it predictive to meet the distribution of incoming data</a:t>
            </a:r>
          </a:p>
          <a:p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it-IT" sz="2800" dirty="0" smtClean="0"/>
              <a:t>Adaptive probabilistic model</a:t>
            </a:r>
            <a:endParaRPr lang="en-US" sz="2800" dirty="0" smtClean="0"/>
          </a:p>
          <a:p>
            <a:pPr lvl="1"/>
            <a:r>
              <a:rPr lang="en-US" dirty="0" smtClean="0"/>
              <a:t>Give equal initial probability for each symbol</a:t>
            </a:r>
          </a:p>
          <a:p>
            <a:pPr lvl="1"/>
            <a:r>
              <a:rPr lang="en-US" dirty="0" smtClean="0"/>
              <a:t>Adjust when a new symbol 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12"/>
            <a:ext cx="8229600" cy="551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Adaptive Probabilistic Model</a:t>
            </a:r>
            <a:endParaRPr lang="en-US" sz="4000" dirty="0"/>
          </a:p>
        </p:txBody>
      </p:sp>
      <p:grpSp>
        <p:nvGrpSpPr>
          <p:cNvPr id="3" name="Group 75"/>
          <p:cNvGrpSpPr/>
          <p:nvPr/>
        </p:nvGrpSpPr>
        <p:grpSpPr>
          <a:xfrm>
            <a:off x="1295400" y="2133600"/>
            <a:ext cx="6629400" cy="4265930"/>
            <a:chOff x="1295400" y="2133600"/>
            <a:chExt cx="6629400" cy="4265930"/>
          </a:xfrm>
        </p:grpSpPr>
        <p:sp>
          <p:nvSpPr>
            <p:cNvPr id="4" name="Rectangle 3"/>
            <p:cNvSpPr/>
            <p:nvPr/>
          </p:nvSpPr>
          <p:spPr>
            <a:xfrm>
              <a:off x="1295400" y="2133600"/>
              <a:ext cx="1828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Input Stream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62100" y="3810000"/>
              <a:ext cx="1295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Input Symbol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2"/>
              <a:endCxn id="6" idx="0"/>
            </p:cNvCxnSpPr>
            <p:nvPr/>
          </p:nvCxnSpPr>
          <p:spPr>
            <a:xfrm>
              <a:off x="2209800" y="2667000"/>
              <a:ext cx="0" cy="11430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33800" y="3886200"/>
              <a:ext cx="19050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Probabilistic Model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24000" y="4800600"/>
              <a:ext cx="1295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Current Interval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6" idx="6"/>
            </p:cNvCxnSpPr>
            <p:nvPr/>
          </p:nvCxnSpPr>
          <p:spPr>
            <a:xfrm>
              <a:off x="2857500" y="4076700"/>
              <a:ext cx="876300" cy="2667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0" idx="6"/>
            </p:cNvCxnSpPr>
            <p:nvPr/>
          </p:nvCxnSpPr>
          <p:spPr>
            <a:xfrm flipV="1">
              <a:off x="2819400" y="4800600"/>
              <a:ext cx="914400" cy="2667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372222" y="4320540"/>
              <a:ext cx="1295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New Interval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9" idx="3"/>
              <a:endCxn id="54" idx="2"/>
            </p:cNvCxnSpPr>
            <p:nvPr/>
          </p:nvCxnSpPr>
          <p:spPr>
            <a:xfrm>
              <a:off x="5638800" y="4572000"/>
              <a:ext cx="733422" cy="1524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6096000" y="2133600"/>
              <a:ext cx="1828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Output Stream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54" idx="0"/>
              <a:endCxn id="59" idx="2"/>
            </p:cNvCxnSpPr>
            <p:nvPr/>
          </p:nvCxnSpPr>
          <p:spPr>
            <a:xfrm flipH="1" flipV="1">
              <a:off x="7010400" y="2667000"/>
              <a:ext cx="9522" cy="165354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>
              <a:off x="2354580" y="4853940"/>
              <a:ext cx="4671060" cy="1545590"/>
            </a:xfrm>
            <a:custGeom>
              <a:avLst/>
              <a:gdLst>
                <a:gd name="connsiteX0" fmla="*/ 4671060 w 4671060"/>
                <a:gd name="connsiteY0" fmla="*/ 0 h 1545590"/>
                <a:gd name="connsiteX1" fmla="*/ 2377440 w 4671060"/>
                <a:gd name="connsiteY1" fmla="*/ 1463040 h 1545590"/>
                <a:gd name="connsiteX2" fmla="*/ 0 w 4671060"/>
                <a:gd name="connsiteY2" fmla="*/ 495300 h 154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1060" h="1545590">
                  <a:moveTo>
                    <a:pt x="4671060" y="0"/>
                  </a:moveTo>
                  <a:cubicBezTo>
                    <a:pt x="3913505" y="690245"/>
                    <a:pt x="3155950" y="1380490"/>
                    <a:pt x="2377440" y="1463040"/>
                  </a:cubicBezTo>
                  <a:cubicBezTo>
                    <a:pt x="1598930" y="1545590"/>
                    <a:pt x="799465" y="1020445"/>
                    <a:pt x="0" y="495300"/>
                  </a:cubicBezTo>
                </a:path>
              </a:pathLst>
            </a:custGeom>
            <a:ln w="25400">
              <a:solidFill>
                <a:schemeClr val="tx1"/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733800" y="2895600"/>
              <a:ext cx="19050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Probability Adjustment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6" idx="6"/>
              <a:endCxn id="69" idx="1"/>
            </p:cNvCxnSpPr>
            <p:nvPr/>
          </p:nvCxnSpPr>
          <p:spPr>
            <a:xfrm flipV="1">
              <a:off x="2857500" y="3200400"/>
              <a:ext cx="876300" cy="8763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9" idx="2"/>
              <a:endCxn id="9" idx="0"/>
            </p:cNvCxnSpPr>
            <p:nvPr/>
          </p:nvCxnSpPr>
          <p:spPr>
            <a:xfrm>
              <a:off x="4686300" y="3505200"/>
              <a:ext cx="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12"/>
            <a:ext cx="8229600" cy="551688"/>
          </a:xfrm>
        </p:spPr>
        <p:txBody>
          <a:bodyPr>
            <a:noAutofit/>
          </a:bodyPr>
          <a:lstStyle/>
          <a:p>
            <a:r>
              <a:rPr lang="en-US" sz="3800" dirty="0" smtClean="0"/>
              <a:t>Efficiency of Dynamic Probabilistic Model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amount of computation is linear to the input size</a:t>
            </a:r>
          </a:p>
          <a:p>
            <a:endParaRPr lang="en-US" dirty="0" smtClean="0"/>
          </a:p>
          <a:p>
            <a:r>
              <a:rPr lang="en-US" sz="2800" dirty="0" smtClean="0"/>
              <a:t>For a input string of length </a:t>
            </a:r>
            <a:r>
              <a:rPr lang="en-US" sz="2800" i="1" dirty="0" smtClean="0"/>
              <a:t>N</a:t>
            </a:r>
          </a:p>
          <a:p>
            <a:pPr lvl="1"/>
            <a:r>
              <a:rPr lang="en-US" dirty="0" smtClean="0"/>
              <a:t>There are </a:t>
            </a:r>
            <a:r>
              <a:rPr lang="en-US" i="1" dirty="0" smtClean="0"/>
              <a:t>N</a:t>
            </a:r>
            <a:r>
              <a:rPr lang="en-US" dirty="0" smtClean="0"/>
              <a:t> rounds of probability adjustment</a:t>
            </a:r>
          </a:p>
          <a:p>
            <a:pPr lvl="1"/>
            <a:r>
              <a:rPr lang="en-US" dirty="0" smtClean="0"/>
              <a:t>In each round, |</a:t>
            </a:r>
            <a:r>
              <a:rPr lang="en-US" i="1" dirty="0" smtClean="0"/>
              <a:t>A</a:t>
            </a:r>
            <a:r>
              <a:rPr lang="en-US" dirty="0" smtClean="0"/>
              <a:t>| probabilities are needed</a:t>
            </a:r>
          </a:p>
          <a:p>
            <a:pPr lvl="1"/>
            <a:r>
              <a:rPr lang="en-US" dirty="0" smtClean="0"/>
              <a:t>In total, </a:t>
            </a:r>
            <a:r>
              <a:rPr lang="en-US" i="1" dirty="0" smtClean="0"/>
              <a:t>N</a:t>
            </a:r>
            <a:r>
              <a:rPr lang="en-US" dirty="0" smtClean="0"/>
              <a:t>|</a:t>
            </a:r>
            <a:r>
              <a:rPr lang="en-US" i="1" dirty="0" smtClean="0"/>
              <a:t>A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en-US" dirty="0" smtClean="0"/>
              <a:t>conditional probabilities are computed</a:t>
            </a:r>
          </a:p>
          <a:p>
            <a:pPr lvl="1"/>
            <a:endParaRPr lang="en-US" i="1" dirty="0" smtClean="0"/>
          </a:p>
          <a:p>
            <a:r>
              <a:rPr lang="en-US" sz="2800" dirty="0" smtClean="0"/>
              <a:t>The probabilities are computed only when the context actually encountered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Data Compression?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optimal use of limited storage space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help to optimize resources</a:t>
            </a:r>
          </a:p>
          <a:p>
            <a:pPr lvl="1"/>
            <a:r>
              <a:rPr lang="en-US" dirty="0"/>
              <a:t>In sending data over communication line: less time to transmit and less storage to host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647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12"/>
            <a:ext cx="8229600" cy="551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A Simple Bayesian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Bayesian model is a natural choice to predict</a:t>
            </a:r>
          </a:p>
          <a:p>
            <a:endParaRPr lang="en-US" dirty="0" smtClean="0"/>
          </a:p>
          <a:p>
            <a:r>
              <a:rPr lang="en-US" sz="2800" dirty="0" smtClean="0"/>
              <a:t>If the source alphabet only have {</a:t>
            </a:r>
            <a:r>
              <a:rPr lang="en-US" sz="2800" i="1" dirty="0" err="1" smtClean="0"/>
              <a:t>a,b</a:t>
            </a:r>
            <a:r>
              <a:rPr lang="en-US" sz="2800" i="1" dirty="0" smtClean="0"/>
              <a:t>,□</a:t>
            </a:r>
            <a:r>
              <a:rPr lang="en-US" sz="2800" dirty="0" smtClean="0"/>
              <a:t>}</a:t>
            </a:r>
          </a:p>
          <a:p>
            <a:pPr lvl="1"/>
            <a:r>
              <a:rPr lang="en-US" dirty="0" smtClean="0"/>
              <a:t>Assign a probability of 0.15 to □</a:t>
            </a:r>
          </a:p>
          <a:p>
            <a:pPr lvl="1"/>
            <a:r>
              <a:rPr lang="en-US" dirty="0" smtClean="0"/>
              <a:t>Assign remaining 0.85 to {</a:t>
            </a:r>
            <a:r>
              <a:rPr lang="en-US" i="1" dirty="0" err="1" smtClean="0"/>
              <a:t>a,b</a:t>
            </a:r>
            <a:r>
              <a:rPr lang="en-US" dirty="0" smtClean="0"/>
              <a:t>}, following Laplace’s rule: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                         </a:t>
            </a:r>
            <a:r>
              <a:rPr lang="en-US" dirty="0" smtClean="0"/>
              <a:t>  is the number of times that </a:t>
            </a:r>
            <a:r>
              <a:rPr lang="en-US" i="1" dirty="0" smtClean="0"/>
              <a:t>a </a:t>
            </a:r>
            <a:r>
              <a:rPr lang="en-US" dirty="0" smtClean="0"/>
              <a:t>has occurred</a:t>
            </a:r>
            <a:endParaRPr lang="en-US" i="1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267200"/>
            <a:ext cx="4114800" cy="9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464" y="5136335"/>
            <a:ext cx="19084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12"/>
            <a:ext cx="8229600" cy="551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A Simple Bayesian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                         </a:t>
            </a:r>
            <a:r>
              <a:rPr lang="en-US" dirty="0" smtClean="0"/>
              <a:t>  is the number of times that </a:t>
            </a:r>
            <a:r>
              <a:rPr lang="en-US" i="1" dirty="0" smtClean="0"/>
              <a:t>a </a:t>
            </a:r>
            <a:r>
              <a:rPr lang="en-US" dirty="0" smtClean="0"/>
              <a:t>has occurred</a:t>
            </a:r>
            <a:endParaRPr lang="en-US" i="1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267200"/>
            <a:ext cx="4114800" cy="9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464" y="5136335"/>
            <a:ext cx="19084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133600"/>
            <a:ext cx="599749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12"/>
            <a:ext cx="8229600" cy="551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A Simple Bayesian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possible message has</a:t>
            </a:r>
            <a:br>
              <a:rPr lang="en-US" dirty="0" smtClean="0"/>
            </a:br>
            <a:r>
              <a:rPr lang="en-US" dirty="0" smtClean="0"/>
              <a:t>a unique interval representation</a:t>
            </a:r>
          </a:p>
          <a:p>
            <a:endParaRPr lang="en-US" dirty="0" smtClean="0"/>
          </a:p>
          <a:p>
            <a:r>
              <a:rPr lang="en-US" dirty="0" smtClean="0"/>
              <a:t>Shorter messages have </a:t>
            </a:r>
            <a:r>
              <a:rPr lang="en-US" dirty="0" smtClean="0"/>
              <a:t>larger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interval, need fewer bits</a:t>
            </a:r>
          </a:p>
          <a:p>
            <a:endParaRPr lang="en-US" dirty="0" smtClean="0"/>
          </a:p>
          <a:p>
            <a:r>
              <a:rPr lang="en-US" dirty="0" smtClean="0"/>
              <a:t>High-probability symbols have</a:t>
            </a:r>
            <a:br>
              <a:rPr lang="en-US" dirty="0" smtClean="0"/>
            </a:br>
            <a:r>
              <a:rPr lang="en-US" dirty="0" smtClean="0"/>
              <a:t>large interval</a:t>
            </a:r>
            <a:endParaRPr lang="en-US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27875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51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Flexibility of Arithmetic 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handle any source alphabet and encoded alphabet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size of source alphabet and encoded alphabet can change over time</a:t>
            </a:r>
          </a:p>
          <a:p>
            <a:pPr lvl="1"/>
            <a:r>
              <a:rPr lang="en-US" sz="2200" dirty="0" smtClean="0"/>
              <a:t>Simply divide interval into one more sub-interval when a new type of symbol comes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use any probability distribution, which can change utterly from context to context</a:t>
            </a:r>
          </a:p>
          <a:p>
            <a:pPr lvl="1"/>
            <a:r>
              <a:rPr lang="en-US" sz="2200" dirty="0" smtClean="0"/>
              <a:t>Adaptive probabilistic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51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Other Adaptive Probabilistic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Symbol distribution changes over time</a:t>
            </a:r>
          </a:p>
          <a:p>
            <a:pPr lvl="1"/>
            <a:r>
              <a:rPr lang="en-US" dirty="0" smtClean="0"/>
              <a:t>Symbols occurred too long ago have no help</a:t>
            </a:r>
          </a:p>
          <a:p>
            <a:pPr lvl="1"/>
            <a:r>
              <a:rPr lang="en-US" dirty="0" smtClean="0"/>
              <a:t>distribution of recent symbols can help to predict</a:t>
            </a:r>
          </a:p>
          <a:p>
            <a:pPr lvl="1"/>
            <a:r>
              <a:rPr lang="en-US" dirty="0" smtClean="0"/>
              <a:t>Count the frequency of last </a:t>
            </a:r>
            <a:r>
              <a:rPr lang="en-US" i="1" dirty="0" smtClean="0"/>
              <a:t>m</a:t>
            </a:r>
            <a:r>
              <a:rPr lang="en-US" dirty="0" smtClean="0"/>
              <a:t> symbols</a:t>
            </a:r>
            <a:endParaRPr lang="en-US" i="1" dirty="0" smtClean="0"/>
          </a:p>
          <a:p>
            <a:endParaRPr lang="en-US" dirty="0" smtClean="0"/>
          </a:p>
          <a:p>
            <a:r>
              <a:rPr lang="en-US" sz="2800" dirty="0" smtClean="0"/>
              <a:t>Utilize context information</a:t>
            </a:r>
            <a:endParaRPr lang="en-US" i="1" dirty="0" smtClean="0"/>
          </a:p>
          <a:p>
            <a:pPr lvl="1"/>
            <a:r>
              <a:rPr lang="en-US" dirty="0" smtClean="0"/>
              <a:t>In most real-world cases, symbols have high correlation</a:t>
            </a:r>
          </a:p>
          <a:p>
            <a:pPr lvl="1"/>
            <a:r>
              <a:rPr lang="en-US" dirty="0" smtClean="0"/>
              <a:t>Probability differs with different context information</a:t>
            </a:r>
          </a:p>
          <a:p>
            <a:pPr lvl="1"/>
            <a:r>
              <a:rPr lang="en-US" dirty="0" smtClean="0"/>
              <a:t>Use the conditional probability of current context to predict</a:t>
            </a:r>
          </a:p>
          <a:p>
            <a:pPr lvl="1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Context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 English, the probability of h is relatively low. However, if the last letter is t, then the probability is very high.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See what is the next letter after </a:t>
            </a:r>
            <a:r>
              <a:rPr lang="en-US" dirty="0" err="1" smtClean="0">
                <a:latin typeface="+mj-lt"/>
              </a:rPr>
              <a:t>abl</a:t>
            </a:r>
            <a:r>
              <a:rPr lang="en-US" dirty="0" smtClean="0">
                <a:latin typeface="+mj-lt"/>
              </a:rPr>
              <a:t> in </a:t>
            </a:r>
            <a:r>
              <a:rPr lang="en-US" dirty="0" err="1" smtClean="0">
                <a:latin typeface="+mj-lt"/>
              </a:rPr>
              <a:t>NewYork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Times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2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703" cy="647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9268" y="2675164"/>
            <a:ext cx="77832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685800"/>
            <a:ext cx="77832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65671" y="152400"/>
            <a:ext cx="77832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4876800"/>
            <a:ext cx="77832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6144985"/>
            <a:ext cx="77832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19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1(n)-order Arithmetic Coding</a:t>
            </a:r>
            <a:endParaRPr lang="en-US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Using the conditional probability under the observation of the last 1(n) letter(s) </a:t>
                </a:r>
              </a:p>
              <a:p>
                <a:endParaRPr lang="en-US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=0.0457</m:t>
                    </m:r>
                  </m:oMath>
                </a14:m>
                <a:endParaRPr lang="en-US" b="0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=0.</m:t>
                    </m:r>
                    <m:r>
                      <a:rPr lang="en-US" b="0" i="1" smtClean="0">
                        <a:latin typeface="Cambria Math"/>
                      </a:rPr>
                      <m:t>273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0.0228</m:t>
                    </m:r>
                  </m:oMath>
                </a14:m>
                <a:r>
                  <a:rPr lang="en-US" b="0" i="1" dirty="0" smtClean="0">
                    <a:latin typeface="+mj-lt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662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Smoothing Method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Similar to 0-order arithmetic coding, but data may be sparser.</a:t>
            </a:r>
          </a:p>
          <a:p>
            <a:pPr lvl="1"/>
            <a:r>
              <a:rPr lang="en-US" dirty="0" smtClean="0">
                <a:latin typeface="+mj-lt"/>
              </a:rPr>
              <a:t>Using a combination of 0-order and 1-order observations</a:t>
            </a:r>
          </a:p>
          <a:p>
            <a:pPr lvl="1"/>
            <a:r>
              <a:rPr lang="en-US" dirty="0" smtClean="0">
                <a:latin typeface="+mj-lt"/>
              </a:rPr>
              <a:t>Encoding and decoding should use the same probability estimation algorithm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Combination Estimation </a:t>
            </a:r>
            <a:endParaRPr lang="en-US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One possible final estimation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acc>
                    <m:r>
                      <m:rPr>
                        <m:nor/>
                      </m:rPr>
                      <a:rPr lang="en-US" b="0" i="0" smtClean="0">
                        <a:latin typeface="+mj-lt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acc>
                      </m:den>
                    </m:f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acc>
                      </m:den>
                    </m:f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acc>
                          </m:den>
                        </m:f>
                      </m:e>
                    </m:acc>
                  </m:oMath>
                </a14:m>
                <a:endParaRPr lang="en-US" dirty="0" smtClean="0">
                  <a:latin typeface="+mj-lt"/>
                </a:endParaRPr>
              </a:p>
              <a:p>
                <a:pPr lvl="1"/>
                <a:r>
                  <a:rPr lang="en-US" dirty="0" smtClean="0">
                    <a:latin typeface="+mj-lt"/>
                  </a:rPr>
                  <a:t>Number of observation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acc>
                  </m:oMath>
                </a14:m>
                <a:endParaRPr lang="en-US" dirty="0" smtClean="0">
                  <a:latin typeface="+mj-lt"/>
                </a:endParaRPr>
              </a:p>
              <a:p>
                <a:pPr lvl="1"/>
                <a:r>
                  <a:rPr lang="en-US" dirty="0" smtClean="0">
                    <a:latin typeface="+mj-lt"/>
                  </a:rPr>
                  <a:t>More observations,</a:t>
                </a:r>
                <a:r>
                  <a:rPr 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</m:acc>
                          </m:den>
                        </m:f>
                      </m:e>
                    </m:acc>
                  </m:oMath>
                </a14:m>
                <a:r>
                  <a:rPr lang="en-US" dirty="0" smtClean="0">
                    <a:latin typeface="+mj-lt"/>
                  </a:rPr>
                  <a:t> is more accurate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Change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acc>
                  </m:oMath>
                </a14:m>
                <a:r>
                  <a:rPr lang="en-US" dirty="0" smtClean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</m:acc>
                          </m:den>
                        </m:f>
                      </m:e>
                    </m:acc>
                  </m:oMath>
                </a14:m>
                <a:r>
                  <a:rPr lang="en-US" dirty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</a:rPr>
                  <a:t> with the increment of observations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6572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Data Compression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ncoding</a:t>
            </a:r>
            <a:r>
              <a:rPr lang="en-US" dirty="0"/>
              <a:t> information using fewer bits than the original representation</a:t>
            </a:r>
          </a:p>
        </p:txBody>
      </p:sp>
      <p:grpSp>
        <p:nvGrpSpPr>
          <p:cNvPr id="4" name="Group 75"/>
          <p:cNvGrpSpPr/>
          <p:nvPr/>
        </p:nvGrpSpPr>
        <p:grpSpPr>
          <a:xfrm>
            <a:off x="1044584" y="2971800"/>
            <a:ext cx="6928532" cy="2598968"/>
            <a:chOff x="1042081" y="3018064"/>
            <a:chExt cx="6928532" cy="2598968"/>
          </a:xfrm>
        </p:grpSpPr>
        <p:sp>
          <p:nvSpPr>
            <p:cNvPr id="5" name="Rectangle 4"/>
            <p:cNvSpPr/>
            <p:nvPr/>
          </p:nvSpPr>
          <p:spPr>
            <a:xfrm>
              <a:off x="3477760" y="3018064"/>
              <a:ext cx="1981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 Compression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1360" y="4008664"/>
              <a:ext cx="19050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Lossless methods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(text, image)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03386" y="4008664"/>
              <a:ext cx="2286000" cy="6885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Lossy</a:t>
              </a:r>
              <a:r>
                <a:rPr lang="en-US" dirty="0" smtClean="0">
                  <a:solidFill>
                    <a:schemeClr val="tx1"/>
                  </a:solidFill>
                </a:rPr>
                <a:t> methods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(audio, video, image)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2081" y="5233308"/>
              <a:ext cx="914400" cy="3755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Huffman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68752" y="5233307"/>
              <a:ext cx="1066801" cy="3755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Arithmetic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01557" y="5233307"/>
              <a:ext cx="1089711" cy="3755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Lempel-Ziv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91568" y="5236032"/>
              <a:ext cx="734784" cy="381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JPEG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51551" y="5222421"/>
              <a:ext cx="914403" cy="386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MPEG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08158" y="5222421"/>
              <a:ext cx="762455" cy="381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MP3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Elbow Connector 14"/>
            <p:cNvCxnSpPr>
              <a:endCxn id="6" idx="0"/>
            </p:cNvCxnSpPr>
            <p:nvPr/>
          </p:nvCxnSpPr>
          <p:spPr>
            <a:xfrm rot="10800000" flipV="1">
              <a:off x="2753861" y="3780064"/>
              <a:ext cx="3692525" cy="228600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endCxn id="7" idx="0"/>
            </p:cNvCxnSpPr>
            <p:nvPr/>
          </p:nvCxnSpPr>
          <p:spPr>
            <a:xfrm rot="5400000">
              <a:off x="6332089" y="3894363"/>
              <a:ext cx="228598" cy="4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rot="5400000">
              <a:off x="4338867" y="3627664"/>
              <a:ext cx="304800" cy="4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endCxn id="8" idx="0"/>
            </p:cNvCxnSpPr>
            <p:nvPr/>
          </p:nvCxnSpPr>
          <p:spPr>
            <a:xfrm rot="10800000" flipV="1">
              <a:off x="1499282" y="4996546"/>
              <a:ext cx="2447135" cy="23676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endCxn id="10" idx="0"/>
            </p:cNvCxnSpPr>
            <p:nvPr/>
          </p:nvCxnSpPr>
          <p:spPr>
            <a:xfrm rot="5400000">
              <a:off x="3828035" y="5114926"/>
              <a:ext cx="236759" cy="2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16200000" flipH="1">
              <a:off x="2469360" y="4954474"/>
              <a:ext cx="533397" cy="2496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endCxn id="11" idx="0"/>
            </p:cNvCxnSpPr>
            <p:nvPr/>
          </p:nvCxnSpPr>
          <p:spPr>
            <a:xfrm rot="10800000" flipV="1">
              <a:off x="5458961" y="4996546"/>
              <a:ext cx="2130425" cy="239486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 rot="5400000">
              <a:off x="7477813" y="5108121"/>
              <a:ext cx="223157" cy="7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 rot="16200000" flipH="1">
              <a:off x="6240806" y="4957197"/>
              <a:ext cx="533397" cy="2496"/>
            </a:xfrm>
            <a:prstGeom prst="bentConnector3">
              <a:avLst>
                <a:gd name="adj1" fmla="val 4387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/>
          <p:nvPr/>
        </p:nvSpPr>
        <p:spPr>
          <a:xfrm>
            <a:off x="838200" y="3733800"/>
            <a:ext cx="3810000" cy="2057397"/>
          </a:xfrm>
          <a:prstGeom prst="round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7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Overview of Huffman Coding</a:t>
            </a:r>
          </a:p>
          <a:p>
            <a:r>
              <a:rPr lang="en-US" dirty="0" smtClean="0"/>
              <a:t>Arithmetic 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Encoding and Decoding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Probabilistic Model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(break)</a:t>
            </a:r>
          </a:p>
          <a:p>
            <a:pPr lvl="1"/>
            <a:r>
              <a:rPr lang="en-US" dirty="0" smtClean="0"/>
              <a:t>Loss Analysis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Lempel-Ziv Coding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0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Loss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Fix Length (with distribution knowledge)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>
                <a:latin typeface="Calibri" pitchFamily="34" charset="0"/>
              </a:rPr>
              <a:t>At most </a:t>
            </a:r>
            <a:r>
              <a:rPr lang="en-US" dirty="0" smtClean="0">
                <a:latin typeface="Calibri" pitchFamily="34" charset="0"/>
              </a:rPr>
              <a:t>1 </a:t>
            </a:r>
            <a:r>
              <a:rPr lang="en-US" dirty="0">
                <a:latin typeface="Calibri" pitchFamily="34" charset="0"/>
              </a:rPr>
              <a:t>bits than Shannon Optimal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Uncertain Length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Lower Bound </a:t>
            </a:r>
            <a:r>
              <a:rPr lang="en-US" dirty="0">
                <a:latin typeface="Calibri" pitchFamily="34" charset="0"/>
              </a:rPr>
              <a:t>O(log n) 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O(log n) for arithmetic coding 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Using O(log n) present the length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End of File symbol</a:t>
            </a:r>
          </a:p>
          <a:p>
            <a:pPr lvl="2"/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marL="393192" lvl="1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5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Fix Length Loss Analysis</a:t>
            </a:r>
            <a:endParaRPr lang="en-US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No End of File Symbol here</a:t>
                </a:r>
              </a:p>
              <a:p>
                <a:r>
                  <a:rPr lang="en-US" dirty="0" smtClean="0">
                    <a:latin typeface="+mj-lt"/>
                  </a:rPr>
                  <a:t>Source alphabet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With distribution knowledge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+mj-lt"/>
                      </a:rPr>
                      <m:t>...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For a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 smtClean="0">
                  <a:latin typeface="+mj-lt"/>
                  <a:ea typeface="Cambria Math"/>
                </a:endParaRPr>
              </a:p>
              <a:p>
                <a:r>
                  <a:rPr lang="en-US" dirty="0" smtClean="0">
                    <a:latin typeface="+mj-lt"/>
                  </a:rPr>
                  <a:t>The length of interval is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1∗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j-lt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>
                  <a:latin typeface="+mj-lt"/>
                </a:endParaRPr>
              </a:p>
              <a:p>
                <a:endParaRPr lang="en-US" dirty="0" smtClean="0">
                  <a:latin typeface="+mj-lt"/>
                </a:endParaRPr>
              </a:p>
              <a:p>
                <a:pPr lvl="1"/>
                <a:endParaRPr lang="en-US" dirty="0" smtClean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55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Fix Length Loss Analysis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Bit Presentation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1∗</m:t>
                    </m:r>
                    <m:nary>
                      <m:naryPr>
                        <m:chr m:val="∏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+mj-lt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>
                  <a:latin typeface="+mj-lt"/>
                </a:endParaRPr>
              </a:p>
              <a:p>
                <a:pPr lvl="1"/>
                <a:r>
                  <a:rPr lang="en-US" dirty="0" smtClean="0">
                    <a:latin typeface="+mj-lt"/>
                  </a:rPr>
                  <a:t>To find a point in the interval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Using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⁡(</m:t>
                        </m:r>
                        <m:nary>
                          <m:naryPr>
                            <m:chr m:val="∏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bits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We can present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  <m:r>
                              <a:rPr lang="en-US" i="1">
                                <a:latin typeface="Cambria Math"/>
                              </a:rPr>
                              <m:t>⁡(</m:t>
                            </m:r>
                            <m:nary>
                              <m:naryPr>
                                <m:chr m:val="∏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+mj-lt"/>
                                  </a:rPr>
                                  <m:t> </m:t>
                                </m:r>
                              </m:e>
                            </m:nary>
                            <m:r>
                              <a:rPr lang="en-US" i="1" dirty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>
                    <a:latin typeface="+mj-lt"/>
                  </a:rPr>
                  <a:t> points with equal interval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[0,1)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The interval is small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1∗</m:t>
                    </m:r>
                    <m:nary>
                      <m:naryPr>
                        <m:chr m:val="∏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latin typeface="+mj-lt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>
                  <a:latin typeface="+mj-lt"/>
                </a:endParaRPr>
              </a:p>
              <a:p>
                <a:pPr lvl="1"/>
                <a:r>
                  <a:rPr lang="en-US" dirty="0" smtClean="0">
                    <a:latin typeface="+mj-lt"/>
                  </a:rPr>
                  <a:t>At least one point is in the string interval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207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Fix Length Loss Analysis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Shannon Entropy: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Arithmetic code: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⁡(</m:t>
                        </m:r>
                        <m:nary>
                          <m:naryPr>
                            <m:chr m:val="∏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e>
                    </m:d>
                  </m:oMath>
                </a14:m>
                <a:endParaRPr lang="en-US" dirty="0" smtClean="0">
                  <a:latin typeface="+mj-lt"/>
                </a:endParaRPr>
              </a:p>
              <a:p>
                <a:pPr lvl="1"/>
                <a:r>
                  <a:rPr lang="en-US" dirty="0" smtClean="0">
                    <a:latin typeface="+mj-lt"/>
                  </a:rPr>
                  <a:t>The best integer number of bits </a:t>
                </a: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083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Lower Bound for Uncertain Length String </a:t>
            </a:r>
            <a:endParaRPr lang="en-US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Consider a string with alphabet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Shannon entropy is zero</a:t>
                </a:r>
              </a:p>
              <a:p>
                <a:r>
                  <a:rPr lang="en-US" dirty="0" smtClean="0">
                    <a:latin typeface="+mj-lt"/>
                  </a:rPr>
                  <a:t>However, we have to present the number of characters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The number of  characters has information!</a:t>
                </a:r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At least log n bits to represent the number of characters for string of length n</a:t>
                </a: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782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Arithmetic Coding</a:t>
            </a:r>
            <a:endParaRPr lang="en-US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j-lt"/>
                  </a:rPr>
                  <a:t>Solution 1: Represent the length of string in the first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</a:rPr>
                  <a:t>bits</a:t>
                </a:r>
              </a:p>
              <a:p>
                <a:pPr lvl="2"/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11…1</m:t>
                            </m:r>
                          </m:e>
                        </m:groupChr>
                      </m:e>
                      <m:li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lim>
                    </m:limLow>
                    <m:r>
                      <a:rPr lang="en-US" b="0" i="1" smtClean="0">
                        <a:latin typeface="Cambria Math"/>
                      </a:rPr>
                      <m:t>+0+</m:t>
                    </m:r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𝑏𝑖𝑛𝑎𝑟𝑦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𝑝𝑟𝑒𝑠𝑒𝑛𝑡𝑎𝑡𝑖𝑜𝑛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groupChr>
                      </m:e>
                      <m:lim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lim>
                    </m:limLow>
                  </m:oMath>
                </a14:m>
                <a:endParaRPr lang="en-US" dirty="0" smtClean="0"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+1+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>
                  <a:latin typeface="+mj-lt"/>
                </a:endParaRPr>
              </a:p>
              <a:p>
                <a:pPr lvl="2"/>
                <a:r>
                  <a:rPr lang="en-US" dirty="0" smtClean="0">
                    <a:latin typeface="+mj-lt"/>
                  </a:rPr>
                  <a:t>Represent the first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latin typeface="+mj-lt"/>
                  </a:rPr>
                  <a:t> using the same strategy</a:t>
                </a:r>
              </a:p>
              <a:p>
                <a:pPr lvl="2"/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/>
                              </a:rPr>
                              <m:t>11…1</m:t>
                            </m:r>
                          </m:e>
                        </m:groupChr>
                      </m:e>
                      <m:lim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lim>
                    </m:limLow>
                    <m:r>
                      <a:rPr lang="en-US" i="1">
                        <a:latin typeface="Cambria Math"/>
                      </a:rPr>
                      <m:t>+0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/>
                              </a:rPr>
                              <m:t>𝑏𝑖𝑛𝑎𝑟𝑦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𝑓𝑜𝑟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groupChr>
                      </m:e>
                      <m:lim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lim>
                    </m:limLow>
                    <m:r>
                      <a:rPr lang="en-US" i="1">
                        <a:latin typeface="Cambria Math"/>
                      </a:rPr>
                      <m:t>+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/>
                              </a:rPr>
                              <m:t>𝑏𝑖𝑛𝑎𝑟𝑦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𝑓𝑜𝑟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groupChr>
                      </m:e>
                      <m:lim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lim>
                    </m:limLow>
                  </m:oMath>
                </a14:m>
                <a:endParaRPr lang="en-US" dirty="0" smtClean="0">
                  <a:latin typeface="+mj-lt"/>
                </a:endParaRPr>
              </a:p>
              <a:p>
                <a:pPr marL="393192" lvl="1" indent="0">
                  <a:buNone/>
                </a:pPr>
                <a:r>
                  <a:rPr lang="en-US" dirty="0" smtClean="0">
                    <a:latin typeface="+mj-lt"/>
                  </a:rPr>
                  <a:t> </a:t>
                </a:r>
                <a:endParaRPr lang="en-US" dirty="0">
                  <a:latin typeface="+mj-lt"/>
                </a:endParaRPr>
              </a:p>
              <a:p>
                <a:pPr lvl="1"/>
                <a:endParaRPr lang="en-US" dirty="0" smtClean="0">
                  <a:latin typeface="+mj-lt"/>
                </a:endParaRPr>
              </a:p>
              <a:p>
                <a:endParaRPr lang="en-US" dirty="0" smtClean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172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Arithmetic </a:t>
            </a:r>
            <a:r>
              <a:rPr lang="en-US" sz="4000" dirty="0" smtClean="0"/>
              <a:t>Coding</a:t>
            </a:r>
            <a:endParaRPr lang="en-US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Solution 2: Using the End of File Symbol</a:t>
                </a:r>
                <a:r>
                  <a:rPr lang="en-US" dirty="0"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The probability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dirty="0">
                    <a:latin typeface="+mj-lt"/>
                  </a:rPr>
                  <a:t> in each step</a:t>
                </a:r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,…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endParaRPr lang="en-US" dirty="0" smtClean="0">
                  <a:latin typeface="+mj-lt"/>
                </a:endParaRPr>
              </a:p>
              <a:p>
                <a:pPr lvl="1"/>
                <a:r>
                  <a:rPr lang="en-US" dirty="0" smtClean="0">
                    <a:latin typeface="+mj-lt"/>
                  </a:rPr>
                  <a:t>Interval Length </a:t>
                </a:r>
                <a:r>
                  <a:rPr lang="en-US" dirty="0">
                    <a:latin typeface="+mj-lt"/>
                  </a:rPr>
                  <a:t>Loss in each non-stop step </a:t>
                </a:r>
                <a:r>
                  <a:rPr lang="en-US" dirty="0" err="1">
                    <a:latin typeface="+mj-lt"/>
                  </a:rPr>
                  <a:t>i</a:t>
                </a:r>
                <a:r>
                  <a:rPr lang="en-US" dirty="0">
                    <a:latin typeface="+mj-lt"/>
                  </a:rPr>
                  <a:t>(compare the interval length</a:t>
                </a:r>
                <a:r>
                  <a:rPr lang="en-US" dirty="0" smtClean="0">
                    <a:latin typeface="+mj-lt"/>
                  </a:rPr>
                  <a:t>):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∗</m:t>
                    </m:r>
                    <m:r>
                      <a:rPr lang="en-US" b="0" i="1" smtClean="0">
                        <a:latin typeface="Cambria Math"/>
                      </a:rPr>
                      <m:t>𝑙𝑒𝑛𝑔𝑡h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𝑤𝑖𝑡h𝑜𝑢𝑡</m:t>
                    </m:r>
                    <m:r>
                      <a:rPr lang="en-US" b="0" i="1" smtClean="0">
                        <a:latin typeface="Cambria Math"/>
                      </a:rPr>
                      <m:t> ∎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Interval Length Loss in </a:t>
                </a:r>
                <a:r>
                  <a:rPr lang="en-US" dirty="0" smtClean="0">
                    <a:latin typeface="+mj-lt"/>
                  </a:rPr>
                  <a:t>all </a:t>
                </a:r>
                <a:r>
                  <a:rPr lang="en-US" dirty="0">
                    <a:latin typeface="+mj-lt"/>
                  </a:rPr>
                  <a:t>non-stop </a:t>
                </a:r>
                <a:r>
                  <a:rPr lang="en-US" dirty="0" smtClean="0">
                    <a:latin typeface="+mj-lt"/>
                  </a:rPr>
                  <a:t>step:</a:t>
                </a:r>
                <a:endParaRPr lang="en-US" dirty="0">
                  <a:latin typeface="+mj-lt"/>
                </a:endParaRP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dirty="0">
                  <a:latin typeface="+mj-lt"/>
                </a:endParaRPr>
              </a:p>
              <a:p>
                <a:pPr lvl="2"/>
                <a:endParaRPr lang="en-US" dirty="0" smtClean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156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Arithmetic </a:t>
            </a:r>
            <a:r>
              <a:rPr lang="en-US" sz="4000" dirty="0" smtClean="0"/>
              <a:t>Coding</a:t>
            </a:r>
            <a:endParaRPr lang="en-US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Solution 2: Using the End of File Symbol</a:t>
                </a:r>
                <a:r>
                  <a:rPr lang="en-US" dirty="0"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Interval Length Loss in </a:t>
                </a:r>
                <a:r>
                  <a:rPr lang="en-US" dirty="0" smtClean="0">
                    <a:latin typeface="+mj-lt"/>
                  </a:rPr>
                  <a:t>the final stop </a:t>
                </a:r>
                <a:r>
                  <a:rPr lang="en-US" dirty="0">
                    <a:latin typeface="+mj-lt"/>
                  </a:rPr>
                  <a:t>step</a:t>
                </a:r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 smtClean="0">
                    <a:latin typeface="+mj-lt"/>
                  </a:rPr>
                  <a:t>Total Interval Length: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no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∎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𝑙𝑒𝑛𝑔𝑡h</m:t>
                    </m:r>
                  </m:oMath>
                </a14:m>
                <a:endParaRPr lang="en-US" dirty="0" smtClean="0">
                  <a:latin typeface="+mj-lt"/>
                </a:endParaRPr>
              </a:p>
              <a:p>
                <a:pPr lvl="1"/>
                <a:r>
                  <a:rPr lang="en-US" dirty="0" smtClean="0">
                    <a:latin typeface="+mj-lt"/>
                  </a:rPr>
                  <a:t>Total Bit Loss: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149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Overview of Huffman Coding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Arithmetic 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Encoding and Decoding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Probabilistic Model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(break)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Loss Analysis</a:t>
            </a:r>
          </a:p>
          <a:p>
            <a:r>
              <a:rPr lang="en-US" dirty="0" smtClean="0"/>
              <a:t>Lempel-Ziv Coding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0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Overview of Huffman Coding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Arithmetic 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Encoding and Decoding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Probabilistic Model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(break)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Loss Analysis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Lempel-Ziv Coding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6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Lempel-Ziv coding is a lossless data compression algorithm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Algorithm is easy to implement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compression is universal. It does not need to know any extra information before hand. The receiver  does not need to know the table constructed by the transmitter as well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Belongs to the category of dictionary coders for lossless compression technique. 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60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Compression of data in most computers. zip , </a:t>
            </a:r>
            <a:r>
              <a:rPr lang="en-US" dirty="0" err="1" smtClean="0"/>
              <a:t>gzip</a:t>
            </a:r>
            <a:r>
              <a:rPr lang="en-US" dirty="0" smtClean="0"/>
              <a:t> , etc…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GIF images are compressed using the Lempel-Ziv encoding techniques to reduce the file size without decreasing the quality of the visual quality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may also be used in PDF files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93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on the concept that there will be repetition in phrases, words and parts of word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Extract out these repetitions and then assign a codeword to them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this codeword to represent other occurrences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44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Algorithm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 = “” </a:t>
            </a:r>
          </a:p>
          <a:p>
            <a:pPr>
              <a:buNone/>
            </a:pPr>
            <a:r>
              <a:rPr lang="en-US" dirty="0" smtClean="0"/>
              <a:t>while (there is input)</a:t>
            </a:r>
          </a:p>
          <a:p>
            <a:pPr>
              <a:buNone/>
            </a:pP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K = next symbol from input</a:t>
            </a:r>
          </a:p>
          <a:p>
            <a:pPr>
              <a:buNone/>
            </a:pPr>
            <a:r>
              <a:rPr lang="en-US" dirty="0" smtClean="0"/>
              <a:t>    if (</a:t>
            </a:r>
            <a:r>
              <a:rPr lang="en-US" dirty="0" err="1" smtClean="0"/>
              <a:t>wK</a:t>
            </a:r>
            <a:r>
              <a:rPr lang="en-US" dirty="0" smtClean="0"/>
              <a:t> is in the dictionary){</a:t>
            </a:r>
            <a:br>
              <a:rPr lang="en-US" dirty="0" smtClean="0"/>
            </a:br>
            <a:r>
              <a:rPr lang="en-US" dirty="0" smtClean="0"/>
              <a:t>      w = </a:t>
            </a:r>
            <a:r>
              <a:rPr lang="en-US" dirty="0" err="1" smtClean="0"/>
              <a:t>wK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 else {</a:t>
            </a:r>
            <a:br>
              <a:rPr lang="en-US" dirty="0" smtClean="0"/>
            </a:br>
            <a:r>
              <a:rPr lang="en-US" dirty="0" smtClean="0"/>
              <a:t>       output (index(w),K);</a:t>
            </a:r>
            <a:br>
              <a:rPr lang="en-US" dirty="0" smtClean="0"/>
            </a:br>
            <a:r>
              <a:rPr lang="en-US" dirty="0" smtClean="0"/>
              <a:t>       add </a:t>
            </a:r>
            <a:r>
              <a:rPr lang="en-US" dirty="0" err="1" smtClean="0"/>
              <a:t>wK</a:t>
            </a:r>
            <a:r>
              <a:rPr lang="en-US" dirty="0" smtClean="0"/>
              <a:t> to the dictionary;</a:t>
            </a:r>
            <a:br>
              <a:rPr lang="en-US" dirty="0" smtClean="0"/>
            </a:br>
            <a:r>
              <a:rPr lang="en-US" dirty="0" smtClean="0"/>
              <a:t>       w = “”;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Encoding Example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Consider the sequence : </a:t>
            </a:r>
            <a:r>
              <a:rPr lang="en-SG" dirty="0" smtClean="0"/>
              <a:t>AABABBBABAABABBBABBABB</a:t>
            </a:r>
          </a:p>
          <a:p>
            <a:pPr>
              <a:buNone/>
            </a:pPr>
            <a:endParaRPr lang="en-US" dirty="0" smtClean="0"/>
          </a:p>
          <a:p>
            <a:pPr marL="514350" indent="-514350"/>
            <a:r>
              <a:rPr lang="en-SG" dirty="0" smtClean="0"/>
              <a:t>A|ABABBBABAABABBBABBABB</a:t>
            </a:r>
            <a:br>
              <a:rPr lang="en-SG" dirty="0" smtClean="0"/>
            </a:br>
            <a:endParaRPr lang="en-SG" dirty="0" smtClean="0"/>
          </a:p>
          <a:p>
            <a:pPr marL="514350" indent="-514350"/>
            <a:r>
              <a:rPr lang="en-SG" dirty="0" smtClean="0"/>
              <a:t>A|AB|ABBBABAABABBBABBABB</a:t>
            </a:r>
            <a:br>
              <a:rPr lang="en-SG" dirty="0" smtClean="0"/>
            </a:br>
            <a:endParaRPr lang="en-SG" dirty="0" smtClean="0"/>
          </a:p>
          <a:p>
            <a:pPr marL="514350" indent="-514350"/>
            <a:r>
              <a:rPr lang="en-SG" dirty="0" smtClean="0"/>
              <a:t>A|AB|ABB|BABAABABBBABBABB</a:t>
            </a:r>
            <a:br>
              <a:rPr lang="en-SG" dirty="0" smtClean="0"/>
            </a:br>
            <a:endParaRPr lang="en-SG" dirty="0" smtClean="0"/>
          </a:p>
          <a:p>
            <a:pPr marL="514350" indent="-514350"/>
            <a:r>
              <a:rPr lang="en-SG" dirty="0" smtClean="0"/>
              <a:t>A|AB|ABB|B|ABAABABBBABBABB</a:t>
            </a:r>
          </a:p>
          <a:p>
            <a:pPr marL="514350" indent="-514350"/>
            <a:endParaRPr lang="en-SG" dirty="0" smtClean="0"/>
          </a:p>
          <a:p>
            <a:pPr marL="514350" indent="-514350"/>
            <a:endParaRPr lang="en-SG" dirty="0" smtClean="0"/>
          </a:p>
          <a:p>
            <a:pPr marL="514350" indent="-514350"/>
            <a:endParaRPr lang="en-US" dirty="0" smtClean="0"/>
          </a:p>
          <a:p>
            <a:pPr>
              <a:buNone/>
            </a:pP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Encoding Example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A|AB|ABB|B|ABAABABBBABBABB</a:t>
            </a:r>
          </a:p>
          <a:p>
            <a:endParaRPr lang="en-US" dirty="0" smtClean="0"/>
          </a:p>
          <a:p>
            <a:r>
              <a:rPr lang="en-SG" dirty="0" smtClean="0"/>
              <a:t>A|AB|ABB|B|ABA|ABABBBABBABB</a:t>
            </a:r>
            <a:br>
              <a:rPr lang="en-SG" dirty="0" smtClean="0"/>
            </a:br>
            <a:endParaRPr lang="en-SG" dirty="0" smtClean="0"/>
          </a:p>
          <a:p>
            <a:r>
              <a:rPr lang="en-SG" dirty="0" smtClean="0"/>
              <a:t>A|AB|ABB|B|ABA|ABAB|BBABBABB</a:t>
            </a:r>
            <a:br>
              <a:rPr lang="en-SG" dirty="0" smtClean="0"/>
            </a:br>
            <a:endParaRPr lang="en-SG" dirty="0" smtClean="0"/>
          </a:p>
          <a:p>
            <a:r>
              <a:rPr lang="en-SG" dirty="0" smtClean="0"/>
              <a:t>A|AB|ABB|B|ABA|ABAB|BB|ABBABB</a:t>
            </a:r>
            <a:br>
              <a:rPr lang="en-SG" dirty="0" smtClean="0"/>
            </a:br>
            <a:endParaRPr lang="en-SG" dirty="0" smtClean="0"/>
          </a:p>
          <a:p>
            <a:r>
              <a:rPr lang="en-SG" dirty="0" smtClean="0"/>
              <a:t>A|AB|ABB|B|ABA|ABAB|BB|ABBA|BB</a:t>
            </a:r>
          </a:p>
          <a:p>
            <a:endParaRPr lang="en-SG" dirty="0" smtClean="0"/>
          </a:p>
          <a:p>
            <a:pPr marL="514350" indent="-514350"/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Encoding Example</a:t>
            </a:r>
            <a:endParaRPr lang="en-SG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145061"/>
          <a:ext cx="8229600" cy="47129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5400"/>
                <a:gridCol w="2362200"/>
                <a:gridCol w="2133600"/>
                <a:gridCol w="2438400"/>
              </a:tblGrid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Output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ABA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ABAB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(5,1)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(101,1)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(4,1)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ABBA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(3,0)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(11,0)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(7)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(111)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752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Dictionary Construction at sender’s end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Decoding Example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Consider the sequence that was compressed earlier :</a:t>
            </a:r>
            <a:br>
              <a:rPr lang="en-US" dirty="0" smtClean="0"/>
            </a:br>
            <a:r>
              <a:rPr lang="en-US" dirty="0" smtClean="0"/>
              <a:t>(0,0) , (1,1) , (10,1) , (0,1) , (10,0) , (101,1) , (100,1) , (11,0) ,  (111)</a:t>
            </a:r>
            <a:br>
              <a:rPr lang="en-US" dirty="0" smtClean="0"/>
            </a:br>
            <a:endParaRPr lang="en-US" dirty="0" smtClean="0"/>
          </a:p>
          <a:p>
            <a:pPr marL="514350" indent="-514350"/>
            <a:r>
              <a:rPr lang="en-US" dirty="0" smtClean="0"/>
              <a:t>This sequence will be received at the receiver’s end</a:t>
            </a:r>
            <a:br>
              <a:rPr lang="en-US" dirty="0" smtClean="0"/>
            </a:br>
            <a:endParaRPr lang="en-US" dirty="0" smtClean="0"/>
          </a:p>
          <a:p>
            <a:pPr marL="514350" indent="-514350"/>
            <a:r>
              <a:rPr lang="en-US" dirty="0" smtClean="0"/>
              <a:t>We will decompress the sequence to retrieve the original message  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Decoding Example</a:t>
            </a:r>
            <a:endParaRPr lang="en-SG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145061"/>
          <a:ext cx="8229600" cy="47129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5400"/>
                <a:gridCol w="2362200"/>
                <a:gridCol w="2133600"/>
                <a:gridCol w="2438400"/>
              </a:tblGrid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ABA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(101,1)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(5,1)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ABAB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(100,1)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(4,1)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(11,0)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(3,0)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ABBA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44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(111)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(7)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752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Dictionary Construction at receiver’s end : Recall that A = 0 and B = 1 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Does compression occur ?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 , after all this , we want to really ask ourselves , does it really compress at all ?</a:t>
            </a:r>
          </a:p>
          <a:p>
            <a:r>
              <a:rPr lang="en-US" dirty="0" smtClean="0"/>
              <a:t>Let n denote the length of the message that we want to send</a:t>
            </a:r>
          </a:p>
          <a:p>
            <a:r>
              <a:rPr lang="en-US" dirty="0" smtClean="0"/>
              <a:t>Let c(n) denote the number of phrases in the sequence. Think of phrases as the number of entry in the constructed dictionary</a:t>
            </a:r>
          </a:p>
          <a:p>
            <a:r>
              <a:rPr lang="en-US" dirty="0" smtClean="0"/>
              <a:t>Then the total number of bits m in the dictionary is given by : m = c(n) [log c(n) + 1]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Huffman 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k</a:t>
            </a:r>
            <a:r>
              <a:rPr lang="en-US" dirty="0" smtClean="0"/>
              <a:t>ey idea</a:t>
            </a:r>
          </a:p>
          <a:p>
            <a:pPr lvl="1"/>
            <a:r>
              <a:rPr lang="en-US" dirty="0" smtClean="0"/>
              <a:t>Assign fewer bits to symbols that occur more frequently</a:t>
            </a:r>
          </a:p>
          <a:p>
            <a:pPr lvl="1"/>
            <a:r>
              <a:rPr lang="en-US" dirty="0" smtClean="0"/>
              <a:t>Assign more bits to symbols appear less often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r>
              <a:rPr lang="en-US" dirty="0" smtClean="0"/>
              <a:t>Algorithm: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178" y="3429000"/>
            <a:ext cx="7889422" cy="308392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3050" lvl="1">
              <a:lnSpc>
                <a:spcPct val="90000"/>
              </a:lnSpc>
              <a:buClr>
                <a:srgbClr val="FF0000"/>
              </a:buClr>
            </a:pPr>
            <a:endParaRPr lang="en-US" altLang="ja-JP" sz="800" dirty="0" smtClean="0">
              <a:solidFill>
                <a:srgbClr val="0070C0"/>
              </a:solidFill>
              <a:ea typeface="MS PGothic" pitchFamily="34" charset="-128"/>
            </a:endParaRPr>
          </a:p>
          <a:p>
            <a:pPr marL="882650" lvl="1" indent="-609600">
              <a:lnSpc>
                <a:spcPct val="90000"/>
              </a:lnSpc>
              <a:buClr>
                <a:srgbClr val="FF0000"/>
              </a:buClr>
              <a:buFontTx/>
              <a:buAutoNum type="circleNumDbPlain"/>
            </a:pPr>
            <a:r>
              <a:rPr lang="en-US" altLang="ja-JP" sz="2000" dirty="0" smtClean="0">
                <a:solidFill>
                  <a:srgbClr val="0070C0"/>
                </a:solidFill>
                <a:ea typeface="MS PGothic" pitchFamily="34" charset="-128"/>
              </a:rPr>
              <a:t>Make a leaf node for each code symbol</a:t>
            </a:r>
          </a:p>
          <a:p>
            <a:pPr marL="1236663" lvl="2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altLang="ja-JP" sz="2000" dirty="0" smtClean="0">
                <a:ea typeface="MS PGothic" pitchFamily="34" charset="-128"/>
              </a:rPr>
              <a:t>Add the generation probability of each symbol to the leaf node</a:t>
            </a:r>
          </a:p>
          <a:p>
            <a:pPr marL="882650" lvl="1" indent="-609600">
              <a:lnSpc>
                <a:spcPct val="90000"/>
              </a:lnSpc>
              <a:buClr>
                <a:srgbClr val="FF0000"/>
              </a:buClr>
              <a:buFontTx/>
              <a:buAutoNum type="circleNumDbPlain"/>
            </a:pPr>
            <a:r>
              <a:rPr lang="en-US" altLang="ja-JP" sz="2000" dirty="0" smtClean="0">
                <a:solidFill>
                  <a:srgbClr val="0070C0"/>
                </a:solidFill>
                <a:ea typeface="MS PGothic" pitchFamily="34" charset="-128"/>
              </a:rPr>
              <a:t>Take the two leaf nodes with the smallest probability and connect them into a new node</a:t>
            </a:r>
          </a:p>
          <a:p>
            <a:pPr marL="1236663" lvl="2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altLang="ja-JP" sz="2000" dirty="0" smtClean="0">
                <a:ea typeface="MS PGothic" pitchFamily="34" charset="-128"/>
              </a:rPr>
              <a:t>Add 1 or 0 to each of the two branches</a:t>
            </a:r>
          </a:p>
          <a:p>
            <a:pPr marL="1236663" lvl="2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altLang="ja-JP" sz="2000" dirty="0" smtClean="0">
                <a:ea typeface="MS PGothic" pitchFamily="34" charset="-128"/>
              </a:rPr>
              <a:t>The probability of the new node is the sum of the probabilities of the two connecting nodes</a:t>
            </a:r>
          </a:p>
          <a:p>
            <a:pPr marL="882650" lvl="1" indent="-609600">
              <a:lnSpc>
                <a:spcPct val="90000"/>
              </a:lnSpc>
              <a:buClr>
                <a:srgbClr val="FF0000"/>
              </a:buClr>
              <a:buFontTx/>
              <a:buAutoNum type="circleNumDbPlain"/>
            </a:pPr>
            <a:r>
              <a:rPr lang="en-US" altLang="ja-JP" sz="2000" dirty="0" smtClean="0">
                <a:solidFill>
                  <a:srgbClr val="0070C0"/>
                </a:solidFill>
                <a:ea typeface="MS PGothic" pitchFamily="34" charset="-128"/>
              </a:rPr>
              <a:t>If there is only one node left, the code construction is completed. If not, go back to (2)</a:t>
            </a:r>
          </a:p>
          <a:p>
            <a:pPr marL="273050" lvl="1">
              <a:lnSpc>
                <a:spcPct val="90000"/>
              </a:lnSpc>
              <a:buClr>
                <a:srgbClr val="FF0000"/>
              </a:buClr>
            </a:pPr>
            <a:endParaRPr lang="en-US" altLang="ja-JP" sz="800" dirty="0" smtClean="0">
              <a:solidFill>
                <a:srgbClr val="0070C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3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Does compression occur ?</a:t>
            </a:r>
            <a:endParaRPr lang="en-SG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981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Lemma 1 </a:t>
            </a:r>
            <a:r>
              <a:rPr lang="en-US" sz="2400" dirty="0" smtClean="0"/>
              <a:t>(Lempel-Ziv) : C(n) satisfies the following :</a:t>
            </a:r>
            <a:endParaRPr lang="en-SG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86000" y="2514600"/>
          <a:ext cx="3633275" cy="977900"/>
        </p:xfrm>
        <a:graphic>
          <a:graphicData uri="http://schemas.openxmlformats.org/presentationml/2006/ole">
            <p:oleObj spid="_x0000_s2050" name="Equation" r:id="rId4" imgW="1257120" imgH="431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0599" y="3733800"/>
          <a:ext cx="1027907" cy="533400"/>
        </p:xfrm>
        <a:graphic>
          <a:graphicData uri="http://schemas.openxmlformats.org/presentationml/2006/ole">
            <p:oleObj spid="_x0000_s2051" name="Equation" r:id="rId5" imgW="46980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7400" y="3733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</a:t>
            </a:r>
            <a:endParaRPr lang="en-SG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14600" y="3810000"/>
          <a:ext cx="1212274" cy="381000"/>
        </p:xfrm>
        <a:graphic>
          <a:graphicData uri="http://schemas.openxmlformats.org/presentationml/2006/ole">
            <p:oleObj spid="_x0000_s2052" name="Equation" r:id="rId6" imgW="444240" imgH="13968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50875" y="4876800"/>
          <a:ext cx="7296150" cy="990600"/>
        </p:xfrm>
        <a:graphic>
          <a:graphicData uri="http://schemas.openxmlformats.org/presentationml/2006/ole">
            <p:oleObj spid="_x0000_s2053" name="Equation" r:id="rId7" imgW="30859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of Lemma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pPr marL="514350" indent="-514350"/>
            <a:r>
              <a:rPr lang="en-US" dirty="0" smtClean="0"/>
              <a:t>Let’s take a look at the maximum number of distinct parses that a string of length n can be parsed into</a:t>
            </a:r>
          </a:p>
          <a:p>
            <a:pPr marL="514350" indent="-514350"/>
            <a:r>
              <a:rPr lang="en-US" dirty="0" smtClean="0"/>
              <a:t>These are the ones in which the phrases are all the possible strings of length at most k</a:t>
            </a:r>
          </a:p>
          <a:p>
            <a:pPr marL="514350" indent="-514350"/>
            <a:r>
              <a:rPr lang="en-US" dirty="0" smtClean="0"/>
              <a:t>E.g., for k = 1 , we have 0|1</a:t>
            </a:r>
          </a:p>
          <a:p>
            <a:pPr marL="514350" indent="-514350"/>
            <a:r>
              <a:rPr lang="en-US" dirty="0" smtClean="0"/>
              <a:t>For k = 2 , one of them is 0|1|00|01|10|11 with length 10</a:t>
            </a:r>
          </a:p>
          <a:p>
            <a:pPr marL="514350" indent="-514350"/>
            <a:r>
              <a:rPr lang="en-US" dirty="0" smtClean="0"/>
              <a:t>For k =3 , one of them is </a:t>
            </a:r>
            <a:r>
              <a:rPr lang="en-SG" dirty="0" smtClean="0"/>
              <a:t>0|1|00|01|10|11|000|001|010|011|100|101|110|111 which has length 34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of Lemma (Cont)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general we have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Therefore if we let </a:t>
            </a:r>
            <a:r>
              <a:rPr lang="en-SG" dirty="0" smtClean="0"/>
              <a:t>C(</a:t>
            </a:r>
            <a:r>
              <a:rPr lang="en-SG" dirty="0" err="1" smtClean="0"/>
              <a:t>n</a:t>
            </a:r>
            <a:r>
              <a:rPr lang="en-SG" baseline="-25000" dirty="0" err="1" smtClean="0"/>
              <a:t>k</a:t>
            </a:r>
            <a:r>
              <a:rPr lang="en-SG" dirty="0" smtClean="0"/>
              <a:t>) to denote the number of distinct phrases in the string of length </a:t>
            </a:r>
            <a:r>
              <a:rPr lang="en-SG" dirty="0" err="1" smtClean="0"/>
              <a:t>n</a:t>
            </a:r>
            <a:r>
              <a:rPr lang="en-SG" baseline="-25000" dirty="0" err="1" smtClean="0"/>
              <a:t>k</a:t>
            </a:r>
            <a:r>
              <a:rPr lang="en-SG" dirty="0" smtClean="0"/>
              <a:t>, we have :</a:t>
            </a:r>
          </a:p>
          <a:p>
            <a:endParaRPr lang="en-SG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5000" y="2438400"/>
          <a:ext cx="5181600" cy="1143000"/>
        </p:xfrm>
        <a:graphic>
          <a:graphicData uri="http://schemas.openxmlformats.org/presentationml/2006/ole">
            <p:oleObj spid="_x0000_s3074" name="Equation" r:id="rId3" imgW="952200" imgH="4060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3733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</a:t>
            </a:r>
            <a:r>
              <a:rPr lang="en-SG" sz="2000" dirty="0" smtClean="0"/>
              <a:t>2</a:t>
            </a:r>
            <a:r>
              <a:rPr lang="en-SG" sz="2000" baseline="30000" dirty="0" smtClean="0"/>
              <a:t>i</a:t>
            </a:r>
            <a:r>
              <a:rPr lang="en-SG" sz="2000" dirty="0" smtClean="0"/>
              <a:t> denotes the number of partitions with string of length </a:t>
            </a:r>
            <a:r>
              <a:rPr lang="en-SG" sz="2000" dirty="0" err="1" smtClean="0"/>
              <a:t>i</a:t>
            </a:r>
            <a:r>
              <a:rPr lang="en-SG" sz="2000" dirty="0" smtClean="0"/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49575" y="5410200"/>
          <a:ext cx="3094038" cy="914400"/>
        </p:xfrm>
        <a:graphic>
          <a:graphicData uri="http://schemas.openxmlformats.org/presentationml/2006/ole">
            <p:oleObj spid="_x0000_s3075" name="Equation" r:id="rId4" imgW="1460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of Lemma (Cont)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Then we bound </a:t>
            </a:r>
            <a:r>
              <a:rPr lang="en-SG" dirty="0" smtClean="0"/>
              <a:t>C(</a:t>
            </a:r>
            <a:r>
              <a:rPr lang="en-SG" dirty="0" err="1" smtClean="0"/>
              <a:t>n</a:t>
            </a:r>
            <a:r>
              <a:rPr lang="en-SG" baseline="-25000" dirty="0" err="1" smtClean="0"/>
              <a:t>k</a:t>
            </a:r>
            <a:r>
              <a:rPr lang="en-SG" dirty="0" smtClean="0"/>
              <a:t>)</a:t>
            </a:r>
            <a:r>
              <a:rPr lang="en-US" dirty="0" smtClean="0"/>
              <a:t> as follows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/>
            <a:r>
              <a:rPr lang="en-US" dirty="0" smtClean="0"/>
              <a:t>Now let n be arbitrary and k be such that</a:t>
            </a:r>
            <a:br>
              <a:rPr lang="en-US" dirty="0" smtClean="0"/>
            </a:br>
            <a:r>
              <a:rPr lang="en-US" dirty="0" smtClean="0"/>
              <a:t>                        and let </a:t>
            </a:r>
            <a:endParaRPr lang="en-S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28800" y="2362200"/>
          <a:ext cx="4724400" cy="914400"/>
        </p:xfrm>
        <a:graphic>
          <a:graphicData uri="http://schemas.openxmlformats.org/presentationml/2006/ole">
            <p:oleObj spid="_x0000_s4098" name="Equation" r:id="rId3" imgW="2209680" imgH="4442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3581400"/>
          <a:ext cx="1981200" cy="533400"/>
        </p:xfrm>
        <a:graphic>
          <a:graphicData uri="http://schemas.openxmlformats.org/presentationml/2006/ole">
            <p:oleObj spid="_x0000_s4099" name="Equation" r:id="rId4" imgW="77436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3657600"/>
          <a:ext cx="1600200" cy="457200"/>
        </p:xfrm>
        <a:graphic>
          <a:graphicData uri="http://schemas.openxmlformats.org/presentationml/2006/ole">
            <p:oleObj spid="_x0000_s4100" name="Equation" r:id="rId5" imgW="64764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95600" y="4038600"/>
          <a:ext cx="2703872" cy="838200"/>
        </p:xfrm>
        <a:graphic>
          <a:graphicData uri="http://schemas.openxmlformats.org/presentationml/2006/ole">
            <p:oleObj spid="_x0000_s4101" name="Equation" r:id="rId6" imgW="1269720" imgH="393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17813" y="4800600"/>
          <a:ext cx="3579812" cy="762000"/>
        </p:xfrm>
        <a:graphic>
          <a:graphicData uri="http://schemas.openxmlformats.org/presentationml/2006/ole">
            <p:oleObj spid="_x0000_s4102" name="Equation" r:id="rId7" imgW="1422360" imgH="3934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19400" y="5715000"/>
          <a:ext cx="1045797" cy="762001"/>
        </p:xfrm>
        <a:graphic>
          <a:graphicData uri="http://schemas.openxmlformats.org/presentationml/2006/ole">
            <p:oleObj spid="_x0000_s4103" name="Equation" r:id="rId8" imgW="457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of Lemma (Cont)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try to bound k in terms of n</a:t>
            </a:r>
            <a:endParaRPr lang="en-S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76600" y="2438400"/>
          <a:ext cx="2065867" cy="609600"/>
        </p:xfrm>
        <a:graphic>
          <a:graphicData uri="http://schemas.openxmlformats.org/presentationml/2006/ole">
            <p:oleObj spid="_x0000_s5122" name="Equation" r:id="rId3" imgW="77436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3124200"/>
          <a:ext cx="5395866" cy="946150"/>
        </p:xfrm>
        <a:graphic>
          <a:graphicData uri="http://schemas.openxmlformats.org/presentationml/2006/ole">
            <p:oleObj spid="_x0000_s5123" name="Equation" r:id="rId4" imgW="914400" imgH="215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00400" y="3886200"/>
          <a:ext cx="2057400" cy="498764"/>
        </p:xfrm>
        <a:graphic>
          <a:graphicData uri="http://schemas.openxmlformats.org/presentationml/2006/ole">
            <p:oleObj spid="_x0000_s5124" name="Equation" r:id="rId5" imgW="838080" imgH="203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00200" y="4419600"/>
          <a:ext cx="5334000" cy="609600"/>
        </p:xfrm>
        <a:graphic>
          <a:graphicData uri="http://schemas.openxmlformats.org/presentationml/2006/ole">
            <p:oleObj spid="_x0000_s5125" name="Equation" r:id="rId6" imgW="201924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95600" y="4953000"/>
          <a:ext cx="3048000" cy="609600"/>
        </p:xfrm>
        <a:graphic>
          <a:graphicData uri="http://schemas.openxmlformats.org/presentationml/2006/ole">
            <p:oleObj spid="_x0000_s5126" name="Equation" r:id="rId7" imgW="11430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14600" y="5562600"/>
          <a:ext cx="3588327" cy="1066800"/>
        </p:xfrm>
        <a:graphic>
          <a:graphicData uri="http://schemas.openxmlformats.org/presentationml/2006/ole">
            <p:oleObj spid="_x0000_s5127" name="Equation" r:id="rId8" imgW="14094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of Lemma (Cont)</a:t>
            </a:r>
            <a:endParaRPr lang="en-SG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1828800"/>
          <a:ext cx="6934200" cy="533400"/>
        </p:xfrm>
        <a:graphic>
          <a:graphicData uri="http://schemas.openxmlformats.org/presentationml/2006/ole">
            <p:oleObj spid="_x0000_s6146" name="Equation" r:id="rId3" imgW="2641320" imgH="203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2362200"/>
          <a:ext cx="3879274" cy="914400"/>
        </p:xfrm>
        <a:graphic>
          <a:graphicData uri="http://schemas.openxmlformats.org/presentationml/2006/ole">
            <p:oleObj spid="_x0000_s6147" name="Equation" r:id="rId4" imgW="1777680" imgH="419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62200" y="3276600"/>
          <a:ext cx="3856759" cy="971550"/>
        </p:xfrm>
        <a:graphic>
          <a:graphicData uri="http://schemas.openxmlformats.org/presentationml/2006/ole">
            <p:oleObj spid="_x0000_s6148" name="Equation" r:id="rId5" imgW="1663560" imgH="419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62200" y="4267200"/>
          <a:ext cx="3429001" cy="914400"/>
        </p:xfrm>
        <a:graphic>
          <a:graphicData uri="http://schemas.openxmlformats.org/presentationml/2006/ole">
            <p:oleObj spid="_x0000_s6149" name="Equation" r:id="rId6" imgW="1485720" imgH="419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38400" y="5181600"/>
          <a:ext cx="2286000" cy="579549"/>
        </p:xfrm>
        <a:graphic>
          <a:graphicData uri="http://schemas.openxmlformats.org/presentationml/2006/ole">
            <p:oleObj spid="_x0000_s6150" name="Equation" r:id="rId7" imgW="90144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86000" y="5867400"/>
          <a:ext cx="4282888" cy="990600"/>
        </p:xfrm>
        <a:graphic>
          <a:graphicData uri="http://schemas.openxmlformats.org/presentationml/2006/ole">
            <p:oleObj spid="_x0000_s6151" name="Equation" r:id="rId8" imgW="1866600" imgH="431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152" name="Equation" r:id="rId9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Weakness of Lempel-Ziv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efficient for long messages or files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short messages or messages that are too random, we might end up sending more bits than contained in the original message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Overview of Huffman Coding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Arithmetic 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Encoding and Decoding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Probabilistic Model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(break)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Loss Analysis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Lempel-Ziv Coding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3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Huffman coding (symbol code)</a:t>
            </a:r>
          </a:p>
          <a:p>
            <a:pPr lvl="1"/>
            <a:r>
              <a:rPr lang="en-US" dirty="0" smtClean="0"/>
              <a:t>Two problems:</a:t>
            </a:r>
          </a:p>
          <a:p>
            <a:pPr lvl="2"/>
            <a:r>
              <a:rPr lang="en-US" dirty="0" smtClean="0"/>
              <a:t>Can not handle changing ensemble</a:t>
            </a:r>
          </a:p>
          <a:p>
            <a:pPr lvl="2"/>
            <a:r>
              <a:rPr lang="en-US" dirty="0" smtClean="0"/>
              <a:t>Need extra bit</a:t>
            </a:r>
          </a:p>
          <a:p>
            <a:r>
              <a:rPr lang="en-US" sz="2800" dirty="0" smtClean="0"/>
              <a:t>Stream code</a:t>
            </a:r>
          </a:p>
          <a:p>
            <a:pPr lvl="1"/>
            <a:r>
              <a:rPr lang="en-US" dirty="0" smtClean="0"/>
              <a:t>Arithmetic coding</a:t>
            </a:r>
          </a:p>
          <a:p>
            <a:pPr lvl="1"/>
            <a:r>
              <a:rPr lang="en-US" dirty="0"/>
              <a:t>Lempel-Ziv </a:t>
            </a:r>
            <a:r>
              <a:rPr lang="en-US" dirty="0" smtClean="0"/>
              <a:t>coding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38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4290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Arithmetic</a:t>
                      </a:r>
                      <a:r>
                        <a:rPr lang="en-US" baseline="0" dirty="0" smtClean="0"/>
                        <a:t>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Lempel</a:t>
                      </a:r>
                      <a:r>
                        <a:rPr lang="en-US" baseline="0" dirty="0" smtClean="0"/>
                        <a:t>-Ziv 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 Types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Stream Code</a:t>
                      </a:r>
                    </a:p>
                    <a:p>
                      <a:pPr algn="ctr"/>
                      <a:r>
                        <a:rPr lang="en-US" sz="1600" dirty="0" smtClean="0"/>
                        <a:t>(Large numbers</a:t>
                      </a:r>
                      <a:r>
                        <a:rPr lang="en-US" sz="1600" baseline="0" dirty="0" smtClean="0"/>
                        <a:t> of source symbols are coded into a smaller number of bits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Basic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 dictionary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Modeling</a:t>
                      </a:r>
                      <a:r>
                        <a:rPr lang="en-US" baseline="0" dirty="0" smtClean="0"/>
                        <a:t> and 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Separated</a:t>
                      </a:r>
                    </a:p>
                    <a:p>
                      <a:pPr algn="ctr"/>
                      <a:r>
                        <a:rPr lang="en-US" dirty="0" smtClean="0"/>
                        <a:t>Any model can be coded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opportunity</a:t>
                      </a:r>
                      <a:r>
                        <a:rPr lang="en-US" baseline="0" dirty="0" smtClean="0"/>
                        <a:t> for explicit modeling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Context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 be considered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Not forced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Highly</a:t>
                      </a:r>
                      <a:r>
                        <a:rPr lang="en-US" baseline="0" dirty="0" smtClean="0"/>
                        <a:t> dependent on</a:t>
                      </a:r>
                    </a:p>
                    <a:p>
                      <a:pPr algn="ctr"/>
                      <a:r>
                        <a:rPr lang="en-US" baseline="0" dirty="0" smtClean="0"/>
                        <a:t>context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38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Huffman 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45" y="1447800"/>
            <a:ext cx="1792738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9862716"/>
              </p:ext>
            </p:extLst>
          </p:nvPr>
        </p:nvGraphicFramePr>
        <p:xfrm>
          <a:off x="2464578" y="1524000"/>
          <a:ext cx="4648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85800"/>
                <a:gridCol w="685800"/>
                <a:gridCol w="685800"/>
                <a:gridCol w="6858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22"/>
          <p:cNvGrpSpPr/>
          <p:nvPr/>
        </p:nvGrpSpPr>
        <p:grpSpPr>
          <a:xfrm>
            <a:off x="1201351" y="3352692"/>
            <a:ext cx="1788662" cy="772122"/>
            <a:chOff x="1581829" y="3336470"/>
            <a:chExt cx="1788662" cy="772122"/>
          </a:xfrm>
        </p:grpSpPr>
        <p:grpSp>
          <p:nvGrpSpPr>
            <p:cNvPr id="8" name="Group 21"/>
            <p:cNvGrpSpPr/>
            <p:nvPr/>
          </p:nvGrpSpPr>
          <p:grpSpPr>
            <a:xfrm>
              <a:off x="1581829" y="3336470"/>
              <a:ext cx="1788662" cy="514262"/>
              <a:chOff x="1581829" y="3336471"/>
              <a:chExt cx="1788662" cy="51154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700892" y="3336471"/>
                <a:ext cx="239486" cy="23948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81829" y="3568964"/>
                <a:ext cx="4776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u="sng" dirty="0" smtClean="0">
                    <a:solidFill>
                      <a:srgbClr val="FF0000"/>
                    </a:solidFill>
                  </a:rPr>
                  <a:t>0.08</a:t>
                </a:r>
                <a:endParaRPr lang="en-US" sz="120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10452" y="3338519"/>
                <a:ext cx="239486" cy="23948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b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91389" y="3571012"/>
                <a:ext cx="4776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0.25</a:t>
                </a:r>
                <a:endParaRPr lang="en-US" sz="12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43829" y="3337642"/>
                <a:ext cx="239486" cy="23948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24766" y="3570135"/>
                <a:ext cx="4776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u="sng" dirty="0" smtClean="0">
                    <a:solidFill>
                      <a:srgbClr val="FF0000"/>
                    </a:solidFill>
                  </a:rPr>
                  <a:t>0.12</a:t>
                </a:r>
                <a:endParaRPr lang="en-US" sz="120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684008" y="3338519"/>
                <a:ext cx="239486" cy="23948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d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64945" y="3571012"/>
                <a:ext cx="4776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0.24</a:t>
                </a:r>
                <a:endParaRPr lang="en-US" sz="12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11942" y="3338519"/>
                <a:ext cx="239486" cy="23948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92879" y="3571010"/>
                <a:ext cx="4776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0.31</a:t>
                </a:r>
                <a:endParaRPr lang="en-US" sz="12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275790" y="3831593"/>
              <a:ext cx="434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(a)</a:t>
              </a:r>
              <a:endParaRPr lang="en-US" sz="1200" dirty="0"/>
            </a:p>
          </p:txBody>
        </p:sp>
      </p:grpSp>
      <p:grpSp>
        <p:nvGrpSpPr>
          <p:cNvPr id="9" name="Group 47"/>
          <p:cNvGrpSpPr/>
          <p:nvPr/>
        </p:nvGrpSpPr>
        <p:grpSpPr>
          <a:xfrm>
            <a:off x="3520352" y="2946692"/>
            <a:ext cx="1788662" cy="1165552"/>
            <a:chOff x="3657600" y="2925660"/>
            <a:chExt cx="1788662" cy="1165552"/>
          </a:xfrm>
        </p:grpSpPr>
        <p:grpSp>
          <p:nvGrpSpPr>
            <p:cNvPr id="12" name="Group 23"/>
            <p:cNvGrpSpPr/>
            <p:nvPr/>
          </p:nvGrpSpPr>
          <p:grpSpPr>
            <a:xfrm>
              <a:off x="3657600" y="3319090"/>
              <a:ext cx="1788662" cy="772122"/>
              <a:chOff x="1581829" y="3336470"/>
              <a:chExt cx="1788662" cy="772122"/>
            </a:xfrm>
          </p:grpSpPr>
          <p:grpSp>
            <p:nvGrpSpPr>
              <p:cNvPr id="15" name="Group 24"/>
              <p:cNvGrpSpPr/>
              <p:nvPr/>
            </p:nvGrpSpPr>
            <p:grpSpPr>
              <a:xfrm>
                <a:off x="1581829" y="3336470"/>
                <a:ext cx="1788662" cy="514262"/>
                <a:chOff x="1581829" y="3336471"/>
                <a:chExt cx="1788662" cy="51154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700892" y="3336471"/>
                  <a:ext cx="239486" cy="23948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581829" y="3568964"/>
                  <a:ext cx="4776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0.08</a:t>
                  </a:r>
                  <a:endParaRPr lang="en-US" sz="1200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010452" y="3338519"/>
                  <a:ext cx="239486" cy="23948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891389" y="3571012"/>
                  <a:ext cx="4776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0.12</a:t>
                  </a:r>
                  <a:endParaRPr lang="en-US" sz="1200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343829" y="3337642"/>
                  <a:ext cx="239486" cy="23948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224766" y="3570135"/>
                  <a:ext cx="4776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0.25</a:t>
                  </a:r>
                  <a:endParaRPr lang="en-US" sz="1200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684008" y="3338519"/>
                  <a:ext cx="239486" cy="23948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d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564945" y="3571012"/>
                  <a:ext cx="4776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u="sng" dirty="0" smtClean="0">
                      <a:solidFill>
                        <a:srgbClr val="FF0000"/>
                      </a:solidFill>
                    </a:rPr>
                    <a:t>0.24</a:t>
                  </a:r>
                  <a:endParaRPr lang="en-US" sz="1200" u="sng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011942" y="3338519"/>
                  <a:ext cx="239486" cy="23948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e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892879" y="3571010"/>
                  <a:ext cx="4776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0.31</a:t>
                  </a:r>
                  <a:endParaRPr lang="en-US" sz="1200" dirty="0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2275790" y="3831593"/>
                <a:ext cx="4340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(b)</a:t>
                </a:r>
                <a:endParaRPr lang="en-US" sz="1200" dirty="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949469" y="2993510"/>
              <a:ext cx="180977" cy="18947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>
              <a:stCxn id="37" idx="3"/>
              <a:endCxn id="27" idx="0"/>
            </p:cNvCxnSpPr>
            <p:nvPr/>
          </p:nvCxnSpPr>
          <p:spPr>
            <a:xfrm flipH="1">
              <a:off x="3896406" y="3155234"/>
              <a:ext cx="79566" cy="16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7" idx="5"/>
              <a:endCxn id="29" idx="0"/>
            </p:cNvCxnSpPr>
            <p:nvPr/>
          </p:nvCxnSpPr>
          <p:spPr>
            <a:xfrm>
              <a:off x="4103943" y="3155234"/>
              <a:ext cx="102023" cy="1659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090984" y="2925660"/>
              <a:ext cx="477612" cy="27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>
                  <a:solidFill>
                    <a:srgbClr val="FF0000"/>
                  </a:solidFill>
                </a:rPr>
                <a:t>0.20</a:t>
              </a:r>
              <a:endParaRPr lang="en-US" sz="1200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78"/>
          <p:cNvGrpSpPr/>
          <p:nvPr/>
        </p:nvGrpSpPr>
        <p:grpSpPr>
          <a:xfrm>
            <a:off x="5931857" y="2660012"/>
            <a:ext cx="1788662" cy="1442279"/>
            <a:chOff x="6085770" y="2776335"/>
            <a:chExt cx="1788662" cy="1442279"/>
          </a:xfrm>
        </p:grpSpPr>
        <p:grpSp>
          <p:nvGrpSpPr>
            <p:cNvPr id="22" name="Group 48"/>
            <p:cNvGrpSpPr/>
            <p:nvPr/>
          </p:nvGrpSpPr>
          <p:grpSpPr>
            <a:xfrm>
              <a:off x="6085770" y="3120912"/>
              <a:ext cx="1788662" cy="1097702"/>
              <a:chOff x="3657600" y="2993510"/>
              <a:chExt cx="1788662" cy="1097702"/>
            </a:xfrm>
          </p:grpSpPr>
          <p:grpSp>
            <p:nvGrpSpPr>
              <p:cNvPr id="23" name="Group 49"/>
              <p:cNvGrpSpPr/>
              <p:nvPr/>
            </p:nvGrpSpPr>
            <p:grpSpPr>
              <a:xfrm>
                <a:off x="3657600" y="3319090"/>
                <a:ext cx="1788662" cy="772122"/>
                <a:chOff x="1581829" y="3336470"/>
                <a:chExt cx="1788662" cy="772122"/>
              </a:xfrm>
            </p:grpSpPr>
            <p:grpSp>
              <p:nvGrpSpPr>
                <p:cNvPr id="24" name="Group 54"/>
                <p:cNvGrpSpPr/>
                <p:nvPr/>
              </p:nvGrpSpPr>
              <p:grpSpPr>
                <a:xfrm>
                  <a:off x="1581829" y="3336470"/>
                  <a:ext cx="1788662" cy="514262"/>
                  <a:chOff x="1581829" y="3336471"/>
                  <a:chExt cx="1788662" cy="511540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1700892" y="3336471"/>
                    <a:ext cx="239486" cy="2394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581829" y="3568964"/>
                    <a:ext cx="47761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0.08</a:t>
                    </a:r>
                    <a:endParaRPr lang="en-US" sz="1200" dirty="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2010452" y="3338519"/>
                    <a:ext cx="239486" cy="2394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891389" y="3571012"/>
                    <a:ext cx="47761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0.12</a:t>
                    </a:r>
                    <a:endParaRPr lang="en-US" sz="1200" dirty="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2343829" y="3337642"/>
                    <a:ext cx="239486" cy="2394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d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224766" y="3570135"/>
                    <a:ext cx="47761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0.24</a:t>
                    </a:r>
                    <a:endParaRPr lang="en-US" sz="1200" dirty="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2684008" y="3338519"/>
                    <a:ext cx="239486" cy="2394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b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564945" y="3571012"/>
                    <a:ext cx="47761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u="sng" dirty="0" smtClean="0">
                        <a:solidFill>
                          <a:srgbClr val="FF0000"/>
                        </a:solidFill>
                      </a:rPr>
                      <a:t>0.25</a:t>
                    </a:r>
                    <a:endParaRPr lang="en-US" sz="1200" u="sng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3011942" y="3338519"/>
                    <a:ext cx="239486" cy="23948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e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892879" y="3571010"/>
                    <a:ext cx="47761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u="sng" dirty="0" smtClean="0">
                        <a:solidFill>
                          <a:srgbClr val="FF0000"/>
                        </a:solidFill>
                      </a:rPr>
                      <a:t>0.31</a:t>
                    </a:r>
                    <a:endParaRPr lang="en-US" sz="1200" u="sng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2275790" y="3831593"/>
                  <a:ext cx="4340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(c)</a:t>
                  </a:r>
                  <a:endParaRPr lang="en-US" sz="1200" dirty="0"/>
                </a:p>
              </p:txBody>
            </p:sp>
          </p:grpSp>
          <p:sp>
            <p:nvSpPr>
              <p:cNvPr id="51" name="Oval 50"/>
              <p:cNvSpPr/>
              <p:nvPr/>
            </p:nvSpPr>
            <p:spPr>
              <a:xfrm>
                <a:off x="3949469" y="2993510"/>
                <a:ext cx="180977" cy="18947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2" name="Straight Connector 51"/>
              <p:cNvCxnSpPr>
                <a:stCxn id="51" idx="3"/>
                <a:endCxn id="57" idx="0"/>
              </p:cNvCxnSpPr>
              <p:nvPr/>
            </p:nvCxnSpPr>
            <p:spPr>
              <a:xfrm flipH="1">
                <a:off x="3896406" y="3155234"/>
                <a:ext cx="79566" cy="16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1" idx="5"/>
                <a:endCxn id="59" idx="0"/>
              </p:cNvCxnSpPr>
              <p:nvPr/>
            </p:nvCxnSpPr>
            <p:spPr>
              <a:xfrm>
                <a:off x="4103943" y="3155234"/>
                <a:ext cx="102023" cy="1659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Oval 66"/>
            <p:cNvSpPr/>
            <p:nvPr/>
          </p:nvSpPr>
          <p:spPr>
            <a:xfrm>
              <a:off x="6616748" y="2835756"/>
              <a:ext cx="180977" cy="18947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Connector 67"/>
            <p:cNvCxnSpPr>
              <a:stCxn id="67" idx="3"/>
              <a:endCxn id="51" idx="7"/>
            </p:cNvCxnSpPr>
            <p:nvPr/>
          </p:nvCxnSpPr>
          <p:spPr>
            <a:xfrm flipH="1">
              <a:off x="6532113" y="2997480"/>
              <a:ext cx="111138" cy="1511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7" idx="5"/>
              <a:endCxn id="61" idx="0"/>
            </p:cNvCxnSpPr>
            <p:nvPr/>
          </p:nvCxnSpPr>
          <p:spPr>
            <a:xfrm>
              <a:off x="6771222" y="2997480"/>
              <a:ext cx="196291" cy="4501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771222" y="2776335"/>
              <a:ext cx="477612" cy="27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0.44</a:t>
              </a:r>
              <a:endParaRPr lang="en-US" sz="1200" dirty="0"/>
            </a:p>
          </p:txBody>
        </p:sp>
      </p:grpSp>
      <p:grpSp>
        <p:nvGrpSpPr>
          <p:cNvPr id="25" name="Group 107"/>
          <p:cNvGrpSpPr/>
          <p:nvPr/>
        </p:nvGrpSpPr>
        <p:grpSpPr>
          <a:xfrm>
            <a:off x="1181238" y="4560016"/>
            <a:ext cx="1893432" cy="1442279"/>
            <a:chOff x="1342676" y="4724400"/>
            <a:chExt cx="1893432" cy="1442279"/>
          </a:xfrm>
        </p:grpSpPr>
        <p:grpSp>
          <p:nvGrpSpPr>
            <p:cNvPr id="38" name="Group 81"/>
            <p:cNvGrpSpPr/>
            <p:nvPr/>
          </p:nvGrpSpPr>
          <p:grpSpPr>
            <a:xfrm>
              <a:off x="1342676" y="4724400"/>
              <a:ext cx="1788662" cy="1442279"/>
              <a:chOff x="6085770" y="2776335"/>
              <a:chExt cx="1788662" cy="1442279"/>
            </a:xfrm>
          </p:grpSpPr>
          <p:grpSp>
            <p:nvGrpSpPr>
              <p:cNvPr id="39" name="Group 82"/>
              <p:cNvGrpSpPr/>
              <p:nvPr/>
            </p:nvGrpSpPr>
            <p:grpSpPr>
              <a:xfrm>
                <a:off x="6085770" y="3120912"/>
                <a:ext cx="1788662" cy="1097702"/>
                <a:chOff x="3657600" y="2993510"/>
                <a:chExt cx="1788662" cy="1097702"/>
              </a:xfrm>
            </p:grpSpPr>
            <p:grpSp>
              <p:nvGrpSpPr>
                <p:cNvPr id="41" name="Group 87"/>
                <p:cNvGrpSpPr/>
                <p:nvPr/>
              </p:nvGrpSpPr>
              <p:grpSpPr>
                <a:xfrm>
                  <a:off x="3657600" y="3319090"/>
                  <a:ext cx="1788662" cy="772122"/>
                  <a:chOff x="1581829" y="3336470"/>
                  <a:chExt cx="1788662" cy="772122"/>
                </a:xfrm>
              </p:grpSpPr>
              <p:grpSp>
                <p:nvGrpSpPr>
                  <p:cNvPr id="42" name="Group 91"/>
                  <p:cNvGrpSpPr/>
                  <p:nvPr/>
                </p:nvGrpSpPr>
                <p:grpSpPr>
                  <a:xfrm>
                    <a:off x="1581829" y="3336470"/>
                    <a:ext cx="1788662" cy="514262"/>
                    <a:chOff x="1581829" y="3336471"/>
                    <a:chExt cx="1788662" cy="511540"/>
                  </a:xfrm>
                </p:grpSpPr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1700892" y="3336471"/>
                      <a:ext cx="239486" cy="239486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p:txBody>
                </p:sp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1581829" y="3568964"/>
                      <a:ext cx="47761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0.08</a:t>
                      </a:r>
                      <a:endParaRPr lang="en-US" sz="1200" dirty="0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2010452" y="3338519"/>
                      <a:ext cx="239486" cy="239486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1891389" y="3571012"/>
                      <a:ext cx="47761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0.12</a:t>
                      </a:r>
                      <a:endParaRPr lang="en-US" sz="1200" dirty="0"/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2343829" y="3337642"/>
                      <a:ext cx="239486" cy="239486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2224766" y="3570135"/>
                      <a:ext cx="47761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0.24</a:t>
                      </a:r>
                      <a:endParaRPr lang="en-US" sz="1200" dirty="0"/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2684008" y="3338519"/>
                      <a:ext cx="239486" cy="239486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2564945" y="3571012"/>
                      <a:ext cx="47761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0.25</a:t>
                      </a:r>
                      <a:endParaRPr lang="en-US" sz="1200" dirty="0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3011942" y="3338519"/>
                      <a:ext cx="239486" cy="239486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3" name="TextBox 102"/>
                    <p:cNvSpPr txBox="1"/>
                    <p:nvPr/>
                  </p:nvSpPr>
                  <p:spPr>
                    <a:xfrm>
                      <a:off x="2892879" y="3571010"/>
                      <a:ext cx="47761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0.31</a:t>
                      </a:r>
                      <a:endParaRPr lang="en-US" sz="1200" dirty="0"/>
                    </a:p>
                  </p:txBody>
                </p:sp>
              </p:grp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275790" y="3831593"/>
                    <a:ext cx="43407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(d)</a:t>
                    </a:r>
                    <a:endParaRPr lang="en-US" sz="1200" dirty="0"/>
                  </a:p>
                </p:txBody>
              </p:sp>
            </p:grpSp>
            <p:sp>
              <p:nvSpPr>
                <p:cNvPr id="89" name="Oval 88"/>
                <p:cNvSpPr/>
                <p:nvPr/>
              </p:nvSpPr>
              <p:spPr>
                <a:xfrm>
                  <a:off x="3949469" y="2993510"/>
                  <a:ext cx="180977" cy="18947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0" name="Straight Connector 89"/>
                <p:cNvCxnSpPr>
                  <a:stCxn id="89" idx="3"/>
                  <a:endCxn id="94" idx="0"/>
                </p:cNvCxnSpPr>
                <p:nvPr/>
              </p:nvCxnSpPr>
              <p:spPr>
                <a:xfrm flipH="1">
                  <a:off x="3896406" y="3155234"/>
                  <a:ext cx="79566" cy="1638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>
                  <a:stCxn id="89" idx="5"/>
                  <a:endCxn id="96" idx="0"/>
                </p:cNvCxnSpPr>
                <p:nvPr/>
              </p:nvCxnSpPr>
              <p:spPr>
                <a:xfrm>
                  <a:off x="4103943" y="3155234"/>
                  <a:ext cx="102023" cy="1659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Oval 83"/>
              <p:cNvSpPr/>
              <p:nvPr/>
            </p:nvSpPr>
            <p:spPr>
              <a:xfrm>
                <a:off x="6616748" y="2835756"/>
                <a:ext cx="180977" cy="18947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5" name="Straight Connector 84"/>
              <p:cNvCxnSpPr>
                <a:stCxn id="84" idx="3"/>
                <a:endCxn id="89" idx="7"/>
              </p:cNvCxnSpPr>
              <p:nvPr/>
            </p:nvCxnSpPr>
            <p:spPr>
              <a:xfrm flipH="1">
                <a:off x="6532113" y="2997480"/>
                <a:ext cx="111138" cy="1511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4" idx="5"/>
                <a:endCxn id="98" idx="0"/>
              </p:cNvCxnSpPr>
              <p:nvPr/>
            </p:nvCxnSpPr>
            <p:spPr>
              <a:xfrm>
                <a:off x="6771222" y="2997480"/>
                <a:ext cx="196291" cy="4501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6771222" y="2776335"/>
                <a:ext cx="477612" cy="27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u="sng" dirty="0" smtClean="0">
                    <a:solidFill>
                      <a:srgbClr val="FF0000"/>
                    </a:solidFill>
                  </a:rPr>
                  <a:t>0.44</a:t>
                </a:r>
                <a:endParaRPr lang="en-US" sz="1200" u="sng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2631600" y="5058207"/>
              <a:ext cx="180977" cy="18947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Connector 104"/>
            <p:cNvCxnSpPr>
              <a:stCxn id="104" idx="3"/>
            </p:cNvCxnSpPr>
            <p:nvPr/>
          </p:nvCxnSpPr>
          <p:spPr>
            <a:xfrm flipH="1">
              <a:off x="2578537" y="5219931"/>
              <a:ext cx="79566" cy="163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4" idx="5"/>
            </p:cNvCxnSpPr>
            <p:nvPr/>
          </p:nvCxnSpPr>
          <p:spPr>
            <a:xfrm>
              <a:off x="2786074" y="5219931"/>
              <a:ext cx="102023" cy="1659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758496" y="5002873"/>
              <a:ext cx="477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>
                  <a:solidFill>
                    <a:srgbClr val="FF0000"/>
                  </a:solidFill>
                </a:rPr>
                <a:t>0.56</a:t>
              </a:r>
              <a:endParaRPr lang="en-US" sz="1200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143"/>
          <p:cNvGrpSpPr/>
          <p:nvPr/>
        </p:nvGrpSpPr>
        <p:grpSpPr>
          <a:xfrm>
            <a:off x="3505689" y="4319913"/>
            <a:ext cx="1788662" cy="1682382"/>
            <a:chOff x="3674265" y="4478854"/>
            <a:chExt cx="1788662" cy="1682382"/>
          </a:xfrm>
        </p:grpSpPr>
        <p:grpSp>
          <p:nvGrpSpPr>
            <p:cNvPr id="45" name="Group 108"/>
            <p:cNvGrpSpPr/>
            <p:nvPr/>
          </p:nvGrpSpPr>
          <p:grpSpPr>
            <a:xfrm>
              <a:off x="3674265" y="4778378"/>
              <a:ext cx="1788662" cy="1382858"/>
              <a:chOff x="1342676" y="4783821"/>
              <a:chExt cx="1788662" cy="1382858"/>
            </a:xfrm>
          </p:grpSpPr>
          <p:grpSp>
            <p:nvGrpSpPr>
              <p:cNvPr id="46" name="Group 109"/>
              <p:cNvGrpSpPr/>
              <p:nvPr/>
            </p:nvGrpSpPr>
            <p:grpSpPr>
              <a:xfrm>
                <a:off x="1342676" y="4783821"/>
                <a:ext cx="1788662" cy="1382858"/>
                <a:chOff x="6085770" y="2835756"/>
                <a:chExt cx="1788662" cy="1382858"/>
              </a:xfrm>
            </p:grpSpPr>
            <p:grpSp>
              <p:nvGrpSpPr>
                <p:cNvPr id="48" name="Group 114"/>
                <p:cNvGrpSpPr/>
                <p:nvPr/>
              </p:nvGrpSpPr>
              <p:grpSpPr>
                <a:xfrm>
                  <a:off x="6085770" y="3120912"/>
                  <a:ext cx="1788662" cy="1097702"/>
                  <a:chOff x="3657600" y="2993510"/>
                  <a:chExt cx="1788662" cy="1097702"/>
                </a:xfrm>
              </p:grpSpPr>
              <p:grpSp>
                <p:nvGrpSpPr>
                  <p:cNvPr id="49" name="Group 119"/>
                  <p:cNvGrpSpPr/>
                  <p:nvPr/>
                </p:nvGrpSpPr>
                <p:grpSpPr>
                  <a:xfrm>
                    <a:off x="3657600" y="3319090"/>
                    <a:ext cx="1788662" cy="772122"/>
                    <a:chOff x="1581829" y="3336470"/>
                    <a:chExt cx="1788662" cy="772122"/>
                  </a:xfrm>
                </p:grpSpPr>
                <p:grpSp>
                  <p:nvGrpSpPr>
                    <p:cNvPr id="50" name="Group 123"/>
                    <p:cNvGrpSpPr/>
                    <p:nvPr/>
                  </p:nvGrpSpPr>
                  <p:grpSpPr>
                    <a:xfrm>
                      <a:off x="1581829" y="3336470"/>
                      <a:ext cx="1788662" cy="514262"/>
                      <a:chOff x="1581829" y="3336471"/>
                      <a:chExt cx="1788662" cy="511540"/>
                    </a:xfrm>
                  </p:grpSpPr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1700892" y="3336471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>
                            <a:solidFill>
                              <a:schemeClr val="tx1"/>
                            </a:solidFill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127" name="TextBox 126"/>
                      <p:cNvSpPr txBox="1"/>
                      <p:nvPr/>
                    </p:nvSpPr>
                    <p:spPr>
                      <a:xfrm>
                        <a:off x="1581829" y="3568964"/>
                        <a:ext cx="47761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0.08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28" name="Oval 127"/>
                      <p:cNvSpPr/>
                      <p:nvPr/>
                    </p:nvSpPr>
                    <p:spPr>
                      <a:xfrm>
                        <a:off x="2010452" y="3338519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c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9" name="TextBox 128"/>
                      <p:cNvSpPr txBox="1"/>
                      <p:nvPr/>
                    </p:nvSpPr>
                    <p:spPr>
                      <a:xfrm>
                        <a:off x="1891389" y="3571012"/>
                        <a:ext cx="47761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0.12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30" name="Oval 129"/>
                      <p:cNvSpPr/>
                      <p:nvPr/>
                    </p:nvSpPr>
                    <p:spPr>
                      <a:xfrm>
                        <a:off x="2343829" y="3337642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d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1" name="TextBox 130"/>
                      <p:cNvSpPr txBox="1"/>
                      <p:nvPr/>
                    </p:nvSpPr>
                    <p:spPr>
                      <a:xfrm>
                        <a:off x="2224766" y="3570135"/>
                        <a:ext cx="47761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0.24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32" name="Oval 131"/>
                      <p:cNvSpPr/>
                      <p:nvPr/>
                    </p:nvSpPr>
                    <p:spPr>
                      <a:xfrm>
                        <a:off x="2684008" y="3338519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b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3" name="TextBox 132"/>
                      <p:cNvSpPr txBox="1"/>
                      <p:nvPr/>
                    </p:nvSpPr>
                    <p:spPr>
                      <a:xfrm>
                        <a:off x="2564945" y="3571012"/>
                        <a:ext cx="47761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0.25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34" name="Oval 133"/>
                      <p:cNvSpPr/>
                      <p:nvPr/>
                    </p:nvSpPr>
                    <p:spPr>
                      <a:xfrm>
                        <a:off x="3011942" y="3338519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e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2892879" y="3571010"/>
                        <a:ext cx="47761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0.31</a:t>
                        </a:r>
                        <a:endParaRPr lang="en-US" sz="1200" dirty="0"/>
                      </a:p>
                    </p:txBody>
                  </p:sp>
                </p:grpSp>
                <p:sp>
                  <p:nvSpPr>
                    <p:cNvPr id="125" name="TextBox 124"/>
                    <p:cNvSpPr txBox="1"/>
                    <p:nvPr/>
                  </p:nvSpPr>
                  <p:spPr>
                    <a:xfrm>
                      <a:off x="2275790" y="3831593"/>
                      <a:ext cx="43407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(d)</a:t>
                      </a:r>
                      <a:endParaRPr lang="en-US" sz="1200" dirty="0"/>
                    </a:p>
                  </p:txBody>
                </p:sp>
              </p:grpSp>
              <p:sp>
                <p:nvSpPr>
                  <p:cNvPr id="121" name="Oval 120"/>
                  <p:cNvSpPr/>
                  <p:nvPr/>
                </p:nvSpPr>
                <p:spPr>
                  <a:xfrm>
                    <a:off x="3949469" y="2993510"/>
                    <a:ext cx="180977" cy="1894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22" name="Straight Connector 121"/>
                  <p:cNvCxnSpPr>
                    <a:stCxn id="121" idx="3"/>
                    <a:endCxn id="126" idx="0"/>
                  </p:cNvCxnSpPr>
                  <p:nvPr/>
                </p:nvCxnSpPr>
                <p:spPr>
                  <a:xfrm flipH="1">
                    <a:off x="3896406" y="3155234"/>
                    <a:ext cx="79566" cy="16385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>
                    <a:stCxn id="121" idx="5"/>
                    <a:endCxn id="128" idx="0"/>
                  </p:cNvCxnSpPr>
                  <p:nvPr/>
                </p:nvCxnSpPr>
                <p:spPr>
                  <a:xfrm>
                    <a:off x="4103943" y="3155234"/>
                    <a:ext cx="102023" cy="16591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Oval 115"/>
                <p:cNvSpPr/>
                <p:nvPr/>
              </p:nvSpPr>
              <p:spPr>
                <a:xfrm>
                  <a:off x="6616748" y="2835756"/>
                  <a:ext cx="180977" cy="18947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7" name="Straight Connector 116"/>
                <p:cNvCxnSpPr>
                  <a:stCxn id="116" idx="3"/>
                  <a:endCxn id="121" idx="7"/>
                </p:cNvCxnSpPr>
                <p:nvPr/>
              </p:nvCxnSpPr>
              <p:spPr>
                <a:xfrm flipH="1">
                  <a:off x="6532113" y="2997480"/>
                  <a:ext cx="111138" cy="1511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>
                  <a:stCxn id="116" idx="5"/>
                  <a:endCxn id="130" idx="0"/>
                </p:cNvCxnSpPr>
                <p:nvPr/>
              </p:nvCxnSpPr>
              <p:spPr>
                <a:xfrm>
                  <a:off x="6771222" y="2997480"/>
                  <a:ext cx="196291" cy="4501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Oval 110"/>
              <p:cNvSpPr/>
              <p:nvPr/>
            </p:nvSpPr>
            <p:spPr>
              <a:xfrm>
                <a:off x="2631600" y="5058207"/>
                <a:ext cx="180977" cy="18947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2" name="Straight Connector 111"/>
              <p:cNvCxnSpPr>
                <a:stCxn id="111" idx="3"/>
              </p:cNvCxnSpPr>
              <p:nvPr/>
            </p:nvCxnSpPr>
            <p:spPr>
              <a:xfrm flipH="1">
                <a:off x="2578537" y="5219931"/>
                <a:ext cx="79566" cy="1638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1" idx="5"/>
              </p:cNvCxnSpPr>
              <p:nvPr/>
            </p:nvCxnSpPr>
            <p:spPr>
              <a:xfrm>
                <a:off x="2786074" y="5219931"/>
                <a:ext cx="102023" cy="1659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Oval 135"/>
            <p:cNvSpPr/>
            <p:nvPr/>
          </p:nvSpPr>
          <p:spPr>
            <a:xfrm>
              <a:off x="4527430" y="4529485"/>
              <a:ext cx="180977" cy="18947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Connector 136"/>
            <p:cNvCxnSpPr>
              <a:stCxn id="136" idx="3"/>
              <a:endCxn id="116" idx="7"/>
            </p:cNvCxnSpPr>
            <p:nvPr/>
          </p:nvCxnSpPr>
          <p:spPr>
            <a:xfrm flipH="1">
              <a:off x="4359717" y="4691209"/>
              <a:ext cx="194216" cy="114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6" idx="5"/>
              <a:endCxn id="111" idx="0"/>
            </p:cNvCxnSpPr>
            <p:nvPr/>
          </p:nvCxnSpPr>
          <p:spPr>
            <a:xfrm>
              <a:off x="4681904" y="4691209"/>
              <a:ext cx="371774" cy="361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4657381" y="4478854"/>
              <a:ext cx="477612" cy="27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1.00</a:t>
              </a:r>
              <a:endParaRPr lang="en-US" sz="1200" dirty="0"/>
            </a:p>
          </p:txBody>
        </p:sp>
      </p:grpSp>
      <p:grpSp>
        <p:nvGrpSpPr>
          <p:cNvPr id="54" name="Group 212"/>
          <p:cNvGrpSpPr/>
          <p:nvPr/>
        </p:nvGrpSpPr>
        <p:grpSpPr>
          <a:xfrm>
            <a:off x="5992519" y="4335002"/>
            <a:ext cx="1641929" cy="1473769"/>
            <a:chOff x="5927386" y="4550688"/>
            <a:chExt cx="1641929" cy="1473769"/>
          </a:xfrm>
        </p:grpSpPr>
        <p:grpSp>
          <p:nvGrpSpPr>
            <p:cNvPr id="55" name="Group 144"/>
            <p:cNvGrpSpPr/>
            <p:nvPr/>
          </p:nvGrpSpPr>
          <p:grpSpPr>
            <a:xfrm>
              <a:off x="5988612" y="4550688"/>
              <a:ext cx="1580703" cy="1473769"/>
              <a:chOff x="3763161" y="4513579"/>
              <a:chExt cx="1580703" cy="1473769"/>
            </a:xfrm>
          </p:grpSpPr>
          <p:grpSp>
            <p:nvGrpSpPr>
              <p:cNvPr id="70" name="Group 145"/>
              <p:cNvGrpSpPr/>
              <p:nvPr/>
            </p:nvGrpSpPr>
            <p:grpSpPr>
              <a:xfrm>
                <a:off x="3763161" y="4867611"/>
                <a:ext cx="1580703" cy="1119737"/>
                <a:chOff x="1431572" y="4873054"/>
                <a:chExt cx="1580703" cy="1119737"/>
              </a:xfrm>
            </p:grpSpPr>
            <p:grpSp>
              <p:nvGrpSpPr>
                <p:cNvPr id="71" name="Group 150"/>
                <p:cNvGrpSpPr/>
                <p:nvPr/>
              </p:nvGrpSpPr>
              <p:grpSpPr>
                <a:xfrm>
                  <a:off x="1431572" y="4873054"/>
                  <a:ext cx="1580703" cy="1119737"/>
                  <a:chOff x="6174666" y="2924989"/>
                  <a:chExt cx="1580703" cy="1119737"/>
                </a:xfrm>
              </p:grpSpPr>
              <p:grpSp>
                <p:nvGrpSpPr>
                  <p:cNvPr id="72" name="Group 154"/>
                  <p:cNvGrpSpPr/>
                  <p:nvPr/>
                </p:nvGrpSpPr>
                <p:grpSpPr>
                  <a:xfrm>
                    <a:off x="6174666" y="3390098"/>
                    <a:ext cx="1580703" cy="654628"/>
                    <a:chOff x="3746496" y="3262696"/>
                    <a:chExt cx="1580703" cy="654628"/>
                  </a:xfrm>
                </p:grpSpPr>
                <p:grpSp>
                  <p:nvGrpSpPr>
                    <p:cNvPr id="73" name="Group 162"/>
                    <p:cNvGrpSpPr/>
                    <p:nvPr/>
                  </p:nvGrpSpPr>
                  <p:grpSpPr>
                    <a:xfrm>
                      <a:off x="3746496" y="3262696"/>
                      <a:ext cx="1580703" cy="654628"/>
                      <a:chOff x="1670725" y="3280375"/>
                      <a:chExt cx="1580703" cy="651163"/>
                    </a:xfrm>
                  </p:grpSpPr>
                  <p:sp>
                    <p:nvSpPr>
                      <p:cNvPr id="165" name="Oval 164"/>
                      <p:cNvSpPr/>
                      <p:nvPr/>
                    </p:nvSpPr>
                    <p:spPr>
                      <a:xfrm>
                        <a:off x="1670725" y="3692052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>
                            <a:solidFill>
                              <a:schemeClr val="tx1"/>
                            </a:solidFill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167" name="Oval 166"/>
                      <p:cNvSpPr/>
                      <p:nvPr/>
                    </p:nvSpPr>
                    <p:spPr>
                      <a:xfrm>
                        <a:off x="1994918" y="3692052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c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69" name="Oval 168"/>
                      <p:cNvSpPr/>
                      <p:nvPr/>
                    </p:nvSpPr>
                    <p:spPr>
                      <a:xfrm>
                        <a:off x="2205523" y="3280375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d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71" name="Oval 170"/>
                      <p:cNvSpPr/>
                      <p:nvPr/>
                    </p:nvSpPr>
                    <p:spPr>
                      <a:xfrm>
                        <a:off x="2684008" y="3280375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b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73" name="Oval 172"/>
                      <p:cNvSpPr/>
                      <p:nvPr/>
                    </p:nvSpPr>
                    <p:spPr>
                      <a:xfrm>
                        <a:off x="3011942" y="3280628"/>
                        <a:ext cx="239486" cy="239486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e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3943153" y="3262950"/>
                      <a:ext cx="180977" cy="18947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61" name="Straight Connector 160"/>
                    <p:cNvCxnSpPr>
                      <a:stCxn id="160" idx="3"/>
                      <a:endCxn id="165" idx="0"/>
                    </p:cNvCxnSpPr>
                    <p:nvPr/>
                  </p:nvCxnSpPr>
                  <p:spPr>
                    <a:xfrm flipH="1">
                      <a:off x="3866239" y="3424674"/>
                      <a:ext cx="103417" cy="25188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>
                      <a:stCxn id="160" idx="5"/>
                      <a:endCxn id="167" idx="0"/>
                    </p:cNvCxnSpPr>
                    <p:nvPr/>
                  </p:nvCxnSpPr>
                  <p:spPr>
                    <a:xfrm>
                      <a:off x="4097627" y="3424674"/>
                      <a:ext cx="92805" cy="25189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6" name="Oval 155"/>
                  <p:cNvSpPr/>
                  <p:nvPr/>
                </p:nvSpPr>
                <p:spPr>
                  <a:xfrm>
                    <a:off x="6560318" y="2924989"/>
                    <a:ext cx="180977" cy="1894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7" name="Straight Connector 156"/>
                  <p:cNvCxnSpPr>
                    <a:stCxn id="156" idx="3"/>
                    <a:endCxn id="160" idx="0"/>
                  </p:cNvCxnSpPr>
                  <p:nvPr/>
                </p:nvCxnSpPr>
                <p:spPr>
                  <a:xfrm flipH="1">
                    <a:off x="6461812" y="3086713"/>
                    <a:ext cx="125009" cy="30363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>
                    <a:stCxn id="156" idx="5"/>
                    <a:endCxn id="169" idx="0"/>
                  </p:cNvCxnSpPr>
                  <p:nvPr/>
                </p:nvCxnSpPr>
                <p:spPr>
                  <a:xfrm>
                    <a:off x="6714792" y="3086713"/>
                    <a:ext cx="114415" cy="30338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" name="Oval 151"/>
                <p:cNvSpPr/>
                <p:nvPr/>
              </p:nvSpPr>
              <p:spPr>
                <a:xfrm>
                  <a:off x="2631600" y="4878130"/>
                  <a:ext cx="180977" cy="18947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3" name="Straight Connector 152"/>
                <p:cNvCxnSpPr>
                  <a:stCxn id="152" idx="3"/>
                  <a:endCxn id="171" idx="0"/>
                </p:cNvCxnSpPr>
                <p:nvPr/>
              </p:nvCxnSpPr>
              <p:spPr>
                <a:xfrm flipH="1">
                  <a:off x="2564598" y="5039854"/>
                  <a:ext cx="93505" cy="29830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>
                  <a:stCxn id="152" idx="5"/>
                  <a:endCxn id="173" idx="0"/>
                </p:cNvCxnSpPr>
                <p:nvPr/>
              </p:nvCxnSpPr>
              <p:spPr>
                <a:xfrm>
                  <a:off x="2786074" y="5039854"/>
                  <a:ext cx="106458" cy="29856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Oval 146"/>
              <p:cNvSpPr/>
              <p:nvPr/>
            </p:nvSpPr>
            <p:spPr>
              <a:xfrm>
                <a:off x="4554302" y="4513579"/>
                <a:ext cx="180977" cy="18947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8" name="Straight Connector 147"/>
              <p:cNvCxnSpPr>
                <a:stCxn id="147" idx="3"/>
                <a:endCxn id="156" idx="7"/>
              </p:cNvCxnSpPr>
              <p:nvPr/>
            </p:nvCxnSpPr>
            <p:spPr>
              <a:xfrm flipH="1">
                <a:off x="4303287" y="4675303"/>
                <a:ext cx="277518" cy="2200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47" idx="5"/>
                <a:endCxn id="152" idx="1"/>
              </p:cNvCxnSpPr>
              <p:nvPr/>
            </p:nvCxnSpPr>
            <p:spPr>
              <a:xfrm>
                <a:off x="4708776" y="4675303"/>
                <a:ext cx="280916" cy="225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" name="TextBox 204"/>
            <p:cNvSpPr txBox="1"/>
            <p:nvPr/>
          </p:nvSpPr>
          <p:spPr>
            <a:xfrm>
              <a:off x="6459288" y="4627721"/>
              <a:ext cx="240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927386" y="5506693"/>
              <a:ext cx="240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128867" y="5044713"/>
              <a:ext cx="240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928872" y="5047104"/>
              <a:ext cx="240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7028096" y="4600224"/>
              <a:ext cx="240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329368" y="5506698"/>
              <a:ext cx="240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7320972" y="5047104"/>
              <a:ext cx="240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63406" y="5032985"/>
              <a:ext cx="240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8096250" y="4429504"/>
            <a:ext cx="838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a: 000</a:t>
            </a:r>
          </a:p>
          <a:p>
            <a:r>
              <a:rPr lang="en-US" dirty="0" smtClean="0"/>
              <a:t>b: 10</a:t>
            </a:r>
          </a:p>
          <a:p>
            <a:r>
              <a:rPr lang="en-US" dirty="0"/>
              <a:t>c</a:t>
            </a:r>
            <a:r>
              <a:rPr lang="en-US" dirty="0" smtClean="0"/>
              <a:t>: 001</a:t>
            </a:r>
          </a:p>
          <a:p>
            <a:r>
              <a:rPr lang="en-US" dirty="0" smtClean="0"/>
              <a:t>d: 01</a:t>
            </a:r>
          </a:p>
          <a:p>
            <a:r>
              <a:rPr lang="en-US" dirty="0" smtClean="0"/>
              <a:t>e: 11</a:t>
            </a:r>
            <a:endParaRPr lang="en-US" dirty="0"/>
          </a:p>
        </p:txBody>
      </p:sp>
      <p:sp>
        <p:nvSpPr>
          <p:cNvPr id="216" name="Down Arrow 215"/>
          <p:cNvSpPr/>
          <p:nvPr/>
        </p:nvSpPr>
        <p:spPr>
          <a:xfrm>
            <a:off x="4737079" y="2438400"/>
            <a:ext cx="100649" cy="30332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ight Arrow 217"/>
          <p:cNvSpPr/>
          <p:nvPr/>
        </p:nvSpPr>
        <p:spPr>
          <a:xfrm>
            <a:off x="5490871" y="4869586"/>
            <a:ext cx="304800" cy="13666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7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6" grpId="0" animBg="1"/>
      <p:bldP spid="2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References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>
                <a:hlinkClick r:id="rId2"/>
              </a:rPr>
              <a:t>http://www-math.mit.edu/~shor/PAM/lempel_ziv_notes.pdf</a:t>
            </a:r>
            <a:endParaRPr lang="en-SG" dirty="0" smtClean="0"/>
          </a:p>
          <a:p>
            <a:r>
              <a:rPr lang="en-SG" dirty="0" smtClean="0">
                <a:hlinkClick r:id="rId3"/>
              </a:rPr>
              <a:t>http://www.cmlab.csie.ntu.edu.tw/~itct/slide/Data_Compression_Lempel-Ziv_Coding.pdf</a:t>
            </a:r>
            <a:endParaRPr lang="en-SG" dirty="0" smtClean="0"/>
          </a:p>
          <a:p>
            <a:r>
              <a:rPr lang="en-SG" dirty="0" smtClean="0"/>
              <a:t>Information Theory, Inference, and Learning Algorithms. David J.C. </a:t>
            </a:r>
            <a:r>
              <a:rPr lang="en-SG" dirty="0" err="1" smtClean="0"/>
              <a:t>Maykay</a:t>
            </a:r>
            <a:r>
              <a:rPr lang="en-SG" dirty="0" smtClean="0"/>
              <a:t>. </a:t>
            </a:r>
            <a:r>
              <a:rPr lang="en-SG" smtClean="0"/>
              <a:t>Cambridge University Press</a:t>
            </a:r>
          </a:p>
          <a:p>
            <a:pPr>
              <a:buNone/>
            </a:pP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743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Q &amp; A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39884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Huffman Coding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0" y="1755321"/>
            <a:ext cx="6248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 an </a:t>
            </a:r>
            <a:r>
              <a:rPr lang="en-US" sz="2800" dirty="0" smtClean="0">
                <a:solidFill>
                  <a:srgbClr val="FF0000"/>
                </a:solidFill>
              </a:rPr>
              <a:t>ensemble</a:t>
            </a:r>
            <a:r>
              <a:rPr lang="en-US" sz="2800" dirty="0" smtClean="0">
                <a:solidFill>
                  <a:schemeClr val="tx1"/>
                </a:solidFill>
              </a:rPr>
              <a:t>, the Huffman algorithm produces an optimal </a:t>
            </a:r>
            <a:r>
              <a:rPr lang="en-US" sz="2800" dirty="0" smtClean="0">
                <a:solidFill>
                  <a:srgbClr val="FF0000"/>
                </a:solidFill>
              </a:rPr>
              <a:t>symbol code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5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Disadvantages of </a:t>
            </a:r>
            <a:r>
              <a:rPr lang="en-US" sz="4000" dirty="0" smtClean="0"/>
              <a:t>Huffman Coding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0" y="1755321"/>
            <a:ext cx="6248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For </a:t>
            </a:r>
            <a:r>
              <a:rPr lang="en-US" sz="2800" dirty="0">
                <a:solidFill>
                  <a:schemeClr val="tx1"/>
                </a:solidFill>
              </a:rPr>
              <a:t>an </a:t>
            </a:r>
            <a:r>
              <a:rPr lang="en-US" sz="2800" u="sng" dirty="0" smtClean="0">
                <a:solidFill>
                  <a:srgbClr val="FF0000"/>
                </a:solidFill>
              </a:rPr>
              <a:t>ensemble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he Huffman algorithm produces an optimal symbol code</a:t>
            </a:r>
            <a:endParaRPr lang="en-US" sz="2800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3581400"/>
            <a:ext cx="3429000" cy="2971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Unchanging ensemble: Huffman code is optimal</a:t>
            </a:r>
          </a:p>
          <a:p>
            <a:r>
              <a:rPr lang="en-US" sz="2400" dirty="0"/>
              <a:t>In practical, ensemble changes</a:t>
            </a:r>
          </a:p>
          <a:p>
            <a:pPr lvl="1"/>
            <a:r>
              <a:rPr lang="en-US" sz="2200" dirty="0" smtClean="0"/>
              <a:t>Brute-force approach: </a:t>
            </a:r>
            <a:r>
              <a:rPr lang="en-US" sz="2200" dirty="0" err="1" smtClean="0"/>
              <a:t>recompute</a:t>
            </a:r>
            <a:endParaRPr lang="en-US" sz="2200" dirty="0" smtClean="0"/>
          </a:p>
          <a:p>
            <a:pPr lvl="1"/>
            <a:r>
              <a:rPr lang="en-US" sz="2200" dirty="0" smtClean="0"/>
              <a:t>Code remain fixed: </a:t>
            </a:r>
            <a:r>
              <a:rPr lang="en-US" sz="2200" dirty="0" smtClean="0">
                <a:solidFill>
                  <a:srgbClr val="FF0000"/>
                </a:solidFill>
              </a:rPr>
              <a:t>suboptimal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5600" y="2288721"/>
            <a:ext cx="381000" cy="121647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71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2410</Words>
  <Application>Microsoft Office PowerPoint</Application>
  <PresentationFormat>On-screen Show (4:3)</PresentationFormat>
  <Paragraphs>771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Flow</vt:lpstr>
      <vt:lpstr>Equation</vt:lpstr>
      <vt:lpstr>Stream Codes  for Data Compression</vt:lpstr>
      <vt:lpstr>Outline</vt:lpstr>
      <vt:lpstr>Why Data Compression?</vt:lpstr>
      <vt:lpstr>Data Compression</vt:lpstr>
      <vt:lpstr>Outline</vt:lpstr>
      <vt:lpstr>Huffman Coding</vt:lpstr>
      <vt:lpstr>Huffman Coding</vt:lpstr>
      <vt:lpstr>Huffman Coding</vt:lpstr>
      <vt:lpstr>Disadvantages of Huffman Coding</vt:lpstr>
      <vt:lpstr>Disadvantages of Huffman Coding</vt:lpstr>
      <vt:lpstr>Disadvantages of Huffman Coding</vt:lpstr>
      <vt:lpstr>Slide 12</vt:lpstr>
      <vt:lpstr>Outline</vt:lpstr>
      <vt:lpstr>Arithmetic Coding</vt:lpstr>
      <vt:lpstr>Arithmetic Encoding</vt:lpstr>
      <vt:lpstr>Arithmetic Encoding</vt:lpstr>
      <vt:lpstr>Arithmetic Encoding</vt:lpstr>
      <vt:lpstr>Arithmetic Encoding</vt:lpstr>
      <vt:lpstr>Arithmetic Encoding</vt:lpstr>
      <vt:lpstr>Arithmetic Encoding</vt:lpstr>
      <vt:lpstr>Arithmetic Encoding</vt:lpstr>
      <vt:lpstr>Arithmetic Decoding</vt:lpstr>
      <vt:lpstr>Outline</vt:lpstr>
      <vt:lpstr>Why does it Work</vt:lpstr>
      <vt:lpstr>Separation between modeling and coding</vt:lpstr>
      <vt:lpstr>Choices of Probabilistic Model</vt:lpstr>
      <vt:lpstr>Choices of Probabilistic Model</vt:lpstr>
      <vt:lpstr>Adaptive Probabilistic Model</vt:lpstr>
      <vt:lpstr>Efficiency of Dynamic Probabilistic Model</vt:lpstr>
      <vt:lpstr>A Simple Bayesian Model</vt:lpstr>
      <vt:lpstr>A Simple Bayesian Model</vt:lpstr>
      <vt:lpstr>A Simple Bayesian Model</vt:lpstr>
      <vt:lpstr>Flexibility of Arithmetic Code</vt:lpstr>
      <vt:lpstr>Other Adaptive Probabilistic Model</vt:lpstr>
      <vt:lpstr>Context Information</vt:lpstr>
      <vt:lpstr>Slide 36</vt:lpstr>
      <vt:lpstr>1(n)-order Arithmetic Coding</vt:lpstr>
      <vt:lpstr>Smoothing Method</vt:lpstr>
      <vt:lpstr>Combination Estimation </vt:lpstr>
      <vt:lpstr>Outline</vt:lpstr>
      <vt:lpstr>Loss Analysis</vt:lpstr>
      <vt:lpstr>Fix Length Loss Analysis</vt:lpstr>
      <vt:lpstr>Fix Length Loss Analysis</vt:lpstr>
      <vt:lpstr>Fix Length Loss Analysis</vt:lpstr>
      <vt:lpstr>Lower Bound for Uncertain Length String </vt:lpstr>
      <vt:lpstr>Arithmetic Coding</vt:lpstr>
      <vt:lpstr>Arithmetic Coding</vt:lpstr>
      <vt:lpstr>Arithmetic Coding</vt:lpstr>
      <vt:lpstr>Outline</vt:lpstr>
      <vt:lpstr>Introduction</vt:lpstr>
      <vt:lpstr>Applications</vt:lpstr>
      <vt:lpstr>Principle</vt:lpstr>
      <vt:lpstr>Algorithm</vt:lpstr>
      <vt:lpstr>Encoding Example</vt:lpstr>
      <vt:lpstr>Encoding Example</vt:lpstr>
      <vt:lpstr>Encoding Example</vt:lpstr>
      <vt:lpstr>Decoding Example</vt:lpstr>
      <vt:lpstr>Decoding Example</vt:lpstr>
      <vt:lpstr>Does compression occur ?</vt:lpstr>
      <vt:lpstr>Does compression occur ?</vt:lpstr>
      <vt:lpstr>Proof of Lemma</vt:lpstr>
      <vt:lpstr>Proof of Lemma (Cont)</vt:lpstr>
      <vt:lpstr>Proof of Lemma (Cont)</vt:lpstr>
      <vt:lpstr>Proof of Lemma (Cont)</vt:lpstr>
      <vt:lpstr>Proof of Lemma (Cont)</vt:lpstr>
      <vt:lpstr>Weakness of Lempel-Ziv</vt:lpstr>
      <vt:lpstr>Outline</vt:lpstr>
      <vt:lpstr>Summary</vt:lpstr>
      <vt:lpstr>Summary</vt:lpstr>
      <vt:lpstr>References</vt:lpstr>
      <vt:lpstr>Slide 71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compression - Stream Codes</dc:title>
  <dc:creator>workshop</dc:creator>
  <cp:lastModifiedBy>workshop</cp:lastModifiedBy>
  <cp:revision>269</cp:revision>
  <dcterms:created xsi:type="dcterms:W3CDTF">2006-08-16T00:00:00Z</dcterms:created>
  <dcterms:modified xsi:type="dcterms:W3CDTF">2013-04-18T03:05:37Z</dcterms:modified>
</cp:coreProperties>
</file>