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7" r:id="rId2"/>
    <p:sldId id="258" r:id="rId3"/>
    <p:sldId id="352" r:id="rId4"/>
    <p:sldId id="351" r:id="rId5"/>
    <p:sldId id="259" r:id="rId6"/>
    <p:sldId id="260" r:id="rId7"/>
    <p:sldId id="261" r:id="rId8"/>
    <p:sldId id="262" r:id="rId9"/>
    <p:sldId id="263" r:id="rId10"/>
    <p:sldId id="264" r:id="rId11"/>
    <p:sldId id="353" r:id="rId12"/>
    <p:sldId id="265" r:id="rId13"/>
    <p:sldId id="266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62" r:id="rId25"/>
    <p:sldId id="283" r:id="rId26"/>
    <p:sldId id="363" r:id="rId27"/>
    <p:sldId id="285" r:id="rId28"/>
    <p:sldId id="359" r:id="rId29"/>
    <p:sldId id="354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12" r:id="rId52"/>
    <p:sldId id="313" r:id="rId53"/>
    <p:sldId id="314" r:id="rId54"/>
    <p:sldId id="315" r:id="rId55"/>
    <p:sldId id="355" r:id="rId56"/>
    <p:sldId id="356" r:id="rId57"/>
    <p:sldId id="318" r:id="rId58"/>
    <p:sldId id="319" r:id="rId59"/>
    <p:sldId id="320" r:id="rId60"/>
    <p:sldId id="322" r:id="rId61"/>
    <p:sldId id="360" r:id="rId62"/>
    <p:sldId id="324" r:id="rId63"/>
    <p:sldId id="325" r:id="rId64"/>
    <p:sldId id="326" r:id="rId65"/>
    <p:sldId id="327" r:id="rId66"/>
    <p:sldId id="328" r:id="rId67"/>
    <p:sldId id="330" r:id="rId68"/>
    <p:sldId id="331" r:id="rId69"/>
    <p:sldId id="336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9" r:id="rId81"/>
    <p:sldId id="358" r:id="rId82"/>
    <p:sldId id="36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C4AD0-76B7-4846-8A6E-0F7B3C97C024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194867E4-0BD5-4A84-B4D7-214338A5D99E}">
      <dgm:prSet phldrT="[Text]"/>
      <dgm:spPr/>
      <dgm:t>
        <a:bodyPr/>
        <a:lstStyle/>
        <a:p>
          <a:r>
            <a:rPr lang="en-US" dirty="0" smtClean="0"/>
            <a:t>IP1</a:t>
          </a:r>
          <a:endParaRPr lang="en-SG" dirty="0"/>
        </a:p>
      </dgm:t>
    </dgm:pt>
    <dgm:pt modelId="{79DE16A6-ED4E-47F2-9F01-4BD2C5B5CF44}" type="parTrans" cxnId="{4E806CDC-7F63-4462-8F1B-2BFD35A0D5C4}">
      <dgm:prSet/>
      <dgm:spPr/>
      <dgm:t>
        <a:bodyPr/>
        <a:lstStyle/>
        <a:p>
          <a:endParaRPr lang="en-SG"/>
        </a:p>
      </dgm:t>
    </dgm:pt>
    <dgm:pt modelId="{9FDDDB1A-2EA0-4820-AB38-231864EF1EFE}" type="sibTrans" cxnId="{4E806CDC-7F63-4462-8F1B-2BFD35A0D5C4}">
      <dgm:prSet/>
      <dgm:spPr/>
      <dgm:t>
        <a:bodyPr/>
        <a:lstStyle/>
        <a:p>
          <a:endParaRPr lang="en-SG"/>
        </a:p>
      </dgm:t>
    </dgm:pt>
    <dgm:pt modelId="{3531DF36-F76A-4A5E-B8DB-E5EB0D7D8155}">
      <dgm:prSet phldrT="[Text]"/>
      <dgm:spPr/>
      <dgm:t>
        <a:bodyPr/>
        <a:lstStyle/>
        <a:p>
          <a:r>
            <a:rPr lang="en-US" dirty="0" smtClean="0"/>
            <a:t>IP2</a:t>
          </a:r>
          <a:endParaRPr lang="en-SG" dirty="0"/>
        </a:p>
      </dgm:t>
    </dgm:pt>
    <dgm:pt modelId="{F6DB99B8-41F1-49D5-B095-9DB226D06CC4}" type="parTrans" cxnId="{3B824107-46CC-4C42-9A34-77BF27E18AD3}">
      <dgm:prSet/>
      <dgm:spPr/>
      <dgm:t>
        <a:bodyPr/>
        <a:lstStyle/>
        <a:p>
          <a:endParaRPr lang="en-SG"/>
        </a:p>
      </dgm:t>
    </dgm:pt>
    <dgm:pt modelId="{4DC1619B-10E9-4A60-91BC-8750146724E7}" type="sibTrans" cxnId="{3B824107-46CC-4C42-9A34-77BF27E18AD3}">
      <dgm:prSet/>
      <dgm:spPr/>
      <dgm:t>
        <a:bodyPr/>
        <a:lstStyle/>
        <a:p>
          <a:endParaRPr lang="en-SG"/>
        </a:p>
      </dgm:t>
    </dgm:pt>
    <dgm:pt modelId="{2FCBF959-B9BC-47CD-A89A-A489AB61015A}">
      <dgm:prSet phldrT="[Text]"/>
      <dgm:spPr/>
      <dgm:t>
        <a:bodyPr/>
        <a:lstStyle/>
        <a:p>
          <a:r>
            <a:rPr lang="en-US" dirty="0" smtClean="0"/>
            <a:t>IP1</a:t>
          </a:r>
          <a:endParaRPr lang="en-SG" dirty="0"/>
        </a:p>
      </dgm:t>
    </dgm:pt>
    <dgm:pt modelId="{28DF5625-4172-431A-A9A3-ED74F5115B94}" type="parTrans" cxnId="{58140973-6C92-4CA0-9916-020FE3D3CBB9}">
      <dgm:prSet/>
      <dgm:spPr/>
      <dgm:t>
        <a:bodyPr/>
        <a:lstStyle/>
        <a:p>
          <a:endParaRPr lang="en-SG"/>
        </a:p>
      </dgm:t>
    </dgm:pt>
    <dgm:pt modelId="{FC77C97E-5238-4136-BF90-D2DA1A6BCFD8}" type="sibTrans" cxnId="{58140973-6C92-4CA0-9916-020FE3D3CBB9}">
      <dgm:prSet/>
      <dgm:spPr/>
      <dgm:t>
        <a:bodyPr/>
        <a:lstStyle/>
        <a:p>
          <a:endParaRPr lang="en-SG"/>
        </a:p>
      </dgm:t>
    </dgm:pt>
    <dgm:pt modelId="{C4EB1AD9-A082-4A5B-85CB-D7B1C95CB3E1}">
      <dgm:prSet phldrT="[Text]"/>
      <dgm:spPr/>
      <dgm:t>
        <a:bodyPr/>
        <a:lstStyle/>
        <a:p>
          <a:r>
            <a:rPr lang="en-US" smtClean="0"/>
            <a:t>IP3</a:t>
          </a:r>
          <a:endParaRPr lang="en-SG" dirty="0"/>
        </a:p>
      </dgm:t>
    </dgm:pt>
    <dgm:pt modelId="{F5B70A68-1938-49E5-892F-686CC4A5B763}" type="parTrans" cxnId="{72195C9B-CED7-4600-845A-5F62E2C73475}">
      <dgm:prSet/>
      <dgm:spPr/>
      <dgm:t>
        <a:bodyPr/>
        <a:lstStyle/>
        <a:p>
          <a:endParaRPr lang="en-SG"/>
        </a:p>
      </dgm:t>
    </dgm:pt>
    <dgm:pt modelId="{F90BF389-66B4-4104-9AD5-DE093DF6FB18}" type="sibTrans" cxnId="{72195C9B-CED7-4600-845A-5F62E2C73475}">
      <dgm:prSet/>
      <dgm:spPr/>
      <dgm:t>
        <a:bodyPr/>
        <a:lstStyle/>
        <a:p>
          <a:endParaRPr lang="en-SG"/>
        </a:p>
      </dgm:t>
    </dgm:pt>
    <dgm:pt modelId="{889AEC37-97FF-4832-ADE5-E27A75DA6F96}">
      <dgm:prSet phldrT="[Text]"/>
      <dgm:spPr/>
      <dgm:t>
        <a:bodyPr/>
        <a:lstStyle/>
        <a:p>
          <a:r>
            <a:rPr lang="en-US" smtClean="0"/>
            <a:t>IP1</a:t>
          </a:r>
          <a:endParaRPr lang="en-SG" dirty="0"/>
        </a:p>
      </dgm:t>
    </dgm:pt>
    <dgm:pt modelId="{BE744E04-7E21-4B9D-9FE5-4917989CEC4F}" type="parTrans" cxnId="{5DD053D4-FB2F-4B3E-82DB-64251CE1EC08}">
      <dgm:prSet/>
      <dgm:spPr/>
      <dgm:t>
        <a:bodyPr/>
        <a:lstStyle/>
        <a:p>
          <a:endParaRPr lang="en-SG"/>
        </a:p>
      </dgm:t>
    </dgm:pt>
    <dgm:pt modelId="{EF213CE4-0E71-44BF-A5CD-1376C491C4E2}" type="sibTrans" cxnId="{5DD053D4-FB2F-4B3E-82DB-64251CE1EC08}">
      <dgm:prSet/>
      <dgm:spPr/>
      <dgm:t>
        <a:bodyPr/>
        <a:lstStyle/>
        <a:p>
          <a:endParaRPr lang="en-SG"/>
        </a:p>
      </dgm:t>
    </dgm:pt>
    <dgm:pt modelId="{3F275775-4480-4A78-9D1A-FE6BE5DFE574}">
      <dgm:prSet phldrT="[Text]"/>
      <dgm:spPr/>
      <dgm:t>
        <a:bodyPr/>
        <a:lstStyle/>
        <a:p>
          <a:r>
            <a:rPr lang="en-US" dirty="0" smtClean="0"/>
            <a:t>IP2</a:t>
          </a:r>
          <a:endParaRPr lang="en-SG" dirty="0"/>
        </a:p>
      </dgm:t>
    </dgm:pt>
    <dgm:pt modelId="{86B5D109-B229-45FC-ADC1-936911293DEE}" type="parTrans" cxnId="{A9591B15-0B35-4CF5-8D12-302C2689D020}">
      <dgm:prSet/>
      <dgm:spPr/>
      <dgm:t>
        <a:bodyPr/>
        <a:lstStyle/>
        <a:p>
          <a:endParaRPr lang="en-SG"/>
        </a:p>
      </dgm:t>
    </dgm:pt>
    <dgm:pt modelId="{D1BF0C56-6458-453A-9DDE-2C148945A55A}" type="sibTrans" cxnId="{A9591B15-0B35-4CF5-8D12-302C2689D020}">
      <dgm:prSet/>
      <dgm:spPr/>
      <dgm:t>
        <a:bodyPr/>
        <a:lstStyle/>
        <a:p>
          <a:endParaRPr lang="en-SG"/>
        </a:p>
      </dgm:t>
    </dgm:pt>
    <dgm:pt modelId="{09EEF6DA-DA9F-4885-94A8-BD52B1325577}" type="pres">
      <dgm:prSet presAssocID="{82DC4AD0-76B7-4846-8A6E-0F7B3C97C024}" presName="Name0" presStyleCnt="0">
        <dgm:presLayoutVars>
          <dgm:dir/>
          <dgm:resizeHandles val="exact"/>
        </dgm:presLayoutVars>
      </dgm:prSet>
      <dgm:spPr/>
    </dgm:pt>
    <dgm:pt modelId="{B0E41AA1-7BAD-49E0-96A0-B038ACF56490}" type="pres">
      <dgm:prSet presAssocID="{194867E4-0BD5-4A84-B4D7-214338A5D99E}" presName="composite" presStyleCnt="0"/>
      <dgm:spPr/>
    </dgm:pt>
    <dgm:pt modelId="{A73C2466-66AC-4717-84F9-FE5EDCB64F42}" type="pres">
      <dgm:prSet presAssocID="{194867E4-0BD5-4A84-B4D7-214338A5D99E}" presName="bgChev" presStyleLbl="node1" presStyleIdx="0" presStyleCnt="6"/>
      <dgm:spPr/>
    </dgm:pt>
    <dgm:pt modelId="{BDAA8DAD-596E-468A-A462-4909F0680889}" type="pres">
      <dgm:prSet presAssocID="{194867E4-0BD5-4A84-B4D7-214338A5D99E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91647E5-D3D9-4C1E-9A39-63E8B40D9AB9}" type="pres">
      <dgm:prSet presAssocID="{9FDDDB1A-2EA0-4820-AB38-231864EF1EFE}" presName="compositeSpace" presStyleCnt="0"/>
      <dgm:spPr/>
    </dgm:pt>
    <dgm:pt modelId="{E0D9D227-4A22-4859-AB69-92EAE32F3236}" type="pres">
      <dgm:prSet presAssocID="{3531DF36-F76A-4A5E-B8DB-E5EB0D7D8155}" presName="composite" presStyleCnt="0"/>
      <dgm:spPr/>
    </dgm:pt>
    <dgm:pt modelId="{28285942-42BA-4309-92D8-D30F4B6B3598}" type="pres">
      <dgm:prSet presAssocID="{3531DF36-F76A-4A5E-B8DB-E5EB0D7D8155}" presName="bgChev" presStyleLbl="node1" presStyleIdx="1" presStyleCnt="6"/>
      <dgm:spPr/>
    </dgm:pt>
    <dgm:pt modelId="{C6251CCA-1660-4DB8-AD19-DA5682F6BA77}" type="pres">
      <dgm:prSet presAssocID="{3531DF36-F76A-4A5E-B8DB-E5EB0D7D8155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4EC22D4-B1AE-4F45-8709-C762B39FCC0D}" type="pres">
      <dgm:prSet presAssocID="{4DC1619B-10E9-4A60-91BC-8750146724E7}" presName="compositeSpace" presStyleCnt="0"/>
      <dgm:spPr/>
    </dgm:pt>
    <dgm:pt modelId="{58EEEE70-C348-4A31-AAFE-6A5625525BDF}" type="pres">
      <dgm:prSet presAssocID="{2FCBF959-B9BC-47CD-A89A-A489AB61015A}" presName="composite" presStyleCnt="0"/>
      <dgm:spPr/>
    </dgm:pt>
    <dgm:pt modelId="{35E0B7C5-3530-4ACF-AC87-5F67218E8301}" type="pres">
      <dgm:prSet presAssocID="{2FCBF959-B9BC-47CD-A89A-A489AB61015A}" presName="bgChev" presStyleLbl="node1" presStyleIdx="2" presStyleCnt="6"/>
      <dgm:spPr/>
    </dgm:pt>
    <dgm:pt modelId="{51464C4B-DDF9-4010-8A8E-1072382C71CD}" type="pres">
      <dgm:prSet presAssocID="{2FCBF959-B9BC-47CD-A89A-A489AB61015A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6CEABD-09BE-4FDA-B41C-4B5ED88F60C6}" type="pres">
      <dgm:prSet presAssocID="{FC77C97E-5238-4136-BF90-D2DA1A6BCFD8}" presName="compositeSpace" presStyleCnt="0"/>
      <dgm:spPr/>
    </dgm:pt>
    <dgm:pt modelId="{80A7F54A-B9FF-4CF7-B722-7428D6DAC9F5}" type="pres">
      <dgm:prSet presAssocID="{C4EB1AD9-A082-4A5B-85CB-D7B1C95CB3E1}" presName="composite" presStyleCnt="0"/>
      <dgm:spPr/>
    </dgm:pt>
    <dgm:pt modelId="{EAA59DDD-F62F-479A-B28C-71845D87811B}" type="pres">
      <dgm:prSet presAssocID="{C4EB1AD9-A082-4A5B-85CB-D7B1C95CB3E1}" presName="bgChev" presStyleLbl="node1" presStyleIdx="3" presStyleCnt="6"/>
      <dgm:spPr/>
    </dgm:pt>
    <dgm:pt modelId="{1729F395-7A1E-4F44-9AAD-4A13E8D366B8}" type="pres">
      <dgm:prSet presAssocID="{C4EB1AD9-A082-4A5B-85CB-D7B1C95CB3E1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DC6A50D-0318-4CB3-9A33-728F2CDBD1BC}" type="pres">
      <dgm:prSet presAssocID="{F90BF389-66B4-4104-9AD5-DE093DF6FB18}" presName="compositeSpace" presStyleCnt="0"/>
      <dgm:spPr/>
    </dgm:pt>
    <dgm:pt modelId="{6C934061-D8E9-429C-B4FA-07E9B23F3CD2}" type="pres">
      <dgm:prSet presAssocID="{889AEC37-97FF-4832-ADE5-E27A75DA6F96}" presName="composite" presStyleCnt="0"/>
      <dgm:spPr/>
    </dgm:pt>
    <dgm:pt modelId="{71EBAF76-07B0-4247-BA51-E53D9EF9A106}" type="pres">
      <dgm:prSet presAssocID="{889AEC37-97FF-4832-ADE5-E27A75DA6F96}" presName="bgChev" presStyleLbl="node1" presStyleIdx="4" presStyleCnt="6"/>
      <dgm:spPr/>
    </dgm:pt>
    <dgm:pt modelId="{4E56E70D-4589-40BB-ADF8-27797DF10DB8}" type="pres">
      <dgm:prSet presAssocID="{889AEC37-97FF-4832-ADE5-E27A75DA6F96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A5E1DD1-1AD3-43AC-BD37-E21A1D80E09D}" type="pres">
      <dgm:prSet presAssocID="{EF213CE4-0E71-44BF-A5CD-1376C491C4E2}" presName="compositeSpace" presStyleCnt="0"/>
      <dgm:spPr/>
    </dgm:pt>
    <dgm:pt modelId="{699010AE-33CD-457E-AAD0-184FF982F590}" type="pres">
      <dgm:prSet presAssocID="{3F275775-4480-4A78-9D1A-FE6BE5DFE574}" presName="composite" presStyleCnt="0"/>
      <dgm:spPr/>
    </dgm:pt>
    <dgm:pt modelId="{8131FE34-6CCF-4801-9008-22EBC43DDD3F}" type="pres">
      <dgm:prSet presAssocID="{3F275775-4480-4A78-9D1A-FE6BE5DFE574}" presName="bgChev" presStyleLbl="node1" presStyleIdx="5" presStyleCnt="6"/>
      <dgm:spPr/>
    </dgm:pt>
    <dgm:pt modelId="{F0A5F9B0-BE8E-4225-8B4D-4F2057239362}" type="pres">
      <dgm:prSet presAssocID="{3F275775-4480-4A78-9D1A-FE6BE5DFE574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5DD053D4-FB2F-4B3E-82DB-64251CE1EC08}" srcId="{82DC4AD0-76B7-4846-8A6E-0F7B3C97C024}" destId="{889AEC37-97FF-4832-ADE5-E27A75DA6F96}" srcOrd="4" destOrd="0" parTransId="{BE744E04-7E21-4B9D-9FE5-4917989CEC4F}" sibTransId="{EF213CE4-0E71-44BF-A5CD-1376C491C4E2}"/>
    <dgm:cxn modelId="{41FDEBDA-841F-47CC-BF37-2C774490337C}" type="presOf" srcId="{889AEC37-97FF-4832-ADE5-E27A75DA6F96}" destId="{4E56E70D-4589-40BB-ADF8-27797DF10DB8}" srcOrd="0" destOrd="0" presId="urn:microsoft.com/office/officeart/2005/8/layout/chevronAccent+Icon"/>
    <dgm:cxn modelId="{58140973-6C92-4CA0-9916-020FE3D3CBB9}" srcId="{82DC4AD0-76B7-4846-8A6E-0F7B3C97C024}" destId="{2FCBF959-B9BC-47CD-A89A-A489AB61015A}" srcOrd="2" destOrd="0" parTransId="{28DF5625-4172-431A-A9A3-ED74F5115B94}" sibTransId="{FC77C97E-5238-4136-BF90-D2DA1A6BCFD8}"/>
    <dgm:cxn modelId="{3B824107-46CC-4C42-9A34-77BF27E18AD3}" srcId="{82DC4AD0-76B7-4846-8A6E-0F7B3C97C024}" destId="{3531DF36-F76A-4A5E-B8DB-E5EB0D7D8155}" srcOrd="1" destOrd="0" parTransId="{F6DB99B8-41F1-49D5-B095-9DB226D06CC4}" sibTransId="{4DC1619B-10E9-4A60-91BC-8750146724E7}"/>
    <dgm:cxn modelId="{A9591B15-0B35-4CF5-8D12-302C2689D020}" srcId="{82DC4AD0-76B7-4846-8A6E-0F7B3C97C024}" destId="{3F275775-4480-4A78-9D1A-FE6BE5DFE574}" srcOrd="5" destOrd="0" parTransId="{86B5D109-B229-45FC-ADC1-936911293DEE}" sibTransId="{D1BF0C56-6458-453A-9DDE-2C148945A55A}"/>
    <dgm:cxn modelId="{3935A326-58AB-4F25-B540-6EAA2303FEFB}" type="presOf" srcId="{194867E4-0BD5-4A84-B4D7-214338A5D99E}" destId="{BDAA8DAD-596E-468A-A462-4909F0680889}" srcOrd="0" destOrd="0" presId="urn:microsoft.com/office/officeart/2005/8/layout/chevronAccent+Icon"/>
    <dgm:cxn modelId="{4E806CDC-7F63-4462-8F1B-2BFD35A0D5C4}" srcId="{82DC4AD0-76B7-4846-8A6E-0F7B3C97C024}" destId="{194867E4-0BD5-4A84-B4D7-214338A5D99E}" srcOrd="0" destOrd="0" parTransId="{79DE16A6-ED4E-47F2-9F01-4BD2C5B5CF44}" sibTransId="{9FDDDB1A-2EA0-4820-AB38-231864EF1EFE}"/>
    <dgm:cxn modelId="{84C2624B-9091-405B-B2D9-13B8AE3D90E5}" type="presOf" srcId="{3F275775-4480-4A78-9D1A-FE6BE5DFE574}" destId="{F0A5F9B0-BE8E-4225-8B4D-4F2057239362}" srcOrd="0" destOrd="0" presId="urn:microsoft.com/office/officeart/2005/8/layout/chevronAccent+Icon"/>
    <dgm:cxn modelId="{C0A65CD8-1A8B-4113-A6CB-BD29EBAF0C35}" type="presOf" srcId="{82DC4AD0-76B7-4846-8A6E-0F7B3C97C024}" destId="{09EEF6DA-DA9F-4885-94A8-BD52B1325577}" srcOrd="0" destOrd="0" presId="urn:microsoft.com/office/officeart/2005/8/layout/chevronAccent+Icon"/>
    <dgm:cxn modelId="{6538D91D-BD3B-4FA9-93F7-59761C71F305}" type="presOf" srcId="{2FCBF959-B9BC-47CD-A89A-A489AB61015A}" destId="{51464C4B-DDF9-4010-8A8E-1072382C71CD}" srcOrd="0" destOrd="0" presId="urn:microsoft.com/office/officeart/2005/8/layout/chevronAccent+Icon"/>
    <dgm:cxn modelId="{0E0D6002-41A3-4BE0-A530-86E9D6FE80E5}" type="presOf" srcId="{C4EB1AD9-A082-4A5B-85CB-D7B1C95CB3E1}" destId="{1729F395-7A1E-4F44-9AAD-4A13E8D366B8}" srcOrd="0" destOrd="0" presId="urn:microsoft.com/office/officeart/2005/8/layout/chevronAccent+Icon"/>
    <dgm:cxn modelId="{72195C9B-CED7-4600-845A-5F62E2C73475}" srcId="{82DC4AD0-76B7-4846-8A6E-0F7B3C97C024}" destId="{C4EB1AD9-A082-4A5B-85CB-D7B1C95CB3E1}" srcOrd="3" destOrd="0" parTransId="{F5B70A68-1938-49E5-892F-686CC4A5B763}" sibTransId="{F90BF389-66B4-4104-9AD5-DE093DF6FB18}"/>
    <dgm:cxn modelId="{5BCFDCC0-15B1-450D-AC50-D2DA18FA5499}" type="presOf" srcId="{3531DF36-F76A-4A5E-B8DB-E5EB0D7D8155}" destId="{C6251CCA-1660-4DB8-AD19-DA5682F6BA77}" srcOrd="0" destOrd="0" presId="urn:microsoft.com/office/officeart/2005/8/layout/chevronAccent+Icon"/>
    <dgm:cxn modelId="{65E7652C-B146-4FB0-8DC9-93B93802C0BD}" type="presParOf" srcId="{09EEF6DA-DA9F-4885-94A8-BD52B1325577}" destId="{B0E41AA1-7BAD-49E0-96A0-B038ACF56490}" srcOrd="0" destOrd="0" presId="urn:microsoft.com/office/officeart/2005/8/layout/chevronAccent+Icon"/>
    <dgm:cxn modelId="{74723CB9-0933-4C7B-9A37-84D6FBC638FC}" type="presParOf" srcId="{B0E41AA1-7BAD-49E0-96A0-B038ACF56490}" destId="{A73C2466-66AC-4717-84F9-FE5EDCB64F42}" srcOrd="0" destOrd="0" presId="urn:microsoft.com/office/officeart/2005/8/layout/chevronAccent+Icon"/>
    <dgm:cxn modelId="{591FFC3A-F71E-4D2F-B2B1-D1EB495642F9}" type="presParOf" srcId="{B0E41AA1-7BAD-49E0-96A0-B038ACF56490}" destId="{BDAA8DAD-596E-468A-A462-4909F0680889}" srcOrd="1" destOrd="0" presId="urn:microsoft.com/office/officeart/2005/8/layout/chevronAccent+Icon"/>
    <dgm:cxn modelId="{238D78F8-3CE5-41A0-AFB8-9922CA3874D6}" type="presParOf" srcId="{09EEF6DA-DA9F-4885-94A8-BD52B1325577}" destId="{491647E5-D3D9-4C1E-9A39-63E8B40D9AB9}" srcOrd="1" destOrd="0" presId="urn:microsoft.com/office/officeart/2005/8/layout/chevronAccent+Icon"/>
    <dgm:cxn modelId="{6DE118E9-43B4-4C8C-98F3-62B7B7554F17}" type="presParOf" srcId="{09EEF6DA-DA9F-4885-94A8-BD52B1325577}" destId="{E0D9D227-4A22-4859-AB69-92EAE32F3236}" srcOrd="2" destOrd="0" presId="urn:microsoft.com/office/officeart/2005/8/layout/chevronAccent+Icon"/>
    <dgm:cxn modelId="{3E37D09F-9916-4449-910B-54A4FFAD38E3}" type="presParOf" srcId="{E0D9D227-4A22-4859-AB69-92EAE32F3236}" destId="{28285942-42BA-4309-92D8-D30F4B6B3598}" srcOrd="0" destOrd="0" presId="urn:microsoft.com/office/officeart/2005/8/layout/chevronAccent+Icon"/>
    <dgm:cxn modelId="{D478C960-D6D7-49E1-BBBB-ABEFCC9C54CF}" type="presParOf" srcId="{E0D9D227-4A22-4859-AB69-92EAE32F3236}" destId="{C6251CCA-1660-4DB8-AD19-DA5682F6BA77}" srcOrd="1" destOrd="0" presId="urn:microsoft.com/office/officeart/2005/8/layout/chevronAccent+Icon"/>
    <dgm:cxn modelId="{173C8285-143B-4807-B6AA-791B405EDC33}" type="presParOf" srcId="{09EEF6DA-DA9F-4885-94A8-BD52B1325577}" destId="{04EC22D4-B1AE-4F45-8709-C762B39FCC0D}" srcOrd="3" destOrd="0" presId="urn:microsoft.com/office/officeart/2005/8/layout/chevronAccent+Icon"/>
    <dgm:cxn modelId="{1E665897-B2BE-40CE-959D-F76714AF97BA}" type="presParOf" srcId="{09EEF6DA-DA9F-4885-94A8-BD52B1325577}" destId="{58EEEE70-C348-4A31-AAFE-6A5625525BDF}" srcOrd="4" destOrd="0" presId="urn:microsoft.com/office/officeart/2005/8/layout/chevronAccent+Icon"/>
    <dgm:cxn modelId="{6E20E976-3C87-4640-A2B4-336710AFEBB5}" type="presParOf" srcId="{58EEEE70-C348-4A31-AAFE-6A5625525BDF}" destId="{35E0B7C5-3530-4ACF-AC87-5F67218E8301}" srcOrd="0" destOrd="0" presId="urn:microsoft.com/office/officeart/2005/8/layout/chevronAccent+Icon"/>
    <dgm:cxn modelId="{C9244128-89AB-46D1-B486-F88C9C85821D}" type="presParOf" srcId="{58EEEE70-C348-4A31-AAFE-6A5625525BDF}" destId="{51464C4B-DDF9-4010-8A8E-1072382C71CD}" srcOrd="1" destOrd="0" presId="urn:microsoft.com/office/officeart/2005/8/layout/chevronAccent+Icon"/>
    <dgm:cxn modelId="{BE17087D-64A1-4E5D-BE73-C8AF662E054F}" type="presParOf" srcId="{09EEF6DA-DA9F-4885-94A8-BD52B1325577}" destId="{506CEABD-09BE-4FDA-B41C-4B5ED88F60C6}" srcOrd="5" destOrd="0" presId="urn:microsoft.com/office/officeart/2005/8/layout/chevronAccent+Icon"/>
    <dgm:cxn modelId="{932A7CB9-418F-44FF-A5D9-1FCBB9A77608}" type="presParOf" srcId="{09EEF6DA-DA9F-4885-94A8-BD52B1325577}" destId="{80A7F54A-B9FF-4CF7-B722-7428D6DAC9F5}" srcOrd="6" destOrd="0" presId="urn:microsoft.com/office/officeart/2005/8/layout/chevronAccent+Icon"/>
    <dgm:cxn modelId="{DDFE30A0-573E-4245-A2F1-EDE6CAC6C36B}" type="presParOf" srcId="{80A7F54A-B9FF-4CF7-B722-7428D6DAC9F5}" destId="{EAA59DDD-F62F-479A-B28C-71845D87811B}" srcOrd="0" destOrd="0" presId="urn:microsoft.com/office/officeart/2005/8/layout/chevronAccent+Icon"/>
    <dgm:cxn modelId="{E81860B2-B3AB-4110-931D-2D3E6A01782F}" type="presParOf" srcId="{80A7F54A-B9FF-4CF7-B722-7428D6DAC9F5}" destId="{1729F395-7A1E-4F44-9AAD-4A13E8D366B8}" srcOrd="1" destOrd="0" presId="urn:microsoft.com/office/officeart/2005/8/layout/chevronAccent+Icon"/>
    <dgm:cxn modelId="{E1465FC3-C0DA-4C01-A0EC-D057F5C46E20}" type="presParOf" srcId="{09EEF6DA-DA9F-4885-94A8-BD52B1325577}" destId="{8DC6A50D-0318-4CB3-9A33-728F2CDBD1BC}" srcOrd="7" destOrd="0" presId="urn:microsoft.com/office/officeart/2005/8/layout/chevronAccent+Icon"/>
    <dgm:cxn modelId="{35F2B377-DF6A-4FC2-AEB3-D7799C2BA259}" type="presParOf" srcId="{09EEF6DA-DA9F-4885-94A8-BD52B1325577}" destId="{6C934061-D8E9-429C-B4FA-07E9B23F3CD2}" srcOrd="8" destOrd="0" presId="urn:microsoft.com/office/officeart/2005/8/layout/chevronAccent+Icon"/>
    <dgm:cxn modelId="{9127545D-AC12-40E1-950B-D91A8F1965F1}" type="presParOf" srcId="{6C934061-D8E9-429C-B4FA-07E9B23F3CD2}" destId="{71EBAF76-07B0-4247-BA51-E53D9EF9A106}" srcOrd="0" destOrd="0" presId="urn:microsoft.com/office/officeart/2005/8/layout/chevronAccent+Icon"/>
    <dgm:cxn modelId="{869A3F96-29CA-4CF0-B7C3-69DAD4EC96B9}" type="presParOf" srcId="{6C934061-D8E9-429C-B4FA-07E9B23F3CD2}" destId="{4E56E70D-4589-40BB-ADF8-27797DF10DB8}" srcOrd="1" destOrd="0" presId="urn:microsoft.com/office/officeart/2005/8/layout/chevronAccent+Icon"/>
    <dgm:cxn modelId="{BA979329-A8F8-495F-869A-988BE0E5FB7D}" type="presParOf" srcId="{09EEF6DA-DA9F-4885-94A8-BD52B1325577}" destId="{0A5E1DD1-1AD3-43AC-BD37-E21A1D80E09D}" srcOrd="9" destOrd="0" presId="urn:microsoft.com/office/officeart/2005/8/layout/chevronAccent+Icon"/>
    <dgm:cxn modelId="{A5E739DF-A072-4642-819C-AC039CFA8B05}" type="presParOf" srcId="{09EEF6DA-DA9F-4885-94A8-BD52B1325577}" destId="{699010AE-33CD-457E-AAD0-184FF982F590}" srcOrd="10" destOrd="0" presId="urn:microsoft.com/office/officeart/2005/8/layout/chevronAccent+Icon"/>
    <dgm:cxn modelId="{95B36FB1-E2F5-4946-9287-187CF04907B1}" type="presParOf" srcId="{699010AE-33CD-457E-AAD0-184FF982F590}" destId="{8131FE34-6CCF-4801-9008-22EBC43DDD3F}" srcOrd="0" destOrd="0" presId="urn:microsoft.com/office/officeart/2005/8/layout/chevronAccent+Icon"/>
    <dgm:cxn modelId="{209BA228-F65D-435E-A8F7-2E26C5636D72}" type="presParOf" srcId="{699010AE-33CD-457E-AAD0-184FF982F590}" destId="{F0A5F9B0-BE8E-4225-8B4D-4F205723936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49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3.wmf"/><Relationship Id="rId7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50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52.wmf"/><Relationship Id="rId1" Type="http://schemas.openxmlformats.org/officeDocument/2006/relationships/image" Target="../media/image87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9E9D5-D19E-4480-913A-6A5AEB16E00F}" type="datetimeFigureOut">
              <a:rPr lang="en-SG" smtClean="0"/>
              <a:pPr/>
              <a:t>8/2/2013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2FE4F-ADDD-4D3E-9432-8E8C94D636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6019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http://billmill.org/bloomfilter-tutorial/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BAB3-D2EE-4A94-9D8E-E89D4E153C5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http://people.cs.umass.edu/~mcgregor/711S12/sketches1.pdf</a:t>
            </a:r>
          </a:p>
          <a:p>
            <a:r>
              <a:rPr lang="en-US" dirty="0" smtClean="0"/>
              <a:t>http://www.eecs.harvard.edu/~michaelm/NEWWORK/postscripts/cbf2.pdf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BAB3-D2EE-4A94-9D8E-E89D4E153C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97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58DEC-7B34-4966-8084-6F188622C259}" type="slidenum">
              <a:rPr lang="en-US"/>
              <a:pPr/>
              <a:t>57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79" y="4344378"/>
            <a:ext cx="5486400" cy="41144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AD5FB-8823-406B-AA34-45DD31566C38}" type="slidenum">
              <a:rPr lang="en-US"/>
              <a:pPr/>
              <a:t>60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F724-4F5A-4F01-8502-56B1445C3D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BAB3-D2EE-4A94-9D8E-E89D4E153C5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7166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9239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3042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69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1B99EA-D4CF-4F98-8BF2-8A4F279E0C2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4000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11239CD-8307-0B46-B9D2-07597E0069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06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5993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80785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63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221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934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9425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40856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317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F4A5-5309-49F0-8711-DF4B5ABCAE7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24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mcgill.ca/~denis/notes09.pdf" TargetMode="External"/><Relationship Id="rId2" Type="http://schemas.openxmlformats.org/officeDocument/2006/relationships/hyperlink" Target="http://people.cs.umass.edu/~mcgregor/slides/10-jhu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Reservoir_sampling" TargetMode="External"/><Relationship Id="rId5" Type="http://schemas.openxmlformats.org/officeDocument/2006/relationships/hyperlink" Target="http://www.mathcs.emory.edu/~cheung/papers/StreamDB/RandomSampling/1985-Vitter-Random-sampling-with-reservior.pdf" TargetMode="External"/><Relationship Id="rId4" Type="http://schemas.openxmlformats.org/officeDocument/2006/relationships/hyperlink" Target="http://en.wikipedia.org/wiki/Streaming_algorith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mass.edu/~mcgregor/711S12/sketches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cs.harvard.edu/~michaelm/NEWWORK/postscripts/cbf2.pd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hyperlink" Target="http://www.tau.ac.il/~nogaa/PDFS/amsz4.pdf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4.jpeg"/><Relationship Id="rId3" Type="http://schemas.openxmlformats.org/officeDocument/2006/relationships/image" Target="../media/image43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86.jpeg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cs.umass.edu/~mcgregor/papers/07-openproblems.pdf" TargetMode="External"/><Relationship Id="rId3" Type="http://schemas.openxmlformats.org/officeDocument/2006/relationships/hyperlink" Target="https://sites.google.com/site/countminsketch/networking" TargetMode="External"/><Relationship Id="rId7" Type="http://schemas.openxmlformats.org/officeDocument/2006/relationships/hyperlink" Target="https://sites.google.com/site/countminsketch/code" TargetMode="External"/><Relationship Id="rId2" Type="http://schemas.openxmlformats.org/officeDocument/2006/relationships/hyperlink" Target="https://sites.google.com/site/countminsketch/compressed-sens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countminsketch/extensions" TargetMode="External"/><Relationship Id="rId5" Type="http://schemas.openxmlformats.org/officeDocument/2006/relationships/hyperlink" Target="https://sites.google.com/site/countminsketch/cm-eclectics" TargetMode="External"/><Relationship Id="rId4" Type="http://schemas.openxmlformats.org/officeDocument/2006/relationships/hyperlink" Target="https://sites.google.com/site/countminsketch/databases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urnal_of_Computer_and_System_Sciences" TargetMode="External"/><Relationship Id="rId13" Type="http://schemas.openxmlformats.org/officeDocument/2006/relationships/hyperlink" Target="http://www.wiley.com/WileyCDA/WileyTitle/productCd-EHEP001029.html" TargetMode="External"/><Relationship Id="rId18" Type="http://schemas.openxmlformats.org/officeDocument/2006/relationships/hyperlink" Target="http://www.cs.bu.edu/fac/byers/courses/559/F07/SCRIBE/scribe-notes-10-3.pdf" TargetMode="External"/><Relationship Id="rId3" Type="http://schemas.openxmlformats.org/officeDocument/2006/relationships/hyperlink" Target="https://sites.google.com/site/countminsketch/cmz-sdm.pdf?attredirects=0" TargetMode="External"/><Relationship Id="rId7" Type="http://schemas.openxmlformats.org/officeDocument/2006/relationships/hyperlink" Target="http://www.tau.ac.il/~nogaa/PDFS/amsz4.pdf" TargetMode="External"/><Relationship Id="rId12" Type="http://schemas.openxmlformats.org/officeDocument/2006/relationships/hyperlink" Target="http://www.cambridge.org/uk/catalogue/catalogue.asp?isbn=0521835402" TargetMode="External"/><Relationship Id="rId17" Type="http://schemas.openxmlformats.org/officeDocument/2006/relationships/hyperlink" Target="http://www.cs.dartmouth.edu/~ac/Teach/CS85-Fall09/Notes/lecnotes.pdf" TargetMode="External"/><Relationship Id="rId2" Type="http://schemas.openxmlformats.org/officeDocument/2006/relationships/hyperlink" Target="https://sites.google.com/site/countminsketch/cm-latin.pdf?attredirects=0" TargetMode="External"/><Relationship Id="rId16" Type="http://schemas.openxmlformats.org/officeDocument/2006/relationships/hyperlink" Target="http://www.cs.mcgill.ca/~denis/notes0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rio_Szegedy" TargetMode="External"/><Relationship Id="rId11" Type="http://schemas.openxmlformats.org/officeDocument/2006/relationships/hyperlink" Target="http://www.charuaggarwal.net/synopsis.pdf" TargetMode="External"/><Relationship Id="rId5" Type="http://schemas.openxmlformats.org/officeDocument/2006/relationships/hyperlink" Target="http://en.wikipedia.org/wiki/Noga_Alon" TargetMode="External"/><Relationship Id="rId15" Type="http://schemas.openxmlformats.org/officeDocument/2006/relationships/hyperlink" Target="http://www.cs.bris.ac.uk/probtcs08/videos/cormode2.mp4" TargetMode="External"/><Relationship Id="rId10" Type="http://schemas.openxmlformats.org/officeDocument/2006/relationships/hyperlink" Target="http://dimacs.rutgers.edu/~graham/pubs/papers/cmencyc.pdf" TargetMode="External"/><Relationship Id="rId4" Type="http://schemas.openxmlformats.org/officeDocument/2006/relationships/hyperlink" Target="http://dimacs.rutgers.edu/~graham/pubs/papers/cmsoft.pdf" TargetMode="External"/><Relationship Id="rId9" Type="http://schemas.openxmlformats.org/officeDocument/2006/relationships/hyperlink" Target="http://www.eecs.harvard.edu/~michaelm/NEWWORK/postscripts/BloomFilterSurvey.pdf" TargetMode="External"/><Relationship Id="rId14" Type="http://schemas.openxmlformats.org/officeDocument/2006/relationships/hyperlink" Target="http://www.iaria.org/conferences2010/filesICIMP10/ICIMP_Tutorial_Christian_Callegari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836712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Streaming Algorithms</a:t>
            </a:r>
            <a:endParaRPr lang="en-GB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52936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CS6234 – Advanced Algorithms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NARMADA SAMBATURU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SUBHASREE BASU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ALOK KUMAR KESHRI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RAJIV RATN SHAH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VENKATA KIRAN YEDUGUNDLA</a:t>
            </a:r>
          </a:p>
          <a:p>
            <a:r>
              <a:rPr lang="en-SG" sz="2000" b="1" dirty="0" smtClean="0">
                <a:solidFill>
                  <a:schemeClr val="tx1"/>
                </a:solidFill>
                <a:effectLst/>
              </a:rPr>
              <a:t>VU VINH AN</a:t>
            </a:r>
          </a:p>
          <a:p>
            <a:endParaRPr lang="en-SG" b="0" dirty="0" smtClean="0">
              <a:effectLst/>
            </a:endParaRPr>
          </a:p>
          <a:p>
            <a:endParaRPr lang="en-SG" b="0" dirty="0" smtClean="0">
              <a:effectLst/>
            </a:endParaRPr>
          </a:p>
          <a:p>
            <a:endParaRPr lang="en-SG" b="0" dirty="0" smtClean="0">
              <a:effectLst/>
            </a:endParaRPr>
          </a:p>
          <a:p>
            <a:endParaRPr lang="en-SG" b="0" dirty="0" smtClean="0">
              <a:effectLst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7604037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Streaming Models – Turnstile Model</a:t>
            </a:r>
            <a:endParaRPr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Turnstile Model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: Arrivals and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Departures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Most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general streaming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model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c[x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]  can be &gt;0 or &lt;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0</a:t>
            </a:r>
          </a:p>
          <a:p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Example: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&lt;x, 3&gt;, &lt;y,2&gt;, &lt;x, -2&gt;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encodes final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state of  &lt;x, 1&gt;, &lt;y, 2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&gt;.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Can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represent fluctuating quantities, or measure differences between two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distributions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144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29815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Overview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4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GB" sz="3600" b="1" dirty="0">
                <a:latin typeface="Calibri" pitchFamily="34" charset="0"/>
                <a:cs typeface="Calibri" pitchFamily="34" charset="0"/>
              </a:rPr>
              <a:t>Sampling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Idea 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small random sample S of the data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is often enough to represent all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the data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Example 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To compute median packet size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Sample some packets</a:t>
            </a:r>
          </a:p>
          <a:p>
            <a:pPr marL="457200" lvl="1" indent="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Present median size of sampled packets as true median</a:t>
            </a:r>
          </a:p>
          <a:p>
            <a:pPr marL="457200" lvl="1" indent="0"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Challenge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Don’t know how long the stream is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6477000" cy="13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983524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Reservoir Sampling - Idea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We have a reservoir that can contain k samples</a:t>
                </a:r>
              </a:p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Initially accept every incoming sample till reservoir fills up</a:t>
                </a:r>
              </a:p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After reservoir is full, accept sample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alibri" pitchFamily="34" charset="0"/>
                      </a:rPr>
                      <m:t>𝑘</m:t>
                    </m:r>
                    <m:r>
                      <a:rPr lang="en-US" sz="2400" i="1" dirty="0" smtClean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alibri" pitchFamily="34" charset="0"/>
                      </a:rPr>
                      <m:t>𝑘</m:t>
                    </m:r>
                    <m:r>
                      <a:rPr lang="en-US" sz="2400" i="1" dirty="0" smtClean="0">
                        <a:latin typeface="Cambria Math"/>
                        <a:cs typeface="Calibri" pitchFamily="34" charset="0"/>
                      </a:rPr>
                      <m:t>/</m:t>
                    </m:r>
                    <m:r>
                      <a:rPr lang="en-US" sz="2400" i="1" dirty="0" err="1" smtClean="0">
                        <a:latin typeface="Cambria Math"/>
                        <a:cs typeface="Calibri" pitchFamily="34" charset="0"/>
                      </a:rPr>
                      <m:t>𝑘</m:t>
                    </m:r>
                    <m:r>
                      <a:rPr lang="en-US" sz="2400" i="1" dirty="0" err="1" smtClean="0">
                        <a:latin typeface="Cambria Math"/>
                        <a:cs typeface="Calibri" pitchFamily="34" charset="0"/>
                      </a:rPr>
                      <m:t>+</m:t>
                    </m:r>
                    <m:r>
                      <a:rPr lang="en-US" sz="2400" i="1" dirty="0" err="1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This means as long as our reservoir has space, we sample every item</a:t>
                </a:r>
              </a:p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Then we replace items in our reservoir with gradually decreasing probability</a:t>
                </a:r>
              </a:p>
              <a:p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94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Reservoir Sampling - Algorithm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9808"/>
            <a:ext cx="677445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87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Probability Calculations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28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Probability of any element to be included at round t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65313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Observation:</a:t>
            </a:r>
          </a:p>
          <a:p>
            <a:r>
              <a:rPr lang="en-US" dirty="0" smtClean="0"/>
              <a:t>Hence even though at the beginning a lot of elements get replaced, with the increase in the stream size, the probability of a new record evicting the old one drops.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16</a:t>
            </a:fld>
            <a:endParaRPr lang="en-SG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98884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Let us consider a time t &gt; N.</a:t>
            </a:r>
          </a:p>
          <a:p>
            <a:r>
              <a:rPr lang="en-US" sz="3000" dirty="0" smtClean="0"/>
              <a:t>Let the number of elements that has arrived till now be </a:t>
            </a:r>
            <a:r>
              <a:rPr lang="en-US" sz="3000" dirty="0" err="1" smtClean="0"/>
              <a:t>N</a:t>
            </a:r>
            <a:r>
              <a:rPr lang="en-US" sz="3000" baseline="-25000" dirty="0" err="1" smtClean="0"/>
              <a:t>t</a:t>
            </a:r>
            <a:endParaRPr lang="en-US" sz="3000" baseline="-25000" dirty="0" smtClean="0"/>
          </a:p>
          <a:p>
            <a:r>
              <a:rPr lang="en-US" sz="3000" dirty="0" smtClean="0"/>
              <a:t>Since at each round, all the elements have equal probabilities, the probability of any element being included in the sample is N/ </a:t>
            </a:r>
            <a:r>
              <a:rPr lang="en-US" sz="3000" dirty="0" err="1" smtClean="0"/>
              <a:t>N</a:t>
            </a:r>
            <a:r>
              <a:rPr lang="en-US" sz="3000" baseline="-25000" dirty="0" err="1" smtClean="0"/>
              <a:t>t</a:t>
            </a:r>
            <a:endParaRPr lang="en-US" sz="3000" baseline="-25000" dirty="0" smtClean="0"/>
          </a:p>
          <a:p>
            <a:endParaRPr lang="en-US" baseline="-25000" dirty="0"/>
          </a:p>
          <a:p>
            <a:pPr>
              <a:buNone/>
            </a:pPr>
            <a:endParaRPr lang="en-US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4252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Probability of any element to be chosen for the final Sample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sz="2800" dirty="0" smtClean="0"/>
              <a:t>Let the final stream be of size N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Claim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The probability of any element to be in the sample is N/ N</a:t>
            </a:r>
            <a:r>
              <a:rPr lang="en-US" sz="2800" baseline="-25000" dirty="0" smtClean="0"/>
              <a:t>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35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Probability of survival of the initial N elements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18</a:t>
            </a:fld>
            <a:endParaRPr lang="en-SG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/>
            </p:nvSpPr>
            <p:spPr>
              <a:xfrm>
                <a:off x="457200" y="1409700"/>
                <a:ext cx="8229600" cy="4038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Let us choose any particular element out of our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initial elements.(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baseline="-25000" dirty="0" err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say)</a:t>
                </a:r>
              </a:p>
              <a:p>
                <a:r>
                  <a:rPr lang="en-US" dirty="0" smtClean="0"/>
                  <a:t>The eviction tournament starts after the arrival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  <m:r>
                      <a:rPr lang="en-US" i="1" baseline="30000" dirty="0" err="1" smtClean="0">
                        <a:latin typeface="Cambria Math"/>
                      </a:rPr>
                      <m:t>𝑠𝑡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element</a:t>
                </a:r>
              </a:p>
              <a:p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  <m:r>
                      <a:rPr lang="en-US" i="1" baseline="30000" dirty="0" err="1" smtClean="0">
                        <a:latin typeface="Cambria Math"/>
                      </a:rPr>
                      <m:t>𝑠𝑡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element is chosen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/(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that if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  <m:r>
                      <a:rPr lang="en-US" i="1" baseline="30000" dirty="0" err="1" smtClean="0">
                        <a:latin typeface="Cambria Math"/>
                      </a:rPr>
                      <m:t>𝑠𝑡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element is chosen by evicting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baseline="-25000" dirty="0" err="1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0" dirty="0" smtClean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1/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Hence probability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  <m:r>
                      <a:rPr lang="en-US" i="1" baseline="-25000" dirty="0" err="1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being evicted in this case is </a:t>
                </a: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(1/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) </m:t>
                      </m:r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latin typeface="Cambria Math"/>
                        </a:rPr>
                        <m:t> (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/(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+1)) =</m:t>
                      </m:r>
                      <m:r>
                        <a:rPr lang="en-US" i="1" dirty="0" smtClean="0">
                          <a:latin typeface="Cambria Math"/>
                        </a:rPr>
                        <m:t> 1/</m:t>
                      </m:r>
                      <m:r>
                        <a:rPr lang="en-US" i="1" dirty="0" smtClean="0">
                          <a:latin typeface="Cambria Math"/>
                        </a:rPr>
                        <m:t>𝑁</m:t>
                      </m:r>
                      <m:r>
                        <a:rPr lang="en-US" i="1" dirty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baseline="-25000" dirty="0" err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survives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1−(1/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+1))=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/(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Similarly the case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survives when (N+2)</a:t>
                </a:r>
                <a:r>
                  <a:rPr lang="en-US" baseline="30000" dirty="0" err="1" smtClean="0"/>
                  <a:t>nd</a:t>
                </a:r>
                <a:r>
                  <a:rPr lang="en-US" dirty="0" smtClean="0"/>
                  <a:t> element arrives = (N+1)/ (N+2)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probability of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surviving two new records </a:t>
                </a:r>
              </a:p>
              <a:p>
                <a:pPr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= (N</a:t>
                </a:r>
                <a:r>
                  <a:rPr lang="en-US" dirty="0" smtClean="0"/>
                  <a:t>/(N+1)) </a:t>
                </a:r>
                <a:r>
                  <a:rPr lang="en-US" dirty="0" smtClean="0"/>
                  <a:t>X </a:t>
                </a:r>
                <a:r>
                  <a:rPr lang="en-US" dirty="0" smtClean="0"/>
                  <a:t>((N+1)/ (N+2))</a:t>
                </a:r>
                <a:endParaRPr lang="en-US" dirty="0" smtClean="0"/>
              </a:p>
              <a:p>
                <a:r>
                  <a:rPr lang="en-US" dirty="0" smtClean="0"/>
                  <a:t>The probability of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surviving till the end </a:t>
                </a:r>
              </a:p>
              <a:p>
                <a:pPr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= (N</a:t>
                </a:r>
                <a:r>
                  <a:rPr lang="en-US" dirty="0" smtClean="0"/>
                  <a:t>/(N+1)) </a:t>
                </a:r>
                <a:r>
                  <a:rPr lang="en-US" dirty="0" smtClean="0"/>
                  <a:t>X </a:t>
                </a:r>
                <a:r>
                  <a:rPr lang="en-US" dirty="0" smtClean="0"/>
                  <a:t>((N+1)/ (N+2))  </a:t>
                </a:r>
                <a:r>
                  <a:rPr lang="en-US" dirty="0" smtClean="0"/>
                  <a:t>X ……. X </a:t>
                </a:r>
                <a:r>
                  <a:rPr lang="en-US" dirty="0" smtClean="0"/>
                  <a:t>((N</a:t>
                </a:r>
                <a:r>
                  <a:rPr lang="en-US" baseline="-25000" dirty="0" smtClean="0"/>
                  <a:t>T </a:t>
                </a:r>
                <a:r>
                  <a:rPr lang="en-US" dirty="0" smtClean="0"/>
                  <a:t>-</a:t>
                </a:r>
                <a:r>
                  <a:rPr lang="en-US" dirty="0" smtClean="0"/>
                  <a:t>1)/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) = N/ N</a:t>
                </a:r>
                <a:r>
                  <a:rPr lang="en-US" baseline="-25000" dirty="0" smtClean="0"/>
                  <a:t>T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09700"/>
                <a:ext cx="8229600" cy="4038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93" t="-2112" r="-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6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Probability of survival of the elements after the initial N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19</a:t>
            </a:fld>
            <a:endParaRPr lang="en-SG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562101"/>
            <a:ext cx="82296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the last arriving element to be selected, the probability is N/ N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For the element before the last, the probability of selection </a:t>
            </a:r>
          </a:p>
          <a:p>
            <a:r>
              <a:rPr lang="en-US" dirty="0" smtClean="0"/>
              <a:t>= N/ (N</a:t>
            </a:r>
            <a:r>
              <a:rPr lang="en-US" baseline="-25000" dirty="0" smtClean="0"/>
              <a:t>T </a:t>
            </a:r>
            <a:r>
              <a:rPr lang="en-US" dirty="0" smtClean="0"/>
              <a:t>-1)</a:t>
            </a:r>
          </a:p>
          <a:p>
            <a:r>
              <a:rPr lang="en-US" dirty="0" smtClean="0"/>
              <a:t>The probability of the last element replacing the last but one element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= (N/ N</a:t>
            </a:r>
            <a:r>
              <a:rPr lang="en-US" baseline="-25000" dirty="0" smtClean="0"/>
              <a:t>T</a:t>
            </a:r>
            <a:r>
              <a:rPr lang="en-US" dirty="0" smtClean="0"/>
              <a:t>) X (1/N) = 1/ N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The probability that the last but one element survives = 1- </a:t>
            </a:r>
            <a:r>
              <a:rPr lang="en-US" dirty="0"/>
              <a:t>1</a:t>
            </a:r>
            <a:r>
              <a:rPr lang="en-US" dirty="0" smtClean="0"/>
              <a:t>/ N</a:t>
            </a:r>
            <a:r>
              <a:rPr lang="en-US" baseline="-25000" dirty="0" smtClean="0"/>
              <a:t>T </a:t>
            </a:r>
            <a:r>
              <a:rPr lang="en-US" dirty="0" smtClean="0"/>
              <a:t>= (N</a:t>
            </a:r>
            <a:r>
              <a:rPr lang="en-US" baseline="-25000" dirty="0" smtClean="0"/>
              <a:t>T </a:t>
            </a:r>
            <a:r>
              <a:rPr lang="en-US" dirty="0" smtClean="0"/>
              <a:t>-1)/ N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The probability that the last but one survives till the end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= (N</a:t>
            </a:r>
            <a:r>
              <a:rPr lang="en-US" dirty="0" smtClean="0"/>
              <a:t>/( </a:t>
            </a:r>
            <a:r>
              <a:rPr lang="en-US" dirty="0" smtClean="0"/>
              <a:t>N</a:t>
            </a:r>
            <a:r>
              <a:rPr lang="en-US" baseline="-25000" dirty="0" smtClean="0"/>
              <a:t>T </a:t>
            </a:r>
            <a:r>
              <a:rPr lang="en-US" dirty="0" smtClean="0"/>
              <a:t>-1</a:t>
            </a:r>
            <a:r>
              <a:rPr lang="en-US" dirty="0" smtClean="0"/>
              <a:t>)) </a:t>
            </a:r>
            <a:r>
              <a:rPr lang="en-US" dirty="0" smtClean="0"/>
              <a:t>X (N</a:t>
            </a:r>
            <a:r>
              <a:rPr lang="en-US" baseline="-25000" dirty="0" smtClean="0"/>
              <a:t>T </a:t>
            </a:r>
            <a:r>
              <a:rPr lang="en-US" dirty="0" smtClean="0"/>
              <a:t>-1)/ N</a:t>
            </a:r>
            <a:r>
              <a:rPr lang="en-US" baseline="-25000" dirty="0" smtClean="0"/>
              <a:t>T </a:t>
            </a:r>
            <a:r>
              <a:rPr lang="en-US" dirty="0" smtClean="0"/>
              <a:t>= N/ N</a:t>
            </a:r>
            <a:r>
              <a:rPr lang="en-US" baseline="-25000" dirty="0" smtClean="0"/>
              <a:t>T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extBox 3"/>
          <p:cNvSpPr txBox="1"/>
          <p:nvPr/>
        </p:nvSpPr>
        <p:spPr>
          <a:xfrm>
            <a:off x="723900" y="519029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Similarly we can show that the probability of survival of any element in the sample is N/ N</a:t>
            </a:r>
            <a:r>
              <a:rPr lang="en-US" sz="2400" baseline="-25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381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Overview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2783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Calculating the </a:t>
            </a:r>
            <a:br>
              <a:rPr lang="en-US" sz="4000" b="1" dirty="0" smtClean="0"/>
            </a:br>
            <a:r>
              <a:rPr lang="en-US" sz="4000" b="1" dirty="0" smtClean="0"/>
              <a:t>Maximum Reservoir Size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819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Some </a:t>
            </a:r>
            <a:r>
              <a:rPr lang="en-US" sz="4000" b="1" dirty="0"/>
              <a:t>O</a:t>
            </a:r>
            <a:r>
              <a:rPr lang="en-US" sz="4000" b="1" dirty="0" smtClean="0"/>
              <a:t>bservations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21</a:t>
            </a:fld>
            <a:endParaRPr lang="en-SG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Initially the reservoir contains N elements</a:t>
            </a:r>
          </a:p>
          <a:p>
            <a:r>
              <a:rPr lang="en-US" dirty="0" smtClean="0"/>
              <a:t>Hence the size of the reservoir space is also N</a:t>
            </a:r>
          </a:p>
          <a:p>
            <a:r>
              <a:rPr lang="en-US" dirty="0" smtClean="0"/>
              <a:t>New records are added to the reservoir only when it will replace any element present previously in the reservoir. </a:t>
            </a:r>
          </a:p>
          <a:p>
            <a:r>
              <a:rPr lang="en-US" dirty="0" smtClean="0"/>
              <a:t>If it is not replacing any element, then it is not added to the reservoir space and we move on to the next element. </a:t>
            </a:r>
          </a:p>
          <a:p>
            <a:r>
              <a:rPr lang="en-US" dirty="0" smtClean="0"/>
              <a:t>However we find that when an element is evicted from the reservoir, it still exists in the reservoir storage space. </a:t>
            </a:r>
          </a:p>
          <a:p>
            <a:r>
              <a:rPr lang="en-US" dirty="0" smtClean="0"/>
              <a:t>The position in the array that held its pointer, now holds some other element’s pointer. But the element is still present in the reservoir space</a:t>
            </a:r>
          </a:p>
          <a:p>
            <a:r>
              <a:rPr lang="en-US" dirty="0" smtClean="0"/>
              <a:t>Hence the total number of elements in the reservoir space at any particular time ≥ 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97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Maximum Size of the Reservoir 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new elements are added to the reservoir with initial probability N/N+1</a:t>
                </a:r>
              </a:p>
              <a:p>
                <a:r>
                  <a:rPr lang="en-US" dirty="0" smtClean="0"/>
                  <a:t>This probability steadily drops to N/ N</a:t>
                </a:r>
                <a:r>
                  <a:rPr lang="en-US" baseline="-25000" dirty="0" smtClean="0"/>
                  <a:t>T</a:t>
                </a:r>
              </a:p>
              <a:p>
                <a:r>
                  <a:rPr lang="en-US" dirty="0" smtClean="0"/>
                  <a:t>The statistical expectation of the size S of the reservoir space can thus be calculated as</a:t>
                </a:r>
              </a:p>
              <a:p>
                <a:pPr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N + (N/N+1) + ……. + (N/ N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Overestimating it with an integral the reservoir size can be estimated as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Thus, reservoir estimate is:</a:t>
                </a:r>
              </a:p>
              <a:p>
                <a:pPr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				 S = N[1 + </a:t>
                </a:r>
                <a:r>
                  <a:rPr lang="en-US" dirty="0" err="1" smtClean="0"/>
                  <a:t>ln</a:t>
                </a:r>
                <a:r>
                  <a:rPr lang="en-US" dirty="0" smtClean="0"/>
                  <a:t> (N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/N)] </a:t>
                </a:r>
              </a:p>
              <a:p>
                <a:r>
                  <a:rPr lang="en-US" dirty="0" smtClean="0"/>
                  <a:t>Hence we find that the space needed is O(N log(N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))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2156" r="-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287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Priority Sample for Sliding Window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8028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Reservoir Sampling Vs Sliding Window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6781800" cy="1447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Works well when we have only inserts into a sample</a:t>
            </a:r>
          </a:p>
          <a:p>
            <a:r>
              <a:rPr lang="en-US" dirty="0" smtClean="0"/>
              <a:t>The first element in the data stream can be retained in the final sample </a:t>
            </a:r>
          </a:p>
          <a:p>
            <a:r>
              <a:rPr lang="en-US" dirty="0" smtClean="0"/>
              <a:t>It does not consider the expiry of any record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Reservoir Sampling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352800"/>
            <a:ext cx="7086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latin typeface="+mj-lt"/>
                <a:ea typeface="+mj-ea"/>
                <a:cs typeface="+mj-cs"/>
              </a:rPr>
              <a:t>Sliding Window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114800"/>
            <a:ext cx="678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/>
              <a:t>Works well </a:t>
            </a:r>
            <a:r>
              <a:rPr lang="en-US" sz="2600" dirty="0" smtClean="0"/>
              <a:t>when we need to consider “timeliness” of the data</a:t>
            </a:r>
            <a:endParaRPr lang="en-US" sz="2600" dirty="0"/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Data is considered to be expired after a certain time interval </a:t>
            </a:r>
            <a:endParaRPr lang="en-US" sz="2600" dirty="0"/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“Sliding window” in essence is such a random sample of fixed size (say k) “moving” over the most recent elements in the data stream</a:t>
            </a:r>
            <a:endParaRPr lang="en-US" sz="2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132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Types of Sliding Window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Sequence-based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-- they are windows of size k moving over the k mist recently arrived data. Example being chain-sample algorithm</a:t>
            </a:r>
          </a:p>
          <a:p>
            <a:r>
              <a:rPr lang="en-US" sz="2800" b="1" dirty="0" smtClean="0"/>
              <a:t>Time-stamp based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-- windows of duration t consist of elements whose arrival timestamp is within a time interval  t of the current time. Example being Priority Sample for Sliding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663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Principles of the </a:t>
            </a:r>
            <a:r>
              <a:rPr lang="en-US" sz="3200" b="1" dirty="0"/>
              <a:t>P</a:t>
            </a:r>
            <a:r>
              <a:rPr lang="en-US" sz="3200" b="1" dirty="0" smtClean="0"/>
              <a:t>riority </a:t>
            </a:r>
            <a:r>
              <a:rPr lang="en-US" sz="3200" b="1" dirty="0"/>
              <a:t>S</a:t>
            </a:r>
            <a:r>
              <a:rPr lang="en-US" sz="3200" b="1" dirty="0" smtClean="0"/>
              <a:t>ampling algorithm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As each element arrives, it is assigned a randomly-chosen priority between 0 and 1</a:t>
            </a:r>
          </a:p>
          <a:p>
            <a:r>
              <a:rPr lang="en-US" sz="2800" dirty="0" smtClean="0"/>
              <a:t>An element is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ineligible</a:t>
            </a:r>
            <a:r>
              <a:rPr lang="en-US" sz="2800" b="1" dirty="0" smtClean="0"/>
              <a:t> </a:t>
            </a:r>
            <a:r>
              <a:rPr lang="en-US" sz="2800" dirty="0" smtClean="0"/>
              <a:t>if there is another element with a later timestamp and higher priority</a:t>
            </a:r>
          </a:p>
          <a:p>
            <a:r>
              <a:rPr lang="en-US" sz="2800" dirty="0" smtClean="0"/>
              <a:t>The element selected for inclusion in the sample is thus the most </a:t>
            </a:r>
            <a:r>
              <a:rPr lang="en-US" sz="2800" b="1" dirty="0" smtClean="0"/>
              <a:t>active</a:t>
            </a:r>
            <a:r>
              <a:rPr lang="en-US" sz="2800" dirty="0" smtClean="0"/>
              <a:t> element with the </a:t>
            </a:r>
            <a:r>
              <a:rPr lang="en-US" sz="2800" b="1" dirty="0" smtClean="0"/>
              <a:t>highest priority</a:t>
            </a:r>
          </a:p>
          <a:p>
            <a:r>
              <a:rPr lang="en-US" sz="2800" dirty="0" smtClean="0"/>
              <a:t>If we have a sample size of k, we generate k priorities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, ……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for each element. The element with the highest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chosen for each </a:t>
            </a:r>
            <a:r>
              <a:rPr lang="en-US" sz="2800" dirty="0" err="1" smtClean="0"/>
              <a:t>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796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Memory Usage for Priority Sampling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/>
          <a:lstStyle/>
          <a:p>
            <a:r>
              <a:rPr lang="en-US" sz="2800" dirty="0" smtClean="0"/>
              <a:t>We will be storing only the eligible elements in the memory</a:t>
            </a:r>
          </a:p>
          <a:p>
            <a:r>
              <a:rPr lang="en-US" sz="2800" dirty="0" smtClean="0"/>
              <a:t>These elements can be made to form right spine of the </a:t>
            </a:r>
            <a:r>
              <a:rPr lang="en-US" sz="2800" dirty="0" err="1" smtClean="0"/>
              <a:t>datastructure</a:t>
            </a:r>
            <a:r>
              <a:rPr lang="en-US" sz="2800" dirty="0" smtClean="0"/>
              <a:t> “</a:t>
            </a:r>
            <a:r>
              <a:rPr lang="en-US" sz="2800" dirty="0" err="1" smtClean="0"/>
              <a:t>treap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Therefore expected memory usage is O(log n), or O(k log n) for samples of size 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6916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C. R. Argon and R.G. Seidel, </a:t>
            </a:r>
            <a:r>
              <a:rPr lang="en-US" dirty="0" err="1" smtClean="0"/>
              <a:t>Randomised</a:t>
            </a:r>
            <a:r>
              <a:rPr lang="en-US" dirty="0" smtClean="0"/>
              <a:t> Search Trees, Proc of the 30</a:t>
            </a:r>
            <a:r>
              <a:rPr lang="en-US" baseline="30000" dirty="0" smtClean="0"/>
              <a:t>th</a:t>
            </a:r>
            <a:r>
              <a:rPr lang="en-US" dirty="0" smtClean="0"/>
              <a:t> IEEE </a:t>
            </a:r>
            <a:r>
              <a:rPr lang="en-US" dirty="0" err="1" smtClean="0"/>
              <a:t>Symp</a:t>
            </a:r>
            <a:r>
              <a:rPr lang="en-US" dirty="0" smtClean="0"/>
              <a:t> on Foundations of Computer Science, 1989, pp 540-545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K. </a:t>
            </a:r>
            <a:r>
              <a:rPr lang="en-US" dirty="0" err="1" smtClean="0"/>
              <a:t>Mulmuley</a:t>
            </a:r>
            <a:r>
              <a:rPr lang="en-US" dirty="0" smtClean="0"/>
              <a:t>, Computational Geometry: An Introduction through </a:t>
            </a:r>
            <a:r>
              <a:rPr lang="en-US" dirty="0" err="1" smtClean="0"/>
              <a:t>Ramdomised</a:t>
            </a:r>
            <a:r>
              <a:rPr lang="en-US" dirty="0" smtClean="0"/>
              <a:t> Algorithms,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47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References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cs typeface="Calibri" pitchFamily="34" charset="0"/>
              </a:rPr>
              <a:t>Crash course - </a:t>
            </a:r>
            <a:r>
              <a:rPr lang="en-SG" sz="1400" dirty="0">
                <a:cs typeface="Calibri" pitchFamily="34" charset="0"/>
                <a:hlinkClick r:id="rId2"/>
              </a:rPr>
              <a:t>http://people.cs.umass.edu/~</a:t>
            </a:r>
            <a:r>
              <a:rPr lang="en-SG" sz="1400" dirty="0" smtClean="0">
                <a:cs typeface="Calibri" pitchFamily="34" charset="0"/>
                <a:hlinkClick r:id="rId2"/>
              </a:rPr>
              <a:t>mcgregor/slides/10-jhu1.pdf</a:t>
            </a:r>
            <a:endParaRPr lang="en-SG" sz="1400" dirty="0" smtClean="0">
              <a:cs typeface="Calibri" pitchFamily="34" charset="0"/>
            </a:endParaRPr>
          </a:p>
          <a:p>
            <a:r>
              <a:rPr lang="en-SG" sz="1400" dirty="0" smtClean="0">
                <a:cs typeface="Calibri" pitchFamily="34" charset="0"/>
              </a:rPr>
              <a:t>Notes </a:t>
            </a:r>
          </a:p>
          <a:p>
            <a:pPr lvl="1">
              <a:buFont typeface="Wingdings" pitchFamily="2" charset="2"/>
              <a:buChar char="§"/>
            </a:pPr>
            <a:r>
              <a:rPr lang="en-SG" sz="1050" dirty="0" smtClean="0">
                <a:cs typeface="Calibri" pitchFamily="34" charset="0"/>
                <a:hlinkClick r:id="rId3"/>
              </a:rPr>
              <a:t>http</a:t>
            </a:r>
            <a:r>
              <a:rPr lang="en-SG" sz="1050" dirty="0">
                <a:cs typeface="Calibri" pitchFamily="34" charset="0"/>
                <a:hlinkClick r:id="rId3"/>
              </a:rPr>
              <a:t>://www.cs.mcgill.ca/~</a:t>
            </a:r>
            <a:r>
              <a:rPr lang="en-SG" sz="1050" dirty="0" smtClean="0">
                <a:cs typeface="Calibri" pitchFamily="34" charset="0"/>
                <a:hlinkClick r:id="rId3"/>
              </a:rPr>
              <a:t>denis/notes09.pdf</a:t>
            </a:r>
            <a:endParaRPr lang="en-SG" sz="1050" dirty="0" smtClean="0"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SG" sz="1050" dirty="0">
                <a:cs typeface="Calibri" pitchFamily="34" charset="0"/>
              </a:rPr>
              <a:t>http://www.cs.dartmouth.edu/~ac/Teach/CS49-Fall11/Notes/lecnotes.pdf</a:t>
            </a:r>
            <a:endParaRPr lang="en-SG" sz="1050" dirty="0" smtClean="0">
              <a:cs typeface="Calibri" pitchFamily="34" charset="0"/>
            </a:endParaRPr>
          </a:p>
          <a:p>
            <a:r>
              <a:rPr lang="en-US" sz="1400" dirty="0">
                <a:cs typeface="Calibri" pitchFamily="34" charset="0"/>
                <a:hlinkClick r:id="rId4"/>
              </a:rPr>
              <a:t>http://</a:t>
            </a:r>
            <a:r>
              <a:rPr lang="en-US" sz="1400" dirty="0" smtClean="0">
                <a:cs typeface="Calibri" pitchFamily="34" charset="0"/>
                <a:hlinkClick r:id="rId4"/>
              </a:rPr>
              <a:t>en.wikipedia.org/wiki/Streaming_algorithm</a:t>
            </a:r>
            <a:endParaRPr lang="en-US" sz="1400" dirty="0" smtClean="0">
              <a:cs typeface="Calibri" pitchFamily="34" charset="0"/>
            </a:endParaRPr>
          </a:p>
          <a:p>
            <a:endParaRPr lang="en-US" sz="1400" dirty="0">
              <a:cs typeface="Calibri" pitchFamily="34" charset="0"/>
            </a:endParaRPr>
          </a:p>
          <a:p>
            <a:r>
              <a:rPr lang="en-US" sz="1400" b="1" dirty="0" smtClean="0">
                <a:cs typeface="Calibri" pitchFamily="34" charset="0"/>
              </a:rPr>
              <a:t>Reservoir Sampling</a:t>
            </a:r>
          </a:p>
          <a:p>
            <a:r>
              <a:rPr lang="en-US" sz="1400" dirty="0">
                <a:cs typeface="Calibri" pitchFamily="34" charset="0"/>
              </a:rPr>
              <a:t>Original Paper - </a:t>
            </a:r>
            <a:r>
              <a:rPr lang="en-US" sz="1400" dirty="0">
                <a:cs typeface="Calibri" pitchFamily="34" charset="0"/>
                <a:hlinkClick r:id="rId5"/>
              </a:rPr>
              <a:t>http://www.mathcs.emory.edu/~</a:t>
            </a:r>
            <a:r>
              <a:rPr lang="en-US" sz="1400" dirty="0" smtClean="0">
                <a:cs typeface="Calibri" pitchFamily="34" charset="0"/>
                <a:hlinkClick r:id="rId5"/>
              </a:rPr>
              <a:t>cheung/papers/StreamDB/RandomSampling/1985-Vitter-Random-sampling-with-reservior.pdf</a:t>
            </a:r>
            <a:endParaRPr lang="en-US" sz="1400" dirty="0" smtClean="0">
              <a:cs typeface="Calibri" pitchFamily="34" charset="0"/>
            </a:endParaRPr>
          </a:p>
          <a:p>
            <a:r>
              <a:rPr lang="en-US" sz="1400" dirty="0" smtClean="0">
                <a:cs typeface="Calibri" pitchFamily="34" charset="0"/>
              </a:rPr>
              <a:t>Notes and explanations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050" dirty="0">
                <a:cs typeface="Calibri" pitchFamily="34" charset="0"/>
                <a:hlinkClick r:id="rId6"/>
              </a:rPr>
              <a:t>http://</a:t>
            </a:r>
            <a:r>
              <a:rPr lang="en-US" sz="1050" dirty="0" smtClean="0">
                <a:cs typeface="Calibri" pitchFamily="34" charset="0"/>
                <a:hlinkClick r:id="rId6"/>
              </a:rPr>
              <a:t>en.wikipedia.org/wiki/Reservoir_sampling</a:t>
            </a:r>
            <a:endParaRPr lang="en-US" sz="1050" dirty="0" smtClean="0"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050" dirty="0">
                <a:cs typeface="Calibri" pitchFamily="34" charset="0"/>
              </a:rPr>
              <a:t>http://blogs.msdn.com/b/spt/archive/2008/02/05/reservoir-sampling.aspx</a:t>
            </a:r>
            <a:endParaRPr lang="en-US" sz="1050" dirty="0" smtClean="0">
              <a:cs typeface="Calibri" pitchFamily="34" charset="0"/>
            </a:endParaRPr>
          </a:p>
          <a:p>
            <a:r>
              <a:rPr lang="en-US" sz="1400" dirty="0"/>
              <a:t>Paul F </a:t>
            </a:r>
            <a:r>
              <a:rPr lang="en-US" sz="1400" dirty="0" err="1"/>
              <a:t>Hultquist</a:t>
            </a:r>
            <a:r>
              <a:rPr lang="en-US" sz="1400" dirty="0"/>
              <a:t>, William R Mahoney and R.G. Seidel, Reservoir Sampling, </a:t>
            </a:r>
            <a:r>
              <a:rPr lang="en-US" sz="1400" dirty="0" err="1"/>
              <a:t>Dr</a:t>
            </a:r>
            <a:r>
              <a:rPr lang="en-US" sz="1400" dirty="0"/>
              <a:t> Dobb’s Journal, Jan 2001, </a:t>
            </a:r>
            <a:r>
              <a:rPr lang="en-US" sz="1400" dirty="0" err="1"/>
              <a:t>pp</a:t>
            </a:r>
            <a:r>
              <a:rPr lang="en-US" sz="1400" dirty="0"/>
              <a:t> 189-190</a:t>
            </a:r>
          </a:p>
          <a:p>
            <a:r>
              <a:rPr lang="en-US" sz="1400" dirty="0"/>
              <a:t>B Babcock, M </a:t>
            </a:r>
            <a:r>
              <a:rPr lang="en-US" sz="1400" dirty="0" err="1"/>
              <a:t>Datar</a:t>
            </a:r>
            <a:r>
              <a:rPr lang="en-US" sz="1400" dirty="0"/>
              <a:t>, R </a:t>
            </a:r>
            <a:r>
              <a:rPr lang="en-US" sz="1400" dirty="0" err="1"/>
              <a:t>Motwani</a:t>
            </a:r>
            <a:r>
              <a:rPr lang="en-US" sz="1400" dirty="0"/>
              <a:t>, </a:t>
            </a:r>
            <a:r>
              <a:rPr lang="en-US" sz="1400" b="1" dirty="0"/>
              <a:t>SODA '02: </a:t>
            </a:r>
            <a:r>
              <a:rPr lang="en-US" sz="1400" dirty="0"/>
              <a:t>Proceedings of the thirteenth annual ACM-SIAM symposium on Discrete algorithms, January 2002</a:t>
            </a:r>
          </a:p>
          <a:p>
            <a:r>
              <a:rPr lang="en-US" sz="1400" dirty="0"/>
              <a:t>Zhang </a:t>
            </a:r>
            <a:r>
              <a:rPr lang="en-US" sz="1400" dirty="0" err="1"/>
              <a:t>Longbo</a:t>
            </a:r>
            <a:r>
              <a:rPr lang="en-US" sz="1400" dirty="0"/>
              <a:t>, Li </a:t>
            </a:r>
            <a:r>
              <a:rPr lang="en-US" sz="1400" dirty="0" err="1"/>
              <a:t>Zhanhuai</a:t>
            </a:r>
            <a:r>
              <a:rPr lang="en-US" sz="1400" dirty="0"/>
              <a:t>, Zhao </a:t>
            </a:r>
            <a:r>
              <a:rPr lang="en-US" sz="1400" dirty="0" err="1"/>
              <a:t>Yiqiang</a:t>
            </a:r>
            <a:r>
              <a:rPr lang="en-US" sz="1400" dirty="0"/>
              <a:t>, Yu Min, Zhang Yang , A priority random sampling algorithm for time-based sliding windows over weighted streaming data , </a:t>
            </a:r>
            <a:r>
              <a:rPr lang="en-US" sz="1400" b="1" dirty="0"/>
              <a:t>SAC '07: </a:t>
            </a:r>
            <a:r>
              <a:rPr lang="en-US" sz="1400" dirty="0"/>
              <a:t>Proceedings of the 2007 ACM symposium on Applied computing, May 2007</a:t>
            </a:r>
            <a:endParaRPr lang="en-US" sz="14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9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Overview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xmlns="" val="214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Overview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4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Sketching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Sketching is another general technique for processing stream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6402551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504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Fig: Schematic view of linear sketching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776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How Sketching is different from Sampling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“sees” only those items which were selected to be in the sample whereas the sketch “sees” the entire input, but is restricted to retain only a small summary of it.</a:t>
            </a:r>
          </a:p>
          <a:p>
            <a:endParaRPr lang="en-US" dirty="0"/>
          </a:p>
          <a:p>
            <a:r>
              <a:rPr lang="en-US" dirty="0"/>
              <a:t>There are queries that can be approximated well by sketches that are provably impossible to compute from a sample.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17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Bloom Filter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421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Set Membership Task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x: Element</a:t>
            </a:r>
          </a:p>
          <a:p>
            <a:r>
              <a:rPr lang="en-US" dirty="0" smtClean="0"/>
              <a:t>S: Set of elements</a:t>
            </a:r>
          </a:p>
          <a:p>
            <a:r>
              <a:rPr lang="en-US" dirty="0" smtClean="0"/>
              <a:t>Input: x, S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True (if x in S)</a:t>
            </a:r>
          </a:p>
          <a:p>
            <a:pPr lvl="1"/>
            <a:r>
              <a:rPr lang="en-US" dirty="0" smtClean="0"/>
              <a:t>False (if x not in 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1396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Bloom Filter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Consists of </a:t>
                </a:r>
              </a:p>
              <a:p>
                <a:pPr lvl="1"/>
                <a:r>
                  <a:rPr lang="en-US" dirty="0" smtClean="0"/>
                  <a:t>vector of n Boolean values, initially all set false</a:t>
                </a:r>
              </a:p>
              <a:p>
                <a:pPr lvl="1"/>
                <a:r>
                  <a:rPr lang="en-US" dirty="0" smtClean="0"/>
                  <a:t>k independent hash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lvl="1">
                  <a:buNone/>
                </a:pPr>
                <a:r>
                  <a:rPr lang="en-US" dirty="0" smtClean="0"/>
                  <a:t>	each with range {0, 1, … , n-1}</a:t>
                </a:r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317265"/>
              </p:ext>
            </p:extLst>
          </p:nvPr>
        </p:nvGraphicFramePr>
        <p:xfrm>
          <a:off x="685800" y="4724400"/>
          <a:ext cx="7915410" cy="9630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</a:tblGrid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3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9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72400" y="6019800"/>
            <a:ext cx="107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= 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49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Bloom Filter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element s in S, the Boolean value with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are set true.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 rotWithShape="1">
                <a:blip r:embed="rId2" cstate="print"/>
                <a:stretch>
                  <a:fillRect l="-1630" t="-4962" b="-9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7647434"/>
              </p:ext>
            </p:extLst>
          </p:nvPr>
        </p:nvGraphicFramePr>
        <p:xfrm>
          <a:off x="685800" y="4724400"/>
          <a:ext cx="7915410" cy="9630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</a:tblGrid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3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9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</a:tbl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05000" y="3810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3067680" y="3886200"/>
            <a:ext cx="104712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3701143"/>
            <a:ext cx="236220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743200" y="3301425"/>
                <a:ext cx="6489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01425"/>
                <a:ext cx="64896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722293" y="3886200"/>
                <a:ext cx="115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93" y="3886200"/>
                <a:ext cx="1155188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333" r="-37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2931790" y="4145419"/>
                <a:ext cx="1154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790" y="4145419"/>
                <a:ext cx="1154675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197" r="-37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4313093" y="3886200"/>
                <a:ext cx="1159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93" y="3886200"/>
                <a:ext cx="1159998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333" r="-368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991728" y="6019800"/>
            <a:ext cx="107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</a:t>
            </a:r>
            <a:r>
              <a:rPr lang="en-US" sz="2200" dirty="0" smtClean="0"/>
              <a:t> = 3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941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Bloom Filter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element s in S, the Boolean value with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are set true.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199"/>
              </a:xfrm>
              <a:blipFill rotWithShape="1">
                <a:blip r:embed="rId2" cstate="print"/>
                <a:stretch>
                  <a:fillRect l="-1630" t="-4962" b="-9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724400"/>
          <a:ext cx="7915410" cy="9630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</a:tblGrid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3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9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</a:tbl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05000" y="3810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3067680" y="3886200"/>
            <a:ext cx="104712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3701143"/>
            <a:ext cx="2362200" cy="94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43400" y="38100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2"/>
          </p:cNvCxnSpPr>
          <p:nvPr/>
        </p:nvCxnSpPr>
        <p:spPr>
          <a:xfrm>
            <a:off x="5546928" y="3886200"/>
            <a:ext cx="39667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45264" y="3701143"/>
            <a:ext cx="2293836" cy="895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743200" y="3301425"/>
                <a:ext cx="6489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01425"/>
                <a:ext cx="64896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5218440" y="3301425"/>
                <a:ext cx="6569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40" y="3301425"/>
                <a:ext cx="656975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4114800" y="3669268"/>
                <a:ext cx="1159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69268"/>
                <a:ext cx="1159998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197" r="-368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5334000" y="3962400"/>
                <a:ext cx="1159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962400"/>
                <a:ext cx="1159485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197" r="-31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6629400" y="3821668"/>
                <a:ext cx="1164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821668"/>
                <a:ext cx="1164806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r="-31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991728" y="6019800"/>
            <a:ext cx="107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</a:t>
            </a:r>
            <a:r>
              <a:rPr lang="en-US" sz="2200" dirty="0" smtClean="0"/>
              <a:t> = 3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769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Error Types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Negative</a:t>
            </a:r>
          </a:p>
          <a:p>
            <a:pPr lvl="1"/>
            <a:r>
              <a:rPr lang="en-US" dirty="0" smtClean="0"/>
              <a:t>Never happens for Bloom Filter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False Positive</a:t>
            </a:r>
          </a:p>
          <a:p>
            <a:pPr lvl="1"/>
            <a:r>
              <a:rPr lang="en-US" dirty="0" smtClean="0"/>
              <a:t>Answering “is there” on an element that is not in the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35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Probability of false positives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286000"/>
          <a:ext cx="7915410" cy="4815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</a:tblGrid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3505200" y="1524000"/>
            <a:ext cx="3733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905000" y="1290935"/>
            <a:ext cx="5715000" cy="2447330"/>
            <a:chOff x="1905000" y="1290935"/>
            <a:chExt cx="5715000" cy="2447330"/>
          </a:xfrm>
        </p:grpSpPr>
        <p:sp>
          <p:nvSpPr>
            <p:cNvPr id="25" name="TextBox 24"/>
            <p:cNvSpPr txBox="1"/>
            <p:nvPr/>
          </p:nvSpPr>
          <p:spPr>
            <a:xfrm>
              <a:off x="3048000" y="12909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12909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3276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>
              <a:stCxn id="25" idx="1"/>
            </p:cNvCxnSpPr>
            <p:nvPr/>
          </p:nvCxnSpPr>
          <p:spPr>
            <a:xfrm flipH="1">
              <a:off x="1905000" y="1521768"/>
              <a:ext cx="1143000" cy="6118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352800" y="1600200"/>
              <a:ext cx="228600" cy="5356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733800" y="1600200"/>
              <a:ext cx="1447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486400" y="1600200"/>
              <a:ext cx="228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562600" y="15240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7" idx="1"/>
            </p:cNvCxnSpPr>
            <p:nvPr/>
          </p:nvCxnSpPr>
          <p:spPr>
            <a:xfrm flipH="1" flipV="1">
              <a:off x="1981200" y="2819400"/>
              <a:ext cx="3124200" cy="688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7" idx="0"/>
            </p:cNvCxnSpPr>
            <p:nvPr/>
          </p:nvCxnSpPr>
          <p:spPr>
            <a:xfrm flipV="1">
              <a:off x="5372100" y="2819400"/>
              <a:ext cx="4191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410200" y="28956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7908" y="2971800"/>
            <a:ext cx="382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 = size of table</a:t>
            </a:r>
          </a:p>
          <a:p>
            <a:r>
              <a:rPr lang="en-US" sz="1600" dirty="0" smtClean="0"/>
              <a:t>m = number of items</a:t>
            </a:r>
          </a:p>
          <a:p>
            <a:r>
              <a:rPr lang="en-US" sz="1600" dirty="0" smtClean="0"/>
              <a:t>k = number of hash functions</a:t>
            </a:r>
          </a:p>
          <a:p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62200" y="3848059"/>
                <a:ext cx="6629400" cy="2954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Consider a particular bit 0 &lt;= j &lt;= n-1</a:t>
                </a:r>
              </a:p>
              <a:p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does not set bit j: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Probability that bit j is not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𝐵𝑖𝑡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 know that,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𝑘𝑚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48059"/>
                <a:ext cx="6629400" cy="295452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28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915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Probability of false positives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286000"/>
          <a:ext cx="7915410" cy="4815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  <a:gridCol w="791541"/>
              </a:tblGrid>
              <a:tr h="48152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</a:t>
                      </a:r>
                      <a:endParaRPr lang="en-US" sz="2300" dirty="0"/>
                    </a:p>
                  </a:txBody>
                  <a:tcPr marL="118731" marR="118731" marT="59366" marB="59366"/>
                </a:tc>
              </a:tr>
            </a:tbl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3505200" y="1524000"/>
            <a:ext cx="3733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905000" y="1290935"/>
            <a:ext cx="5715000" cy="2447330"/>
            <a:chOff x="1905000" y="1290935"/>
            <a:chExt cx="5715000" cy="2447330"/>
          </a:xfrm>
        </p:grpSpPr>
        <p:sp>
          <p:nvSpPr>
            <p:cNvPr id="25" name="TextBox 24"/>
            <p:cNvSpPr txBox="1"/>
            <p:nvPr/>
          </p:nvSpPr>
          <p:spPr>
            <a:xfrm>
              <a:off x="3048000" y="12909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12909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3276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>
              <a:stCxn id="25" idx="1"/>
            </p:cNvCxnSpPr>
            <p:nvPr/>
          </p:nvCxnSpPr>
          <p:spPr>
            <a:xfrm flipH="1">
              <a:off x="1905000" y="1521768"/>
              <a:ext cx="1143000" cy="6118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352800" y="1600200"/>
              <a:ext cx="228600" cy="5356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733800" y="1600200"/>
              <a:ext cx="1447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486400" y="1600200"/>
              <a:ext cx="228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562600" y="15240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7" idx="1"/>
            </p:cNvCxnSpPr>
            <p:nvPr/>
          </p:nvCxnSpPr>
          <p:spPr>
            <a:xfrm flipH="1" flipV="1">
              <a:off x="1981200" y="2819400"/>
              <a:ext cx="3124200" cy="688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7" idx="0"/>
            </p:cNvCxnSpPr>
            <p:nvPr/>
          </p:nvCxnSpPr>
          <p:spPr>
            <a:xfrm flipV="1">
              <a:off x="5372100" y="2819400"/>
              <a:ext cx="4191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410200" y="2895600"/>
              <a:ext cx="2057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7908" y="2971800"/>
            <a:ext cx="382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 = size of table</a:t>
            </a:r>
          </a:p>
          <a:p>
            <a:r>
              <a:rPr lang="en-US" sz="1600" dirty="0" smtClean="0"/>
              <a:t>m = number of items</a:t>
            </a:r>
          </a:p>
          <a:p>
            <a:r>
              <a:rPr lang="en-US" sz="1600" dirty="0" smtClean="0"/>
              <a:t>k = number of hash functions</a:t>
            </a:r>
          </a:p>
          <a:p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62200" y="3848059"/>
                <a:ext cx="6629400" cy="74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Probability of false positive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Note: All k bits of new element are already set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48059"/>
                <a:ext cx="6629400" cy="74616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28" t="-32520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676400" y="5029200"/>
                <a:ext cx="7324506" cy="105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False positive probability can be minimized by choosing k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/>
                      </a:rPr>
                      <m:t>⋅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Upper Bound Probability would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 </m:t>
                                    </m:r>
                                  </m:den>
                                </m:f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>
                            <a:latin typeface="Cambria Math"/>
                          </a:rPr>
                          <m:t>⋅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0⋅5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>
                            <a:latin typeface="Cambria Math"/>
                          </a:rPr>
                          <m:t>⋅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029200"/>
                <a:ext cx="7324506" cy="105689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6" t="-41040" r="-2829" b="-35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84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What are Streaming algorithms?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Algorithms for processing data streams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Input is presented as a sequence of items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Can be examined in only a few passes (typically just one)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Limited working memory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22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Bloom Filters: cons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false positive probability</a:t>
            </a:r>
          </a:p>
          <a:p>
            <a:r>
              <a:rPr lang="en-US" dirty="0" smtClean="0"/>
              <a:t>No deletions</a:t>
            </a:r>
          </a:p>
          <a:p>
            <a:r>
              <a:rPr lang="en-US" dirty="0" smtClean="0"/>
              <a:t>Can not store associated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26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Graham </a:t>
            </a:r>
            <a:r>
              <a:rPr lang="en-US" sz="2800" b="1" dirty="0" err="1" smtClean="0"/>
              <a:t>Cormode</a:t>
            </a:r>
            <a:r>
              <a:rPr lang="en-US" sz="2800" dirty="0" smtClean="0"/>
              <a:t>, </a:t>
            </a:r>
            <a:r>
              <a:rPr lang="en-US" sz="2800" i="1" dirty="0">
                <a:hlinkClick r:id="rId3"/>
              </a:rPr>
              <a:t>Sketch Techniques for Approximate Query </a:t>
            </a:r>
            <a:r>
              <a:rPr lang="en-US" sz="2800" i="1" dirty="0" smtClean="0">
                <a:hlinkClick r:id="rId3"/>
              </a:rPr>
              <a:t>Processing</a:t>
            </a:r>
            <a:r>
              <a:rPr lang="en-US" sz="2800" i="1" dirty="0" smtClean="0"/>
              <a:t>, </a:t>
            </a:r>
            <a:r>
              <a:rPr lang="en-US" sz="2800" dirty="0" smtClean="0"/>
              <a:t>ATT Research</a:t>
            </a:r>
          </a:p>
          <a:p>
            <a:r>
              <a:rPr lang="en-US" sz="2800" b="1" dirty="0"/>
              <a:t>Michael </a:t>
            </a:r>
            <a:r>
              <a:rPr lang="en-US" sz="2800" b="1" dirty="0" err="1" smtClean="0"/>
              <a:t>Mitzenmacher</a:t>
            </a:r>
            <a:r>
              <a:rPr lang="en-US" sz="2800" dirty="0" smtClean="0"/>
              <a:t>, </a:t>
            </a:r>
            <a:r>
              <a:rPr lang="en-US" sz="2800" i="1" dirty="0">
                <a:hlinkClick r:id="rId4"/>
              </a:rPr>
              <a:t>Compressed Bloom </a:t>
            </a:r>
            <a:r>
              <a:rPr lang="en-US" sz="2800" i="1" dirty="0" smtClean="0">
                <a:hlinkClick r:id="rId4"/>
              </a:rPr>
              <a:t>Filters</a:t>
            </a:r>
            <a:r>
              <a:rPr lang="en-US" sz="2800" dirty="0" smtClean="0"/>
              <a:t>, Harvard </a:t>
            </a:r>
            <a:r>
              <a:rPr lang="en-US" sz="2800" dirty="0"/>
              <a:t>University, </a:t>
            </a:r>
            <a:r>
              <a:rPr lang="en-US" sz="2800" dirty="0" smtClean="0"/>
              <a:t>Cambridge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57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Count Min Sketch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486400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 smtClean="0"/>
              <a:t>The </a:t>
            </a:r>
            <a:r>
              <a:rPr lang="en-US" sz="2900" dirty="0"/>
              <a:t>Count-Min sketch is a simple technique to summarize large amounts of frequency data</a:t>
            </a:r>
            <a:r>
              <a:rPr lang="en-US" sz="2900" dirty="0" smtClean="0"/>
              <a:t>.</a:t>
            </a:r>
          </a:p>
          <a:p>
            <a:endParaRPr lang="en-US" sz="2900" dirty="0" smtClean="0"/>
          </a:p>
          <a:p>
            <a:r>
              <a:rPr lang="en-US" sz="2900" dirty="0"/>
              <a:t>It was introduced in </a:t>
            </a:r>
            <a:r>
              <a:rPr lang="en-US" sz="2900" dirty="0" smtClean="0"/>
              <a:t>2003 by </a:t>
            </a:r>
            <a:r>
              <a:rPr lang="en-US" sz="2900" dirty="0"/>
              <a:t>G. </a:t>
            </a:r>
            <a:r>
              <a:rPr lang="en-US" sz="2900" dirty="0" err="1"/>
              <a:t>Cormode</a:t>
            </a:r>
            <a:r>
              <a:rPr lang="en-US" sz="2900" dirty="0"/>
              <a:t> and S. </a:t>
            </a:r>
            <a:r>
              <a:rPr lang="en-US" sz="2900" dirty="0" err="1"/>
              <a:t>Muthukrishnan</a:t>
            </a:r>
            <a:r>
              <a:rPr lang="en-US" sz="2900" dirty="0" smtClean="0"/>
              <a:t>, </a:t>
            </a:r>
            <a:r>
              <a:rPr lang="en-US" sz="2900" dirty="0"/>
              <a:t>and since then has inspired many applications, extensions and variations. </a:t>
            </a:r>
            <a:endParaRPr lang="en-US" sz="2900" dirty="0" smtClean="0"/>
          </a:p>
          <a:p>
            <a:endParaRPr lang="en-US" sz="2900" dirty="0" smtClean="0"/>
          </a:p>
          <a:p>
            <a:r>
              <a:rPr lang="en-US" sz="2900" dirty="0"/>
              <a:t>It can be used for as the basis of many different stream mining tasks</a:t>
            </a:r>
          </a:p>
          <a:p>
            <a:pPr lvl="1"/>
            <a:r>
              <a:rPr lang="en-US" sz="2500" dirty="0"/>
              <a:t>Join aggregates, range queries, </a:t>
            </a:r>
            <a:r>
              <a:rPr lang="en-US" sz="2500" dirty="0" smtClean="0"/>
              <a:t>frequency moments</a:t>
            </a:r>
            <a:r>
              <a:rPr lang="en-US" sz="2500" dirty="0"/>
              <a:t>, </a:t>
            </a:r>
            <a:r>
              <a:rPr lang="en-US" sz="2500" dirty="0" smtClean="0"/>
              <a:t>etc.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900" dirty="0" err="1">
                <a:solidFill>
                  <a:srgbClr val="FF0000"/>
                </a:solidFill>
              </a:rPr>
              <a:t>F</a:t>
            </a:r>
            <a:r>
              <a:rPr lang="en-US" sz="2900" baseline="-25000" dirty="0" err="1">
                <a:solidFill>
                  <a:srgbClr val="FF0000"/>
                </a:solidFill>
              </a:rPr>
              <a:t>k</a:t>
            </a:r>
            <a:r>
              <a:rPr lang="en-US" sz="2900" dirty="0"/>
              <a:t> of the stream as </a:t>
            </a:r>
            <a:r>
              <a:rPr lang="en-US" sz="29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900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900" dirty="0">
                <a:solidFill>
                  <a:srgbClr val="FF0000"/>
                </a:solidFill>
              </a:rPr>
              <a:t> (f</a:t>
            </a:r>
            <a:r>
              <a:rPr lang="en-US" sz="2900" baseline="-25000" dirty="0">
                <a:solidFill>
                  <a:srgbClr val="FF0000"/>
                </a:solidFill>
              </a:rPr>
              <a:t>i</a:t>
            </a:r>
            <a:r>
              <a:rPr lang="en-US" sz="2900" dirty="0">
                <a:solidFill>
                  <a:srgbClr val="FF0000"/>
                </a:solidFill>
              </a:rPr>
              <a:t>)</a:t>
            </a:r>
            <a:r>
              <a:rPr lang="en-US" sz="2900" baseline="30000" dirty="0">
                <a:solidFill>
                  <a:srgbClr val="FF0000"/>
                </a:solidFill>
              </a:rPr>
              <a:t>k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  <a:r>
              <a:rPr lang="en-US" sz="2900" dirty="0"/>
              <a:t>– the </a:t>
            </a:r>
            <a:r>
              <a:rPr lang="en-US" sz="2900" dirty="0" err="1">
                <a:solidFill>
                  <a:srgbClr val="FF0000"/>
                </a:solidFill>
              </a:rPr>
              <a:t>k</a:t>
            </a:r>
            <a:r>
              <a:rPr lang="en-US" sz="2900" dirty="0" err="1"/>
              <a:t>’th</a:t>
            </a:r>
            <a:r>
              <a:rPr lang="en-US" sz="2900" dirty="0"/>
              <a:t> Frequency Moment, where </a:t>
            </a:r>
            <a:r>
              <a:rPr lang="en-US" sz="2900" dirty="0">
                <a:solidFill>
                  <a:srgbClr val="FF0000"/>
                </a:solidFill>
              </a:rPr>
              <a:t>f</a:t>
            </a:r>
            <a:r>
              <a:rPr lang="en-US" sz="2900" baseline="-25000" dirty="0">
                <a:solidFill>
                  <a:srgbClr val="FF0000"/>
                </a:solidFill>
              </a:rPr>
              <a:t>i</a:t>
            </a:r>
            <a:r>
              <a:rPr lang="en-US" sz="2900" dirty="0"/>
              <a:t> be the frequency of item </a:t>
            </a:r>
            <a:r>
              <a:rPr lang="en-US" sz="2900" dirty="0" err="1">
                <a:solidFill>
                  <a:srgbClr val="FF0000"/>
                </a:solidFill>
              </a:rPr>
              <a:t>i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  <a:r>
              <a:rPr lang="en-US" sz="2900" dirty="0"/>
              <a:t>in the stream</a:t>
            </a:r>
            <a:endParaRPr lang="en-US" sz="2900" dirty="0">
              <a:solidFill>
                <a:srgbClr val="FF0000"/>
              </a:solidFill>
            </a:endParaRP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baseline="-25000" dirty="0">
                <a:solidFill>
                  <a:srgbClr val="FF0000"/>
                </a:solidFill>
              </a:rPr>
              <a:t>0</a:t>
            </a:r>
            <a:r>
              <a:rPr lang="en-US" sz="2500" dirty="0"/>
              <a:t> : count 1 if </a:t>
            </a:r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baseline="-25000" dirty="0">
                <a:solidFill>
                  <a:srgbClr val="FF0000"/>
                </a:solidFill>
              </a:rPr>
              <a:t>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 sz="2500" dirty="0">
                <a:solidFill>
                  <a:srgbClr val="FF0000"/>
                </a:solidFill>
              </a:rPr>
              <a:t> 0 </a:t>
            </a:r>
            <a:r>
              <a:rPr lang="en-US" sz="2500" dirty="0"/>
              <a:t>– number of distinct items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baseline="-25000" dirty="0">
                <a:solidFill>
                  <a:srgbClr val="FF0000"/>
                </a:solidFill>
              </a:rPr>
              <a:t>1</a:t>
            </a:r>
            <a:r>
              <a:rPr lang="en-US" sz="2500" dirty="0"/>
              <a:t> : length of stream, easy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baseline="-250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 : sum the squares of the frequencies – self join size</a:t>
            </a:r>
          </a:p>
          <a:p>
            <a:pPr lvl="1"/>
            <a:r>
              <a:rPr lang="en-US" sz="2500" dirty="0" err="1">
                <a:solidFill>
                  <a:srgbClr val="FF0000"/>
                </a:solidFill>
              </a:rPr>
              <a:t>F</a:t>
            </a:r>
            <a:r>
              <a:rPr lang="en-US" sz="2500" baseline="-25000" dirty="0" err="1">
                <a:solidFill>
                  <a:srgbClr val="FF0000"/>
                </a:solidFill>
              </a:rPr>
              <a:t>k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: related to statistical moments of the distribution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baseline="-25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</a:t>
            </a:r>
            <a:r>
              <a:rPr lang="en-US" sz="2500" dirty="0"/>
              <a:t> : dominated by the largest </a:t>
            </a:r>
            <a:r>
              <a:rPr lang="en-US" sz="2500" dirty="0" err="1">
                <a:solidFill>
                  <a:srgbClr val="FF0000"/>
                </a:solidFill>
              </a:rPr>
              <a:t>f</a:t>
            </a:r>
            <a:r>
              <a:rPr lang="en-US" sz="2500" baseline="-25000" dirty="0" err="1">
                <a:solidFill>
                  <a:srgbClr val="FF0000"/>
                </a:solidFill>
              </a:rPr>
              <a:t>k</a:t>
            </a:r>
            <a:r>
              <a:rPr lang="en-US" sz="2500" dirty="0"/>
              <a:t>, finds the largest frequency</a:t>
            </a:r>
          </a:p>
          <a:p>
            <a:pPr lvl="1"/>
            <a:r>
              <a:rPr lang="en-US" sz="2500" dirty="0">
                <a:hlinkClick r:id="rId3"/>
              </a:rPr>
              <a:t>The space complexity of approximating the frequency moments </a:t>
            </a:r>
            <a:r>
              <a:rPr lang="en-US" sz="2500" dirty="0"/>
              <a:t>by </a:t>
            </a:r>
            <a:r>
              <a:rPr lang="en-US" sz="2500" dirty="0" err="1"/>
              <a:t>Alon</a:t>
            </a:r>
            <a:r>
              <a:rPr lang="en-US" sz="2500" dirty="0"/>
              <a:t>, </a:t>
            </a:r>
            <a:r>
              <a:rPr lang="en-US" sz="2500" dirty="0" err="1"/>
              <a:t>Matias</a:t>
            </a:r>
            <a:r>
              <a:rPr lang="en-US" sz="2500" dirty="0"/>
              <a:t>, </a:t>
            </a:r>
            <a:r>
              <a:rPr lang="en-US" sz="2500" dirty="0" err="1"/>
              <a:t>Szegedy</a:t>
            </a:r>
            <a:r>
              <a:rPr lang="en-US" sz="2500" dirty="0"/>
              <a:t> in STOC 1996 studied this </a:t>
            </a:r>
            <a:r>
              <a:rPr lang="en-US" sz="2500" dirty="0" smtClean="0"/>
              <a:t>problem</a:t>
            </a:r>
          </a:p>
          <a:p>
            <a:pPr lvl="1"/>
            <a:r>
              <a:rPr lang="en-US" sz="2500" dirty="0" smtClean="0"/>
              <a:t>They presented AMS sketch estimate the value of </a:t>
            </a:r>
            <a:r>
              <a:rPr lang="en-US" sz="2500" dirty="0" smtClean="0">
                <a:solidFill>
                  <a:srgbClr val="FF0000"/>
                </a:solidFill>
              </a:rPr>
              <a:t>F</a:t>
            </a:r>
            <a:r>
              <a:rPr lang="en-US" sz="2500" baseline="-25000" dirty="0" smtClean="0">
                <a:solidFill>
                  <a:srgbClr val="FF0000"/>
                </a:solidFill>
              </a:rPr>
              <a:t>2 </a:t>
            </a:r>
            <a:endParaRPr lang="en-US" sz="2500" dirty="0"/>
          </a:p>
          <a:p>
            <a:endParaRPr lang="en-US" dirty="0" smtClean="0"/>
          </a:p>
          <a:p>
            <a:r>
              <a:rPr lang="en-US" sz="2900" dirty="0" smtClean="0"/>
              <a:t>Estimate a[</a:t>
            </a:r>
            <a:r>
              <a:rPr lang="en-US" sz="2900" dirty="0" err="1" smtClean="0"/>
              <a:t>i</a:t>
            </a:r>
            <a:r>
              <a:rPr lang="en-US" sz="2900" dirty="0" smtClean="0"/>
              <a:t>] </a:t>
            </a:r>
            <a:r>
              <a:rPr lang="en-US" sz="2900" dirty="0"/>
              <a:t>by </a:t>
            </a:r>
            <a:r>
              <a:rPr lang="en-US" sz="2900" dirty="0" smtClean="0"/>
              <a:t>taking</a:t>
            </a:r>
          </a:p>
          <a:p>
            <a:endParaRPr lang="en-US" sz="2900" dirty="0" smtClean="0"/>
          </a:p>
          <a:p>
            <a:r>
              <a:rPr lang="en-US" sz="2900" dirty="0" smtClean="0"/>
              <a:t>Guarantees </a:t>
            </a:r>
            <a:r>
              <a:rPr lang="en-US" sz="2900" dirty="0"/>
              <a:t>error less </a:t>
            </a:r>
            <a:r>
              <a:rPr lang="en-US" sz="2900" dirty="0" smtClean="0"/>
              <a:t>than     F1 </a:t>
            </a:r>
            <a:r>
              <a:rPr lang="en-US" sz="2900" dirty="0"/>
              <a:t>in size </a:t>
            </a:r>
            <a:r>
              <a:rPr lang="en-US" sz="2900" dirty="0" smtClean="0"/>
              <a:t>O(        *         ) 		</a:t>
            </a:r>
          </a:p>
          <a:p>
            <a:pPr lvl="1"/>
            <a:r>
              <a:rPr lang="en-US" sz="2500" dirty="0" smtClean="0"/>
              <a:t>Probability </a:t>
            </a:r>
            <a:r>
              <a:rPr lang="en-US" sz="2500" dirty="0"/>
              <a:t>of more error is less </a:t>
            </a:r>
            <a:r>
              <a:rPr lang="en-US" sz="2500" dirty="0" smtClean="0"/>
              <a:t>than</a:t>
            </a:r>
          </a:p>
          <a:p>
            <a:endParaRPr lang="en-US" dirty="0" smtClean="0"/>
          </a:p>
          <a:p>
            <a:r>
              <a:rPr lang="en-US" sz="2900" dirty="0"/>
              <a:t>Count Min </a:t>
            </a:r>
            <a:r>
              <a:rPr lang="en-US" sz="2900" dirty="0" smtClean="0"/>
              <a:t>Sketch gives best known time and space bound for </a:t>
            </a:r>
            <a:r>
              <a:rPr lang="en-US" sz="2900" dirty="0" err="1" smtClean="0"/>
              <a:t>Quantiles</a:t>
            </a:r>
            <a:r>
              <a:rPr lang="en-US" sz="2900" dirty="0" smtClean="0"/>
              <a:t> and Heavy Hitters problems in the Turnstile Model.</a:t>
            </a:r>
            <a:endParaRPr lang="en-US" sz="2900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4281497"/>
              </p:ext>
            </p:extLst>
          </p:nvPr>
        </p:nvGraphicFramePr>
        <p:xfrm>
          <a:off x="4325954" y="5257800"/>
          <a:ext cx="432630" cy="326369"/>
        </p:xfrm>
        <a:graphic>
          <a:graphicData uri="http://schemas.openxmlformats.org/presentationml/2006/ole">
            <p:oleObj spid="_x0000_s1521" name="Equation" r:id="rId4" imgW="431613" imgH="431613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9212257"/>
              </p:ext>
            </p:extLst>
          </p:nvPr>
        </p:nvGraphicFramePr>
        <p:xfrm>
          <a:off x="3940264" y="5257800"/>
          <a:ext cx="403136" cy="344695"/>
        </p:xfrm>
        <a:graphic>
          <a:graphicData uri="http://schemas.openxmlformats.org/presentationml/2006/ole">
            <p:oleObj spid="_x0000_s1522" name="Equation" r:id="rId5" imgW="279279" imgH="431613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230880"/>
              </p:ext>
            </p:extLst>
          </p:nvPr>
        </p:nvGraphicFramePr>
        <p:xfrm>
          <a:off x="2729842" y="4876800"/>
          <a:ext cx="1584876" cy="326685"/>
        </p:xfrm>
        <a:graphic>
          <a:graphicData uri="http://schemas.openxmlformats.org/presentationml/2006/ole">
            <p:oleObj spid="_x0000_s1523" name="Equation" r:id="rId6" imgW="1435100" imgH="2921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6663312"/>
              </p:ext>
            </p:extLst>
          </p:nvPr>
        </p:nvGraphicFramePr>
        <p:xfrm>
          <a:off x="3627956" y="5571146"/>
          <a:ext cx="486844" cy="156136"/>
        </p:xfrm>
        <a:graphic>
          <a:graphicData uri="http://schemas.openxmlformats.org/presentationml/2006/ole">
            <p:oleObj spid="_x0000_s1524" name="Equation" r:id="rId7" imgW="418918" imgH="203112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8081352"/>
              </p:ext>
            </p:extLst>
          </p:nvPr>
        </p:nvGraphicFramePr>
        <p:xfrm>
          <a:off x="2926099" y="5334000"/>
          <a:ext cx="287363" cy="209184"/>
        </p:xfrm>
        <a:graphic>
          <a:graphicData uri="http://schemas.openxmlformats.org/presentationml/2006/ole">
            <p:oleObj spid="_x0000_s1525" name="Equation" r:id="rId8" imgW="126835" imgH="139518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610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Count Min </a:t>
            </a:r>
            <a:r>
              <a:rPr lang="en-US" sz="3600" b="1" dirty="0"/>
              <a:t>S</a:t>
            </a:r>
            <a:r>
              <a:rPr lang="en-US" sz="3600" b="1" dirty="0" smtClean="0"/>
              <a:t>ketch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0574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1400" dirty="0" smtClean="0"/>
                  <a:t>Model input data stream as vector                                                                                                                     </a:t>
                </a:r>
                <a:r>
                  <a:rPr lang="en-US" sz="1400" dirty="0"/>
                  <a:t>	</a:t>
                </a:r>
                <a:r>
                  <a:rPr lang="en-US" sz="1400" dirty="0" smtClean="0"/>
                  <a:t>       Where initially </a:t>
                </a:r>
                <a:endParaRPr lang="en-US" sz="1400" dirty="0"/>
              </a:p>
              <a:p>
                <a:pPr lvl="1"/>
                <a:r>
                  <a:rPr lang="en-US" sz="1400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 smtClean="0"/>
                  <a:t> update is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057400"/>
              </a:xfrm>
              <a:blipFill rotWithShape="1">
                <a:blip r:embed="rId3" cstate="print"/>
                <a:stretch>
                  <a:fillRect t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9433207"/>
              </p:ext>
            </p:extLst>
          </p:nvPr>
        </p:nvGraphicFramePr>
        <p:xfrm>
          <a:off x="4184922" y="1312492"/>
          <a:ext cx="4654278" cy="276606"/>
        </p:xfrm>
        <a:graphic>
          <a:graphicData uri="http://schemas.openxmlformats.org/presentationml/2006/ole">
            <p:oleObj spid="_x0000_s12652" name="Equation" r:id="rId4" imgW="185420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7601"/>
              </p:ext>
            </p:extLst>
          </p:nvPr>
        </p:nvGraphicFramePr>
        <p:xfrm>
          <a:off x="2963254" y="1540378"/>
          <a:ext cx="1546829" cy="274205"/>
        </p:xfrm>
        <a:graphic>
          <a:graphicData uri="http://schemas.openxmlformats.org/presentationml/2006/ole">
            <p:oleObj spid="_x0000_s12653" name="Equation" r:id="rId5" imgW="8890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751585"/>
              </p:ext>
            </p:extLst>
          </p:nvPr>
        </p:nvGraphicFramePr>
        <p:xfrm>
          <a:off x="2627765" y="1828800"/>
          <a:ext cx="648835" cy="296985"/>
        </p:xfrm>
        <a:graphic>
          <a:graphicData uri="http://schemas.openxmlformats.org/presentationml/2006/ole">
            <p:oleObj spid="_x0000_s12654" name="Equation" r:id="rId6" imgW="41910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726906"/>
              </p:ext>
            </p:extLst>
          </p:nvPr>
        </p:nvGraphicFramePr>
        <p:xfrm>
          <a:off x="3276600" y="2057400"/>
          <a:ext cx="1731818" cy="286251"/>
        </p:xfrm>
        <a:graphic>
          <a:graphicData uri="http://schemas.openxmlformats.org/presentationml/2006/ole">
            <p:oleObj spid="_x0000_s12655" name="Equation" r:id="rId7" imgW="10160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9266662"/>
              </p:ext>
            </p:extLst>
          </p:nvPr>
        </p:nvGraphicFramePr>
        <p:xfrm>
          <a:off x="5181600" y="2057400"/>
          <a:ext cx="757372" cy="286251"/>
        </p:xfrm>
        <a:graphic>
          <a:graphicData uri="http://schemas.openxmlformats.org/presentationml/2006/ole">
            <p:oleObj spid="_x0000_s12656" name="Equation" r:id="rId8" imgW="46990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3230155"/>
              </p:ext>
            </p:extLst>
          </p:nvPr>
        </p:nvGraphicFramePr>
        <p:xfrm>
          <a:off x="3276600" y="2362200"/>
          <a:ext cx="2320899" cy="314876"/>
        </p:xfrm>
        <a:graphic>
          <a:graphicData uri="http://schemas.openxmlformats.org/presentationml/2006/ole">
            <p:oleObj spid="_x0000_s12657" name="Equation" r:id="rId9" imgW="1269449" imgH="241195" progId="Equation.3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0" y="2882205"/>
            <a:ext cx="7772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>
                <a:solidFill>
                  <a:srgbClr val="0099FF"/>
                </a:solidFill>
              </a:rPr>
              <a:t>Count-Min (CM) Sketch</a:t>
            </a:r>
            <a:r>
              <a:rPr lang="en-US" sz="1400" dirty="0"/>
              <a:t> with </a:t>
            </a:r>
            <a:r>
              <a:rPr lang="en-US" sz="1400" dirty="0" smtClean="0"/>
              <a:t>parameters               </a:t>
            </a:r>
            <a:r>
              <a:rPr lang="en-US" sz="1400" dirty="0"/>
              <a:t>is  represented by </a:t>
            </a:r>
            <a:r>
              <a:rPr lang="en-US" sz="1400" dirty="0" smtClean="0"/>
              <a:t> a </a:t>
            </a:r>
            <a:r>
              <a:rPr lang="en-US" sz="1400" dirty="0"/>
              <a:t>two-dimensional array </a:t>
            </a:r>
            <a:r>
              <a:rPr lang="en-US" sz="1400" dirty="0" smtClean="0"/>
              <a:t>(a small summary of input)  counts </a:t>
            </a:r>
            <a:r>
              <a:rPr lang="en-US" sz="1400" dirty="0"/>
              <a:t>with width       and depth                                           .    </a:t>
            </a:r>
          </a:p>
          <a:p>
            <a:endParaRPr lang="en-US" sz="1400" dirty="0"/>
          </a:p>
          <a:p>
            <a:r>
              <a:rPr lang="en-US" sz="1400" dirty="0" smtClean="0"/>
              <a:t>Given </a:t>
            </a:r>
            <a:r>
              <a:rPr lang="en-US" sz="1400" dirty="0"/>
              <a:t>parameters                 , </a:t>
            </a:r>
            <a:r>
              <a:rPr lang="en-US" sz="1400" dirty="0" smtClean="0"/>
              <a:t>set                         </a:t>
            </a:r>
            <a:r>
              <a:rPr lang="en-US" sz="1400" dirty="0"/>
              <a:t>and                    .  </a:t>
            </a:r>
            <a:r>
              <a:rPr lang="en-US" sz="1400" dirty="0" smtClean="0"/>
              <a:t>     Each </a:t>
            </a:r>
            <a:r>
              <a:rPr lang="en-US" sz="1400" dirty="0"/>
              <a:t>entry of the array is initially zero.</a:t>
            </a:r>
          </a:p>
          <a:p>
            <a:endParaRPr lang="en-US" sz="1400" dirty="0" smtClean="0"/>
          </a:p>
          <a:p>
            <a:r>
              <a:rPr lang="en-US" sz="1400" dirty="0" smtClean="0"/>
              <a:t>     hash </a:t>
            </a:r>
            <a:r>
              <a:rPr lang="en-US" sz="1400" dirty="0"/>
              <a:t>functions are chosen uniformly at random from a pairwise </a:t>
            </a:r>
            <a:r>
              <a:rPr lang="en-US" sz="1400" dirty="0" smtClean="0"/>
              <a:t>independent family which map vector entry to [1…w].  i.e. </a:t>
            </a:r>
            <a:endParaRPr lang="el-GR" sz="1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3691448"/>
              </p:ext>
            </p:extLst>
          </p:nvPr>
        </p:nvGraphicFramePr>
        <p:xfrm>
          <a:off x="4183168" y="2929784"/>
          <a:ext cx="647700" cy="228600"/>
        </p:xfrm>
        <a:graphic>
          <a:graphicData uri="http://schemas.openxmlformats.org/presentationml/2006/ole">
            <p:oleObj spid="_x0000_s12658" name="Equation" r:id="rId10" imgW="380835" imgH="203112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2033490"/>
              </p:ext>
            </p:extLst>
          </p:nvPr>
        </p:nvGraphicFramePr>
        <p:xfrm>
          <a:off x="4284292" y="3162074"/>
          <a:ext cx="278019" cy="207818"/>
        </p:xfrm>
        <a:graphic>
          <a:graphicData uri="http://schemas.openxmlformats.org/presentationml/2006/ole">
            <p:oleObj spid="_x0000_s12659" name="Equation" r:id="rId11" imgW="152334" imgH="139639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7733022"/>
              </p:ext>
            </p:extLst>
          </p:nvPr>
        </p:nvGraphicFramePr>
        <p:xfrm>
          <a:off x="5450046" y="3132746"/>
          <a:ext cx="2931954" cy="251460"/>
        </p:xfrm>
        <a:graphic>
          <a:graphicData uri="http://schemas.openxmlformats.org/presentationml/2006/ole">
            <p:oleObj spid="_x0000_s12660" name="Equation" r:id="rId12" imgW="1663700" imgH="2032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125322"/>
              </p:ext>
            </p:extLst>
          </p:nvPr>
        </p:nvGraphicFramePr>
        <p:xfrm>
          <a:off x="2171700" y="3581400"/>
          <a:ext cx="647700" cy="228600"/>
        </p:xfrm>
        <a:graphic>
          <a:graphicData uri="http://schemas.openxmlformats.org/presentationml/2006/ole">
            <p:oleObj spid="_x0000_s12661" name="Equation" r:id="rId13" imgW="380835" imgH="203112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4127876"/>
              </p:ext>
            </p:extLst>
          </p:nvPr>
        </p:nvGraphicFramePr>
        <p:xfrm>
          <a:off x="3101087" y="3463184"/>
          <a:ext cx="1046878" cy="459088"/>
        </p:xfrm>
        <a:graphic>
          <a:graphicData uri="http://schemas.openxmlformats.org/presentationml/2006/ole">
            <p:oleObj spid="_x0000_s12662" name="Equation" r:id="rId14" imgW="545863" imgH="431613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8706747"/>
              </p:ext>
            </p:extLst>
          </p:nvPr>
        </p:nvGraphicFramePr>
        <p:xfrm>
          <a:off x="4428860" y="3454638"/>
          <a:ext cx="1008063" cy="477838"/>
        </p:xfrm>
        <a:graphic>
          <a:graphicData uri="http://schemas.openxmlformats.org/presentationml/2006/ole">
            <p:oleObj spid="_x0000_s12663" name="Equation" r:id="rId15" imgW="685800" imgH="4318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9351183"/>
              </p:ext>
            </p:extLst>
          </p:nvPr>
        </p:nvGraphicFramePr>
        <p:xfrm>
          <a:off x="770546" y="3996584"/>
          <a:ext cx="284163" cy="228600"/>
        </p:xfrm>
        <a:graphic>
          <a:graphicData uri="http://schemas.openxmlformats.org/presentationml/2006/ole">
            <p:oleObj spid="_x0000_s12664" name="Equation" r:id="rId16" imgW="139579" imgH="177646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9223689"/>
              </p:ext>
            </p:extLst>
          </p:nvPr>
        </p:nvGraphicFramePr>
        <p:xfrm>
          <a:off x="2364640" y="4199546"/>
          <a:ext cx="1967483" cy="261214"/>
        </p:xfrm>
        <a:graphic>
          <a:graphicData uri="http://schemas.openxmlformats.org/presentationml/2006/ole">
            <p:oleObj spid="_x0000_s12665" name="Equation" r:id="rId17" imgW="1727200" imgH="228600" progId="Equation.3">
              <p:embed/>
            </p:oleObj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572000"/>
            <a:ext cx="5050450" cy="1981200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373312" y="5348288"/>
            <a:ext cx="227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ym typeface="Math3" pitchFamily="2" charset="2"/>
              </a:rPr>
              <a:t> </a:t>
            </a:r>
            <a:r>
              <a:rPr lang="en-US" sz="1800" dirty="0"/>
              <a:t>Update procedure :</a:t>
            </a:r>
            <a:endParaRPr lang="el-GR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95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Count Min Sketch Algorithm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8229600" cy="282044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046423"/>
            <a:ext cx="4114800" cy="26877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794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orkshop\Desktop\count-min_sketch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8382000" cy="62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</a:t>
            </a:r>
            <a:endParaRPr lang="en-US" sz="3600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3275558"/>
            <a:ext cx="3657601" cy="2591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245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00113" y="41814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l-GR" sz="1800"/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-379413" y="3429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50875" y="1690688"/>
            <a:ext cx="4219575" cy="671512"/>
            <a:chOff x="650875" y="1690688"/>
            <a:chExt cx="4219575" cy="671512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650875" y="1919287"/>
              <a:ext cx="14827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dirty="0">
                  <a:sym typeface="Symbol" pitchFamily="18" charset="2"/>
                </a:rPr>
                <a:t></a:t>
              </a:r>
              <a:r>
                <a:rPr lang="el-GR" sz="1800" dirty="0"/>
                <a:t> </a:t>
              </a:r>
              <a:r>
                <a:rPr lang="en-US" sz="1800" dirty="0"/>
                <a:t>point query</a:t>
              </a:r>
              <a:endParaRPr lang="el-GR" sz="1800" dirty="0"/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3471862" y="1998662"/>
              <a:ext cx="719138" cy="287338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321050" y="1690688"/>
              <a:ext cx="946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approx.</a:t>
              </a:r>
              <a:endParaRPr lang="el-GR" sz="1800" dirty="0"/>
            </a:p>
          </p:txBody>
        </p:sp>
        <p:graphicFrame>
          <p:nvGraphicFramePr>
            <p:cNvPr id="718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56682150"/>
                </p:ext>
              </p:extLst>
            </p:nvPr>
          </p:nvGraphicFramePr>
          <p:xfrm>
            <a:off x="4573588" y="1916113"/>
            <a:ext cx="296862" cy="446087"/>
          </p:xfrm>
          <a:graphic>
            <a:graphicData uri="http://schemas.openxmlformats.org/presentationml/2006/ole">
              <p:oleObj spid="_x0000_s3668" name="Equation" r:id="rId3" imgW="152334" imgH="228501" progId="Equation.3">
                <p:embed/>
              </p:oleObj>
            </a:graphicData>
          </a:graphic>
        </p:graphicFrame>
        <p:graphicFrame>
          <p:nvGraphicFramePr>
            <p:cNvPr id="718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96356541"/>
                </p:ext>
              </p:extLst>
            </p:nvPr>
          </p:nvGraphicFramePr>
          <p:xfrm>
            <a:off x="2476500" y="1860550"/>
            <a:ext cx="647700" cy="425450"/>
          </p:xfrm>
          <a:graphic>
            <a:graphicData uri="http://schemas.openxmlformats.org/presentationml/2006/ole">
              <p:oleObj spid="_x0000_s3669" name="Equation" r:id="rId4" imgW="304536" imgH="203024" progId="Equation.3">
                <p:embed/>
              </p:oleObj>
            </a:graphicData>
          </a:graphic>
        </p:graphicFrame>
      </p:grp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1188" y="2781300"/>
            <a:ext cx="4394200" cy="865188"/>
            <a:chOff x="611188" y="2781300"/>
            <a:chExt cx="4394200" cy="86518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611188" y="3141663"/>
              <a:ext cx="17494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dirty="0">
                  <a:sym typeface="Symbol" pitchFamily="18" charset="2"/>
                </a:rPr>
                <a:t></a:t>
              </a:r>
              <a:r>
                <a:rPr lang="el-GR" sz="1800" dirty="0"/>
                <a:t> </a:t>
              </a:r>
              <a:r>
                <a:rPr lang="en-US" sz="1800" dirty="0"/>
                <a:t>range queries</a:t>
              </a:r>
              <a:endParaRPr lang="el-GR" sz="1800" dirty="0"/>
            </a:p>
          </p:txBody>
        </p:sp>
        <p:graphicFrame>
          <p:nvGraphicFramePr>
            <p:cNvPr id="717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26011933"/>
                </p:ext>
              </p:extLst>
            </p:nvPr>
          </p:nvGraphicFramePr>
          <p:xfrm>
            <a:off x="2411413" y="3070225"/>
            <a:ext cx="935037" cy="434975"/>
          </p:xfrm>
          <a:graphic>
            <a:graphicData uri="http://schemas.openxmlformats.org/presentationml/2006/ole">
              <p:oleObj spid="_x0000_s3670" name="Equation" r:id="rId5" imgW="431613" imgH="203112" progId="Equation.3">
                <p:embed/>
              </p:oleObj>
            </a:graphicData>
          </a:graphic>
        </p:graphicFrame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3490913" y="3141663"/>
              <a:ext cx="647700" cy="287337"/>
            </a:xfrm>
            <a:prstGeom prst="rightArrow">
              <a:avLst>
                <a:gd name="adj1" fmla="val 50000"/>
                <a:gd name="adj2" fmla="val 563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346450" y="2781300"/>
              <a:ext cx="10810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approx.</a:t>
              </a:r>
              <a:endParaRPr lang="el-GR" sz="1800"/>
            </a:p>
          </p:txBody>
        </p:sp>
        <p:graphicFrame>
          <p:nvGraphicFramePr>
            <p:cNvPr id="718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65133228"/>
                </p:ext>
              </p:extLst>
            </p:nvPr>
          </p:nvGraphicFramePr>
          <p:xfrm>
            <a:off x="4354513" y="2854325"/>
            <a:ext cx="650875" cy="792163"/>
          </p:xfrm>
          <a:graphic>
            <a:graphicData uri="http://schemas.openxmlformats.org/presentationml/2006/ole">
              <p:oleObj spid="_x0000_s3671" name="Equation" r:id="rId6" imgW="355446" imgH="431613" progId="Equation.3">
                <p:embed/>
              </p:oleObj>
            </a:graphicData>
          </a:graphic>
        </p:graphicFrame>
      </p:grp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4213" y="4221163"/>
            <a:ext cx="6119812" cy="979487"/>
            <a:chOff x="684213" y="4221163"/>
            <a:chExt cx="6119812" cy="979487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684213" y="4581525"/>
              <a:ext cx="24987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 dirty="0">
                  <a:sym typeface="Symbol" pitchFamily="18" charset="2"/>
                </a:rPr>
                <a:t></a:t>
              </a:r>
              <a:r>
                <a:rPr lang="en-US" sz="1800" dirty="0">
                  <a:sym typeface="Math3" pitchFamily="2" charset="2"/>
                </a:rPr>
                <a:t> inner product</a:t>
              </a:r>
              <a:r>
                <a:rPr lang="el-GR" sz="1800" dirty="0"/>
                <a:t> </a:t>
              </a:r>
              <a:r>
                <a:rPr lang="en-US" sz="1800" dirty="0"/>
                <a:t>queries</a:t>
              </a:r>
              <a:endParaRPr lang="el-GR" sz="1800" dirty="0"/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4284663" y="4581525"/>
              <a:ext cx="647700" cy="287338"/>
            </a:xfrm>
            <a:prstGeom prst="rightArrow">
              <a:avLst>
                <a:gd name="adj1" fmla="val 50000"/>
                <a:gd name="adj2" fmla="val 563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8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88326134"/>
                </p:ext>
              </p:extLst>
            </p:nvPr>
          </p:nvGraphicFramePr>
          <p:xfrm>
            <a:off x="3132138" y="4508500"/>
            <a:ext cx="1079500" cy="519113"/>
          </p:xfrm>
          <a:graphic>
            <a:graphicData uri="http://schemas.openxmlformats.org/presentationml/2006/ole">
              <p:oleObj spid="_x0000_s3672" name="Equation" r:id="rId7" imgW="495085" imgH="241195" progId="Equation.3">
                <p:embed/>
              </p:oleObj>
            </a:graphicData>
          </a:graphic>
        </p:graphicFrame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4067175" y="4221163"/>
              <a:ext cx="10810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approx.</a:t>
              </a:r>
              <a:endParaRPr lang="el-GR" sz="1800"/>
            </a:p>
          </p:txBody>
        </p:sp>
        <p:graphicFrame>
          <p:nvGraphicFramePr>
            <p:cNvPr id="719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03247196"/>
                </p:ext>
              </p:extLst>
            </p:nvPr>
          </p:nvGraphicFramePr>
          <p:xfrm>
            <a:off x="5076825" y="4365625"/>
            <a:ext cx="1727200" cy="835025"/>
          </p:xfrm>
          <a:graphic>
            <a:graphicData uri="http://schemas.openxmlformats.org/presentationml/2006/ole">
              <p:oleObj spid="_x0000_s3673" name="Equation" r:id="rId8" imgW="888614" imgH="431613" progId="Equation.3">
                <p:embed/>
              </p:oleObj>
            </a:graphicData>
          </a:graphic>
        </p:graphicFrame>
      </p:grp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9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Approximate Query </a:t>
            </a:r>
            <a:r>
              <a:rPr lang="en-US" sz="3600" b="1" dirty="0" smtClean="0"/>
              <a:t>Answering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9282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480619" y="1828800"/>
            <a:ext cx="491181" cy="237469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2018298"/>
              </p:ext>
            </p:extLst>
          </p:nvPr>
        </p:nvGraphicFramePr>
        <p:xfrm>
          <a:off x="1771791" y="1771628"/>
          <a:ext cx="541057" cy="355645"/>
        </p:xfrm>
        <a:graphic>
          <a:graphicData uri="http://schemas.openxmlformats.org/presentationml/2006/ole">
            <p:oleObj spid="_x0000_s13478" name="Equation" r:id="rId3" imgW="304536" imgH="203024" progId="Equation.3">
              <p:embed/>
            </p:oleObj>
          </a:graphicData>
        </a:graphic>
      </p:graphicFrame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6690234"/>
              </p:ext>
            </p:extLst>
          </p:nvPr>
        </p:nvGraphicFramePr>
        <p:xfrm>
          <a:off x="3276600" y="1769692"/>
          <a:ext cx="2360485" cy="478169"/>
        </p:xfrm>
        <a:graphic>
          <a:graphicData uri="http://schemas.openxmlformats.org/presentationml/2006/ole">
            <p:oleObj spid="_x0000_s13479" name="Equation" r:id="rId4" imgW="1459866" imgH="291973" progId="Equation.3">
              <p:embed/>
            </p:oleObj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5281" y="1214735"/>
            <a:ext cx="3068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 </a:t>
            </a:r>
            <a:r>
              <a:rPr lang="en-US" sz="1600" dirty="0"/>
              <a:t>Non-negative case </a:t>
            </a:r>
            <a:r>
              <a:rPr lang="en-US" sz="1600" dirty="0" smtClean="0"/>
              <a:t>(                      )</a:t>
            </a:r>
            <a:endParaRPr lang="el-GR" sz="1600" dirty="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09600" y="2286000"/>
            <a:ext cx="1200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Theorem 1</a:t>
            </a:r>
            <a:r>
              <a:rPr lang="en-US" dirty="0"/>
              <a:t> </a:t>
            </a:r>
            <a:r>
              <a:rPr lang="en-US" sz="1400" dirty="0"/>
              <a:t> </a:t>
            </a:r>
            <a:endParaRPr lang="el-GR" sz="1400" dirty="0"/>
          </a:p>
        </p:txBody>
      </p:sp>
      <p:graphicFrame>
        <p:nvGraphicFramePr>
          <p:cNvPr id="82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7239724"/>
              </p:ext>
            </p:extLst>
          </p:nvPr>
        </p:nvGraphicFramePr>
        <p:xfrm>
          <a:off x="1905000" y="2286000"/>
          <a:ext cx="757372" cy="386439"/>
        </p:xfrm>
        <a:graphic>
          <a:graphicData uri="http://schemas.openxmlformats.org/presentationml/2006/ole">
            <p:oleObj spid="_x0000_s13480" name="Equation" r:id="rId5" imgW="444307" imgH="228501" progId="Equation.3">
              <p:embed/>
            </p:oleObj>
          </a:graphicData>
        </a:graphic>
      </p:graphicFrame>
      <p:graphicFrame>
        <p:nvGraphicFramePr>
          <p:cNvPr id="82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8248125"/>
              </p:ext>
            </p:extLst>
          </p:nvPr>
        </p:nvGraphicFramePr>
        <p:xfrm>
          <a:off x="3352800" y="2296682"/>
          <a:ext cx="2164231" cy="408775"/>
        </p:xfrm>
        <a:graphic>
          <a:graphicData uri="http://schemas.openxmlformats.org/presentationml/2006/ole">
            <p:oleObj spid="_x0000_s13481" name="Equation" r:id="rId6" imgW="1358310" imgH="253890" progId="Equation.3">
              <p:embed/>
            </p:oleObj>
          </a:graphicData>
        </a:graphic>
      </p:graphicFrame>
      <p:graphicFrame>
        <p:nvGraphicFramePr>
          <p:cNvPr id="82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9497110"/>
              </p:ext>
            </p:extLst>
          </p:nvPr>
        </p:nvGraphicFramePr>
        <p:xfrm>
          <a:off x="2327138" y="1253384"/>
          <a:ext cx="864716" cy="343501"/>
        </p:xfrm>
        <a:graphic>
          <a:graphicData uri="http://schemas.openxmlformats.org/presentationml/2006/ole">
            <p:oleObj spid="_x0000_s13482" name="Equation" r:id="rId7" imgW="596900" imgH="2413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78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Point </a:t>
            </a:r>
            <a:r>
              <a:rPr lang="en-US" sz="3600" b="1" dirty="0" smtClean="0"/>
              <a:t>Query</a:t>
            </a:r>
            <a:endParaRPr lang="en-US" sz="3600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8206" y="2905829"/>
            <a:ext cx="29088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u="sng" dirty="0"/>
              <a:t>PROOF</a:t>
            </a:r>
            <a:r>
              <a:rPr lang="en-US" sz="1400" dirty="0"/>
              <a:t> : I</a:t>
            </a:r>
            <a:r>
              <a:rPr lang="en-US" sz="1400" dirty="0" smtClean="0"/>
              <a:t>ntroduce </a:t>
            </a:r>
            <a:r>
              <a:rPr lang="en-US" sz="1400" dirty="0"/>
              <a:t>indicator variables</a:t>
            </a:r>
            <a:endParaRPr lang="el-GR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07376" y="3124200"/>
            <a:ext cx="4455015" cy="864989"/>
            <a:chOff x="1400031" y="1125538"/>
            <a:chExt cx="4455015" cy="864989"/>
          </a:xfrm>
        </p:grpSpPr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84053488"/>
                </p:ext>
              </p:extLst>
            </p:nvPr>
          </p:nvGraphicFramePr>
          <p:xfrm>
            <a:off x="1400031" y="1348509"/>
            <a:ext cx="981364" cy="522432"/>
          </p:xfrm>
          <a:graphic>
            <a:graphicData uri="http://schemas.openxmlformats.org/presentationml/2006/ole">
              <p:oleObj spid="_x0000_s13483" name="Equation" r:id="rId8" imgW="444307" imgH="241195" progId="Equation.3">
                <p:embed/>
              </p:oleObj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0156619"/>
                </p:ext>
              </p:extLst>
            </p:nvPr>
          </p:nvGraphicFramePr>
          <p:xfrm>
            <a:off x="2430463" y="1249363"/>
            <a:ext cx="479425" cy="649287"/>
          </p:xfrm>
          <a:graphic>
            <a:graphicData uri="http://schemas.openxmlformats.org/presentationml/2006/ole">
              <p:oleObj spid="_x0000_s13484" name="Equation" r:id="rId9" imgW="164885" imgH="215619" progId="Equation.3">
                <p:embed/>
              </p:oleObj>
            </a:graphicData>
          </a:graphic>
        </p:graphicFrame>
        <p:graphicFrame>
          <p:nvGraphicFramePr>
            <p:cNvPr id="1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16538856"/>
                </p:ext>
              </p:extLst>
            </p:nvPr>
          </p:nvGraphicFramePr>
          <p:xfrm>
            <a:off x="3901502" y="1139876"/>
            <a:ext cx="1953544" cy="324059"/>
          </p:xfrm>
          <a:graphic>
            <a:graphicData uri="http://schemas.openxmlformats.org/presentationml/2006/ole">
              <p:oleObj spid="_x0000_s13485" name="Equation" r:id="rId10" imgW="1435100" imgH="241300" progId="Equation.3">
                <p:embed/>
              </p:oleObj>
            </a:graphicData>
          </a:graphic>
        </p:graphicFrame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698750" y="1125538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     if</a:t>
              </a:r>
              <a:endParaRPr lang="el-GR" sz="1400" dirty="0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719388" y="1682750"/>
              <a:ext cx="1209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0     otherwise</a:t>
              </a:r>
              <a:endParaRPr lang="el-GR" sz="1800" dirty="0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2385200"/>
              </p:ext>
            </p:extLst>
          </p:nvPr>
        </p:nvGraphicFramePr>
        <p:xfrm>
          <a:off x="2057400" y="3994282"/>
          <a:ext cx="4057607" cy="695351"/>
        </p:xfrm>
        <a:graphic>
          <a:graphicData uri="http://schemas.openxmlformats.org/presentationml/2006/ole">
            <p:oleObj spid="_x0000_s13486" name="Equation" r:id="rId11" imgW="2273300" imgH="393700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68699" y="4817692"/>
            <a:ext cx="7186186" cy="1354508"/>
            <a:chOff x="395288" y="3755684"/>
            <a:chExt cx="7186186" cy="1354508"/>
          </a:xfrm>
        </p:grpSpPr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395288" y="3932238"/>
              <a:ext cx="161191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Define the variable </a:t>
              </a:r>
              <a:endParaRPr lang="el-GR" sz="1400" dirty="0"/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98921596"/>
                </p:ext>
              </p:extLst>
            </p:nvPr>
          </p:nvGraphicFramePr>
          <p:xfrm>
            <a:off x="2288789" y="3755684"/>
            <a:ext cx="1785610" cy="724215"/>
          </p:xfrm>
          <a:graphic>
            <a:graphicData uri="http://schemas.openxmlformats.org/presentationml/2006/ole">
              <p:oleObj spid="_x0000_s13487" name="Equation" r:id="rId12" imgW="1054100" imgH="431800" progId="Equation.3">
                <p:embed/>
              </p:oleObj>
            </a:graphicData>
          </a:graphic>
        </p:graphicFrame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95288" y="4797425"/>
              <a:ext cx="14041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By construction, </a:t>
              </a:r>
              <a:endParaRPr lang="el-GR" sz="1400" dirty="0"/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88629031"/>
                </p:ext>
              </p:extLst>
            </p:nvPr>
          </p:nvGraphicFramePr>
          <p:xfrm>
            <a:off x="2322874" y="4773847"/>
            <a:ext cx="2217252" cy="336345"/>
          </p:xfrm>
          <a:graphic>
            <a:graphicData uri="http://schemas.openxmlformats.org/presentationml/2006/ole">
              <p:oleObj spid="_x0000_s13488" name="Equation" r:id="rId13" imgW="1574800" imgH="241300" progId="Equation.3">
                <p:embed/>
              </p:oleObj>
            </a:graphicData>
          </a:graphic>
        </p:graphicFrame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4676389" y="4822484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56749050"/>
                </p:ext>
              </p:extLst>
            </p:nvPr>
          </p:nvGraphicFramePr>
          <p:xfrm>
            <a:off x="5336789" y="4729192"/>
            <a:ext cx="2244685" cy="372126"/>
          </p:xfrm>
          <a:graphic>
            <a:graphicData uri="http://schemas.openxmlformats.org/presentationml/2006/ole">
              <p:oleObj spid="_x0000_s13489" name="Equation" r:id="rId14" imgW="1435100" imgH="241300" progId="Equation.3">
                <p:embed/>
              </p:oleObj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38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9750" y="549275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For the other direction, observe that</a:t>
            </a:r>
            <a:endParaRPr lang="el-GR" sz="1800" dirty="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539750" y="2420938"/>
          <a:ext cx="6335713" cy="482600"/>
        </p:xfrm>
        <a:graphic>
          <a:graphicData uri="http://schemas.openxmlformats.org/presentationml/2006/ole">
            <p:oleObj spid="_x0000_s5617" name="Equation" r:id="rId3" imgW="3378200" imgH="254000" progId="Equation.3">
              <p:embed/>
            </p:oleObj>
          </a:graphicData>
        </a:graphic>
      </p:graphicFrame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12" name="Object 24"/>
          <p:cNvGraphicFramePr>
            <a:graphicFrameLocks noChangeAspect="1"/>
          </p:cNvGraphicFramePr>
          <p:nvPr/>
        </p:nvGraphicFramePr>
        <p:xfrm>
          <a:off x="2700338" y="2924175"/>
          <a:ext cx="3816350" cy="517525"/>
        </p:xfrm>
        <a:graphic>
          <a:graphicData uri="http://schemas.openxmlformats.org/presentationml/2006/ole">
            <p:oleObj spid="_x0000_s5618" name="Equation" r:id="rId4" imgW="1892300" imgH="254000" progId="Equation.3">
              <p:embed/>
            </p:oleObj>
          </a:graphicData>
        </a:graphic>
      </p:graphicFrame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2700338" y="3573463"/>
          <a:ext cx="4321175" cy="511175"/>
        </p:xfrm>
        <a:graphic>
          <a:graphicData uri="http://schemas.openxmlformats.org/presentationml/2006/ole">
            <p:oleObj spid="_x0000_s5619" name="Equation" r:id="rId5" imgW="2171700" imgH="254000" progId="Equation.3">
              <p:embed/>
            </p:oleObj>
          </a:graphicData>
        </a:graphic>
      </p:graphicFrame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31775" y="3952875"/>
            <a:ext cx="1962150" cy="366713"/>
          </a:xfrm>
          <a:prstGeom prst="rect">
            <a:avLst/>
          </a:prstGeom>
          <a:solidFill>
            <a:srgbClr val="FA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Markov inequality</a:t>
            </a:r>
            <a:endParaRPr lang="el-GR" sz="1800" dirty="0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17" name="Object 29"/>
          <p:cNvGraphicFramePr>
            <a:graphicFrameLocks noChangeAspect="1"/>
          </p:cNvGraphicFramePr>
          <p:nvPr/>
        </p:nvGraphicFramePr>
        <p:xfrm>
          <a:off x="107950" y="4365625"/>
          <a:ext cx="2160588" cy="500063"/>
        </p:xfrm>
        <a:graphic>
          <a:graphicData uri="http://schemas.openxmlformats.org/presentationml/2006/ole">
            <p:oleObj spid="_x0000_s5620" name="Equation" r:id="rId6" imgW="1688367" imgH="393529" progId="Equation.3">
              <p:embed/>
            </p:oleObj>
          </a:graphicData>
        </a:graphic>
      </p:graphicFrame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2339975" y="4005263"/>
            <a:ext cx="5048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812088" y="4797425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1711325" y="1057275"/>
          <a:ext cx="5308600" cy="811213"/>
        </p:xfrm>
        <a:graphic>
          <a:graphicData uri="http://schemas.openxmlformats.org/presentationml/2006/ole">
            <p:oleObj spid="_x0000_s5621" name="Equation" r:id="rId7" imgW="2921000" imgH="457200" progId="Equation.3">
              <p:embed/>
            </p:oleObj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625896"/>
            <a:ext cx="5257800" cy="2079704"/>
          </a:xfrm>
          <a:prstGeom prst="rect">
            <a:avLst/>
          </a:prstGeom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09194" y="4428093"/>
            <a:ext cx="963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/>
              <a:t>Analysis</a:t>
            </a:r>
            <a:endParaRPr lang="el-GR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6785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08038" y="1501775"/>
            <a:ext cx="1451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ym typeface="Symbol" pitchFamily="18" charset="2"/>
              </a:rPr>
              <a:t> </a:t>
            </a:r>
            <a:r>
              <a:rPr lang="en-US" sz="1600" dirty="0"/>
              <a:t>Dyadic range:</a:t>
            </a:r>
            <a:endParaRPr lang="el-GR" sz="1600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8282115"/>
              </p:ext>
            </p:extLst>
          </p:nvPr>
        </p:nvGraphicFramePr>
        <p:xfrm>
          <a:off x="2398713" y="1478190"/>
          <a:ext cx="2142468" cy="385723"/>
        </p:xfrm>
        <a:graphic>
          <a:graphicData uri="http://schemas.openxmlformats.org/presentationml/2006/ole">
            <p:oleObj spid="_x0000_s7962" name="Equation" r:id="rId3" imgW="1270000" imgH="228600" progId="Equation.3">
              <p:embed/>
            </p:oleObj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724400" y="1508036"/>
            <a:ext cx="14244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for parameters</a:t>
            </a:r>
            <a:endParaRPr lang="el-GR" sz="1600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7089618"/>
              </p:ext>
            </p:extLst>
          </p:nvPr>
        </p:nvGraphicFramePr>
        <p:xfrm>
          <a:off x="6369376" y="1551693"/>
          <a:ext cx="476250" cy="288636"/>
        </p:xfrm>
        <a:graphic>
          <a:graphicData uri="http://schemas.openxmlformats.org/presentationml/2006/ole">
            <p:oleObj spid="_x0000_s7963" name="Equation" r:id="rId4" imgW="266353" imgH="164885" progId="Equation.3">
              <p:embed/>
            </p:oleObj>
          </a:graphicData>
        </a:graphic>
      </p:graphicFrame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27088" y="1997869"/>
            <a:ext cx="1325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ym typeface="Symbol" pitchFamily="18" charset="2"/>
              </a:rPr>
              <a:t> </a:t>
            </a:r>
            <a:r>
              <a:rPr lang="en-US" sz="1600" dirty="0"/>
              <a:t>range query</a:t>
            </a:r>
            <a:endParaRPr lang="el-GR" sz="1600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8546" y="2048570"/>
            <a:ext cx="1902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sng" dirty="0"/>
              <a:t>dyadic range queries</a:t>
            </a:r>
            <a:endParaRPr lang="el-GR" sz="1600" u="sng" dirty="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9887570"/>
              </p:ext>
            </p:extLst>
          </p:nvPr>
        </p:nvGraphicFramePr>
        <p:xfrm>
          <a:off x="3160195" y="2057400"/>
          <a:ext cx="715031" cy="309628"/>
        </p:xfrm>
        <a:graphic>
          <a:graphicData uri="http://schemas.openxmlformats.org/presentationml/2006/ole">
            <p:oleObj spid="_x0000_s7964" name="Equation" r:id="rId5" imgW="507780" imgH="215806" progId="Equation.3">
              <p:embed/>
            </p:oleObj>
          </a:graphicData>
        </a:graphic>
      </p:graphicFrame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553200" y="2057400"/>
            <a:ext cx="1677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single point query</a:t>
            </a:r>
            <a:endParaRPr lang="el-GR" sz="1600" dirty="0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87588" y="1873250"/>
            <a:ext cx="8462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(at most)</a:t>
            </a:r>
            <a:endParaRPr lang="el-GR" sz="1400" dirty="0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2438400" y="2089727"/>
            <a:ext cx="595641" cy="196273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5768075" y="2141705"/>
            <a:ext cx="523876" cy="197716"/>
          </a:xfrm>
          <a:prstGeom prst="rightArrow">
            <a:avLst>
              <a:gd name="adj1" fmla="val 50000"/>
              <a:gd name="adj2" fmla="val 66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843942" y="2653725"/>
            <a:ext cx="37280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sz="1600" dirty="0"/>
              <a:t> For each set of dyadic ranges of length                                 </a:t>
            </a:r>
          </a:p>
          <a:p>
            <a:pPr>
              <a:buFont typeface="Symbol" pitchFamily="18" charset="2"/>
              <a:buNone/>
            </a:pPr>
            <a:r>
              <a:rPr lang="en-US" sz="1600" dirty="0"/>
              <a:t>  a sketch is kept </a:t>
            </a:r>
            <a:endParaRPr lang="el-GR" sz="1600" dirty="0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3000375" y="3200400"/>
            <a:ext cx="504825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8785800"/>
              </p:ext>
            </p:extLst>
          </p:nvPr>
        </p:nvGraphicFramePr>
        <p:xfrm>
          <a:off x="3581400" y="3183308"/>
          <a:ext cx="648835" cy="338731"/>
        </p:xfrm>
        <a:graphic>
          <a:graphicData uri="http://schemas.openxmlformats.org/presentationml/2006/ole">
            <p:oleObj spid="_x0000_s7965" name="Equation" r:id="rId6" imgW="418918" imgH="215806" progId="Equation.3">
              <p:embed/>
            </p:oleObj>
          </a:graphicData>
        </a:graphic>
      </p:graphicFrame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4322132" y="3200400"/>
            <a:ext cx="1240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CM Sketches</a:t>
            </a:r>
            <a:endParaRPr lang="el-GR" sz="1600" dirty="0"/>
          </a:p>
        </p:txBody>
      </p:sp>
      <p:graphicFrame>
        <p:nvGraphicFramePr>
          <p:cNvPr id="205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5438146"/>
              </p:ext>
            </p:extLst>
          </p:nvPr>
        </p:nvGraphicFramePr>
        <p:xfrm>
          <a:off x="4495800" y="2667000"/>
          <a:ext cx="1966891" cy="312274"/>
        </p:xfrm>
        <a:graphic>
          <a:graphicData uri="http://schemas.openxmlformats.org/presentationml/2006/ole">
            <p:oleObj spid="_x0000_s7966" name="Equation" r:id="rId7" imgW="1397000" imgH="2286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7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/>
              <a:t> </a:t>
            </a:r>
            <a:r>
              <a:rPr lang="en-US" sz="3600" b="1" dirty="0"/>
              <a:t>Range </a:t>
            </a:r>
            <a:r>
              <a:rPr lang="en-US" sz="3600" b="1" dirty="0" smtClean="0"/>
              <a:t>Query</a:t>
            </a:r>
            <a:endParaRPr lang="en-US" sz="3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838200" y="4046305"/>
            <a:ext cx="7467600" cy="1897295"/>
            <a:chOff x="609600" y="2217505"/>
            <a:chExt cx="7467600" cy="1897295"/>
          </a:xfrm>
        </p:grpSpPr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4648200" y="2920425"/>
              <a:ext cx="275857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   Pose that many point </a:t>
              </a:r>
              <a:r>
                <a:rPr lang="en-US" sz="1600" dirty="0" smtClean="0"/>
                <a:t>queries</a:t>
              </a:r>
              <a:endParaRPr lang="en-US" sz="1600" dirty="0"/>
            </a:p>
            <a:p>
              <a:r>
                <a:rPr lang="en-US" sz="1600" dirty="0"/>
                <a:t>  to the sketches</a:t>
              </a:r>
              <a:endParaRPr lang="el-GR" sz="1600" dirty="0"/>
            </a:p>
          </p:txBody>
        </p:sp>
        <p:graphicFrame>
          <p:nvGraphicFramePr>
            <p:cNvPr id="26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46526581"/>
                </p:ext>
              </p:extLst>
            </p:nvPr>
          </p:nvGraphicFramePr>
          <p:xfrm>
            <a:off x="1017332" y="2217505"/>
            <a:ext cx="638643" cy="297095"/>
          </p:xfrm>
          <a:graphic>
            <a:graphicData uri="http://schemas.openxmlformats.org/presentationml/2006/ole">
              <p:oleObj spid="_x0000_s7967" name="Equation" r:id="rId8" imgW="431613" imgH="203112" progId="Equation.3">
                <p:embed/>
              </p:oleObj>
            </a:graphicData>
          </a:graphic>
        </p:graphicFrame>
        <p:sp>
          <p:nvSpPr>
            <p:cNvPr id="27" name="AutoShape 52"/>
            <p:cNvSpPr>
              <a:spLocks noChangeArrowheads="1"/>
            </p:cNvSpPr>
            <p:nvPr/>
          </p:nvSpPr>
          <p:spPr bwMode="auto">
            <a:xfrm>
              <a:off x="4151765" y="3124200"/>
              <a:ext cx="648835" cy="237468"/>
            </a:xfrm>
            <a:prstGeom prst="rightArrow">
              <a:avLst>
                <a:gd name="adj1" fmla="val 50000"/>
                <a:gd name="adj2" fmla="val 751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609600" y="2841847"/>
              <a:ext cx="4114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smtClean="0"/>
                <a:t>Compute </a:t>
              </a:r>
              <a:r>
                <a:rPr lang="en-US" sz="1600" dirty="0"/>
                <a:t>the dyadic </a:t>
              </a:r>
              <a:r>
                <a:rPr lang="en-US" sz="1600" dirty="0" smtClean="0"/>
                <a:t>ranges (at </a:t>
              </a:r>
              <a:r>
                <a:rPr lang="en-US" sz="1600" dirty="0"/>
                <a:t>most                </a:t>
              </a:r>
              <a:r>
                <a:rPr lang="en-US" sz="1600" dirty="0" smtClean="0"/>
                <a:t>)    which  canonically </a:t>
              </a:r>
              <a:r>
                <a:rPr lang="en-US" sz="1600" dirty="0"/>
                <a:t>cover the range   </a:t>
              </a:r>
              <a:endParaRPr lang="el-GR" sz="1600" dirty="0"/>
            </a:p>
          </p:txBody>
        </p:sp>
        <p:sp>
          <p:nvSpPr>
            <p:cNvPr id="29" name="AutoShape 55"/>
            <p:cNvSpPr>
              <a:spLocks noChangeArrowheads="1"/>
            </p:cNvSpPr>
            <p:nvPr/>
          </p:nvSpPr>
          <p:spPr bwMode="auto">
            <a:xfrm rot="5400000">
              <a:off x="653364" y="2394636"/>
              <a:ext cx="619919" cy="402647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56"/>
            <p:cNvSpPr>
              <a:spLocks noChangeArrowheads="1"/>
            </p:cNvSpPr>
            <p:nvPr/>
          </p:nvSpPr>
          <p:spPr bwMode="auto">
            <a:xfrm rot="5400000">
              <a:off x="6122345" y="3326456"/>
              <a:ext cx="465755" cy="366044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6567594" y="3429000"/>
              <a:ext cx="14334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Sum of queries</a:t>
              </a:r>
              <a:endParaRPr lang="el-GR" sz="1600" dirty="0"/>
            </a:p>
          </p:txBody>
        </p:sp>
        <p:graphicFrame>
          <p:nvGraphicFramePr>
            <p:cNvPr id="3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79461356"/>
                </p:ext>
              </p:extLst>
            </p:nvPr>
          </p:nvGraphicFramePr>
          <p:xfrm>
            <a:off x="7199364" y="3768914"/>
            <a:ext cx="877836" cy="345886"/>
          </p:xfrm>
          <a:graphic>
            <a:graphicData uri="http://schemas.openxmlformats.org/presentationml/2006/ole">
              <p:oleObj spid="_x0000_s7968" name="Equation" r:id="rId9" imgW="507780" imgH="203112" progId="Equation.3">
                <p:embed/>
              </p:oleObj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1351724"/>
              </p:ext>
            </p:extLst>
          </p:nvPr>
        </p:nvGraphicFramePr>
        <p:xfrm>
          <a:off x="3998912" y="4712547"/>
          <a:ext cx="649288" cy="274637"/>
        </p:xfrm>
        <a:graphic>
          <a:graphicData uri="http://schemas.openxmlformats.org/presentationml/2006/ole">
            <p:oleObj spid="_x0000_s7969" name="Equation" r:id="rId10" imgW="507780" imgH="215806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046854" y="3757299"/>
            <a:ext cx="2208383" cy="65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SELECT COUNT (*) FROM D</a:t>
            </a:r>
          </a:p>
          <a:p>
            <a:r>
              <a:rPr lang="en-US" sz="1200" dirty="0" smtClean="0"/>
              <a:t>WHERE </a:t>
            </a:r>
            <a:r>
              <a:rPr lang="en-US" sz="1200" dirty="0" err="1" smtClean="0"/>
              <a:t>D.val</a:t>
            </a:r>
            <a:r>
              <a:rPr lang="en-US" sz="1200" dirty="0" smtClean="0"/>
              <a:t> &gt;=l AND </a:t>
            </a:r>
            <a:r>
              <a:rPr lang="en-US" sz="1200" dirty="0" err="1" smtClean="0"/>
              <a:t>D.val</a:t>
            </a:r>
            <a:r>
              <a:rPr lang="en-US" sz="1200" dirty="0" smtClean="0"/>
              <a:t> &lt;=h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49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9075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GB" sz="3600" b="1" dirty="0">
                <a:latin typeface="Calibri" pitchFamily="34" charset="0"/>
                <a:cs typeface="Calibri" pitchFamily="34" charset="0"/>
              </a:rPr>
              <a:t>Same as 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Online </a:t>
            </a:r>
            <a:r>
              <a:rPr lang="en-GB" sz="3600" b="1" dirty="0">
                <a:latin typeface="Calibri" pitchFamily="34" charset="0"/>
                <a:cs typeface="Calibri" pitchFamily="34" charset="0"/>
              </a:rPr>
              <a:t>algorithms?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Similarities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decisions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be made before all data are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available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limited memory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Differences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Streaming algorithms – can defer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action until a group of points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arrive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nline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algorithms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take 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action as soon as each point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arrives</a:t>
            </a:r>
            <a:endParaRPr lang="en-GB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795062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Range Sum Example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4343400"/>
            <a:ext cx="3257350" cy="2362200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533400" y="1676400"/>
                <a:ext cx="8229600" cy="2643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AMS approach to this, the error scales </a:t>
                </a:r>
                <a:r>
                  <a:rPr lang="en-US" dirty="0"/>
                  <a:t>proportional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′)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So </a:t>
                </a:r>
                <a:r>
                  <a:rPr lang="en-US" dirty="0"/>
                  <a:t>here the error grows </a:t>
                </a:r>
                <a:r>
                  <a:rPr lang="en-US" dirty="0" smtClean="0"/>
                  <a:t>proportional to </a:t>
                </a:r>
                <a:r>
                  <a:rPr lang="en-US" dirty="0"/>
                  <a:t>the square root of the length of the </a:t>
                </a:r>
                <a:r>
                  <a:rPr lang="en-US" dirty="0" smtClean="0"/>
                  <a:t>range.</a:t>
                </a:r>
              </a:p>
              <a:p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Using </a:t>
                </a:r>
                <a:r>
                  <a:rPr lang="en-US" dirty="0"/>
                  <a:t>the Count-Min </a:t>
                </a:r>
                <a:r>
                  <a:rPr lang="en-US" dirty="0" smtClean="0"/>
                  <a:t>sketch approach</a:t>
                </a:r>
                <a:r>
                  <a:rPr lang="en-US" dirty="0"/>
                  <a:t>, the error is proportional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</a:rPr>
                      <m:t>1</m:t>
                    </m:r>
                  </m:oMath>
                </a14:m>
                <a:r>
                  <a:rPr lang="en-US" dirty="0"/>
                  <a:t>(h−l +1), </a:t>
                </a:r>
                <a:r>
                  <a:rPr lang="en-US" dirty="0" smtClean="0"/>
                  <a:t>i.e</a:t>
                </a:r>
                <a:r>
                  <a:rPr lang="en-US" dirty="0"/>
                  <a:t>. it grows </a:t>
                </a:r>
                <a:r>
                  <a:rPr lang="en-US" dirty="0" smtClean="0"/>
                  <a:t>proportional to </a:t>
                </a:r>
                <a:r>
                  <a:rPr lang="en-US" dirty="0"/>
                  <a:t>the length of the </a:t>
                </a:r>
                <a:r>
                  <a:rPr lang="en-US" dirty="0" smtClean="0"/>
                  <a:t>range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U</a:t>
                </a:r>
                <a:r>
                  <a:rPr lang="en-US" dirty="0" smtClean="0"/>
                  <a:t>sing </a:t>
                </a:r>
                <a:r>
                  <a:rPr lang="en-US" dirty="0"/>
                  <a:t>the Count-Min sketch to approximate counts, </a:t>
                </a:r>
                <a:r>
                  <a:rPr lang="en-US" dirty="0" smtClean="0"/>
                  <a:t>the </a:t>
                </a:r>
                <a:r>
                  <a:rPr lang="en-US" dirty="0"/>
                  <a:t>accuracy of the answer is proportional to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log n)/w. For </a:t>
                </a:r>
                <a:r>
                  <a:rPr lang="en-US" dirty="0"/>
                  <a:t>large enough ranges, this is </a:t>
                </a:r>
                <a:r>
                  <a:rPr lang="en-US" dirty="0" smtClean="0"/>
                  <a:t>an exponential </a:t>
                </a:r>
                <a:r>
                  <a:rPr lang="en-US" dirty="0"/>
                  <a:t>improvement in the error.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8229600" cy="26437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67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43000" y="5181600"/>
            <a:ext cx="441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e.g. </a:t>
            </a:r>
            <a:r>
              <a:rPr lang="en-US" sz="1400" dirty="0" smtClean="0"/>
              <a:t>To estimate the range sum of [2…8], it is decomposed into the ranges [2…2], [3…4], [5…8], and the sum of the corresponding nodes in the binary tree as the estimate.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8294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76238" y="609600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Theorem 4</a:t>
            </a:r>
            <a:r>
              <a:rPr lang="en-US" sz="1800" dirty="0"/>
              <a:t>  </a:t>
            </a:r>
            <a:endParaRPr lang="el-GR" sz="18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8786628"/>
              </p:ext>
            </p:extLst>
          </p:nvPr>
        </p:nvGraphicFramePr>
        <p:xfrm>
          <a:off x="1878734" y="638464"/>
          <a:ext cx="1570182" cy="355023"/>
        </p:xfrm>
        <a:graphic>
          <a:graphicData uri="http://schemas.openxmlformats.org/presentationml/2006/ole">
            <p:oleObj spid="_x0000_s8887" name="Equation" r:id="rId3" imgW="888614" imgH="203112" progId="Equation.3">
              <p:embed/>
            </p:oleObj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4313350"/>
              </p:ext>
            </p:extLst>
          </p:nvPr>
        </p:nvGraphicFramePr>
        <p:xfrm>
          <a:off x="1905000" y="914400"/>
          <a:ext cx="3623698" cy="427706"/>
        </p:xfrm>
        <a:graphic>
          <a:graphicData uri="http://schemas.openxmlformats.org/presentationml/2006/ole">
            <p:oleObj spid="_x0000_s8888" name="Equation" r:id="rId4" imgW="2184400" imgH="254000" progId="Equation.3">
              <p:embed/>
            </p:oleObj>
          </a:graphicData>
        </a:graphic>
      </p:graphicFrame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1447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sng" dirty="0"/>
              <a:t>Proof</a:t>
            </a:r>
            <a:r>
              <a:rPr lang="en-US" sz="1800" dirty="0"/>
              <a:t> :</a:t>
            </a:r>
            <a:endParaRPr lang="el-GR" sz="1800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362551" y="1591654"/>
            <a:ext cx="9841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Theorem 1</a:t>
            </a:r>
            <a:endParaRPr lang="el-GR" sz="1400" b="1" dirty="0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590800" y="1650762"/>
            <a:ext cx="433387" cy="217488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1896071"/>
              </p:ext>
            </p:extLst>
          </p:nvPr>
        </p:nvGraphicFramePr>
        <p:xfrm>
          <a:off x="2438400" y="1354508"/>
          <a:ext cx="655205" cy="334818"/>
        </p:xfrm>
        <a:graphic>
          <a:graphicData uri="http://schemas.openxmlformats.org/presentationml/2006/ole">
            <p:oleObj spid="_x0000_s8889" name="Equation" r:id="rId5" imgW="444307" imgH="228501" progId="Equation.3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1888620"/>
              </p:ext>
            </p:extLst>
          </p:nvPr>
        </p:nvGraphicFramePr>
        <p:xfrm>
          <a:off x="3437356" y="1617292"/>
          <a:ext cx="1427438" cy="322748"/>
        </p:xfrm>
        <a:graphic>
          <a:graphicData uri="http://schemas.openxmlformats.org/presentationml/2006/ole">
            <p:oleObj spid="_x0000_s8890" name="Equation" r:id="rId6" imgW="888614" imgH="203112" progId="Equation.3">
              <p:embed/>
            </p:oleObj>
          </a:graphicData>
        </a:graphic>
      </p:graphicFrame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362551" y="2133600"/>
            <a:ext cx="2552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E(</a:t>
            </a:r>
            <a:r>
              <a:rPr lang="el-GR" sz="1600" dirty="0"/>
              <a:t>Σ </a:t>
            </a:r>
            <a:r>
              <a:rPr lang="en-US" sz="1600" dirty="0"/>
              <a:t>error for each estimator)</a:t>
            </a:r>
            <a:endParaRPr lang="el-GR" sz="1600" dirty="0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0022826"/>
              </p:ext>
            </p:extLst>
          </p:nvPr>
        </p:nvGraphicFramePr>
        <p:xfrm>
          <a:off x="3915429" y="2144551"/>
          <a:ext cx="917864" cy="327603"/>
        </p:xfrm>
        <a:graphic>
          <a:graphicData uri="http://schemas.openxmlformats.org/presentationml/2006/ole">
            <p:oleObj spid="_x0000_s8891" name="Equation" r:id="rId7" imgW="558558" imgH="203112" progId="Equation.3">
              <p:embed/>
            </p:oleObj>
          </a:graphicData>
        </a:graphic>
      </p:graphicFrame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876800" y="2140247"/>
            <a:ext cx="2411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E(error for each estimator)</a:t>
            </a:r>
            <a:endParaRPr lang="el-GR" sz="1600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935913" y="6115050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graphicFrame>
        <p:nvGraphicFramePr>
          <p:cNvPr id="276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8793902"/>
              </p:ext>
            </p:extLst>
          </p:nvPr>
        </p:nvGraphicFramePr>
        <p:xfrm>
          <a:off x="3889401" y="2452359"/>
          <a:ext cx="1368399" cy="595641"/>
        </p:xfrm>
        <a:graphic>
          <a:graphicData uri="http://schemas.openxmlformats.org/presentationml/2006/ole">
            <p:oleObj spid="_x0000_s8892" name="Equation" r:id="rId8" imgW="901309" imgH="393529" progId="Equation.3">
              <p:embed/>
            </p:oleObj>
          </a:graphicData>
        </a:graphic>
      </p:graphicFrame>
      <p:graphicFrame>
        <p:nvGraphicFramePr>
          <p:cNvPr id="2767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7654892"/>
              </p:ext>
            </p:extLst>
          </p:nvPr>
        </p:nvGraphicFramePr>
        <p:xfrm>
          <a:off x="1447800" y="3107669"/>
          <a:ext cx="3922831" cy="397531"/>
        </p:xfrm>
        <a:graphic>
          <a:graphicData uri="http://schemas.openxmlformats.org/presentationml/2006/ole">
            <p:oleObj spid="_x0000_s8893" name="Equation" r:id="rId9" imgW="2514600" imgH="254000" progId="Equation.3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918" y="3733800"/>
            <a:ext cx="4244482" cy="264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033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98600" y="1725749"/>
            <a:ext cx="635000" cy="29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Set </a:t>
            </a:r>
            <a:endParaRPr lang="el-GR" sz="2000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5552692"/>
              </p:ext>
            </p:extLst>
          </p:nvPr>
        </p:nvGraphicFramePr>
        <p:xfrm>
          <a:off x="2345846" y="1570381"/>
          <a:ext cx="3949070" cy="740674"/>
        </p:xfrm>
        <a:graphic>
          <a:graphicData uri="http://schemas.openxmlformats.org/presentationml/2006/ole">
            <p:oleObj spid="_x0000_s14403" name="Equation" r:id="rId3" imgW="2387600" imgH="444500" progId="Equation.3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9380120"/>
              </p:ext>
            </p:extLst>
          </p:nvPr>
        </p:nvGraphicFramePr>
        <p:xfrm>
          <a:off x="1537578" y="2446595"/>
          <a:ext cx="811045" cy="385246"/>
        </p:xfrm>
        <a:graphic>
          <a:graphicData uri="http://schemas.openxmlformats.org/presentationml/2006/ole">
            <p:oleObj spid="_x0000_s14404" name="Equation" r:id="rId4" imgW="495085" imgH="241195" progId="Equation.3">
              <p:embed/>
            </p:oleObj>
          </a:graphicData>
        </a:graphic>
      </p:graphicFrame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923750" y="2539259"/>
            <a:ext cx="486626" cy="234845"/>
          </a:xfrm>
          <a:prstGeom prst="rightArrow">
            <a:avLst>
              <a:gd name="adj1" fmla="val 50000"/>
              <a:gd name="adj2" fmla="val 569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9460380"/>
              </p:ext>
            </p:extLst>
          </p:nvPr>
        </p:nvGraphicFramePr>
        <p:xfrm>
          <a:off x="4191000" y="2317183"/>
          <a:ext cx="2001371" cy="648835"/>
        </p:xfrm>
        <a:graphic>
          <a:graphicData uri="http://schemas.openxmlformats.org/presentationml/2006/ole">
            <p:oleObj spid="_x0000_s14405" name="Equation" r:id="rId5" imgW="1244060" imgH="406224" progId="Equation.3">
              <p:embed/>
            </p:oleObj>
          </a:graphicData>
        </a:graphic>
      </p:graphicFrame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8101013" y="33575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1800">
                <a:sym typeface="Math5" pitchFamily="2" charset="2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ym typeface="Math3" pitchFamily="2" charset="2"/>
              </a:rPr>
              <a:t>Inner Product</a:t>
            </a:r>
            <a:r>
              <a:rPr lang="el-GR" sz="3600" b="1" dirty="0"/>
              <a:t> </a:t>
            </a:r>
            <a:r>
              <a:rPr lang="en-US" sz="3600" b="1" dirty="0" smtClean="0"/>
              <a:t>Query</a:t>
            </a:r>
            <a:endParaRPr lang="en-US" sz="36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413" y="316937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Theorem 3</a:t>
            </a:r>
            <a:r>
              <a:rPr lang="en-US" sz="1800" dirty="0"/>
              <a:t>  </a:t>
            </a:r>
            <a:endParaRPr lang="el-GR" sz="1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1893208"/>
              </p:ext>
            </p:extLst>
          </p:nvPr>
        </p:nvGraphicFramePr>
        <p:xfrm>
          <a:off x="1981200" y="2971800"/>
          <a:ext cx="1440295" cy="533977"/>
        </p:xfrm>
        <a:graphic>
          <a:graphicData uri="http://schemas.openxmlformats.org/presentationml/2006/ole">
            <p:oleObj spid="_x0000_s14406" name="Equation" r:id="rId6" imgW="926698" imgH="342751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8685685"/>
              </p:ext>
            </p:extLst>
          </p:nvPr>
        </p:nvGraphicFramePr>
        <p:xfrm>
          <a:off x="3994970" y="2994406"/>
          <a:ext cx="3213047" cy="631065"/>
        </p:xfrm>
        <a:graphic>
          <a:graphicData uri="http://schemas.openxmlformats.org/presentationml/2006/ole">
            <p:oleObj spid="_x0000_s14407" name="Equation" r:id="rId7" imgW="1993900" imgH="393700" progId="Equation.3">
              <p:embed/>
            </p:oleObj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6988" y="3724275"/>
            <a:ext cx="963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/>
              <a:t>Analysis</a:t>
            </a:r>
            <a:endParaRPr lang="el-GR" sz="18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52600" y="3826669"/>
            <a:ext cx="2386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Time to produce the estimate </a:t>
            </a:r>
            <a:endParaRPr lang="el-GR" sz="1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88071" y="4286846"/>
            <a:ext cx="1002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Space used</a:t>
            </a:r>
            <a:endParaRPr lang="el-GR" sz="1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88071" y="4800600"/>
            <a:ext cx="14228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Time </a:t>
            </a:r>
            <a:r>
              <a:rPr lang="en-US" sz="1400" dirty="0" smtClean="0"/>
              <a:t>for updates</a:t>
            </a:r>
            <a:endParaRPr lang="el-GR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9751031"/>
              </p:ext>
            </p:extLst>
          </p:nvPr>
        </p:nvGraphicFramePr>
        <p:xfrm>
          <a:off x="4267200" y="3733800"/>
          <a:ext cx="805326" cy="434699"/>
        </p:xfrm>
        <a:graphic>
          <a:graphicData uri="http://schemas.openxmlformats.org/presentationml/2006/ole">
            <p:oleObj spid="_x0000_s14408" name="Equation" r:id="rId8" imgW="723586" imgH="39352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659354"/>
              </p:ext>
            </p:extLst>
          </p:nvPr>
        </p:nvGraphicFramePr>
        <p:xfrm>
          <a:off x="4303784" y="4252768"/>
          <a:ext cx="731694" cy="395432"/>
        </p:xfrm>
        <a:graphic>
          <a:graphicData uri="http://schemas.openxmlformats.org/presentationml/2006/ole">
            <p:oleObj spid="_x0000_s14409" name="Equation" r:id="rId9" imgW="723586" imgH="393529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266185"/>
              </p:ext>
            </p:extLst>
          </p:nvPr>
        </p:nvGraphicFramePr>
        <p:xfrm>
          <a:off x="4343400" y="4800600"/>
          <a:ext cx="610245" cy="396973"/>
        </p:xfrm>
        <a:graphic>
          <a:graphicData uri="http://schemas.openxmlformats.org/presentationml/2006/ole">
            <p:oleObj spid="_x0000_s14410" name="Equation" r:id="rId10" imgW="596641" imgH="393529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992120" y="5257800"/>
            <a:ext cx="5905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application of inner-product </a:t>
            </a:r>
            <a:r>
              <a:rPr lang="en-US" sz="1600" b="1" dirty="0"/>
              <a:t>computation to Join size estimation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5800" y="5181600"/>
            <a:ext cx="12728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/>
              <a:t>Application</a:t>
            </a:r>
            <a:endParaRPr lang="el-GR" sz="18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85800" y="5867400"/>
            <a:ext cx="10500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/>
              <a:t>Corollary</a:t>
            </a:r>
            <a:endParaRPr lang="el-GR" sz="1800" dirty="0"/>
          </a:p>
        </p:txBody>
      </p:sp>
      <p:sp>
        <p:nvSpPr>
          <p:cNvPr id="9" name="Rectangle 8"/>
          <p:cNvSpPr/>
          <p:nvPr/>
        </p:nvSpPr>
        <p:spPr>
          <a:xfrm>
            <a:off x="1981200" y="5791200"/>
            <a:ext cx="6621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ym typeface="Math3" pitchFamily="2" charset="2"/>
              </a:rPr>
              <a:t>The Join size of two relations on a particular attribute </a:t>
            </a:r>
            <a:r>
              <a:rPr lang="en-US" sz="1600" dirty="0" smtClean="0">
                <a:sym typeface="Math3" pitchFamily="2" charset="2"/>
              </a:rPr>
              <a:t>can  </a:t>
            </a:r>
            <a:r>
              <a:rPr lang="en-US" sz="1600" dirty="0">
                <a:sym typeface="Math3" pitchFamily="2" charset="2"/>
              </a:rPr>
              <a:t>be approximated up to                         with probability                 </a:t>
            </a:r>
            <a:r>
              <a:rPr lang="en-US" sz="1600" dirty="0" smtClean="0">
                <a:sym typeface="Math3" pitchFamily="2" charset="2"/>
              </a:rPr>
              <a:t>by  keeping </a:t>
            </a:r>
            <a:r>
              <a:rPr lang="en-US" sz="1600" dirty="0">
                <a:sym typeface="Math3" pitchFamily="2" charset="2"/>
              </a:rPr>
              <a:t>space 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5211820"/>
              </p:ext>
            </p:extLst>
          </p:nvPr>
        </p:nvGraphicFramePr>
        <p:xfrm>
          <a:off x="2706577" y="6070795"/>
          <a:ext cx="670285" cy="374571"/>
        </p:xfrm>
        <a:graphic>
          <a:graphicData uri="http://schemas.openxmlformats.org/presentationml/2006/ole">
            <p:oleObj spid="_x0000_s14411" name="Equation" r:id="rId11" imgW="558558" imgH="317362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1244635"/>
              </p:ext>
            </p:extLst>
          </p:nvPr>
        </p:nvGraphicFramePr>
        <p:xfrm>
          <a:off x="5090404" y="6104239"/>
          <a:ext cx="403157" cy="218828"/>
        </p:xfrm>
        <a:graphic>
          <a:graphicData uri="http://schemas.openxmlformats.org/presentationml/2006/ole">
            <p:oleObj spid="_x0000_s14412" name="Equation" r:id="rId12" imgW="329914" imgH="177646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3521420"/>
              </p:ext>
            </p:extLst>
          </p:nvPr>
        </p:nvGraphicFramePr>
        <p:xfrm>
          <a:off x="7311814" y="6010511"/>
          <a:ext cx="805326" cy="452442"/>
        </p:xfrm>
        <a:graphic>
          <a:graphicData uri="http://schemas.openxmlformats.org/presentationml/2006/ole">
            <p:oleObj spid="_x0000_s14413" name="Equation" r:id="rId13" imgW="761669" imgH="431613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1080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Resources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ym typeface="Math3" pitchFamily="2" charset="2"/>
              </a:rPr>
              <a:t>Applications</a:t>
            </a:r>
            <a:endParaRPr lang="en-US" u="sng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Compressed Sensing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Networking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Databases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Eclectics </a:t>
            </a:r>
            <a:r>
              <a:rPr lang="en-US" dirty="0">
                <a:hlinkClick r:id="rId5"/>
              </a:rPr>
              <a:t>(NLP, Security, Machine Learning, </a:t>
            </a:r>
            <a:r>
              <a:rPr lang="en-US" dirty="0" smtClean="0">
                <a:hlinkClick r:id="rId5"/>
              </a:rPr>
              <a:t>...)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31136"/>
            <a:ext cx="8229600" cy="121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ym typeface="Math3" pitchFamily="2" charset="2"/>
              </a:rPr>
              <a:t>Details</a:t>
            </a:r>
            <a:endParaRPr lang="en-US" sz="2400" u="sng" dirty="0" smtClean="0">
              <a:hlinkClick r:id="rId2"/>
            </a:endParaRPr>
          </a:p>
          <a:p>
            <a:pPr lvl="1"/>
            <a:r>
              <a:rPr lang="en-US" sz="2000" dirty="0">
                <a:hlinkClick r:id="rId6"/>
              </a:rPr>
              <a:t>Extensions of the Count-Min </a:t>
            </a:r>
            <a:r>
              <a:rPr lang="en-US" sz="2000" dirty="0" smtClean="0">
                <a:hlinkClick r:id="rId6"/>
              </a:rPr>
              <a:t>Sketch</a:t>
            </a:r>
            <a:endParaRPr lang="en-US" sz="2000" dirty="0" smtClean="0"/>
          </a:p>
          <a:p>
            <a:pPr lvl="1"/>
            <a:r>
              <a:rPr lang="en-US" sz="2000" dirty="0">
                <a:hlinkClick r:id="rId7"/>
              </a:rPr>
              <a:t>Implementations and </a:t>
            </a:r>
            <a:r>
              <a:rPr lang="en-US" sz="2000" dirty="0" smtClean="0">
                <a:hlinkClick r:id="rId7"/>
              </a:rPr>
              <a:t>code</a:t>
            </a:r>
            <a:endParaRPr lang="en-US" sz="2000" dirty="0" smtClean="0"/>
          </a:p>
          <a:p>
            <a:pPr marL="457200" lvl="1" indent="0">
              <a:buFont typeface="Arial" pitchFamily="34" charset="0"/>
              <a:buNone/>
            </a:pPr>
            <a:endParaRPr lang="en-US" sz="2000" dirty="0" smtClean="0"/>
          </a:p>
          <a:p>
            <a:pPr marL="457200" lvl="1" indent="0">
              <a:buFont typeface="Arial" pitchFamily="34" charset="0"/>
              <a:buNone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5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ym typeface="Math3" pitchFamily="2" charset="2"/>
              </a:rPr>
              <a:t>List of open problems in streaming</a:t>
            </a:r>
            <a:endParaRPr lang="en-US" sz="2400" u="sng" dirty="0" smtClean="0">
              <a:hlinkClick r:id="rId2"/>
            </a:endParaRPr>
          </a:p>
          <a:p>
            <a:pPr lvl="1"/>
            <a:r>
              <a:rPr lang="en-US" sz="2000" dirty="0" smtClean="0">
                <a:hlinkClick r:id="rId8"/>
              </a:rPr>
              <a:t>Open problems in streaming</a:t>
            </a:r>
            <a:endParaRPr lang="en-US" sz="2000" dirty="0" smtClean="0"/>
          </a:p>
          <a:p>
            <a:pPr marL="457200" lvl="1" indent="0">
              <a:buFont typeface="Arial" pitchFamily="34" charset="0"/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757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References</a:t>
            </a:r>
            <a:r>
              <a:rPr lang="en-US" sz="3600" b="1" dirty="0" smtClean="0"/>
              <a:t> </a:t>
            </a:r>
            <a:r>
              <a:rPr lang="en-US" sz="3600" b="1" dirty="0"/>
              <a:t>for Count Min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sz="1050" b="1" dirty="0" smtClean="0"/>
              <a:t>Basics</a:t>
            </a:r>
          </a:p>
          <a:p>
            <a:pPr lvl="1"/>
            <a:r>
              <a:rPr lang="en-US" sz="900" dirty="0"/>
              <a:t>G. </a:t>
            </a:r>
            <a:r>
              <a:rPr lang="en-US" sz="900" dirty="0" err="1"/>
              <a:t>Cormode</a:t>
            </a:r>
            <a:r>
              <a:rPr lang="en-US" sz="900" dirty="0"/>
              <a:t> and S. </a:t>
            </a:r>
            <a:r>
              <a:rPr lang="en-US" sz="900" dirty="0" err="1"/>
              <a:t>Muthukrishnan</a:t>
            </a:r>
            <a:r>
              <a:rPr lang="en-US" sz="900" dirty="0"/>
              <a:t>. </a:t>
            </a:r>
            <a:r>
              <a:rPr lang="en-US" sz="900" dirty="0">
                <a:hlinkClick r:id="rId2"/>
              </a:rPr>
              <a:t>An improved data stream summary: The count-min sketch and its applications. </a:t>
            </a:r>
            <a:r>
              <a:rPr lang="en-US" sz="900" dirty="0"/>
              <a:t> LATIN 2004, J. </a:t>
            </a:r>
            <a:r>
              <a:rPr lang="en-US" sz="900" dirty="0" smtClean="0"/>
              <a:t>Algorithm 58-75 </a:t>
            </a:r>
            <a:r>
              <a:rPr lang="en-US" sz="900" dirty="0"/>
              <a:t>(2005) .</a:t>
            </a:r>
          </a:p>
          <a:p>
            <a:pPr lvl="1"/>
            <a:r>
              <a:rPr lang="en-US" sz="900" dirty="0"/>
              <a:t>G. </a:t>
            </a:r>
            <a:r>
              <a:rPr lang="en-US" sz="900" dirty="0" err="1"/>
              <a:t>Cormode</a:t>
            </a:r>
            <a:r>
              <a:rPr lang="en-US" sz="900" dirty="0"/>
              <a:t> and S. </a:t>
            </a:r>
            <a:r>
              <a:rPr lang="en-US" sz="900" dirty="0" err="1"/>
              <a:t>Muthukrishnan</a:t>
            </a:r>
            <a:r>
              <a:rPr lang="en-US" sz="900" dirty="0"/>
              <a:t>. </a:t>
            </a:r>
            <a:r>
              <a:rPr lang="en-US" sz="900" dirty="0">
                <a:hlinkClick r:id="rId3"/>
              </a:rPr>
              <a:t>Summarizing and mining skewed data streams.</a:t>
            </a:r>
            <a:r>
              <a:rPr lang="en-US" sz="900" dirty="0"/>
              <a:t> SDM 2005.  </a:t>
            </a:r>
          </a:p>
          <a:p>
            <a:pPr lvl="1"/>
            <a:r>
              <a:rPr lang="en-US" sz="900" dirty="0"/>
              <a:t>G. </a:t>
            </a:r>
            <a:r>
              <a:rPr lang="en-US" sz="900" dirty="0" err="1"/>
              <a:t>Cormode</a:t>
            </a:r>
            <a:r>
              <a:rPr lang="en-US" sz="900" dirty="0"/>
              <a:t> and S. </a:t>
            </a:r>
            <a:r>
              <a:rPr lang="en-US" sz="900" dirty="0" err="1"/>
              <a:t>Muthukrishnan</a:t>
            </a:r>
            <a:r>
              <a:rPr lang="en-US" sz="900" dirty="0"/>
              <a:t>.  </a:t>
            </a:r>
            <a:r>
              <a:rPr lang="en-US" sz="900" dirty="0">
                <a:hlinkClick r:id="rId4"/>
              </a:rPr>
              <a:t>Approximating data with the count-min data structure</a:t>
            </a:r>
            <a:r>
              <a:rPr lang="en-US" sz="900" dirty="0"/>
              <a:t>. IEEE Software, (2012). </a:t>
            </a:r>
            <a:endParaRPr lang="en-US" sz="900" dirty="0" smtClean="0"/>
          </a:p>
          <a:p>
            <a:pPr lvl="1"/>
            <a:endParaRPr lang="en-US" sz="900" dirty="0"/>
          </a:p>
          <a:p>
            <a:r>
              <a:rPr lang="en-US" sz="1050" b="1" dirty="0" smtClean="0"/>
              <a:t>Journal</a:t>
            </a:r>
          </a:p>
          <a:p>
            <a:pPr lvl="1"/>
            <a:r>
              <a:rPr lang="en-US" sz="900" dirty="0" err="1">
                <a:hlinkClick r:id="rId5" tooltip="Noga Alon"/>
              </a:rPr>
              <a:t>Alon</a:t>
            </a:r>
            <a:r>
              <a:rPr lang="en-US" sz="900" dirty="0">
                <a:hlinkClick r:id="rId5" tooltip="Noga Alon"/>
              </a:rPr>
              <a:t>, </a:t>
            </a:r>
            <a:r>
              <a:rPr lang="en-US" sz="900" dirty="0" err="1">
                <a:hlinkClick r:id="rId5" tooltip="Noga Alon"/>
              </a:rPr>
              <a:t>Noga</a:t>
            </a:r>
            <a:r>
              <a:rPr lang="en-US" sz="900" dirty="0"/>
              <a:t>; </a:t>
            </a:r>
            <a:r>
              <a:rPr lang="en-US" sz="900" dirty="0" err="1"/>
              <a:t>Matias</a:t>
            </a:r>
            <a:r>
              <a:rPr lang="en-US" sz="900" dirty="0"/>
              <a:t>, Yossi; </a:t>
            </a:r>
            <a:r>
              <a:rPr lang="en-US" sz="900" dirty="0" err="1">
                <a:hlinkClick r:id="rId6" tooltip="Mario Szegedy"/>
              </a:rPr>
              <a:t>Szegedy</a:t>
            </a:r>
            <a:r>
              <a:rPr lang="en-US" sz="900" dirty="0">
                <a:hlinkClick r:id="rId6" tooltip="Mario Szegedy"/>
              </a:rPr>
              <a:t>, Mario</a:t>
            </a:r>
            <a:r>
              <a:rPr lang="en-US" sz="900" dirty="0"/>
              <a:t> (1999), "</a:t>
            </a:r>
            <a:r>
              <a:rPr lang="en-US" sz="900" dirty="0">
                <a:hlinkClick r:id="rId7"/>
              </a:rPr>
              <a:t>The space complexity of approximating the frequency moments</a:t>
            </a:r>
            <a:r>
              <a:rPr lang="en-US" sz="900" dirty="0"/>
              <a:t>", </a:t>
            </a:r>
            <a:r>
              <a:rPr lang="en-US" sz="900" i="1" dirty="0">
                <a:hlinkClick r:id="rId8" tooltip="Journal of Computer and System Sciences"/>
              </a:rPr>
              <a:t>Journal of Computer and System </a:t>
            </a:r>
            <a:r>
              <a:rPr lang="en-US" sz="900" i="1" dirty="0" smtClean="0">
                <a:hlinkClick r:id="rId8" tooltip="Journal of Computer and System Sciences"/>
              </a:rPr>
              <a:t>Sciences</a:t>
            </a:r>
            <a:r>
              <a:rPr lang="en-US" sz="900" b="1" dirty="0"/>
              <a:t> 58</a:t>
            </a:r>
            <a:r>
              <a:rPr lang="en-US" sz="900" dirty="0"/>
              <a:t> (1): </a:t>
            </a:r>
            <a:r>
              <a:rPr lang="en-US" sz="900" dirty="0" smtClean="0"/>
              <a:t>137–147.</a:t>
            </a:r>
          </a:p>
          <a:p>
            <a:pPr lvl="1"/>
            <a:endParaRPr lang="en-US" sz="900" dirty="0"/>
          </a:p>
          <a:p>
            <a:r>
              <a:rPr lang="en-US" sz="1050" b="1" dirty="0" smtClean="0"/>
              <a:t>Surveys</a:t>
            </a:r>
            <a:endParaRPr lang="en-US" sz="1050" b="1" dirty="0"/>
          </a:p>
          <a:p>
            <a:pPr lvl="1"/>
            <a:r>
              <a:rPr lang="en-US" sz="900" dirty="0">
                <a:hlinkClick r:id="rId9"/>
              </a:rPr>
              <a:t>Network Applications of Bloom Filters: A Survey.</a:t>
            </a:r>
            <a:r>
              <a:rPr lang="en-US" sz="900" dirty="0"/>
              <a:t>  Andrei </a:t>
            </a:r>
            <a:r>
              <a:rPr lang="en-US" sz="900" dirty="0" err="1"/>
              <a:t>Broder</a:t>
            </a:r>
            <a:r>
              <a:rPr lang="en-US" sz="900" dirty="0"/>
              <a:t> and Michael </a:t>
            </a:r>
            <a:r>
              <a:rPr lang="en-US" sz="900" dirty="0" err="1"/>
              <a:t>Mitzenmacher</a:t>
            </a:r>
            <a:r>
              <a:rPr lang="en-US" sz="900" dirty="0"/>
              <a:t>. Internet Mathematics Volume 1, Number 4 (2003), 485-509.</a:t>
            </a:r>
          </a:p>
          <a:p>
            <a:pPr lvl="1"/>
            <a:r>
              <a:rPr lang="en-US" sz="900" dirty="0" smtClean="0">
                <a:hlinkClick r:id="rId10"/>
              </a:rPr>
              <a:t>Article </a:t>
            </a:r>
            <a:r>
              <a:rPr lang="en-US" sz="900" dirty="0">
                <a:hlinkClick r:id="rId10"/>
              </a:rPr>
              <a:t>from "Encyclopedia of Database Systems" on Count-Min Sketch</a:t>
            </a:r>
            <a:r>
              <a:rPr lang="en-US" sz="900" dirty="0"/>
              <a:t> Graham </a:t>
            </a:r>
            <a:r>
              <a:rPr lang="en-US" sz="900" dirty="0" err="1"/>
              <a:t>Cormode</a:t>
            </a:r>
            <a:r>
              <a:rPr lang="en-US" sz="900" dirty="0"/>
              <a:t> 09.  5 page summary of the sketch and its applications.</a:t>
            </a:r>
          </a:p>
          <a:p>
            <a:pPr lvl="1"/>
            <a:r>
              <a:rPr lang="en-US" sz="900" dirty="0">
                <a:hlinkClick r:id="rId11"/>
              </a:rPr>
              <a:t>A survey of synopsis construction in data streams. </a:t>
            </a:r>
            <a:r>
              <a:rPr lang="en-US" sz="900" dirty="0" err="1"/>
              <a:t>Charu</a:t>
            </a:r>
            <a:r>
              <a:rPr lang="en-US" sz="900" dirty="0"/>
              <a:t> </a:t>
            </a:r>
            <a:r>
              <a:rPr lang="en-US" sz="900" dirty="0" err="1"/>
              <a:t>Aggarwal</a:t>
            </a:r>
            <a:r>
              <a:rPr lang="en-US" sz="900" dirty="0"/>
              <a:t>. </a:t>
            </a:r>
            <a:endParaRPr lang="en-US" sz="900" dirty="0" smtClean="0"/>
          </a:p>
          <a:p>
            <a:pPr lvl="1"/>
            <a:endParaRPr lang="en-US" sz="1050" dirty="0" smtClean="0"/>
          </a:p>
          <a:p>
            <a:r>
              <a:rPr lang="en-US" sz="1050" b="1" dirty="0" smtClean="0"/>
              <a:t>Coverage </a:t>
            </a:r>
            <a:r>
              <a:rPr lang="en-US" sz="1050" b="1" dirty="0"/>
              <a:t>in Textbooks</a:t>
            </a:r>
          </a:p>
          <a:p>
            <a:pPr lvl="1"/>
            <a:r>
              <a:rPr lang="en-US" sz="900" dirty="0">
                <a:hlinkClick r:id="rId12"/>
              </a:rPr>
              <a:t>Probability and Computing: Randomized Algorithms and Probabilistic Analysis. </a:t>
            </a:r>
            <a:r>
              <a:rPr lang="en-US" sz="900" dirty="0"/>
              <a:t> Michael </a:t>
            </a:r>
            <a:r>
              <a:rPr lang="en-US" sz="900" dirty="0" err="1"/>
              <a:t>Mitzenmacher</a:t>
            </a:r>
            <a:r>
              <a:rPr lang="en-US" sz="900" dirty="0"/>
              <a:t>, Eli </a:t>
            </a:r>
            <a:r>
              <a:rPr lang="en-US" sz="900" dirty="0" err="1"/>
              <a:t>Upfal</a:t>
            </a:r>
            <a:r>
              <a:rPr lang="en-US" sz="900" dirty="0"/>
              <a:t>. Cambridge University Press, 2005. </a:t>
            </a:r>
            <a:r>
              <a:rPr lang="en-US" sz="900" dirty="0" smtClean="0"/>
              <a:t> Describes </a:t>
            </a:r>
            <a:r>
              <a:rPr lang="en-US" sz="900" dirty="0"/>
              <a:t>Count-Min sketch over pages 329--332</a:t>
            </a:r>
          </a:p>
          <a:p>
            <a:pPr lvl="1"/>
            <a:r>
              <a:rPr lang="en-US" sz="900" dirty="0">
                <a:hlinkClick r:id="rId13"/>
              </a:rPr>
              <a:t>Internet Measurement: Infrastructure, Traffic and Applications</a:t>
            </a:r>
            <a:r>
              <a:rPr lang="en-US" sz="900" dirty="0"/>
              <a:t>. Mark </a:t>
            </a:r>
            <a:r>
              <a:rPr lang="en-US" sz="900" dirty="0" err="1"/>
              <a:t>Crovella</a:t>
            </a:r>
            <a:r>
              <a:rPr lang="en-US" sz="900" dirty="0"/>
              <a:t>, </a:t>
            </a:r>
            <a:r>
              <a:rPr lang="en-US" sz="900" dirty="0" err="1"/>
              <a:t>Bala</a:t>
            </a:r>
            <a:r>
              <a:rPr lang="en-US" sz="900" dirty="0"/>
              <a:t> Krishnamurthy. Wiley 2006.</a:t>
            </a:r>
          </a:p>
          <a:p>
            <a:endParaRPr lang="en-US" sz="1050" dirty="0" smtClean="0"/>
          </a:p>
          <a:p>
            <a:r>
              <a:rPr lang="en-US" sz="1050" b="1" dirty="0" smtClean="0"/>
              <a:t>Tutorials</a:t>
            </a:r>
            <a:endParaRPr lang="en-US" sz="1050" dirty="0"/>
          </a:p>
          <a:p>
            <a:pPr lvl="1"/>
            <a:r>
              <a:rPr lang="en-US" sz="900" dirty="0">
                <a:hlinkClick r:id="rId14"/>
              </a:rPr>
              <a:t>Advanced statistical approaches for network anomaly detection</a:t>
            </a:r>
            <a:r>
              <a:rPr lang="en-US" sz="900" dirty="0"/>
              <a:t>.  Christian </a:t>
            </a:r>
            <a:r>
              <a:rPr lang="en-US" sz="900" dirty="0" err="1"/>
              <a:t>Callegari</a:t>
            </a:r>
            <a:r>
              <a:rPr lang="en-US" sz="900" dirty="0"/>
              <a:t>. ICIMP 10 Tutorial.</a:t>
            </a:r>
          </a:p>
          <a:p>
            <a:pPr lvl="1"/>
            <a:r>
              <a:rPr lang="en-US" sz="900" dirty="0">
                <a:hlinkClick r:id="rId15"/>
              </a:rPr>
              <a:t>Video explaining sketch data structures with emphasis on CM sketch</a:t>
            </a:r>
            <a:r>
              <a:rPr lang="en-US" sz="900" dirty="0"/>
              <a:t> Graham </a:t>
            </a:r>
            <a:r>
              <a:rPr lang="en-US" sz="900" dirty="0" err="1" smtClean="0"/>
              <a:t>Cormode</a:t>
            </a:r>
            <a:r>
              <a:rPr lang="en-US" sz="900" dirty="0" smtClean="0"/>
              <a:t>. 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Lectures</a:t>
            </a:r>
            <a:endParaRPr lang="en-US" sz="1050" b="1" dirty="0"/>
          </a:p>
          <a:p>
            <a:pPr lvl="1"/>
            <a:r>
              <a:rPr lang="en-US" sz="900" dirty="0">
                <a:hlinkClick r:id="rId16"/>
              </a:rPr>
              <a:t>Data Stream Algorithms</a:t>
            </a:r>
            <a:r>
              <a:rPr lang="en-US" sz="900" dirty="0"/>
              <a:t>. Notes from a series of lectures by S. </a:t>
            </a:r>
            <a:r>
              <a:rPr lang="en-US" sz="900" dirty="0" err="1"/>
              <a:t>Muthu</a:t>
            </a:r>
            <a:r>
              <a:rPr lang="en-US" sz="900" dirty="0"/>
              <a:t> </a:t>
            </a:r>
            <a:r>
              <a:rPr lang="en-US" sz="900" dirty="0" err="1"/>
              <a:t>Muthukrishnan</a:t>
            </a:r>
            <a:r>
              <a:rPr lang="en-US" sz="900" dirty="0"/>
              <a:t>. </a:t>
            </a:r>
          </a:p>
          <a:p>
            <a:pPr lvl="1"/>
            <a:r>
              <a:rPr lang="en-US" sz="900" dirty="0"/>
              <a:t>Data Stream Algorithms. </a:t>
            </a:r>
            <a:r>
              <a:rPr lang="en-US" sz="900" dirty="0">
                <a:hlinkClick r:id="rId17"/>
              </a:rPr>
              <a:t>Lecture notes, Chapter  3</a:t>
            </a:r>
            <a:r>
              <a:rPr lang="en-US" sz="900" dirty="0"/>
              <a:t>. </a:t>
            </a:r>
            <a:r>
              <a:rPr lang="en-US" sz="900" dirty="0" err="1"/>
              <a:t>Amit</a:t>
            </a:r>
            <a:r>
              <a:rPr lang="en-US" sz="900" dirty="0"/>
              <a:t> </a:t>
            </a:r>
            <a:r>
              <a:rPr lang="en-US" sz="900" dirty="0" err="1"/>
              <a:t>Chakrabarti</a:t>
            </a:r>
            <a:r>
              <a:rPr lang="en-US" sz="900" dirty="0"/>
              <a:t>. Fall 09. </a:t>
            </a:r>
            <a:r>
              <a:rPr lang="en-US" sz="900" dirty="0" smtClean="0"/>
              <a:t> </a:t>
            </a:r>
          </a:p>
          <a:p>
            <a:pPr lvl="1"/>
            <a:r>
              <a:rPr lang="en-US" sz="900" dirty="0" smtClean="0">
                <a:hlinkClick r:id="rId18"/>
              </a:rPr>
              <a:t>Probabilistic </a:t>
            </a:r>
            <a:r>
              <a:rPr lang="en-US" sz="900" dirty="0">
                <a:hlinkClick r:id="rId18"/>
              </a:rPr>
              <a:t>inequalities and CM sketch.</a:t>
            </a:r>
            <a:r>
              <a:rPr lang="en-US" sz="900" dirty="0"/>
              <a:t> John Byers. Fall 2007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764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Overview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xmlns="" val="214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Overview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to Streaming Algorithms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Sampling Techniques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Sketching Techniques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Break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Counting Distinct Numbers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xmlns="" val="214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145F-2692-423A-9B44-8884EE05D0AA}" type="slidenum">
              <a:rPr lang="en-US"/>
              <a:pPr/>
              <a:t>57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Stream Model of Computation</a:t>
            </a:r>
          </a:p>
        </p:txBody>
      </p:sp>
      <p:grpSp>
        <p:nvGrpSpPr>
          <p:cNvPr id="630787" name="Group 3"/>
          <p:cNvGrpSpPr>
            <a:grpSpLocks/>
          </p:cNvGrpSpPr>
          <p:nvPr/>
        </p:nvGrpSpPr>
        <p:grpSpPr bwMode="auto">
          <a:xfrm>
            <a:off x="609600" y="1295400"/>
            <a:ext cx="4352925" cy="4076700"/>
            <a:chOff x="624" y="1248"/>
            <a:chExt cx="2742" cy="2568"/>
          </a:xfrm>
        </p:grpSpPr>
        <p:grpSp>
          <p:nvGrpSpPr>
            <p:cNvPr id="630788" name="Group 4"/>
            <p:cNvGrpSpPr>
              <a:grpSpLocks/>
            </p:cNvGrpSpPr>
            <p:nvPr/>
          </p:nvGrpSpPr>
          <p:grpSpPr bwMode="auto">
            <a:xfrm>
              <a:off x="2544" y="1872"/>
              <a:ext cx="822" cy="1125"/>
              <a:chOff x="4464" y="1536"/>
              <a:chExt cx="822" cy="1125"/>
            </a:xfrm>
          </p:grpSpPr>
          <p:sp>
            <p:nvSpPr>
              <p:cNvPr id="63078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4464" y="1536"/>
                <a:ext cx="822" cy="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0" name="Freeform 6"/>
              <p:cNvSpPr>
                <a:spLocks/>
              </p:cNvSpPr>
              <p:nvPr/>
            </p:nvSpPr>
            <p:spPr bwMode="auto">
              <a:xfrm>
                <a:off x="4804" y="1547"/>
                <a:ext cx="93" cy="88"/>
              </a:xfrm>
              <a:custGeom>
                <a:avLst/>
                <a:gdLst>
                  <a:gd name="T0" fmla="*/ 63 w 185"/>
                  <a:gd name="T1" fmla="*/ 123 h 176"/>
                  <a:gd name="T2" fmla="*/ 0 w 185"/>
                  <a:gd name="T3" fmla="*/ 56 h 176"/>
                  <a:gd name="T4" fmla="*/ 78 w 185"/>
                  <a:gd name="T5" fmla="*/ 0 h 176"/>
                  <a:gd name="T6" fmla="*/ 77 w 185"/>
                  <a:gd name="T7" fmla="*/ 10 h 176"/>
                  <a:gd name="T8" fmla="*/ 76 w 185"/>
                  <a:gd name="T9" fmla="*/ 33 h 176"/>
                  <a:gd name="T10" fmla="*/ 79 w 185"/>
                  <a:gd name="T11" fmla="*/ 60 h 176"/>
                  <a:gd name="T12" fmla="*/ 93 w 185"/>
                  <a:gd name="T13" fmla="*/ 82 h 176"/>
                  <a:gd name="T14" fmla="*/ 104 w 185"/>
                  <a:gd name="T15" fmla="*/ 89 h 176"/>
                  <a:gd name="T16" fmla="*/ 113 w 185"/>
                  <a:gd name="T17" fmla="*/ 92 h 176"/>
                  <a:gd name="T18" fmla="*/ 123 w 185"/>
                  <a:gd name="T19" fmla="*/ 94 h 176"/>
                  <a:gd name="T20" fmla="*/ 132 w 185"/>
                  <a:gd name="T21" fmla="*/ 94 h 176"/>
                  <a:gd name="T22" fmla="*/ 140 w 185"/>
                  <a:gd name="T23" fmla="*/ 93 h 176"/>
                  <a:gd name="T24" fmla="*/ 146 w 185"/>
                  <a:gd name="T25" fmla="*/ 92 h 176"/>
                  <a:gd name="T26" fmla="*/ 151 w 185"/>
                  <a:gd name="T27" fmla="*/ 90 h 176"/>
                  <a:gd name="T28" fmla="*/ 152 w 185"/>
                  <a:gd name="T29" fmla="*/ 90 h 176"/>
                  <a:gd name="T30" fmla="*/ 185 w 185"/>
                  <a:gd name="T31" fmla="*/ 142 h 176"/>
                  <a:gd name="T32" fmla="*/ 100 w 185"/>
                  <a:gd name="T33" fmla="*/ 176 h 176"/>
                  <a:gd name="T34" fmla="*/ 63 w 185"/>
                  <a:gd name="T35" fmla="*/ 12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" h="176">
                    <a:moveTo>
                      <a:pt x="63" y="123"/>
                    </a:moveTo>
                    <a:lnTo>
                      <a:pt x="0" y="56"/>
                    </a:lnTo>
                    <a:lnTo>
                      <a:pt x="78" y="0"/>
                    </a:lnTo>
                    <a:lnTo>
                      <a:pt x="77" y="10"/>
                    </a:lnTo>
                    <a:lnTo>
                      <a:pt x="76" y="33"/>
                    </a:lnTo>
                    <a:lnTo>
                      <a:pt x="79" y="60"/>
                    </a:lnTo>
                    <a:lnTo>
                      <a:pt x="93" y="82"/>
                    </a:lnTo>
                    <a:lnTo>
                      <a:pt x="104" y="89"/>
                    </a:lnTo>
                    <a:lnTo>
                      <a:pt x="113" y="92"/>
                    </a:lnTo>
                    <a:lnTo>
                      <a:pt x="123" y="94"/>
                    </a:lnTo>
                    <a:lnTo>
                      <a:pt x="132" y="94"/>
                    </a:lnTo>
                    <a:lnTo>
                      <a:pt x="140" y="93"/>
                    </a:lnTo>
                    <a:lnTo>
                      <a:pt x="146" y="92"/>
                    </a:lnTo>
                    <a:lnTo>
                      <a:pt x="151" y="90"/>
                    </a:lnTo>
                    <a:lnTo>
                      <a:pt x="152" y="90"/>
                    </a:lnTo>
                    <a:lnTo>
                      <a:pt x="185" y="142"/>
                    </a:lnTo>
                    <a:lnTo>
                      <a:pt x="100" y="176"/>
                    </a:lnTo>
                    <a:lnTo>
                      <a:pt x="63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1" name="Freeform 7"/>
              <p:cNvSpPr>
                <a:spLocks/>
              </p:cNvSpPr>
              <p:nvPr/>
            </p:nvSpPr>
            <p:spPr bwMode="auto">
              <a:xfrm>
                <a:off x="4785" y="2299"/>
                <a:ext cx="487" cy="355"/>
              </a:xfrm>
              <a:custGeom>
                <a:avLst/>
                <a:gdLst>
                  <a:gd name="T0" fmla="*/ 473 w 973"/>
                  <a:gd name="T1" fmla="*/ 623 h 709"/>
                  <a:gd name="T2" fmla="*/ 383 w 973"/>
                  <a:gd name="T3" fmla="*/ 511 h 709"/>
                  <a:gd name="T4" fmla="*/ 366 w 973"/>
                  <a:gd name="T5" fmla="*/ 492 h 709"/>
                  <a:gd name="T6" fmla="*/ 352 w 973"/>
                  <a:gd name="T7" fmla="*/ 475 h 709"/>
                  <a:gd name="T8" fmla="*/ 337 w 973"/>
                  <a:gd name="T9" fmla="*/ 466 h 709"/>
                  <a:gd name="T10" fmla="*/ 321 w 973"/>
                  <a:gd name="T11" fmla="*/ 452 h 709"/>
                  <a:gd name="T12" fmla="*/ 310 w 973"/>
                  <a:gd name="T13" fmla="*/ 430 h 709"/>
                  <a:gd name="T14" fmla="*/ 307 w 973"/>
                  <a:gd name="T15" fmla="*/ 396 h 709"/>
                  <a:gd name="T16" fmla="*/ 301 w 973"/>
                  <a:gd name="T17" fmla="*/ 358 h 709"/>
                  <a:gd name="T18" fmla="*/ 287 w 973"/>
                  <a:gd name="T19" fmla="*/ 325 h 709"/>
                  <a:gd name="T20" fmla="*/ 267 w 973"/>
                  <a:gd name="T21" fmla="*/ 307 h 709"/>
                  <a:gd name="T22" fmla="*/ 245 w 973"/>
                  <a:gd name="T23" fmla="*/ 308 h 709"/>
                  <a:gd name="T24" fmla="*/ 223 w 973"/>
                  <a:gd name="T25" fmla="*/ 317 h 709"/>
                  <a:gd name="T26" fmla="*/ 204 w 973"/>
                  <a:gd name="T27" fmla="*/ 337 h 709"/>
                  <a:gd name="T28" fmla="*/ 192 w 973"/>
                  <a:gd name="T29" fmla="*/ 369 h 709"/>
                  <a:gd name="T30" fmla="*/ 191 w 973"/>
                  <a:gd name="T31" fmla="*/ 414 h 709"/>
                  <a:gd name="T32" fmla="*/ 200 w 973"/>
                  <a:gd name="T33" fmla="*/ 450 h 709"/>
                  <a:gd name="T34" fmla="*/ 214 w 973"/>
                  <a:gd name="T35" fmla="*/ 473 h 709"/>
                  <a:gd name="T36" fmla="*/ 226 w 973"/>
                  <a:gd name="T37" fmla="*/ 484 h 709"/>
                  <a:gd name="T38" fmla="*/ 223 w 973"/>
                  <a:gd name="T39" fmla="*/ 486 h 709"/>
                  <a:gd name="T40" fmla="*/ 204 w 973"/>
                  <a:gd name="T41" fmla="*/ 490 h 709"/>
                  <a:gd name="T42" fmla="*/ 172 w 973"/>
                  <a:gd name="T43" fmla="*/ 503 h 709"/>
                  <a:gd name="T44" fmla="*/ 133 w 973"/>
                  <a:gd name="T45" fmla="*/ 527 h 709"/>
                  <a:gd name="T46" fmla="*/ 98 w 973"/>
                  <a:gd name="T47" fmla="*/ 564 h 709"/>
                  <a:gd name="T48" fmla="*/ 60 w 973"/>
                  <a:gd name="T49" fmla="*/ 603 h 709"/>
                  <a:gd name="T50" fmla="*/ 25 w 973"/>
                  <a:gd name="T51" fmla="*/ 635 h 709"/>
                  <a:gd name="T52" fmla="*/ 3 w 973"/>
                  <a:gd name="T53" fmla="*/ 655 h 709"/>
                  <a:gd name="T54" fmla="*/ 23 w 973"/>
                  <a:gd name="T55" fmla="*/ 709 h 709"/>
                  <a:gd name="T56" fmla="*/ 765 w 973"/>
                  <a:gd name="T57" fmla="*/ 418 h 709"/>
                  <a:gd name="T58" fmla="*/ 923 w 973"/>
                  <a:gd name="T59" fmla="*/ 186 h 709"/>
                  <a:gd name="T60" fmla="*/ 939 w 973"/>
                  <a:gd name="T61" fmla="*/ 164 h 709"/>
                  <a:gd name="T62" fmla="*/ 961 w 973"/>
                  <a:gd name="T63" fmla="*/ 123 h 709"/>
                  <a:gd name="T64" fmla="*/ 973 w 973"/>
                  <a:gd name="T65" fmla="*/ 66 h 709"/>
                  <a:gd name="T66" fmla="*/ 968 w 973"/>
                  <a:gd name="T67" fmla="*/ 18 h 709"/>
                  <a:gd name="T68" fmla="*/ 935 w 973"/>
                  <a:gd name="T69" fmla="*/ 3 h 709"/>
                  <a:gd name="T70" fmla="*/ 882 w 973"/>
                  <a:gd name="T71" fmla="*/ 2 h 709"/>
                  <a:gd name="T72" fmla="*/ 816 w 973"/>
                  <a:gd name="T73" fmla="*/ 12 h 709"/>
                  <a:gd name="T74" fmla="*/ 745 w 973"/>
                  <a:gd name="T75" fmla="*/ 29 h 709"/>
                  <a:gd name="T76" fmla="*/ 680 w 973"/>
                  <a:gd name="T77" fmla="*/ 49 h 709"/>
                  <a:gd name="T78" fmla="*/ 628 w 973"/>
                  <a:gd name="T79" fmla="*/ 65 h 709"/>
                  <a:gd name="T80" fmla="*/ 598 w 973"/>
                  <a:gd name="T81" fmla="*/ 7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3" h="709">
                    <a:moveTo>
                      <a:pt x="593" y="78"/>
                    </a:moveTo>
                    <a:lnTo>
                      <a:pt x="473" y="623"/>
                    </a:lnTo>
                    <a:lnTo>
                      <a:pt x="387" y="514"/>
                    </a:lnTo>
                    <a:lnTo>
                      <a:pt x="383" y="511"/>
                    </a:lnTo>
                    <a:lnTo>
                      <a:pt x="377" y="503"/>
                    </a:lnTo>
                    <a:lnTo>
                      <a:pt x="366" y="492"/>
                    </a:lnTo>
                    <a:lnTo>
                      <a:pt x="357" y="481"/>
                    </a:lnTo>
                    <a:lnTo>
                      <a:pt x="352" y="475"/>
                    </a:lnTo>
                    <a:lnTo>
                      <a:pt x="345" y="471"/>
                    </a:lnTo>
                    <a:lnTo>
                      <a:pt x="337" y="466"/>
                    </a:lnTo>
                    <a:lnTo>
                      <a:pt x="329" y="460"/>
                    </a:lnTo>
                    <a:lnTo>
                      <a:pt x="321" y="452"/>
                    </a:lnTo>
                    <a:lnTo>
                      <a:pt x="314" y="443"/>
                    </a:lnTo>
                    <a:lnTo>
                      <a:pt x="310" y="430"/>
                    </a:lnTo>
                    <a:lnTo>
                      <a:pt x="309" y="414"/>
                    </a:lnTo>
                    <a:lnTo>
                      <a:pt x="307" y="396"/>
                    </a:lnTo>
                    <a:lnTo>
                      <a:pt x="305" y="376"/>
                    </a:lnTo>
                    <a:lnTo>
                      <a:pt x="301" y="358"/>
                    </a:lnTo>
                    <a:lnTo>
                      <a:pt x="294" y="340"/>
                    </a:lnTo>
                    <a:lnTo>
                      <a:pt x="287" y="325"/>
                    </a:lnTo>
                    <a:lnTo>
                      <a:pt x="278" y="315"/>
                    </a:lnTo>
                    <a:lnTo>
                      <a:pt x="267" y="307"/>
                    </a:lnTo>
                    <a:lnTo>
                      <a:pt x="257" y="306"/>
                    </a:lnTo>
                    <a:lnTo>
                      <a:pt x="245" y="308"/>
                    </a:lnTo>
                    <a:lnTo>
                      <a:pt x="234" y="312"/>
                    </a:lnTo>
                    <a:lnTo>
                      <a:pt x="223" y="317"/>
                    </a:lnTo>
                    <a:lnTo>
                      <a:pt x="213" y="325"/>
                    </a:lnTo>
                    <a:lnTo>
                      <a:pt x="204" y="337"/>
                    </a:lnTo>
                    <a:lnTo>
                      <a:pt x="197" y="352"/>
                    </a:lnTo>
                    <a:lnTo>
                      <a:pt x="192" y="369"/>
                    </a:lnTo>
                    <a:lnTo>
                      <a:pt x="190" y="391"/>
                    </a:lnTo>
                    <a:lnTo>
                      <a:pt x="191" y="414"/>
                    </a:lnTo>
                    <a:lnTo>
                      <a:pt x="195" y="433"/>
                    </a:lnTo>
                    <a:lnTo>
                      <a:pt x="200" y="450"/>
                    </a:lnTo>
                    <a:lnTo>
                      <a:pt x="207" y="462"/>
                    </a:lnTo>
                    <a:lnTo>
                      <a:pt x="214" y="473"/>
                    </a:lnTo>
                    <a:lnTo>
                      <a:pt x="221" y="480"/>
                    </a:lnTo>
                    <a:lnTo>
                      <a:pt x="226" y="484"/>
                    </a:lnTo>
                    <a:lnTo>
                      <a:pt x="227" y="486"/>
                    </a:lnTo>
                    <a:lnTo>
                      <a:pt x="223" y="486"/>
                    </a:lnTo>
                    <a:lnTo>
                      <a:pt x="215" y="488"/>
                    </a:lnTo>
                    <a:lnTo>
                      <a:pt x="204" y="490"/>
                    </a:lnTo>
                    <a:lnTo>
                      <a:pt x="189" y="496"/>
                    </a:lnTo>
                    <a:lnTo>
                      <a:pt x="172" y="503"/>
                    </a:lnTo>
                    <a:lnTo>
                      <a:pt x="152" y="513"/>
                    </a:lnTo>
                    <a:lnTo>
                      <a:pt x="133" y="527"/>
                    </a:lnTo>
                    <a:lnTo>
                      <a:pt x="116" y="544"/>
                    </a:lnTo>
                    <a:lnTo>
                      <a:pt x="98" y="564"/>
                    </a:lnTo>
                    <a:lnTo>
                      <a:pt x="79" y="585"/>
                    </a:lnTo>
                    <a:lnTo>
                      <a:pt x="60" y="603"/>
                    </a:lnTo>
                    <a:lnTo>
                      <a:pt x="41" y="620"/>
                    </a:lnTo>
                    <a:lnTo>
                      <a:pt x="25" y="635"/>
                    </a:lnTo>
                    <a:lnTo>
                      <a:pt x="11" y="647"/>
                    </a:lnTo>
                    <a:lnTo>
                      <a:pt x="3" y="655"/>
                    </a:lnTo>
                    <a:lnTo>
                      <a:pt x="0" y="657"/>
                    </a:lnTo>
                    <a:lnTo>
                      <a:pt x="23" y="709"/>
                    </a:lnTo>
                    <a:lnTo>
                      <a:pt x="612" y="709"/>
                    </a:lnTo>
                    <a:lnTo>
                      <a:pt x="765" y="418"/>
                    </a:lnTo>
                    <a:lnTo>
                      <a:pt x="920" y="188"/>
                    </a:lnTo>
                    <a:lnTo>
                      <a:pt x="923" y="186"/>
                    </a:lnTo>
                    <a:lnTo>
                      <a:pt x="930" y="177"/>
                    </a:lnTo>
                    <a:lnTo>
                      <a:pt x="939" y="164"/>
                    </a:lnTo>
                    <a:lnTo>
                      <a:pt x="950" y="146"/>
                    </a:lnTo>
                    <a:lnTo>
                      <a:pt x="961" y="123"/>
                    </a:lnTo>
                    <a:lnTo>
                      <a:pt x="969" y="96"/>
                    </a:lnTo>
                    <a:lnTo>
                      <a:pt x="973" y="66"/>
                    </a:lnTo>
                    <a:lnTo>
                      <a:pt x="973" y="33"/>
                    </a:lnTo>
                    <a:lnTo>
                      <a:pt x="968" y="18"/>
                    </a:lnTo>
                    <a:lnTo>
                      <a:pt x="955" y="7"/>
                    </a:lnTo>
                    <a:lnTo>
                      <a:pt x="935" y="3"/>
                    </a:lnTo>
                    <a:lnTo>
                      <a:pt x="911" y="0"/>
                    </a:lnTo>
                    <a:lnTo>
                      <a:pt x="882" y="2"/>
                    </a:lnTo>
                    <a:lnTo>
                      <a:pt x="850" y="6"/>
                    </a:lnTo>
                    <a:lnTo>
                      <a:pt x="816" y="12"/>
                    </a:lnTo>
                    <a:lnTo>
                      <a:pt x="781" y="20"/>
                    </a:lnTo>
                    <a:lnTo>
                      <a:pt x="745" y="29"/>
                    </a:lnTo>
                    <a:lnTo>
                      <a:pt x="712" y="39"/>
                    </a:lnTo>
                    <a:lnTo>
                      <a:pt x="680" y="49"/>
                    </a:lnTo>
                    <a:lnTo>
                      <a:pt x="652" y="58"/>
                    </a:lnTo>
                    <a:lnTo>
                      <a:pt x="628" y="65"/>
                    </a:lnTo>
                    <a:lnTo>
                      <a:pt x="609" y="72"/>
                    </a:lnTo>
                    <a:lnTo>
                      <a:pt x="598" y="77"/>
                    </a:lnTo>
                    <a:lnTo>
                      <a:pt x="593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2" name="Freeform 8"/>
              <p:cNvSpPr>
                <a:spLocks/>
              </p:cNvSpPr>
              <p:nvPr/>
            </p:nvSpPr>
            <p:spPr bwMode="auto">
              <a:xfrm>
                <a:off x="4750" y="1756"/>
                <a:ext cx="376" cy="563"/>
              </a:xfrm>
              <a:custGeom>
                <a:avLst/>
                <a:gdLst>
                  <a:gd name="T0" fmla="*/ 17 w 752"/>
                  <a:gd name="T1" fmla="*/ 781 h 1127"/>
                  <a:gd name="T2" fmla="*/ 4 w 752"/>
                  <a:gd name="T3" fmla="*/ 727 h 1127"/>
                  <a:gd name="T4" fmla="*/ 2 w 752"/>
                  <a:gd name="T5" fmla="*/ 663 h 1127"/>
                  <a:gd name="T6" fmla="*/ 8 w 752"/>
                  <a:gd name="T7" fmla="*/ 605 h 1127"/>
                  <a:gd name="T8" fmla="*/ 18 w 752"/>
                  <a:gd name="T9" fmla="*/ 572 h 1127"/>
                  <a:gd name="T10" fmla="*/ 25 w 752"/>
                  <a:gd name="T11" fmla="*/ 562 h 1127"/>
                  <a:gd name="T12" fmla="*/ 33 w 752"/>
                  <a:gd name="T13" fmla="*/ 550 h 1127"/>
                  <a:gd name="T14" fmla="*/ 41 w 752"/>
                  <a:gd name="T15" fmla="*/ 535 h 1127"/>
                  <a:gd name="T16" fmla="*/ 49 w 752"/>
                  <a:gd name="T17" fmla="*/ 519 h 1127"/>
                  <a:gd name="T18" fmla="*/ 55 w 752"/>
                  <a:gd name="T19" fmla="*/ 502 h 1127"/>
                  <a:gd name="T20" fmla="*/ 58 w 752"/>
                  <a:gd name="T21" fmla="*/ 485 h 1127"/>
                  <a:gd name="T22" fmla="*/ 57 w 752"/>
                  <a:gd name="T23" fmla="*/ 468 h 1127"/>
                  <a:gd name="T24" fmla="*/ 51 w 752"/>
                  <a:gd name="T25" fmla="*/ 452 h 1127"/>
                  <a:gd name="T26" fmla="*/ 11 w 752"/>
                  <a:gd name="T27" fmla="*/ 415 h 1127"/>
                  <a:gd name="T28" fmla="*/ 0 w 752"/>
                  <a:gd name="T29" fmla="*/ 243 h 1127"/>
                  <a:gd name="T30" fmla="*/ 678 w 752"/>
                  <a:gd name="T31" fmla="*/ 0 h 1127"/>
                  <a:gd name="T32" fmla="*/ 752 w 752"/>
                  <a:gd name="T33" fmla="*/ 377 h 1127"/>
                  <a:gd name="T34" fmla="*/ 682 w 752"/>
                  <a:gd name="T35" fmla="*/ 835 h 1127"/>
                  <a:gd name="T36" fmla="*/ 679 w 752"/>
                  <a:gd name="T37" fmla="*/ 839 h 1127"/>
                  <a:gd name="T38" fmla="*/ 671 w 752"/>
                  <a:gd name="T39" fmla="*/ 847 h 1127"/>
                  <a:gd name="T40" fmla="*/ 660 w 752"/>
                  <a:gd name="T41" fmla="*/ 861 h 1127"/>
                  <a:gd name="T42" fmla="*/ 644 w 752"/>
                  <a:gd name="T43" fmla="*/ 878 h 1127"/>
                  <a:gd name="T44" fmla="*/ 625 w 752"/>
                  <a:gd name="T45" fmla="*/ 899 h 1127"/>
                  <a:gd name="T46" fmla="*/ 603 w 752"/>
                  <a:gd name="T47" fmla="*/ 922 h 1127"/>
                  <a:gd name="T48" fmla="*/ 580 w 752"/>
                  <a:gd name="T49" fmla="*/ 946 h 1127"/>
                  <a:gd name="T50" fmla="*/ 555 w 752"/>
                  <a:gd name="T51" fmla="*/ 972 h 1127"/>
                  <a:gd name="T52" fmla="*/ 530 w 752"/>
                  <a:gd name="T53" fmla="*/ 998 h 1127"/>
                  <a:gd name="T54" fmla="*/ 503 w 752"/>
                  <a:gd name="T55" fmla="*/ 1023 h 1127"/>
                  <a:gd name="T56" fmla="*/ 478 w 752"/>
                  <a:gd name="T57" fmla="*/ 1047 h 1127"/>
                  <a:gd name="T58" fmla="*/ 453 w 752"/>
                  <a:gd name="T59" fmla="*/ 1070 h 1127"/>
                  <a:gd name="T60" fmla="*/ 430 w 752"/>
                  <a:gd name="T61" fmla="*/ 1090 h 1127"/>
                  <a:gd name="T62" fmla="*/ 409 w 752"/>
                  <a:gd name="T63" fmla="*/ 1105 h 1127"/>
                  <a:gd name="T64" fmla="*/ 390 w 752"/>
                  <a:gd name="T65" fmla="*/ 1116 h 1127"/>
                  <a:gd name="T66" fmla="*/ 375 w 752"/>
                  <a:gd name="T67" fmla="*/ 1123 h 1127"/>
                  <a:gd name="T68" fmla="*/ 351 w 752"/>
                  <a:gd name="T69" fmla="*/ 1127 h 1127"/>
                  <a:gd name="T70" fmla="*/ 331 w 752"/>
                  <a:gd name="T71" fmla="*/ 1123 h 1127"/>
                  <a:gd name="T72" fmla="*/ 315 w 752"/>
                  <a:gd name="T73" fmla="*/ 1114 h 1127"/>
                  <a:gd name="T74" fmla="*/ 303 w 752"/>
                  <a:gd name="T75" fmla="*/ 1100 h 1127"/>
                  <a:gd name="T76" fmla="*/ 293 w 752"/>
                  <a:gd name="T77" fmla="*/ 1084 h 1127"/>
                  <a:gd name="T78" fmla="*/ 286 w 752"/>
                  <a:gd name="T79" fmla="*/ 1065 h 1127"/>
                  <a:gd name="T80" fmla="*/ 283 w 752"/>
                  <a:gd name="T81" fmla="*/ 1044 h 1127"/>
                  <a:gd name="T82" fmla="*/ 282 w 752"/>
                  <a:gd name="T83" fmla="*/ 1022 h 1127"/>
                  <a:gd name="T84" fmla="*/ 281 w 752"/>
                  <a:gd name="T85" fmla="*/ 979 h 1127"/>
                  <a:gd name="T86" fmla="*/ 278 w 752"/>
                  <a:gd name="T87" fmla="*/ 938 h 1127"/>
                  <a:gd name="T88" fmla="*/ 276 w 752"/>
                  <a:gd name="T89" fmla="*/ 907 h 1127"/>
                  <a:gd name="T90" fmla="*/ 275 w 752"/>
                  <a:gd name="T91" fmla="*/ 895 h 1127"/>
                  <a:gd name="T92" fmla="*/ 220 w 752"/>
                  <a:gd name="T93" fmla="*/ 865 h 1127"/>
                  <a:gd name="T94" fmla="*/ 223 w 752"/>
                  <a:gd name="T95" fmla="*/ 813 h 1127"/>
                  <a:gd name="T96" fmla="*/ 133 w 752"/>
                  <a:gd name="T97" fmla="*/ 742 h 1127"/>
                  <a:gd name="T98" fmla="*/ 129 w 752"/>
                  <a:gd name="T99" fmla="*/ 745 h 1127"/>
                  <a:gd name="T100" fmla="*/ 116 w 752"/>
                  <a:gd name="T101" fmla="*/ 756 h 1127"/>
                  <a:gd name="T102" fmla="*/ 99 w 752"/>
                  <a:gd name="T103" fmla="*/ 769 h 1127"/>
                  <a:gd name="T104" fmla="*/ 79 w 752"/>
                  <a:gd name="T105" fmla="*/ 782 h 1127"/>
                  <a:gd name="T106" fmla="*/ 57 w 752"/>
                  <a:gd name="T107" fmla="*/ 793 h 1127"/>
                  <a:gd name="T108" fmla="*/ 39 w 752"/>
                  <a:gd name="T109" fmla="*/ 798 h 1127"/>
                  <a:gd name="T110" fmla="*/ 25 w 752"/>
                  <a:gd name="T111" fmla="*/ 795 h 1127"/>
                  <a:gd name="T112" fmla="*/ 17 w 752"/>
                  <a:gd name="T113" fmla="*/ 781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2" h="1127">
                    <a:moveTo>
                      <a:pt x="17" y="781"/>
                    </a:moveTo>
                    <a:lnTo>
                      <a:pt x="4" y="727"/>
                    </a:lnTo>
                    <a:lnTo>
                      <a:pt x="2" y="663"/>
                    </a:lnTo>
                    <a:lnTo>
                      <a:pt x="8" y="605"/>
                    </a:lnTo>
                    <a:lnTo>
                      <a:pt x="18" y="572"/>
                    </a:lnTo>
                    <a:lnTo>
                      <a:pt x="25" y="562"/>
                    </a:lnTo>
                    <a:lnTo>
                      <a:pt x="33" y="550"/>
                    </a:lnTo>
                    <a:lnTo>
                      <a:pt x="41" y="535"/>
                    </a:lnTo>
                    <a:lnTo>
                      <a:pt x="49" y="519"/>
                    </a:lnTo>
                    <a:lnTo>
                      <a:pt x="55" y="502"/>
                    </a:lnTo>
                    <a:lnTo>
                      <a:pt x="58" y="485"/>
                    </a:lnTo>
                    <a:lnTo>
                      <a:pt x="57" y="468"/>
                    </a:lnTo>
                    <a:lnTo>
                      <a:pt x="51" y="452"/>
                    </a:lnTo>
                    <a:lnTo>
                      <a:pt x="11" y="415"/>
                    </a:lnTo>
                    <a:lnTo>
                      <a:pt x="0" y="243"/>
                    </a:lnTo>
                    <a:lnTo>
                      <a:pt x="678" y="0"/>
                    </a:lnTo>
                    <a:lnTo>
                      <a:pt x="752" y="377"/>
                    </a:lnTo>
                    <a:lnTo>
                      <a:pt x="682" y="835"/>
                    </a:lnTo>
                    <a:lnTo>
                      <a:pt x="679" y="839"/>
                    </a:lnTo>
                    <a:lnTo>
                      <a:pt x="671" y="847"/>
                    </a:lnTo>
                    <a:lnTo>
                      <a:pt x="660" y="861"/>
                    </a:lnTo>
                    <a:lnTo>
                      <a:pt x="644" y="878"/>
                    </a:lnTo>
                    <a:lnTo>
                      <a:pt x="625" y="899"/>
                    </a:lnTo>
                    <a:lnTo>
                      <a:pt x="603" y="922"/>
                    </a:lnTo>
                    <a:lnTo>
                      <a:pt x="580" y="946"/>
                    </a:lnTo>
                    <a:lnTo>
                      <a:pt x="555" y="972"/>
                    </a:lnTo>
                    <a:lnTo>
                      <a:pt x="530" y="998"/>
                    </a:lnTo>
                    <a:lnTo>
                      <a:pt x="503" y="1023"/>
                    </a:lnTo>
                    <a:lnTo>
                      <a:pt x="478" y="1047"/>
                    </a:lnTo>
                    <a:lnTo>
                      <a:pt x="453" y="1070"/>
                    </a:lnTo>
                    <a:lnTo>
                      <a:pt x="430" y="1090"/>
                    </a:lnTo>
                    <a:lnTo>
                      <a:pt x="409" y="1105"/>
                    </a:lnTo>
                    <a:lnTo>
                      <a:pt x="390" y="1116"/>
                    </a:lnTo>
                    <a:lnTo>
                      <a:pt x="375" y="1123"/>
                    </a:lnTo>
                    <a:lnTo>
                      <a:pt x="351" y="1127"/>
                    </a:lnTo>
                    <a:lnTo>
                      <a:pt x="331" y="1123"/>
                    </a:lnTo>
                    <a:lnTo>
                      <a:pt x="315" y="1114"/>
                    </a:lnTo>
                    <a:lnTo>
                      <a:pt x="303" y="1100"/>
                    </a:lnTo>
                    <a:lnTo>
                      <a:pt x="293" y="1084"/>
                    </a:lnTo>
                    <a:lnTo>
                      <a:pt x="286" y="1065"/>
                    </a:lnTo>
                    <a:lnTo>
                      <a:pt x="283" y="1044"/>
                    </a:lnTo>
                    <a:lnTo>
                      <a:pt x="282" y="1022"/>
                    </a:lnTo>
                    <a:lnTo>
                      <a:pt x="281" y="979"/>
                    </a:lnTo>
                    <a:lnTo>
                      <a:pt x="278" y="938"/>
                    </a:lnTo>
                    <a:lnTo>
                      <a:pt x="276" y="907"/>
                    </a:lnTo>
                    <a:lnTo>
                      <a:pt x="275" y="895"/>
                    </a:lnTo>
                    <a:lnTo>
                      <a:pt x="220" y="865"/>
                    </a:lnTo>
                    <a:lnTo>
                      <a:pt x="223" y="813"/>
                    </a:lnTo>
                    <a:lnTo>
                      <a:pt x="133" y="742"/>
                    </a:lnTo>
                    <a:lnTo>
                      <a:pt x="129" y="745"/>
                    </a:lnTo>
                    <a:lnTo>
                      <a:pt x="116" y="756"/>
                    </a:lnTo>
                    <a:lnTo>
                      <a:pt x="99" y="769"/>
                    </a:lnTo>
                    <a:lnTo>
                      <a:pt x="79" y="782"/>
                    </a:lnTo>
                    <a:lnTo>
                      <a:pt x="57" y="793"/>
                    </a:lnTo>
                    <a:lnTo>
                      <a:pt x="39" y="798"/>
                    </a:lnTo>
                    <a:lnTo>
                      <a:pt x="25" y="795"/>
                    </a:lnTo>
                    <a:lnTo>
                      <a:pt x="17" y="7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3" name="Freeform 9"/>
              <p:cNvSpPr>
                <a:spLocks/>
              </p:cNvSpPr>
              <p:nvPr/>
            </p:nvSpPr>
            <p:spPr bwMode="auto">
              <a:xfrm>
                <a:off x="4610" y="1542"/>
                <a:ext cx="667" cy="1100"/>
              </a:xfrm>
              <a:custGeom>
                <a:avLst/>
                <a:gdLst>
                  <a:gd name="T0" fmla="*/ 439 w 1336"/>
                  <a:gd name="T1" fmla="*/ 39 h 2200"/>
                  <a:gd name="T2" fmla="*/ 500 w 1336"/>
                  <a:gd name="T3" fmla="*/ 169 h 2200"/>
                  <a:gd name="T4" fmla="*/ 509 w 1336"/>
                  <a:gd name="T5" fmla="*/ 114 h 2200"/>
                  <a:gd name="T6" fmla="*/ 701 w 1336"/>
                  <a:gd name="T7" fmla="*/ 77 h 2200"/>
                  <a:gd name="T8" fmla="*/ 918 w 1336"/>
                  <a:gd name="T9" fmla="*/ 167 h 2200"/>
                  <a:gd name="T10" fmla="*/ 1098 w 1336"/>
                  <a:gd name="T11" fmla="*/ 335 h 2200"/>
                  <a:gd name="T12" fmla="*/ 1227 w 1336"/>
                  <a:gd name="T13" fmla="*/ 400 h 2200"/>
                  <a:gd name="T14" fmla="*/ 1227 w 1336"/>
                  <a:gd name="T15" fmla="*/ 470 h 2200"/>
                  <a:gd name="T16" fmla="*/ 1134 w 1336"/>
                  <a:gd name="T17" fmla="*/ 524 h 2200"/>
                  <a:gd name="T18" fmla="*/ 1185 w 1336"/>
                  <a:gd name="T19" fmla="*/ 634 h 2200"/>
                  <a:gd name="T20" fmla="*/ 1173 w 1336"/>
                  <a:gd name="T21" fmla="*/ 888 h 2200"/>
                  <a:gd name="T22" fmla="*/ 1219 w 1336"/>
                  <a:gd name="T23" fmla="*/ 1135 h 2200"/>
                  <a:gd name="T24" fmla="*/ 1331 w 1336"/>
                  <a:gd name="T25" fmla="*/ 1259 h 2200"/>
                  <a:gd name="T26" fmla="*/ 1335 w 1336"/>
                  <a:gd name="T27" fmla="*/ 1458 h 2200"/>
                  <a:gd name="T28" fmla="*/ 1203 w 1336"/>
                  <a:gd name="T29" fmla="*/ 1655 h 2200"/>
                  <a:gd name="T30" fmla="*/ 1247 w 1336"/>
                  <a:gd name="T31" fmla="*/ 1714 h 2200"/>
                  <a:gd name="T32" fmla="*/ 1250 w 1336"/>
                  <a:gd name="T33" fmla="*/ 1688 h 2200"/>
                  <a:gd name="T34" fmla="*/ 1172 w 1336"/>
                  <a:gd name="T35" fmla="*/ 1875 h 2200"/>
                  <a:gd name="T36" fmla="*/ 960 w 1336"/>
                  <a:gd name="T37" fmla="*/ 2173 h 2200"/>
                  <a:gd name="T38" fmla="*/ 886 w 1336"/>
                  <a:gd name="T39" fmla="*/ 1989 h 2200"/>
                  <a:gd name="T40" fmla="*/ 990 w 1336"/>
                  <a:gd name="T41" fmla="*/ 1657 h 2200"/>
                  <a:gd name="T42" fmla="*/ 888 w 1336"/>
                  <a:gd name="T43" fmla="*/ 1897 h 2200"/>
                  <a:gd name="T44" fmla="*/ 889 w 1336"/>
                  <a:gd name="T45" fmla="*/ 1743 h 2200"/>
                  <a:gd name="T46" fmla="*/ 874 w 1336"/>
                  <a:gd name="T47" fmla="*/ 1521 h 2200"/>
                  <a:gd name="T48" fmla="*/ 932 w 1336"/>
                  <a:gd name="T49" fmla="*/ 1435 h 2200"/>
                  <a:gd name="T50" fmla="*/ 726 w 1336"/>
                  <a:gd name="T51" fmla="*/ 1535 h 2200"/>
                  <a:gd name="T52" fmla="*/ 564 w 1336"/>
                  <a:gd name="T53" fmla="*/ 1519 h 2200"/>
                  <a:gd name="T54" fmla="*/ 494 w 1336"/>
                  <a:gd name="T55" fmla="*/ 1271 h 2200"/>
                  <a:gd name="T56" fmla="*/ 384 w 1336"/>
                  <a:gd name="T57" fmla="*/ 1212 h 2200"/>
                  <a:gd name="T58" fmla="*/ 275 w 1336"/>
                  <a:gd name="T59" fmla="*/ 1104 h 2200"/>
                  <a:gd name="T60" fmla="*/ 324 w 1336"/>
                  <a:gd name="T61" fmla="*/ 975 h 2200"/>
                  <a:gd name="T62" fmla="*/ 346 w 1336"/>
                  <a:gd name="T63" fmla="*/ 1207 h 2200"/>
                  <a:gd name="T64" fmla="*/ 458 w 1336"/>
                  <a:gd name="T65" fmla="*/ 1079 h 2200"/>
                  <a:gd name="T66" fmla="*/ 577 w 1336"/>
                  <a:gd name="T67" fmla="*/ 1114 h 2200"/>
                  <a:gd name="T68" fmla="*/ 673 w 1336"/>
                  <a:gd name="T69" fmla="*/ 1311 h 2200"/>
                  <a:gd name="T70" fmla="*/ 613 w 1336"/>
                  <a:gd name="T71" fmla="*/ 1199 h 2200"/>
                  <a:gd name="T72" fmla="*/ 528 w 1336"/>
                  <a:gd name="T73" fmla="*/ 1294 h 2200"/>
                  <a:gd name="T74" fmla="*/ 575 w 1336"/>
                  <a:gd name="T75" fmla="*/ 1418 h 2200"/>
                  <a:gd name="T76" fmla="*/ 695 w 1336"/>
                  <a:gd name="T77" fmla="*/ 1518 h 2200"/>
                  <a:gd name="T78" fmla="*/ 903 w 1336"/>
                  <a:gd name="T79" fmla="*/ 1212 h 2200"/>
                  <a:gd name="T80" fmla="*/ 878 w 1336"/>
                  <a:gd name="T81" fmla="*/ 948 h 2200"/>
                  <a:gd name="T82" fmla="*/ 856 w 1336"/>
                  <a:gd name="T83" fmla="*/ 902 h 2200"/>
                  <a:gd name="T84" fmla="*/ 992 w 1336"/>
                  <a:gd name="T85" fmla="*/ 788 h 2200"/>
                  <a:gd name="T86" fmla="*/ 931 w 1336"/>
                  <a:gd name="T87" fmla="*/ 541 h 2200"/>
                  <a:gd name="T88" fmla="*/ 845 w 1336"/>
                  <a:gd name="T89" fmla="*/ 578 h 2200"/>
                  <a:gd name="T90" fmla="*/ 790 w 1336"/>
                  <a:gd name="T91" fmla="*/ 645 h 2200"/>
                  <a:gd name="T92" fmla="*/ 711 w 1336"/>
                  <a:gd name="T93" fmla="*/ 645 h 2200"/>
                  <a:gd name="T94" fmla="*/ 533 w 1336"/>
                  <a:gd name="T95" fmla="*/ 631 h 2200"/>
                  <a:gd name="T96" fmla="*/ 601 w 1336"/>
                  <a:gd name="T97" fmla="*/ 609 h 2200"/>
                  <a:gd name="T98" fmla="*/ 731 w 1336"/>
                  <a:gd name="T99" fmla="*/ 564 h 2200"/>
                  <a:gd name="T100" fmla="*/ 866 w 1336"/>
                  <a:gd name="T101" fmla="*/ 533 h 2200"/>
                  <a:gd name="T102" fmla="*/ 627 w 1336"/>
                  <a:gd name="T103" fmla="*/ 567 h 2200"/>
                  <a:gd name="T104" fmla="*/ 292 w 1336"/>
                  <a:gd name="T105" fmla="*/ 714 h 2200"/>
                  <a:gd name="T106" fmla="*/ 380 w 1336"/>
                  <a:gd name="T107" fmla="*/ 728 h 2200"/>
                  <a:gd name="T108" fmla="*/ 345 w 1336"/>
                  <a:gd name="T109" fmla="*/ 873 h 2200"/>
                  <a:gd name="T110" fmla="*/ 265 w 1336"/>
                  <a:gd name="T111" fmla="*/ 730 h 2200"/>
                  <a:gd name="T112" fmla="*/ 120 w 1336"/>
                  <a:gd name="T113" fmla="*/ 792 h 2200"/>
                  <a:gd name="T114" fmla="*/ 0 w 1336"/>
                  <a:gd name="T115" fmla="*/ 807 h 2200"/>
                  <a:gd name="T116" fmla="*/ 166 w 1336"/>
                  <a:gd name="T117" fmla="*/ 637 h 2200"/>
                  <a:gd name="T118" fmla="*/ 313 w 1336"/>
                  <a:gd name="T119" fmla="*/ 247 h 2200"/>
                  <a:gd name="T120" fmla="*/ 375 w 1336"/>
                  <a:gd name="T121" fmla="*/ 76 h 2200"/>
                  <a:gd name="T122" fmla="*/ 477 w 1336"/>
                  <a:gd name="T123" fmla="*/ 0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36" h="2200">
                    <a:moveTo>
                      <a:pt x="500" y="31"/>
                    </a:moveTo>
                    <a:lnTo>
                      <a:pt x="491" y="119"/>
                    </a:lnTo>
                    <a:lnTo>
                      <a:pt x="481" y="120"/>
                    </a:lnTo>
                    <a:lnTo>
                      <a:pt x="473" y="115"/>
                    </a:lnTo>
                    <a:lnTo>
                      <a:pt x="467" y="106"/>
                    </a:lnTo>
                    <a:lnTo>
                      <a:pt x="467" y="95"/>
                    </a:lnTo>
                    <a:lnTo>
                      <a:pt x="466" y="76"/>
                    </a:lnTo>
                    <a:lnTo>
                      <a:pt x="468" y="56"/>
                    </a:lnTo>
                    <a:lnTo>
                      <a:pt x="467" y="38"/>
                    </a:lnTo>
                    <a:lnTo>
                      <a:pt x="458" y="21"/>
                    </a:lnTo>
                    <a:lnTo>
                      <a:pt x="452" y="28"/>
                    </a:lnTo>
                    <a:lnTo>
                      <a:pt x="445" y="33"/>
                    </a:lnTo>
                    <a:lnTo>
                      <a:pt x="439" y="39"/>
                    </a:lnTo>
                    <a:lnTo>
                      <a:pt x="432" y="42"/>
                    </a:lnTo>
                    <a:lnTo>
                      <a:pt x="426" y="47"/>
                    </a:lnTo>
                    <a:lnTo>
                      <a:pt x="419" y="53"/>
                    </a:lnTo>
                    <a:lnTo>
                      <a:pt x="412" y="58"/>
                    </a:lnTo>
                    <a:lnTo>
                      <a:pt x="404" y="66"/>
                    </a:lnTo>
                    <a:lnTo>
                      <a:pt x="411" y="82"/>
                    </a:lnTo>
                    <a:lnTo>
                      <a:pt x="423" y="95"/>
                    </a:lnTo>
                    <a:lnTo>
                      <a:pt x="438" y="106"/>
                    </a:lnTo>
                    <a:lnTo>
                      <a:pt x="456" y="115"/>
                    </a:lnTo>
                    <a:lnTo>
                      <a:pt x="472" y="124"/>
                    </a:lnTo>
                    <a:lnTo>
                      <a:pt x="485" y="135"/>
                    </a:lnTo>
                    <a:lnTo>
                      <a:pt x="496" y="150"/>
                    </a:lnTo>
                    <a:lnTo>
                      <a:pt x="500" y="169"/>
                    </a:lnTo>
                    <a:lnTo>
                      <a:pt x="507" y="169"/>
                    </a:lnTo>
                    <a:lnTo>
                      <a:pt x="514" y="168"/>
                    </a:lnTo>
                    <a:lnTo>
                      <a:pt x="522" y="165"/>
                    </a:lnTo>
                    <a:lnTo>
                      <a:pt x="530" y="163"/>
                    </a:lnTo>
                    <a:lnTo>
                      <a:pt x="537" y="160"/>
                    </a:lnTo>
                    <a:lnTo>
                      <a:pt x="545" y="156"/>
                    </a:lnTo>
                    <a:lnTo>
                      <a:pt x="552" y="153"/>
                    </a:lnTo>
                    <a:lnTo>
                      <a:pt x="559" y="149"/>
                    </a:lnTo>
                    <a:lnTo>
                      <a:pt x="557" y="141"/>
                    </a:lnTo>
                    <a:lnTo>
                      <a:pt x="555" y="130"/>
                    </a:lnTo>
                    <a:lnTo>
                      <a:pt x="549" y="119"/>
                    </a:lnTo>
                    <a:lnTo>
                      <a:pt x="540" y="114"/>
                    </a:lnTo>
                    <a:lnTo>
                      <a:pt x="509" y="114"/>
                    </a:lnTo>
                    <a:lnTo>
                      <a:pt x="509" y="102"/>
                    </a:lnTo>
                    <a:lnTo>
                      <a:pt x="529" y="95"/>
                    </a:lnTo>
                    <a:lnTo>
                      <a:pt x="551" y="88"/>
                    </a:lnTo>
                    <a:lnTo>
                      <a:pt x="573" y="81"/>
                    </a:lnTo>
                    <a:lnTo>
                      <a:pt x="596" y="74"/>
                    </a:lnTo>
                    <a:lnTo>
                      <a:pt x="618" y="70"/>
                    </a:lnTo>
                    <a:lnTo>
                      <a:pt x="640" y="67"/>
                    </a:lnTo>
                    <a:lnTo>
                      <a:pt x="662" y="66"/>
                    </a:lnTo>
                    <a:lnTo>
                      <a:pt x="682" y="69"/>
                    </a:lnTo>
                    <a:lnTo>
                      <a:pt x="686" y="74"/>
                    </a:lnTo>
                    <a:lnTo>
                      <a:pt x="691" y="77"/>
                    </a:lnTo>
                    <a:lnTo>
                      <a:pt x="695" y="78"/>
                    </a:lnTo>
                    <a:lnTo>
                      <a:pt x="701" y="77"/>
                    </a:lnTo>
                    <a:lnTo>
                      <a:pt x="708" y="76"/>
                    </a:lnTo>
                    <a:lnTo>
                      <a:pt x="714" y="73"/>
                    </a:lnTo>
                    <a:lnTo>
                      <a:pt x="719" y="72"/>
                    </a:lnTo>
                    <a:lnTo>
                      <a:pt x="725" y="71"/>
                    </a:lnTo>
                    <a:lnTo>
                      <a:pt x="753" y="77"/>
                    </a:lnTo>
                    <a:lnTo>
                      <a:pt x="777" y="84"/>
                    </a:lnTo>
                    <a:lnTo>
                      <a:pt x="799" y="93"/>
                    </a:lnTo>
                    <a:lnTo>
                      <a:pt x="820" y="102"/>
                    </a:lnTo>
                    <a:lnTo>
                      <a:pt x="839" y="114"/>
                    </a:lnTo>
                    <a:lnTo>
                      <a:pt x="858" y="126"/>
                    </a:lnTo>
                    <a:lnTo>
                      <a:pt x="878" y="139"/>
                    </a:lnTo>
                    <a:lnTo>
                      <a:pt x="900" y="152"/>
                    </a:lnTo>
                    <a:lnTo>
                      <a:pt x="918" y="167"/>
                    </a:lnTo>
                    <a:lnTo>
                      <a:pt x="936" y="184"/>
                    </a:lnTo>
                    <a:lnTo>
                      <a:pt x="954" y="203"/>
                    </a:lnTo>
                    <a:lnTo>
                      <a:pt x="972" y="224"/>
                    </a:lnTo>
                    <a:lnTo>
                      <a:pt x="989" y="246"/>
                    </a:lnTo>
                    <a:lnTo>
                      <a:pt x="1005" y="268"/>
                    </a:lnTo>
                    <a:lnTo>
                      <a:pt x="1021" y="290"/>
                    </a:lnTo>
                    <a:lnTo>
                      <a:pt x="1036" y="311"/>
                    </a:lnTo>
                    <a:lnTo>
                      <a:pt x="1044" y="315"/>
                    </a:lnTo>
                    <a:lnTo>
                      <a:pt x="1055" y="320"/>
                    </a:lnTo>
                    <a:lnTo>
                      <a:pt x="1066" y="323"/>
                    </a:lnTo>
                    <a:lnTo>
                      <a:pt x="1077" y="327"/>
                    </a:lnTo>
                    <a:lnTo>
                      <a:pt x="1088" y="330"/>
                    </a:lnTo>
                    <a:lnTo>
                      <a:pt x="1098" y="335"/>
                    </a:lnTo>
                    <a:lnTo>
                      <a:pt x="1109" y="341"/>
                    </a:lnTo>
                    <a:lnTo>
                      <a:pt x="1117" y="349"/>
                    </a:lnTo>
                    <a:lnTo>
                      <a:pt x="1128" y="346"/>
                    </a:lnTo>
                    <a:lnTo>
                      <a:pt x="1138" y="349"/>
                    </a:lnTo>
                    <a:lnTo>
                      <a:pt x="1144" y="352"/>
                    </a:lnTo>
                    <a:lnTo>
                      <a:pt x="1151" y="358"/>
                    </a:lnTo>
                    <a:lnTo>
                      <a:pt x="1157" y="362"/>
                    </a:lnTo>
                    <a:lnTo>
                      <a:pt x="1165" y="367"/>
                    </a:lnTo>
                    <a:lnTo>
                      <a:pt x="1173" y="369"/>
                    </a:lnTo>
                    <a:lnTo>
                      <a:pt x="1185" y="368"/>
                    </a:lnTo>
                    <a:lnTo>
                      <a:pt x="1199" y="379"/>
                    </a:lnTo>
                    <a:lnTo>
                      <a:pt x="1212" y="389"/>
                    </a:lnTo>
                    <a:lnTo>
                      <a:pt x="1227" y="400"/>
                    </a:lnTo>
                    <a:lnTo>
                      <a:pt x="1240" y="411"/>
                    </a:lnTo>
                    <a:lnTo>
                      <a:pt x="1252" y="423"/>
                    </a:lnTo>
                    <a:lnTo>
                      <a:pt x="1262" y="438"/>
                    </a:lnTo>
                    <a:lnTo>
                      <a:pt x="1269" y="455"/>
                    </a:lnTo>
                    <a:lnTo>
                      <a:pt x="1272" y="474"/>
                    </a:lnTo>
                    <a:lnTo>
                      <a:pt x="1268" y="478"/>
                    </a:lnTo>
                    <a:lnTo>
                      <a:pt x="1263" y="480"/>
                    </a:lnTo>
                    <a:lnTo>
                      <a:pt x="1257" y="480"/>
                    </a:lnTo>
                    <a:lnTo>
                      <a:pt x="1252" y="479"/>
                    </a:lnTo>
                    <a:lnTo>
                      <a:pt x="1245" y="478"/>
                    </a:lnTo>
                    <a:lnTo>
                      <a:pt x="1239" y="475"/>
                    </a:lnTo>
                    <a:lnTo>
                      <a:pt x="1233" y="472"/>
                    </a:lnTo>
                    <a:lnTo>
                      <a:pt x="1227" y="470"/>
                    </a:lnTo>
                    <a:lnTo>
                      <a:pt x="1212" y="467"/>
                    </a:lnTo>
                    <a:lnTo>
                      <a:pt x="1197" y="466"/>
                    </a:lnTo>
                    <a:lnTo>
                      <a:pt x="1182" y="466"/>
                    </a:lnTo>
                    <a:lnTo>
                      <a:pt x="1168" y="466"/>
                    </a:lnTo>
                    <a:lnTo>
                      <a:pt x="1153" y="467"/>
                    </a:lnTo>
                    <a:lnTo>
                      <a:pt x="1136" y="470"/>
                    </a:lnTo>
                    <a:lnTo>
                      <a:pt x="1120" y="471"/>
                    </a:lnTo>
                    <a:lnTo>
                      <a:pt x="1104" y="472"/>
                    </a:lnTo>
                    <a:lnTo>
                      <a:pt x="1108" y="483"/>
                    </a:lnTo>
                    <a:lnTo>
                      <a:pt x="1113" y="494"/>
                    </a:lnTo>
                    <a:lnTo>
                      <a:pt x="1120" y="504"/>
                    </a:lnTo>
                    <a:lnTo>
                      <a:pt x="1127" y="514"/>
                    </a:lnTo>
                    <a:lnTo>
                      <a:pt x="1134" y="524"/>
                    </a:lnTo>
                    <a:lnTo>
                      <a:pt x="1141" y="534"/>
                    </a:lnTo>
                    <a:lnTo>
                      <a:pt x="1147" y="546"/>
                    </a:lnTo>
                    <a:lnTo>
                      <a:pt x="1151" y="557"/>
                    </a:lnTo>
                    <a:lnTo>
                      <a:pt x="1157" y="562"/>
                    </a:lnTo>
                    <a:lnTo>
                      <a:pt x="1163" y="567"/>
                    </a:lnTo>
                    <a:lnTo>
                      <a:pt x="1169" y="573"/>
                    </a:lnTo>
                    <a:lnTo>
                      <a:pt x="1176" y="580"/>
                    </a:lnTo>
                    <a:lnTo>
                      <a:pt x="1181" y="587"/>
                    </a:lnTo>
                    <a:lnTo>
                      <a:pt x="1186" y="594"/>
                    </a:lnTo>
                    <a:lnTo>
                      <a:pt x="1189" y="602"/>
                    </a:lnTo>
                    <a:lnTo>
                      <a:pt x="1192" y="610"/>
                    </a:lnTo>
                    <a:lnTo>
                      <a:pt x="1188" y="623"/>
                    </a:lnTo>
                    <a:lnTo>
                      <a:pt x="1185" y="634"/>
                    </a:lnTo>
                    <a:lnTo>
                      <a:pt x="1181" y="646"/>
                    </a:lnTo>
                    <a:lnTo>
                      <a:pt x="1177" y="656"/>
                    </a:lnTo>
                    <a:lnTo>
                      <a:pt x="1171" y="667"/>
                    </a:lnTo>
                    <a:lnTo>
                      <a:pt x="1165" y="677"/>
                    </a:lnTo>
                    <a:lnTo>
                      <a:pt x="1158" y="685"/>
                    </a:lnTo>
                    <a:lnTo>
                      <a:pt x="1151" y="693"/>
                    </a:lnTo>
                    <a:lnTo>
                      <a:pt x="1157" y="707"/>
                    </a:lnTo>
                    <a:lnTo>
                      <a:pt x="1155" y="707"/>
                    </a:lnTo>
                    <a:lnTo>
                      <a:pt x="1153" y="744"/>
                    </a:lnTo>
                    <a:lnTo>
                      <a:pt x="1155" y="779"/>
                    </a:lnTo>
                    <a:lnTo>
                      <a:pt x="1159" y="816"/>
                    </a:lnTo>
                    <a:lnTo>
                      <a:pt x="1166" y="852"/>
                    </a:lnTo>
                    <a:lnTo>
                      <a:pt x="1173" y="888"/>
                    </a:lnTo>
                    <a:lnTo>
                      <a:pt x="1180" y="922"/>
                    </a:lnTo>
                    <a:lnTo>
                      <a:pt x="1187" y="958"/>
                    </a:lnTo>
                    <a:lnTo>
                      <a:pt x="1192" y="994"/>
                    </a:lnTo>
                    <a:lnTo>
                      <a:pt x="1174" y="1003"/>
                    </a:lnTo>
                    <a:lnTo>
                      <a:pt x="1168" y="1014"/>
                    </a:lnTo>
                    <a:lnTo>
                      <a:pt x="1166" y="1028"/>
                    </a:lnTo>
                    <a:lnTo>
                      <a:pt x="1171" y="1042"/>
                    </a:lnTo>
                    <a:lnTo>
                      <a:pt x="1179" y="1057"/>
                    </a:lnTo>
                    <a:lnTo>
                      <a:pt x="1187" y="1071"/>
                    </a:lnTo>
                    <a:lnTo>
                      <a:pt x="1195" y="1085"/>
                    </a:lnTo>
                    <a:lnTo>
                      <a:pt x="1200" y="1096"/>
                    </a:lnTo>
                    <a:lnTo>
                      <a:pt x="1207" y="1118"/>
                    </a:lnTo>
                    <a:lnTo>
                      <a:pt x="1219" y="1135"/>
                    </a:lnTo>
                    <a:lnTo>
                      <a:pt x="1237" y="1149"/>
                    </a:lnTo>
                    <a:lnTo>
                      <a:pt x="1255" y="1161"/>
                    </a:lnTo>
                    <a:lnTo>
                      <a:pt x="1274" y="1172"/>
                    </a:lnTo>
                    <a:lnTo>
                      <a:pt x="1292" y="1183"/>
                    </a:lnTo>
                    <a:lnTo>
                      <a:pt x="1308" y="1197"/>
                    </a:lnTo>
                    <a:lnTo>
                      <a:pt x="1321" y="1212"/>
                    </a:lnTo>
                    <a:lnTo>
                      <a:pt x="1330" y="1216"/>
                    </a:lnTo>
                    <a:lnTo>
                      <a:pt x="1335" y="1221"/>
                    </a:lnTo>
                    <a:lnTo>
                      <a:pt x="1335" y="1228"/>
                    </a:lnTo>
                    <a:lnTo>
                      <a:pt x="1333" y="1235"/>
                    </a:lnTo>
                    <a:lnTo>
                      <a:pt x="1331" y="1243"/>
                    </a:lnTo>
                    <a:lnTo>
                      <a:pt x="1330" y="1251"/>
                    </a:lnTo>
                    <a:lnTo>
                      <a:pt x="1331" y="1259"/>
                    </a:lnTo>
                    <a:lnTo>
                      <a:pt x="1335" y="1266"/>
                    </a:lnTo>
                    <a:lnTo>
                      <a:pt x="1333" y="1279"/>
                    </a:lnTo>
                    <a:lnTo>
                      <a:pt x="1330" y="1292"/>
                    </a:lnTo>
                    <a:lnTo>
                      <a:pt x="1330" y="1306"/>
                    </a:lnTo>
                    <a:lnTo>
                      <a:pt x="1335" y="1320"/>
                    </a:lnTo>
                    <a:lnTo>
                      <a:pt x="1329" y="1332"/>
                    </a:lnTo>
                    <a:lnTo>
                      <a:pt x="1332" y="1344"/>
                    </a:lnTo>
                    <a:lnTo>
                      <a:pt x="1336" y="1356"/>
                    </a:lnTo>
                    <a:lnTo>
                      <a:pt x="1330" y="1370"/>
                    </a:lnTo>
                    <a:lnTo>
                      <a:pt x="1330" y="1390"/>
                    </a:lnTo>
                    <a:lnTo>
                      <a:pt x="1330" y="1414"/>
                    </a:lnTo>
                    <a:lnTo>
                      <a:pt x="1330" y="1437"/>
                    </a:lnTo>
                    <a:lnTo>
                      <a:pt x="1335" y="1458"/>
                    </a:lnTo>
                    <a:lnTo>
                      <a:pt x="1332" y="1458"/>
                    </a:lnTo>
                    <a:lnTo>
                      <a:pt x="1335" y="1562"/>
                    </a:lnTo>
                    <a:lnTo>
                      <a:pt x="1324" y="1572"/>
                    </a:lnTo>
                    <a:lnTo>
                      <a:pt x="1313" y="1581"/>
                    </a:lnTo>
                    <a:lnTo>
                      <a:pt x="1301" y="1591"/>
                    </a:lnTo>
                    <a:lnTo>
                      <a:pt x="1290" y="1599"/>
                    </a:lnTo>
                    <a:lnTo>
                      <a:pt x="1277" y="1608"/>
                    </a:lnTo>
                    <a:lnTo>
                      <a:pt x="1264" y="1616"/>
                    </a:lnTo>
                    <a:lnTo>
                      <a:pt x="1253" y="1624"/>
                    </a:lnTo>
                    <a:lnTo>
                      <a:pt x="1240" y="1631"/>
                    </a:lnTo>
                    <a:lnTo>
                      <a:pt x="1227" y="1639"/>
                    </a:lnTo>
                    <a:lnTo>
                      <a:pt x="1215" y="1647"/>
                    </a:lnTo>
                    <a:lnTo>
                      <a:pt x="1203" y="1655"/>
                    </a:lnTo>
                    <a:lnTo>
                      <a:pt x="1191" y="1663"/>
                    </a:lnTo>
                    <a:lnTo>
                      <a:pt x="1179" y="1671"/>
                    </a:lnTo>
                    <a:lnTo>
                      <a:pt x="1166" y="1679"/>
                    </a:lnTo>
                    <a:lnTo>
                      <a:pt x="1156" y="1688"/>
                    </a:lnTo>
                    <a:lnTo>
                      <a:pt x="1144" y="1698"/>
                    </a:lnTo>
                    <a:lnTo>
                      <a:pt x="1157" y="1705"/>
                    </a:lnTo>
                    <a:lnTo>
                      <a:pt x="1171" y="1714"/>
                    </a:lnTo>
                    <a:lnTo>
                      <a:pt x="1185" y="1723"/>
                    </a:lnTo>
                    <a:lnTo>
                      <a:pt x="1200" y="1730"/>
                    </a:lnTo>
                    <a:lnTo>
                      <a:pt x="1214" y="1736"/>
                    </a:lnTo>
                    <a:lnTo>
                      <a:pt x="1226" y="1735"/>
                    </a:lnTo>
                    <a:lnTo>
                      <a:pt x="1238" y="1729"/>
                    </a:lnTo>
                    <a:lnTo>
                      <a:pt x="1247" y="1714"/>
                    </a:lnTo>
                    <a:lnTo>
                      <a:pt x="1242" y="1708"/>
                    </a:lnTo>
                    <a:lnTo>
                      <a:pt x="1237" y="1705"/>
                    </a:lnTo>
                    <a:lnTo>
                      <a:pt x="1230" y="1701"/>
                    </a:lnTo>
                    <a:lnTo>
                      <a:pt x="1223" y="1698"/>
                    </a:lnTo>
                    <a:lnTo>
                      <a:pt x="1217" y="1694"/>
                    </a:lnTo>
                    <a:lnTo>
                      <a:pt x="1211" y="1690"/>
                    </a:lnTo>
                    <a:lnTo>
                      <a:pt x="1209" y="1684"/>
                    </a:lnTo>
                    <a:lnTo>
                      <a:pt x="1209" y="1676"/>
                    </a:lnTo>
                    <a:lnTo>
                      <a:pt x="1217" y="1676"/>
                    </a:lnTo>
                    <a:lnTo>
                      <a:pt x="1225" y="1677"/>
                    </a:lnTo>
                    <a:lnTo>
                      <a:pt x="1234" y="1680"/>
                    </a:lnTo>
                    <a:lnTo>
                      <a:pt x="1242" y="1684"/>
                    </a:lnTo>
                    <a:lnTo>
                      <a:pt x="1250" y="1688"/>
                    </a:lnTo>
                    <a:lnTo>
                      <a:pt x="1259" y="1693"/>
                    </a:lnTo>
                    <a:lnTo>
                      <a:pt x="1265" y="1698"/>
                    </a:lnTo>
                    <a:lnTo>
                      <a:pt x="1272" y="1702"/>
                    </a:lnTo>
                    <a:lnTo>
                      <a:pt x="1268" y="1725"/>
                    </a:lnTo>
                    <a:lnTo>
                      <a:pt x="1261" y="1747"/>
                    </a:lnTo>
                    <a:lnTo>
                      <a:pt x="1250" y="1767"/>
                    </a:lnTo>
                    <a:lnTo>
                      <a:pt x="1239" y="1785"/>
                    </a:lnTo>
                    <a:lnTo>
                      <a:pt x="1226" y="1803"/>
                    </a:lnTo>
                    <a:lnTo>
                      <a:pt x="1212" y="1821"/>
                    </a:lnTo>
                    <a:lnTo>
                      <a:pt x="1200" y="1838"/>
                    </a:lnTo>
                    <a:lnTo>
                      <a:pt x="1187" y="1857"/>
                    </a:lnTo>
                    <a:lnTo>
                      <a:pt x="1177" y="1866"/>
                    </a:lnTo>
                    <a:lnTo>
                      <a:pt x="1172" y="1875"/>
                    </a:lnTo>
                    <a:lnTo>
                      <a:pt x="1166" y="1884"/>
                    </a:lnTo>
                    <a:lnTo>
                      <a:pt x="1155" y="1891"/>
                    </a:lnTo>
                    <a:lnTo>
                      <a:pt x="1133" y="1930"/>
                    </a:lnTo>
                    <a:lnTo>
                      <a:pt x="1110" y="1968"/>
                    </a:lnTo>
                    <a:lnTo>
                      <a:pt x="1086" y="2005"/>
                    </a:lnTo>
                    <a:lnTo>
                      <a:pt x="1063" y="2041"/>
                    </a:lnTo>
                    <a:lnTo>
                      <a:pt x="1040" y="2078"/>
                    </a:lnTo>
                    <a:lnTo>
                      <a:pt x="1018" y="2116"/>
                    </a:lnTo>
                    <a:lnTo>
                      <a:pt x="997" y="2155"/>
                    </a:lnTo>
                    <a:lnTo>
                      <a:pt x="979" y="2195"/>
                    </a:lnTo>
                    <a:lnTo>
                      <a:pt x="967" y="2200"/>
                    </a:lnTo>
                    <a:lnTo>
                      <a:pt x="961" y="2187"/>
                    </a:lnTo>
                    <a:lnTo>
                      <a:pt x="960" y="2173"/>
                    </a:lnTo>
                    <a:lnTo>
                      <a:pt x="959" y="2160"/>
                    </a:lnTo>
                    <a:lnTo>
                      <a:pt x="953" y="2141"/>
                    </a:lnTo>
                    <a:lnTo>
                      <a:pt x="942" y="2138"/>
                    </a:lnTo>
                    <a:lnTo>
                      <a:pt x="929" y="2135"/>
                    </a:lnTo>
                    <a:lnTo>
                      <a:pt x="916" y="2132"/>
                    </a:lnTo>
                    <a:lnTo>
                      <a:pt x="904" y="2127"/>
                    </a:lnTo>
                    <a:lnTo>
                      <a:pt x="892" y="2123"/>
                    </a:lnTo>
                    <a:lnTo>
                      <a:pt x="883" y="2116"/>
                    </a:lnTo>
                    <a:lnTo>
                      <a:pt x="878" y="2107"/>
                    </a:lnTo>
                    <a:lnTo>
                      <a:pt x="877" y="2096"/>
                    </a:lnTo>
                    <a:lnTo>
                      <a:pt x="878" y="2059"/>
                    </a:lnTo>
                    <a:lnTo>
                      <a:pt x="882" y="2025"/>
                    </a:lnTo>
                    <a:lnTo>
                      <a:pt x="886" y="1989"/>
                    </a:lnTo>
                    <a:lnTo>
                      <a:pt x="892" y="1955"/>
                    </a:lnTo>
                    <a:lnTo>
                      <a:pt x="900" y="1921"/>
                    </a:lnTo>
                    <a:lnTo>
                      <a:pt x="908" y="1888"/>
                    </a:lnTo>
                    <a:lnTo>
                      <a:pt x="919" y="1856"/>
                    </a:lnTo>
                    <a:lnTo>
                      <a:pt x="929" y="1823"/>
                    </a:lnTo>
                    <a:lnTo>
                      <a:pt x="938" y="1804"/>
                    </a:lnTo>
                    <a:lnTo>
                      <a:pt x="946" y="1783"/>
                    </a:lnTo>
                    <a:lnTo>
                      <a:pt x="953" y="1761"/>
                    </a:lnTo>
                    <a:lnTo>
                      <a:pt x="959" y="1739"/>
                    </a:lnTo>
                    <a:lnTo>
                      <a:pt x="965" y="1718"/>
                    </a:lnTo>
                    <a:lnTo>
                      <a:pt x="972" y="1697"/>
                    </a:lnTo>
                    <a:lnTo>
                      <a:pt x="980" y="1677"/>
                    </a:lnTo>
                    <a:lnTo>
                      <a:pt x="990" y="1657"/>
                    </a:lnTo>
                    <a:lnTo>
                      <a:pt x="987" y="1653"/>
                    </a:lnTo>
                    <a:lnTo>
                      <a:pt x="983" y="1647"/>
                    </a:lnTo>
                    <a:lnTo>
                      <a:pt x="979" y="1642"/>
                    </a:lnTo>
                    <a:lnTo>
                      <a:pt x="974" y="1639"/>
                    </a:lnTo>
                    <a:lnTo>
                      <a:pt x="969" y="1634"/>
                    </a:lnTo>
                    <a:lnTo>
                      <a:pt x="964" y="1632"/>
                    </a:lnTo>
                    <a:lnTo>
                      <a:pt x="958" y="1631"/>
                    </a:lnTo>
                    <a:lnTo>
                      <a:pt x="951" y="1631"/>
                    </a:lnTo>
                    <a:lnTo>
                      <a:pt x="935" y="1684"/>
                    </a:lnTo>
                    <a:lnTo>
                      <a:pt x="921" y="1736"/>
                    </a:lnTo>
                    <a:lnTo>
                      <a:pt x="908" y="1789"/>
                    </a:lnTo>
                    <a:lnTo>
                      <a:pt x="897" y="1843"/>
                    </a:lnTo>
                    <a:lnTo>
                      <a:pt x="888" y="1897"/>
                    </a:lnTo>
                    <a:lnTo>
                      <a:pt x="878" y="1953"/>
                    </a:lnTo>
                    <a:lnTo>
                      <a:pt x="869" y="2010"/>
                    </a:lnTo>
                    <a:lnTo>
                      <a:pt x="860" y="2070"/>
                    </a:lnTo>
                    <a:lnTo>
                      <a:pt x="848" y="2086"/>
                    </a:lnTo>
                    <a:lnTo>
                      <a:pt x="837" y="2079"/>
                    </a:lnTo>
                    <a:lnTo>
                      <a:pt x="844" y="2038"/>
                    </a:lnTo>
                    <a:lnTo>
                      <a:pt x="850" y="1996"/>
                    </a:lnTo>
                    <a:lnTo>
                      <a:pt x="856" y="1952"/>
                    </a:lnTo>
                    <a:lnTo>
                      <a:pt x="862" y="1910"/>
                    </a:lnTo>
                    <a:lnTo>
                      <a:pt x="869" y="1866"/>
                    </a:lnTo>
                    <a:lnTo>
                      <a:pt x="875" y="1824"/>
                    </a:lnTo>
                    <a:lnTo>
                      <a:pt x="882" y="1783"/>
                    </a:lnTo>
                    <a:lnTo>
                      <a:pt x="889" y="1743"/>
                    </a:lnTo>
                    <a:lnTo>
                      <a:pt x="896" y="1725"/>
                    </a:lnTo>
                    <a:lnTo>
                      <a:pt x="900" y="1707"/>
                    </a:lnTo>
                    <a:lnTo>
                      <a:pt x="904" y="1687"/>
                    </a:lnTo>
                    <a:lnTo>
                      <a:pt x="907" y="1669"/>
                    </a:lnTo>
                    <a:lnTo>
                      <a:pt x="911" y="1649"/>
                    </a:lnTo>
                    <a:lnTo>
                      <a:pt x="915" y="1632"/>
                    </a:lnTo>
                    <a:lnTo>
                      <a:pt x="922" y="1615"/>
                    </a:lnTo>
                    <a:lnTo>
                      <a:pt x="931" y="1600"/>
                    </a:lnTo>
                    <a:lnTo>
                      <a:pt x="921" y="1584"/>
                    </a:lnTo>
                    <a:lnTo>
                      <a:pt x="909" y="1567"/>
                    </a:lnTo>
                    <a:lnTo>
                      <a:pt x="898" y="1551"/>
                    </a:lnTo>
                    <a:lnTo>
                      <a:pt x="886" y="1536"/>
                    </a:lnTo>
                    <a:lnTo>
                      <a:pt x="874" y="1521"/>
                    </a:lnTo>
                    <a:lnTo>
                      <a:pt x="861" y="1508"/>
                    </a:lnTo>
                    <a:lnTo>
                      <a:pt x="850" y="1493"/>
                    </a:lnTo>
                    <a:lnTo>
                      <a:pt x="837" y="1479"/>
                    </a:lnTo>
                    <a:lnTo>
                      <a:pt x="850" y="1472"/>
                    </a:lnTo>
                    <a:lnTo>
                      <a:pt x="862" y="1470"/>
                    </a:lnTo>
                    <a:lnTo>
                      <a:pt x="874" y="1470"/>
                    </a:lnTo>
                    <a:lnTo>
                      <a:pt x="886" y="1471"/>
                    </a:lnTo>
                    <a:lnTo>
                      <a:pt x="898" y="1474"/>
                    </a:lnTo>
                    <a:lnTo>
                      <a:pt x="912" y="1475"/>
                    </a:lnTo>
                    <a:lnTo>
                      <a:pt x="926" y="1476"/>
                    </a:lnTo>
                    <a:lnTo>
                      <a:pt x="941" y="1474"/>
                    </a:lnTo>
                    <a:lnTo>
                      <a:pt x="938" y="1455"/>
                    </a:lnTo>
                    <a:lnTo>
                      <a:pt x="932" y="1435"/>
                    </a:lnTo>
                    <a:lnTo>
                      <a:pt x="923" y="1417"/>
                    </a:lnTo>
                    <a:lnTo>
                      <a:pt x="913" y="1400"/>
                    </a:lnTo>
                    <a:lnTo>
                      <a:pt x="892" y="1406"/>
                    </a:lnTo>
                    <a:lnTo>
                      <a:pt x="874" y="1414"/>
                    </a:lnTo>
                    <a:lnTo>
                      <a:pt x="855" y="1425"/>
                    </a:lnTo>
                    <a:lnTo>
                      <a:pt x="839" y="1436"/>
                    </a:lnTo>
                    <a:lnTo>
                      <a:pt x="822" y="1450"/>
                    </a:lnTo>
                    <a:lnTo>
                      <a:pt x="806" y="1464"/>
                    </a:lnTo>
                    <a:lnTo>
                      <a:pt x="791" y="1479"/>
                    </a:lnTo>
                    <a:lnTo>
                      <a:pt x="775" y="1494"/>
                    </a:lnTo>
                    <a:lnTo>
                      <a:pt x="759" y="1508"/>
                    </a:lnTo>
                    <a:lnTo>
                      <a:pt x="742" y="1523"/>
                    </a:lnTo>
                    <a:lnTo>
                      <a:pt x="726" y="1535"/>
                    </a:lnTo>
                    <a:lnTo>
                      <a:pt x="709" y="1547"/>
                    </a:lnTo>
                    <a:lnTo>
                      <a:pt x="691" y="1557"/>
                    </a:lnTo>
                    <a:lnTo>
                      <a:pt x="671" y="1565"/>
                    </a:lnTo>
                    <a:lnTo>
                      <a:pt x="650" y="1571"/>
                    </a:lnTo>
                    <a:lnTo>
                      <a:pt x="627" y="1574"/>
                    </a:lnTo>
                    <a:lnTo>
                      <a:pt x="618" y="1570"/>
                    </a:lnTo>
                    <a:lnTo>
                      <a:pt x="608" y="1564"/>
                    </a:lnTo>
                    <a:lnTo>
                      <a:pt x="598" y="1559"/>
                    </a:lnTo>
                    <a:lnTo>
                      <a:pt x="589" y="1553"/>
                    </a:lnTo>
                    <a:lnTo>
                      <a:pt x="581" y="1546"/>
                    </a:lnTo>
                    <a:lnTo>
                      <a:pt x="574" y="1538"/>
                    </a:lnTo>
                    <a:lnTo>
                      <a:pt x="568" y="1529"/>
                    </a:lnTo>
                    <a:lnTo>
                      <a:pt x="564" y="1519"/>
                    </a:lnTo>
                    <a:lnTo>
                      <a:pt x="557" y="1480"/>
                    </a:lnTo>
                    <a:lnTo>
                      <a:pt x="555" y="1429"/>
                    </a:lnTo>
                    <a:lnTo>
                      <a:pt x="552" y="1377"/>
                    </a:lnTo>
                    <a:lnTo>
                      <a:pt x="548" y="1330"/>
                    </a:lnTo>
                    <a:lnTo>
                      <a:pt x="540" y="1328"/>
                    </a:lnTo>
                    <a:lnTo>
                      <a:pt x="532" y="1324"/>
                    </a:lnTo>
                    <a:lnTo>
                      <a:pt x="522" y="1320"/>
                    </a:lnTo>
                    <a:lnTo>
                      <a:pt x="514" y="1314"/>
                    </a:lnTo>
                    <a:lnTo>
                      <a:pt x="506" y="1308"/>
                    </a:lnTo>
                    <a:lnTo>
                      <a:pt x="500" y="1301"/>
                    </a:lnTo>
                    <a:lnTo>
                      <a:pt x="495" y="1294"/>
                    </a:lnTo>
                    <a:lnTo>
                      <a:pt x="491" y="1288"/>
                    </a:lnTo>
                    <a:lnTo>
                      <a:pt x="494" y="1271"/>
                    </a:lnTo>
                    <a:lnTo>
                      <a:pt x="489" y="1260"/>
                    </a:lnTo>
                    <a:lnTo>
                      <a:pt x="481" y="1253"/>
                    </a:lnTo>
                    <a:lnTo>
                      <a:pt x="471" y="1247"/>
                    </a:lnTo>
                    <a:lnTo>
                      <a:pt x="458" y="1243"/>
                    </a:lnTo>
                    <a:lnTo>
                      <a:pt x="445" y="1238"/>
                    </a:lnTo>
                    <a:lnTo>
                      <a:pt x="435" y="1232"/>
                    </a:lnTo>
                    <a:lnTo>
                      <a:pt x="428" y="1223"/>
                    </a:lnTo>
                    <a:lnTo>
                      <a:pt x="422" y="1216"/>
                    </a:lnTo>
                    <a:lnTo>
                      <a:pt x="418" y="1209"/>
                    </a:lnTo>
                    <a:lnTo>
                      <a:pt x="412" y="1202"/>
                    </a:lnTo>
                    <a:lnTo>
                      <a:pt x="404" y="1197"/>
                    </a:lnTo>
                    <a:lnTo>
                      <a:pt x="394" y="1203"/>
                    </a:lnTo>
                    <a:lnTo>
                      <a:pt x="384" y="1212"/>
                    </a:lnTo>
                    <a:lnTo>
                      <a:pt x="373" y="1220"/>
                    </a:lnTo>
                    <a:lnTo>
                      <a:pt x="361" y="1226"/>
                    </a:lnTo>
                    <a:lnTo>
                      <a:pt x="347" y="1231"/>
                    </a:lnTo>
                    <a:lnTo>
                      <a:pt x="333" y="1235"/>
                    </a:lnTo>
                    <a:lnTo>
                      <a:pt x="318" y="1235"/>
                    </a:lnTo>
                    <a:lnTo>
                      <a:pt x="303" y="1230"/>
                    </a:lnTo>
                    <a:lnTo>
                      <a:pt x="292" y="1226"/>
                    </a:lnTo>
                    <a:lnTo>
                      <a:pt x="283" y="1220"/>
                    </a:lnTo>
                    <a:lnTo>
                      <a:pt x="278" y="1209"/>
                    </a:lnTo>
                    <a:lnTo>
                      <a:pt x="276" y="1199"/>
                    </a:lnTo>
                    <a:lnTo>
                      <a:pt x="278" y="1170"/>
                    </a:lnTo>
                    <a:lnTo>
                      <a:pt x="277" y="1138"/>
                    </a:lnTo>
                    <a:lnTo>
                      <a:pt x="275" y="1104"/>
                    </a:lnTo>
                    <a:lnTo>
                      <a:pt x="272" y="1070"/>
                    </a:lnTo>
                    <a:lnTo>
                      <a:pt x="275" y="1036"/>
                    </a:lnTo>
                    <a:lnTo>
                      <a:pt x="282" y="1004"/>
                    </a:lnTo>
                    <a:lnTo>
                      <a:pt x="297" y="976"/>
                    </a:lnTo>
                    <a:lnTo>
                      <a:pt x="323" y="953"/>
                    </a:lnTo>
                    <a:lnTo>
                      <a:pt x="322" y="944"/>
                    </a:lnTo>
                    <a:lnTo>
                      <a:pt x="327" y="941"/>
                    </a:lnTo>
                    <a:lnTo>
                      <a:pt x="332" y="938"/>
                    </a:lnTo>
                    <a:lnTo>
                      <a:pt x="337" y="935"/>
                    </a:lnTo>
                    <a:lnTo>
                      <a:pt x="337" y="948"/>
                    </a:lnTo>
                    <a:lnTo>
                      <a:pt x="335" y="958"/>
                    </a:lnTo>
                    <a:lnTo>
                      <a:pt x="330" y="967"/>
                    </a:lnTo>
                    <a:lnTo>
                      <a:pt x="324" y="975"/>
                    </a:lnTo>
                    <a:lnTo>
                      <a:pt x="317" y="983"/>
                    </a:lnTo>
                    <a:lnTo>
                      <a:pt x="310" y="991"/>
                    </a:lnTo>
                    <a:lnTo>
                      <a:pt x="305" y="1001"/>
                    </a:lnTo>
                    <a:lnTo>
                      <a:pt x="299" y="1011"/>
                    </a:lnTo>
                    <a:lnTo>
                      <a:pt x="299" y="1209"/>
                    </a:lnTo>
                    <a:lnTo>
                      <a:pt x="303" y="1215"/>
                    </a:lnTo>
                    <a:lnTo>
                      <a:pt x="309" y="1217"/>
                    </a:lnTo>
                    <a:lnTo>
                      <a:pt x="315" y="1217"/>
                    </a:lnTo>
                    <a:lnTo>
                      <a:pt x="322" y="1216"/>
                    </a:lnTo>
                    <a:lnTo>
                      <a:pt x="329" y="1214"/>
                    </a:lnTo>
                    <a:lnTo>
                      <a:pt x="336" y="1210"/>
                    </a:lnTo>
                    <a:lnTo>
                      <a:pt x="341" y="1208"/>
                    </a:lnTo>
                    <a:lnTo>
                      <a:pt x="346" y="1207"/>
                    </a:lnTo>
                    <a:lnTo>
                      <a:pt x="362" y="1192"/>
                    </a:lnTo>
                    <a:lnTo>
                      <a:pt x="378" y="1176"/>
                    </a:lnTo>
                    <a:lnTo>
                      <a:pt x="394" y="1162"/>
                    </a:lnTo>
                    <a:lnTo>
                      <a:pt x="411" y="1147"/>
                    </a:lnTo>
                    <a:lnTo>
                      <a:pt x="428" y="1133"/>
                    </a:lnTo>
                    <a:lnTo>
                      <a:pt x="445" y="1120"/>
                    </a:lnTo>
                    <a:lnTo>
                      <a:pt x="464" y="1108"/>
                    </a:lnTo>
                    <a:lnTo>
                      <a:pt x="484" y="1096"/>
                    </a:lnTo>
                    <a:lnTo>
                      <a:pt x="483" y="1089"/>
                    </a:lnTo>
                    <a:lnTo>
                      <a:pt x="479" y="1085"/>
                    </a:lnTo>
                    <a:lnTo>
                      <a:pt x="472" y="1082"/>
                    </a:lnTo>
                    <a:lnTo>
                      <a:pt x="465" y="1080"/>
                    </a:lnTo>
                    <a:lnTo>
                      <a:pt x="458" y="1079"/>
                    </a:lnTo>
                    <a:lnTo>
                      <a:pt x="451" y="1077"/>
                    </a:lnTo>
                    <a:lnTo>
                      <a:pt x="446" y="1072"/>
                    </a:lnTo>
                    <a:lnTo>
                      <a:pt x="444" y="1065"/>
                    </a:lnTo>
                    <a:lnTo>
                      <a:pt x="457" y="1069"/>
                    </a:lnTo>
                    <a:lnTo>
                      <a:pt x="471" y="1072"/>
                    </a:lnTo>
                    <a:lnTo>
                      <a:pt x="484" y="1077"/>
                    </a:lnTo>
                    <a:lnTo>
                      <a:pt x="497" y="1080"/>
                    </a:lnTo>
                    <a:lnTo>
                      <a:pt x="511" y="1085"/>
                    </a:lnTo>
                    <a:lnTo>
                      <a:pt x="525" y="1091"/>
                    </a:lnTo>
                    <a:lnTo>
                      <a:pt x="538" y="1095"/>
                    </a:lnTo>
                    <a:lnTo>
                      <a:pt x="551" y="1101"/>
                    </a:lnTo>
                    <a:lnTo>
                      <a:pt x="564" y="1108"/>
                    </a:lnTo>
                    <a:lnTo>
                      <a:pt x="577" y="1114"/>
                    </a:lnTo>
                    <a:lnTo>
                      <a:pt x="589" y="1122"/>
                    </a:lnTo>
                    <a:lnTo>
                      <a:pt x="601" y="1130"/>
                    </a:lnTo>
                    <a:lnTo>
                      <a:pt x="612" y="1138"/>
                    </a:lnTo>
                    <a:lnTo>
                      <a:pt x="623" y="1148"/>
                    </a:lnTo>
                    <a:lnTo>
                      <a:pt x="633" y="1157"/>
                    </a:lnTo>
                    <a:lnTo>
                      <a:pt x="642" y="1169"/>
                    </a:lnTo>
                    <a:lnTo>
                      <a:pt x="651" y="1184"/>
                    </a:lnTo>
                    <a:lnTo>
                      <a:pt x="661" y="1199"/>
                    </a:lnTo>
                    <a:lnTo>
                      <a:pt x="668" y="1215"/>
                    </a:lnTo>
                    <a:lnTo>
                      <a:pt x="669" y="1235"/>
                    </a:lnTo>
                    <a:lnTo>
                      <a:pt x="674" y="1259"/>
                    </a:lnTo>
                    <a:lnTo>
                      <a:pt x="674" y="1283"/>
                    </a:lnTo>
                    <a:lnTo>
                      <a:pt x="673" y="1311"/>
                    </a:lnTo>
                    <a:lnTo>
                      <a:pt x="673" y="1339"/>
                    </a:lnTo>
                    <a:lnTo>
                      <a:pt x="672" y="1341"/>
                    </a:lnTo>
                    <a:lnTo>
                      <a:pt x="670" y="1342"/>
                    </a:lnTo>
                    <a:lnTo>
                      <a:pt x="669" y="1344"/>
                    </a:lnTo>
                    <a:lnTo>
                      <a:pt x="668" y="1346"/>
                    </a:lnTo>
                    <a:lnTo>
                      <a:pt x="661" y="1319"/>
                    </a:lnTo>
                    <a:lnTo>
                      <a:pt x="657" y="1289"/>
                    </a:lnTo>
                    <a:lnTo>
                      <a:pt x="650" y="1261"/>
                    </a:lnTo>
                    <a:lnTo>
                      <a:pt x="635" y="1241"/>
                    </a:lnTo>
                    <a:lnTo>
                      <a:pt x="633" y="1228"/>
                    </a:lnTo>
                    <a:lnTo>
                      <a:pt x="628" y="1216"/>
                    </a:lnTo>
                    <a:lnTo>
                      <a:pt x="621" y="1207"/>
                    </a:lnTo>
                    <a:lnTo>
                      <a:pt x="613" y="1199"/>
                    </a:lnTo>
                    <a:lnTo>
                      <a:pt x="597" y="1203"/>
                    </a:lnTo>
                    <a:lnTo>
                      <a:pt x="583" y="1209"/>
                    </a:lnTo>
                    <a:lnTo>
                      <a:pt x="570" y="1218"/>
                    </a:lnTo>
                    <a:lnTo>
                      <a:pt x="557" y="1228"/>
                    </a:lnTo>
                    <a:lnTo>
                      <a:pt x="545" y="1238"/>
                    </a:lnTo>
                    <a:lnTo>
                      <a:pt x="533" y="1248"/>
                    </a:lnTo>
                    <a:lnTo>
                      <a:pt x="521" y="1258"/>
                    </a:lnTo>
                    <a:lnTo>
                      <a:pt x="507" y="1266"/>
                    </a:lnTo>
                    <a:lnTo>
                      <a:pt x="506" y="1276"/>
                    </a:lnTo>
                    <a:lnTo>
                      <a:pt x="509" y="1283"/>
                    </a:lnTo>
                    <a:lnTo>
                      <a:pt x="514" y="1288"/>
                    </a:lnTo>
                    <a:lnTo>
                      <a:pt x="520" y="1291"/>
                    </a:lnTo>
                    <a:lnTo>
                      <a:pt x="528" y="1294"/>
                    </a:lnTo>
                    <a:lnTo>
                      <a:pt x="536" y="1297"/>
                    </a:lnTo>
                    <a:lnTo>
                      <a:pt x="543" y="1301"/>
                    </a:lnTo>
                    <a:lnTo>
                      <a:pt x="550" y="1306"/>
                    </a:lnTo>
                    <a:lnTo>
                      <a:pt x="564" y="1308"/>
                    </a:lnTo>
                    <a:lnTo>
                      <a:pt x="572" y="1316"/>
                    </a:lnTo>
                    <a:lnTo>
                      <a:pt x="573" y="1328"/>
                    </a:lnTo>
                    <a:lnTo>
                      <a:pt x="572" y="1343"/>
                    </a:lnTo>
                    <a:lnTo>
                      <a:pt x="570" y="1359"/>
                    </a:lnTo>
                    <a:lnTo>
                      <a:pt x="568" y="1375"/>
                    </a:lnTo>
                    <a:lnTo>
                      <a:pt x="571" y="1389"/>
                    </a:lnTo>
                    <a:lnTo>
                      <a:pt x="578" y="1400"/>
                    </a:lnTo>
                    <a:lnTo>
                      <a:pt x="572" y="1410"/>
                    </a:lnTo>
                    <a:lnTo>
                      <a:pt x="575" y="1418"/>
                    </a:lnTo>
                    <a:lnTo>
                      <a:pt x="579" y="1427"/>
                    </a:lnTo>
                    <a:lnTo>
                      <a:pt x="578" y="1441"/>
                    </a:lnTo>
                    <a:lnTo>
                      <a:pt x="580" y="1457"/>
                    </a:lnTo>
                    <a:lnTo>
                      <a:pt x="581" y="1474"/>
                    </a:lnTo>
                    <a:lnTo>
                      <a:pt x="583" y="1490"/>
                    </a:lnTo>
                    <a:lnTo>
                      <a:pt x="587" y="1505"/>
                    </a:lnTo>
                    <a:lnTo>
                      <a:pt x="591" y="1520"/>
                    </a:lnTo>
                    <a:lnTo>
                      <a:pt x="600" y="1533"/>
                    </a:lnTo>
                    <a:lnTo>
                      <a:pt x="612" y="1544"/>
                    </a:lnTo>
                    <a:lnTo>
                      <a:pt x="628" y="1553"/>
                    </a:lnTo>
                    <a:lnTo>
                      <a:pt x="654" y="1544"/>
                    </a:lnTo>
                    <a:lnTo>
                      <a:pt x="676" y="1533"/>
                    </a:lnTo>
                    <a:lnTo>
                      <a:pt x="695" y="1518"/>
                    </a:lnTo>
                    <a:lnTo>
                      <a:pt x="711" y="1503"/>
                    </a:lnTo>
                    <a:lnTo>
                      <a:pt x="726" y="1486"/>
                    </a:lnTo>
                    <a:lnTo>
                      <a:pt x="740" y="1467"/>
                    </a:lnTo>
                    <a:lnTo>
                      <a:pt x="753" y="1448"/>
                    </a:lnTo>
                    <a:lnTo>
                      <a:pt x="765" y="1429"/>
                    </a:lnTo>
                    <a:lnTo>
                      <a:pt x="778" y="1400"/>
                    </a:lnTo>
                    <a:lnTo>
                      <a:pt x="793" y="1372"/>
                    </a:lnTo>
                    <a:lnTo>
                      <a:pt x="808" y="1344"/>
                    </a:lnTo>
                    <a:lnTo>
                      <a:pt x="825" y="1315"/>
                    </a:lnTo>
                    <a:lnTo>
                      <a:pt x="843" y="1289"/>
                    </a:lnTo>
                    <a:lnTo>
                      <a:pt x="862" y="1261"/>
                    </a:lnTo>
                    <a:lnTo>
                      <a:pt x="882" y="1236"/>
                    </a:lnTo>
                    <a:lnTo>
                      <a:pt x="903" y="1212"/>
                    </a:lnTo>
                    <a:lnTo>
                      <a:pt x="915" y="1177"/>
                    </a:lnTo>
                    <a:lnTo>
                      <a:pt x="924" y="1137"/>
                    </a:lnTo>
                    <a:lnTo>
                      <a:pt x="928" y="1099"/>
                    </a:lnTo>
                    <a:lnTo>
                      <a:pt x="922" y="1067"/>
                    </a:lnTo>
                    <a:lnTo>
                      <a:pt x="914" y="1057"/>
                    </a:lnTo>
                    <a:lnTo>
                      <a:pt x="912" y="1042"/>
                    </a:lnTo>
                    <a:lnTo>
                      <a:pt x="911" y="1024"/>
                    </a:lnTo>
                    <a:lnTo>
                      <a:pt x="912" y="1004"/>
                    </a:lnTo>
                    <a:lnTo>
                      <a:pt x="912" y="986"/>
                    </a:lnTo>
                    <a:lnTo>
                      <a:pt x="908" y="970"/>
                    </a:lnTo>
                    <a:lnTo>
                      <a:pt x="899" y="957"/>
                    </a:lnTo>
                    <a:lnTo>
                      <a:pt x="884" y="949"/>
                    </a:lnTo>
                    <a:lnTo>
                      <a:pt x="878" y="948"/>
                    </a:lnTo>
                    <a:lnTo>
                      <a:pt x="873" y="944"/>
                    </a:lnTo>
                    <a:lnTo>
                      <a:pt x="866" y="940"/>
                    </a:lnTo>
                    <a:lnTo>
                      <a:pt x="860" y="934"/>
                    </a:lnTo>
                    <a:lnTo>
                      <a:pt x="854" y="928"/>
                    </a:lnTo>
                    <a:lnTo>
                      <a:pt x="850" y="921"/>
                    </a:lnTo>
                    <a:lnTo>
                      <a:pt x="846" y="913"/>
                    </a:lnTo>
                    <a:lnTo>
                      <a:pt x="844" y="906"/>
                    </a:lnTo>
                    <a:lnTo>
                      <a:pt x="844" y="903"/>
                    </a:lnTo>
                    <a:lnTo>
                      <a:pt x="844" y="898"/>
                    </a:lnTo>
                    <a:lnTo>
                      <a:pt x="844" y="894"/>
                    </a:lnTo>
                    <a:lnTo>
                      <a:pt x="846" y="890"/>
                    </a:lnTo>
                    <a:lnTo>
                      <a:pt x="851" y="895"/>
                    </a:lnTo>
                    <a:lnTo>
                      <a:pt x="856" y="902"/>
                    </a:lnTo>
                    <a:lnTo>
                      <a:pt x="861" y="909"/>
                    </a:lnTo>
                    <a:lnTo>
                      <a:pt x="867" y="914"/>
                    </a:lnTo>
                    <a:lnTo>
                      <a:pt x="874" y="919"/>
                    </a:lnTo>
                    <a:lnTo>
                      <a:pt x="881" y="922"/>
                    </a:lnTo>
                    <a:lnTo>
                      <a:pt x="890" y="922"/>
                    </a:lnTo>
                    <a:lnTo>
                      <a:pt x="900" y="920"/>
                    </a:lnTo>
                    <a:lnTo>
                      <a:pt x="912" y="899"/>
                    </a:lnTo>
                    <a:lnTo>
                      <a:pt x="927" y="881"/>
                    </a:lnTo>
                    <a:lnTo>
                      <a:pt x="942" y="864"/>
                    </a:lnTo>
                    <a:lnTo>
                      <a:pt x="958" y="847"/>
                    </a:lnTo>
                    <a:lnTo>
                      <a:pt x="973" y="830"/>
                    </a:lnTo>
                    <a:lnTo>
                      <a:pt x="984" y="811"/>
                    </a:lnTo>
                    <a:lnTo>
                      <a:pt x="992" y="788"/>
                    </a:lnTo>
                    <a:lnTo>
                      <a:pt x="996" y="761"/>
                    </a:lnTo>
                    <a:lnTo>
                      <a:pt x="997" y="746"/>
                    </a:lnTo>
                    <a:lnTo>
                      <a:pt x="999" y="732"/>
                    </a:lnTo>
                    <a:lnTo>
                      <a:pt x="999" y="720"/>
                    </a:lnTo>
                    <a:lnTo>
                      <a:pt x="991" y="712"/>
                    </a:lnTo>
                    <a:lnTo>
                      <a:pt x="991" y="686"/>
                    </a:lnTo>
                    <a:lnTo>
                      <a:pt x="988" y="663"/>
                    </a:lnTo>
                    <a:lnTo>
                      <a:pt x="981" y="642"/>
                    </a:lnTo>
                    <a:lnTo>
                      <a:pt x="972" y="623"/>
                    </a:lnTo>
                    <a:lnTo>
                      <a:pt x="962" y="603"/>
                    </a:lnTo>
                    <a:lnTo>
                      <a:pt x="952" y="584"/>
                    </a:lnTo>
                    <a:lnTo>
                      <a:pt x="941" y="563"/>
                    </a:lnTo>
                    <a:lnTo>
                      <a:pt x="931" y="541"/>
                    </a:lnTo>
                    <a:lnTo>
                      <a:pt x="928" y="538"/>
                    </a:lnTo>
                    <a:lnTo>
                      <a:pt x="923" y="535"/>
                    </a:lnTo>
                    <a:lnTo>
                      <a:pt x="918" y="533"/>
                    </a:lnTo>
                    <a:lnTo>
                      <a:pt x="912" y="531"/>
                    </a:lnTo>
                    <a:lnTo>
                      <a:pt x="906" y="531"/>
                    </a:lnTo>
                    <a:lnTo>
                      <a:pt x="900" y="531"/>
                    </a:lnTo>
                    <a:lnTo>
                      <a:pt x="894" y="533"/>
                    </a:lnTo>
                    <a:lnTo>
                      <a:pt x="889" y="536"/>
                    </a:lnTo>
                    <a:lnTo>
                      <a:pt x="880" y="543"/>
                    </a:lnTo>
                    <a:lnTo>
                      <a:pt x="870" y="550"/>
                    </a:lnTo>
                    <a:lnTo>
                      <a:pt x="861" y="558"/>
                    </a:lnTo>
                    <a:lnTo>
                      <a:pt x="853" y="567"/>
                    </a:lnTo>
                    <a:lnTo>
                      <a:pt x="845" y="578"/>
                    </a:lnTo>
                    <a:lnTo>
                      <a:pt x="839" y="588"/>
                    </a:lnTo>
                    <a:lnTo>
                      <a:pt x="836" y="600"/>
                    </a:lnTo>
                    <a:lnTo>
                      <a:pt x="835" y="612"/>
                    </a:lnTo>
                    <a:lnTo>
                      <a:pt x="823" y="616"/>
                    </a:lnTo>
                    <a:lnTo>
                      <a:pt x="815" y="623"/>
                    </a:lnTo>
                    <a:lnTo>
                      <a:pt x="809" y="633"/>
                    </a:lnTo>
                    <a:lnTo>
                      <a:pt x="807" y="644"/>
                    </a:lnTo>
                    <a:lnTo>
                      <a:pt x="803" y="655"/>
                    </a:lnTo>
                    <a:lnTo>
                      <a:pt x="800" y="667"/>
                    </a:lnTo>
                    <a:lnTo>
                      <a:pt x="795" y="678"/>
                    </a:lnTo>
                    <a:lnTo>
                      <a:pt x="788" y="686"/>
                    </a:lnTo>
                    <a:lnTo>
                      <a:pt x="786" y="668"/>
                    </a:lnTo>
                    <a:lnTo>
                      <a:pt x="790" y="645"/>
                    </a:lnTo>
                    <a:lnTo>
                      <a:pt x="797" y="623"/>
                    </a:lnTo>
                    <a:lnTo>
                      <a:pt x="803" y="603"/>
                    </a:lnTo>
                    <a:lnTo>
                      <a:pt x="794" y="602"/>
                    </a:lnTo>
                    <a:lnTo>
                      <a:pt x="785" y="602"/>
                    </a:lnTo>
                    <a:lnTo>
                      <a:pt x="776" y="604"/>
                    </a:lnTo>
                    <a:lnTo>
                      <a:pt x="768" y="608"/>
                    </a:lnTo>
                    <a:lnTo>
                      <a:pt x="757" y="612"/>
                    </a:lnTo>
                    <a:lnTo>
                      <a:pt x="748" y="616"/>
                    </a:lnTo>
                    <a:lnTo>
                      <a:pt x="738" y="618"/>
                    </a:lnTo>
                    <a:lnTo>
                      <a:pt x="727" y="619"/>
                    </a:lnTo>
                    <a:lnTo>
                      <a:pt x="723" y="629"/>
                    </a:lnTo>
                    <a:lnTo>
                      <a:pt x="718" y="637"/>
                    </a:lnTo>
                    <a:lnTo>
                      <a:pt x="711" y="645"/>
                    </a:lnTo>
                    <a:lnTo>
                      <a:pt x="703" y="652"/>
                    </a:lnTo>
                    <a:lnTo>
                      <a:pt x="694" y="659"/>
                    </a:lnTo>
                    <a:lnTo>
                      <a:pt x="684" y="662"/>
                    </a:lnTo>
                    <a:lnTo>
                      <a:pt x="672" y="664"/>
                    </a:lnTo>
                    <a:lnTo>
                      <a:pt x="661" y="664"/>
                    </a:lnTo>
                    <a:lnTo>
                      <a:pt x="642" y="665"/>
                    </a:lnTo>
                    <a:lnTo>
                      <a:pt x="625" y="665"/>
                    </a:lnTo>
                    <a:lnTo>
                      <a:pt x="606" y="664"/>
                    </a:lnTo>
                    <a:lnTo>
                      <a:pt x="590" y="660"/>
                    </a:lnTo>
                    <a:lnTo>
                      <a:pt x="573" y="655"/>
                    </a:lnTo>
                    <a:lnTo>
                      <a:pt x="558" y="648"/>
                    </a:lnTo>
                    <a:lnTo>
                      <a:pt x="544" y="640"/>
                    </a:lnTo>
                    <a:lnTo>
                      <a:pt x="533" y="631"/>
                    </a:lnTo>
                    <a:lnTo>
                      <a:pt x="533" y="617"/>
                    </a:lnTo>
                    <a:lnTo>
                      <a:pt x="543" y="617"/>
                    </a:lnTo>
                    <a:lnTo>
                      <a:pt x="553" y="619"/>
                    </a:lnTo>
                    <a:lnTo>
                      <a:pt x="565" y="623"/>
                    </a:lnTo>
                    <a:lnTo>
                      <a:pt x="577" y="626"/>
                    </a:lnTo>
                    <a:lnTo>
                      <a:pt x="588" y="630"/>
                    </a:lnTo>
                    <a:lnTo>
                      <a:pt x="598" y="631"/>
                    </a:lnTo>
                    <a:lnTo>
                      <a:pt x="609" y="629"/>
                    </a:lnTo>
                    <a:lnTo>
                      <a:pt x="618" y="624"/>
                    </a:lnTo>
                    <a:lnTo>
                      <a:pt x="615" y="619"/>
                    </a:lnTo>
                    <a:lnTo>
                      <a:pt x="610" y="616"/>
                    </a:lnTo>
                    <a:lnTo>
                      <a:pt x="605" y="612"/>
                    </a:lnTo>
                    <a:lnTo>
                      <a:pt x="601" y="609"/>
                    </a:lnTo>
                    <a:lnTo>
                      <a:pt x="597" y="606"/>
                    </a:lnTo>
                    <a:lnTo>
                      <a:pt x="596" y="602"/>
                    </a:lnTo>
                    <a:lnTo>
                      <a:pt x="598" y="597"/>
                    </a:lnTo>
                    <a:lnTo>
                      <a:pt x="604" y="593"/>
                    </a:lnTo>
                    <a:lnTo>
                      <a:pt x="618" y="595"/>
                    </a:lnTo>
                    <a:lnTo>
                      <a:pt x="633" y="595"/>
                    </a:lnTo>
                    <a:lnTo>
                      <a:pt x="647" y="593"/>
                    </a:lnTo>
                    <a:lnTo>
                      <a:pt x="661" y="589"/>
                    </a:lnTo>
                    <a:lnTo>
                      <a:pt x="674" y="585"/>
                    </a:lnTo>
                    <a:lnTo>
                      <a:pt x="689" y="580"/>
                    </a:lnTo>
                    <a:lnTo>
                      <a:pt x="703" y="574"/>
                    </a:lnTo>
                    <a:lnTo>
                      <a:pt x="717" y="569"/>
                    </a:lnTo>
                    <a:lnTo>
                      <a:pt x="731" y="564"/>
                    </a:lnTo>
                    <a:lnTo>
                      <a:pt x="745" y="559"/>
                    </a:lnTo>
                    <a:lnTo>
                      <a:pt x="759" y="556"/>
                    </a:lnTo>
                    <a:lnTo>
                      <a:pt x="772" y="554"/>
                    </a:lnTo>
                    <a:lnTo>
                      <a:pt x="787" y="553"/>
                    </a:lnTo>
                    <a:lnTo>
                      <a:pt x="801" y="555"/>
                    </a:lnTo>
                    <a:lnTo>
                      <a:pt x="815" y="558"/>
                    </a:lnTo>
                    <a:lnTo>
                      <a:pt x="829" y="565"/>
                    </a:lnTo>
                    <a:lnTo>
                      <a:pt x="835" y="562"/>
                    </a:lnTo>
                    <a:lnTo>
                      <a:pt x="841" y="557"/>
                    </a:lnTo>
                    <a:lnTo>
                      <a:pt x="848" y="553"/>
                    </a:lnTo>
                    <a:lnTo>
                      <a:pt x="855" y="547"/>
                    </a:lnTo>
                    <a:lnTo>
                      <a:pt x="861" y="541"/>
                    </a:lnTo>
                    <a:lnTo>
                      <a:pt x="866" y="533"/>
                    </a:lnTo>
                    <a:lnTo>
                      <a:pt x="869" y="526"/>
                    </a:lnTo>
                    <a:lnTo>
                      <a:pt x="870" y="517"/>
                    </a:lnTo>
                    <a:lnTo>
                      <a:pt x="852" y="513"/>
                    </a:lnTo>
                    <a:lnTo>
                      <a:pt x="832" y="514"/>
                    </a:lnTo>
                    <a:lnTo>
                      <a:pt x="813" y="518"/>
                    </a:lnTo>
                    <a:lnTo>
                      <a:pt x="792" y="523"/>
                    </a:lnTo>
                    <a:lnTo>
                      <a:pt x="771" y="529"/>
                    </a:lnTo>
                    <a:lnTo>
                      <a:pt x="750" y="535"/>
                    </a:lnTo>
                    <a:lnTo>
                      <a:pt x="730" y="540"/>
                    </a:lnTo>
                    <a:lnTo>
                      <a:pt x="709" y="543"/>
                    </a:lnTo>
                    <a:lnTo>
                      <a:pt x="681" y="550"/>
                    </a:lnTo>
                    <a:lnTo>
                      <a:pt x="654" y="558"/>
                    </a:lnTo>
                    <a:lnTo>
                      <a:pt x="627" y="567"/>
                    </a:lnTo>
                    <a:lnTo>
                      <a:pt x="602" y="578"/>
                    </a:lnTo>
                    <a:lnTo>
                      <a:pt x="575" y="588"/>
                    </a:lnTo>
                    <a:lnTo>
                      <a:pt x="550" y="599"/>
                    </a:lnTo>
                    <a:lnTo>
                      <a:pt x="525" y="610"/>
                    </a:lnTo>
                    <a:lnTo>
                      <a:pt x="499" y="622"/>
                    </a:lnTo>
                    <a:lnTo>
                      <a:pt x="474" y="633"/>
                    </a:lnTo>
                    <a:lnTo>
                      <a:pt x="450" y="646"/>
                    </a:lnTo>
                    <a:lnTo>
                      <a:pt x="423" y="657"/>
                    </a:lnTo>
                    <a:lnTo>
                      <a:pt x="398" y="669"/>
                    </a:lnTo>
                    <a:lnTo>
                      <a:pt x="373" y="682"/>
                    </a:lnTo>
                    <a:lnTo>
                      <a:pt x="346" y="692"/>
                    </a:lnTo>
                    <a:lnTo>
                      <a:pt x="320" y="703"/>
                    </a:lnTo>
                    <a:lnTo>
                      <a:pt x="292" y="714"/>
                    </a:lnTo>
                    <a:lnTo>
                      <a:pt x="295" y="736"/>
                    </a:lnTo>
                    <a:lnTo>
                      <a:pt x="299" y="756"/>
                    </a:lnTo>
                    <a:lnTo>
                      <a:pt x="299" y="779"/>
                    </a:lnTo>
                    <a:lnTo>
                      <a:pt x="297" y="805"/>
                    </a:lnTo>
                    <a:lnTo>
                      <a:pt x="303" y="812"/>
                    </a:lnTo>
                    <a:lnTo>
                      <a:pt x="312" y="812"/>
                    </a:lnTo>
                    <a:lnTo>
                      <a:pt x="320" y="808"/>
                    </a:lnTo>
                    <a:lnTo>
                      <a:pt x="325" y="805"/>
                    </a:lnTo>
                    <a:lnTo>
                      <a:pt x="338" y="791"/>
                    </a:lnTo>
                    <a:lnTo>
                      <a:pt x="348" y="774"/>
                    </a:lnTo>
                    <a:lnTo>
                      <a:pt x="358" y="758"/>
                    </a:lnTo>
                    <a:lnTo>
                      <a:pt x="368" y="741"/>
                    </a:lnTo>
                    <a:lnTo>
                      <a:pt x="380" y="728"/>
                    </a:lnTo>
                    <a:lnTo>
                      <a:pt x="393" y="717"/>
                    </a:lnTo>
                    <a:lnTo>
                      <a:pt x="411" y="714"/>
                    </a:lnTo>
                    <a:lnTo>
                      <a:pt x="432" y="716"/>
                    </a:lnTo>
                    <a:lnTo>
                      <a:pt x="438" y="732"/>
                    </a:lnTo>
                    <a:lnTo>
                      <a:pt x="438" y="747"/>
                    </a:lnTo>
                    <a:lnTo>
                      <a:pt x="435" y="760"/>
                    </a:lnTo>
                    <a:lnTo>
                      <a:pt x="427" y="773"/>
                    </a:lnTo>
                    <a:lnTo>
                      <a:pt x="418" y="785"/>
                    </a:lnTo>
                    <a:lnTo>
                      <a:pt x="407" y="797"/>
                    </a:lnTo>
                    <a:lnTo>
                      <a:pt x="397" y="808"/>
                    </a:lnTo>
                    <a:lnTo>
                      <a:pt x="386" y="821"/>
                    </a:lnTo>
                    <a:lnTo>
                      <a:pt x="339" y="864"/>
                    </a:lnTo>
                    <a:lnTo>
                      <a:pt x="345" y="873"/>
                    </a:lnTo>
                    <a:lnTo>
                      <a:pt x="352" y="882"/>
                    </a:lnTo>
                    <a:lnTo>
                      <a:pt x="358" y="891"/>
                    </a:lnTo>
                    <a:lnTo>
                      <a:pt x="361" y="899"/>
                    </a:lnTo>
                    <a:lnTo>
                      <a:pt x="252" y="859"/>
                    </a:lnTo>
                    <a:lnTo>
                      <a:pt x="264" y="838"/>
                    </a:lnTo>
                    <a:lnTo>
                      <a:pt x="271" y="812"/>
                    </a:lnTo>
                    <a:lnTo>
                      <a:pt x="276" y="783"/>
                    </a:lnTo>
                    <a:lnTo>
                      <a:pt x="280" y="754"/>
                    </a:lnTo>
                    <a:lnTo>
                      <a:pt x="279" y="747"/>
                    </a:lnTo>
                    <a:lnTo>
                      <a:pt x="278" y="741"/>
                    </a:lnTo>
                    <a:lnTo>
                      <a:pt x="275" y="737"/>
                    </a:lnTo>
                    <a:lnTo>
                      <a:pt x="270" y="732"/>
                    </a:lnTo>
                    <a:lnTo>
                      <a:pt x="265" y="730"/>
                    </a:lnTo>
                    <a:lnTo>
                      <a:pt x="259" y="728"/>
                    </a:lnTo>
                    <a:lnTo>
                      <a:pt x="253" y="728"/>
                    </a:lnTo>
                    <a:lnTo>
                      <a:pt x="245" y="729"/>
                    </a:lnTo>
                    <a:lnTo>
                      <a:pt x="233" y="736"/>
                    </a:lnTo>
                    <a:lnTo>
                      <a:pt x="222" y="743"/>
                    </a:lnTo>
                    <a:lnTo>
                      <a:pt x="210" y="748"/>
                    </a:lnTo>
                    <a:lnTo>
                      <a:pt x="197" y="755"/>
                    </a:lnTo>
                    <a:lnTo>
                      <a:pt x="185" y="761"/>
                    </a:lnTo>
                    <a:lnTo>
                      <a:pt x="172" y="768"/>
                    </a:lnTo>
                    <a:lnTo>
                      <a:pt x="159" y="774"/>
                    </a:lnTo>
                    <a:lnTo>
                      <a:pt x="147" y="779"/>
                    </a:lnTo>
                    <a:lnTo>
                      <a:pt x="134" y="786"/>
                    </a:lnTo>
                    <a:lnTo>
                      <a:pt x="120" y="792"/>
                    </a:lnTo>
                    <a:lnTo>
                      <a:pt x="106" y="797"/>
                    </a:lnTo>
                    <a:lnTo>
                      <a:pt x="94" y="803"/>
                    </a:lnTo>
                    <a:lnTo>
                      <a:pt x="80" y="807"/>
                    </a:lnTo>
                    <a:lnTo>
                      <a:pt x="66" y="812"/>
                    </a:lnTo>
                    <a:lnTo>
                      <a:pt x="52" y="816"/>
                    </a:lnTo>
                    <a:lnTo>
                      <a:pt x="38" y="821"/>
                    </a:lnTo>
                    <a:lnTo>
                      <a:pt x="34" y="820"/>
                    </a:lnTo>
                    <a:lnTo>
                      <a:pt x="27" y="820"/>
                    </a:lnTo>
                    <a:lnTo>
                      <a:pt x="20" y="820"/>
                    </a:lnTo>
                    <a:lnTo>
                      <a:pt x="13" y="819"/>
                    </a:lnTo>
                    <a:lnTo>
                      <a:pt x="7" y="816"/>
                    </a:lnTo>
                    <a:lnTo>
                      <a:pt x="3" y="813"/>
                    </a:lnTo>
                    <a:lnTo>
                      <a:pt x="0" y="807"/>
                    </a:lnTo>
                    <a:lnTo>
                      <a:pt x="0" y="799"/>
                    </a:lnTo>
                    <a:lnTo>
                      <a:pt x="15" y="788"/>
                    </a:lnTo>
                    <a:lnTo>
                      <a:pt x="30" y="775"/>
                    </a:lnTo>
                    <a:lnTo>
                      <a:pt x="44" y="762"/>
                    </a:lnTo>
                    <a:lnTo>
                      <a:pt x="58" y="750"/>
                    </a:lnTo>
                    <a:lnTo>
                      <a:pt x="73" y="737"/>
                    </a:lnTo>
                    <a:lnTo>
                      <a:pt x="86" y="723"/>
                    </a:lnTo>
                    <a:lnTo>
                      <a:pt x="100" y="709"/>
                    </a:lnTo>
                    <a:lnTo>
                      <a:pt x="113" y="694"/>
                    </a:lnTo>
                    <a:lnTo>
                      <a:pt x="126" y="680"/>
                    </a:lnTo>
                    <a:lnTo>
                      <a:pt x="140" y="665"/>
                    </a:lnTo>
                    <a:lnTo>
                      <a:pt x="153" y="652"/>
                    </a:lnTo>
                    <a:lnTo>
                      <a:pt x="166" y="637"/>
                    </a:lnTo>
                    <a:lnTo>
                      <a:pt x="179" y="623"/>
                    </a:lnTo>
                    <a:lnTo>
                      <a:pt x="192" y="608"/>
                    </a:lnTo>
                    <a:lnTo>
                      <a:pt x="206" y="593"/>
                    </a:lnTo>
                    <a:lnTo>
                      <a:pt x="218" y="579"/>
                    </a:lnTo>
                    <a:lnTo>
                      <a:pt x="218" y="544"/>
                    </a:lnTo>
                    <a:lnTo>
                      <a:pt x="218" y="513"/>
                    </a:lnTo>
                    <a:lnTo>
                      <a:pt x="221" y="483"/>
                    </a:lnTo>
                    <a:lnTo>
                      <a:pt x="231" y="451"/>
                    </a:lnTo>
                    <a:lnTo>
                      <a:pt x="242" y="407"/>
                    </a:lnTo>
                    <a:lnTo>
                      <a:pt x="256" y="365"/>
                    </a:lnTo>
                    <a:lnTo>
                      <a:pt x="272" y="323"/>
                    </a:lnTo>
                    <a:lnTo>
                      <a:pt x="291" y="284"/>
                    </a:lnTo>
                    <a:lnTo>
                      <a:pt x="313" y="247"/>
                    </a:lnTo>
                    <a:lnTo>
                      <a:pt x="339" y="213"/>
                    </a:lnTo>
                    <a:lnTo>
                      <a:pt x="369" y="180"/>
                    </a:lnTo>
                    <a:lnTo>
                      <a:pt x="404" y="152"/>
                    </a:lnTo>
                    <a:lnTo>
                      <a:pt x="412" y="148"/>
                    </a:lnTo>
                    <a:lnTo>
                      <a:pt x="421" y="142"/>
                    </a:lnTo>
                    <a:lnTo>
                      <a:pt x="429" y="137"/>
                    </a:lnTo>
                    <a:lnTo>
                      <a:pt x="437" y="129"/>
                    </a:lnTo>
                    <a:lnTo>
                      <a:pt x="428" y="119"/>
                    </a:lnTo>
                    <a:lnTo>
                      <a:pt x="418" y="111"/>
                    </a:lnTo>
                    <a:lnTo>
                      <a:pt x="406" y="103"/>
                    </a:lnTo>
                    <a:lnTo>
                      <a:pt x="394" y="94"/>
                    </a:lnTo>
                    <a:lnTo>
                      <a:pt x="384" y="85"/>
                    </a:lnTo>
                    <a:lnTo>
                      <a:pt x="375" y="76"/>
                    </a:lnTo>
                    <a:lnTo>
                      <a:pt x="368" y="64"/>
                    </a:lnTo>
                    <a:lnTo>
                      <a:pt x="363" y="53"/>
                    </a:lnTo>
                    <a:lnTo>
                      <a:pt x="375" y="47"/>
                    </a:lnTo>
                    <a:lnTo>
                      <a:pt x="386" y="41"/>
                    </a:lnTo>
                    <a:lnTo>
                      <a:pt x="398" y="33"/>
                    </a:lnTo>
                    <a:lnTo>
                      <a:pt x="408" y="26"/>
                    </a:lnTo>
                    <a:lnTo>
                      <a:pt x="420" y="19"/>
                    </a:lnTo>
                    <a:lnTo>
                      <a:pt x="431" y="13"/>
                    </a:lnTo>
                    <a:lnTo>
                      <a:pt x="443" y="9"/>
                    </a:lnTo>
                    <a:lnTo>
                      <a:pt x="456" y="8"/>
                    </a:lnTo>
                    <a:lnTo>
                      <a:pt x="464" y="2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3" y="2"/>
                    </a:lnTo>
                    <a:lnTo>
                      <a:pt x="488" y="8"/>
                    </a:lnTo>
                    <a:lnTo>
                      <a:pt x="492" y="13"/>
                    </a:lnTo>
                    <a:lnTo>
                      <a:pt x="497" y="21"/>
                    </a:lnTo>
                    <a:lnTo>
                      <a:pt x="50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4" name="Freeform 10"/>
              <p:cNvSpPr>
                <a:spLocks/>
              </p:cNvSpPr>
              <p:nvPr/>
            </p:nvSpPr>
            <p:spPr bwMode="auto">
              <a:xfrm>
                <a:off x="4899" y="1592"/>
                <a:ext cx="32" cy="14"/>
              </a:xfrm>
              <a:custGeom>
                <a:avLst/>
                <a:gdLst>
                  <a:gd name="T0" fmla="*/ 62 w 62"/>
                  <a:gd name="T1" fmla="*/ 11 h 29"/>
                  <a:gd name="T2" fmla="*/ 59 w 62"/>
                  <a:gd name="T3" fmla="*/ 15 h 29"/>
                  <a:gd name="T4" fmla="*/ 54 w 62"/>
                  <a:gd name="T5" fmla="*/ 19 h 29"/>
                  <a:gd name="T6" fmla="*/ 48 w 62"/>
                  <a:gd name="T7" fmla="*/ 23 h 29"/>
                  <a:gd name="T8" fmla="*/ 43 w 62"/>
                  <a:gd name="T9" fmla="*/ 26 h 29"/>
                  <a:gd name="T10" fmla="*/ 36 w 62"/>
                  <a:gd name="T11" fmla="*/ 27 h 29"/>
                  <a:gd name="T12" fmla="*/ 29 w 62"/>
                  <a:gd name="T13" fmla="*/ 29 h 29"/>
                  <a:gd name="T14" fmla="*/ 23 w 62"/>
                  <a:gd name="T15" fmla="*/ 27 h 29"/>
                  <a:gd name="T16" fmla="*/ 17 w 62"/>
                  <a:gd name="T17" fmla="*/ 24 h 29"/>
                  <a:gd name="T18" fmla="*/ 11 w 62"/>
                  <a:gd name="T19" fmla="*/ 20 h 29"/>
                  <a:gd name="T20" fmla="*/ 5 w 62"/>
                  <a:gd name="T21" fmla="*/ 16 h 29"/>
                  <a:gd name="T22" fmla="*/ 0 w 62"/>
                  <a:gd name="T23" fmla="*/ 10 h 29"/>
                  <a:gd name="T24" fmla="*/ 0 w 62"/>
                  <a:gd name="T25" fmla="*/ 0 h 29"/>
                  <a:gd name="T26" fmla="*/ 8 w 62"/>
                  <a:gd name="T27" fmla="*/ 1 h 29"/>
                  <a:gd name="T28" fmla="*/ 16 w 62"/>
                  <a:gd name="T29" fmla="*/ 1 h 29"/>
                  <a:gd name="T30" fmla="*/ 24 w 62"/>
                  <a:gd name="T31" fmla="*/ 0 h 29"/>
                  <a:gd name="T32" fmla="*/ 33 w 62"/>
                  <a:gd name="T33" fmla="*/ 0 h 29"/>
                  <a:gd name="T34" fmla="*/ 41 w 62"/>
                  <a:gd name="T35" fmla="*/ 0 h 29"/>
                  <a:gd name="T36" fmla="*/ 50 w 62"/>
                  <a:gd name="T37" fmla="*/ 1 h 29"/>
                  <a:gd name="T38" fmla="*/ 56 w 62"/>
                  <a:gd name="T39" fmla="*/ 6 h 29"/>
                  <a:gd name="T40" fmla="*/ 62 w 62"/>
                  <a:gd name="T4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9">
                    <a:moveTo>
                      <a:pt x="62" y="11"/>
                    </a:moveTo>
                    <a:lnTo>
                      <a:pt x="59" y="15"/>
                    </a:lnTo>
                    <a:lnTo>
                      <a:pt x="54" y="19"/>
                    </a:lnTo>
                    <a:lnTo>
                      <a:pt x="48" y="23"/>
                    </a:lnTo>
                    <a:lnTo>
                      <a:pt x="43" y="26"/>
                    </a:lnTo>
                    <a:lnTo>
                      <a:pt x="36" y="27"/>
                    </a:lnTo>
                    <a:lnTo>
                      <a:pt x="29" y="29"/>
                    </a:lnTo>
                    <a:lnTo>
                      <a:pt x="23" y="27"/>
                    </a:lnTo>
                    <a:lnTo>
                      <a:pt x="17" y="24"/>
                    </a:lnTo>
                    <a:lnTo>
                      <a:pt x="11" y="20"/>
                    </a:lnTo>
                    <a:lnTo>
                      <a:pt x="5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1"/>
                    </a:lnTo>
                    <a:lnTo>
                      <a:pt x="56" y="6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5" name="Freeform 11"/>
              <p:cNvSpPr>
                <a:spLocks/>
              </p:cNvSpPr>
              <p:nvPr/>
            </p:nvSpPr>
            <p:spPr bwMode="auto">
              <a:xfrm>
                <a:off x="4947" y="1601"/>
                <a:ext cx="37" cy="29"/>
              </a:xfrm>
              <a:custGeom>
                <a:avLst/>
                <a:gdLst>
                  <a:gd name="T0" fmla="*/ 73 w 73"/>
                  <a:gd name="T1" fmla="*/ 29 h 58"/>
                  <a:gd name="T2" fmla="*/ 72 w 73"/>
                  <a:gd name="T3" fmla="*/ 37 h 58"/>
                  <a:gd name="T4" fmla="*/ 69 w 73"/>
                  <a:gd name="T5" fmla="*/ 43 h 58"/>
                  <a:gd name="T6" fmla="*/ 63 w 73"/>
                  <a:gd name="T7" fmla="*/ 47 h 58"/>
                  <a:gd name="T8" fmla="*/ 56 w 73"/>
                  <a:gd name="T9" fmla="*/ 50 h 58"/>
                  <a:gd name="T10" fmla="*/ 48 w 73"/>
                  <a:gd name="T11" fmla="*/ 52 h 58"/>
                  <a:gd name="T12" fmla="*/ 40 w 73"/>
                  <a:gd name="T13" fmla="*/ 54 h 58"/>
                  <a:gd name="T14" fmla="*/ 32 w 73"/>
                  <a:gd name="T15" fmla="*/ 55 h 58"/>
                  <a:gd name="T16" fmla="*/ 25 w 73"/>
                  <a:gd name="T17" fmla="*/ 58 h 58"/>
                  <a:gd name="T18" fmla="*/ 13 w 73"/>
                  <a:gd name="T19" fmla="*/ 54 h 58"/>
                  <a:gd name="T20" fmla="*/ 10 w 73"/>
                  <a:gd name="T21" fmla="*/ 41 h 58"/>
                  <a:gd name="T22" fmla="*/ 8 w 73"/>
                  <a:gd name="T23" fmla="*/ 23 h 58"/>
                  <a:gd name="T24" fmla="*/ 0 w 73"/>
                  <a:gd name="T25" fmla="*/ 11 h 58"/>
                  <a:gd name="T26" fmla="*/ 6 w 73"/>
                  <a:gd name="T27" fmla="*/ 4 h 58"/>
                  <a:gd name="T28" fmla="*/ 17 w 73"/>
                  <a:gd name="T29" fmla="*/ 0 h 58"/>
                  <a:gd name="T30" fmla="*/ 28 w 73"/>
                  <a:gd name="T31" fmla="*/ 1 h 58"/>
                  <a:gd name="T32" fmla="*/ 40 w 73"/>
                  <a:gd name="T33" fmla="*/ 5 h 58"/>
                  <a:gd name="T34" fmla="*/ 50 w 73"/>
                  <a:gd name="T35" fmla="*/ 11 h 58"/>
                  <a:gd name="T36" fmla="*/ 61 w 73"/>
                  <a:gd name="T37" fmla="*/ 16 h 58"/>
                  <a:gd name="T38" fmla="*/ 69 w 73"/>
                  <a:gd name="T39" fmla="*/ 23 h 58"/>
                  <a:gd name="T40" fmla="*/ 73 w 73"/>
                  <a:gd name="T41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" h="58">
                    <a:moveTo>
                      <a:pt x="73" y="29"/>
                    </a:moveTo>
                    <a:lnTo>
                      <a:pt x="72" y="37"/>
                    </a:lnTo>
                    <a:lnTo>
                      <a:pt x="69" y="43"/>
                    </a:lnTo>
                    <a:lnTo>
                      <a:pt x="63" y="47"/>
                    </a:lnTo>
                    <a:lnTo>
                      <a:pt x="56" y="50"/>
                    </a:lnTo>
                    <a:lnTo>
                      <a:pt x="48" y="52"/>
                    </a:lnTo>
                    <a:lnTo>
                      <a:pt x="40" y="54"/>
                    </a:lnTo>
                    <a:lnTo>
                      <a:pt x="32" y="55"/>
                    </a:lnTo>
                    <a:lnTo>
                      <a:pt x="25" y="58"/>
                    </a:lnTo>
                    <a:lnTo>
                      <a:pt x="13" y="54"/>
                    </a:lnTo>
                    <a:lnTo>
                      <a:pt x="10" y="41"/>
                    </a:lnTo>
                    <a:lnTo>
                      <a:pt x="8" y="23"/>
                    </a:lnTo>
                    <a:lnTo>
                      <a:pt x="0" y="11"/>
                    </a:lnTo>
                    <a:lnTo>
                      <a:pt x="6" y="4"/>
                    </a:lnTo>
                    <a:lnTo>
                      <a:pt x="17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0" y="11"/>
                    </a:lnTo>
                    <a:lnTo>
                      <a:pt x="61" y="16"/>
                    </a:lnTo>
                    <a:lnTo>
                      <a:pt x="69" y="23"/>
                    </a:lnTo>
                    <a:lnTo>
                      <a:pt x="7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6" name="Freeform 12"/>
              <p:cNvSpPr>
                <a:spLocks/>
              </p:cNvSpPr>
              <p:nvPr/>
            </p:nvSpPr>
            <p:spPr bwMode="auto">
              <a:xfrm>
                <a:off x="4927" y="1611"/>
                <a:ext cx="16" cy="18"/>
              </a:xfrm>
              <a:custGeom>
                <a:avLst/>
                <a:gdLst>
                  <a:gd name="T0" fmla="*/ 33 w 33"/>
                  <a:gd name="T1" fmla="*/ 35 h 35"/>
                  <a:gd name="T2" fmla="*/ 23 w 33"/>
                  <a:gd name="T3" fmla="*/ 33 h 35"/>
                  <a:gd name="T4" fmla="*/ 15 w 33"/>
                  <a:gd name="T5" fmla="*/ 26 h 35"/>
                  <a:gd name="T6" fmla="*/ 8 w 33"/>
                  <a:gd name="T7" fmla="*/ 17 h 35"/>
                  <a:gd name="T8" fmla="*/ 0 w 33"/>
                  <a:gd name="T9" fmla="*/ 11 h 35"/>
                  <a:gd name="T10" fmla="*/ 0 w 33"/>
                  <a:gd name="T11" fmla="*/ 0 h 35"/>
                  <a:gd name="T12" fmla="*/ 14 w 33"/>
                  <a:gd name="T13" fmla="*/ 2 h 35"/>
                  <a:gd name="T14" fmla="*/ 22 w 33"/>
                  <a:gd name="T15" fmla="*/ 11 h 35"/>
                  <a:gd name="T16" fmla="*/ 27 w 33"/>
                  <a:gd name="T17" fmla="*/ 24 h 35"/>
                  <a:gd name="T18" fmla="*/ 33 w 33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5">
                    <a:moveTo>
                      <a:pt x="33" y="35"/>
                    </a:moveTo>
                    <a:lnTo>
                      <a:pt x="23" y="33"/>
                    </a:lnTo>
                    <a:lnTo>
                      <a:pt x="15" y="26"/>
                    </a:lnTo>
                    <a:lnTo>
                      <a:pt x="8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2" y="11"/>
                    </a:lnTo>
                    <a:lnTo>
                      <a:pt x="27" y="24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7" name="Freeform 13"/>
              <p:cNvSpPr>
                <a:spLocks/>
              </p:cNvSpPr>
              <p:nvPr/>
            </p:nvSpPr>
            <p:spPr bwMode="auto">
              <a:xfrm>
                <a:off x="4817" y="1615"/>
                <a:ext cx="32" cy="25"/>
              </a:xfrm>
              <a:custGeom>
                <a:avLst/>
                <a:gdLst>
                  <a:gd name="T0" fmla="*/ 65 w 65"/>
                  <a:gd name="T1" fmla="*/ 33 h 50"/>
                  <a:gd name="T2" fmla="*/ 43 w 65"/>
                  <a:gd name="T3" fmla="*/ 40 h 50"/>
                  <a:gd name="T4" fmla="*/ 38 w 65"/>
                  <a:gd name="T5" fmla="*/ 33 h 50"/>
                  <a:gd name="T6" fmla="*/ 38 w 65"/>
                  <a:gd name="T7" fmla="*/ 24 h 50"/>
                  <a:gd name="T8" fmla="*/ 37 w 65"/>
                  <a:gd name="T9" fmla="*/ 16 h 50"/>
                  <a:gd name="T10" fmla="*/ 29 w 65"/>
                  <a:gd name="T11" fmla="*/ 13 h 50"/>
                  <a:gd name="T12" fmla="*/ 20 w 65"/>
                  <a:gd name="T13" fmla="*/ 21 h 50"/>
                  <a:gd name="T14" fmla="*/ 19 w 65"/>
                  <a:gd name="T15" fmla="*/ 32 h 50"/>
                  <a:gd name="T16" fmla="*/ 17 w 65"/>
                  <a:gd name="T17" fmla="*/ 44 h 50"/>
                  <a:gd name="T18" fmla="*/ 9 w 65"/>
                  <a:gd name="T19" fmla="*/ 50 h 50"/>
                  <a:gd name="T20" fmla="*/ 3 w 65"/>
                  <a:gd name="T21" fmla="*/ 41 h 50"/>
                  <a:gd name="T22" fmla="*/ 0 w 65"/>
                  <a:gd name="T23" fmla="*/ 35 h 50"/>
                  <a:gd name="T24" fmla="*/ 3 w 65"/>
                  <a:gd name="T25" fmla="*/ 28 h 50"/>
                  <a:gd name="T26" fmla="*/ 7 w 65"/>
                  <a:gd name="T27" fmla="*/ 22 h 50"/>
                  <a:gd name="T28" fmla="*/ 14 w 65"/>
                  <a:gd name="T29" fmla="*/ 16 h 50"/>
                  <a:gd name="T30" fmla="*/ 22 w 65"/>
                  <a:gd name="T31" fmla="*/ 10 h 50"/>
                  <a:gd name="T32" fmla="*/ 30 w 65"/>
                  <a:gd name="T33" fmla="*/ 6 h 50"/>
                  <a:gd name="T34" fmla="*/ 38 w 65"/>
                  <a:gd name="T35" fmla="*/ 0 h 50"/>
                  <a:gd name="T36" fmla="*/ 49 w 65"/>
                  <a:gd name="T37" fmla="*/ 3 h 50"/>
                  <a:gd name="T38" fmla="*/ 56 w 65"/>
                  <a:gd name="T39" fmla="*/ 13 h 50"/>
                  <a:gd name="T40" fmla="*/ 61 w 65"/>
                  <a:gd name="T41" fmla="*/ 25 h 50"/>
                  <a:gd name="T42" fmla="*/ 65 w 65"/>
                  <a:gd name="T43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0">
                    <a:moveTo>
                      <a:pt x="65" y="33"/>
                    </a:moveTo>
                    <a:lnTo>
                      <a:pt x="43" y="40"/>
                    </a:lnTo>
                    <a:lnTo>
                      <a:pt x="38" y="33"/>
                    </a:lnTo>
                    <a:lnTo>
                      <a:pt x="38" y="24"/>
                    </a:lnTo>
                    <a:lnTo>
                      <a:pt x="37" y="16"/>
                    </a:lnTo>
                    <a:lnTo>
                      <a:pt x="29" y="13"/>
                    </a:lnTo>
                    <a:lnTo>
                      <a:pt x="20" y="21"/>
                    </a:lnTo>
                    <a:lnTo>
                      <a:pt x="19" y="32"/>
                    </a:lnTo>
                    <a:lnTo>
                      <a:pt x="17" y="44"/>
                    </a:lnTo>
                    <a:lnTo>
                      <a:pt x="9" y="50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28"/>
                    </a:lnTo>
                    <a:lnTo>
                      <a:pt x="7" y="22"/>
                    </a:lnTo>
                    <a:lnTo>
                      <a:pt x="14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8" y="0"/>
                    </a:lnTo>
                    <a:lnTo>
                      <a:pt x="49" y="3"/>
                    </a:lnTo>
                    <a:lnTo>
                      <a:pt x="56" y="13"/>
                    </a:lnTo>
                    <a:lnTo>
                      <a:pt x="61" y="25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8" name="Freeform 14"/>
              <p:cNvSpPr>
                <a:spLocks/>
              </p:cNvSpPr>
              <p:nvPr/>
            </p:nvSpPr>
            <p:spPr bwMode="auto">
              <a:xfrm>
                <a:off x="4905" y="1620"/>
                <a:ext cx="26" cy="25"/>
              </a:xfrm>
              <a:custGeom>
                <a:avLst/>
                <a:gdLst>
                  <a:gd name="T0" fmla="*/ 52 w 52"/>
                  <a:gd name="T1" fmla="*/ 34 h 51"/>
                  <a:gd name="T2" fmla="*/ 48 w 52"/>
                  <a:gd name="T3" fmla="*/ 41 h 51"/>
                  <a:gd name="T4" fmla="*/ 42 w 52"/>
                  <a:gd name="T5" fmla="*/ 45 h 51"/>
                  <a:gd name="T6" fmla="*/ 33 w 52"/>
                  <a:gd name="T7" fmla="*/ 50 h 51"/>
                  <a:gd name="T8" fmla="*/ 23 w 52"/>
                  <a:gd name="T9" fmla="*/ 51 h 51"/>
                  <a:gd name="T10" fmla="*/ 16 w 52"/>
                  <a:gd name="T11" fmla="*/ 42 h 51"/>
                  <a:gd name="T12" fmla="*/ 11 w 52"/>
                  <a:gd name="T13" fmla="*/ 29 h 51"/>
                  <a:gd name="T14" fmla="*/ 5 w 52"/>
                  <a:gd name="T15" fmla="*/ 17 h 51"/>
                  <a:gd name="T16" fmla="*/ 0 w 52"/>
                  <a:gd name="T17" fmla="*/ 8 h 51"/>
                  <a:gd name="T18" fmla="*/ 10 w 52"/>
                  <a:gd name="T19" fmla="*/ 1 h 51"/>
                  <a:gd name="T20" fmla="*/ 16 w 52"/>
                  <a:gd name="T21" fmla="*/ 0 h 51"/>
                  <a:gd name="T22" fmla="*/ 23 w 52"/>
                  <a:gd name="T23" fmla="*/ 3 h 51"/>
                  <a:gd name="T24" fmla="*/ 30 w 52"/>
                  <a:gd name="T25" fmla="*/ 8 h 51"/>
                  <a:gd name="T26" fmla="*/ 36 w 52"/>
                  <a:gd name="T27" fmla="*/ 15 h 51"/>
                  <a:gd name="T28" fmla="*/ 42 w 52"/>
                  <a:gd name="T29" fmla="*/ 23 h 51"/>
                  <a:gd name="T30" fmla="*/ 46 w 52"/>
                  <a:gd name="T31" fmla="*/ 29 h 51"/>
                  <a:gd name="T32" fmla="*/ 52 w 52"/>
                  <a:gd name="T3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52" y="34"/>
                    </a:moveTo>
                    <a:lnTo>
                      <a:pt x="48" y="41"/>
                    </a:lnTo>
                    <a:lnTo>
                      <a:pt x="42" y="45"/>
                    </a:lnTo>
                    <a:lnTo>
                      <a:pt x="33" y="50"/>
                    </a:lnTo>
                    <a:lnTo>
                      <a:pt x="23" y="51"/>
                    </a:lnTo>
                    <a:lnTo>
                      <a:pt x="16" y="42"/>
                    </a:lnTo>
                    <a:lnTo>
                      <a:pt x="11" y="29"/>
                    </a:lnTo>
                    <a:lnTo>
                      <a:pt x="5" y="17"/>
                    </a:lnTo>
                    <a:lnTo>
                      <a:pt x="0" y="8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3"/>
                    </a:lnTo>
                    <a:lnTo>
                      <a:pt x="30" y="8"/>
                    </a:lnTo>
                    <a:lnTo>
                      <a:pt x="36" y="15"/>
                    </a:lnTo>
                    <a:lnTo>
                      <a:pt x="42" y="23"/>
                    </a:lnTo>
                    <a:lnTo>
                      <a:pt x="46" y="29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799" name="Freeform 15"/>
              <p:cNvSpPr>
                <a:spLocks/>
              </p:cNvSpPr>
              <p:nvPr/>
            </p:nvSpPr>
            <p:spPr bwMode="auto">
              <a:xfrm>
                <a:off x="5002" y="1624"/>
                <a:ext cx="13" cy="9"/>
              </a:xfrm>
              <a:custGeom>
                <a:avLst/>
                <a:gdLst>
                  <a:gd name="T0" fmla="*/ 25 w 25"/>
                  <a:gd name="T1" fmla="*/ 14 h 19"/>
                  <a:gd name="T2" fmla="*/ 23 w 25"/>
                  <a:gd name="T3" fmla="*/ 18 h 19"/>
                  <a:gd name="T4" fmla="*/ 18 w 25"/>
                  <a:gd name="T5" fmla="*/ 19 h 19"/>
                  <a:gd name="T6" fmla="*/ 13 w 25"/>
                  <a:gd name="T7" fmla="*/ 19 h 19"/>
                  <a:gd name="T8" fmla="*/ 7 w 25"/>
                  <a:gd name="T9" fmla="*/ 19 h 19"/>
                  <a:gd name="T10" fmla="*/ 5 w 25"/>
                  <a:gd name="T11" fmla="*/ 14 h 19"/>
                  <a:gd name="T12" fmla="*/ 1 w 25"/>
                  <a:gd name="T13" fmla="*/ 8 h 19"/>
                  <a:gd name="T14" fmla="*/ 0 w 25"/>
                  <a:gd name="T15" fmla="*/ 4 h 19"/>
                  <a:gd name="T16" fmla="*/ 5 w 25"/>
                  <a:gd name="T17" fmla="*/ 0 h 19"/>
                  <a:gd name="T18" fmla="*/ 12 w 25"/>
                  <a:gd name="T19" fmla="*/ 3 h 19"/>
                  <a:gd name="T20" fmla="*/ 17 w 25"/>
                  <a:gd name="T21" fmla="*/ 5 h 19"/>
                  <a:gd name="T22" fmla="*/ 22 w 25"/>
                  <a:gd name="T23" fmla="*/ 9 h 19"/>
                  <a:gd name="T24" fmla="*/ 25 w 25"/>
                  <a:gd name="T2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9">
                    <a:moveTo>
                      <a:pt x="25" y="14"/>
                    </a:moveTo>
                    <a:lnTo>
                      <a:pt x="23" y="18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5" y="14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12" y="3"/>
                    </a:lnTo>
                    <a:lnTo>
                      <a:pt x="17" y="5"/>
                    </a:lnTo>
                    <a:lnTo>
                      <a:pt x="22" y="9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0" name="Freeform 16"/>
              <p:cNvSpPr>
                <a:spLocks/>
              </p:cNvSpPr>
              <p:nvPr/>
            </p:nvSpPr>
            <p:spPr bwMode="auto">
              <a:xfrm>
                <a:off x="4868" y="1630"/>
                <a:ext cx="35" cy="30"/>
              </a:xfrm>
              <a:custGeom>
                <a:avLst/>
                <a:gdLst>
                  <a:gd name="T0" fmla="*/ 70 w 70"/>
                  <a:gd name="T1" fmla="*/ 38 h 61"/>
                  <a:gd name="T2" fmla="*/ 65 w 70"/>
                  <a:gd name="T3" fmla="*/ 44 h 61"/>
                  <a:gd name="T4" fmla="*/ 58 w 70"/>
                  <a:gd name="T5" fmla="*/ 47 h 61"/>
                  <a:gd name="T6" fmla="*/ 51 w 70"/>
                  <a:gd name="T7" fmla="*/ 50 h 61"/>
                  <a:gd name="T8" fmla="*/ 43 w 70"/>
                  <a:gd name="T9" fmla="*/ 54 h 61"/>
                  <a:gd name="T10" fmla="*/ 35 w 70"/>
                  <a:gd name="T11" fmla="*/ 56 h 61"/>
                  <a:gd name="T12" fmla="*/ 28 w 70"/>
                  <a:gd name="T13" fmla="*/ 57 h 61"/>
                  <a:gd name="T14" fmla="*/ 20 w 70"/>
                  <a:gd name="T15" fmla="*/ 60 h 61"/>
                  <a:gd name="T16" fmla="*/ 13 w 70"/>
                  <a:gd name="T17" fmla="*/ 61 h 61"/>
                  <a:gd name="T18" fmla="*/ 9 w 70"/>
                  <a:gd name="T19" fmla="*/ 50 h 61"/>
                  <a:gd name="T20" fmla="*/ 3 w 70"/>
                  <a:gd name="T21" fmla="*/ 39 h 61"/>
                  <a:gd name="T22" fmla="*/ 0 w 70"/>
                  <a:gd name="T23" fmla="*/ 27 h 61"/>
                  <a:gd name="T24" fmla="*/ 1 w 70"/>
                  <a:gd name="T25" fmla="*/ 14 h 61"/>
                  <a:gd name="T26" fmla="*/ 10 w 70"/>
                  <a:gd name="T27" fmla="*/ 7 h 61"/>
                  <a:gd name="T28" fmla="*/ 20 w 70"/>
                  <a:gd name="T29" fmla="*/ 2 h 61"/>
                  <a:gd name="T30" fmla="*/ 32 w 70"/>
                  <a:gd name="T31" fmla="*/ 0 h 61"/>
                  <a:gd name="T32" fmla="*/ 45 w 70"/>
                  <a:gd name="T33" fmla="*/ 1 h 61"/>
                  <a:gd name="T34" fmla="*/ 55 w 70"/>
                  <a:gd name="T35" fmla="*/ 6 h 61"/>
                  <a:gd name="T36" fmla="*/ 63 w 70"/>
                  <a:gd name="T37" fmla="*/ 12 h 61"/>
                  <a:gd name="T38" fmla="*/ 69 w 70"/>
                  <a:gd name="T39" fmla="*/ 24 h 61"/>
                  <a:gd name="T40" fmla="*/ 70 w 70"/>
                  <a:gd name="T41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1">
                    <a:moveTo>
                      <a:pt x="70" y="38"/>
                    </a:moveTo>
                    <a:lnTo>
                      <a:pt x="65" y="44"/>
                    </a:lnTo>
                    <a:lnTo>
                      <a:pt x="58" y="47"/>
                    </a:lnTo>
                    <a:lnTo>
                      <a:pt x="51" y="50"/>
                    </a:lnTo>
                    <a:lnTo>
                      <a:pt x="43" y="54"/>
                    </a:lnTo>
                    <a:lnTo>
                      <a:pt x="35" y="56"/>
                    </a:lnTo>
                    <a:lnTo>
                      <a:pt x="28" y="57"/>
                    </a:lnTo>
                    <a:lnTo>
                      <a:pt x="20" y="60"/>
                    </a:lnTo>
                    <a:lnTo>
                      <a:pt x="13" y="61"/>
                    </a:lnTo>
                    <a:lnTo>
                      <a:pt x="9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1" y="14"/>
                    </a:lnTo>
                    <a:lnTo>
                      <a:pt x="10" y="7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1"/>
                    </a:lnTo>
                    <a:lnTo>
                      <a:pt x="55" y="6"/>
                    </a:lnTo>
                    <a:lnTo>
                      <a:pt x="63" y="12"/>
                    </a:lnTo>
                    <a:lnTo>
                      <a:pt x="69" y="24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1" name="Freeform 17"/>
              <p:cNvSpPr>
                <a:spLocks/>
              </p:cNvSpPr>
              <p:nvPr/>
            </p:nvSpPr>
            <p:spPr bwMode="auto">
              <a:xfrm>
                <a:off x="4960" y="1632"/>
                <a:ext cx="39" cy="39"/>
              </a:xfrm>
              <a:custGeom>
                <a:avLst/>
                <a:gdLst>
                  <a:gd name="T0" fmla="*/ 78 w 78"/>
                  <a:gd name="T1" fmla="*/ 38 h 79"/>
                  <a:gd name="T2" fmla="*/ 78 w 78"/>
                  <a:gd name="T3" fmla="*/ 48 h 79"/>
                  <a:gd name="T4" fmla="*/ 75 w 78"/>
                  <a:gd name="T5" fmla="*/ 55 h 79"/>
                  <a:gd name="T6" fmla="*/ 70 w 78"/>
                  <a:gd name="T7" fmla="*/ 59 h 79"/>
                  <a:gd name="T8" fmla="*/ 64 w 78"/>
                  <a:gd name="T9" fmla="*/ 63 h 79"/>
                  <a:gd name="T10" fmla="*/ 58 w 78"/>
                  <a:gd name="T11" fmla="*/ 65 h 79"/>
                  <a:gd name="T12" fmla="*/ 49 w 78"/>
                  <a:gd name="T13" fmla="*/ 68 h 79"/>
                  <a:gd name="T14" fmla="*/ 43 w 78"/>
                  <a:gd name="T15" fmla="*/ 73 h 79"/>
                  <a:gd name="T16" fmla="*/ 36 w 78"/>
                  <a:gd name="T17" fmla="*/ 79 h 79"/>
                  <a:gd name="T18" fmla="*/ 29 w 78"/>
                  <a:gd name="T19" fmla="*/ 74 h 79"/>
                  <a:gd name="T20" fmla="*/ 23 w 78"/>
                  <a:gd name="T21" fmla="*/ 68 h 79"/>
                  <a:gd name="T22" fmla="*/ 18 w 78"/>
                  <a:gd name="T23" fmla="*/ 61 h 79"/>
                  <a:gd name="T24" fmla="*/ 14 w 78"/>
                  <a:gd name="T25" fmla="*/ 53 h 79"/>
                  <a:gd name="T26" fmla="*/ 9 w 78"/>
                  <a:gd name="T27" fmla="*/ 46 h 79"/>
                  <a:gd name="T28" fmla="*/ 6 w 78"/>
                  <a:gd name="T29" fmla="*/ 38 h 79"/>
                  <a:gd name="T30" fmla="*/ 2 w 78"/>
                  <a:gd name="T31" fmla="*/ 30 h 79"/>
                  <a:gd name="T32" fmla="*/ 0 w 78"/>
                  <a:gd name="T33" fmla="*/ 22 h 79"/>
                  <a:gd name="T34" fmla="*/ 6 w 78"/>
                  <a:gd name="T35" fmla="*/ 18 h 79"/>
                  <a:gd name="T36" fmla="*/ 14 w 78"/>
                  <a:gd name="T37" fmla="*/ 13 h 79"/>
                  <a:gd name="T38" fmla="*/ 21 w 78"/>
                  <a:gd name="T39" fmla="*/ 11 h 79"/>
                  <a:gd name="T40" fmla="*/ 30 w 78"/>
                  <a:gd name="T41" fmla="*/ 8 h 79"/>
                  <a:gd name="T42" fmla="*/ 38 w 78"/>
                  <a:gd name="T43" fmla="*/ 6 h 79"/>
                  <a:gd name="T44" fmla="*/ 46 w 78"/>
                  <a:gd name="T45" fmla="*/ 5 h 79"/>
                  <a:gd name="T46" fmla="*/ 54 w 78"/>
                  <a:gd name="T47" fmla="*/ 3 h 79"/>
                  <a:gd name="T48" fmla="*/ 62 w 78"/>
                  <a:gd name="T49" fmla="*/ 0 h 79"/>
                  <a:gd name="T50" fmla="*/ 78 w 78"/>
                  <a:gd name="T51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9">
                    <a:moveTo>
                      <a:pt x="78" y="38"/>
                    </a:moveTo>
                    <a:lnTo>
                      <a:pt x="78" y="48"/>
                    </a:lnTo>
                    <a:lnTo>
                      <a:pt x="75" y="55"/>
                    </a:lnTo>
                    <a:lnTo>
                      <a:pt x="70" y="59"/>
                    </a:lnTo>
                    <a:lnTo>
                      <a:pt x="64" y="63"/>
                    </a:lnTo>
                    <a:lnTo>
                      <a:pt x="58" y="65"/>
                    </a:lnTo>
                    <a:lnTo>
                      <a:pt x="49" y="68"/>
                    </a:lnTo>
                    <a:lnTo>
                      <a:pt x="43" y="73"/>
                    </a:lnTo>
                    <a:lnTo>
                      <a:pt x="36" y="79"/>
                    </a:lnTo>
                    <a:lnTo>
                      <a:pt x="29" y="74"/>
                    </a:lnTo>
                    <a:lnTo>
                      <a:pt x="23" y="68"/>
                    </a:lnTo>
                    <a:lnTo>
                      <a:pt x="18" y="61"/>
                    </a:lnTo>
                    <a:lnTo>
                      <a:pt x="14" y="53"/>
                    </a:lnTo>
                    <a:lnTo>
                      <a:pt x="9" y="46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6" y="18"/>
                    </a:lnTo>
                    <a:lnTo>
                      <a:pt x="14" y="13"/>
                    </a:lnTo>
                    <a:lnTo>
                      <a:pt x="21" y="11"/>
                    </a:lnTo>
                    <a:lnTo>
                      <a:pt x="30" y="8"/>
                    </a:lnTo>
                    <a:lnTo>
                      <a:pt x="38" y="6"/>
                    </a:lnTo>
                    <a:lnTo>
                      <a:pt x="46" y="5"/>
                    </a:lnTo>
                    <a:lnTo>
                      <a:pt x="54" y="3"/>
                    </a:lnTo>
                    <a:lnTo>
                      <a:pt x="62" y="0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2" name="Freeform 18"/>
              <p:cNvSpPr>
                <a:spLocks/>
              </p:cNvSpPr>
              <p:nvPr/>
            </p:nvSpPr>
            <p:spPr bwMode="auto">
              <a:xfrm>
                <a:off x="4791" y="1638"/>
                <a:ext cx="18" cy="18"/>
              </a:xfrm>
              <a:custGeom>
                <a:avLst/>
                <a:gdLst>
                  <a:gd name="T0" fmla="*/ 1 w 37"/>
                  <a:gd name="T1" fmla="*/ 36 h 36"/>
                  <a:gd name="T2" fmla="*/ 0 w 37"/>
                  <a:gd name="T3" fmla="*/ 30 h 36"/>
                  <a:gd name="T4" fmla="*/ 1 w 37"/>
                  <a:gd name="T5" fmla="*/ 24 h 36"/>
                  <a:gd name="T6" fmla="*/ 5 w 37"/>
                  <a:gd name="T7" fmla="*/ 20 h 36"/>
                  <a:gd name="T8" fmla="*/ 9 w 37"/>
                  <a:gd name="T9" fmla="*/ 16 h 36"/>
                  <a:gd name="T10" fmla="*/ 15 w 37"/>
                  <a:gd name="T11" fmla="*/ 11 h 36"/>
                  <a:gd name="T12" fmla="*/ 21 w 37"/>
                  <a:gd name="T13" fmla="*/ 8 h 36"/>
                  <a:gd name="T14" fmla="*/ 26 w 37"/>
                  <a:gd name="T15" fmla="*/ 5 h 36"/>
                  <a:gd name="T16" fmla="*/ 28 w 37"/>
                  <a:gd name="T17" fmla="*/ 0 h 36"/>
                  <a:gd name="T18" fmla="*/ 37 w 37"/>
                  <a:gd name="T19" fmla="*/ 13 h 36"/>
                  <a:gd name="T20" fmla="*/ 1 w 37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6">
                    <a:moveTo>
                      <a:pt x="1" y="36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5" y="20"/>
                    </a:lnTo>
                    <a:lnTo>
                      <a:pt x="9" y="16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28" y="0"/>
                    </a:lnTo>
                    <a:lnTo>
                      <a:pt x="37" y="13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3" name="Freeform 19"/>
              <p:cNvSpPr>
                <a:spLocks/>
              </p:cNvSpPr>
              <p:nvPr/>
            </p:nvSpPr>
            <p:spPr bwMode="auto">
              <a:xfrm>
                <a:off x="4832" y="1643"/>
                <a:ext cx="31" cy="36"/>
              </a:xfrm>
              <a:custGeom>
                <a:avLst/>
                <a:gdLst>
                  <a:gd name="T0" fmla="*/ 63 w 63"/>
                  <a:gd name="T1" fmla="*/ 48 h 72"/>
                  <a:gd name="T2" fmla="*/ 56 w 63"/>
                  <a:gd name="T3" fmla="*/ 53 h 72"/>
                  <a:gd name="T4" fmla="*/ 50 w 63"/>
                  <a:gd name="T5" fmla="*/ 59 h 72"/>
                  <a:gd name="T6" fmla="*/ 43 w 63"/>
                  <a:gd name="T7" fmla="*/ 64 h 72"/>
                  <a:gd name="T8" fmla="*/ 35 w 63"/>
                  <a:gd name="T9" fmla="*/ 67 h 72"/>
                  <a:gd name="T10" fmla="*/ 27 w 63"/>
                  <a:gd name="T11" fmla="*/ 71 h 72"/>
                  <a:gd name="T12" fmla="*/ 17 w 63"/>
                  <a:gd name="T13" fmla="*/ 72 h 72"/>
                  <a:gd name="T14" fmla="*/ 9 w 63"/>
                  <a:gd name="T15" fmla="*/ 72 h 72"/>
                  <a:gd name="T16" fmla="*/ 0 w 63"/>
                  <a:gd name="T17" fmla="*/ 71 h 72"/>
                  <a:gd name="T18" fmla="*/ 0 w 63"/>
                  <a:gd name="T19" fmla="*/ 59 h 72"/>
                  <a:gd name="T20" fmla="*/ 0 w 63"/>
                  <a:gd name="T21" fmla="*/ 46 h 72"/>
                  <a:gd name="T22" fmla="*/ 1 w 63"/>
                  <a:gd name="T23" fmla="*/ 35 h 72"/>
                  <a:gd name="T24" fmla="*/ 3 w 63"/>
                  <a:gd name="T25" fmla="*/ 24 h 72"/>
                  <a:gd name="T26" fmla="*/ 7 w 63"/>
                  <a:gd name="T27" fmla="*/ 16 h 72"/>
                  <a:gd name="T28" fmla="*/ 13 w 63"/>
                  <a:gd name="T29" fmla="*/ 8 h 72"/>
                  <a:gd name="T30" fmla="*/ 22 w 63"/>
                  <a:gd name="T31" fmla="*/ 4 h 72"/>
                  <a:gd name="T32" fmla="*/ 33 w 63"/>
                  <a:gd name="T33" fmla="*/ 0 h 72"/>
                  <a:gd name="T34" fmla="*/ 46 w 63"/>
                  <a:gd name="T35" fmla="*/ 7 h 72"/>
                  <a:gd name="T36" fmla="*/ 52 w 63"/>
                  <a:gd name="T37" fmla="*/ 20 h 72"/>
                  <a:gd name="T38" fmla="*/ 55 w 63"/>
                  <a:gd name="T39" fmla="*/ 35 h 72"/>
                  <a:gd name="T40" fmla="*/ 63 w 63"/>
                  <a:gd name="T41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72">
                    <a:moveTo>
                      <a:pt x="63" y="48"/>
                    </a:moveTo>
                    <a:lnTo>
                      <a:pt x="56" y="53"/>
                    </a:lnTo>
                    <a:lnTo>
                      <a:pt x="50" y="59"/>
                    </a:lnTo>
                    <a:lnTo>
                      <a:pt x="43" y="64"/>
                    </a:lnTo>
                    <a:lnTo>
                      <a:pt x="35" y="67"/>
                    </a:lnTo>
                    <a:lnTo>
                      <a:pt x="27" y="71"/>
                    </a:lnTo>
                    <a:lnTo>
                      <a:pt x="17" y="72"/>
                    </a:lnTo>
                    <a:lnTo>
                      <a:pt x="9" y="72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0" y="46"/>
                    </a:lnTo>
                    <a:lnTo>
                      <a:pt x="1" y="35"/>
                    </a:lnTo>
                    <a:lnTo>
                      <a:pt x="3" y="24"/>
                    </a:lnTo>
                    <a:lnTo>
                      <a:pt x="7" y="16"/>
                    </a:lnTo>
                    <a:lnTo>
                      <a:pt x="13" y="8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46" y="7"/>
                    </a:lnTo>
                    <a:lnTo>
                      <a:pt x="52" y="20"/>
                    </a:lnTo>
                    <a:lnTo>
                      <a:pt x="55" y="35"/>
                    </a:lnTo>
                    <a:lnTo>
                      <a:pt x="63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4" name="Freeform 20"/>
              <p:cNvSpPr>
                <a:spLocks/>
              </p:cNvSpPr>
              <p:nvPr/>
            </p:nvSpPr>
            <p:spPr bwMode="auto">
              <a:xfrm>
                <a:off x="5010" y="1643"/>
                <a:ext cx="14" cy="11"/>
              </a:xfrm>
              <a:custGeom>
                <a:avLst/>
                <a:gdLst>
                  <a:gd name="T0" fmla="*/ 29 w 29"/>
                  <a:gd name="T1" fmla="*/ 12 h 22"/>
                  <a:gd name="T2" fmla="*/ 27 w 29"/>
                  <a:gd name="T3" fmla="*/ 19 h 22"/>
                  <a:gd name="T4" fmla="*/ 22 w 29"/>
                  <a:gd name="T5" fmla="*/ 22 h 22"/>
                  <a:gd name="T6" fmla="*/ 16 w 29"/>
                  <a:gd name="T7" fmla="*/ 22 h 22"/>
                  <a:gd name="T8" fmla="*/ 9 w 29"/>
                  <a:gd name="T9" fmla="*/ 20 h 22"/>
                  <a:gd name="T10" fmla="*/ 5 w 29"/>
                  <a:gd name="T11" fmla="*/ 15 h 22"/>
                  <a:gd name="T12" fmla="*/ 1 w 29"/>
                  <a:gd name="T13" fmla="*/ 11 h 22"/>
                  <a:gd name="T14" fmla="*/ 0 w 29"/>
                  <a:gd name="T15" fmla="*/ 5 h 22"/>
                  <a:gd name="T16" fmla="*/ 3 w 29"/>
                  <a:gd name="T17" fmla="*/ 0 h 22"/>
                  <a:gd name="T18" fmla="*/ 29 w 29"/>
                  <a:gd name="T1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">
                    <a:moveTo>
                      <a:pt x="29" y="12"/>
                    </a:moveTo>
                    <a:lnTo>
                      <a:pt x="27" y="19"/>
                    </a:lnTo>
                    <a:lnTo>
                      <a:pt x="22" y="22"/>
                    </a:lnTo>
                    <a:lnTo>
                      <a:pt x="16" y="22"/>
                    </a:lnTo>
                    <a:lnTo>
                      <a:pt x="9" y="20"/>
                    </a:lnTo>
                    <a:lnTo>
                      <a:pt x="5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5" name="Freeform 21"/>
              <p:cNvSpPr>
                <a:spLocks/>
              </p:cNvSpPr>
              <p:nvPr/>
            </p:nvSpPr>
            <p:spPr bwMode="auto">
              <a:xfrm>
                <a:off x="4920" y="1650"/>
                <a:ext cx="39" cy="40"/>
              </a:xfrm>
              <a:custGeom>
                <a:avLst/>
                <a:gdLst>
                  <a:gd name="T0" fmla="*/ 79 w 79"/>
                  <a:gd name="T1" fmla="*/ 47 h 81"/>
                  <a:gd name="T2" fmla="*/ 79 w 79"/>
                  <a:gd name="T3" fmla="*/ 57 h 81"/>
                  <a:gd name="T4" fmla="*/ 74 w 79"/>
                  <a:gd name="T5" fmla="*/ 62 h 81"/>
                  <a:gd name="T6" fmla="*/ 68 w 79"/>
                  <a:gd name="T7" fmla="*/ 65 h 81"/>
                  <a:gd name="T8" fmla="*/ 60 w 79"/>
                  <a:gd name="T9" fmla="*/ 66 h 81"/>
                  <a:gd name="T10" fmla="*/ 52 w 79"/>
                  <a:gd name="T11" fmla="*/ 67 h 81"/>
                  <a:gd name="T12" fmla="*/ 44 w 79"/>
                  <a:gd name="T13" fmla="*/ 69 h 81"/>
                  <a:gd name="T14" fmla="*/ 38 w 79"/>
                  <a:gd name="T15" fmla="*/ 73 h 81"/>
                  <a:gd name="T16" fmla="*/ 36 w 79"/>
                  <a:gd name="T17" fmla="*/ 81 h 81"/>
                  <a:gd name="T18" fmla="*/ 27 w 79"/>
                  <a:gd name="T19" fmla="*/ 76 h 81"/>
                  <a:gd name="T20" fmla="*/ 19 w 79"/>
                  <a:gd name="T21" fmla="*/ 69 h 81"/>
                  <a:gd name="T22" fmla="*/ 13 w 79"/>
                  <a:gd name="T23" fmla="*/ 61 h 81"/>
                  <a:gd name="T24" fmla="*/ 8 w 79"/>
                  <a:gd name="T25" fmla="*/ 53 h 81"/>
                  <a:gd name="T26" fmla="*/ 5 w 79"/>
                  <a:gd name="T27" fmla="*/ 44 h 81"/>
                  <a:gd name="T28" fmla="*/ 3 w 79"/>
                  <a:gd name="T29" fmla="*/ 34 h 81"/>
                  <a:gd name="T30" fmla="*/ 1 w 79"/>
                  <a:gd name="T31" fmla="*/ 24 h 81"/>
                  <a:gd name="T32" fmla="*/ 0 w 79"/>
                  <a:gd name="T33" fmla="*/ 14 h 81"/>
                  <a:gd name="T34" fmla="*/ 8 w 79"/>
                  <a:gd name="T35" fmla="*/ 13 h 81"/>
                  <a:gd name="T36" fmla="*/ 15 w 79"/>
                  <a:gd name="T37" fmla="*/ 9 h 81"/>
                  <a:gd name="T38" fmla="*/ 23 w 79"/>
                  <a:gd name="T39" fmla="*/ 6 h 81"/>
                  <a:gd name="T40" fmla="*/ 31 w 79"/>
                  <a:gd name="T41" fmla="*/ 2 h 81"/>
                  <a:gd name="T42" fmla="*/ 38 w 79"/>
                  <a:gd name="T43" fmla="*/ 0 h 81"/>
                  <a:gd name="T44" fmla="*/ 45 w 79"/>
                  <a:gd name="T45" fmla="*/ 1 h 81"/>
                  <a:gd name="T46" fmla="*/ 51 w 79"/>
                  <a:gd name="T47" fmla="*/ 5 h 81"/>
                  <a:gd name="T48" fmla="*/ 56 w 79"/>
                  <a:gd name="T49" fmla="*/ 14 h 81"/>
                  <a:gd name="T50" fmla="*/ 79 w 79"/>
                  <a:gd name="T51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81">
                    <a:moveTo>
                      <a:pt x="79" y="47"/>
                    </a:moveTo>
                    <a:lnTo>
                      <a:pt x="79" y="57"/>
                    </a:lnTo>
                    <a:lnTo>
                      <a:pt x="74" y="62"/>
                    </a:lnTo>
                    <a:lnTo>
                      <a:pt x="68" y="65"/>
                    </a:lnTo>
                    <a:lnTo>
                      <a:pt x="60" y="66"/>
                    </a:lnTo>
                    <a:lnTo>
                      <a:pt x="52" y="67"/>
                    </a:lnTo>
                    <a:lnTo>
                      <a:pt x="44" y="69"/>
                    </a:lnTo>
                    <a:lnTo>
                      <a:pt x="38" y="73"/>
                    </a:lnTo>
                    <a:lnTo>
                      <a:pt x="36" y="81"/>
                    </a:lnTo>
                    <a:lnTo>
                      <a:pt x="27" y="76"/>
                    </a:lnTo>
                    <a:lnTo>
                      <a:pt x="19" y="69"/>
                    </a:lnTo>
                    <a:lnTo>
                      <a:pt x="13" y="61"/>
                    </a:lnTo>
                    <a:lnTo>
                      <a:pt x="8" y="53"/>
                    </a:lnTo>
                    <a:lnTo>
                      <a:pt x="5" y="44"/>
                    </a:lnTo>
                    <a:lnTo>
                      <a:pt x="3" y="34"/>
                    </a:lnTo>
                    <a:lnTo>
                      <a:pt x="1" y="24"/>
                    </a:lnTo>
                    <a:lnTo>
                      <a:pt x="0" y="14"/>
                    </a:lnTo>
                    <a:lnTo>
                      <a:pt x="8" y="13"/>
                    </a:lnTo>
                    <a:lnTo>
                      <a:pt x="15" y="9"/>
                    </a:lnTo>
                    <a:lnTo>
                      <a:pt x="23" y="6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1" y="5"/>
                    </a:lnTo>
                    <a:lnTo>
                      <a:pt x="56" y="14"/>
                    </a:lnTo>
                    <a:lnTo>
                      <a:pt x="79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6" name="Freeform 22"/>
              <p:cNvSpPr>
                <a:spLocks/>
              </p:cNvSpPr>
              <p:nvPr/>
            </p:nvSpPr>
            <p:spPr bwMode="auto">
              <a:xfrm>
                <a:off x="4787" y="1661"/>
                <a:ext cx="31" cy="35"/>
              </a:xfrm>
              <a:custGeom>
                <a:avLst/>
                <a:gdLst>
                  <a:gd name="T0" fmla="*/ 64 w 64"/>
                  <a:gd name="T1" fmla="*/ 37 h 70"/>
                  <a:gd name="T2" fmla="*/ 61 w 64"/>
                  <a:gd name="T3" fmla="*/ 44 h 70"/>
                  <a:gd name="T4" fmla="*/ 58 w 64"/>
                  <a:gd name="T5" fmla="*/ 50 h 70"/>
                  <a:gd name="T6" fmla="*/ 53 w 64"/>
                  <a:gd name="T7" fmla="*/ 55 h 70"/>
                  <a:gd name="T8" fmla="*/ 47 w 64"/>
                  <a:gd name="T9" fmla="*/ 59 h 70"/>
                  <a:gd name="T10" fmla="*/ 42 w 64"/>
                  <a:gd name="T11" fmla="*/ 63 h 70"/>
                  <a:gd name="T12" fmla="*/ 35 w 64"/>
                  <a:gd name="T13" fmla="*/ 66 h 70"/>
                  <a:gd name="T14" fmla="*/ 28 w 64"/>
                  <a:gd name="T15" fmla="*/ 68 h 70"/>
                  <a:gd name="T16" fmla="*/ 21 w 64"/>
                  <a:gd name="T17" fmla="*/ 70 h 70"/>
                  <a:gd name="T18" fmla="*/ 13 w 64"/>
                  <a:gd name="T19" fmla="*/ 70 h 70"/>
                  <a:gd name="T20" fmla="*/ 7 w 64"/>
                  <a:gd name="T21" fmla="*/ 63 h 70"/>
                  <a:gd name="T22" fmla="*/ 4 w 64"/>
                  <a:gd name="T23" fmla="*/ 55 h 70"/>
                  <a:gd name="T24" fmla="*/ 2 w 64"/>
                  <a:gd name="T25" fmla="*/ 47 h 70"/>
                  <a:gd name="T26" fmla="*/ 0 w 64"/>
                  <a:gd name="T27" fmla="*/ 33 h 70"/>
                  <a:gd name="T28" fmla="*/ 0 w 64"/>
                  <a:gd name="T29" fmla="*/ 26 h 70"/>
                  <a:gd name="T30" fmla="*/ 2 w 64"/>
                  <a:gd name="T31" fmla="*/ 21 h 70"/>
                  <a:gd name="T32" fmla="*/ 9 w 64"/>
                  <a:gd name="T33" fmla="*/ 9 h 70"/>
                  <a:gd name="T34" fmla="*/ 20 w 64"/>
                  <a:gd name="T35" fmla="*/ 3 h 70"/>
                  <a:gd name="T36" fmla="*/ 30 w 64"/>
                  <a:gd name="T37" fmla="*/ 0 h 70"/>
                  <a:gd name="T38" fmla="*/ 39 w 64"/>
                  <a:gd name="T39" fmla="*/ 0 h 70"/>
                  <a:gd name="T40" fmla="*/ 47 w 64"/>
                  <a:gd name="T41" fmla="*/ 3 h 70"/>
                  <a:gd name="T42" fmla="*/ 54 w 64"/>
                  <a:gd name="T43" fmla="*/ 9 h 70"/>
                  <a:gd name="T44" fmla="*/ 59 w 64"/>
                  <a:gd name="T45" fmla="*/ 17 h 70"/>
                  <a:gd name="T46" fmla="*/ 62 w 64"/>
                  <a:gd name="T47" fmla="*/ 26 h 70"/>
                  <a:gd name="T48" fmla="*/ 64 w 64"/>
                  <a:gd name="T49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70">
                    <a:moveTo>
                      <a:pt x="64" y="37"/>
                    </a:moveTo>
                    <a:lnTo>
                      <a:pt x="61" y="44"/>
                    </a:lnTo>
                    <a:lnTo>
                      <a:pt x="58" y="50"/>
                    </a:lnTo>
                    <a:lnTo>
                      <a:pt x="53" y="55"/>
                    </a:lnTo>
                    <a:lnTo>
                      <a:pt x="47" y="59"/>
                    </a:lnTo>
                    <a:lnTo>
                      <a:pt x="42" y="63"/>
                    </a:lnTo>
                    <a:lnTo>
                      <a:pt x="35" y="66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3" y="70"/>
                    </a:lnTo>
                    <a:lnTo>
                      <a:pt x="7" y="63"/>
                    </a:lnTo>
                    <a:lnTo>
                      <a:pt x="4" y="55"/>
                    </a:lnTo>
                    <a:lnTo>
                      <a:pt x="2" y="47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4" y="9"/>
                    </a:lnTo>
                    <a:lnTo>
                      <a:pt x="59" y="17"/>
                    </a:lnTo>
                    <a:lnTo>
                      <a:pt x="62" y="26"/>
                    </a:lnTo>
                    <a:lnTo>
                      <a:pt x="64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7" name="Freeform 23"/>
              <p:cNvSpPr>
                <a:spLocks/>
              </p:cNvSpPr>
              <p:nvPr/>
            </p:nvSpPr>
            <p:spPr bwMode="auto">
              <a:xfrm>
                <a:off x="5018" y="1659"/>
                <a:ext cx="42" cy="30"/>
              </a:xfrm>
              <a:custGeom>
                <a:avLst/>
                <a:gdLst>
                  <a:gd name="T0" fmla="*/ 27 w 83"/>
                  <a:gd name="T1" fmla="*/ 19 h 59"/>
                  <a:gd name="T2" fmla="*/ 34 w 83"/>
                  <a:gd name="T3" fmla="*/ 23 h 59"/>
                  <a:gd name="T4" fmla="*/ 41 w 83"/>
                  <a:gd name="T5" fmla="*/ 25 h 59"/>
                  <a:gd name="T6" fmla="*/ 48 w 83"/>
                  <a:gd name="T7" fmla="*/ 27 h 59"/>
                  <a:gd name="T8" fmla="*/ 56 w 83"/>
                  <a:gd name="T9" fmla="*/ 28 h 59"/>
                  <a:gd name="T10" fmla="*/ 63 w 83"/>
                  <a:gd name="T11" fmla="*/ 31 h 59"/>
                  <a:gd name="T12" fmla="*/ 69 w 83"/>
                  <a:gd name="T13" fmla="*/ 33 h 59"/>
                  <a:gd name="T14" fmla="*/ 76 w 83"/>
                  <a:gd name="T15" fmla="*/ 36 h 59"/>
                  <a:gd name="T16" fmla="*/ 83 w 83"/>
                  <a:gd name="T17" fmla="*/ 40 h 59"/>
                  <a:gd name="T18" fmla="*/ 76 w 83"/>
                  <a:gd name="T19" fmla="*/ 42 h 59"/>
                  <a:gd name="T20" fmla="*/ 69 w 83"/>
                  <a:gd name="T21" fmla="*/ 46 h 59"/>
                  <a:gd name="T22" fmla="*/ 60 w 83"/>
                  <a:gd name="T23" fmla="*/ 50 h 59"/>
                  <a:gd name="T24" fmla="*/ 52 w 83"/>
                  <a:gd name="T25" fmla="*/ 54 h 59"/>
                  <a:gd name="T26" fmla="*/ 42 w 83"/>
                  <a:gd name="T27" fmla="*/ 58 h 59"/>
                  <a:gd name="T28" fmla="*/ 33 w 83"/>
                  <a:gd name="T29" fmla="*/ 59 h 59"/>
                  <a:gd name="T30" fmla="*/ 22 w 83"/>
                  <a:gd name="T31" fmla="*/ 59 h 59"/>
                  <a:gd name="T32" fmla="*/ 13 w 83"/>
                  <a:gd name="T33" fmla="*/ 55 h 59"/>
                  <a:gd name="T34" fmla="*/ 0 w 83"/>
                  <a:gd name="T35" fmla="*/ 15 h 59"/>
                  <a:gd name="T36" fmla="*/ 34 w 83"/>
                  <a:gd name="T37" fmla="*/ 0 h 59"/>
                  <a:gd name="T38" fmla="*/ 29 w 83"/>
                  <a:gd name="T39" fmla="*/ 2 h 59"/>
                  <a:gd name="T40" fmla="*/ 27 w 83"/>
                  <a:gd name="T41" fmla="*/ 5 h 59"/>
                  <a:gd name="T42" fmla="*/ 26 w 83"/>
                  <a:gd name="T43" fmla="*/ 12 h 59"/>
                  <a:gd name="T44" fmla="*/ 27 w 83"/>
                  <a:gd name="T45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" h="59">
                    <a:moveTo>
                      <a:pt x="27" y="19"/>
                    </a:moveTo>
                    <a:lnTo>
                      <a:pt x="34" y="23"/>
                    </a:lnTo>
                    <a:lnTo>
                      <a:pt x="41" y="25"/>
                    </a:lnTo>
                    <a:lnTo>
                      <a:pt x="48" y="27"/>
                    </a:lnTo>
                    <a:lnTo>
                      <a:pt x="56" y="28"/>
                    </a:lnTo>
                    <a:lnTo>
                      <a:pt x="63" y="31"/>
                    </a:lnTo>
                    <a:lnTo>
                      <a:pt x="69" y="33"/>
                    </a:lnTo>
                    <a:lnTo>
                      <a:pt x="76" y="36"/>
                    </a:lnTo>
                    <a:lnTo>
                      <a:pt x="83" y="40"/>
                    </a:lnTo>
                    <a:lnTo>
                      <a:pt x="76" y="42"/>
                    </a:lnTo>
                    <a:lnTo>
                      <a:pt x="69" y="46"/>
                    </a:lnTo>
                    <a:lnTo>
                      <a:pt x="60" y="50"/>
                    </a:lnTo>
                    <a:lnTo>
                      <a:pt x="52" y="54"/>
                    </a:lnTo>
                    <a:lnTo>
                      <a:pt x="42" y="58"/>
                    </a:lnTo>
                    <a:lnTo>
                      <a:pt x="33" y="59"/>
                    </a:lnTo>
                    <a:lnTo>
                      <a:pt x="22" y="59"/>
                    </a:lnTo>
                    <a:lnTo>
                      <a:pt x="13" y="55"/>
                    </a:lnTo>
                    <a:lnTo>
                      <a:pt x="0" y="15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7" y="5"/>
                    </a:lnTo>
                    <a:lnTo>
                      <a:pt x="26" y="12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8" name="Freeform 24"/>
              <p:cNvSpPr>
                <a:spLocks/>
              </p:cNvSpPr>
              <p:nvPr/>
            </p:nvSpPr>
            <p:spPr bwMode="auto">
              <a:xfrm>
                <a:off x="4879" y="1663"/>
                <a:ext cx="39" cy="44"/>
              </a:xfrm>
              <a:custGeom>
                <a:avLst/>
                <a:gdLst>
                  <a:gd name="T0" fmla="*/ 78 w 78"/>
                  <a:gd name="T1" fmla="*/ 45 h 87"/>
                  <a:gd name="T2" fmla="*/ 77 w 78"/>
                  <a:gd name="T3" fmla="*/ 54 h 87"/>
                  <a:gd name="T4" fmla="*/ 75 w 78"/>
                  <a:gd name="T5" fmla="*/ 62 h 87"/>
                  <a:gd name="T6" fmla="*/ 70 w 78"/>
                  <a:gd name="T7" fmla="*/ 68 h 87"/>
                  <a:gd name="T8" fmla="*/ 64 w 78"/>
                  <a:gd name="T9" fmla="*/ 72 h 87"/>
                  <a:gd name="T10" fmla="*/ 58 w 78"/>
                  <a:gd name="T11" fmla="*/ 77 h 87"/>
                  <a:gd name="T12" fmla="*/ 51 w 78"/>
                  <a:gd name="T13" fmla="*/ 80 h 87"/>
                  <a:gd name="T14" fmla="*/ 45 w 78"/>
                  <a:gd name="T15" fmla="*/ 84 h 87"/>
                  <a:gd name="T16" fmla="*/ 38 w 78"/>
                  <a:gd name="T17" fmla="*/ 87 h 87"/>
                  <a:gd name="T18" fmla="*/ 27 w 78"/>
                  <a:gd name="T19" fmla="*/ 86 h 87"/>
                  <a:gd name="T20" fmla="*/ 20 w 78"/>
                  <a:gd name="T21" fmla="*/ 81 h 87"/>
                  <a:gd name="T22" fmla="*/ 16 w 78"/>
                  <a:gd name="T23" fmla="*/ 73 h 87"/>
                  <a:gd name="T24" fmla="*/ 12 w 78"/>
                  <a:gd name="T25" fmla="*/ 63 h 87"/>
                  <a:gd name="T26" fmla="*/ 9 w 78"/>
                  <a:gd name="T27" fmla="*/ 53 h 87"/>
                  <a:gd name="T28" fmla="*/ 7 w 78"/>
                  <a:gd name="T29" fmla="*/ 42 h 87"/>
                  <a:gd name="T30" fmla="*/ 3 w 78"/>
                  <a:gd name="T31" fmla="*/ 33 h 87"/>
                  <a:gd name="T32" fmla="*/ 0 w 78"/>
                  <a:gd name="T33" fmla="*/ 25 h 87"/>
                  <a:gd name="T34" fmla="*/ 4 w 78"/>
                  <a:gd name="T35" fmla="*/ 18 h 87"/>
                  <a:gd name="T36" fmla="*/ 10 w 78"/>
                  <a:gd name="T37" fmla="*/ 13 h 87"/>
                  <a:gd name="T38" fmla="*/ 17 w 78"/>
                  <a:gd name="T39" fmla="*/ 10 h 87"/>
                  <a:gd name="T40" fmla="*/ 25 w 78"/>
                  <a:gd name="T41" fmla="*/ 7 h 87"/>
                  <a:gd name="T42" fmla="*/ 33 w 78"/>
                  <a:gd name="T43" fmla="*/ 5 h 87"/>
                  <a:gd name="T44" fmla="*/ 41 w 78"/>
                  <a:gd name="T45" fmla="*/ 3 h 87"/>
                  <a:gd name="T46" fmla="*/ 49 w 78"/>
                  <a:gd name="T47" fmla="*/ 2 h 87"/>
                  <a:gd name="T48" fmla="*/ 57 w 78"/>
                  <a:gd name="T49" fmla="*/ 0 h 87"/>
                  <a:gd name="T50" fmla="*/ 61 w 78"/>
                  <a:gd name="T51" fmla="*/ 13 h 87"/>
                  <a:gd name="T52" fmla="*/ 66 w 78"/>
                  <a:gd name="T53" fmla="*/ 25 h 87"/>
                  <a:gd name="T54" fmla="*/ 71 w 78"/>
                  <a:gd name="T55" fmla="*/ 35 h 87"/>
                  <a:gd name="T56" fmla="*/ 78 w 78"/>
                  <a:gd name="T5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8" h="87">
                    <a:moveTo>
                      <a:pt x="78" y="45"/>
                    </a:moveTo>
                    <a:lnTo>
                      <a:pt x="77" y="54"/>
                    </a:lnTo>
                    <a:lnTo>
                      <a:pt x="75" y="62"/>
                    </a:lnTo>
                    <a:lnTo>
                      <a:pt x="70" y="68"/>
                    </a:lnTo>
                    <a:lnTo>
                      <a:pt x="64" y="72"/>
                    </a:lnTo>
                    <a:lnTo>
                      <a:pt x="58" y="77"/>
                    </a:lnTo>
                    <a:lnTo>
                      <a:pt x="51" y="80"/>
                    </a:lnTo>
                    <a:lnTo>
                      <a:pt x="45" y="84"/>
                    </a:lnTo>
                    <a:lnTo>
                      <a:pt x="38" y="87"/>
                    </a:lnTo>
                    <a:lnTo>
                      <a:pt x="27" y="86"/>
                    </a:lnTo>
                    <a:lnTo>
                      <a:pt x="20" y="81"/>
                    </a:lnTo>
                    <a:lnTo>
                      <a:pt x="16" y="73"/>
                    </a:lnTo>
                    <a:lnTo>
                      <a:pt x="12" y="63"/>
                    </a:lnTo>
                    <a:lnTo>
                      <a:pt x="9" y="53"/>
                    </a:lnTo>
                    <a:lnTo>
                      <a:pt x="7" y="42"/>
                    </a:lnTo>
                    <a:lnTo>
                      <a:pt x="3" y="33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10" y="13"/>
                    </a:lnTo>
                    <a:lnTo>
                      <a:pt x="17" y="10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1" y="3"/>
                    </a:lnTo>
                    <a:lnTo>
                      <a:pt x="49" y="2"/>
                    </a:lnTo>
                    <a:lnTo>
                      <a:pt x="57" y="0"/>
                    </a:lnTo>
                    <a:lnTo>
                      <a:pt x="61" y="13"/>
                    </a:lnTo>
                    <a:lnTo>
                      <a:pt x="66" y="25"/>
                    </a:lnTo>
                    <a:lnTo>
                      <a:pt x="71" y="35"/>
                    </a:lnTo>
                    <a:lnTo>
                      <a:pt x="78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09" name="Freeform 25"/>
              <p:cNvSpPr>
                <a:spLocks/>
              </p:cNvSpPr>
              <p:nvPr/>
            </p:nvSpPr>
            <p:spPr bwMode="auto">
              <a:xfrm>
                <a:off x="4981" y="1671"/>
                <a:ext cx="30" cy="21"/>
              </a:xfrm>
              <a:custGeom>
                <a:avLst/>
                <a:gdLst>
                  <a:gd name="T0" fmla="*/ 59 w 59"/>
                  <a:gd name="T1" fmla="*/ 25 h 41"/>
                  <a:gd name="T2" fmla="*/ 58 w 59"/>
                  <a:gd name="T3" fmla="*/ 30 h 41"/>
                  <a:gd name="T4" fmla="*/ 55 w 59"/>
                  <a:gd name="T5" fmla="*/ 34 h 41"/>
                  <a:gd name="T6" fmla="*/ 50 w 59"/>
                  <a:gd name="T7" fmla="*/ 36 h 41"/>
                  <a:gd name="T8" fmla="*/ 44 w 59"/>
                  <a:gd name="T9" fmla="*/ 38 h 41"/>
                  <a:gd name="T10" fmla="*/ 39 w 59"/>
                  <a:gd name="T11" fmla="*/ 39 h 41"/>
                  <a:gd name="T12" fmla="*/ 33 w 59"/>
                  <a:gd name="T13" fmla="*/ 39 h 41"/>
                  <a:gd name="T14" fmla="*/ 27 w 59"/>
                  <a:gd name="T15" fmla="*/ 40 h 41"/>
                  <a:gd name="T16" fmla="*/ 21 w 59"/>
                  <a:gd name="T17" fmla="*/ 41 h 41"/>
                  <a:gd name="T18" fmla="*/ 16 w 59"/>
                  <a:gd name="T19" fmla="*/ 40 h 41"/>
                  <a:gd name="T20" fmla="*/ 10 w 59"/>
                  <a:gd name="T21" fmla="*/ 36 h 41"/>
                  <a:gd name="T22" fmla="*/ 4 w 59"/>
                  <a:gd name="T23" fmla="*/ 32 h 41"/>
                  <a:gd name="T24" fmla="*/ 0 w 59"/>
                  <a:gd name="T25" fmla="*/ 25 h 41"/>
                  <a:gd name="T26" fmla="*/ 1 w 59"/>
                  <a:gd name="T27" fmla="*/ 19 h 41"/>
                  <a:gd name="T28" fmla="*/ 4 w 59"/>
                  <a:gd name="T29" fmla="*/ 15 h 41"/>
                  <a:gd name="T30" fmla="*/ 9 w 59"/>
                  <a:gd name="T31" fmla="*/ 11 h 41"/>
                  <a:gd name="T32" fmla="*/ 15 w 59"/>
                  <a:gd name="T33" fmla="*/ 9 h 41"/>
                  <a:gd name="T34" fmla="*/ 20 w 59"/>
                  <a:gd name="T35" fmla="*/ 8 h 41"/>
                  <a:gd name="T36" fmla="*/ 27 w 59"/>
                  <a:gd name="T37" fmla="*/ 5 h 41"/>
                  <a:gd name="T38" fmla="*/ 33 w 59"/>
                  <a:gd name="T39" fmla="*/ 4 h 41"/>
                  <a:gd name="T40" fmla="*/ 38 w 59"/>
                  <a:gd name="T41" fmla="*/ 1 h 41"/>
                  <a:gd name="T42" fmla="*/ 49 w 59"/>
                  <a:gd name="T43" fmla="*/ 0 h 41"/>
                  <a:gd name="T44" fmla="*/ 55 w 59"/>
                  <a:gd name="T45" fmla="*/ 5 h 41"/>
                  <a:gd name="T46" fmla="*/ 58 w 59"/>
                  <a:gd name="T47" fmla="*/ 15 h 41"/>
                  <a:gd name="T48" fmla="*/ 59 w 59"/>
                  <a:gd name="T4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41">
                    <a:moveTo>
                      <a:pt x="59" y="25"/>
                    </a:moveTo>
                    <a:lnTo>
                      <a:pt x="58" y="30"/>
                    </a:lnTo>
                    <a:lnTo>
                      <a:pt x="55" y="34"/>
                    </a:lnTo>
                    <a:lnTo>
                      <a:pt x="50" y="36"/>
                    </a:lnTo>
                    <a:lnTo>
                      <a:pt x="44" y="38"/>
                    </a:lnTo>
                    <a:lnTo>
                      <a:pt x="39" y="39"/>
                    </a:lnTo>
                    <a:lnTo>
                      <a:pt x="33" y="39"/>
                    </a:lnTo>
                    <a:lnTo>
                      <a:pt x="27" y="40"/>
                    </a:lnTo>
                    <a:lnTo>
                      <a:pt x="21" y="41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4" y="15"/>
                    </a:lnTo>
                    <a:lnTo>
                      <a:pt x="9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7" y="5"/>
                    </a:lnTo>
                    <a:lnTo>
                      <a:pt x="33" y="4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55" y="5"/>
                    </a:lnTo>
                    <a:lnTo>
                      <a:pt x="58" y="15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0" name="Freeform 26"/>
              <p:cNvSpPr>
                <a:spLocks/>
              </p:cNvSpPr>
              <p:nvPr/>
            </p:nvSpPr>
            <p:spPr bwMode="auto">
              <a:xfrm>
                <a:off x="4758" y="1676"/>
                <a:ext cx="23" cy="33"/>
              </a:xfrm>
              <a:custGeom>
                <a:avLst/>
                <a:gdLst>
                  <a:gd name="T0" fmla="*/ 46 w 46"/>
                  <a:gd name="T1" fmla="*/ 49 h 67"/>
                  <a:gd name="T2" fmla="*/ 42 w 46"/>
                  <a:gd name="T3" fmla="*/ 54 h 67"/>
                  <a:gd name="T4" fmla="*/ 38 w 46"/>
                  <a:gd name="T5" fmla="*/ 58 h 67"/>
                  <a:gd name="T6" fmla="*/ 32 w 46"/>
                  <a:gd name="T7" fmla="*/ 61 h 67"/>
                  <a:gd name="T8" fmla="*/ 27 w 46"/>
                  <a:gd name="T9" fmla="*/ 63 h 67"/>
                  <a:gd name="T10" fmla="*/ 22 w 46"/>
                  <a:gd name="T11" fmla="*/ 66 h 67"/>
                  <a:gd name="T12" fmla="*/ 16 w 46"/>
                  <a:gd name="T13" fmla="*/ 67 h 67"/>
                  <a:gd name="T14" fmla="*/ 10 w 46"/>
                  <a:gd name="T15" fmla="*/ 67 h 67"/>
                  <a:gd name="T16" fmla="*/ 5 w 46"/>
                  <a:gd name="T17" fmla="*/ 67 h 67"/>
                  <a:gd name="T18" fmla="*/ 1 w 46"/>
                  <a:gd name="T19" fmla="*/ 55 h 67"/>
                  <a:gd name="T20" fmla="*/ 0 w 46"/>
                  <a:gd name="T21" fmla="*/ 46 h 67"/>
                  <a:gd name="T22" fmla="*/ 3 w 46"/>
                  <a:gd name="T23" fmla="*/ 37 h 67"/>
                  <a:gd name="T24" fmla="*/ 9 w 46"/>
                  <a:gd name="T25" fmla="*/ 30 h 67"/>
                  <a:gd name="T26" fmla="*/ 15 w 46"/>
                  <a:gd name="T27" fmla="*/ 23 h 67"/>
                  <a:gd name="T28" fmla="*/ 22 w 46"/>
                  <a:gd name="T29" fmla="*/ 16 h 67"/>
                  <a:gd name="T30" fmla="*/ 25 w 46"/>
                  <a:gd name="T31" fmla="*/ 8 h 67"/>
                  <a:gd name="T32" fmla="*/ 27 w 46"/>
                  <a:gd name="T33" fmla="*/ 0 h 67"/>
                  <a:gd name="T34" fmla="*/ 34 w 46"/>
                  <a:gd name="T35" fmla="*/ 11 h 67"/>
                  <a:gd name="T36" fmla="*/ 38 w 46"/>
                  <a:gd name="T37" fmla="*/ 24 h 67"/>
                  <a:gd name="T38" fmla="*/ 40 w 46"/>
                  <a:gd name="T39" fmla="*/ 38 h 67"/>
                  <a:gd name="T40" fmla="*/ 46 w 46"/>
                  <a:gd name="T41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67">
                    <a:moveTo>
                      <a:pt x="46" y="49"/>
                    </a:moveTo>
                    <a:lnTo>
                      <a:pt x="42" y="54"/>
                    </a:lnTo>
                    <a:lnTo>
                      <a:pt x="38" y="58"/>
                    </a:lnTo>
                    <a:lnTo>
                      <a:pt x="32" y="61"/>
                    </a:lnTo>
                    <a:lnTo>
                      <a:pt x="27" y="63"/>
                    </a:lnTo>
                    <a:lnTo>
                      <a:pt x="22" y="66"/>
                    </a:lnTo>
                    <a:lnTo>
                      <a:pt x="16" y="67"/>
                    </a:lnTo>
                    <a:lnTo>
                      <a:pt x="10" y="67"/>
                    </a:lnTo>
                    <a:lnTo>
                      <a:pt x="5" y="67"/>
                    </a:lnTo>
                    <a:lnTo>
                      <a:pt x="1" y="55"/>
                    </a:lnTo>
                    <a:lnTo>
                      <a:pt x="0" y="46"/>
                    </a:lnTo>
                    <a:lnTo>
                      <a:pt x="3" y="37"/>
                    </a:lnTo>
                    <a:lnTo>
                      <a:pt x="9" y="30"/>
                    </a:lnTo>
                    <a:lnTo>
                      <a:pt x="15" y="23"/>
                    </a:lnTo>
                    <a:lnTo>
                      <a:pt x="22" y="16"/>
                    </a:lnTo>
                    <a:lnTo>
                      <a:pt x="25" y="8"/>
                    </a:lnTo>
                    <a:lnTo>
                      <a:pt x="27" y="0"/>
                    </a:lnTo>
                    <a:lnTo>
                      <a:pt x="34" y="11"/>
                    </a:lnTo>
                    <a:lnTo>
                      <a:pt x="38" y="24"/>
                    </a:lnTo>
                    <a:lnTo>
                      <a:pt x="40" y="38"/>
                    </a:lnTo>
                    <a:lnTo>
                      <a:pt x="4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1" name="Freeform 27"/>
              <p:cNvSpPr>
                <a:spLocks/>
              </p:cNvSpPr>
              <p:nvPr/>
            </p:nvSpPr>
            <p:spPr bwMode="auto">
              <a:xfrm>
                <a:off x="4838" y="1681"/>
                <a:ext cx="40" cy="43"/>
              </a:xfrm>
              <a:custGeom>
                <a:avLst/>
                <a:gdLst>
                  <a:gd name="T0" fmla="*/ 79 w 79"/>
                  <a:gd name="T1" fmla="*/ 49 h 87"/>
                  <a:gd name="T2" fmla="*/ 75 w 79"/>
                  <a:gd name="T3" fmla="*/ 57 h 87"/>
                  <a:gd name="T4" fmla="*/ 69 w 79"/>
                  <a:gd name="T5" fmla="*/ 64 h 87"/>
                  <a:gd name="T6" fmla="*/ 61 w 79"/>
                  <a:gd name="T7" fmla="*/ 69 h 87"/>
                  <a:gd name="T8" fmla="*/ 53 w 79"/>
                  <a:gd name="T9" fmla="*/ 74 h 87"/>
                  <a:gd name="T10" fmla="*/ 45 w 79"/>
                  <a:gd name="T11" fmla="*/ 77 h 87"/>
                  <a:gd name="T12" fmla="*/ 36 w 79"/>
                  <a:gd name="T13" fmla="*/ 81 h 87"/>
                  <a:gd name="T14" fmla="*/ 27 w 79"/>
                  <a:gd name="T15" fmla="*/ 83 h 87"/>
                  <a:gd name="T16" fmla="*/ 19 w 79"/>
                  <a:gd name="T17" fmla="*/ 87 h 87"/>
                  <a:gd name="T18" fmla="*/ 14 w 79"/>
                  <a:gd name="T19" fmla="*/ 72 h 87"/>
                  <a:gd name="T20" fmla="*/ 7 w 79"/>
                  <a:gd name="T21" fmla="*/ 57 h 87"/>
                  <a:gd name="T22" fmla="*/ 1 w 79"/>
                  <a:gd name="T23" fmla="*/ 42 h 87"/>
                  <a:gd name="T24" fmla="*/ 0 w 79"/>
                  <a:gd name="T25" fmla="*/ 27 h 87"/>
                  <a:gd name="T26" fmla="*/ 6 w 79"/>
                  <a:gd name="T27" fmla="*/ 21 h 87"/>
                  <a:gd name="T28" fmla="*/ 11 w 79"/>
                  <a:gd name="T29" fmla="*/ 16 h 87"/>
                  <a:gd name="T30" fmla="*/ 18 w 79"/>
                  <a:gd name="T31" fmla="*/ 12 h 87"/>
                  <a:gd name="T32" fmla="*/ 25 w 79"/>
                  <a:gd name="T33" fmla="*/ 8 h 87"/>
                  <a:gd name="T34" fmla="*/ 33 w 79"/>
                  <a:gd name="T35" fmla="*/ 5 h 87"/>
                  <a:gd name="T36" fmla="*/ 41 w 79"/>
                  <a:gd name="T37" fmla="*/ 2 h 87"/>
                  <a:gd name="T38" fmla="*/ 51 w 79"/>
                  <a:gd name="T39" fmla="*/ 1 h 87"/>
                  <a:gd name="T40" fmla="*/ 60 w 79"/>
                  <a:gd name="T41" fmla="*/ 0 h 87"/>
                  <a:gd name="T42" fmla="*/ 79 w 79"/>
                  <a:gd name="T43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87">
                    <a:moveTo>
                      <a:pt x="79" y="49"/>
                    </a:moveTo>
                    <a:lnTo>
                      <a:pt x="75" y="57"/>
                    </a:lnTo>
                    <a:lnTo>
                      <a:pt x="69" y="64"/>
                    </a:lnTo>
                    <a:lnTo>
                      <a:pt x="61" y="69"/>
                    </a:lnTo>
                    <a:lnTo>
                      <a:pt x="53" y="74"/>
                    </a:lnTo>
                    <a:lnTo>
                      <a:pt x="45" y="77"/>
                    </a:lnTo>
                    <a:lnTo>
                      <a:pt x="36" y="81"/>
                    </a:lnTo>
                    <a:lnTo>
                      <a:pt x="27" y="83"/>
                    </a:lnTo>
                    <a:lnTo>
                      <a:pt x="19" y="87"/>
                    </a:lnTo>
                    <a:lnTo>
                      <a:pt x="14" y="72"/>
                    </a:lnTo>
                    <a:lnTo>
                      <a:pt x="7" y="57"/>
                    </a:lnTo>
                    <a:lnTo>
                      <a:pt x="1" y="42"/>
                    </a:lnTo>
                    <a:lnTo>
                      <a:pt x="0" y="27"/>
                    </a:lnTo>
                    <a:lnTo>
                      <a:pt x="6" y="21"/>
                    </a:lnTo>
                    <a:lnTo>
                      <a:pt x="11" y="16"/>
                    </a:lnTo>
                    <a:lnTo>
                      <a:pt x="18" y="12"/>
                    </a:lnTo>
                    <a:lnTo>
                      <a:pt x="25" y="8"/>
                    </a:lnTo>
                    <a:lnTo>
                      <a:pt x="33" y="5"/>
                    </a:lnTo>
                    <a:lnTo>
                      <a:pt x="41" y="2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2" name="Freeform 28"/>
              <p:cNvSpPr>
                <a:spLocks/>
              </p:cNvSpPr>
              <p:nvPr/>
            </p:nvSpPr>
            <p:spPr bwMode="auto">
              <a:xfrm>
                <a:off x="4943" y="1689"/>
                <a:ext cx="27" cy="11"/>
              </a:xfrm>
              <a:custGeom>
                <a:avLst/>
                <a:gdLst>
                  <a:gd name="T0" fmla="*/ 53 w 53"/>
                  <a:gd name="T1" fmla="*/ 0 h 21"/>
                  <a:gd name="T2" fmla="*/ 48 w 53"/>
                  <a:gd name="T3" fmla="*/ 6 h 21"/>
                  <a:gd name="T4" fmla="*/ 43 w 53"/>
                  <a:gd name="T5" fmla="*/ 11 h 21"/>
                  <a:gd name="T6" fmla="*/ 36 w 53"/>
                  <a:gd name="T7" fmla="*/ 14 h 21"/>
                  <a:gd name="T8" fmla="*/ 29 w 53"/>
                  <a:gd name="T9" fmla="*/ 17 h 21"/>
                  <a:gd name="T10" fmla="*/ 21 w 53"/>
                  <a:gd name="T11" fmla="*/ 19 h 21"/>
                  <a:gd name="T12" fmla="*/ 13 w 53"/>
                  <a:gd name="T13" fmla="*/ 20 h 21"/>
                  <a:gd name="T14" fmla="*/ 6 w 53"/>
                  <a:gd name="T15" fmla="*/ 20 h 21"/>
                  <a:gd name="T16" fmla="*/ 0 w 53"/>
                  <a:gd name="T17" fmla="*/ 21 h 21"/>
                  <a:gd name="T18" fmla="*/ 2 w 53"/>
                  <a:gd name="T19" fmla="*/ 15 h 21"/>
                  <a:gd name="T20" fmla="*/ 6 w 53"/>
                  <a:gd name="T21" fmla="*/ 10 h 21"/>
                  <a:gd name="T22" fmla="*/ 12 w 53"/>
                  <a:gd name="T23" fmla="*/ 6 h 21"/>
                  <a:gd name="T24" fmla="*/ 20 w 53"/>
                  <a:gd name="T25" fmla="*/ 4 h 21"/>
                  <a:gd name="T26" fmla="*/ 28 w 53"/>
                  <a:gd name="T27" fmla="*/ 2 h 21"/>
                  <a:gd name="T28" fmla="*/ 38 w 53"/>
                  <a:gd name="T29" fmla="*/ 2 h 21"/>
                  <a:gd name="T30" fmla="*/ 46 w 53"/>
                  <a:gd name="T31" fmla="*/ 0 h 21"/>
                  <a:gd name="T32" fmla="*/ 53 w 5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8" y="6"/>
                    </a:lnTo>
                    <a:lnTo>
                      <a:pt x="43" y="11"/>
                    </a:lnTo>
                    <a:lnTo>
                      <a:pt x="36" y="14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0"/>
                    </a:lnTo>
                    <a:lnTo>
                      <a:pt x="6" y="20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3" name="Freeform 29"/>
              <p:cNvSpPr>
                <a:spLocks/>
              </p:cNvSpPr>
              <p:nvPr/>
            </p:nvSpPr>
            <p:spPr bwMode="auto">
              <a:xfrm>
                <a:off x="4797" y="1698"/>
                <a:ext cx="25" cy="41"/>
              </a:xfrm>
              <a:custGeom>
                <a:avLst/>
                <a:gdLst>
                  <a:gd name="T0" fmla="*/ 49 w 49"/>
                  <a:gd name="T1" fmla="*/ 76 h 82"/>
                  <a:gd name="T2" fmla="*/ 41 w 49"/>
                  <a:gd name="T3" fmla="*/ 76 h 82"/>
                  <a:gd name="T4" fmla="*/ 34 w 49"/>
                  <a:gd name="T5" fmla="*/ 79 h 82"/>
                  <a:gd name="T6" fmla="*/ 26 w 49"/>
                  <a:gd name="T7" fmla="*/ 82 h 82"/>
                  <a:gd name="T8" fmla="*/ 17 w 49"/>
                  <a:gd name="T9" fmla="*/ 81 h 82"/>
                  <a:gd name="T10" fmla="*/ 10 w 49"/>
                  <a:gd name="T11" fmla="*/ 67 h 82"/>
                  <a:gd name="T12" fmla="*/ 7 w 49"/>
                  <a:gd name="T13" fmla="*/ 52 h 82"/>
                  <a:gd name="T14" fmla="*/ 5 w 49"/>
                  <a:gd name="T15" fmla="*/ 38 h 82"/>
                  <a:gd name="T16" fmla="*/ 0 w 49"/>
                  <a:gd name="T17" fmla="*/ 24 h 82"/>
                  <a:gd name="T18" fmla="*/ 2 w 49"/>
                  <a:gd name="T19" fmla="*/ 18 h 82"/>
                  <a:gd name="T20" fmla="*/ 7 w 49"/>
                  <a:gd name="T21" fmla="*/ 15 h 82"/>
                  <a:gd name="T22" fmla="*/ 11 w 49"/>
                  <a:gd name="T23" fmla="*/ 13 h 82"/>
                  <a:gd name="T24" fmla="*/ 17 w 49"/>
                  <a:gd name="T25" fmla="*/ 10 h 82"/>
                  <a:gd name="T26" fmla="*/ 23 w 49"/>
                  <a:gd name="T27" fmla="*/ 8 h 82"/>
                  <a:gd name="T28" fmla="*/ 29 w 49"/>
                  <a:gd name="T29" fmla="*/ 6 h 82"/>
                  <a:gd name="T30" fmla="*/ 33 w 49"/>
                  <a:gd name="T31" fmla="*/ 3 h 82"/>
                  <a:gd name="T32" fmla="*/ 38 w 49"/>
                  <a:gd name="T33" fmla="*/ 0 h 82"/>
                  <a:gd name="T34" fmla="*/ 47 w 49"/>
                  <a:gd name="T35" fmla="*/ 17 h 82"/>
                  <a:gd name="T36" fmla="*/ 49 w 49"/>
                  <a:gd name="T37" fmla="*/ 34 h 82"/>
                  <a:gd name="T38" fmla="*/ 48 w 49"/>
                  <a:gd name="T39" fmla="*/ 54 h 82"/>
                  <a:gd name="T40" fmla="*/ 49 w 49"/>
                  <a:gd name="T41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82">
                    <a:moveTo>
                      <a:pt x="49" y="76"/>
                    </a:moveTo>
                    <a:lnTo>
                      <a:pt x="41" y="76"/>
                    </a:lnTo>
                    <a:lnTo>
                      <a:pt x="34" y="79"/>
                    </a:lnTo>
                    <a:lnTo>
                      <a:pt x="26" y="82"/>
                    </a:lnTo>
                    <a:lnTo>
                      <a:pt x="17" y="81"/>
                    </a:lnTo>
                    <a:lnTo>
                      <a:pt x="10" y="67"/>
                    </a:lnTo>
                    <a:lnTo>
                      <a:pt x="7" y="52"/>
                    </a:lnTo>
                    <a:lnTo>
                      <a:pt x="5" y="38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5"/>
                    </a:lnTo>
                    <a:lnTo>
                      <a:pt x="11" y="13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7" y="17"/>
                    </a:lnTo>
                    <a:lnTo>
                      <a:pt x="49" y="34"/>
                    </a:lnTo>
                    <a:lnTo>
                      <a:pt x="48" y="54"/>
                    </a:lnTo>
                    <a:lnTo>
                      <a:pt x="49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4" name="Freeform 30"/>
              <p:cNvSpPr>
                <a:spLocks/>
              </p:cNvSpPr>
              <p:nvPr/>
            </p:nvSpPr>
            <p:spPr bwMode="auto">
              <a:xfrm>
                <a:off x="4990" y="1705"/>
                <a:ext cx="8" cy="8"/>
              </a:xfrm>
              <a:custGeom>
                <a:avLst/>
                <a:gdLst>
                  <a:gd name="T0" fmla="*/ 16 w 16"/>
                  <a:gd name="T1" fmla="*/ 11 h 16"/>
                  <a:gd name="T2" fmla="*/ 11 w 16"/>
                  <a:gd name="T3" fmla="*/ 12 h 16"/>
                  <a:gd name="T4" fmla="*/ 7 w 16"/>
                  <a:gd name="T5" fmla="*/ 15 h 16"/>
                  <a:gd name="T6" fmla="*/ 3 w 16"/>
                  <a:gd name="T7" fmla="*/ 16 h 16"/>
                  <a:gd name="T8" fmla="*/ 0 w 16"/>
                  <a:gd name="T9" fmla="*/ 13 h 16"/>
                  <a:gd name="T10" fmla="*/ 4 w 16"/>
                  <a:gd name="T11" fmla="*/ 0 h 16"/>
                  <a:gd name="T12" fmla="*/ 9 w 16"/>
                  <a:gd name="T13" fmla="*/ 0 h 16"/>
                  <a:gd name="T14" fmla="*/ 14 w 16"/>
                  <a:gd name="T15" fmla="*/ 2 h 16"/>
                  <a:gd name="T16" fmla="*/ 16 w 16"/>
                  <a:gd name="T17" fmla="*/ 5 h 16"/>
                  <a:gd name="T18" fmla="*/ 16 w 16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6" y="11"/>
                    </a:moveTo>
                    <a:lnTo>
                      <a:pt x="11" y="12"/>
                    </a:lnTo>
                    <a:lnTo>
                      <a:pt x="7" y="15"/>
                    </a:lnTo>
                    <a:lnTo>
                      <a:pt x="3" y="1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5" name="Freeform 31"/>
              <p:cNvSpPr>
                <a:spLocks/>
              </p:cNvSpPr>
              <p:nvPr/>
            </p:nvSpPr>
            <p:spPr bwMode="auto">
              <a:xfrm>
                <a:off x="5037" y="1705"/>
                <a:ext cx="39" cy="33"/>
              </a:xfrm>
              <a:custGeom>
                <a:avLst/>
                <a:gdLst>
                  <a:gd name="T0" fmla="*/ 76 w 77"/>
                  <a:gd name="T1" fmla="*/ 30 h 65"/>
                  <a:gd name="T2" fmla="*/ 77 w 77"/>
                  <a:gd name="T3" fmla="*/ 38 h 65"/>
                  <a:gd name="T4" fmla="*/ 75 w 77"/>
                  <a:gd name="T5" fmla="*/ 43 h 65"/>
                  <a:gd name="T6" fmla="*/ 69 w 77"/>
                  <a:gd name="T7" fmla="*/ 47 h 65"/>
                  <a:gd name="T8" fmla="*/ 64 w 77"/>
                  <a:gd name="T9" fmla="*/ 50 h 65"/>
                  <a:gd name="T10" fmla="*/ 57 w 77"/>
                  <a:gd name="T11" fmla="*/ 53 h 65"/>
                  <a:gd name="T12" fmla="*/ 50 w 77"/>
                  <a:gd name="T13" fmla="*/ 55 h 65"/>
                  <a:gd name="T14" fmla="*/ 44 w 77"/>
                  <a:gd name="T15" fmla="*/ 58 h 65"/>
                  <a:gd name="T16" fmla="*/ 41 w 77"/>
                  <a:gd name="T17" fmla="*/ 63 h 65"/>
                  <a:gd name="T18" fmla="*/ 28 w 77"/>
                  <a:gd name="T19" fmla="*/ 65 h 65"/>
                  <a:gd name="T20" fmla="*/ 19 w 77"/>
                  <a:gd name="T21" fmla="*/ 63 h 65"/>
                  <a:gd name="T22" fmla="*/ 14 w 77"/>
                  <a:gd name="T23" fmla="*/ 56 h 65"/>
                  <a:gd name="T24" fmla="*/ 11 w 77"/>
                  <a:gd name="T25" fmla="*/ 47 h 65"/>
                  <a:gd name="T26" fmla="*/ 8 w 77"/>
                  <a:gd name="T27" fmla="*/ 35 h 65"/>
                  <a:gd name="T28" fmla="*/ 7 w 77"/>
                  <a:gd name="T29" fmla="*/ 24 h 65"/>
                  <a:gd name="T30" fmla="*/ 5 w 77"/>
                  <a:gd name="T31" fmla="*/ 13 h 65"/>
                  <a:gd name="T32" fmla="*/ 0 w 77"/>
                  <a:gd name="T33" fmla="*/ 4 h 65"/>
                  <a:gd name="T34" fmla="*/ 11 w 77"/>
                  <a:gd name="T35" fmla="*/ 2 h 65"/>
                  <a:gd name="T36" fmla="*/ 22 w 77"/>
                  <a:gd name="T37" fmla="*/ 1 h 65"/>
                  <a:gd name="T38" fmla="*/ 35 w 77"/>
                  <a:gd name="T39" fmla="*/ 0 h 65"/>
                  <a:gd name="T40" fmla="*/ 48 w 77"/>
                  <a:gd name="T41" fmla="*/ 1 h 65"/>
                  <a:gd name="T42" fmla="*/ 59 w 77"/>
                  <a:gd name="T43" fmla="*/ 4 h 65"/>
                  <a:gd name="T44" fmla="*/ 68 w 77"/>
                  <a:gd name="T45" fmla="*/ 10 h 65"/>
                  <a:gd name="T46" fmla="*/ 74 w 77"/>
                  <a:gd name="T47" fmla="*/ 18 h 65"/>
                  <a:gd name="T48" fmla="*/ 76 w 77"/>
                  <a:gd name="T49" fmla="*/ 3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" h="65">
                    <a:moveTo>
                      <a:pt x="76" y="30"/>
                    </a:moveTo>
                    <a:lnTo>
                      <a:pt x="77" y="38"/>
                    </a:lnTo>
                    <a:lnTo>
                      <a:pt x="75" y="43"/>
                    </a:lnTo>
                    <a:lnTo>
                      <a:pt x="69" y="47"/>
                    </a:lnTo>
                    <a:lnTo>
                      <a:pt x="64" y="50"/>
                    </a:lnTo>
                    <a:lnTo>
                      <a:pt x="57" y="53"/>
                    </a:lnTo>
                    <a:lnTo>
                      <a:pt x="50" y="55"/>
                    </a:lnTo>
                    <a:lnTo>
                      <a:pt x="44" y="58"/>
                    </a:lnTo>
                    <a:lnTo>
                      <a:pt x="41" y="63"/>
                    </a:lnTo>
                    <a:lnTo>
                      <a:pt x="28" y="65"/>
                    </a:lnTo>
                    <a:lnTo>
                      <a:pt x="19" y="63"/>
                    </a:lnTo>
                    <a:lnTo>
                      <a:pt x="14" y="56"/>
                    </a:lnTo>
                    <a:lnTo>
                      <a:pt x="11" y="47"/>
                    </a:lnTo>
                    <a:lnTo>
                      <a:pt x="8" y="35"/>
                    </a:lnTo>
                    <a:lnTo>
                      <a:pt x="7" y="24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11" y="2"/>
                    </a:lnTo>
                    <a:lnTo>
                      <a:pt x="22" y="1"/>
                    </a:lnTo>
                    <a:lnTo>
                      <a:pt x="35" y="0"/>
                    </a:lnTo>
                    <a:lnTo>
                      <a:pt x="48" y="1"/>
                    </a:lnTo>
                    <a:lnTo>
                      <a:pt x="59" y="4"/>
                    </a:lnTo>
                    <a:lnTo>
                      <a:pt x="68" y="10"/>
                    </a:lnTo>
                    <a:lnTo>
                      <a:pt x="74" y="18"/>
                    </a:ln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6" name="Freeform 32"/>
              <p:cNvSpPr>
                <a:spLocks/>
              </p:cNvSpPr>
              <p:nvPr/>
            </p:nvSpPr>
            <p:spPr bwMode="auto">
              <a:xfrm>
                <a:off x="5088" y="1710"/>
                <a:ext cx="17" cy="7"/>
              </a:xfrm>
              <a:custGeom>
                <a:avLst/>
                <a:gdLst>
                  <a:gd name="T0" fmla="*/ 32 w 32"/>
                  <a:gd name="T1" fmla="*/ 6 h 15"/>
                  <a:gd name="T2" fmla="*/ 25 w 32"/>
                  <a:gd name="T3" fmla="*/ 13 h 15"/>
                  <a:gd name="T4" fmla="*/ 17 w 32"/>
                  <a:gd name="T5" fmla="*/ 15 h 15"/>
                  <a:gd name="T6" fmla="*/ 8 w 32"/>
                  <a:gd name="T7" fmla="*/ 15 h 15"/>
                  <a:gd name="T8" fmla="*/ 0 w 32"/>
                  <a:gd name="T9" fmla="*/ 13 h 15"/>
                  <a:gd name="T10" fmla="*/ 3 w 32"/>
                  <a:gd name="T11" fmla="*/ 2 h 15"/>
                  <a:gd name="T12" fmla="*/ 11 w 32"/>
                  <a:gd name="T13" fmla="*/ 0 h 15"/>
                  <a:gd name="T14" fmla="*/ 22 w 32"/>
                  <a:gd name="T15" fmla="*/ 3 h 15"/>
                  <a:gd name="T16" fmla="*/ 32 w 32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5">
                    <a:moveTo>
                      <a:pt x="32" y="6"/>
                    </a:moveTo>
                    <a:lnTo>
                      <a:pt x="25" y="13"/>
                    </a:lnTo>
                    <a:lnTo>
                      <a:pt x="17" y="15"/>
                    </a:lnTo>
                    <a:lnTo>
                      <a:pt x="8" y="15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22" y="3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7" name="Freeform 33"/>
              <p:cNvSpPr>
                <a:spLocks/>
              </p:cNvSpPr>
              <p:nvPr/>
            </p:nvSpPr>
            <p:spPr bwMode="auto">
              <a:xfrm>
                <a:off x="4944" y="1712"/>
                <a:ext cx="34" cy="15"/>
              </a:xfrm>
              <a:custGeom>
                <a:avLst/>
                <a:gdLst>
                  <a:gd name="T0" fmla="*/ 68 w 68"/>
                  <a:gd name="T1" fmla="*/ 0 h 31"/>
                  <a:gd name="T2" fmla="*/ 66 w 68"/>
                  <a:gd name="T3" fmla="*/ 7 h 31"/>
                  <a:gd name="T4" fmla="*/ 63 w 68"/>
                  <a:gd name="T5" fmla="*/ 13 h 31"/>
                  <a:gd name="T6" fmla="*/ 57 w 68"/>
                  <a:gd name="T7" fmla="*/ 18 h 31"/>
                  <a:gd name="T8" fmla="*/ 49 w 68"/>
                  <a:gd name="T9" fmla="*/ 21 h 31"/>
                  <a:gd name="T10" fmla="*/ 40 w 68"/>
                  <a:gd name="T11" fmla="*/ 25 h 31"/>
                  <a:gd name="T12" fmla="*/ 31 w 68"/>
                  <a:gd name="T13" fmla="*/ 27 h 31"/>
                  <a:gd name="T14" fmla="*/ 22 w 68"/>
                  <a:gd name="T15" fmla="*/ 29 h 31"/>
                  <a:gd name="T16" fmla="*/ 13 w 68"/>
                  <a:gd name="T17" fmla="*/ 31 h 31"/>
                  <a:gd name="T18" fmla="*/ 7 w 68"/>
                  <a:gd name="T19" fmla="*/ 30 h 31"/>
                  <a:gd name="T20" fmla="*/ 2 w 68"/>
                  <a:gd name="T21" fmla="*/ 27 h 31"/>
                  <a:gd name="T22" fmla="*/ 0 w 68"/>
                  <a:gd name="T23" fmla="*/ 21 h 31"/>
                  <a:gd name="T24" fmla="*/ 0 w 68"/>
                  <a:gd name="T25" fmla="*/ 14 h 31"/>
                  <a:gd name="T26" fmla="*/ 0 w 68"/>
                  <a:gd name="T27" fmla="*/ 5 h 31"/>
                  <a:gd name="T28" fmla="*/ 9 w 68"/>
                  <a:gd name="T29" fmla="*/ 5 h 31"/>
                  <a:gd name="T30" fmla="*/ 17 w 68"/>
                  <a:gd name="T31" fmla="*/ 4 h 31"/>
                  <a:gd name="T32" fmla="*/ 26 w 68"/>
                  <a:gd name="T33" fmla="*/ 3 h 31"/>
                  <a:gd name="T34" fmla="*/ 34 w 68"/>
                  <a:gd name="T35" fmla="*/ 2 h 31"/>
                  <a:gd name="T36" fmla="*/ 43 w 68"/>
                  <a:gd name="T37" fmla="*/ 0 h 31"/>
                  <a:gd name="T38" fmla="*/ 52 w 68"/>
                  <a:gd name="T39" fmla="*/ 0 h 31"/>
                  <a:gd name="T40" fmla="*/ 60 w 68"/>
                  <a:gd name="T41" fmla="*/ 0 h 31"/>
                  <a:gd name="T42" fmla="*/ 68 w 68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31">
                    <a:moveTo>
                      <a:pt x="68" y="0"/>
                    </a:moveTo>
                    <a:lnTo>
                      <a:pt x="66" y="7"/>
                    </a:lnTo>
                    <a:lnTo>
                      <a:pt x="63" y="13"/>
                    </a:lnTo>
                    <a:lnTo>
                      <a:pt x="57" y="18"/>
                    </a:lnTo>
                    <a:lnTo>
                      <a:pt x="49" y="21"/>
                    </a:lnTo>
                    <a:lnTo>
                      <a:pt x="40" y="25"/>
                    </a:lnTo>
                    <a:lnTo>
                      <a:pt x="31" y="27"/>
                    </a:lnTo>
                    <a:lnTo>
                      <a:pt x="22" y="29"/>
                    </a:lnTo>
                    <a:lnTo>
                      <a:pt x="13" y="31"/>
                    </a:lnTo>
                    <a:lnTo>
                      <a:pt x="7" y="3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7" y="4"/>
                    </a:lnTo>
                    <a:lnTo>
                      <a:pt x="26" y="3"/>
                    </a:lnTo>
                    <a:lnTo>
                      <a:pt x="34" y="2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8" name="Freeform 34"/>
              <p:cNvSpPr>
                <a:spLocks/>
              </p:cNvSpPr>
              <p:nvPr/>
            </p:nvSpPr>
            <p:spPr bwMode="auto">
              <a:xfrm>
                <a:off x="4993" y="1714"/>
                <a:ext cx="41" cy="38"/>
              </a:xfrm>
              <a:custGeom>
                <a:avLst/>
                <a:gdLst>
                  <a:gd name="T0" fmla="*/ 80 w 80"/>
                  <a:gd name="T1" fmla="*/ 52 h 76"/>
                  <a:gd name="T2" fmla="*/ 76 w 80"/>
                  <a:gd name="T3" fmla="*/ 56 h 76"/>
                  <a:gd name="T4" fmla="*/ 70 w 80"/>
                  <a:gd name="T5" fmla="*/ 61 h 76"/>
                  <a:gd name="T6" fmla="*/ 63 w 80"/>
                  <a:gd name="T7" fmla="*/ 65 h 76"/>
                  <a:gd name="T8" fmla="*/ 56 w 80"/>
                  <a:gd name="T9" fmla="*/ 68 h 76"/>
                  <a:gd name="T10" fmla="*/ 48 w 80"/>
                  <a:gd name="T11" fmla="*/ 70 h 76"/>
                  <a:gd name="T12" fmla="*/ 40 w 80"/>
                  <a:gd name="T13" fmla="*/ 73 h 76"/>
                  <a:gd name="T14" fmla="*/ 32 w 80"/>
                  <a:gd name="T15" fmla="*/ 74 h 76"/>
                  <a:gd name="T16" fmla="*/ 24 w 80"/>
                  <a:gd name="T17" fmla="*/ 76 h 76"/>
                  <a:gd name="T18" fmla="*/ 0 w 80"/>
                  <a:gd name="T19" fmla="*/ 22 h 76"/>
                  <a:gd name="T20" fmla="*/ 8 w 80"/>
                  <a:gd name="T21" fmla="*/ 20 h 76"/>
                  <a:gd name="T22" fmla="*/ 17 w 80"/>
                  <a:gd name="T23" fmla="*/ 15 h 76"/>
                  <a:gd name="T24" fmla="*/ 25 w 80"/>
                  <a:gd name="T25" fmla="*/ 9 h 76"/>
                  <a:gd name="T26" fmla="*/ 34 w 80"/>
                  <a:gd name="T27" fmla="*/ 5 h 76"/>
                  <a:gd name="T28" fmla="*/ 42 w 80"/>
                  <a:gd name="T29" fmla="*/ 1 h 76"/>
                  <a:gd name="T30" fmla="*/ 50 w 80"/>
                  <a:gd name="T31" fmla="*/ 0 h 76"/>
                  <a:gd name="T32" fmla="*/ 57 w 80"/>
                  <a:gd name="T33" fmla="*/ 1 h 76"/>
                  <a:gd name="T34" fmla="*/ 64 w 80"/>
                  <a:gd name="T35" fmla="*/ 7 h 76"/>
                  <a:gd name="T36" fmla="*/ 80 w 80"/>
                  <a:gd name="T37" fmla="*/ 5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76">
                    <a:moveTo>
                      <a:pt x="80" y="52"/>
                    </a:moveTo>
                    <a:lnTo>
                      <a:pt x="76" y="56"/>
                    </a:lnTo>
                    <a:lnTo>
                      <a:pt x="70" y="61"/>
                    </a:lnTo>
                    <a:lnTo>
                      <a:pt x="63" y="65"/>
                    </a:lnTo>
                    <a:lnTo>
                      <a:pt x="56" y="68"/>
                    </a:lnTo>
                    <a:lnTo>
                      <a:pt x="48" y="70"/>
                    </a:lnTo>
                    <a:lnTo>
                      <a:pt x="40" y="73"/>
                    </a:lnTo>
                    <a:lnTo>
                      <a:pt x="32" y="74"/>
                    </a:lnTo>
                    <a:lnTo>
                      <a:pt x="24" y="76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7"/>
                    </a:lnTo>
                    <a:lnTo>
                      <a:pt x="8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19" name="Freeform 35"/>
              <p:cNvSpPr>
                <a:spLocks/>
              </p:cNvSpPr>
              <p:nvPr/>
            </p:nvSpPr>
            <p:spPr bwMode="auto">
              <a:xfrm>
                <a:off x="4765" y="1716"/>
                <a:ext cx="30" cy="37"/>
              </a:xfrm>
              <a:custGeom>
                <a:avLst/>
                <a:gdLst>
                  <a:gd name="T0" fmla="*/ 44 w 59"/>
                  <a:gd name="T1" fmla="*/ 9 h 73"/>
                  <a:gd name="T2" fmla="*/ 48 w 59"/>
                  <a:gd name="T3" fmla="*/ 19 h 73"/>
                  <a:gd name="T4" fmla="*/ 54 w 59"/>
                  <a:gd name="T5" fmla="*/ 31 h 73"/>
                  <a:gd name="T6" fmla="*/ 59 w 59"/>
                  <a:gd name="T7" fmla="*/ 45 h 73"/>
                  <a:gd name="T8" fmla="*/ 58 w 59"/>
                  <a:gd name="T9" fmla="*/ 60 h 73"/>
                  <a:gd name="T10" fmla="*/ 18 w 59"/>
                  <a:gd name="T11" fmla="*/ 73 h 73"/>
                  <a:gd name="T12" fmla="*/ 11 w 59"/>
                  <a:gd name="T13" fmla="*/ 58 h 73"/>
                  <a:gd name="T14" fmla="*/ 3 w 59"/>
                  <a:gd name="T15" fmla="*/ 41 h 73"/>
                  <a:gd name="T16" fmla="*/ 0 w 59"/>
                  <a:gd name="T17" fmla="*/ 23 h 73"/>
                  <a:gd name="T18" fmla="*/ 9 w 59"/>
                  <a:gd name="T19" fmla="*/ 9 h 73"/>
                  <a:gd name="T20" fmla="*/ 15 w 59"/>
                  <a:gd name="T21" fmla="*/ 5 h 73"/>
                  <a:gd name="T22" fmla="*/ 20 w 59"/>
                  <a:gd name="T23" fmla="*/ 2 h 73"/>
                  <a:gd name="T24" fmla="*/ 25 w 59"/>
                  <a:gd name="T25" fmla="*/ 0 h 73"/>
                  <a:gd name="T26" fmla="*/ 29 w 59"/>
                  <a:gd name="T27" fmla="*/ 0 h 73"/>
                  <a:gd name="T28" fmla="*/ 34 w 59"/>
                  <a:gd name="T29" fmla="*/ 0 h 73"/>
                  <a:gd name="T30" fmla="*/ 39 w 59"/>
                  <a:gd name="T31" fmla="*/ 2 h 73"/>
                  <a:gd name="T32" fmla="*/ 42 w 59"/>
                  <a:gd name="T33" fmla="*/ 4 h 73"/>
                  <a:gd name="T34" fmla="*/ 47 w 59"/>
                  <a:gd name="T35" fmla="*/ 9 h 73"/>
                  <a:gd name="T36" fmla="*/ 44 w 59"/>
                  <a:gd name="T37" fmla="*/ 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73">
                    <a:moveTo>
                      <a:pt x="44" y="9"/>
                    </a:moveTo>
                    <a:lnTo>
                      <a:pt x="48" y="19"/>
                    </a:lnTo>
                    <a:lnTo>
                      <a:pt x="54" y="31"/>
                    </a:lnTo>
                    <a:lnTo>
                      <a:pt x="59" y="45"/>
                    </a:lnTo>
                    <a:lnTo>
                      <a:pt x="58" y="60"/>
                    </a:lnTo>
                    <a:lnTo>
                      <a:pt x="18" y="73"/>
                    </a:lnTo>
                    <a:lnTo>
                      <a:pt x="11" y="58"/>
                    </a:lnTo>
                    <a:lnTo>
                      <a:pt x="3" y="41"/>
                    </a:lnTo>
                    <a:lnTo>
                      <a:pt x="0" y="23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4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0" name="Freeform 36"/>
              <p:cNvSpPr>
                <a:spLocks/>
              </p:cNvSpPr>
              <p:nvPr/>
            </p:nvSpPr>
            <p:spPr bwMode="auto">
              <a:xfrm>
                <a:off x="4898" y="1719"/>
                <a:ext cx="36" cy="25"/>
              </a:xfrm>
              <a:custGeom>
                <a:avLst/>
                <a:gdLst>
                  <a:gd name="T0" fmla="*/ 71 w 71"/>
                  <a:gd name="T1" fmla="*/ 31 h 51"/>
                  <a:gd name="T2" fmla="*/ 63 w 71"/>
                  <a:gd name="T3" fmla="*/ 35 h 51"/>
                  <a:gd name="T4" fmla="*/ 53 w 71"/>
                  <a:gd name="T5" fmla="*/ 39 h 51"/>
                  <a:gd name="T6" fmla="*/ 43 w 71"/>
                  <a:gd name="T7" fmla="*/ 44 h 51"/>
                  <a:gd name="T8" fmla="*/ 34 w 71"/>
                  <a:gd name="T9" fmla="*/ 47 h 51"/>
                  <a:gd name="T10" fmla="*/ 25 w 71"/>
                  <a:gd name="T11" fmla="*/ 50 h 51"/>
                  <a:gd name="T12" fmla="*/ 16 w 71"/>
                  <a:gd name="T13" fmla="*/ 51 h 51"/>
                  <a:gd name="T14" fmla="*/ 9 w 71"/>
                  <a:gd name="T15" fmla="*/ 49 h 51"/>
                  <a:gd name="T16" fmla="*/ 2 w 71"/>
                  <a:gd name="T17" fmla="*/ 43 h 51"/>
                  <a:gd name="T18" fmla="*/ 0 w 71"/>
                  <a:gd name="T19" fmla="*/ 29 h 51"/>
                  <a:gd name="T20" fmla="*/ 3 w 71"/>
                  <a:gd name="T21" fmla="*/ 20 h 51"/>
                  <a:gd name="T22" fmla="*/ 9 w 71"/>
                  <a:gd name="T23" fmla="*/ 14 h 51"/>
                  <a:gd name="T24" fmla="*/ 19 w 71"/>
                  <a:gd name="T25" fmla="*/ 11 h 51"/>
                  <a:gd name="T26" fmla="*/ 30 w 71"/>
                  <a:gd name="T27" fmla="*/ 9 h 51"/>
                  <a:gd name="T28" fmla="*/ 40 w 71"/>
                  <a:gd name="T29" fmla="*/ 8 h 51"/>
                  <a:gd name="T30" fmla="*/ 50 w 71"/>
                  <a:gd name="T31" fmla="*/ 5 h 51"/>
                  <a:gd name="T32" fmla="*/ 57 w 71"/>
                  <a:gd name="T33" fmla="*/ 0 h 51"/>
                  <a:gd name="T34" fmla="*/ 68 w 71"/>
                  <a:gd name="T35" fmla="*/ 4 h 51"/>
                  <a:gd name="T36" fmla="*/ 71 w 71"/>
                  <a:gd name="T37" fmla="*/ 12 h 51"/>
                  <a:gd name="T38" fmla="*/ 71 w 71"/>
                  <a:gd name="T39" fmla="*/ 22 h 51"/>
                  <a:gd name="T40" fmla="*/ 71 w 71"/>
                  <a:gd name="T41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51">
                    <a:moveTo>
                      <a:pt x="71" y="31"/>
                    </a:moveTo>
                    <a:lnTo>
                      <a:pt x="63" y="35"/>
                    </a:lnTo>
                    <a:lnTo>
                      <a:pt x="53" y="39"/>
                    </a:lnTo>
                    <a:lnTo>
                      <a:pt x="43" y="44"/>
                    </a:lnTo>
                    <a:lnTo>
                      <a:pt x="34" y="47"/>
                    </a:lnTo>
                    <a:lnTo>
                      <a:pt x="25" y="50"/>
                    </a:lnTo>
                    <a:lnTo>
                      <a:pt x="16" y="51"/>
                    </a:lnTo>
                    <a:lnTo>
                      <a:pt x="9" y="49"/>
                    </a:lnTo>
                    <a:lnTo>
                      <a:pt x="2" y="43"/>
                    </a:lnTo>
                    <a:lnTo>
                      <a:pt x="0" y="29"/>
                    </a:lnTo>
                    <a:lnTo>
                      <a:pt x="3" y="20"/>
                    </a:lnTo>
                    <a:lnTo>
                      <a:pt x="9" y="14"/>
                    </a:lnTo>
                    <a:lnTo>
                      <a:pt x="19" y="11"/>
                    </a:lnTo>
                    <a:lnTo>
                      <a:pt x="30" y="9"/>
                    </a:lnTo>
                    <a:lnTo>
                      <a:pt x="40" y="8"/>
                    </a:lnTo>
                    <a:lnTo>
                      <a:pt x="50" y="5"/>
                    </a:lnTo>
                    <a:lnTo>
                      <a:pt x="57" y="0"/>
                    </a:lnTo>
                    <a:lnTo>
                      <a:pt x="68" y="4"/>
                    </a:lnTo>
                    <a:lnTo>
                      <a:pt x="71" y="12"/>
                    </a:lnTo>
                    <a:lnTo>
                      <a:pt x="71" y="22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1" name="Freeform 37"/>
              <p:cNvSpPr>
                <a:spLocks/>
              </p:cNvSpPr>
              <p:nvPr/>
            </p:nvSpPr>
            <p:spPr bwMode="auto">
              <a:xfrm>
                <a:off x="4832" y="1720"/>
                <a:ext cx="4" cy="6"/>
              </a:xfrm>
              <a:custGeom>
                <a:avLst/>
                <a:gdLst>
                  <a:gd name="T0" fmla="*/ 9 w 9"/>
                  <a:gd name="T1" fmla="*/ 12 h 12"/>
                  <a:gd name="T2" fmla="*/ 5 w 9"/>
                  <a:gd name="T3" fmla="*/ 10 h 12"/>
                  <a:gd name="T4" fmla="*/ 2 w 9"/>
                  <a:gd name="T5" fmla="*/ 8 h 12"/>
                  <a:gd name="T6" fmla="*/ 0 w 9"/>
                  <a:gd name="T7" fmla="*/ 4 h 12"/>
                  <a:gd name="T8" fmla="*/ 0 w 9"/>
                  <a:gd name="T9" fmla="*/ 0 h 12"/>
                  <a:gd name="T10" fmla="*/ 5 w 9"/>
                  <a:gd name="T11" fmla="*/ 0 h 12"/>
                  <a:gd name="T12" fmla="*/ 7 w 9"/>
                  <a:gd name="T13" fmla="*/ 3 h 12"/>
                  <a:gd name="T14" fmla="*/ 8 w 9"/>
                  <a:gd name="T15" fmla="*/ 8 h 12"/>
                  <a:gd name="T16" fmla="*/ 9 w 9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5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8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2" name="Freeform 38"/>
              <p:cNvSpPr>
                <a:spLocks/>
              </p:cNvSpPr>
              <p:nvPr/>
            </p:nvSpPr>
            <p:spPr bwMode="auto">
              <a:xfrm>
                <a:off x="5098" y="1720"/>
                <a:ext cx="42" cy="48"/>
              </a:xfrm>
              <a:custGeom>
                <a:avLst/>
                <a:gdLst>
                  <a:gd name="T0" fmla="*/ 86 w 86"/>
                  <a:gd name="T1" fmla="*/ 75 h 94"/>
                  <a:gd name="T2" fmla="*/ 80 w 86"/>
                  <a:gd name="T3" fmla="*/ 79 h 94"/>
                  <a:gd name="T4" fmla="*/ 74 w 86"/>
                  <a:gd name="T5" fmla="*/ 84 h 94"/>
                  <a:gd name="T6" fmla="*/ 68 w 86"/>
                  <a:gd name="T7" fmla="*/ 87 h 94"/>
                  <a:gd name="T8" fmla="*/ 61 w 86"/>
                  <a:gd name="T9" fmla="*/ 90 h 94"/>
                  <a:gd name="T10" fmla="*/ 54 w 86"/>
                  <a:gd name="T11" fmla="*/ 92 h 94"/>
                  <a:gd name="T12" fmla="*/ 48 w 86"/>
                  <a:gd name="T13" fmla="*/ 93 h 94"/>
                  <a:gd name="T14" fmla="*/ 41 w 86"/>
                  <a:gd name="T15" fmla="*/ 94 h 94"/>
                  <a:gd name="T16" fmla="*/ 34 w 86"/>
                  <a:gd name="T17" fmla="*/ 94 h 94"/>
                  <a:gd name="T18" fmla="*/ 19 w 86"/>
                  <a:gd name="T19" fmla="*/ 81 h 94"/>
                  <a:gd name="T20" fmla="*/ 12 w 86"/>
                  <a:gd name="T21" fmla="*/ 62 h 94"/>
                  <a:gd name="T22" fmla="*/ 7 w 86"/>
                  <a:gd name="T23" fmla="*/ 39 h 94"/>
                  <a:gd name="T24" fmla="*/ 0 w 86"/>
                  <a:gd name="T25" fmla="*/ 18 h 94"/>
                  <a:gd name="T26" fmla="*/ 8 w 86"/>
                  <a:gd name="T27" fmla="*/ 17 h 94"/>
                  <a:gd name="T28" fmla="*/ 16 w 86"/>
                  <a:gd name="T29" fmla="*/ 15 h 94"/>
                  <a:gd name="T30" fmla="*/ 23 w 86"/>
                  <a:gd name="T31" fmla="*/ 11 h 94"/>
                  <a:gd name="T32" fmla="*/ 30 w 86"/>
                  <a:gd name="T33" fmla="*/ 8 h 94"/>
                  <a:gd name="T34" fmla="*/ 36 w 86"/>
                  <a:gd name="T35" fmla="*/ 4 h 94"/>
                  <a:gd name="T36" fmla="*/ 43 w 86"/>
                  <a:gd name="T37" fmla="*/ 2 h 94"/>
                  <a:gd name="T38" fmla="*/ 50 w 86"/>
                  <a:gd name="T39" fmla="*/ 0 h 94"/>
                  <a:gd name="T40" fmla="*/ 58 w 86"/>
                  <a:gd name="T41" fmla="*/ 1 h 94"/>
                  <a:gd name="T42" fmla="*/ 86 w 86"/>
                  <a:gd name="T43" fmla="*/ 7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86" y="75"/>
                    </a:moveTo>
                    <a:lnTo>
                      <a:pt x="80" y="79"/>
                    </a:lnTo>
                    <a:lnTo>
                      <a:pt x="74" y="84"/>
                    </a:lnTo>
                    <a:lnTo>
                      <a:pt x="68" y="87"/>
                    </a:lnTo>
                    <a:lnTo>
                      <a:pt x="61" y="90"/>
                    </a:lnTo>
                    <a:lnTo>
                      <a:pt x="54" y="92"/>
                    </a:lnTo>
                    <a:lnTo>
                      <a:pt x="48" y="93"/>
                    </a:lnTo>
                    <a:lnTo>
                      <a:pt x="41" y="94"/>
                    </a:lnTo>
                    <a:lnTo>
                      <a:pt x="34" y="94"/>
                    </a:lnTo>
                    <a:lnTo>
                      <a:pt x="19" y="81"/>
                    </a:lnTo>
                    <a:lnTo>
                      <a:pt x="12" y="62"/>
                    </a:lnTo>
                    <a:lnTo>
                      <a:pt x="7" y="39"/>
                    </a:lnTo>
                    <a:lnTo>
                      <a:pt x="0" y="18"/>
                    </a:lnTo>
                    <a:lnTo>
                      <a:pt x="8" y="17"/>
                    </a:lnTo>
                    <a:lnTo>
                      <a:pt x="16" y="15"/>
                    </a:lnTo>
                    <a:lnTo>
                      <a:pt x="23" y="11"/>
                    </a:lnTo>
                    <a:lnTo>
                      <a:pt x="30" y="8"/>
                    </a:lnTo>
                    <a:lnTo>
                      <a:pt x="36" y="4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58" y="1"/>
                    </a:lnTo>
                    <a:lnTo>
                      <a:pt x="86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3" name="Freeform 39"/>
              <p:cNvSpPr>
                <a:spLocks/>
              </p:cNvSpPr>
              <p:nvPr/>
            </p:nvSpPr>
            <p:spPr bwMode="auto">
              <a:xfrm>
                <a:off x="5143" y="1724"/>
                <a:ext cx="33" cy="29"/>
              </a:xfrm>
              <a:custGeom>
                <a:avLst/>
                <a:gdLst>
                  <a:gd name="T0" fmla="*/ 67 w 67"/>
                  <a:gd name="T1" fmla="*/ 34 h 58"/>
                  <a:gd name="T2" fmla="*/ 61 w 67"/>
                  <a:gd name="T3" fmla="*/ 45 h 58"/>
                  <a:gd name="T4" fmla="*/ 55 w 67"/>
                  <a:gd name="T5" fmla="*/ 53 h 58"/>
                  <a:gd name="T6" fmla="*/ 46 w 67"/>
                  <a:gd name="T7" fmla="*/ 57 h 58"/>
                  <a:gd name="T8" fmla="*/ 34 w 67"/>
                  <a:gd name="T9" fmla="*/ 58 h 58"/>
                  <a:gd name="T10" fmla="*/ 17 w 67"/>
                  <a:gd name="T11" fmla="*/ 50 h 58"/>
                  <a:gd name="T12" fmla="*/ 8 w 67"/>
                  <a:gd name="T13" fmla="*/ 35 h 58"/>
                  <a:gd name="T14" fmla="*/ 4 w 67"/>
                  <a:gd name="T15" fmla="*/ 17 h 58"/>
                  <a:gd name="T16" fmla="*/ 0 w 67"/>
                  <a:gd name="T17" fmla="*/ 0 h 58"/>
                  <a:gd name="T18" fmla="*/ 9 w 67"/>
                  <a:gd name="T19" fmla="*/ 1 h 58"/>
                  <a:gd name="T20" fmla="*/ 20 w 67"/>
                  <a:gd name="T21" fmla="*/ 3 h 58"/>
                  <a:gd name="T22" fmla="*/ 30 w 67"/>
                  <a:gd name="T23" fmla="*/ 5 h 58"/>
                  <a:gd name="T24" fmla="*/ 40 w 67"/>
                  <a:gd name="T25" fmla="*/ 8 h 58"/>
                  <a:gd name="T26" fmla="*/ 50 w 67"/>
                  <a:gd name="T27" fmla="*/ 12 h 58"/>
                  <a:gd name="T28" fmla="*/ 57 w 67"/>
                  <a:gd name="T29" fmla="*/ 18 h 58"/>
                  <a:gd name="T30" fmla="*/ 63 w 67"/>
                  <a:gd name="T31" fmla="*/ 25 h 58"/>
                  <a:gd name="T32" fmla="*/ 67 w 67"/>
                  <a:gd name="T33" fmla="*/ 3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58">
                    <a:moveTo>
                      <a:pt x="67" y="34"/>
                    </a:moveTo>
                    <a:lnTo>
                      <a:pt x="61" y="45"/>
                    </a:lnTo>
                    <a:lnTo>
                      <a:pt x="55" y="53"/>
                    </a:lnTo>
                    <a:lnTo>
                      <a:pt x="46" y="57"/>
                    </a:lnTo>
                    <a:lnTo>
                      <a:pt x="34" y="58"/>
                    </a:lnTo>
                    <a:lnTo>
                      <a:pt x="17" y="50"/>
                    </a:lnTo>
                    <a:lnTo>
                      <a:pt x="8" y="35"/>
                    </a:lnTo>
                    <a:lnTo>
                      <a:pt x="4" y="1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0" y="3"/>
                    </a:lnTo>
                    <a:lnTo>
                      <a:pt x="30" y="5"/>
                    </a:lnTo>
                    <a:lnTo>
                      <a:pt x="40" y="8"/>
                    </a:lnTo>
                    <a:lnTo>
                      <a:pt x="50" y="12"/>
                    </a:lnTo>
                    <a:lnTo>
                      <a:pt x="57" y="18"/>
                    </a:lnTo>
                    <a:lnTo>
                      <a:pt x="63" y="25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4" name="Freeform 40"/>
              <p:cNvSpPr>
                <a:spLocks/>
              </p:cNvSpPr>
              <p:nvPr/>
            </p:nvSpPr>
            <p:spPr bwMode="auto">
              <a:xfrm>
                <a:off x="4953" y="1730"/>
                <a:ext cx="40" cy="38"/>
              </a:xfrm>
              <a:custGeom>
                <a:avLst/>
                <a:gdLst>
                  <a:gd name="T0" fmla="*/ 81 w 81"/>
                  <a:gd name="T1" fmla="*/ 45 h 76"/>
                  <a:gd name="T2" fmla="*/ 80 w 81"/>
                  <a:gd name="T3" fmla="*/ 54 h 76"/>
                  <a:gd name="T4" fmla="*/ 75 w 81"/>
                  <a:gd name="T5" fmla="*/ 60 h 76"/>
                  <a:gd name="T6" fmla="*/ 69 w 81"/>
                  <a:gd name="T7" fmla="*/ 65 h 76"/>
                  <a:gd name="T8" fmla="*/ 62 w 81"/>
                  <a:gd name="T9" fmla="*/ 67 h 76"/>
                  <a:gd name="T10" fmla="*/ 53 w 81"/>
                  <a:gd name="T11" fmla="*/ 68 h 76"/>
                  <a:gd name="T12" fmla="*/ 45 w 81"/>
                  <a:gd name="T13" fmla="*/ 70 h 76"/>
                  <a:gd name="T14" fmla="*/ 37 w 81"/>
                  <a:gd name="T15" fmla="*/ 73 h 76"/>
                  <a:gd name="T16" fmla="*/ 29 w 81"/>
                  <a:gd name="T17" fmla="*/ 76 h 76"/>
                  <a:gd name="T18" fmla="*/ 17 w 81"/>
                  <a:gd name="T19" fmla="*/ 67 h 76"/>
                  <a:gd name="T20" fmla="*/ 9 w 81"/>
                  <a:gd name="T21" fmla="*/ 51 h 76"/>
                  <a:gd name="T22" fmla="*/ 5 w 81"/>
                  <a:gd name="T23" fmla="*/ 34 h 76"/>
                  <a:gd name="T24" fmla="*/ 0 w 81"/>
                  <a:gd name="T25" fmla="*/ 19 h 76"/>
                  <a:gd name="T26" fmla="*/ 8 w 81"/>
                  <a:gd name="T27" fmla="*/ 16 h 76"/>
                  <a:gd name="T28" fmla="*/ 16 w 81"/>
                  <a:gd name="T29" fmla="*/ 14 h 76"/>
                  <a:gd name="T30" fmla="*/ 23 w 81"/>
                  <a:gd name="T31" fmla="*/ 10 h 76"/>
                  <a:gd name="T32" fmla="*/ 31 w 81"/>
                  <a:gd name="T33" fmla="*/ 6 h 76"/>
                  <a:gd name="T34" fmla="*/ 39 w 81"/>
                  <a:gd name="T35" fmla="*/ 2 h 76"/>
                  <a:gd name="T36" fmla="*/ 46 w 81"/>
                  <a:gd name="T37" fmla="*/ 1 h 76"/>
                  <a:gd name="T38" fmla="*/ 54 w 81"/>
                  <a:gd name="T39" fmla="*/ 0 h 76"/>
                  <a:gd name="T40" fmla="*/ 62 w 81"/>
                  <a:gd name="T41" fmla="*/ 2 h 76"/>
                  <a:gd name="T42" fmla="*/ 81 w 81"/>
                  <a:gd name="T43" fmla="*/ 4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76">
                    <a:moveTo>
                      <a:pt x="81" y="45"/>
                    </a:moveTo>
                    <a:lnTo>
                      <a:pt x="80" y="54"/>
                    </a:lnTo>
                    <a:lnTo>
                      <a:pt x="75" y="60"/>
                    </a:lnTo>
                    <a:lnTo>
                      <a:pt x="69" y="65"/>
                    </a:lnTo>
                    <a:lnTo>
                      <a:pt x="62" y="67"/>
                    </a:lnTo>
                    <a:lnTo>
                      <a:pt x="53" y="68"/>
                    </a:lnTo>
                    <a:lnTo>
                      <a:pt x="45" y="70"/>
                    </a:lnTo>
                    <a:lnTo>
                      <a:pt x="37" y="73"/>
                    </a:lnTo>
                    <a:lnTo>
                      <a:pt x="29" y="76"/>
                    </a:lnTo>
                    <a:lnTo>
                      <a:pt x="17" y="67"/>
                    </a:lnTo>
                    <a:lnTo>
                      <a:pt x="9" y="51"/>
                    </a:lnTo>
                    <a:lnTo>
                      <a:pt x="5" y="34"/>
                    </a:lnTo>
                    <a:lnTo>
                      <a:pt x="0" y="19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3" y="10"/>
                    </a:lnTo>
                    <a:lnTo>
                      <a:pt x="31" y="6"/>
                    </a:lnTo>
                    <a:lnTo>
                      <a:pt x="39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2" y="2"/>
                    </a:lnTo>
                    <a:lnTo>
                      <a:pt x="81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5" name="Freeform 41"/>
              <p:cNvSpPr>
                <a:spLocks/>
              </p:cNvSpPr>
              <p:nvPr/>
            </p:nvSpPr>
            <p:spPr bwMode="auto">
              <a:xfrm>
                <a:off x="4739" y="1733"/>
                <a:ext cx="23" cy="32"/>
              </a:xfrm>
              <a:custGeom>
                <a:avLst/>
                <a:gdLst>
                  <a:gd name="T0" fmla="*/ 44 w 47"/>
                  <a:gd name="T1" fmla="*/ 38 h 65"/>
                  <a:gd name="T2" fmla="*/ 47 w 47"/>
                  <a:gd name="T3" fmla="*/ 46 h 65"/>
                  <a:gd name="T4" fmla="*/ 44 w 47"/>
                  <a:gd name="T5" fmla="*/ 51 h 65"/>
                  <a:gd name="T6" fmla="*/ 40 w 47"/>
                  <a:gd name="T7" fmla="*/ 55 h 65"/>
                  <a:gd name="T8" fmla="*/ 33 w 47"/>
                  <a:gd name="T9" fmla="*/ 58 h 65"/>
                  <a:gd name="T10" fmla="*/ 26 w 47"/>
                  <a:gd name="T11" fmla="*/ 59 h 65"/>
                  <a:gd name="T12" fmla="*/ 18 w 47"/>
                  <a:gd name="T13" fmla="*/ 60 h 65"/>
                  <a:gd name="T14" fmla="*/ 11 w 47"/>
                  <a:gd name="T15" fmla="*/ 62 h 65"/>
                  <a:gd name="T16" fmla="*/ 6 w 47"/>
                  <a:gd name="T17" fmla="*/ 65 h 65"/>
                  <a:gd name="T18" fmla="*/ 0 w 47"/>
                  <a:gd name="T19" fmla="*/ 50 h 65"/>
                  <a:gd name="T20" fmla="*/ 6 w 47"/>
                  <a:gd name="T21" fmla="*/ 40 h 65"/>
                  <a:gd name="T22" fmla="*/ 9 w 47"/>
                  <a:gd name="T23" fmla="*/ 28 h 65"/>
                  <a:gd name="T24" fmla="*/ 11 w 47"/>
                  <a:gd name="T25" fmla="*/ 13 h 65"/>
                  <a:gd name="T26" fmla="*/ 17 w 47"/>
                  <a:gd name="T27" fmla="*/ 0 h 65"/>
                  <a:gd name="T28" fmla="*/ 27 w 47"/>
                  <a:gd name="T29" fmla="*/ 5 h 65"/>
                  <a:gd name="T30" fmla="*/ 34 w 47"/>
                  <a:gd name="T31" fmla="*/ 15 h 65"/>
                  <a:gd name="T32" fmla="*/ 40 w 47"/>
                  <a:gd name="T33" fmla="*/ 27 h 65"/>
                  <a:gd name="T34" fmla="*/ 44 w 47"/>
                  <a:gd name="T35" fmla="*/ 3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65">
                    <a:moveTo>
                      <a:pt x="44" y="38"/>
                    </a:moveTo>
                    <a:lnTo>
                      <a:pt x="47" y="46"/>
                    </a:lnTo>
                    <a:lnTo>
                      <a:pt x="44" y="51"/>
                    </a:lnTo>
                    <a:lnTo>
                      <a:pt x="40" y="55"/>
                    </a:lnTo>
                    <a:lnTo>
                      <a:pt x="33" y="58"/>
                    </a:lnTo>
                    <a:lnTo>
                      <a:pt x="26" y="59"/>
                    </a:lnTo>
                    <a:lnTo>
                      <a:pt x="18" y="60"/>
                    </a:lnTo>
                    <a:lnTo>
                      <a:pt x="11" y="62"/>
                    </a:lnTo>
                    <a:lnTo>
                      <a:pt x="6" y="65"/>
                    </a:lnTo>
                    <a:lnTo>
                      <a:pt x="0" y="50"/>
                    </a:lnTo>
                    <a:lnTo>
                      <a:pt x="6" y="40"/>
                    </a:lnTo>
                    <a:lnTo>
                      <a:pt x="9" y="28"/>
                    </a:lnTo>
                    <a:lnTo>
                      <a:pt x="11" y="13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34" y="15"/>
                    </a:lnTo>
                    <a:lnTo>
                      <a:pt x="40" y="27"/>
                    </a:lnTo>
                    <a:lnTo>
                      <a:pt x="4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6" name="Freeform 42"/>
              <p:cNvSpPr>
                <a:spLocks/>
              </p:cNvSpPr>
              <p:nvPr/>
            </p:nvSpPr>
            <p:spPr bwMode="auto">
              <a:xfrm>
                <a:off x="4853" y="1734"/>
                <a:ext cx="37" cy="26"/>
              </a:xfrm>
              <a:custGeom>
                <a:avLst/>
                <a:gdLst>
                  <a:gd name="T0" fmla="*/ 75 w 75"/>
                  <a:gd name="T1" fmla="*/ 31 h 52"/>
                  <a:gd name="T2" fmla="*/ 75 w 75"/>
                  <a:gd name="T3" fmla="*/ 38 h 52"/>
                  <a:gd name="T4" fmla="*/ 64 w 75"/>
                  <a:gd name="T5" fmla="*/ 39 h 52"/>
                  <a:gd name="T6" fmla="*/ 54 w 75"/>
                  <a:gd name="T7" fmla="*/ 43 h 52"/>
                  <a:gd name="T8" fmla="*/ 41 w 75"/>
                  <a:gd name="T9" fmla="*/ 48 h 52"/>
                  <a:gd name="T10" fmla="*/ 30 w 75"/>
                  <a:gd name="T11" fmla="*/ 51 h 52"/>
                  <a:gd name="T12" fmla="*/ 19 w 75"/>
                  <a:gd name="T13" fmla="*/ 52 h 52"/>
                  <a:gd name="T14" fmla="*/ 10 w 75"/>
                  <a:gd name="T15" fmla="*/ 50 h 52"/>
                  <a:gd name="T16" fmla="*/ 3 w 75"/>
                  <a:gd name="T17" fmla="*/ 42 h 52"/>
                  <a:gd name="T18" fmla="*/ 0 w 75"/>
                  <a:gd name="T19" fmla="*/ 27 h 52"/>
                  <a:gd name="T20" fmla="*/ 9 w 75"/>
                  <a:gd name="T21" fmla="*/ 22 h 52"/>
                  <a:gd name="T22" fmla="*/ 20 w 75"/>
                  <a:gd name="T23" fmla="*/ 15 h 52"/>
                  <a:gd name="T24" fmla="*/ 33 w 75"/>
                  <a:gd name="T25" fmla="*/ 8 h 52"/>
                  <a:gd name="T26" fmla="*/ 46 w 75"/>
                  <a:gd name="T27" fmla="*/ 3 h 52"/>
                  <a:gd name="T28" fmla="*/ 57 w 75"/>
                  <a:gd name="T29" fmla="*/ 0 h 52"/>
                  <a:gd name="T30" fmla="*/ 66 w 75"/>
                  <a:gd name="T31" fmla="*/ 4 h 52"/>
                  <a:gd name="T32" fmla="*/ 73 w 75"/>
                  <a:gd name="T33" fmla="*/ 13 h 52"/>
                  <a:gd name="T34" fmla="*/ 75 w 75"/>
                  <a:gd name="T35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52">
                    <a:moveTo>
                      <a:pt x="75" y="31"/>
                    </a:moveTo>
                    <a:lnTo>
                      <a:pt x="75" y="38"/>
                    </a:lnTo>
                    <a:lnTo>
                      <a:pt x="64" y="39"/>
                    </a:lnTo>
                    <a:lnTo>
                      <a:pt x="54" y="43"/>
                    </a:lnTo>
                    <a:lnTo>
                      <a:pt x="41" y="48"/>
                    </a:lnTo>
                    <a:lnTo>
                      <a:pt x="30" y="51"/>
                    </a:lnTo>
                    <a:lnTo>
                      <a:pt x="19" y="52"/>
                    </a:lnTo>
                    <a:lnTo>
                      <a:pt x="10" y="50"/>
                    </a:lnTo>
                    <a:lnTo>
                      <a:pt x="3" y="42"/>
                    </a:lnTo>
                    <a:lnTo>
                      <a:pt x="0" y="27"/>
                    </a:lnTo>
                    <a:lnTo>
                      <a:pt x="9" y="22"/>
                    </a:lnTo>
                    <a:lnTo>
                      <a:pt x="20" y="15"/>
                    </a:lnTo>
                    <a:lnTo>
                      <a:pt x="33" y="8"/>
                    </a:lnTo>
                    <a:lnTo>
                      <a:pt x="46" y="3"/>
                    </a:lnTo>
                    <a:lnTo>
                      <a:pt x="57" y="0"/>
                    </a:lnTo>
                    <a:lnTo>
                      <a:pt x="66" y="4"/>
                    </a:lnTo>
                    <a:lnTo>
                      <a:pt x="73" y="13"/>
                    </a:lnTo>
                    <a:lnTo>
                      <a:pt x="7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7" name="Freeform 43"/>
              <p:cNvSpPr>
                <a:spLocks/>
              </p:cNvSpPr>
              <p:nvPr/>
            </p:nvSpPr>
            <p:spPr bwMode="auto">
              <a:xfrm>
                <a:off x="5053" y="1739"/>
                <a:ext cx="42" cy="37"/>
              </a:xfrm>
              <a:custGeom>
                <a:avLst/>
                <a:gdLst>
                  <a:gd name="T0" fmla="*/ 86 w 86"/>
                  <a:gd name="T1" fmla="*/ 57 h 73"/>
                  <a:gd name="T2" fmla="*/ 78 w 86"/>
                  <a:gd name="T3" fmla="*/ 58 h 73"/>
                  <a:gd name="T4" fmla="*/ 70 w 86"/>
                  <a:gd name="T5" fmla="*/ 62 h 73"/>
                  <a:gd name="T6" fmla="*/ 61 w 86"/>
                  <a:gd name="T7" fmla="*/ 65 h 73"/>
                  <a:gd name="T8" fmla="*/ 53 w 86"/>
                  <a:gd name="T9" fmla="*/ 69 h 73"/>
                  <a:gd name="T10" fmla="*/ 45 w 86"/>
                  <a:gd name="T11" fmla="*/ 71 h 73"/>
                  <a:gd name="T12" fmla="*/ 36 w 86"/>
                  <a:gd name="T13" fmla="*/ 73 h 73"/>
                  <a:gd name="T14" fmla="*/ 28 w 86"/>
                  <a:gd name="T15" fmla="*/ 73 h 73"/>
                  <a:gd name="T16" fmla="*/ 19 w 86"/>
                  <a:gd name="T17" fmla="*/ 71 h 73"/>
                  <a:gd name="T18" fmla="*/ 14 w 86"/>
                  <a:gd name="T19" fmla="*/ 57 h 73"/>
                  <a:gd name="T20" fmla="*/ 8 w 86"/>
                  <a:gd name="T21" fmla="*/ 46 h 73"/>
                  <a:gd name="T22" fmla="*/ 2 w 86"/>
                  <a:gd name="T23" fmla="*/ 33 h 73"/>
                  <a:gd name="T24" fmla="*/ 0 w 86"/>
                  <a:gd name="T25" fmla="*/ 17 h 73"/>
                  <a:gd name="T26" fmla="*/ 8 w 86"/>
                  <a:gd name="T27" fmla="*/ 15 h 73"/>
                  <a:gd name="T28" fmla="*/ 15 w 86"/>
                  <a:gd name="T29" fmla="*/ 12 h 73"/>
                  <a:gd name="T30" fmla="*/ 23 w 86"/>
                  <a:gd name="T31" fmla="*/ 9 h 73"/>
                  <a:gd name="T32" fmla="*/ 30 w 86"/>
                  <a:gd name="T33" fmla="*/ 5 h 73"/>
                  <a:gd name="T34" fmla="*/ 38 w 86"/>
                  <a:gd name="T35" fmla="*/ 3 h 73"/>
                  <a:gd name="T36" fmla="*/ 46 w 86"/>
                  <a:gd name="T37" fmla="*/ 1 h 73"/>
                  <a:gd name="T38" fmla="*/ 55 w 86"/>
                  <a:gd name="T39" fmla="*/ 0 h 73"/>
                  <a:gd name="T40" fmla="*/ 64 w 86"/>
                  <a:gd name="T41" fmla="*/ 0 h 73"/>
                  <a:gd name="T42" fmla="*/ 86 w 86"/>
                  <a:gd name="T43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73">
                    <a:moveTo>
                      <a:pt x="86" y="57"/>
                    </a:moveTo>
                    <a:lnTo>
                      <a:pt x="78" y="58"/>
                    </a:lnTo>
                    <a:lnTo>
                      <a:pt x="70" y="62"/>
                    </a:lnTo>
                    <a:lnTo>
                      <a:pt x="61" y="65"/>
                    </a:lnTo>
                    <a:lnTo>
                      <a:pt x="53" y="69"/>
                    </a:lnTo>
                    <a:lnTo>
                      <a:pt x="45" y="71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19" y="71"/>
                    </a:lnTo>
                    <a:lnTo>
                      <a:pt x="14" y="57"/>
                    </a:lnTo>
                    <a:lnTo>
                      <a:pt x="8" y="46"/>
                    </a:lnTo>
                    <a:lnTo>
                      <a:pt x="2" y="33"/>
                    </a:lnTo>
                    <a:lnTo>
                      <a:pt x="0" y="17"/>
                    </a:lnTo>
                    <a:lnTo>
                      <a:pt x="8" y="15"/>
                    </a:lnTo>
                    <a:lnTo>
                      <a:pt x="15" y="12"/>
                    </a:lnTo>
                    <a:lnTo>
                      <a:pt x="23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6" y="1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8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8" name="Freeform 44"/>
              <p:cNvSpPr>
                <a:spLocks/>
              </p:cNvSpPr>
              <p:nvPr/>
            </p:nvSpPr>
            <p:spPr bwMode="auto">
              <a:xfrm>
                <a:off x="4911" y="1745"/>
                <a:ext cx="40" cy="39"/>
              </a:xfrm>
              <a:custGeom>
                <a:avLst/>
                <a:gdLst>
                  <a:gd name="T0" fmla="*/ 79 w 79"/>
                  <a:gd name="T1" fmla="*/ 55 h 80"/>
                  <a:gd name="T2" fmla="*/ 71 w 79"/>
                  <a:gd name="T3" fmla="*/ 61 h 80"/>
                  <a:gd name="T4" fmla="*/ 63 w 79"/>
                  <a:gd name="T5" fmla="*/ 66 h 80"/>
                  <a:gd name="T6" fmla="*/ 56 w 79"/>
                  <a:gd name="T7" fmla="*/ 70 h 80"/>
                  <a:gd name="T8" fmla="*/ 50 w 79"/>
                  <a:gd name="T9" fmla="*/ 74 h 80"/>
                  <a:gd name="T10" fmla="*/ 41 w 79"/>
                  <a:gd name="T11" fmla="*/ 76 h 80"/>
                  <a:gd name="T12" fmla="*/ 33 w 79"/>
                  <a:gd name="T13" fmla="*/ 78 h 80"/>
                  <a:gd name="T14" fmla="*/ 24 w 79"/>
                  <a:gd name="T15" fmla="*/ 80 h 80"/>
                  <a:gd name="T16" fmla="*/ 15 w 79"/>
                  <a:gd name="T17" fmla="*/ 80 h 80"/>
                  <a:gd name="T18" fmla="*/ 10 w 79"/>
                  <a:gd name="T19" fmla="*/ 66 h 80"/>
                  <a:gd name="T20" fmla="*/ 5 w 79"/>
                  <a:gd name="T21" fmla="*/ 51 h 80"/>
                  <a:gd name="T22" fmla="*/ 0 w 79"/>
                  <a:gd name="T23" fmla="*/ 37 h 80"/>
                  <a:gd name="T24" fmla="*/ 1 w 79"/>
                  <a:gd name="T25" fmla="*/ 20 h 80"/>
                  <a:gd name="T26" fmla="*/ 9 w 79"/>
                  <a:gd name="T27" fmla="*/ 17 h 80"/>
                  <a:gd name="T28" fmla="*/ 17 w 79"/>
                  <a:gd name="T29" fmla="*/ 15 h 80"/>
                  <a:gd name="T30" fmla="*/ 24 w 79"/>
                  <a:gd name="T31" fmla="*/ 10 h 80"/>
                  <a:gd name="T32" fmla="*/ 32 w 79"/>
                  <a:gd name="T33" fmla="*/ 7 h 80"/>
                  <a:gd name="T34" fmla="*/ 39 w 79"/>
                  <a:gd name="T35" fmla="*/ 2 h 80"/>
                  <a:gd name="T36" fmla="*/ 47 w 79"/>
                  <a:gd name="T37" fmla="*/ 0 h 80"/>
                  <a:gd name="T38" fmla="*/ 55 w 79"/>
                  <a:gd name="T39" fmla="*/ 0 h 80"/>
                  <a:gd name="T40" fmla="*/ 65 w 79"/>
                  <a:gd name="T41" fmla="*/ 1 h 80"/>
                  <a:gd name="T42" fmla="*/ 79 w 79"/>
                  <a:gd name="T43" fmla="*/ 5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80">
                    <a:moveTo>
                      <a:pt x="79" y="55"/>
                    </a:moveTo>
                    <a:lnTo>
                      <a:pt x="71" y="61"/>
                    </a:lnTo>
                    <a:lnTo>
                      <a:pt x="63" y="66"/>
                    </a:lnTo>
                    <a:lnTo>
                      <a:pt x="56" y="70"/>
                    </a:lnTo>
                    <a:lnTo>
                      <a:pt x="50" y="74"/>
                    </a:lnTo>
                    <a:lnTo>
                      <a:pt x="41" y="76"/>
                    </a:lnTo>
                    <a:lnTo>
                      <a:pt x="33" y="78"/>
                    </a:lnTo>
                    <a:lnTo>
                      <a:pt x="24" y="80"/>
                    </a:lnTo>
                    <a:lnTo>
                      <a:pt x="15" y="80"/>
                    </a:lnTo>
                    <a:lnTo>
                      <a:pt x="10" y="66"/>
                    </a:lnTo>
                    <a:lnTo>
                      <a:pt x="5" y="51"/>
                    </a:lnTo>
                    <a:lnTo>
                      <a:pt x="0" y="37"/>
                    </a:lnTo>
                    <a:lnTo>
                      <a:pt x="1" y="20"/>
                    </a:lnTo>
                    <a:lnTo>
                      <a:pt x="9" y="17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5" y="1"/>
                    </a:lnTo>
                    <a:lnTo>
                      <a:pt x="79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29" name="Freeform 45"/>
              <p:cNvSpPr>
                <a:spLocks/>
              </p:cNvSpPr>
              <p:nvPr/>
            </p:nvSpPr>
            <p:spPr bwMode="auto">
              <a:xfrm>
                <a:off x="4811" y="1745"/>
                <a:ext cx="12" cy="7"/>
              </a:xfrm>
              <a:custGeom>
                <a:avLst/>
                <a:gdLst>
                  <a:gd name="T0" fmla="*/ 23 w 23"/>
                  <a:gd name="T1" fmla="*/ 1 h 15"/>
                  <a:gd name="T2" fmla="*/ 23 w 23"/>
                  <a:gd name="T3" fmla="*/ 6 h 15"/>
                  <a:gd name="T4" fmla="*/ 22 w 23"/>
                  <a:gd name="T5" fmla="*/ 9 h 15"/>
                  <a:gd name="T6" fmla="*/ 18 w 23"/>
                  <a:gd name="T7" fmla="*/ 13 h 15"/>
                  <a:gd name="T8" fmla="*/ 14 w 23"/>
                  <a:gd name="T9" fmla="*/ 15 h 15"/>
                  <a:gd name="T10" fmla="*/ 9 w 23"/>
                  <a:gd name="T11" fmla="*/ 15 h 15"/>
                  <a:gd name="T12" fmla="*/ 5 w 23"/>
                  <a:gd name="T13" fmla="*/ 14 h 15"/>
                  <a:gd name="T14" fmla="*/ 3 w 23"/>
                  <a:gd name="T15" fmla="*/ 12 h 15"/>
                  <a:gd name="T16" fmla="*/ 0 w 23"/>
                  <a:gd name="T17" fmla="*/ 10 h 15"/>
                  <a:gd name="T18" fmla="*/ 5 w 23"/>
                  <a:gd name="T19" fmla="*/ 7 h 15"/>
                  <a:gd name="T20" fmla="*/ 10 w 23"/>
                  <a:gd name="T21" fmla="*/ 4 h 15"/>
                  <a:gd name="T22" fmla="*/ 15 w 23"/>
                  <a:gd name="T23" fmla="*/ 0 h 15"/>
                  <a:gd name="T24" fmla="*/ 23 w 23"/>
                  <a:gd name="T2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5">
                    <a:moveTo>
                      <a:pt x="23" y="1"/>
                    </a:moveTo>
                    <a:lnTo>
                      <a:pt x="23" y="6"/>
                    </a:lnTo>
                    <a:lnTo>
                      <a:pt x="22" y="9"/>
                    </a:lnTo>
                    <a:lnTo>
                      <a:pt x="18" y="13"/>
                    </a:lnTo>
                    <a:lnTo>
                      <a:pt x="14" y="15"/>
                    </a:lnTo>
                    <a:lnTo>
                      <a:pt x="9" y="15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10" y="4"/>
                    </a:lnTo>
                    <a:lnTo>
                      <a:pt x="15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0" name="Freeform 46"/>
              <p:cNvSpPr>
                <a:spLocks/>
              </p:cNvSpPr>
              <p:nvPr/>
            </p:nvSpPr>
            <p:spPr bwMode="auto">
              <a:xfrm>
                <a:off x="5195" y="1750"/>
                <a:ext cx="18" cy="12"/>
              </a:xfrm>
              <a:custGeom>
                <a:avLst/>
                <a:gdLst>
                  <a:gd name="T0" fmla="*/ 36 w 36"/>
                  <a:gd name="T1" fmla="*/ 23 h 25"/>
                  <a:gd name="T2" fmla="*/ 31 w 36"/>
                  <a:gd name="T3" fmla="*/ 23 h 25"/>
                  <a:gd name="T4" fmla="*/ 26 w 36"/>
                  <a:gd name="T5" fmla="*/ 23 h 25"/>
                  <a:gd name="T6" fmla="*/ 22 w 36"/>
                  <a:gd name="T7" fmla="*/ 25 h 25"/>
                  <a:gd name="T8" fmla="*/ 17 w 36"/>
                  <a:gd name="T9" fmla="*/ 25 h 25"/>
                  <a:gd name="T10" fmla="*/ 13 w 36"/>
                  <a:gd name="T11" fmla="*/ 25 h 25"/>
                  <a:gd name="T12" fmla="*/ 8 w 36"/>
                  <a:gd name="T13" fmla="*/ 22 h 25"/>
                  <a:gd name="T14" fmla="*/ 3 w 36"/>
                  <a:gd name="T15" fmla="*/ 20 h 25"/>
                  <a:gd name="T16" fmla="*/ 0 w 36"/>
                  <a:gd name="T17" fmla="*/ 14 h 25"/>
                  <a:gd name="T18" fmla="*/ 7 w 36"/>
                  <a:gd name="T19" fmla="*/ 0 h 25"/>
                  <a:gd name="T20" fmla="*/ 17 w 36"/>
                  <a:gd name="T21" fmla="*/ 3 h 25"/>
                  <a:gd name="T22" fmla="*/ 25 w 36"/>
                  <a:gd name="T23" fmla="*/ 7 h 25"/>
                  <a:gd name="T24" fmla="*/ 32 w 36"/>
                  <a:gd name="T25" fmla="*/ 14 h 25"/>
                  <a:gd name="T26" fmla="*/ 36 w 36"/>
                  <a:gd name="T2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5">
                    <a:moveTo>
                      <a:pt x="36" y="23"/>
                    </a:moveTo>
                    <a:lnTo>
                      <a:pt x="31" y="23"/>
                    </a:lnTo>
                    <a:lnTo>
                      <a:pt x="26" y="23"/>
                    </a:lnTo>
                    <a:lnTo>
                      <a:pt x="22" y="25"/>
                    </a:lnTo>
                    <a:lnTo>
                      <a:pt x="17" y="25"/>
                    </a:lnTo>
                    <a:lnTo>
                      <a:pt x="13" y="25"/>
                    </a:lnTo>
                    <a:lnTo>
                      <a:pt x="8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17" y="3"/>
                    </a:lnTo>
                    <a:lnTo>
                      <a:pt x="25" y="7"/>
                    </a:lnTo>
                    <a:lnTo>
                      <a:pt x="32" y="14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1" name="Freeform 47"/>
              <p:cNvSpPr>
                <a:spLocks/>
              </p:cNvSpPr>
              <p:nvPr/>
            </p:nvSpPr>
            <p:spPr bwMode="auto">
              <a:xfrm>
                <a:off x="4816" y="1754"/>
                <a:ext cx="33" cy="27"/>
              </a:xfrm>
              <a:custGeom>
                <a:avLst/>
                <a:gdLst>
                  <a:gd name="T0" fmla="*/ 67 w 67"/>
                  <a:gd name="T1" fmla="*/ 21 h 56"/>
                  <a:gd name="T2" fmla="*/ 62 w 67"/>
                  <a:gd name="T3" fmla="*/ 28 h 56"/>
                  <a:gd name="T4" fmla="*/ 58 w 67"/>
                  <a:gd name="T5" fmla="*/ 34 h 56"/>
                  <a:gd name="T6" fmla="*/ 51 w 67"/>
                  <a:gd name="T7" fmla="*/ 39 h 56"/>
                  <a:gd name="T8" fmla="*/ 44 w 67"/>
                  <a:gd name="T9" fmla="*/ 43 h 56"/>
                  <a:gd name="T10" fmla="*/ 36 w 67"/>
                  <a:gd name="T11" fmla="*/ 47 h 56"/>
                  <a:gd name="T12" fmla="*/ 28 w 67"/>
                  <a:gd name="T13" fmla="*/ 50 h 56"/>
                  <a:gd name="T14" fmla="*/ 19 w 67"/>
                  <a:gd name="T15" fmla="*/ 53 h 56"/>
                  <a:gd name="T16" fmla="*/ 11 w 67"/>
                  <a:gd name="T17" fmla="*/ 56 h 56"/>
                  <a:gd name="T18" fmla="*/ 3 w 67"/>
                  <a:gd name="T19" fmla="*/ 51 h 56"/>
                  <a:gd name="T20" fmla="*/ 1 w 67"/>
                  <a:gd name="T21" fmla="*/ 43 h 56"/>
                  <a:gd name="T22" fmla="*/ 0 w 67"/>
                  <a:gd name="T23" fmla="*/ 34 h 56"/>
                  <a:gd name="T24" fmla="*/ 0 w 67"/>
                  <a:gd name="T25" fmla="*/ 24 h 56"/>
                  <a:gd name="T26" fmla="*/ 10 w 67"/>
                  <a:gd name="T27" fmla="*/ 22 h 56"/>
                  <a:gd name="T28" fmla="*/ 21 w 67"/>
                  <a:gd name="T29" fmla="*/ 17 h 56"/>
                  <a:gd name="T30" fmla="*/ 30 w 67"/>
                  <a:gd name="T31" fmla="*/ 11 h 56"/>
                  <a:gd name="T32" fmla="*/ 39 w 67"/>
                  <a:gd name="T33" fmla="*/ 4 h 56"/>
                  <a:gd name="T34" fmla="*/ 47 w 67"/>
                  <a:gd name="T35" fmla="*/ 0 h 56"/>
                  <a:gd name="T36" fmla="*/ 55 w 67"/>
                  <a:gd name="T37" fmla="*/ 0 h 56"/>
                  <a:gd name="T38" fmla="*/ 61 w 67"/>
                  <a:gd name="T39" fmla="*/ 7 h 56"/>
                  <a:gd name="T40" fmla="*/ 67 w 67"/>
                  <a:gd name="T41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56">
                    <a:moveTo>
                      <a:pt x="67" y="21"/>
                    </a:moveTo>
                    <a:lnTo>
                      <a:pt x="62" y="28"/>
                    </a:lnTo>
                    <a:lnTo>
                      <a:pt x="58" y="34"/>
                    </a:lnTo>
                    <a:lnTo>
                      <a:pt x="51" y="39"/>
                    </a:lnTo>
                    <a:lnTo>
                      <a:pt x="44" y="43"/>
                    </a:lnTo>
                    <a:lnTo>
                      <a:pt x="36" y="47"/>
                    </a:lnTo>
                    <a:lnTo>
                      <a:pt x="28" y="50"/>
                    </a:lnTo>
                    <a:lnTo>
                      <a:pt x="19" y="53"/>
                    </a:lnTo>
                    <a:lnTo>
                      <a:pt x="11" y="56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10" y="22"/>
                    </a:lnTo>
                    <a:lnTo>
                      <a:pt x="21" y="17"/>
                    </a:lnTo>
                    <a:lnTo>
                      <a:pt x="30" y="11"/>
                    </a:lnTo>
                    <a:lnTo>
                      <a:pt x="39" y="4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1" y="7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2" name="Freeform 48"/>
              <p:cNvSpPr>
                <a:spLocks/>
              </p:cNvSpPr>
              <p:nvPr/>
            </p:nvSpPr>
            <p:spPr bwMode="auto">
              <a:xfrm>
                <a:off x="5012" y="1753"/>
                <a:ext cx="40" cy="30"/>
              </a:xfrm>
              <a:custGeom>
                <a:avLst/>
                <a:gdLst>
                  <a:gd name="T0" fmla="*/ 78 w 78"/>
                  <a:gd name="T1" fmla="*/ 43 h 60"/>
                  <a:gd name="T2" fmla="*/ 70 w 78"/>
                  <a:gd name="T3" fmla="*/ 46 h 60"/>
                  <a:gd name="T4" fmla="*/ 62 w 78"/>
                  <a:gd name="T5" fmla="*/ 50 h 60"/>
                  <a:gd name="T6" fmla="*/ 53 w 78"/>
                  <a:gd name="T7" fmla="*/ 53 h 60"/>
                  <a:gd name="T8" fmla="*/ 45 w 78"/>
                  <a:gd name="T9" fmla="*/ 57 h 60"/>
                  <a:gd name="T10" fmla="*/ 35 w 78"/>
                  <a:gd name="T11" fmla="*/ 59 h 60"/>
                  <a:gd name="T12" fmla="*/ 27 w 78"/>
                  <a:gd name="T13" fmla="*/ 60 h 60"/>
                  <a:gd name="T14" fmla="*/ 18 w 78"/>
                  <a:gd name="T15" fmla="*/ 59 h 60"/>
                  <a:gd name="T16" fmla="*/ 9 w 78"/>
                  <a:gd name="T17" fmla="*/ 57 h 60"/>
                  <a:gd name="T18" fmla="*/ 4 w 78"/>
                  <a:gd name="T19" fmla="*/ 49 h 60"/>
                  <a:gd name="T20" fmla="*/ 1 w 78"/>
                  <a:gd name="T21" fmla="*/ 40 h 60"/>
                  <a:gd name="T22" fmla="*/ 0 w 78"/>
                  <a:gd name="T23" fmla="*/ 30 h 60"/>
                  <a:gd name="T24" fmla="*/ 0 w 78"/>
                  <a:gd name="T25" fmla="*/ 20 h 60"/>
                  <a:gd name="T26" fmla="*/ 7 w 78"/>
                  <a:gd name="T27" fmla="*/ 18 h 60"/>
                  <a:gd name="T28" fmla="*/ 14 w 78"/>
                  <a:gd name="T29" fmla="*/ 14 h 60"/>
                  <a:gd name="T30" fmla="*/ 21 w 78"/>
                  <a:gd name="T31" fmla="*/ 11 h 60"/>
                  <a:gd name="T32" fmla="*/ 27 w 78"/>
                  <a:gd name="T33" fmla="*/ 7 h 60"/>
                  <a:gd name="T34" fmla="*/ 33 w 78"/>
                  <a:gd name="T35" fmla="*/ 4 h 60"/>
                  <a:gd name="T36" fmla="*/ 40 w 78"/>
                  <a:gd name="T37" fmla="*/ 1 h 60"/>
                  <a:gd name="T38" fmla="*/ 48 w 78"/>
                  <a:gd name="T39" fmla="*/ 0 h 60"/>
                  <a:gd name="T40" fmla="*/ 56 w 78"/>
                  <a:gd name="T41" fmla="*/ 0 h 60"/>
                  <a:gd name="T42" fmla="*/ 78 w 78"/>
                  <a:gd name="T43" fmla="*/ 4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60">
                    <a:moveTo>
                      <a:pt x="78" y="43"/>
                    </a:moveTo>
                    <a:lnTo>
                      <a:pt x="70" y="46"/>
                    </a:lnTo>
                    <a:lnTo>
                      <a:pt x="62" y="50"/>
                    </a:lnTo>
                    <a:lnTo>
                      <a:pt x="53" y="53"/>
                    </a:lnTo>
                    <a:lnTo>
                      <a:pt x="45" y="57"/>
                    </a:lnTo>
                    <a:lnTo>
                      <a:pt x="35" y="59"/>
                    </a:lnTo>
                    <a:lnTo>
                      <a:pt x="27" y="60"/>
                    </a:lnTo>
                    <a:lnTo>
                      <a:pt x="18" y="59"/>
                    </a:lnTo>
                    <a:lnTo>
                      <a:pt x="9" y="57"/>
                    </a:lnTo>
                    <a:lnTo>
                      <a:pt x="4" y="49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7" y="18"/>
                    </a:lnTo>
                    <a:lnTo>
                      <a:pt x="14" y="14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3" y="4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78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3" name="Freeform 49"/>
              <p:cNvSpPr>
                <a:spLocks/>
              </p:cNvSpPr>
              <p:nvPr/>
            </p:nvSpPr>
            <p:spPr bwMode="auto">
              <a:xfrm>
                <a:off x="4776" y="1758"/>
                <a:ext cx="26" cy="15"/>
              </a:xfrm>
              <a:custGeom>
                <a:avLst/>
                <a:gdLst>
                  <a:gd name="T0" fmla="*/ 12 w 52"/>
                  <a:gd name="T1" fmla="*/ 30 h 30"/>
                  <a:gd name="T2" fmla="*/ 0 w 52"/>
                  <a:gd name="T3" fmla="*/ 14 h 30"/>
                  <a:gd name="T4" fmla="*/ 5 w 52"/>
                  <a:gd name="T5" fmla="*/ 9 h 30"/>
                  <a:gd name="T6" fmla="*/ 9 w 52"/>
                  <a:gd name="T7" fmla="*/ 5 h 30"/>
                  <a:gd name="T8" fmla="*/ 16 w 52"/>
                  <a:gd name="T9" fmla="*/ 3 h 30"/>
                  <a:gd name="T10" fmla="*/ 23 w 52"/>
                  <a:gd name="T11" fmla="*/ 1 h 30"/>
                  <a:gd name="T12" fmla="*/ 31 w 52"/>
                  <a:gd name="T13" fmla="*/ 0 h 30"/>
                  <a:gd name="T14" fmla="*/ 38 w 52"/>
                  <a:gd name="T15" fmla="*/ 0 h 30"/>
                  <a:gd name="T16" fmla="*/ 45 w 52"/>
                  <a:gd name="T17" fmla="*/ 1 h 30"/>
                  <a:gd name="T18" fmla="*/ 52 w 52"/>
                  <a:gd name="T19" fmla="*/ 3 h 30"/>
                  <a:gd name="T20" fmla="*/ 12 w 52"/>
                  <a:gd name="T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0">
                    <a:moveTo>
                      <a:pt x="12" y="30"/>
                    </a:moveTo>
                    <a:lnTo>
                      <a:pt x="0" y="14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16" y="3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2" y="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4" name="Freeform 50"/>
              <p:cNvSpPr>
                <a:spLocks/>
              </p:cNvSpPr>
              <p:nvPr/>
            </p:nvSpPr>
            <p:spPr bwMode="auto">
              <a:xfrm>
                <a:off x="4865" y="1762"/>
                <a:ext cx="41" cy="42"/>
              </a:xfrm>
              <a:custGeom>
                <a:avLst/>
                <a:gdLst>
                  <a:gd name="T0" fmla="*/ 82 w 82"/>
                  <a:gd name="T1" fmla="*/ 60 h 84"/>
                  <a:gd name="T2" fmla="*/ 22 w 82"/>
                  <a:gd name="T3" fmla="*/ 84 h 84"/>
                  <a:gd name="T4" fmla="*/ 15 w 82"/>
                  <a:gd name="T5" fmla="*/ 69 h 84"/>
                  <a:gd name="T6" fmla="*/ 9 w 82"/>
                  <a:gd name="T7" fmla="*/ 54 h 84"/>
                  <a:gd name="T8" fmla="*/ 3 w 82"/>
                  <a:gd name="T9" fmla="*/ 38 h 84"/>
                  <a:gd name="T10" fmla="*/ 0 w 82"/>
                  <a:gd name="T11" fmla="*/ 22 h 84"/>
                  <a:gd name="T12" fmla="*/ 10 w 82"/>
                  <a:gd name="T13" fmla="*/ 19 h 84"/>
                  <a:gd name="T14" fmla="*/ 19 w 82"/>
                  <a:gd name="T15" fmla="*/ 15 h 84"/>
                  <a:gd name="T16" fmla="*/ 29 w 82"/>
                  <a:gd name="T17" fmla="*/ 10 h 84"/>
                  <a:gd name="T18" fmla="*/ 38 w 82"/>
                  <a:gd name="T19" fmla="*/ 6 h 84"/>
                  <a:gd name="T20" fmla="*/ 47 w 82"/>
                  <a:gd name="T21" fmla="*/ 2 h 84"/>
                  <a:gd name="T22" fmla="*/ 56 w 82"/>
                  <a:gd name="T23" fmla="*/ 0 h 84"/>
                  <a:gd name="T24" fmla="*/ 64 w 82"/>
                  <a:gd name="T25" fmla="*/ 1 h 84"/>
                  <a:gd name="T26" fmla="*/ 74 w 82"/>
                  <a:gd name="T27" fmla="*/ 6 h 84"/>
                  <a:gd name="T28" fmla="*/ 82 w 82"/>
                  <a:gd name="T29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84">
                    <a:moveTo>
                      <a:pt x="82" y="60"/>
                    </a:moveTo>
                    <a:lnTo>
                      <a:pt x="22" y="84"/>
                    </a:lnTo>
                    <a:lnTo>
                      <a:pt x="15" y="69"/>
                    </a:lnTo>
                    <a:lnTo>
                      <a:pt x="9" y="54"/>
                    </a:lnTo>
                    <a:lnTo>
                      <a:pt x="3" y="38"/>
                    </a:lnTo>
                    <a:lnTo>
                      <a:pt x="0" y="22"/>
                    </a:lnTo>
                    <a:lnTo>
                      <a:pt x="10" y="19"/>
                    </a:lnTo>
                    <a:lnTo>
                      <a:pt x="19" y="15"/>
                    </a:lnTo>
                    <a:lnTo>
                      <a:pt x="29" y="10"/>
                    </a:lnTo>
                    <a:lnTo>
                      <a:pt x="38" y="6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4" y="6"/>
                    </a:lnTo>
                    <a:lnTo>
                      <a:pt x="82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5" name="Freeform 51"/>
              <p:cNvSpPr>
                <a:spLocks/>
              </p:cNvSpPr>
              <p:nvPr/>
            </p:nvSpPr>
            <p:spPr bwMode="auto">
              <a:xfrm>
                <a:off x="4967" y="1770"/>
                <a:ext cx="40" cy="25"/>
              </a:xfrm>
              <a:custGeom>
                <a:avLst/>
                <a:gdLst>
                  <a:gd name="T0" fmla="*/ 79 w 79"/>
                  <a:gd name="T1" fmla="*/ 31 h 50"/>
                  <a:gd name="T2" fmla="*/ 70 w 79"/>
                  <a:gd name="T3" fmla="*/ 34 h 50"/>
                  <a:gd name="T4" fmla="*/ 60 w 79"/>
                  <a:gd name="T5" fmla="*/ 39 h 50"/>
                  <a:gd name="T6" fmla="*/ 50 w 79"/>
                  <a:gd name="T7" fmla="*/ 44 h 50"/>
                  <a:gd name="T8" fmla="*/ 40 w 79"/>
                  <a:gd name="T9" fmla="*/ 47 h 50"/>
                  <a:gd name="T10" fmla="*/ 30 w 79"/>
                  <a:gd name="T11" fmla="*/ 49 h 50"/>
                  <a:gd name="T12" fmla="*/ 19 w 79"/>
                  <a:gd name="T13" fmla="*/ 50 h 50"/>
                  <a:gd name="T14" fmla="*/ 10 w 79"/>
                  <a:gd name="T15" fmla="*/ 48 h 50"/>
                  <a:gd name="T16" fmla="*/ 1 w 79"/>
                  <a:gd name="T17" fmla="*/ 42 h 50"/>
                  <a:gd name="T18" fmla="*/ 0 w 79"/>
                  <a:gd name="T19" fmla="*/ 30 h 50"/>
                  <a:gd name="T20" fmla="*/ 3 w 79"/>
                  <a:gd name="T21" fmla="*/ 20 h 50"/>
                  <a:gd name="T22" fmla="*/ 9 w 79"/>
                  <a:gd name="T23" fmla="*/ 15 h 50"/>
                  <a:gd name="T24" fmla="*/ 18 w 79"/>
                  <a:gd name="T25" fmla="*/ 10 h 50"/>
                  <a:gd name="T26" fmla="*/ 30 w 79"/>
                  <a:gd name="T27" fmla="*/ 8 h 50"/>
                  <a:gd name="T28" fmla="*/ 40 w 79"/>
                  <a:gd name="T29" fmla="*/ 6 h 50"/>
                  <a:gd name="T30" fmla="*/ 50 w 79"/>
                  <a:gd name="T31" fmla="*/ 3 h 50"/>
                  <a:gd name="T32" fmla="*/ 60 w 79"/>
                  <a:gd name="T33" fmla="*/ 0 h 50"/>
                  <a:gd name="T34" fmla="*/ 68 w 79"/>
                  <a:gd name="T35" fmla="*/ 2 h 50"/>
                  <a:gd name="T36" fmla="*/ 73 w 79"/>
                  <a:gd name="T37" fmla="*/ 10 h 50"/>
                  <a:gd name="T38" fmla="*/ 76 w 79"/>
                  <a:gd name="T39" fmla="*/ 22 h 50"/>
                  <a:gd name="T40" fmla="*/ 79 w 79"/>
                  <a:gd name="T4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50">
                    <a:moveTo>
                      <a:pt x="79" y="31"/>
                    </a:moveTo>
                    <a:lnTo>
                      <a:pt x="70" y="34"/>
                    </a:lnTo>
                    <a:lnTo>
                      <a:pt x="60" y="39"/>
                    </a:lnTo>
                    <a:lnTo>
                      <a:pt x="50" y="44"/>
                    </a:lnTo>
                    <a:lnTo>
                      <a:pt x="40" y="47"/>
                    </a:lnTo>
                    <a:lnTo>
                      <a:pt x="30" y="49"/>
                    </a:lnTo>
                    <a:lnTo>
                      <a:pt x="19" y="50"/>
                    </a:lnTo>
                    <a:lnTo>
                      <a:pt x="10" y="48"/>
                    </a:lnTo>
                    <a:lnTo>
                      <a:pt x="1" y="42"/>
                    </a:lnTo>
                    <a:lnTo>
                      <a:pt x="0" y="30"/>
                    </a:lnTo>
                    <a:lnTo>
                      <a:pt x="3" y="20"/>
                    </a:lnTo>
                    <a:lnTo>
                      <a:pt x="9" y="15"/>
                    </a:lnTo>
                    <a:lnTo>
                      <a:pt x="18" y="10"/>
                    </a:lnTo>
                    <a:lnTo>
                      <a:pt x="30" y="8"/>
                    </a:lnTo>
                    <a:lnTo>
                      <a:pt x="40" y="6"/>
                    </a:lnTo>
                    <a:lnTo>
                      <a:pt x="50" y="3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3" y="10"/>
                    </a:lnTo>
                    <a:lnTo>
                      <a:pt x="76" y="22"/>
                    </a:lnTo>
                    <a:lnTo>
                      <a:pt x="7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6" name="Freeform 52"/>
              <p:cNvSpPr>
                <a:spLocks/>
              </p:cNvSpPr>
              <p:nvPr/>
            </p:nvSpPr>
            <p:spPr bwMode="auto">
              <a:xfrm>
                <a:off x="4734" y="1771"/>
                <a:ext cx="34" cy="34"/>
              </a:xfrm>
              <a:custGeom>
                <a:avLst/>
                <a:gdLst>
                  <a:gd name="T0" fmla="*/ 64 w 69"/>
                  <a:gd name="T1" fmla="*/ 31 h 68"/>
                  <a:gd name="T2" fmla="*/ 55 w 69"/>
                  <a:gd name="T3" fmla="*/ 37 h 68"/>
                  <a:gd name="T4" fmla="*/ 49 w 69"/>
                  <a:gd name="T5" fmla="*/ 43 h 68"/>
                  <a:gd name="T6" fmla="*/ 42 w 69"/>
                  <a:gd name="T7" fmla="*/ 50 h 68"/>
                  <a:gd name="T8" fmla="*/ 36 w 69"/>
                  <a:gd name="T9" fmla="*/ 56 h 68"/>
                  <a:gd name="T10" fmla="*/ 29 w 69"/>
                  <a:gd name="T11" fmla="*/ 62 h 68"/>
                  <a:gd name="T12" fmla="*/ 22 w 69"/>
                  <a:gd name="T13" fmla="*/ 67 h 68"/>
                  <a:gd name="T14" fmla="*/ 14 w 69"/>
                  <a:gd name="T15" fmla="*/ 68 h 68"/>
                  <a:gd name="T16" fmla="*/ 6 w 69"/>
                  <a:gd name="T17" fmla="*/ 67 h 68"/>
                  <a:gd name="T18" fmla="*/ 1 w 69"/>
                  <a:gd name="T19" fmla="*/ 52 h 68"/>
                  <a:gd name="T20" fmla="*/ 0 w 69"/>
                  <a:gd name="T21" fmla="*/ 39 h 68"/>
                  <a:gd name="T22" fmla="*/ 4 w 69"/>
                  <a:gd name="T23" fmla="*/ 30 h 68"/>
                  <a:gd name="T24" fmla="*/ 11 w 69"/>
                  <a:gd name="T25" fmla="*/ 22 h 68"/>
                  <a:gd name="T26" fmla="*/ 20 w 69"/>
                  <a:gd name="T27" fmla="*/ 16 h 68"/>
                  <a:gd name="T28" fmla="*/ 31 w 69"/>
                  <a:gd name="T29" fmla="*/ 10 h 68"/>
                  <a:gd name="T30" fmla="*/ 43 w 69"/>
                  <a:gd name="T31" fmla="*/ 6 h 68"/>
                  <a:gd name="T32" fmla="*/ 55 w 69"/>
                  <a:gd name="T33" fmla="*/ 0 h 68"/>
                  <a:gd name="T34" fmla="*/ 65 w 69"/>
                  <a:gd name="T35" fmla="*/ 5 h 68"/>
                  <a:gd name="T36" fmla="*/ 69 w 69"/>
                  <a:gd name="T37" fmla="*/ 12 h 68"/>
                  <a:gd name="T38" fmla="*/ 69 w 69"/>
                  <a:gd name="T39" fmla="*/ 21 h 68"/>
                  <a:gd name="T40" fmla="*/ 64 w 69"/>
                  <a:gd name="T41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64" y="31"/>
                    </a:moveTo>
                    <a:lnTo>
                      <a:pt x="55" y="37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36" y="56"/>
                    </a:lnTo>
                    <a:lnTo>
                      <a:pt x="29" y="62"/>
                    </a:lnTo>
                    <a:lnTo>
                      <a:pt x="22" y="67"/>
                    </a:lnTo>
                    <a:lnTo>
                      <a:pt x="14" y="68"/>
                    </a:lnTo>
                    <a:lnTo>
                      <a:pt x="6" y="67"/>
                    </a:lnTo>
                    <a:lnTo>
                      <a:pt x="1" y="52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1" y="10"/>
                    </a:lnTo>
                    <a:lnTo>
                      <a:pt x="43" y="6"/>
                    </a:lnTo>
                    <a:lnTo>
                      <a:pt x="55" y="0"/>
                    </a:lnTo>
                    <a:lnTo>
                      <a:pt x="65" y="5"/>
                    </a:lnTo>
                    <a:lnTo>
                      <a:pt x="69" y="12"/>
                    </a:lnTo>
                    <a:lnTo>
                      <a:pt x="69" y="21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7" name="Freeform 53"/>
              <p:cNvSpPr>
                <a:spLocks/>
              </p:cNvSpPr>
              <p:nvPr/>
            </p:nvSpPr>
            <p:spPr bwMode="auto">
              <a:xfrm>
                <a:off x="4783" y="1773"/>
                <a:ext cx="26" cy="21"/>
              </a:xfrm>
              <a:custGeom>
                <a:avLst/>
                <a:gdLst>
                  <a:gd name="T0" fmla="*/ 52 w 52"/>
                  <a:gd name="T1" fmla="*/ 22 h 41"/>
                  <a:gd name="T2" fmla="*/ 47 w 52"/>
                  <a:gd name="T3" fmla="*/ 26 h 41"/>
                  <a:gd name="T4" fmla="*/ 42 w 52"/>
                  <a:gd name="T5" fmla="*/ 31 h 41"/>
                  <a:gd name="T6" fmla="*/ 36 w 52"/>
                  <a:gd name="T7" fmla="*/ 34 h 41"/>
                  <a:gd name="T8" fmla="*/ 30 w 52"/>
                  <a:gd name="T9" fmla="*/ 38 h 41"/>
                  <a:gd name="T10" fmla="*/ 23 w 52"/>
                  <a:gd name="T11" fmla="*/ 40 h 41"/>
                  <a:gd name="T12" fmla="*/ 16 w 52"/>
                  <a:gd name="T13" fmla="*/ 41 h 41"/>
                  <a:gd name="T14" fmla="*/ 9 w 52"/>
                  <a:gd name="T15" fmla="*/ 41 h 41"/>
                  <a:gd name="T16" fmla="*/ 3 w 52"/>
                  <a:gd name="T17" fmla="*/ 40 h 41"/>
                  <a:gd name="T18" fmla="*/ 0 w 52"/>
                  <a:gd name="T19" fmla="*/ 28 h 41"/>
                  <a:gd name="T20" fmla="*/ 6 w 52"/>
                  <a:gd name="T21" fmla="*/ 20 h 41"/>
                  <a:gd name="T22" fmla="*/ 15 w 52"/>
                  <a:gd name="T23" fmla="*/ 15 h 41"/>
                  <a:gd name="T24" fmla="*/ 26 w 52"/>
                  <a:gd name="T25" fmla="*/ 9 h 41"/>
                  <a:gd name="T26" fmla="*/ 41 w 52"/>
                  <a:gd name="T27" fmla="*/ 0 h 41"/>
                  <a:gd name="T28" fmla="*/ 52 w 52"/>
                  <a:gd name="T2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41">
                    <a:moveTo>
                      <a:pt x="52" y="22"/>
                    </a:moveTo>
                    <a:lnTo>
                      <a:pt x="47" y="26"/>
                    </a:lnTo>
                    <a:lnTo>
                      <a:pt x="42" y="31"/>
                    </a:lnTo>
                    <a:lnTo>
                      <a:pt x="36" y="34"/>
                    </a:lnTo>
                    <a:lnTo>
                      <a:pt x="30" y="38"/>
                    </a:lnTo>
                    <a:lnTo>
                      <a:pt x="23" y="40"/>
                    </a:lnTo>
                    <a:lnTo>
                      <a:pt x="16" y="41"/>
                    </a:lnTo>
                    <a:lnTo>
                      <a:pt x="9" y="41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6" y="20"/>
                    </a:lnTo>
                    <a:lnTo>
                      <a:pt x="15" y="15"/>
                    </a:lnTo>
                    <a:lnTo>
                      <a:pt x="26" y="9"/>
                    </a:lnTo>
                    <a:lnTo>
                      <a:pt x="41" y="0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8" name="Freeform 54"/>
              <p:cNvSpPr>
                <a:spLocks/>
              </p:cNvSpPr>
              <p:nvPr/>
            </p:nvSpPr>
            <p:spPr bwMode="auto">
              <a:xfrm>
                <a:off x="4823" y="1780"/>
                <a:ext cx="41" cy="39"/>
              </a:xfrm>
              <a:custGeom>
                <a:avLst/>
                <a:gdLst>
                  <a:gd name="T0" fmla="*/ 79 w 81"/>
                  <a:gd name="T1" fmla="*/ 57 h 80"/>
                  <a:gd name="T2" fmla="*/ 70 w 81"/>
                  <a:gd name="T3" fmla="*/ 61 h 80"/>
                  <a:gd name="T4" fmla="*/ 62 w 81"/>
                  <a:gd name="T5" fmla="*/ 66 h 80"/>
                  <a:gd name="T6" fmla="*/ 53 w 81"/>
                  <a:gd name="T7" fmla="*/ 71 h 80"/>
                  <a:gd name="T8" fmla="*/ 44 w 81"/>
                  <a:gd name="T9" fmla="*/ 75 h 80"/>
                  <a:gd name="T10" fmla="*/ 34 w 81"/>
                  <a:gd name="T11" fmla="*/ 79 h 80"/>
                  <a:gd name="T12" fmla="*/ 26 w 81"/>
                  <a:gd name="T13" fmla="*/ 80 h 80"/>
                  <a:gd name="T14" fmla="*/ 18 w 81"/>
                  <a:gd name="T15" fmla="*/ 79 h 80"/>
                  <a:gd name="T16" fmla="*/ 11 w 81"/>
                  <a:gd name="T17" fmla="*/ 75 h 80"/>
                  <a:gd name="T18" fmla="*/ 9 w 81"/>
                  <a:gd name="T19" fmla="*/ 60 h 80"/>
                  <a:gd name="T20" fmla="*/ 6 w 81"/>
                  <a:gd name="T21" fmla="*/ 48 h 80"/>
                  <a:gd name="T22" fmla="*/ 2 w 81"/>
                  <a:gd name="T23" fmla="*/ 35 h 80"/>
                  <a:gd name="T24" fmla="*/ 0 w 81"/>
                  <a:gd name="T25" fmla="*/ 21 h 80"/>
                  <a:gd name="T26" fmla="*/ 11 w 81"/>
                  <a:gd name="T27" fmla="*/ 18 h 80"/>
                  <a:gd name="T28" fmla="*/ 23 w 81"/>
                  <a:gd name="T29" fmla="*/ 13 h 80"/>
                  <a:gd name="T30" fmla="*/ 34 w 81"/>
                  <a:gd name="T31" fmla="*/ 7 h 80"/>
                  <a:gd name="T32" fmla="*/ 46 w 81"/>
                  <a:gd name="T33" fmla="*/ 3 h 80"/>
                  <a:gd name="T34" fmla="*/ 56 w 81"/>
                  <a:gd name="T35" fmla="*/ 0 h 80"/>
                  <a:gd name="T36" fmla="*/ 66 w 81"/>
                  <a:gd name="T37" fmla="*/ 3 h 80"/>
                  <a:gd name="T38" fmla="*/ 72 w 81"/>
                  <a:gd name="T39" fmla="*/ 11 h 80"/>
                  <a:gd name="T40" fmla="*/ 77 w 81"/>
                  <a:gd name="T41" fmla="*/ 26 h 80"/>
                  <a:gd name="T42" fmla="*/ 71 w 81"/>
                  <a:gd name="T43" fmla="*/ 34 h 80"/>
                  <a:gd name="T44" fmla="*/ 75 w 81"/>
                  <a:gd name="T45" fmla="*/ 39 h 80"/>
                  <a:gd name="T46" fmla="*/ 81 w 81"/>
                  <a:gd name="T47" fmla="*/ 48 h 80"/>
                  <a:gd name="T48" fmla="*/ 79 w 81"/>
                  <a:gd name="T49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" h="80">
                    <a:moveTo>
                      <a:pt x="79" y="57"/>
                    </a:moveTo>
                    <a:lnTo>
                      <a:pt x="70" y="61"/>
                    </a:lnTo>
                    <a:lnTo>
                      <a:pt x="62" y="66"/>
                    </a:lnTo>
                    <a:lnTo>
                      <a:pt x="53" y="71"/>
                    </a:lnTo>
                    <a:lnTo>
                      <a:pt x="44" y="75"/>
                    </a:lnTo>
                    <a:lnTo>
                      <a:pt x="34" y="79"/>
                    </a:lnTo>
                    <a:lnTo>
                      <a:pt x="26" y="80"/>
                    </a:lnTo>
                    <a:lnTo>
                      <a:pt x="18" y="79"/>
                    </a:lnTo>
                    <a:lnTo>
                      <a:pt x="11" y="75"/>
                    </a:lnTo>
                    <a:lnTo>
                      <a:pt x="9" y="60"/>
                    </a:lnTo>
                    <a:lnTo>
                      <a:pt x="6" y="48"/>
                    </a:lnTo>
                    <a:lnTo>
                      <a:pt x="2" y="35"/>
                    </a:lnTo>
                    <a:lnTo>
                      <a:pt x="0" y="21"/>
                    </a:lnTo>
                    <a:lnTo>
                      <a:pt x="11" y="18"/>
                    </a:lnTo>
                    <a:lnTo>
                      <a:pt x="23" y="13"/>
                    </a:lnTo>
                    <a:lnTo>
                      <a:pt x="34" y="7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6" y="3"/>
                    </a:lnTo>
                    <a:lnTo>
                      <a:pt x="72" y="11"/>
                    </a:lnTo>
                    <a:lnTo>
                      <a:pt x="77" y="26"/>
                    </a:lnTo>
                    <a:lnTo>
                      <a:pt x="71" y="34"/>
                    </a:lnTo>
                    <a:lnTo>
                      <a:pt x="75" y="39"/>
                    </a:lnTo>
                    <a:lnTo>
                      <a:pt x="81" y="48"/>
                    </a:lnTo>
                    <a:lnTo>
                      <a:pt x="7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39" name="Freeform 55"/>
              <p:cNvSpPr>
                <a:spLocks/>
              </p:cNvSpPr>
              <p:nvPr/>
            </p:nvSpPr>
            <p:spPr bwMode="auto">
              <a:xfrm>
                <a:off x="4923" y="1787"/>
                <a:ext cx="40" cy="21"/>
              </a:xfrm>
              <a:custGeom>
                <a:avLst/>
                <a:gdLst>
                  <a:gd name="T0" fmla="*/ 81 w 81"/>
                  <a:gd name="T1" fmla="*/ 21 h 44"/>
                  <a:gd name="T2" fmla="*/ 73 w 81"/>
                  <a:gd name="T3" fmla="*/ 25 h 44"/>
                  <a:gd name="T4" fmla="*/ 64 w 81"/>
                  <a:gd name="T5" fmla="*/ 31 h 44"/>
                  <a:gd name="T6" fmla="*/ 54 w 81"/>
                  <a:gd name="T7" fmla="*/ 36 h 44"/>
                  <a:gd name="T8" fmla="*/ 44 w 81"/>
                  <a:gd name="T9" fmla="*/ 40 h 44"/>
                  <a:gd name="T10" fmla="*/ 34 w 81"/>
                  <a:gd name="T11" fmla="*/ 43 h 44"/>
                  <a:gd name="T12" fmla="*/ 23 w 81"/>
                  <a:gd name="T13" fmla="*/ 44 h 44"/>
                  <a:gd name="T14" fmla="*/ 13 w 81"/>
                  <a:gd name="T15" fmla="*/ 43 h 44"/>
                  <a:gd name="T16" fmla="*/ 4 w 81"/>
                  <a:gd name="T17" fmla="*/ 38 h 44"/>
                  <a:gd name="T18" fmla="*/ 0 w 81"/>
                  <a:gd name="T19" fmla="*/ 30 h 44"/>
                  <a:gd name="T20" fmla="*/ 0 w 81"/>
                  <a:gd name="T21" fmla="*/ 23 h 44"/>
                  <a:gd name="T22" fmla="*/ 5 w 81"/>
                  <a:gd name="T23" fmla="*/ 19 h 44"/>
                  <a:gd name="T24" fmla="*/ 11 w 81"/>
                  <a:gd name="T25" fmla="*/ 15 h 44"/>
                  <a:gd name="T26" fmla="*/ 19 w 81"/>
                  <a:gd name="T27" fmla="*/ 13 h 44"/>
                  <a:gd name="T28" fmla="*/ 26 w 81"/>
                  <a:gd name="T29" fmla="*/ 11 h 44"/>
                  <a:gd name="T30" fmla="*/ 31 w 81"/>
                  <a:gd name="T31" fmla="*/ 7 h 44"/>
                  <a:gd name="T32" fmla="*/ 36 w 81"/>
                  <a:gd name="T33" fmla="*/ 2 h 44"/>
                  <a:gd name="T34" fmla="*/ 44 w 81"/>
                  <a:gd name="T35" fmla="*/ 1 h 44"/>
                  <a:gd name="T36" fmla="*/ 52 w 81"/>
                  <a:gd name="T37" fmla="*/ 0 h 44"/>
                  <a:gd name="T38" fmla="*/ 59 w 81"/>
                  <a:gd name="T39" fmla="*/ 0 h 44"/>
                  <a:gd name="T40" fmla="*/ 65 w 81"/>
                  <a:gd name="T41" fmla="*/ 0 h 44"/>
                  <a:gd name="T42" fmla="*/ 70 w 81"/>
                  <a:gd name="T43" fmla="*/ 2 h 44"/>
                  <a:gd name="T44" fmla="*/ 75 w 81"/>
                  <a:gd name="T45" fmla="*/ 6 h 44"/>
                  <a:gd name="T46" fmla="*/ 79 w 81"/>
                  <a:gd name="T47" fmla="*/ 12 h 44"/>
                  <a:gd name="T48" fmla="*/ 81 w 81"/>
                  <a:gd name="T4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" h="44">
                    <a:moveTo>
                      <a:pt x="81" y="21"/>
                    </a:moveTo>
                    <a:lnTo>
                      <a:pt x="73" y="25"/>
                    </a:lnTo>
                    <a:lnTo>
                      <a:pt x="64" y="31"/>
                    </a:lnTo>
                    <a:lnTo>
                      <a:pt x="54" y="36"/>
                    </a:lnTo>
                    <a:lnTo>
                      <a:pt x="44" y="40"/>
                    </a:lnTo>
                    <a:lnTo>
                      <a:pt x="34" y="43"/>
                    </a:lnTo>
                    <a:lnTo>
                      <a:pt x="23" y="44"/>
                    </a:lnTo>
                    <a:lnTo>
                      <a:pt x="13" y="43"/>
                    </a:lnTo>
                    <a:lnTo>
                      <a:pt x="4" y="38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11" y="15"/>
                    </a:lnTo>
                    <a:lnTo>
                      <a:pt x="19" y="13"/>
                    </a:lnTo>
                    <a:lnTo>
                      <a:pt x="26" y="11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44" y="1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0" y="2"/>
                    </a:lnTo>
                    <a:lnTo>
                      <a:pt x="75" y="6"/>
                    </a:lnTo>
                    <a:lnTo>
                      <a:pt x="79" y="12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0" name="Freeform 56"/>
              <p:cNvSpPr>
                <a:spLocks/>
              </p:cNvSpPr>
              <p:nvPr/>
            </p:nvSpPr>
            <p:spPr bwMode="auto">
              <a:xfrm>
                <a:off x="5074" y="1785"/>
                <a:ext cx="31" cy="15"/>
              </a:xfrm>
              <a:custGeom>
                <a:avLst/>
                <a:gdLst>
                  <a:gd name="T0" fmla="*/ 61 w 61"/>
                  <a:gd name="T1" fmla="*/ 25 h 30"/>
                  <a:gd name="T2" fmla="*/ 55 w 61"/>
                  <a:gd name="T3" fmla="*/ 30 h 30"/>
                  <a:gd name="T4" fmla="*/ 50 w 61"/>
                  <a:gd name="T5" fmla="*/ 27 h 30"/>
                  <a:gd name="T6" fmla="*/ 44 w 61"/>
                  <a:gd name="T7" fmla="*/ 23 h 30"/>
                  <a:gd name="T8" fmla="*/ 38 w 61"/>
                  <a:gd name="T9" fmla="*/ 23 h 30"/>
                  <a:gd name="T10" fmla="*/ 32 w 61"/>
                  <a:gd name="T11" fmla="*/ 23 h 30"/>
                  <a:gd name="T12" fmla="*/ 27 w 61"/>
                  <a:gd name="T13" fmla="*/ 23 h 30"/>
                  <a:gd name="T14" fmla="*/ 22 w 61"/>
                  <a:gd name="T15" fmla="*/ 22 h 30"/>
                  <a:gd name="T16" fmla="*/ 17 w 61"/>
                  <a:gd name="T17" fmla="*/ 22 h 30"/>
                  <a:gd name="T18" fmla="*/ 13 w 61"/>
                  <a:gd name="T19" fmla="*/ 21 h 30"/>
                  <a:gd name="T20" fmla="*/ 8 w 61"/>
                  <a:gd name="T21" fmla="*/ 18 h 30"/>
                  <a:gd name="T22" fmla="*/ 5 w 61"/>
                  <a:gd name="T23" fmla="*/ 15 h 30"/>
                  <a:gd name="T24" fmla="*/ 0 w 61"/>
                  <a:gd name="T25" fmla="*/ 11 h 30"/>
                  <a:gd name="T26" fmla="*/ 5 w 61"/>
                  <a:gd name="T27" fmla="*/ 4 h 30"/>
                  <a:gd name="T28" fmla="*/ 12 w 61"/>
                  <a:gd name="T29" fmla="*/ 1 h 30"/>
                  <a:gd name="T30" fmla="*/ 21 w 61"/>
                  <a:gd name="T31" fmla="*/ 0 h 30"/>
                  <a:gd name="T32" fmla="*/ 30 w 61"/>
                  <a:gd name="T33" fmla="*/ 2 h 30"/>
                  <a:gd name="T34" fmla="*/ 39 w 61"/>
                  <a:gd name="T35" fmla="*/ 7 h 30"/>
                  <a:gd name="T36" fmla="*/ 48 w 61"/>
                  <a:gd name="T37" fmla="*/ 11 h 30"/>
                  <a:gd name="T38" fmla="*/ 55 w 61"/>
                  <a:gd name="T39" fmla="*/ 18 h 30"/>
                  <a:gd name="T40" fmla="*/ 61 w 61"/>
                  <a:gd name="T41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30">
                    <a:moveTo>
                      <a:pt x="61" y="25"/>
                    </a:moveTo>
                    <a:lnTo>
                      <a:pt x="55" y="30"/>
                    </a:lnTo>
                    <a:lnTo>
                      <a:pt x="50" y="27"/>
                    </a:lnTo>
                    <a:lnTo>
                      <a:pt x="44" y="23"/>
                    </a:lnTo>
                    <a:lnTo>
                      <a:pt x="38" y="23"/>
                    </a:lnTo>
                    <a:lnTo>
                      <a:pt x="32" y="23"/>
                    </a:lnTo>
                    <a:lnTo>
                      <a:pt x="27" y="23"/>
                    </a:lnTo>
                    <a:lnTo>
                      <a:pt x="22" y="22"/>
                    </a:lnTo>
                    <a:lnTo>
                      <a:pt x="17" y="22"/>
                    </a:lnTo>
                    <a:lnTo>
                      <a:pt x="13" y="21"/>
                    </a:lnTo>
                    <a:lnTo>
                      <a:pt x="8" y="18"/>
                    </a:lnTo>
                    <a:lnTo>
                      <a:pt x="5" y="15"/>
                    </a:lnTo>
                    <a:lnTo>
                      <a:pt x="0" y="11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9" y="7"/>
                    </a:lnTo>
                    <a:lnTo>
                      <a:pt x="48" y="11"/>
                    </a:lnTo>
                    <a:lnTo>
                      <a:pt x="55" y="18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1" name="Freeform 57"/>
              <p:cNvSpPr>
                <a:spLocks/>
              </p:cNvSpPr>
              <p:nvPr/>
            </p:nvSpPr>
            <p:spPr bwMode="auto">
              <a:xfrm>
                <a:off x="4789" y="1797"/>
                <a:ext cx="34" cy="37"/>
              </a:xfrm>
              <a:custGeom>
                <a:avLst/>
                <a:gdLst>
                  <a:gd name="T0" fmla="*/ 68 w 68"/>
                  <a:gd name="T1" fmla="*/ 55 h 74"/>
                  <a:gd name="T2" fmla="*/ 62 w 68"/>
                  <a:gd name="T3" fmla="*/ 59 h 74"/>
                  <a:gd name="T4" fmla="*/ 56 w 68"/>
                  <a:gd name="T5" fmla="*/ 62 h 74"/>
                  <a:gd name="T6" fmla="*/ 52 w 68"/>
                  <a:gd name="T7" fmla="*/ 64 h 74"/>
                  <a:gd name="T8" fmla="*/ 46 w 68"/>
                  <a:gd name="T9" fmla="*/ 66 h 74"/>
                  <a:gd name="T10" fmla="*/ 41 w 68"/>
                  <a:gd name="T11" fmla="*/ 68 h 74"/>
                  <a:gd name="T12" fmla="*/ 35 w 68"/>
                  <a:gd name="T13" fmla="*/ 69 h 74"/>
                  <a:gd name="T14" fmla="*/ 31 w 68"/>
                  <a:gd name="T15" fmla="*/ 71 h 74"/>
                  <a:gd name="T16" fmla="*/ 25 w 68"/>
                  <a:gd name="T17" fmla="*/ 74 h 74"/>
                  <a:gd name="T18" fmla="*/ 10 w 68"/>
                  <a:gd name="T19" fmla="*/ 69 h 74"/>
                  <a:gd name="T20" fmla="*/ 6 w 68"/>
                  <a:gd name="T21" fmla="*/ 55 h 74"/>
                  <a:gd name="T22" fmla="*/ 4 w 68"/>
                  <a:gd name="T23" fmla="*/ 38 h 74"/>
                  <a:gd name="T24" fmla="*/ 0 w 68"/>
                  <a:gd name="T25" fmla="*/ 22 h 74"/>
                  <a:gd name="T26" fmla="*/ 3 w 68"/>
                  <a:gd name="T27" fmla="*/ 17 h 74"/>
                  <a:gd name="T28" fmla="*/ 8 w 68"/>
                  <a:gd name="T29" fmla="*/ 13 h 74"/>
                  <a:gd name="T30" fmla="*/ 12 w 68"/>
                  <a:gd name="T31" fmla="*/ 10 h 74"/>
                  <a:gd name="T32" fmla="*/ 19 w 68"/>
                  <a:gd name="T33" fmla="*/ 8 h 74"/>
                  <a:gd name="T34" fmla="*/ 25 w 68"/>
                  <a:gd name="T35" fmla="*/ 6 h 74"/>
                  <a:gd name="T36" fmla="*/ 32 w 68"/>
                  <a:gd name="T37" fmla="*/ 4 h 74"/>
                  <a:gd name="T38" fmla="*/ 39 w 68"/>
                  <a:gd name="T39" fmla="*/ 2 h 74"/>
                  <a:gd name="T40" fmla="*/ 45 w 68"/>
                  <a:gd name="T41" fmla="*/ 0 h 74"/>
                  <a:gd name="T42" fmla="*/ 52 w 68"/>
                  <a:gd name="T43" fmla="*/ 13 h 74"/>
                  <a:gd name="T44" fmla="*/ 56 w 68"/>
                  <a:gd name="T45" fmla="*/ 26 h 74"/>
                  <a:gd name="T46" fmla="*/ 61 w 68"/>
                  <a:gd name="T47" fmla="*/ 40 h 74"/>
                  <a:gd name="T48" fmla="*/ 68 w 68"/>
                  <a:gd name="T49" fmla="*/ 5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74">
                    <a:moveTo>
                      <a:pt x="68" y="55"/>
                    </a:moveTo>
                    <a:lnTo>
                      <a:pt x="62" y="59"/>
                    </a:lnTo>
                    <a:lnTo>
                      <a:pt x="56" y="62"/>
                    </a:lnTo>
                    <a:lnTo>
                      <a:pt x="52" y="64"/>
                    </a:lnTo>
                    <a:lnTo>
                      <a:pt x="46" y="66"/>
                    </a:lnTo>
                    <a:lnTo>
                      <a:pt x="41" y="68"/>
                    </a:lnTo>
                    <a:lnTo>
                      <a:pt x="35" y="69"/>
                    </a:lnTo>
                    <a:lnTo>
                      <a:pt x="31" y="71"/>
                    </a:lnTo>
                    <a:lnTo>
                      <a:pt x="25" y="74"/>
                    </a:lnTo>
                    <a:lnTo>
                      <a:pt x="10" y="69"/>
                    </a:lnTo>
                    <a:lnTo>
                      <a:pt x="6" y="55"/>
                    </a:lnTo>
                    <a:lnTo>
                      <a:pt x="4" y="38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8" y="13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32" y="4"/>
                    </a:lnTo>
                    <a:lnTo>
                      <a:pt x="39" y="2"/>
                    </a:lnTo>
                    <a:lnTo>
                      <a:pt x="45" y="0"/>
                    </a:lnTo>
                    <a:lnTo>
                      <a:pt x="52" y="13"/>
                    </a:lnTo>
                    <a:lnTo>
                      <a:pt x="56" y="26"/>
                    </a:lnTo>
                    <a:lnTo>
                      <a:pt x="61" y="4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2" name="Freeform 58"/>
              <p:cNvSpPr>
                <a:spLocks/>
              </p:cNvSpPr>
              <p:nvPr/>
            </p:nvSpPr>
            <p:spPr bwMode="auto">
              <a:xfrm>
                <a:off x="5109" y="1799"/>
                <a:ext cx="6" cy="4"/>
              </a:xfrm>
              <a:custGeom>
                <a:avLst/>
                <a:gdLst>
                  <a:gd name="T0" fmla="*/ 14 w 14"/>
                  <a:gd name="T1" fmla="*/ 5 h 7"/>
                  <a:gd name="T2" fmla="*/ 11 w 14"/>
                  <a:gd name="T3" fmla="*/ 7 h 7"/>
                  <a:gd name="T4" fmla="*/ 6 w 14"/>
                  <a:gd name="T5" fmla="*/ 7 h 7"/>
                  <a:gd name="T6" fmla="*/ 2 w 14"/>
                  <a:gd name="T7" fmla="*/ 5 h 7"/>
                  <a:gd name="T8" fmla="*/ 0 w 14"/>
                  <a:gd name="T9" fmla="*/ 0 h 7"/>
                  <a:gd name="T10" fmla="*/ 5 w 14"/>
                  <a:gd name="T11" fmla="*/ 0 h 7"/>
                  <a:gd name="T12" fmla="*/ 8 w 14"/>
                  <a:gd name="T13" fmla="*/ 2 h 7"/>
                  <a:gd name="T14" fmla="*/ 11 w 14"/>
                  <a:gd name="T15" fmla="*/ 4 h 7"/>
                  <a:gd name="T16" fmla="*/ 14 w 14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4" y="5"/>
                    </a:moveTo>
                    <a:lnTo>
                      <a:pt x="11" y="7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3" name="Freeform 59"/>
              <p:cNvSpPr>
                <a:spLocks/>
              </p:cNvSpPr>
              <p:nvPr/>
            </p:nvSpPr>
            <p:spPr bwMode="auto">
              <a:xfrm>
                <a:off x="4879" y="1802"/>
                <a:ext cx="37" cy="23"/>
              </a:xfrm>
              <a:custGeom>
                <a:avLst/>
                <a:gdLst>
                  <a:gd name="T0" fmla="*/ 71 w 72"/>
                  <a:gd name="T1" fmla="*/ 20 h 46"/>
                  <a:gd name="T2" fmla="*/ 68 w 72"/>
                  <a:gd name="T3" fmla="*/ 25 h 46"/>
                  <a:gd name="T4" fmla="*/ 62 w 72"/>
                  <a:gd name="T5" fmla="*/ 30 h 46"/>
                  <a:gd name="T6" fmla="*/ 56 w 72"/>
                  <a:gd name="T7" fmla="*/ 35 h 46"/>
                  <a:gd name="T8" fmla="*/ 48 w 72"/>
                  <a:gd name="T9" fmla="*/ 38 h 46"/>
                  <a:gd name="T10" fmla="*/ 40 w 72"/>
                  <a:gd name="T11" fmla="*/ 40 h 46"/>
                  <a:gd name="T12" fmla="*/ 32 w 72"/>
                  <a:gd name="T13" fmla="*/ 43 h 46"/>
                  <a:gd name="T14" fmla="*/ 24 w 72"/>
                  <a:gd name="T15" fmla="*/ 45 h 46"/>
                  <a:gd name="T16" fmla="*/ 17 w 72"/>
                  <a:gd name="T17" fmla="*/ 46 h 46"/>
                  <a:gd name="T18" fmla="*/ 10 w 72"/>
                  <a:gd name="T19" fmla="*/ 44 h 46"/>
                  <a:gd name="T20" fmla="*/ 3 w 72"/>
                  <a:gd name="T21" fmla="*/ 40 h 46"/>
                  <a:gd name="T22" fmla="*/ 0 w 72"/>
                  <a:gd name="T23" fmla="*/ 35 h 46"/>
                  <a:gd name="T24" fmla="*/ 0 w 72"/>
                  <a:gd name="T25" fmla="*/ 27 h 46"/>
                  <a:gd name="T26" fmla="*/ 3 w 72"/>
                  <a:gd name="T27" fmla="*/ 22 h 46"/>
                  <a:gd name="T28" fmla="*/ 9 w 72"/>
                  <a:gd name="T29" fmla="*/ 19 h 46"/>
                  <a:gd name="T30" fmla="*/ 16 w 72"/>
                  <a:gd name="T31" fmla="*/ 15 h 46"/>
                  <a:gd name="T32" fmla="*/ 24 w 72"/>
                  <a:gd name="T33" fmla="*/ 12 h 46"/>
                  <a:gd name="T34" fmla="*/ 32 w 72"/>
                  <a:gd name="T35" fmla="*/ 9 h 46"/>
                  <a:gd name="T36" fmla="*/ 39 w 72"/>
                  <a:gd name="T37" fmla="*/ 7 h 46"/>
                  <a:gd name="T38" fmla="*/ 47 w 72"/>
                  <a:gd name="T39" fmla="*/ 4 h 46"/>
                  <a:gd name="T40" fmla="*/ 53 w 72"/>
                  <a:gd name="T41" fmla="*/ 0 h 46"/>
                  <a:gd name="T42" fmla="*/ 60 w 72"/>
                  <a:gd name="T43" fmla="*/ 2 h 46"/>
                  <a:gd name="T44" fmla="*/ 68 w 72"/>
                  <a:gd name="T45" fmla="*/ 6 h 46"/>
                  <a:gd name="T46" fmla="*/ 72 w 72"/>
                  <a:gd name="T47" fmla="*/ 12 h 46"/>
                  <a:gd name="T48" fmla="*/ 71 w 72"/>
                  <a:gd name="T49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46">
                    <a:moveTo>
                      <a:pt x="71" y="20"/>
                    </a:moveTo>
                    <a:lnTo>
                      <a:pt x="68" y="25"/>
                    </a:lnTo>
                    <a:lnTo>
                      <a:pt x="62" y="30"/>
                    </a:lnTo>
                    <a:lnTo>
                      <a:pt x="56" y="35"/>
                    </a:lnTo>
                    <a:lnTo>
                      <a:pt x="48" y="38"/>
                    </a:lnTo>
                    <a:lnTo>
                      <a:pt x="40" y="40"/>
                    </a:lnTo>
                    <a:lnTo>
                      <a:pt x="32" y="43"/>
                    </a:lnTo>
                    <a:lnTo>
                      <a:pt x="24" y="45"/>
                    </a:lnTo>
                    <a:lnTo>
                      <a:pt x="17" y="46"/>
                    </a:lnTo>
                    <a:lnTo>
                      <a:pt x="10" y="44"/>
                    </a:lnTo>
                    <a:lnTo>
                      <a:pt x="3" y="40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9" y="19"/>
                    </a:lnTo>
                    <a:lnTo>
                      <a:pt x="16" y="15"/>
                    </a:lnTo>
                    <a:lnTo>
                      <a:pt x="24" y="12"/>
                    </a:lnTo>
                    <a:lnTo>
                      <a:pt x="32" y="9"/>
                    </a:lnTo>
                    <a:lnTo>
                      <a:pt x="39" y="7"/>
                    </a:lnTo>
                    <a:lnTo>
                      <a:pt x="47" y="4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1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4" name="Freeform 60"/>
              <p:cNvSpPr>
                <a:spLocks/>
              </p:cNvSpPr>
              <p:nvPr/>
            </p:nvSpPr>
            <p:spPr bwMode="auto">
              <a:xfrm>
                <a:off x="4747" y="1812"/>
                <a:ext cx="37" cy="40"/>
              </a:xfrm>
              <a:custGeom>
                <a:avLst/>
                <a:gdLst>
                  <a:gd name="T0" fmla="*/ 75 w 75"/>
                  <a:gd name="T1" fmla="*/ 43 h 78"/>
                  <a:gd name="T2" fmla="*/ 72 w 75"/>
                  <a:gd name="T3" fmla="*/ 51 h 78"/>
                  <a:gd name="T4" fmla="*/ 68 w 75"/>
                  <a:gd name="T5" fmla="*/ 58 h 78"/>
                  <a:gd name="T6" fmla="*/ 61 w 75"/>
                  <a:gd name="T7" fmla="*/ 62 h 78"/>
                  <a:gd name="T8" fmla="*/ 53 w 75"/>
                  <a:gd name="T9" fmla="*/ 66 h 78"/>
                  <a:gd name="T10" fmla="*/ 43 w 75"/>
                  <a:gd name="T11" fmla="*/ 69 h 78"/>
                  <a:gd name="T12" fmla="*/ 34 w 75"/>
                  <a:gd name="T13" fmla="*/ 73 h 78"/>
                  <a:gd name="T14" fmla="*/ 24 w 75"/>
                  <a:gd name="T15" fmla="*/ 75 h 78"/>
                  <a:gd name="T16" fmla="*/ 15 w 75"/>
                  <a:gd name="T17" fmla="*/ 78 h 78"/>
                  <a:gd name="T18" fmla="*/ 11 w 75"/>
                  <a:gd name="T19" fmla="*/ 69 h 78"/>
                  <a:gd name="T20" fmla="*/ 7 w 75"/>
                  <a:gd name="T21" fmla="*/ 59 h 78"/>
                  <a:gd name="T22" fmla="*/ 2 w 75"/>
                  <a:gd name="T23" fmla="*/ 50 h 78"/>
                  <a:gd name="T24" fmla="*/ 0 w 75"/>
                  <a:gd name="T25" fmla="*/ 39 h 78"/>
                  <a:gd name="T26" fmla="*/ 0 w 75"/>
                  <a:gd name="T27" fmla="*/ 30 h 78"/>
                  <a:gd name="T28" fmla="*/ 3 w 75"/>
                  <a:gd name="T29" fmla="*/ 22 h 78"/>
                  <a:gd name="T30" fmla="*/ 11 w 75"/>
                  <a:gd name="T31" fmla="*/ 16 h 78"/>
                  <a:gd name="T32" fmla="*/ 24 w 75"/>
                  <a:gd name="T33" fmla="*/ 12 h 78"/>
                  <a:gd name="T34" fmla="*/ 34 w 75"/>
                  <a:gd name="T35" fmla="*/ 3 h 78"/>
                  <a:gd name="T36" fmla="*/ 45 w 75"/>
                  <a:gd name="T37" fmla="*/ 0 h 78"/>
                  <a:gd name="T38" fmla="*/ 54 w 75"/>
                  <a:gd name="T39" fmla="*/ 1 h 78"/>
                  <a:gd name="T40" fmla="*/ 62 w 75"/>
                  <a:gd name="T41" fmla="*/ 5 h 78"/>
                  <a:gd name="T42" fmla="*/ 68 w 75"/>
                  <a:gd name="T43" fmla="*/ 12 h 78"/>
                  <a:gd name="T44" fmla="*/ 72 w 75"/>
                  <a:gd name="T45" fmla="*/ 21 h 78"/>
                  <a:gd name="T46" fmla="*/ 75 w 75"/>
                  <a:gd name="T47" fmla="*/ 31 h 78"/>
                  <a:gd name="T48" fmla="*/ 75 w 75"/>
                  <a:gd name="T49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78">
                    <a:moveTo>
                      <a:pt x="75" y="43"/>
                    </a:moveTo>
                    <a:lnTo>
                      <a:pt x="72" y="51"/>
                    </a:lnTo>
                    <a:lnTo>
                      <a:pt x="68" y="58"/>
                    </a:lnTo>
                    <a:lnTo>
                      <a:pt x="61" y="62"/>
                    </a:lnTo>
                    <a:lnTo>
                      <a:pt x="53" y="66"/>
                    </a:lnTo>
                    <a:lnTo>
                      <a:pt x="43" y="69"/>
                    </a:lnTo>
                    <a:lnTo>
                      <a:pt x="34" y="73"/>
                    </a:lnTo>
                    <a:lnTo>
                      <a:pt x="24" y="75"/>
                    </a:lnTo>
                    <a:lnTo>
                      <a:pt x="15" y="78"/>
                    </a:lnTo>
                    <a:lnTo>
                      <a:pt x="11" y="69"/>
                    </a:lnTo>
                    <a:lnTo>
                      <a:pt x="7" y="59"/>
                    </a:lnTo>
                    <a:lnTo>
                      <a:pt x="2" y="50"/>
                    </a:lnTo>
                    <a:lnTo>
                      <a:pt x="0" y="39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11" y="16"/>
                    </a:lnTo>
                    <a:lnTo>
                      <a:pt x="24" y="12"/>
                    </a:lnTo>
                    <a:lnTo>
                      <a:pt x="34" y="3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2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5" y="31"/>
                    </a:lnTo>
                    <a:lnTo>
                      <a:pt x="75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5" name="Freeform 61"/>
              <p:cNvSpPr>
                <a:spLocks/>
              </p:cNvSpPr>
              <p:nvPr/>
            </p:nvSpPr>
            <p:spPr bwMode="auto">
              <a:xfrm>
                <a:off x="5092" y="1815"/>
                <a:ext cx="44" cy="32"/>
              </a:xfrm>
              <a:custGeom>
                <a:avLst/>
                <a:gdLst>
                  <a:gd name="T0" fmla="*/ 87 w 87"/>
                  <a:gd name="T1" fmla="*/ 35 h 64"/>
                  <a:gd name="T2" fmla="*/ 82 w 87"/>
                  <a:gd name="T3" fmla="*/ 39 h 64"/>
                  <a:gd name="T4" fmla="*/ 73 w 87"/>
                  <a:gd name="T5" fmla="*/ 40 h 64"/>
                  <a:gd name="T6" fmla="*/ 65 w 87"/>
                  <a:gd name="T7" fmla="*/ 40 h 64"/>
                  <a:gd name="T8" fmla="*/ 56 w 87"/>
                  <a:gd name="T9" fmla="*/ 41 h 64"/>
                  <a:gd name="T10" fmla="*/ 47 w 87"/>
                  <a:gd name="T11" fmla="*/ 42 h 64"/>
                  <a:gd name="T12" fmla="*/ 39 w 87"/>
                  <a:gd name="T13" fmla="*/ 46 h 64"/>
                  <a:gd name="T14" fmla="*/ 33 w 87"/>
                  <a:gd name="T15" fmla="*/ 53 h 64"/>
                  <a:gd name="T16" fmla="*/ 31 w 87"/>
                  <a:gd name="T17" fmla="*/ 64 h 64"/>
                  <a:gd name="T18" fmla="*/ 26 w 87"/>
                  <a:gd name="T19" fmla="*/ 57 h 64"/>
                  <a:gd name="T20" fmla="*/ 20 w 87"/>
                  <a:gd name="T21" fmla="*/ 51 h 64"/>
                  <a:gd name="T22" fmla="*/ 15 w 87"/>
                  <a:gd name="T23" fmla="*/ 45 h 64"/>
                  <a:gd name="T24" fmla="*/ 9 w 87"/>
                  <a:gd name="T25" fmla="*/ 38 h 64"/>
                  <a:gd name="T26" fmla="*/ 4 w 87"/>
                  <a:gd name="T27" fmla="*/ 31 h 64"/>
                  <a:gd name="T28" fmla="*/ 1 w 87"/>
                  <a:gd name="T29" fmla="*/ 24 h 64"/>
                  <a:gd name="T30" fmla="*/ 0 w 87"/>
                  <a:gd name="T31" fmla="*/ 16 h 64"/>
                  <a:gd name="T32" fmla="*/ 2 w 87"/>
                  <a:gd name="T33" fmla="*/ 7 h 64"/>
                  <a:gd name="T34" fmla="*/ 8 w 87"/>
                  <a:gd name="T35" fmla="*/ 9 h 64"/>
                  <a:gd name="T36" fmla="*/ 15 w 87"/>
                  <a:gd name="T37" fmla="*/ 12 h 64"/>
                  <a:gd name="T38" fmla="*/ 20 w 87"/>
                  <a:gd name="T39" fmla="*/ 16 h 64"/>
                  <a:gd name="T40" fmla="*/ 27 w 87"/>
                  <a:gd name="T41" fmla="*/ 18 h 64"/>
                  <a:gd name="T42" fmla="*/ 33 w 87"/>
                  <a:gd name="T43" fmla="*/ 19 h 64"/>
                  <a:gd name="T44" fmla="*/ 39 w 87"/>
                  <a:gd name="T45" fmla="*/ 20 h 64"/>
                  <a:gd name="T46" fmla="*/ 46 w 87"/>
                  <a:gd name="T47" fmla="*/ 19 h 64"/>
                  <a:gd name="T48" fmla="*/ 52 w 87"/>
                  <a:gd name="T49" fmla="*/ 17 h 64"/>
                  <a:gd name="T50" fmla="*/ 59 w 87"/>
                  <a:gd name="T51" fmla="*/ 0 h 64"/>
                  <a:gd name="T52" fmla="*/ 87 w 87"/>
                  <a:gd name="T53" fmla="*/ 3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7" h="64">
                    <a:moveTo>
                      <a:pt x="87" y="35"/>
                    </a:moveTo>
                    <a:lnTo>
                      <a:pt x="82" y="39"/>
                    </a:lnTo>
                    <a:lnTo>
                      <a:pt x="73" y="40"/>
                    </a:lnTo>
                    <a:lnTo>
                      <a:pt x="65" y="40"/>
                    </a:lnTo>
                    <a:lnTo>
                      <a:pt x="56" y="41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3" y="53"/>
                    </a:lnTo>
                    <a:lnTo>
                      <a:pt x="31" y="64"/>
                    </a:lnTo>
                    <a:lnTo>
                      <a:pt x="26" y="57"/>
                    </a:lnTo>
                    <a:lnTo>
                      <a:pt x="20" y="51"/>
                    </a:lnTo>
                    <a:lnTo>
                      <a:pt x="15" y="45"/>
                    </a:lnTo>
                    <a:lnTo>
                      <a:pt x="9" y="38"/>
                    </a:lnTo>
                    <a:lnTo>
                      <a:pt x="4" y="31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2" y="7"/>
                    </a:lnTo>
                    <a:lnTo>
                      <a:pt x="8" y="9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7" y="18"/>
                    </a:lnTo>
                    <a:lnTo>
                      <a:pt x="33" y="19"/>
                    </a:lnTo>
                    <a:lnTo>
                      <a:pt x="39" y="20"/>
                    </a:lnTo>
                    <a:lnTo>
                      <a:pt x="46" y="19"/>
                    </a:lnTo>
                    <a:lnTo>
                      <a:pt x="52" y="17"/>
                    </a:lnTo>
                    <a:lnTo>
                      <a:pt x="59" y="0"/>
                    </a:lnTo>
                    <a:lnTo>
                      <a:pt x="8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6" name="Freeform 62"/>
              <p:cNvSpPr>
                <a:spLocks/>
              </p:cNvSpPr>
              <p:nvPr/>
            </p:nvSpPr>
            <p:spPr bwMode="auto">
              <a:xfrm>
                <a:off x="4837" y="1819"/>
                <a:ext cx="34" cy="23"/>
              </a:xfrm>
              <a:custGeom>
                <a:avLst/>
                <a:gdLst>
                  <a:gd name="T0" fmla="*/ 68 w 70"/>
                  <a:gd name="T1" fmla="*/ 24 h 45"/>
                  <a:gd name="T2" fmla="*/ 61 w 70"/>
                  <a:gd name="T3" fmla="*/ 26 h 45"/>
                  <a:gd name="T4" fmla="*/ 53 w 70"/>
                  <a:gd name="T5" fmla="*/ 30 h 45"/>
                  <a:gd name="T6" fmla="*/ 46 w 70"/>
                  <a:gd name="T7" fmla="*/ 33 h 45"/>
                  <a:gd name="T8" fmla="*/ 40 w 70"/>
                  <a:gd name="T9" fmla="*/ 37 h 45"/>
                  <a:gd name="T10" fmla="*/ 31 w 70"/>
                  <a:gd name="T11" fmla="*/ 40 h 45"/>
                  <a:gd name="T12" fmla="*/ 23 w 70"/>
                  <a:gd name="T13" fmla="*/ 44 h 45"/>
                  <a:gd name="T14" fmla="*/ 15 w 70"/>
                  <a:gd name="T15" fmla="*/ 45 h 45"/>
                  <a:gd name="T16" fmla="*/ 6 w 70"/>
                  <a:gd name="T17" fmla="*/ 45 h 45"/>
                  <a:gd name="T18" fmla="*/ 2 w 70"/>
                  <a:gd name="T19" fmla="*/ 34 h 45"/>
                  <a:gd name="T20" fmla="*/ 0 w 70"/>
                  <a:gd name="T21" fmla="*/ 27 h 45"/>
                  <a:gd name="T22" fmla="*/ 2 w 70"/>
                  <a:gd name="T23" fmla="*/ 22 h 45"/>
                  <a:gd name="T24" fmla="*/ 5 w 70"/>
                  <a:gd name="T25" fmla="*/ 17 h 45"/>
                  <a:gd name="T26" fmla="*/ 11 w 70"/>
                  <a:gd name="T27" fmla="*/ 14 h 45"/>
                  <a:gd name="T28" fmla="*/ 18 w 70"/>
                  <a:gd name="T29" fmla="*/ 10 h 45"/>
                  <a:gd name="T30" fmla="*/ 23 w 70"/>
                  <a:gd name="T31" fmla="*/ 7 h 45"/>
                  <a:gd name="T32" fmla="*/ 30 w 70"/>
                  <a:gd name="T33" fmla="*/ 2 h 45"/>
                  <a:gd name="T34" fmla="*/ 38 w 70"/>
                  <a:gd name="T35" fmla="*/ 1 h 45"/>
                  <a:gd name="T36" fmla="*/ 46 w 70"/>
                  <a:gd name="T37" fmla="*/ 0 h 45"/>
                  <a:gd name="T38" fmla="*/ 53 w 70"/>
                  <a:gd name="T39" fmla="*/ 0 h 45"/>
                  <a:gd name="T40" fmla="*/ 60 w 70"/>
                  <a:gd name="T41" fmla="*/ 1 h 45"/>
                  <a:gd name="T42" fmla="*/ 65 w 70"/>
                  <a:gd name="T43" fmla="*/ 4 h 45"/>
                  <a:gd name="T44" fmla="*/ 68 w 70"/>
                  <a:gd name="T45" fmla="*/ 9 h 45"/>
                  <a:gd name="T46" fmla="*/ 70 w 70"/>
                  <a:gd name="T47" fmla="*/ 15 h 45"/>
                  <a:gd name="T48" fmla="*/ 68 w 70"/>
                  <a:gd name="T49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45">
                    <a:moveTo>
                      <a:pt x="68" y="24"/>
                    </a:moveTo>
                    <a:lnTo>
                      <a:pt x="61" y="26"/>
                    </a:lnTo>
                    <a:lnTo>
                      <a:pt x="53" y="30"/>
                    </a:lnTo>
                    <a:lnTo>
                      <a:pt x="46" y="33"/>
                    </a:lnTo>
                    <a:lnTo>
                      <a:pt x="40" y="37"/>
                    </a:lnTo>
                    <a:lnTo>
                      <a:pt x="31" y="40"/>
                    </a:lnTo>
                    <a:lnTo>
                      <a:pt x="23" y="44"/>
                    </a:lnTo>
                    <a:lnTo>
                      <a:pt x="15" y="45"/>
                    </a:lnTo>
                    <a:lnTo>
                      <a:pt x="6" y="45"/>
                    </a:lnTo>
                    <a:lnTo>
                      <a:pt x="2" y="34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5" y="17"/>
                    </a:lnTo>
                    <a:lnTo>
                      <a:pt x="11" y="14"/>
                    </a:lnTo>
                    <a:lnTo>
                      <a:pt x="18" y="10"/>
                    </a:lnTo>
                    <a:lnTo>
                      <a:pt x="23" y="7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0" y="1"/>
                    </a:lnTo>
                    <a:lnTo>
                      <a:pt x="65" y="4"/>
                    </a:lnTo>
                    <a:lnTo>
                      <a:pt x="68" y="9"/>
                    </a:lnTo>
                    <a:lnTo>
                      <a:pt x="70" y="15"/>
                    </a:lnTo>
                    <a:lnTo>
                      <a:pt x="68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7" name="Freeform 63"/>
              <p:cNvSpPr>
                <a:spLocks/>
              </p:cNvSpPr>
              <p:nvPr/>
            </p:nvSpPr>
            <p:spPr bwMode="auto">
              <a:xfrm>
                <a:off x="5024" y="1832"/>
                <a:ext cx="62" cy="132"/>
              </a:xfrm>
              <a:custGeom>
                <a:avLst/>
                <a:gdLst>
                  <a:gd name="T0" fmla="*/ 120 w 123"/>
                  <a:gd name="T1" fmla="*/ 67 h 265"/>
                  <a:gd name="T2" fmla="*/ 108 w 123"/>
                  <a:gd name="T3" fmla="*/ 56 h 265"/>
                  <a:gd name="T4" fmla="*/ 99 w 123"/>
                  <a:gd name="T5" fmla="*/ 43 h 265"/>
                  <a:gd name="T6" fmla="*/ 90 w 123"/>
                  <a:gd name="T7" fmla="*/ 29 h 265"/>
                  <a:gd name="T8" fmla="*/ 75 w 123"/>
                  <a:gd name="T9" fmla="*/ 18 h 265"/>
                  <a:gd name="T10" fmla="*/ 52 w 123"/>
                  <a:gd name="T11" fmla="*/ 32 h 265"/>
                  <a:gd name="T12" fmla="*/ 36 w 123"/>
                  <a:gd name="T13" fmla="*/ 50 h 265"/>
                  <a:gd name="T14" fmla="*/ 24 w 123"/>
                  <a:gd name="T15" fmla="*/ 73 h 265"/>
                  <a:gd name="T16" fmla="*/ 16 w 123"/>
                  <a:gd name="T17" fmla="*/ 99 h 265"/>
                  <a:gd name="T18" fmla="*/ 35 w 123"/>
                  <a:gd name="T19" fmla="*/ 109 h 265"/>
                  <a:gd name="T20" fmla="*/ 55 w 123"/>
                  <a:gd name="T21" fmla="*/ 108 h 265"/>
                  <a:gd name="T22" fmla="*/ 77 w 123"/>
                  <a:gd name="T23" fmla="*/ 108 h 265"/>
                  <a:gd name="T24" fmla="*/ 94 w 123"/>
                  <a:gd name="T25" fmla="*/ 121 h 265"/>
                  <a:gd name="T26" fmla="*/ 104 w 123"/>
                  <a:gd name="T27" fmla="*/ 147 h 265"/>
                  <a:gd name="T28" fmla="*/ 101 w 123"/>
                  <a:gd name="T29" fmla="*/ 175 h 265"/>
                  <a:gd name="T30" fmla="*/ 86 w 123"/>
                  <a:gd name="T31" fmla="*/ 192 h 265"/>
                  <a:gd name="T32" fmla="*/ 68 w 123"/>
                  <a:gd name="T33" fmla="*/ 210 h 265"/>
                  <a:gd name="T34" fmla="*/ 52 w 123"/>
                  <a:gd name="T35" fmla="*/ 230 h 265"/>
                  <a:gd name="T36" fmla="*/ 45 w 123"/>
                  <a:gd name="T37" fmla="*/ 260 h 265"/>
                  <a:gd name="T38" fmla="*/ 33 w 123"/>
                  <a:gd name="T39" fmla="*/ 265 h 265"/>
                  <a:gd name="T40" fmla="*/ 18 w 123"/>
                  <a:gd name="T41" fmla="*/ 263 h 265"/>
                  <a:gd name="T42" fmla="*/ 8 w 123"/>
                  <a:gd name="T43" fmla="*/ 242 h 265"/>
                  <a:gd name="T44" fmla="*/ 14 w 123"/>
                  <a:gd name="T45" fmla="*/ 218 h 265"/>
                  <a:gd name="T46" fmla="*/ 21 w 123"/>
                  <a:gd name="T47" fmla="*/ 224 h 265"/>
                  <a:gd name="T48" fmla="*/ 22 w 123"/>
                  <a:gd name="T49" fmla="*/ 235 h 265"/>
                  <a:gd name="T50" fmla="*/ 33 w 123"/>
                  <a:gd name="T51" fmla="*/ 237 h 265"/>
                  <a:gd name="T52" fmla="*/ 39 w 123"/>
                  <a:gd name="T53" fmla="*/ 227 h 265"/>
                  <a:gd name="T54" fmla="*/ 43 w 123"/>
                  <a:gd name="T55" fmla="*/ 209 h 265"/>
                  <a:gd name="T56" fmla="*/ 60 w 123"/>
                  <a:gd name="T57" fmla="*/ 189 h 265"/>
                  <a:gd name="T58" fmla="*/ 78 w 123"/>
                  <a:gd name="T59" fmla="*/ 172 h 265"/>
                  <a:gd name="T60" fmla="*/ 85 w 123"/>
                  <a:gd name="T61" fmla="*/ 152 h 265"/>
                  <a:gd name="T62" fmla="*/ 68 w 123"/>
                  <a:gd name="T63" fmla="*/ 139 h 265"/>
                  <a:gd name="T64" fmla="*/ 53 w 123"/>
                  <a:gd name="T65" fmla="*/ 150 h 265"/>
                  <a:gd name="T66" fmla="*/ 40 w 123"/>
                  <a:gd name="T67" fmla="*/ 164 h 265"/>
                  <a:gd name="T68" fmla="*/ 26 w 123"/>
                  <a:gd name="T69" fmla="*/ 168 h 265"/>
                  <a:gd name="T70" fmla="*/ 7 w 123"/>
                  <a:gd name="T71" fmla="*/ 149 h 265"/>
                  <a:gd name="T72" fmla="*/ 0 w 123"/>
                  <a:gd name="T73" fmla="*/ 114 h 265"/>
                  <a:gd name="T74" fmla="*/ 6 w 123"/>
                  <a:gd name="T75" fmla="*/ 78 h 265"/>
                  <a:gd name="T76" fmla="*/ 18 w 123"/>
                  <a:gd name="T77" fmla="*/ 45 h 265"/>
                  <a:gd name="T78" fmla="*/ 31 w 123"/>
                  <a:gd name="T79" fmla="*/ 27 h 265"/>
                  <a:gd name="T80" fmla="*/ 40 w 123"/>
                  <a:gd name="T81" fmla="*/ 16 h 265"/>
                  <a:gd name="T82" fmla="*/ 51 w 123"/>
                  <a:gd name="T83" fmla="*/ 7 h 265"/>
                  <a:gd name="T84" fmla="*/ 63 w 123"/>
                  <a:gd name="T85" fmla="*/ 1 h 265"/>
                  <a:gd name="T86" fmla="*/ 81 w 123"/>
                  <a:gd name="T87" fmla="*/ 5 h 265"/>
                  <a:gd name="T88" fmla="*/ 97 w 123"/>
                  <a:gd name="T89" fmla="*/ 14 h 265"/>
                  <a:gd name="T90" fmla="*/ 113 w 123"/>
                  <a:gd name="T91" fmla="*/ 25 h 265"/>
                  <a:gd name="T92" fmla="*/ 122 w 123"/>
                  <a:gd name="T93" fmla="*/ 4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3" h="265">
                    <a:moveTo>
                      <a:pt x="123" y="52"/>
                    </a:moveTo>
                    <a:lnTo>
                      <a:pt x="120" y="67"/>
                    </a:lnTo>
                    <a:lnTo>
                      <a:pt x="114" y="62"/>
                    </a:lnTo>
                    <a:lnTo>
                      <a:pt x="108" y="56"/>
                    </a:lnTo>
                    <a:lnTo>
                      <a:pt x="104" y="50"/>
                    </a:lnTo>
                    <a:lnTo>
                      <a:pt x="99" y="43"/>
                    </a:lnTo>
                    <a:lnTo>
                      <a:pt x="94" y="36"/>
                    </a:lnTo>
                    <a:lnTo>
                      <a:pt x="90" y="29"/>
                    </a:lnTo>
                    <a:lnTo>
                      <a:pt x="83" y="23"/>
                    </a:lnTo>
                    <a:lnTo>
                      <a:pt x="75" y="18"/>
                    </a:lnTo>
                    <a:lnTo>
                      <a:pt x="62" y="24"/>
                    </a:lnTo>
                    <a:lnTo>
                      <a:pt x="52" y="32"/>
                    </a:lnTo>
                    <a:lnTo>
                      <a:pt x="43" y="40"/>
                    </a:lnTo>
                    <a:lnTo>
                      <a:pt x="36" y="50"/>
                    </a:lnTo>
                    <a:lnTo>
                      <a:pt x="29" y="61"/>
                    </a:lnTo>
                    <a:lnTo>
                      <a:pt x="24" y="73"/>
                    </a:lnTo>
                    <a:lnTo>
                      <a:pt x="20" y="85"/>
                    </a:lnTo>
                    <a:lnTo>
                      <a:pt x="16" y="99"/>
                    </a:lnTo>
                    <a:lnTo>
                      <a:pt x="24" y="106"/>
                    </a:lnTo>
                    <a:lnTo>
                      <a:pt x="35" y="109"/>
                    </a:lnTo>
                    <a:lnTo>
                      <a:pt x="45" y="109"/>
                    </a:lnTo>
                    <a:lnTo>
                      <a:pt x="55" y="108"/>
                    </a:lnTo>
                    <a:lnTo>
                      <a:pt x="67" y="107"/>
                    </a:lnTo>
                    <a:lnTo>
                      <a:pt x="77" y="108"/>
                    </a:lnTo>
                    <a:lnTo>
                      <a:pt x="86" y="112"/>
                    </a:lnTo>
                    <a:lnTo>
                      <a:pt x="94" y="121"/>
                    </a:lnTo>
                    <a:lnTo>
                      <a:pt x="100" y="134"/>
                    </a:lnTo>
                    <a:lnTo>
                      <a:pt x="104" y="147"/>
                    </a:lnTo>
                    <a:lnTo>
                      <a:pt x="104" y="161"/>
                    </a:lnTo>
                    <a:lnTo>
                      <a:pt x="101" y="175"/>
                    </a:lnTo>
                    <a:lnTo>
                      <a:pt x="94" y="184"/>
                    </a:lnTo>
                    <a:lnTo>
                      <a:pt x="86" y="192"/>
                    </a:lnTo>
                    <a:lnTo>
                      <a:pt x="77" y="202"/>
                    </a:lnTo>
                    <a:lnTo>
                      <a:pt x="68" y="210"/>
                    </a:lnTo>
                    <a:lnTo>
                      <a:pt x="59" y="220"/>
                    </a:lnTo>
                    <a:lnTo>
                      <a:pt x="52" y="230"/>
                    </a:lnTo>
                    <a:lnTo>
                      <a:pt x="47" y="244"/>
                    </a:lnTo>
                    <a:lnTo>
                      <a:pt x="45" y="260"/>
                    </a:lnTo>
                    <a:lnTo>
                      <a:pt x="39" y="263"/>
                    </a:lnTo>
                    <a:lnTo>
                      <a:pt x="33" y="265"/>
                    </a:lnTo>
                    <a:lnTo>
                      <a:pt x="25" y="265"/>
                    </a:lnTo>
                    <a:lnTo>
                      <a:pt x="18" y="263"/>
                    </a:lnTo>
                    <a:lnTo>
                      <a:pt x="11" y="253"/>
                    </a:lnTo>
                    <a:lnTo>
                      <a:pt x="8" y="242"/>
                    </a:lnTo>
                    <a:lnTo>
                      <a:pt x="9" y="229"/>
                    </a:lnTo>
                    <a:lnTo>
                      <a:pt x="14" y="218"/>
                    </a:lnTo>
                    <a:lnTo>
                      <a:pt x="21" y="218"/>
                    </a:lnTo>
                    <a:lnTo>
                      <a:pt x="21" y="224"/>
                    </a:lnTo>
                    <a:lnTo>
                      <a:pt x="21" y="229"/>
                    </a:lnTo>
                    <a:lnTo>
                      <a:pt x="22" y="235"/>
                    </a:lnTo>
                    <a:lnTo>
                      <a:pt x="28" y="240"/>
                    </a:lnTo>
                    <a:lnTo>
                      <a:pt x="33" y="237"/>
                    </a:lnTo>
                    <a:lnTo>
                      <a:pt x="38" y="233"/>
                    </a:lnTo>
                    <a:lnTo>
                      <a:pt x="39" y="227"/>
                    </a:lnTo>
                    <a:lnTo>
                      <a:pt x="40" y="220"/>
                    </a:lnTo>
                    <a:lnTo>
                      <a:pt x="43" y="209"/>
                    </a:lnTo>
                    <a:lnTo>
                      <a:pt x="51" y="198"/>
                    </a:lnTo>
                    <a:lnTo>
                      <a:pt x="60" y="189"/>
                    </a:lnTo>
                    <a:lnTo>
                      <a:pt x="70" y="180"/>
                    </a:lnTo>
                    <a:lnTo>
                      <a:pt x="78" y="172"/>
                    </a:lnTo>
                    <a:lnTo>
                      <a:pt x="84" y="162"/>
                    </a:lnTo>
                    <a:lnTo>
                      <a:pt x="85" y="152"/>
                    </a:lnTo>
                    <a:lnTo>
                      <a:pt x="79" y="139"/>
                    </a:lnTo>
                    <a:lnTo>
                      <a:pt x="68" y="139"/>
                    </a:lnTo>
                    <a:lnTo>
                      <a:pt x="60" y="143"/>
                    </a:lnTo>
                    <a:lnTo>
                      <a:pt x="53" y="150"/>
                    </a:lnTo>
                    <a:lnTo>
                      <a:pt x="46" y="157"/>
                    </a:lnTo>
                    <a:lnTo>
                      <a:pt x="40" y="164"/>
                    </a:lnTo>
                    <a:lnTo>
                      <a:pt x="35" y="168"/>
                    </a:lnTo>
                    <a:lnTo>
                      <a:pt x="26" y="168"/>
                    </a:lnTo>
                    <a:lnTo>
                      <a:pt x="16" y="164"/>
                    </a:lnTo>
                    <a:lnTo>
                      <a:pt x="7" y="149"/>
                    </a:lnTo>
                    <a:lnTo>
                      <a:pt x="2" y="131"/>
                    </a:lnTo>
                    <a:lnTo>
                      <a:pt x="0" y="114"/>
                    </a:lnTo>
                    <a:lnTo>
                      <a:pt x="2" y="97"/>
                    </a:lnTo>
                    <a:lnTo>
                      <a:pt x="6" y="78"/>
                    </a:lnTo>
                    <a:lnTo>
                      <a:pt x="11" y="61"/>
                    </a:lnTo>
                    <a:lnTo>
                      <a:pt x="18" y="45"/>
                    </a:lnTo>
                    <a:lnTo>
                      <a:pt x="25" y="31"/>
                    </a:lnTo>
                    <a:lnTo>
                      <a:pt x="31" y="27"/>
                    </a:lnTo>
                    <a:lnTo>
                      <a:pt x="36" y="21"/>
                    </a:lnTo>
                    <a:lnTo>
                      <a:pt x="40" y="16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6" y="3"/>
                    </a:lnTo>
                    <a:lnTo>
                      <a:pt x="63" y="1"/>
                    </a:lnTo>
                    <a:lnTo>
                      <a:pt x="73" y="0"/>
                    </a:lnTo>
                    <a:lnTo>
                      <a:pt x="81" y="5"/>
                    </a:lnTo>
                    <a:lnTo>
                      <a:pt x="89" y="8"/>
                    </a:lnTo>
                    <a:lnTo>
                      <a:pt x="97" y="14"/>
                    </a:lnTo>
                    <a:lnTo>
                      <a:pt x="105" y="18"/>
                    </a:lnTo>
                    <a:lnTo>
                      <a:pt x="113" y="25"/>
                    </a:lnTo>
                    <a:lnTo>
                      <a:pt x="119" y="32"/>
                    </a:lnTo>
                    <a:lnTo>
                      <a:pt x="122" y="41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8" name="Freeform 64"/>
              <p:cNvSpPr>
                <a:spLocks/>
              </p:cNvSpPr>
              <p:nvPr/>
            </p:nvSpPr>
            <p:spPr bwMode="auto">
              <a:xfrm>
                <a:off x="4707" y="1838"/>
                <a:ext cx="35" cy="29"/>
              </a:xfrm>
              <a:custGeom>
                <a:avLst/>
                <a:gdLst>
                  <a:gd name="T0" fmla="*/ 70 w 70"/>
                  <a:gd name="T1" fmla="*/ 31 h 57"/>
                  <a:gd name="T2" fmla="*/ 65 w 70"/>
                  <a:gd name="T3" fmla="*/ 37 h 57"/>
                  <a:gd name="T4" fmla="*/ 59 w 70"/>
                  <a:gd name="T5" fmla="*/ 41 h 57"/>
                  <a:gd name="T6" fmla="*/ 52 w 70"/>
                  <a:gd name="T7" fmla="*/ 45 h 57"/>
                  <a:gd name="T8" fmla="*/ 45 w 70"/>
                  <a:gd name="T9" fmla="*/ 48 h 57"/>
                  <a:gd name="T10" fmla="*/ 38 w 70"/>
                  <a:gd name="T11" fmla="*/ 52 h 57"/>
                  <a:gd name="T12" fmla="*/ 30 w 70"/>
                  <a:gd name="T13" fmla="*/ 54 h 57"/>
                  <a:gd name="T14" fmla="*/ 22 w 70"/>
                  <a:gd name="T15" fmla="*/ 55 h 57"/>
                  <a:gd name="T16" fmla="*/ 14 w 70"/>
                  <a:gd name="T17" fmla="*/ 57 h 57"/>
                  <a:gd name="T18" fmla="*/ 0 w 70"/>
                  <a:gd name="T19" fmla="*/ 45 h 57"/>
                  <a:gd name="T20" fmla="*/ 6 w 70"/>
                  <a:gd name="T21" fmla="*/ 37 h 57"/>
                  <a:gd name="T22" fmla="*/ 12 w 70"/>
                  <a:gd name="T23" fmla="*/ 29 h 57"/>
                  <a:gd name="T24" fmla="*/ 19 w 70"/>
                  <a:gd name="T25" fmla="*/ 21 h 57"/>
                  <a:gd name="T26" fmla="*/ 26 w 70"/>
                  <a:gd name="T27" fmla="*/ 15 h 57"/>
                  <a:gd name="T28" fmla="*/ 34 w 70"/>
                  <a:gd name="T29" fmla="*/ 9 h 57"/>
                  <a:gd name="T30" fmla="*/ 42 w 70"/>
                  <a:gd name="T31" fmla="*/ 4 h 57"/>
                  <a:gd name="T32" fmla="*/ 51 w 70"/>
                  <a:gd name="T33" fmla="*/ 1 h 57"/>
                  <a:gd name="T34" fmla="*/ 61 w 70"/>
                  <a:gd name="T35" fmla="*/ 0 h 57"/>
                  <a:gd name="T36" fmla="*/ 61 w 70"/>
                  <a:gd name="T37" fmla="*/ 9 h 57"/>
                  <a:gd name="T38" fmla="*/ 65 w 70"/>
                  <a:gd name="T39" fmla="*/ 16 h 57"/>
                  <a:gd name="T40" fmla="*/ 68 w 70"/>
                  <a:gd name="T41" fmla="*/ 23 h 57"/>
                  <a:gd name="T42" fmla="*/ 70 w 70"/>
                  <a:gd name="T43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57">
                    <a:moveTo>
                      <a:pt x="70" y="31"/>
                    </a:moveTo>
                    <a:lnTo>
                      <a:pt x="65" y="37"/>
                    </a:lnTo>
                    <a:lnTo>
                      <a:pt x="59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38" y="52"/>
                    </a:lnTo>
                    <a:lnTo>
                      <a:pt x="30" y="54"/>
                    </a:lnTo>
                    <a:lnTo>
                      <a:pt x="22" y="55"/>
                    </a:lnTo>
                    <a:lnTo>
                      <a:pt x="14" y="57"/>
                    </a:lnTo>
                    <a:lnTo>
                      <a:pt x="0" y="45"/>
                    </a:lnTo>
                    <a:lnTo>
                      <a:pt x="6" y="37"/>
                    </a:lnTo>
                    <a:lnTo>
                      <a:pt x="12" y="29"/>
                    </a:lnTo>
                    <a:lnTo>
                      <a:pt x="19" y="21"/>
                    </a:lnTo>
                    <a:lnTo>
                      <a:pt x="26" y="15"/>
                    </a:lnTo>
                    <a:lnTo>
                      <a:pt x="34" y="9"/>
                    </a:lnTo>
                    <a:lnTo>
                      <a:pt x="42" y="4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61" y="9"/>
                    </a:lnTo>
                    <a:lnTo>
                      <a:pt x="65" y="16"/>
                    </a:lnTo>
                    <a:lnTo>
                      <a:pt x="68" y="23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49" name="Freeform 65"/>
              <p:cNvSpPr>
                <a:spLocks/>
              </p:cNvSpPr>
              <p:nvPr/>
            </p:nvSpPr>
            <p:spPr bwMode="auto">
              <a:xfrm>
                <a:off x="4801" y="1837"/>
                <a:ext cx="29" cy="19"/>
              </a:xfrm>
              <a:custGeom>
                <a:avLst/>
                <a:gdLst>
                  <a:gd name="T0" fmla="*/ 56 w 58"/>
                  <a:gd name="T1" fmla="*/ 19 h 36"/>
                  <a:gd name="T2" fmla="*/ 49 w 58"/>
                  <a:gd name="T3" fmla="*/ 23 h 36"/>
                  <a:gd name="T4" fmla="*/ 43 w 58"/>
                  <a:gd name="T5" fmla="*/ 26 h 36"/>
                  <a:gd name="T6" fmla="*/ 37 w 58"/>
                  <a:gd name="T7" fmla="*/ 29 h 36"/>
                  <a:gd name="T8" fmla="*/ 30 w 58"/>
                  <a:gd name="T9" fmla="*/ 32 h 36"/>
                  <a:gd name="T10" fmla="*/ 24 w 58"/>
                  <a:gd name="T11" fmla="*/ 35 h 36"/>
                  <a:gd name="T12" fmla="*/ 17 w 58"/>
                  <a:gd name="T13" fmla="*/ 36 h 36"/>
                  <a:gd name="T14" fmla="*/ 11 w 58"/>
                  <a:gd name="T15" fmla="*/ 36 h 36"/>
                  <a:gd name="T16" fmla="*/ 5 w 58"/>
                  <a:gd name="T17" fmla="*/ 35 h 36"/>
                  <a:gd name="T18" fmla="*/ 1 w 58"/>
                  <a:gd name="T19" fmla="*/ 33 h 36"/>
                  <a:gd name="T20" fmla="*/ 0 w 58"/>
                  <a:gd name="T21" fmla="*/ 28 h 36"/>
                  <a:gd name="T22" fmla="*/ 0 w 58"/>
                  <a:gd name="T23" fmla="*/ 23 h 36"/>
                  <a:gd name="T24" fmla="*/ 1 w 58"/>
                  <a:gd name="T25" fmla="*/ 17 h 36"/>
                  <a:gd name="T26" fmla="*/ 3 w 58"/>
                  <a:gd name="T27" fmla="*/ 12 h 36"/>
                  <a:gd name="T28" fmla="*/ 8 w 58"/>
                  <a:gd name="T29" fmla="*/ 10 h 36"/>
                  <a:gd name="T30" fmla="*/ 13 w 58"/>
                  <a:gd name="T31" fmla="*/ 8 h 36"/>
                  <a:gd name="T32" fmla="*/ 17 w 58"/>
                  <a:gd name="T33" fmla="*/ 8 h 36"/>
                  <a:gd name="T34" fmla="*/ 23 w 58"/>
                  <a:gd name="T35" fmla="*/ 6 h 36"/>
                  <a:gd name="T36" fmla="*/ 28 w 58"/>
                  <a:gd name="T37" fmla="*/ 5 h 36"/>
                  <a:gd name="T38" fmla="*/ 33 w 58"/>
                  <a:gd name="T39" fmla="*/ 3 h 36"/>
                  <a:gd name="T40" fmla="*/ 37 w 58"/>
                  <a:gd name="T41" fmla="*/ 0 h 36"/>
                  <a:gd name="T42" fmla="*/ 46 w 58"/>
                  <a:gd name="T43" fmla="*/ 1 h 36"/>
                  <a:gd name="T44" fmla="*/ 53 w 58"/>
                  <a:gd name="T45" fmla="*/ 4 h 36"/>
                  <a:gd name="T46" fmla="*/ 58 w 58"/>
                  <a:gd name="T47" fmla="*/ 10 h 36"/>
                  <a:gd name="T48" fmla="*/ 56 w 58"/>
                  <a:gd name="T49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36">
                    <a:moveTo>
                      <a:pt x="56" y="19"/>
                    </a:moveTo>
                    <a:lnTo>
                      <a:pt x="49" y="23"/>
                    </a:lnTo>
                    <a:lnTo>
                      <a:pt x="43" y="26"/>
                    </a:lnTo>
                    <a:lnTo>
                      <a:pt x="37" y="29"/>
                    </a:lnTo>
                    <a:lnTo>
                      <a:pt x="30" y="32"/>
                    </a:lnTo>
                    <a:lnTo>
                      <a:pt x="24" y="35"/>
                    </a:lnTo>
                    <a:lnTo>
                      <a:pt x="17" y="36"/>
                    </a:lnTo>
                    <a:lnTo>
                      <a:pt x="11" y="36"/>
                    </a:lnTo>
                    <a:lnTo>
                      <a:pt x="5" y="35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8" y="10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8" y="5"/>
                    </a:lnTo>
                    <a:lnTo>
                      <a:pt x="33" y="3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3" y="4"/>
                    </a:lnTo>
                    <a:lnTo>
                      <a:pt x="58" y="10"/>
                    </a:lnTo>
                    <a:lnTo>
                      <a:pt x="5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0" name="Freeform 66"/>
              <p:cNvSpPr>
                <a:spLocks/>
              </p:cNvSpPr>
              <p:nvPr/>
            </p:nvSpPr>
            <p:spPr bwMode="auto">
              <a:xfrm>
                <a:off x="4757" y="1851"/>
                <a:ext cx="38" cy="24"/>
              </a:xfrm>
              <a:custGeom>
                <a:avLst/>
                <a:gdLst>
                  <a:gd name="T0" fmla="*/ 76 w 76"/>
                  <a:gd name="T1" fmla="*/ 21 h 50"/>
                  <a:gd name="T2" fmla="*/ 71 w 76"/>
                  <a:gd name="T3" fmla="*/ 28 h 50"/>
                  <a:gd name="T4" fmla="*/ 65 w 76"/>
                  <a:gd name="T5" fmla="*/ 33 h 50"/>
                  <a:gd name="T6" fmla="*/ 58 w 76"/>
                  <a:gd name="T7" fmla="*/ 38 h 50"/>
                  <a:gd name="T8" fmla="*/ 50 w 76"/>
                  <a:gd name="T9" fmla="*/ 42 h 50"/>
                  <a:gd name="T10" fmla="*/ 42 w 76"/>
                  <a:gd name="T11" fmla="*/ 44 h 50"/>
                  <a:gd name="T12" fmla="*/ 34 w 76"/>
                  <a:gd name="T13" fmla="*/ 46 h 50"/>
                  <a:gd name="T14" fmla="*/ 24 w 76"/>
                  <a:gd name="T15" fmla="*/ 48 h 50"/>
                  <a:gd name="T16" fmla="*/ 15 w 76"/>
                  <a:gd name="T17" fmla="*/ 50 h 50"/>
                  <a:gd name="T18" fmla="*/ 9 w 76"/>
                  <a:gd name="T19" fmla="*/ 43 h 50"/>
                  <a:gd name="T20" fmla="*/ 3 w 76"/>
                  <a:gd name="T21" fmla="*/ 32 h 50"/>
                  <a:gd name="T22" fmla="*/ 0 w 76"/>
                  <a:gd name="T23" fmla="*/ 23 h 50"/>
                  <a:gd name="T24" fmla="*/ 13 w 76"/>
                  <a:gd name="T25" fmla="*/ 18 h 50"/>
                  <a:gd name="T26" fmla="*/ 21 w 76"/>
                  <a:gd name="T27" fmla="*/ 16 h 50"/>
                  <a:gd name="T28" fmla="*/ 30 w 76"/>
                  <a:gd name="T29" fmla="*/ 12 h 50"/>
                  <a:gd name="T30" fmla="*/ 41 w 76"/>
                  <a:gd name="T31" fmla="*/ 6 h 50"/>
                  <a:gd name="T32" fmla="*/ 52 w 76"/>
                  <a:gd name="T33" fmla="*/ 2 h 50"/>
                  <a:gd name="T34" fmla="*/ 61 w 76"/>
                  <a:gd name="T35" fmla="*/ 0 h 50"/>
                  <a:gd name="T36" fmla="*/ 69 w 76"/>
                  <a:gd name="T37" fmla="*/ 1 h 50"/>
                  <a:gd name="T38" fmla="*/ 74 w 76"/>
                  <a:gd name="T39" fmla="*/ 8 h 50"/>
                  <a:gd name="T40" fmla="*/ 76 w 76"/>
                  <a:gd name="T4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6" h="50">
                    <a:moveTo>
                      <a:pt x="76" y="21"/>
                    </a:moveTo>
                    <a:lnTo>
                      <a:pt x="71" y="28"/>
                    </a:lnTo>
                    <a:lnTo>
                      <a:pt x="65" y="33"/>
                    </a:lnTo>
                    <a:lnTo>
                      <a:pt x="58" y="38"/>
                    </a:lnTo>
                    <a:lnTo>
                      <a:pt x="50" y="42"/>
                    </a:lnTo>
                    <a:lnTo>
                      <a:pt x="42" y="44"/>
                    </a:lnTo>
                    <a:lnTo>
                      <a:pt x="34" y="46"/>
                    </a:lnTo>
                    <a:lnTo>
                      <a:pt x="24" y="48"/>
                    </a:lnTo>
                    <a:lnTo>
                      <a:pt x="15" y="50"/>
                    </a:lnTo>
                    <a:lnTo>
                      <a:pt x="9" y="43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13" y="18"/>
                    </a:lnTo>
                    <a:lnTo>
                      <a:pt x="21" y="16"/>
                    </a:lnTo>
                    <a:lnTo>
                      <a:pt x="30" y="12"/>
                    </a:lnTo>
                    <a:lnTo>
                      <a:pt x="41" y="6"/>
                    </a:lnTo>
                    <a:lnTo>
                      <a:pt x="52" y="2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4" y="8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1" name="Freeform 67"/>
              <p:cNvSpPr>
                <a:spLocks/>
              </p:cNvSpPr>
              <p:nvPr/>
            </p:nvSpPr>
            <p:spPr bwMode="auto">
              <a:xfrm>
                <a:off x="4912" y="1859"/>
                <a:ext cx="84" cy="69"/>
              </a:xfrm>
              <a:custGeom>
                <a:avLst/>
                <a:gdLst>
                  <a:gd name="T0" fmla="*/ 159 w 168"/>
                  <a:gd name="T1" fmla="*/ 43 h 138"/>
                  <a:gd name="T2" fmla="*/ 157 w 168"/>
                  <a:gd name="T3" fmla="*/ 43 h 138"/>
                  <a:gd name="T4" fmla="*/ 161 w 168"/>
                  <a:gd name="T5" fmla="*/ 53 h 138"/>
                  <a:gd name="T6" fmla="*/ 161 w 168"/>
                  <a:gd name="T7" fmla="*/ 62 h 138"/>
                  <a:gd name="T8" fmla="*/ 158 w 168"/>
                  <a:gd name="T9" fmla="*/ 69 h 138"/>
                  <a:gd name="T10" fmla="*/ 151 w 168"/>
                  <a:gd name="T11" fmla="*/ 76 h 138"/>
                  <a:gd name="T12" fmla="*/ 142 w 168"/>
                  <a:gd name="T13" fmla="*/ 81 h 138"/>
                  <a:gd name="T14" fmla="*/ 133 w 168"/>
                  <a:gd name="T15" fmla="*/ 85 h 138"/>
                  <a:gd name="T16" fmla="*/ 123 w 168"/>
                  <a:gd name="T17" fmla="*/ 90 h 138"/>
                  <a:gd name="T18" fmla="*/ 117 w 168"/>
                  <a:gd name="T19" fmla="*/ 93 h 138"/>
                  <a:gd name="T20" fmla="*/ 111 w 168"/>
                  <a:gd name="T21" fmla="*/ 93 h 138"/>
                  <a:gd name="T22" fmla="*/ 105 w 168"/>
                  <a:gd name="T23" fmla="*/ 95 h 138"/>
                  <a:gd name="T24" fmla="*/ 100 w 168"/>
                  <a:gd name="T25" fmla="*/ 97 h 138"/>
                  <a:gd name="T26" fmla="*/ 97 w 168"/>
                  <a:gd name="T27" fmla="*/ 100 h 138"/>
                  <a:gd name="T28" fmla="*/ 104 w 168"/>
                  <a:gd name="T29" fmla="*/ 104 h 138"/>
                  <a:gd name="T30" fmla="*/ 108 w 168"/>
                  <a:gd name="T31" fmla="*/ 108 h 138"/>
                  <a:gd name="T32" fmla="*/ 111 w 168"/>
                  <a:gd name="T33" fmla="*/ 115 h 138"/>
                  <a:gd name="T34" fmla="*/ 112 w 168"/>
                  <a:gd name="T35" fmla="*/ 123 h 138"/>
                  <a:gd name="T36" fmla="*/ 117 w 168"/>
                  <a:gd name="T37" fmla="*/ 122 h 138"/>
                  <a:gd name="T38" fmla="*/ 122 w 168"/>
                  <a:gd name="T39" fmla="*/ 120 h 138"/>
                  <a:gd name="T40" fmla="*/ 127 w 168"/>
                  <a:gd name="T41" fmla="*/ 118 h 138"/>
                  <a:gd name="T42" fmla="*/ 131 w 168"/>
                  <a:gd name="T43" fmla="*/ 115 h 138"/>
                  <a:gd name="T44" fmla="*/ 136 w 168"/>
                  <a:gd name="T45" fmla="*/ 113 h 138"/>
                  <a:gd name="T46" fmla="*/ 141 w 168"/>
                  <a:gd name="T47" fmla="*/ 113 h 138"/>
                  <a:gd name="T48" fmla="*/ 144 w 168"/>
                  <a:gd name="T49" fmla="*/ 114 h 138"/>
                  <a:gd name="T50" fmla="*/ 148 w 168"/>
                  <a:gd name="T51" fmla="*/ 119 h 138"/>
                  <a:gd name="T52" fmla="*/ 150 w 168"/>
                  <a:gd name="T53" fmla="*/ 121 h 138"/>
                  <a:gd name="T54" fmla="*/ 143 w 168"/>
                  <a:gd name="T55" fmla="*/ 130 h 138"/>
                  <a:gd name="T56" fmla="*/ 136 w 168"/>
                  <a:gd name="T57" fmla="*/ 136 h 138"/>
                  <a:gd name="T58" fmla="*/ 127 w 168"/>
                  <a:gd name="T59" fmla="*/ 138 h 138"/>
                  <a:gd name="T60" fmla="*/ 119 w 168"/>
                  <a:gd name="T61" fmla="*/ 138 h 138"/>
                  <a:gd name="T62" fmla="*/ 110 w 168"/>
                  <a:gd name="T63" fmla="*/ 136 h 138"/>
                  <a:gd name="T64" fmla="*/ 100 w 168"/>
                  <a:gd name="T65" fmla="*/ 134 h 138"/>
                  <a:gd name="T66" fmla="*/ 91 w 168"/>
                  <a:gd name="T67" fmla="*/ 133 h 138"/>
                  <a:gd name="T68" fmla="*/ 81 w 168"/>
                  <a:gd name="T69" fmla="*/ 131 h 138"/>
                  <a:gd name="T70" fmla="*/ 77 w 168"/>
                  <a:gd name="T71" fmla="*/ 121 h 138"/>
                  <a:gd name="T72" fmla="*/ 82 w 168"/>
                  <a:gd name="T73" fmla="*/ 115 h 138"/>
                  <a:gd name="T74" fmla="*/ 89 w 168"/>
                  <a:gd name="T75" fmla="*/ 111 h 138"/>
                  <a:gd name="T76" fmla="*/ 95 w 168"/>
                  <a:gd name="T77" fmla="*/ 105 h 138"/>
                  <a:gd name="T78" fmla="*/ 50 w 168"/>
                  <a:gd name="T79" fmla="*/ 88 h 138"/>
                  <a:gd name="T80" fmla="*/ 54 w 168"/>
                  <a:gd name="T81" fmla="*/ 74 h 138"/>
                  <a:gd name="T82" fmla="*/ 47 w 168"/>
                  <a:gd name="T83" fmla="*/ 70 h 138"/>
                  <a:gd name="T84" fmla="*/ 39 w 168"/>
                  <a:gd name="T85" fmla="*/ 68 h 138"/>
                  <a:gd name="T86" fmla="*/ 31 w 168"/>
                  <a:gd name="T87" fmla="*/ 67 h 138"/>
                  <a:gd name="T88" fmla="*/ 22 w 168"/>
                  <a:gd name="T89" fmla="*/ 66 h 138"/>
                  <a:gd name="T90" fmla="*/ 14 w 168"/>
                  <a:gd name="T91" fmla="*/ 65 h 138"/>
                  <a:gd name="T92" fmla="*/ 7 w 168"/>
                  <a:gd name="T93" fmla="*/ 61 h 138"/>
                  <a:gd name="T94" fmla="*/ 2 w 168"/>
                  <a:gd name="T95" fmla="*/ 55 h 138"/>
                  <a:gd name="T96" fmla="*/ 0 w 168"/>
                  <a:gd name="T97" fmla="*/ 47 h 138"/>
                  <a:gd name="T98" fmla="*/ 21 w 168"/>
                  <a:gd name="T99" fmla="*/ 46 h 138"/>
                  <a:gd name="T100" fmla="*/ 42 w 168"/>
                  <a:gd name="T101" fmla="*/ 44 h 138"/>
                  <a:gd name="T102" fmla="*/ 64 w 168"/>
                  <a:gd name="T103" fmla="*/ 42 h 138"/>
                  <a:gd name="T104" fmla="*/ 85 w 168"/>
                  <a:gd name="T105" fmla="*/ 37 h 138"/>
                  <a:gd name="T106" fmla="*/ 107 w 168"/>
                  <a:gd name="T107" fmla="*/ 31 h 138"/>
                  <a:gd name="T108" fmla="*/ 127 w 168"/>
                  <a:gd name="T109" fmla="*/ 23 h 138"/>
                  <a:gd name="T110" fmla="*/ 144 w 168"/>
                  <a:gd name="T111" fmla="*/ 13 h 138"/>
                  <a:gd name="T112" fmla="*/ 159 w 168"/>
                  <a:gd name="T113" fmla="*/ 0 h 138"/>
                  <a:gd name="T114" fmla="*/ 166 w 168"/>
                  <a:gd name="T115" fmla="*/ 7 h 138"/>
                  <a:gd name="T116" fmla="*/ 168 w 168"/>
                  <a:gd name="T117" fmla="*/ 20 h 138"/>
                  <a:gd name="T118" fmla="*/ 166 w 168"/>
                  <a:gd name="T119" fmla="*/ 32 h 138"/>
                  <a:gd name="T120" fmla="*/ 159 w 168"/>
                  <a:gd name="T121" fmla="*/ 4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8" h="138">
                    <a:moveTo>
                      <a:pt x="159" y="43"/>
                    </a:moveTo>
                    <a:lnTo>
                      <a:pt x="157" y="43"/>
                    </a:lnTo>
                    <a:lnTo>
                      <a:pt x="161" y="53"/>
                    </a:lnTo>
                    <a:lnTo>
                      <a:pt x="161" y="62"/>
                    </a:lnTo>
                    <a:lnTo>
                      <a:pt x="158" y="69"/>
                    </a:lnTo>
                    <a:lnTo>
                      <a:pt x="151" y="76"/>
                    </a:lnTo>
                    <a:lnTo>
                      <a:pt x="142" y="81"/>
                    </a:lnTo>
                    <a:lnTo>
                      <a:pt x="133" y="85"/>
                    </a:lnTo>
                    <a:lnTo>
                      <a:pt x="123" y="90"/>
                    </a:lnTo>
                    <a:lnTo>
                      <a:pt x="117" y="93"/>
                    </a:lnTo>
                    <a:lnTo>
                      <a:pt x="111" y="93"/>
                    </a:lnTo>
                    <a:lnTo>
                      <a:pt x="105" y="95"/>
                    </a:lnTo>
                    <a:lnTo>
                      <a:pt x="100" y="97"/>
                    </a:lnTo>
                    <a:lnTo>
                      <a:pt x="97" y="100"/>
                    </a:lnTo>
                    <a:lnTo>
                      <a:pt x="104" y="104"/>
                    </a:lnTo>
                    <a:lnTo>
                      <a:pt x="108" y="108"/>
                    </a:lnTo>
                    <a:lnTo>
                      <a:pt x="111" y="115"/>
                    </a:lnTo>
                    <a:lnTo>
                      <a:pt x="112" y="123"/>
                    </a:lnTo>
                    <a:lnTo>
                      <a:pt x="117" y="122"/>
                    </a:lnTo>
                    <a:lnTo>
                      <a:pt x="122" y="120"/>
                    </a:lnTo>
                    <a:lnTo>
                      <a:pt x="127" y="118"/>
                    </a:lnTo>
                    <a:lnTo>
                      <a:pt x="131" y="115"/>
                    </a:lnTo>
                    <a:lnTo>
                      <a:pt x="136" y="113"/>
                    </a:lnTo>
                    <a:lnTo>
                      <a:pt x="141" y="113"/>
                    </a:lnTo>
                    <a:lnTo>
                      <a:pt x="144" y="114"/>
                    </a:lnTo>
                    <a:lnTo>
                      <a:pt x="148" y="119"/>
                    </a:lnTo>
                    <a:lnTo>
                      <a:pt x="150" y="121"/>
                    </a:lnTo>
                    <a:lnTo>
                      <a:pt x="143" y="130"/>
                    </a:lnTo>
                    <a:lnTo>
                      <a:pt x="136" y="136"/>
                    </a:lnTo>
                    <a:lnTo>
                      <a:pt x="127" y="138"/>
                    </a:lnTo>
                    <a:lnTo>
                      <a:pt x="119" y="138"/>
                    </a:lnTo>
                    <a:lnTo>
                      <a:pt x="110" y="136"/>
                    </a:lnTo>
                    <a:lnTo>
                      <a:pt x="100" y="134"/>
                    </a:lnTo>
                    <a:lnTo>
                      <a:pt x="91" y="133"/>
                    </a:lnTo>
                    <a:lnTo>
                      <a:pt x="81" y="131"/>
                    </a:lnTo>
                    <a:lnTo>
                      <a:pt x="77" y="121"/>
                    </a:lnTo>
                    <a:lnTo>
                      <a:pt x="82" y="115"/>
                    </a:lnTo>
                    <a:lnTo>
                      <a:pt x="89" y="111"/>
                    </a:lnTo>
                    <a:lnTo>
                      <a:pt x="95" y="105"/>
                    </a:lnTo>
                    <a:lnTo>
                      <a:pt x="50" y="88"/>
                    </a:lnTo>
                    <a:lnTo>
                      <a:pt x="54" y="74"/>
                    </a:lnTo>
                    <a:lnTo>
                      <a:pt x="47" y="70"/>
                    </a:lnTo>
                    <a:lnTo>
                      <a:pt x="39" y="68"/>
                    </a:lnTo>
                    <a:lnTo>
                      <a:pt x="31" y="67"/>
                    </a:lnTo>
                    <a:lnTo>
                      <a:pt x="22" y="66"/>
                    </a:lnTo>
                    <a:lnTo>
                      <a:pt x="14" y="65"/>
                    </a:lnTo>
                    <a:lnTo>
                      <a:pt x="7" y="61"/>
                    </a:lnTo>
                    <a:lnTo>
                      <a:pt x="2" y="55"/>
                    </a:lnTo>
                    <a:lnTo>
                      <a:pt x="0" y="47"/>
                    </a:lnTo>
                    <a:lnTo>
                      <a:pt x="21" y="46"/>
                    </a:lnTo>
                    <a:lnTo>
                      <a:pt x="42" y="44"/>
                    </a:lnTo>
                    <a:lnTo>
                      <a:pt x="64" y="42"/>
                    </a:lnTo>
                    <a:lnTo>
                      <a:pt x="85" y="37"/>
                    </a:lnTo>
                    <a:lnTo>
                      <a:pt x="107" y="31"/>
                    </a:lnTo>
                    <a:lnTo>
                      <a:pt x="127" y="23"/>
                    </a:lnTo>
                    <a:lnTo>
                      <a:pt x="144" y="13"/>
                    </a:lnTo>
                    <a:lnTo>
                      <a:pt x="159" y="0"/>
                    </a:lnTo>
                    <a:lnTo>
                      <a:pt x="166" y="7"/>
                    </a:lnTo>
                    <a:lnTo>
                      <a:pt x="168" y="20"/>
                    </a:lnTo>
                    <a:lnTo>
                      <a:pt x="166" y="32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2" name="Freeform 68"/>
              <p:cNvSpPr>
                <a:spLocks/>
              </p:cNvSpPr>
              <p:nvPr/>
            </p:nvSpPr>
            <p:spPr bwMode="auto">
              <a:xfrm>
                <a:off x="5017" y="1866"/>
                <a:ext cx="168" cy="376"/>
              </a:xfrm>
              <a:custGeom>
                <a:avLst/>
                <a:gdLst>
                  <a:gd name="T0" fmla="*/ 297 w 336"/>
                  <a:gd name="T1" fmla="*/ 40 h 752"/>
                  <a:gd name="T2" fmla="*/ 296 w 336"/>
                  <a:gd name="T3" fmla="*/ 131 h 752"/>
                  <a:gd name="T4" fmla="*/ 311 w 336"/>
                  <a:gd name="T5" fmla="*/ 234 h 752"/>
                  <a:gd name="T6" fmla="*/ 331 w 336"/>
                  <a:gd name="T7" fmla="*/ 271 h 752"/>
                  <a:gd name="T8" fmla="*/ 336 w 336"/>
                  <a:gd name="T9" fmla="*/ 327 h 752"/>
                  <a:gd name="T10" fmla="*/ 321 w 336"/>
                  <a:gd name="T11" fmla="*/ 350 h 752"/>
                  <a:gd name="T12" fmla="*/ 305 w 336"/>
                  <a:gd name="T13" fmla="*/ 373 h 752"/>
                  <a:gd name="T14" fmla="*/ 287 w 336"/>
                  <a:gd name="T15" fmla="*/ 394 h 752"/>
                  <a:gd name="T16" fmla="*/ 264 w 336"/>
                  <a:gd name="T17" fmla="*/ 408 h 752"/>
                  <a:gd name="T18" fmla="*/ 213 w 336"/>
                  <a:gd name="T19" fmla="*/ 483 h 752"/>
                  <a:gd name="T20" fmla="*/ 169 w 336"/>
                  <a:gd name="T21" fmla="*/ 558 h 752"/>
                  <a:gd name="T22" fmla="*/ 129 w 336"/>
                  <a:gd name="T23" fmla="*/ 635 h 752"/>
                  <a:gd name="T24" fmla="*/ 94 w 336"/>
                  <a:gd name="T25" fmla="*/ 719 h 752"/>
                  <a:gd name="T26" fmla="*/ 68 w 336"/>
                  <a:gd name="T27" fmla="*/ 728 h 752"/>
                  <a:gd name="T28" fmla="*/ 46 w 336"/>
                  <a:gd name="T29" fmla="*/ 737 h 752"/>
                  <a:gd name="T30" fmla="*/ 24 w 336"/>
                  <a:gd name="T31" fmla="*/ 747 h 752"/>
                  <a:gd name="T32" fmla="*/ 0 w 336"/>
                  <a:gd name="T33" fmla="*/ 752 h 752"/>
                  <a:gd name="T34" fmla="*/ 31 w 336"/>
                  <a:gd name="T35" fmla="*/ 682 h 752"/>
                  <a:gd name="T36" fmla="*/ 84 w 336"/>
                  <a:gd name="T37" fmla="*/ 629 h 752"/>
                  <a:gd name="T38" fmla="*/ 137 w 336"/>
                  <a:gd name="T39" fmla="*/ 577 h 752"/>
                  <a:gd name="T40" fmla="*/ 166 w 336"/>
                  <a:gd name="T41" fmla="*/ 511 h 752"/>
                  <a:gd name="T42" fmla="*/ 159 w 336"/>
                  <a:gd name="T43" fmla="*/ 445 h 752"/>
                  <a:gd name="T44" fmla="*/ 135 w 336"/>
                  <a:gd name="T45" fmla="*/ 381 h 752"/>
                  <a:gd name="T46" fmla="*/ 115 w 336"/>
                  <a:gd name="T47" fmla="*/ 316 h 752"/>
                  <a:gd name="T48" fmla="*/ 123 w 336"/>
                  <a:gd name="T49" fmla="*/ 244 h 752"/>
                  <a:gd name="T50" fmla="*/ 152 w 336"/>
                  <a:gd name="T51" fmla="*/ 240 h 752"/>
                  <a:gd name="T52" fmla="*/ 177 w 336"/>
                  <a:gd name="T53" fmla="*/ 224 h 752"/>
                  <a:gd name="T54" fmla="*/ 197 w 336"/>
                  <a:gd name="T55" fmla="*/ 199 h 752"/>
                  <a:gd name="T56" fmla="*/ 209 w 336"/>
                  <a:gd name="T57" fmla="*/ 173 h 752"/>
                  <a:gd name="T58" fmla="*/ 212 w 336"/>
                  <a:gd name="T59" fmla="*/ 145 h 752"/>
                  <a:gd name="T60" fmla="*/ 219 w 336"/>
                  <a:gd name="T61" fmla="*/ 121 h 752"/>
                  <a:gd name="T62" fmla="*/ 228 w 336"/>
                  <a:gd name="T63" fmla="*/ 128 h 752"/>
                  <a:gd name="T64" fmla="*/ 235 w 336"/>
                  <a:gd name="T65" fmla="*/ 137 h 752"/>
                  <a:gd name="T66" fmla="*/ 244 w 336"/>
                  <a:gd name="T67" fmla="*/ 144 h 752"/>
                  <a:gd name="T68" fmla="*/ 257 w 336"/>
                  <a:gd name="T69" fmla="*/ 144 h 752"/>
                  <a:gd name="T70" fmla="*/ 263 w 336"/>
                  <a:gd name="T71" fmla="*/ 125 h 752"/>
                  <a:gd name="T72" fmla="*/ 249 w 336"/>
                  <a:gd name="T73" fmla="*/ 104 h 752"/>
                  <a:gd name="T74" fmla="*/ 234 w 336"/>
                  <a:gd name="T75" fmla="*/ 97 h 752"/>
                  <a:gd name="T76" fmla="*/ 222 w 336"/>
                  <a:gd name="T77" fmla="*/ 92 h 752"/>
                  <a:gd name="T78" fmla="*/ 215 w 336"/>
                  <a:gd name="T79" fmla="*/ 84 h 752"/>
                  <a:gd name="T80" fmla="*/ 215 w 336"/>
                  <a:gd name="T81" fmla="*/ 70 h 752"/>
                  <a:gd name="T82" fmla="*/ 221 w 336"/>
                  <a:gd name="T83" fmla="*/ 74 h 752"/>
                  <a:gd name="T84" fmla="*/ 233 w 336"/>
                  <a:gd name="T85" fmla="*/ 80 h 752"/>
                  <a:gd name="T86" fmla="*/ 244 w 336"/>
                  <a:gd name="T87" fmla="*/ 81 h 752"/>
                  <a:gd name="T88" fmla="*/ 251 w 336"/>
                  <a:gd name="T89" fmla="*/ 68 h 752"/>
                  <a:gd name="T90" fmla="*/ 247 w 336"/>
                  <a:gd name="T91" fmla="*/ 54 h 752"/>
                  <a:gd name="T92" fmla="*/ 233 w 336"/>
                  <a:gd name="T93" fmla="*/ 45 h 752"/>
                  <a:gd name="T94" fmla="*/ 204 w 336"/>
                  <a:gd name="T95" fmla="*/ 39 h 752"/>
                  <a:gd name="T96" fmla="*/ 200 w 336"/>
                  <a:gd name="T97" fmla="*/ 15 h 752"/>
                  <a:gd name="T98" fmla="*/ 210 w 336"/>
                  <a:gd name="T99" fmla="*/ 8 h 752"/>
                  <a:gd name="T100" fmla="*/ 225 w 336"/>
                  <a:gd name="T101" fmla="*/ 27 h 752"/>
                  <a:gd name="T102" fmla="*/ 240 w 336"/>
                  <a:gd name="T103" fmla="*/ 44 h 752"/>
                  <a:gd name="T104" fmla="*/ 259 w 336"/>
                  <a:gd name="T105" fmla="*/ 49 h 752"/>
                  <a:gd name="T106" fmla="*/ 279 w 336"/>
                  <a:gd name="T107" fmla="*/ 31 h 752"/>
                  <a:gd name="T108" fmla="*/ 291 w 336"/>
                  <a:gd name="T109" fmla="*/ 7 h 752"/>
                  <a:gd name="T110" fmla="*/ 300 w 336"/>
                  <a:gd name="T111" fmla="*/ 4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6" h="752">
                    <a:moveTo>
                      <a:pt x="300" y="40"/>
                    </a:moveTo>
                    <a:lnTo>
                      <a:pt x="297" y="40"/>
                    </a:lnTo>
                    <a:lnTo>
                      <a:pt x="294" y="87"/>
                    </a:lnTo>
                    <a:lnTo>
                      <a:pt x="296" y="131"/>
                    </a:lnTo>
                    <a:lnTo>
                      <a:pt x="302" y="180"/>
                    </a:lnTo>
                    <a:lnTo>
                      <a:pt x="311" y="234"/>
                    </a:lnTo>
                    <a:lnTo>
                      <a:pt x="321" y="249"/>
                    </a:lnTo>
                    <a:lnTo>
                      <a:pt x="331" y="271"/>
                    </a:lnTo>
                    <a:lnTo>
                      <a:pt x="336" y="297"/>
                    </a:lnTo>
                    <a:lnTo>
                      <a:pt x="336" y="327"/>
                    </a:lnTo>
                    <a:lnTo>
                      <a:pt x="328" y="338"/>
                    </a:lnTo>
                    <a:lnTo>
                      <a:pt x="321" y="350"/>
                    </a:lnTo>
                    <a:lnTo>
                      <a:pt x="313" y="362"/>
                    </a:lnTo>
                    <a:lnTo>
                      <a:pt x="305" y="373"/>
                    </a:lnTo>
                    <a:lnTo>
                      <a:pt x="297" y="384"/>
                    </a:lnTo>
                    <a:lnTo>
                      <a:pt x="287" y="394"/>
                    </a:lnTo>
                    <a:lnTo>
                      <a:pt x="276" y="402"/>
                    </a:lnTo>
                    <a:lnTo>
                      <a:pt x="264" y="408"/>
                    </a:lnTo>
                    <a:lnTo>
                      <a:pt x="237" y="446"/>
                    </a:lnTo>
                    <a:lnTo>
                      <a:pt x="213" y="483"/>
                    </a:lnTo>
                    <a:lnTo>
                      <a:pt x="190" y="521"/>
                    </a:lnTo>
                    <a:lnTo>
                      <a:pt x="169" y="558"/>
                    </a:lnTo>
                    <a:lnTo>
                      <a:pt x="149" y="596"/>
                    </a:lnTo>
                    <a:lnTo>
                      <a:pt x="129" y="635"/>
                    </a:lnTo>
                    <a:lnTo>
                      <a:pt x="112" y="676"/>
                    </a:lnTo>
                    <a:lnTo>
                      <a:pt x="94" y="719"/>
                    </a:lnTo>
                    <a:lnTo>
                      <a:pt x="81" y="724"/>
                    </a:lnTo>
                    <a:lnTo>
                      <a:pt x="68" y="728"/>
                    </a:lnTo>
                    <a:lnTo>
                      <a:pt x="56" y="733"/>
                    </a:lnTo>
                    <a:lnTo>
                      <a:pt x="46" y="737"/>
                    </a:lnTo>
                    <a:lnTo>
                      <a:pt x="36" y="742"/>
                    </a:lnTo>
                    <a:lnTo>
                      <a:pt x="24" y="747"/>
                    </a:lnTo>
                    <a:lnTo>
                      <a:pt x="13" y="750"/>
                    </a:lnTo>
                    <a:lnTo>
                      <a:pt x="0" y="752"/>
                    </a:lnTo>
                    <a:lnTo>
                      <a:pt x="12" y="714"/>
                    </a:lnTo>
                    <a:lnTo>
                      <a:pt x="31" y="682"/>
                    </a:lnTo>
                    <a:lnTo>
                      <a:pt x="56" y="655"/>
                    </a:lnTo>
                    <a:lnTo>
                      <a:pt x="84" y="629"/>
                    </a:lnTo>
                    <a:lnTo>
                      <a:pt x="112" y="604"/>
                    </a:lnTo>
                    <a:lnTo>
                      <a:pt x="137" y="577"/>
                    </a:lnTo>
                    <a:lnTo>
                      <a:pt x="156" y="546"/>
                    </a:lnTo>
                    <a:lnTo>
                      <a:pt x="166" y="511"/>
                    </a:lnTo>
                    <a:lnTo>
                      <a:pt x="166" y="477"/>
                    </a:lnTo>
                    <a:lnTo>
                      <a:pt x="159" y="445"/>
                    </a:lnTo>
                    <a:lnTo>
                      <a:pt x="147" y="413"/>
                    </a:lnTo>
                    <a:lnTo>
                      <a:pt x="135" y="381"/>
                    </a:lnTo>
                    <a:lnTo>
                      <a:pt x="123" y="349"/>
                    </a:lnTo>
                    <a:lnTo>
                      <a:pt x="115" y="316"/>
                    </a:lnTo>
                    <a:lnTo>
                      <a:pt x="115" y="281"/>
                    </a:lnTo>
                    <a:lnTo>
                      <a:pt x="123" y="244"/>
                    </a:lnTo>
                    <a:lnTo>
                      <a:pt x="138" y="244"/>
                    </a:lnTo>
                    <a:lnTo>
                      <a:pt x="152" y="240"/>
                    </a:lnTo>
                    <a:lnTo>
                      <a:pt x="166" y="233"/>
                    </a:lnTo>
                    <a:lnTo>
                      <a:pt x="177" y="224"/>
                    </a:lnTo>
                    <a:lnTo>
                      <a:pt x="188" y="212"/>
                    </a:lnTo>
                    <a:lnTo>
                      <a:pt x="197" y="199"/>
                    </a:lnTo>
                    <a:lnTo>
                      <a:pt x="204" y="187"/>
                    </a:lnTo>
                    <a:lnTo>
                      <a:pt x="209" y="173"/>
                    </a:lnTo>
                    <a:lnTo>
                      <a:pt x="207" y="158"/>
                    </a:lnTo>
                    <a:lnTo>
                      <a:pt x="212" y="145"/>
                    </a:lnTo>
                    <a:lnTo>
                      <a:pt x="218" y="134"/>
                    </a:lnTo>
                    <a:lnTo>
                      <a:pt x="219" y="121"/>
                    </a:lnTo>
                    <a:lnTo>
                      <a:pt x="223" y="125"/>
                    </a:lnTo>
                    <a:lnTo>
                      <a:pt x="228" y="128"/>
                    </a:lnTo>
                    <a:lnTo>
                      <a:pt x="232" y="134"/>
                    </a:lnTo>
                    <a:lnTo>
                      <a:pt x="235" y="137"/>
                    </a:lnTo>
                    <a:lnTo>
                      <a:pt x="238" y="142"/>
                    </a:lnTo>
                    <a:lnTo>
                      <a:pt x="244" y="144"/>
                    </a:lnTo>
                    <a:lnTo>
                      <a:pt x="250" y="145"/>
                    </a:lnTo>
                    <a:lnTo>
                      <a:pt x="257" y="144"/>
                    </a:lnTo>
                    <a:lnTo>
                      <a:pt x="264" y="137"/>
                    </a:lnTo>
                    <a:lnTo>
                      <a:pt x="263" y="125"/>
                    </a:lnTo>
                    <a:lnTo>
                      <a:pt x="257" y="112"/>
                    </a:lnTo>
                    <a:lnTo>
                      <a:pt x="249" y="104"/>
                    </a:lnTo>
                    <a:lnTo>
                      <a:pt x="241" y="100"/>
                    </a:lnTo>
                    <a:lnTo>
                      <a:pt x="234" y="97"/>
                    </a:lnTo>
                    <a:lnTo>
                      <a:pt x="228" y="95"/>
                    </a:lnTo>
                    <a:lnTo>
                      <a:pt x="222" y="92"/>
                    </a:lnTo>
                    <a:lnTo>
                      <a:pt x="219" y="89"/>
                    </a:lnTo>
                    <a:lnTo>
                      <a:pt x="215" y="84"/>
                    </a:lnTo>
                    <a:lnTo>
                      <a:pt x="214" y="78"/>
                    </a:lnTo>
                    <a:lnTo>
                      <a:pt x="215" y="70"/>
                    </a:lnTo>
                    <a:lnTo>
                      <a:pt x="218" y="70"/>
                    </a:lnTo>
                    <a:lnTo>
                      <a:pt x="221" y="74"/>
                    </a:lnTo>
                    <a:lnTo>
                      <a:pt x="227" y="77"/>
                    </a:lnTo>
                    <a:lnTo>
                      <a:pt x="233" y="80"/>
                    </a:lnTo>
                    <a:lnTo>
                      <a:pt x="240" y="82"/>
                    </a:lnTo>
                    <a:lnTo>
                      <a:pt x="244" y="81"/>
                    </a:lnTo>
                    <a:lnTo>
                      <a:pt x="249" y="77"/>
                    </a:lnTo>
                    <a:lnTo>
                      <a:pt x="251" y="68"/>
                    </a:lnTo>
                    <a:lnTo>
                      <a:pt x="250" y="60"/>
                    </a:lnTo>
                    <a:lnTo>
                      <a:pt x="247" y="54"/>
                    </a:lnTo>
                    <a:lnTo>
                      <a:pt x="241" y="49"/>
                    </a:lnTo>
                    <a:lnTo>
                      <a:pt x="233" y="45"/>
                    </a:lnTo>
                    <a:lnTo>
                      <a:pt x="209" y="50"/>
                    </a:lnTo>
                    <a:lnTo>
                      <a:pt x="204" y="39"/>
                    </a:lnTo>
                    <a:lnTo>
                      <a:pt x="202" y="28"/>
                    </a:lnTo>
                    <a:lnTo>
                      <a:pt x="200" y="15"/>
                    </a:lnTo>
                    <a:lnTo>
                      <a:pt x="202" y="2"/>
                    </a:lnTo>
                    <a:lnTo>
                      <a:pt x="210" y="8"/>
                    </a:lnTo>
                    <a:lnTo>
                      <a:pt x="218" y="17"/>
                    </a:lnTo>
                    <a:lnTo>
                      <a:pt x="225" y="27"/>
                    </a:lnTo>
                    <a:lnTo>
                      <a:pt x="232" y="36"/>
                    </a:lnTo>
                    <a:lnTo>
                      <a:pt x="240" y="44"/>
                    </a:lnTo>
                    <a:lnTo>
                      <a:pt x="249" y="49"/>
                    </a:lnTo>
                    <a:lnTo>
                      <a:pt x="259" y="49"/>
                    </a:lnTo>
                    <a:lnTo>
                      <a:pt x="273" y="43"/>
                    </a:lnTo>
                    <a:lnTo>
                      <a:pt x="279" y="31"/>
                    </a:lnTo>
                    <a:lnTo>
                      <a:pt x="285" y="19"/>
                    </a:lnTo>
                    <a:lnTo>
                      <a:pt x="291" y="7"/>
                    </a:lnTo>
                    <a:lnTo>
                      <a:pt x="302" y="0"/>
                    </a:lnTo>
                    <a:lnTo>
                      <a:pt x="30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3" name="Freeform 69"/>
              <p:cNvSpPr>
                <a:spLocks/>
              </p:cNvSpPr>
              <p:nvPr/>
            </p:nvSpPr>
            <p:spPr bwMode="auto">
              <a:xfrm>
                <a:off x="4713" y="1867"/>
                <a:ext cx="39" cy="31"/>
              </a:xfrm>
              <a:custGeom>
                <a:avLst/>
                <a:gdLst>
                  <a:gd name="T0" fmla="*/ 78 w 78"/>
                  <a:gd name="T1" fmla="*/ 34 h 63"/>
                  <a:gd name="T2" fmla="*/ 69 w 78"/>
                  <a:gd name="T3" fmla="*/ 36 h 63"/>
                  <a:gd name="T4" fmla="*/ 60 w 78"/>
                  <a:gd name="T5" fmla="*/ 42 h 63"/>
                  <a:gd name="T6" fmla="*/ 49 w 78"/>
                  <a:gd name="T7" fmla="*/ 49 h 63"/>
                  <a:gd name="T8" fmla="*/ 40 w 78"/>
                  <a:gd name="T9" fmla="*/ 56 h 63"/>
                  <a:gd name="T10" fmla="*/ 30 w 78"/>
                  <a:gd name="T11" fmla="*/ 62 h 63"/>
                  <a:gd name="T12" fmla="*/ 20 w 78"/>
                  <a:gd name="T13" fmla="*/ 63 h 63"/>
                  <a:gd name="T14" fmla="*/ 11 w 78"/>
                  <a:gd name="T15" fmla="*/ 59 h 63"/>
                  <a:gd name="T16" fmla="*/ 4 w 78"/>
                  <a:gd name="T17" fmla="*/ 50 h 63"/>
                  <a:gd name="T18" fmla="*/ 0 w 78"/>
                  <a:gd name="T19" fmla="*/ 38 h 63"/>
                  <a:gd name="T20" fmla="*/ 0 w 78"/>
                  <a:gd name="T21" fmla="*/ 30 h 63"/>
                  <a:gd name="T22" fmla="*/ 5 w 78"/>
                  <a:gd name="T23" fmla="*/ 23 h 63"/>
                  <a:gd name="T24" fmla="*/ 15 w 78"/>
                  <a:gd name="T25" fmla="*/ 18 h 63"/>
                  <a:gd name="T26" fmla="*/ 26 w 78"/>
                  <a:gd name="T27" fmla="*/ 13 h 63"/>
                  <a:gd name="T28" fmla="*/ 38 w 78"/>
                  <a:gd name="T29" fmla="*/ 10 h 63"/>
                  <a:gd name="T30" fmla="*/ 49 w 78"/>
                  <a:gd name="T31" fmla="*/ 5 h 63"/>
                  <a:gd name="T32" fmla="*/ 58 w 78"/>
                  <a:gd name="T33" fmla="*/ 0 h 63"/>
                  <a:gd name="T34" fmla="*/ 65 w 78"/>
                  <a:gd name="T35" fmla="*/ 6 h 63"/>
                  <a:gd name="T36" fmla="*/ 70 w 78"/>
                  <a:gd name="T37" fmla="*/ 15 h 63"/>
                  <a:gd name="T38" fmla="*/ 73 w 78"/>
                  <a:gd name="T39" fmla="*/ 26 h 63"/>
                  <a:gd name="T40" fmla="*/ 78 w 78"/>
                  <a:gd name="T41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63">
                    <a:moveTo>
                      <a:pt x="78" y="34"/>
                    </a:moveTo>
                    <a:lnTo>
                      <a:pt x="69" y="36"/>
                    </a:lnTo>
                    <a:lnTo>
                      <a:pt x="60" y="42"/>
                    </a:lnTo>
                    <a:lnTo>
                      <a:pt x="49" y="49"/>
                    </a:lnTo>
                    <a:lnTo>
                      <a:pt x="40" y="56"/>
                    </a:lnTo>
                    <a:lnTo>
                      <a:pt x="30" y="62"/>
                    </a:lnTo>
                    <a:lnTo>
                      <a:pt x="20" y="63"/>
                    </a:lnTo>
                    <a:lnTo>
                      <a:pt x="11" y="59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5" y="23"/>
                    </a:lnTo>
                    <a:lnTo>
                      <a:pt x="15" y="18"/>
                    </a:lnTo>
                    <a:lnTo>
                      <a:pt x="26" y="13"/>
                    </a:lnTo>
                    <a:lnTo>
                      <a:pt x="38" y="10"/>
                    </a:lnTo>
                    <a:lnTo>
                      <a:pt x="49" y="5"/>
                    </a:lnTo>
                    <a:lnTo>
                      <a:pt x="58" y="0"/>
                    </a:lnTo>
                    <a:lnTo>
                      <a:pt x="65" y="6"/>
                    </a:lnTo>
                    <a:lnTo>
                      <a:pt x="70" y="15"/>
                    </a:lnTo>
                    <a:lnTo>
                      <a:pt x="73" y="26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4" name="Freeform 70"/>
              <p:cNvSpPr>
                <a:spLocks/>
              </p:cNvSpPr>
              <p:nvPr/>
            </p:nvSpPr>
            <p:spPr bwMode="auto">
              <a:xfrm>
                <a:off x="4666" y="1886"/>
                <a:ext cx="42" cy="33"/>
              </a:xfrm>
              <a:custGeom>
                <a:avLst/>
                <a:gdLst>
                  <a:gd name="T0" fmla="*/ 84 w 84"/>
                  <a:gd name="T1" fmla="*/ 38 h 66"/>
                  <a:gd name="T2" fmla="*/ 76 w 84"/>
                  <a:gd name="T3" fmla="*/ 42 h 66"/>
                  <a:gd name="T4" fmla="*/ 67 w 84"/>
                  <a:gd name="T5" fmla="*/ 48 h 66"/>
                  <a:gd name="T6" fmla="*/ 58 w 84"/>
                  <a:gd name="T7" fmla="*/ 52 h 66"/>
                  <a:gd name="T8" fmla="*/ 49 w 84"/>
                  <a:gd name="T9" fmla="*/ 57 h 66"/>
                  <a:gd name="T10" fmla="*/ 40 w 84"/>
                  <a:gd name="T11" fmla="*/ 62 h 66"/>
                  <a:gd name="T12" fmla="*/ 31 w 84"/>
                  <a:gd name="T13" fmla="*/ 65 h 66"/>
                  <a:gd name="T14" fmla="*/ 23 w 84"/>
                  <a:gd name="T15" fmla="*/ 66 h 66"/>
                  <a:gd name="T16" fmla="*/ 15 w 84"/>
                  <a:gd name="T17" fmla="*/ 66 h 66"/>
                  <a:gd name="T18" fmla="*/ 11 w 84"/>
                  <a:gd name="T19" fmla="*/ 59 h 66"/>
                  <a:gd name="T20" fmla="*/ 5 w 84"/>
                  <a:gd name="T21" fmla="*/ 52 h 66"/>
                  <a:gd name="T22" fmla="*/ 0 w 84"/>
                  <a:gd name="T23" fmla="*/ 44 h 66"/>
                  <a:gd name="T24" fmla="*/ 2 w 84"/>
                  <a:gd name="T25" fmla="*/ 33 h 66"/>
                  <a:gd name="T26" fmla="*/ 10 w 84"/>
                  <a:gd name="T27" fmla="*/ 29 h 66"/>
                  <a:gd name="T28" fmla="*/ 22 w 84"/>
                  <a:gd name="T29" fmla="*/ 21 h 66"/>
                  <a:gd name="T30" fmla="*/ 37 w 84"/>
                  <a:gd name="T31" fmla="*/ 12 h 66"/>
                  <a:gd name="T32" fmla="*/ 52 w 84"/>
                  <a:gd name="T33" fmla="*/ 4 h 66"/>
                  <a:gd name="T34" fmla="*/ 66 w 84"/>
                  <a:gd name="T35" fmla="*/ 0 h 66"/>
                  <a:gd name="T36" fmla="*/ 76 w 84"/>
                  <a:gd name="T37" fmla="*/ 3 h 66"/>
                  <a:gd name="T38" fmla="*/ 83 w 84"/>
                  <a:gd name="T39" fmla="*/ 15 h 66"/>
                  <a:gd name="T40" fmla="*/ 84 w 84"/>
                  <a:gd name="T41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66">
                    <a:moveTo>
                      <a:pt x="84" y="38"/>
                    </a:moveTo>
                    <a:lnTo>
                      <a:pt x="76" y="42"/>
                    </a:lnTo>
                    <a:lnTo>
                      <a:pt x="67" y="48"/>
                    </a:lnTo>
                    <a:lnTo>
                      <a:pt x="58" y="52"/>
                    </a:lnTo>
                    <a:lnTo>
                      <a:pt x="49" y="57"/>
                    </a:lnTo>
                    <a:lnTo>
                      <a:pt x="40" y="62"/>
                    </a:lnTo>
                    <a:lnTo>
                      <a:pt x="31" y="65"/>
                    </a:lnTo>
                    <a:lnTo>
                      <a:pt x="23" y="66"/>
                    </a:lnTo>
                    <a:lnTo>
                      <a:pt x="15" y="66"/>
                    </a:lnTo>
                    <a:lnTo>
                      <a:pt x="11" y="59"/>
                    </a:lnTo>
                    <a:lnTo>
                      <a:pt x="5" y="52"/>
                    </a:lnTo>
                    <a:lnTo>
                      <a:pt x="0" y="44"/>
                    </a:lnTo>
                    <a:lnTo>
                      <a:pt x="2" y="33"/>
                    </a:lnTo>
                    <a:lnTo>
                      <a:pt x="10" y="29"/>
                    </a:lnTo>
                    <a:lnTo>
                      <a:pt x="22" y="21"/>
                    </a:lnTo>
                    <a:lnTo>
                      <a:pt x="37" y="12"/>
                    </a:lnTo>
                    <a:lnTo>
                      <a:pt x="52" y="4"/>
                    </a:lnTo>
                    <a:lnTo>
                      <a:pt x="66" y="0"/>
                    </a:lnTo>
                    <a:lnTo>
                      <a:pt x="76" y="3"/>
                    </a:lnTo>
                    <a:lnTo>
                      <a:pt x="83" y="15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5" name="Freeform 71"/>
              <p:cNvSpPr>
                <a:spLocks/>
              </p:cNvSpPr>
              <p:nvPr/>
            </p:nvSpPr>
            <p:spPr bwMode="auto">
              <a:xfrm>
                <a:off x="4944" y="1889"/>
                <a:ext cx="22" cy="6"/>
              </a:xfrm>
              <a:custGeom>
                <a:avLst/>
                <a:gdLst>
                  <a:gd name="T0" fmla="*/ 45 w 45"/>
                  <a:gd name="T1" fmla="*/ 0 h 14"/>
                  <a:gd name="T2" fmla="*/ 41 w 45"/>
                  <a:gd name="T3" fmla="*/ 7 h 14"/>
                  <a:gd name="T4" fmla="*/ 37 w 45"/>
                  <a:gd name="T5" fmla="*/ 10 h 14"/>
                  <a:gd name="T6" fmla="*/ 32 w 45"/>
                  <a:gd name="T7" fmla="*/ 13 h 14"/>
                  <a:gd name="T8" fmla="*/ 27 w 45"/>
                  <a:gd name="T9" fmla="*/ 14 h 14"/>
                  <a:gd name="T10" fmla="*/ 20 w 45"/>
                  <a:gd name="T11" fmla="*/ 14 h 14"/>
                  <a:gd name="T12" fmla="*/ 15 w 45"/>
                  <a:gd name="T13" fmla="*/ 14 h 14"/>
                  <a:gd name="T14" fmla="*/ 8 w 45"/>
                  <a:gd name="T15" fmla="*/ 14 h 14"/>
                  <a:gd name="T16" fmla="*/ 0 w 45"/>
                  <a:gd name="T17" fmla="*/ 14 h 14"/>
                  <a:gd name="T18" fmla="*/ 5 w 45"/>
                  <a:gd name="T19" fmla="*/ 13 h 14"/>
                  <a:gd name="T20" fmla="*/ 11 w 45"/>
                  <a:gd name="T21" fmla="*/ 12 h 14"/>
                  <a:gd name="T22" fmla="*/ 16 w 45"/>
                  <a:gd name="T23" fmla="*/ 9 h 14"/>
                  <a:gd name="T24" fmla="*/ 20 w 45"/>
                  <a:gd name="T25" fmla="*/ 7 h 14"/>
                  <a:gd name="T26" fmla="*/ 26 w 45"/>
                  <a:gd name="T27" fmla="*/ 5 h 14"/>
                  <a:gd name="T28" fmla="*/ 32 w 45"/>
                  <a:gd name="T29" fmla="*/ 2 h 14"/>
                  <a:gd name="T30" fmla="*/ 38 w 45"/>
                  <a:gd name="T31" fmla="*/ 1 h 14"/>
                  <a:gd name="T32" fmla="*/ 45 w 45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14">
                    <a:moveTo>
                      <a:pt x="45" y="0"/>
                    </a:moveTo>
                    <a:lnTo>
                      <a:pt x="41" y="7"/>
                    </a:lnTo>
                    <a:lnTo>
                      <a:pt x="37" y="10"/>
                    </a:lnTo>
                    <a:lnTo>
                      <a:pt x="32" y="13"/>
                    </a:lnTo>
                    <a:lnTo>
                      <a:pt x="27" y="14"/>
                    </a:lnTo>
                    <a:lnTo>
                      <a:pt x="20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6" name="Freeform 72"/>
              <p:cNvSpPr>
                <a:spLocks/>
              </p:cNvSpPr>
              <p:nvPr/>
            </p:nvSpPr>
            <p:spPr bwMode="auto">
              <a:xfrm>
                <a:off x="4986" y="1900"/>
                <a:ext cx="9" cy="6"/>
              </a:xfrm>
              <a:custGeom>
                <a:avLst/>
                <a:gdLst>
                  <a:gd name="T0" fmla="*/ 16 w 17"/>
                  <a:gd name="T1" fmla="*/ 2 h 13"/>
                  <a:gd name="T2" fmla="*/ 17 w 17"/>
                  <a:gd name="T3" fmla="*/ 7 h 13"/>
                  <a:gd name="T4" fmla="*/ 14 w 17"/>
                  <a:gd name="T5" fmla="*/ 9 h 13"/>
                  <a:gd name="T6" fmla="*/ 10 w 17"/>
                  <a:gd name="T7" fmla="*/ 10 h 13"/>
                  <a:gd name="T8" fmla="*/ 7 w 17"/>
                  <a:gd name="T9" fmla="*/ 13 h 13"/>
                  <a:gd name="T10" fmla="*/ 0 w 17"/>
                  <a:gd name="T11" fmla="*/ 13 h 13"/>
                  <a:gd name="T12" fmla="*/ 9 w 17"/>
                  <a:gd name="T13" fmla="*/ 0 h 13"/>
                  <a:gd name="T14" fmla="*/ 11 w 17"/>
                  <a:gd name="T15" fmla="*/ 1 h 13"/>
                  <a:gd name="T16" fmla="*/ 13 w 17"/>
                  <a:gd name="T17" fmla="*/ 2 h 13"/>
                  <a:gd name="T18" fmla="*/ 15 w 17"/>
                  <a:gd name="T19" fmla="*/ 2 h 13"/>
                  <a:gd name="T20" fmla="*/ 16 w 17"/>
                  <a:gd name="T2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16" y="2"/>
                    </a:moveTo>
                    <a:lnTo>
                      <a:pt x="17" y="7"/>
                    </a:lnTo>
                    <a:lnTo>
                      <a:pt x="14" y="9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7" name="Freeform 73"/>
              <p:cNvSpPr>
                <a:spLocks/>
              </p:cNvSpPr>
              <p:nvPr/>
            </p:nvSpPr>
            <p:spPr bwMode="auto">
              <a:xfrm>
                <a:off x="4642" y="1920"/>
                <a:ext cx="18" cy="14"/>
              </a:xfrm>
              <a:custGeom>
                <a:avLst/>
                <a:gdLst>
                  <a:gd name="T0" fmla="*/ 30 w 37"/>
                  <a:gd name="T1" fmla="*/ 23 h 29"/>
                  <a:gd name="T2" fmla="*/ 21 w 37"/>
                  <a:gd name="T3" fmla="*/ 22 h 29"/>
                  <a:gd name="T4" fmla="*/ 13 w 37"/>
                  <a:gd name="T5" fmla="*/ 26 h 29"/>
                  <a:gd name="T6" fmla="*/ 6 w 37"/>
                  <a:gd name="T7" fmla="*/ 29 h 29"/>
                  <a:gd name="T8" fmla="*/ 0 w 37"/>
                  <a:gd name="T9" fmla="*/ 23 h 29"/>
                  <a:gd name="T10" fmla="*/ 5 w 37"/>
                  <a:gd name="T11" fmla="*/ 15 h 29"/>
                  <a:gd name="T12" fmla="*/ 12 w 37"/>
                  <a:gd name="T13" fmla="*/ 8 h 29"/>
                  <a:gd name="T14" fmla="*/ 18 w 37"/>
                  <a:gd name="T15" fmla="*/ 4 h 29"/>
                  <a:gd name="T16" fmla="*/ 26 w 37"/>
                  <a:gd name="T17" fmla="*/ 0 h 29"/>
                  <a:gd name="T18" fmla="*/ 33 w 37"/>
                  <a:gd name="T19" fmla="*/ 0 h 29"/>
                  <a:gd name="T20" fmla="*/ 37 w 37"/>
                  <a:gd name="T21" fmla="*/ 4 h 29"/>
                  <a:gd name="T22" fmla="*/ 36 w 37"/>
                  <a:gd name="T23" fmla="*/ 12 h 29"/>
                  <a:gd name="T24" fmla="*/ 30 w 37"/>
                  <a:gd name="T25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9">
                    <a:moveTo>
                      <a:pt x="30" y="23"/>
                    </a:moveTo>
                    <a:lnTo>
                      <a:pt x="21" y="22"/>
                    </a:lnTo>
                    <a:lnTo>
                      <a:pt x="13" y="26"/>
                    </a:lnTo>
                    <a:lnTo>
                      <a:pt x="6" y="29"/>
                    </a:lnTo>
                    <a:lnTo>
                      <a:pt x="0" y="23"/>
                    </a:lnTo>
                    <a:lnTo>
                      <a:pt x="5" y="15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7" y="4"/>
                    </a:lnTo>
                    <a:lnTo>
                      <a:pt x="36" y="12"/>
                    </a:lnTo>
                    <a:lnTo>
                      <a:pt x="3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8" name="Freeform 74"/>
              <p:cNvSpPr>
                <a:spLocks/>
              </p:cNvSpPr>
              <p:nvPr/>
            </p:nvSpPr>
            <p:spPr bwMode="auto">
              <a:xfrm>
                <a:off x="5067" y="1921"/>
                <a:ext cx="24" cy="42"/>
              </a:xfrm>
              <a:custGeom>
                <a:avLst/>
                <a:gdLst>
                  <a:gd name="T0" fmla="*/ 42 w 50"/>
                  <a:gd name="T1" fmla="*/ 46 h 83"/>
                  <a:gd name="T2" fmla="*/ 4 w 50"/>
                  <a:gd name="T3" fmla="*/ 83 h 83"/>
                  <a:gd name="T4" fmla="*/ 0 w 50"/>
                  <a:gd name="T5" fmla="*/ 72 h 83"/>
                  <a:gd name="T6" fmla="*/ 1 w 50"/>
                  <a:gd name="T7" fmla="*/ 62 h 83"/>
                  <a:gd name="T8" fmla="*/ 7 w 50"/>
                  <a:gd name="T9" fmla="*/ 53 h 83"/>
                  <a:gd name="T10" fmla="*/ 14 w 50"/>
                  <a:gd name="T11" fmla="*/ 42 h 83"/>
                  <a:gd name="T12" fmla="*/ 23 w 50"/>
                  <a:gd name="T13" fmla="*/ 32 h 83"/>
                  <a:gd name="T14" fmla="*/ 31 w 50"/>
                  <a:gd name="T15" fmla="*/ 22 h 83"/>
                  <a:gd name="T16" fmla="*/ 39 w 50"/>
                  <a:gd name="T17" fmla="*/ 11 h 83"/>
                  <a:gd name="T18" fmla="*/ 44 w 50"/>
                  <a:gd name="T19" fmla="*/ 0 h 83"/>
                  <a:gd name="T20" fmla="*/ 50 w 50"/>
                  <a:gd name="T21" fmla="*/ 8 h 83"/>
                  <a:gd name="T22" fmla="*/ 48 w 50"/>
                  <a:gd name="T23" fmla="*/ 18 h 83"/>
                  <a:gd name="T24" fmla="*/ 43 w 50"/>
                  <a:gd name="T25" fmla="*/ 32 h 83"/>
                  <a:gd name="T26" fmla="*/ 42 w 50"/>
                  <a:gd name="T27" fmla="*/ 4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83">
                    <a:moveTo>
                      <a:pt x="42" y="46"/>
                    </a:moveTo>
                    <a:lnTo>
                      <a:pt x="4" y="83"/>
                    </a:lnTo>
                    <a:lnTo>
                      <a:pt x="0" y="72"/>
                    </a:lnTo>
                    <a:lnTo>
                      <a:pt x="1" y="62"/>
                    </a:lnTo>
                    <a:lnTo>
                      <a:pt x="7" y="53"/>
                    </a:lnTo>
                    <a:lnTo>
                      <a:pt x="14" y="42"/>
                    </a:lnTo>
                    <a:lnTo>
                      <a:pt x="23" y="32"/>
                    </a:lnTo>
                    <a:lnTo>
                      <a:pt x="31" y="22"/>
                    </a:lnTo>
                    <a:lnTo>
                      <a:pt x="39" y="11"/>
                    </a:lnTo>
                    <a:lnTo>
                      <a:pt x="44" y="0"/>
                    </a:lnTo>
                    <a:lnTo>
                      <a:pt x="50" y="8"/>
                    </a:lnTo>
                    <a:lnTo>
                      <a:pt x="48" y="18"/>
                    </a:lnTo>
                    <a:lnTo>
                      <a:pt x="43" y="32"/>
                    </a:ln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59" name="Freeform 75"/>
              <p:cNvSpPr>
                <a:spLocks/>
              </p:cNvSpPr>
              <p:nvPr/>
            </p:nvSpPr>
            <p:spPr bwMode="auto">
              <a:xfrm>
                <a:off x="4806" y="1948"/>
                <a:ext cx="40" cy="32"/>
              </a:xfrm>
              <a:custGeom>
                <a:avLst/>
                <a:gdLst>
                  <a:gd name="T0" fmla="*/ 81 w 82"/>
                  <a:gd name="T1" fmla="*/ 49 h 63"/>
                  <a:gd name="T2" fmla="*/ 82 w 82"/>
                  <a:gd name="T3" fmla="*/ 55 h 63"/>
                  <a:gd name="T4" fmla="*/ 79 w 82"/>
                  <a:gd name="T5" fmla="*/ 60 h 63"/>
                  <a:gd name="T6" fmla="*/ 73 w 82"/>
                  <a:gd name="T7" fmla="*/ 62 h 63"/>
                  <a:gd name="T8" fmla="*/ 68 w 82"/>
                  <a:gd name="T9" fmla="*/ 63 h 63"/>
                  <a:gd name="T10" fmla="*/ 60 w 82"/>
                  <a:gd name="T11" fmla="*/ 54 h 63"/>
                  <a:gd name="T12" fmla="*/ 55 w 82"/>
                  <a:gd name="T13" fmla="*/ 41 h 63"/>
                  <a:gd name="T14" fmla="*/ 51 w 82"/>
                  <a:gd name="T15" fmla="*/ 30 h 63"/>
                  <a:gd name="T16" fmla="*/ 40 w 82"/>
                  <a:gd name="T17" fmla="*/ 20 h 63"/>
                  <a:gd name="T18" fmla="*/ 0 w 82"/>
                  <a:gd name="T19" fmla="*/ 30 h 63"/>
                  <a:gd name="T20" fmla="*/ 0 w 82"/>
                  <a:gd name="T21" fmla="*/ 23 h 63"/>
                  <a:gd name="T22" fmla="*/ 2 w 82"/>
                  <a:gd name="T23" fmla="*/ 17 h 63"/>
                  <a:gd name="T24" fmla="*/ 5 w 82"/>
                  <a:gd name="T25" fmla="*/ 12 h 63"/>
                  <a:gd name="T26" fmla="*/ 9 w 82"/>
                  <a:gd name="T27" fmla="*/ 8 h 63"/>
                  <a:gd name="T28" fmla="*/ 15 w 82"/>
                  <a:gd name="T29" fmla="*/ 4 h 63"/>
                  <a:gd name="T30" fmla="*/ 21 w 82"/>
                  <a:gd name="T31" fmla="*/ 2 h 63"/>
                  <a:gd name="T32" fmla="*/ 28 w 82"/>
                  <a:gd name="T33" fmla="*/ 0 h 63"/>
                  <a:gd name="T34" fmla="*/ 35 w 82"/>
                  <a:gd name="T35" fmla="*/ 0 h 63"/>
                  <a:gd name="T36" fmla="*/ 46 w 82"/>
                  <a:gd name="T37" fmla="*/ 1 h 63"/>
                  <a:gd name="T38" fmla="*/ 54 w 82"/>
                  <a:gd name="T39" fmla="*/ 4 h 63"/>
                  <a:gd name="T40" fmla="*/ 61 w 82"/>
                  <a:gd name="T41" fmla="*/ 10 h 63"/>
                  <a:gd name="T42" fmla="*/ 66 w 82"/>
                  <a:gd name="T43" fmla="*/ 17 h 63"/>
                  <a:gd name="T44" fmla="*/ 69 w 82"/>
                  <a:gd name="T45" fmla="*/ 26 h 63"/>
                  <a:gd name="T46" fmla="*/ 73 w 82"/>
                  <a:gd name="T47" fmla="*/ 34 h 63"/>
                  <a:gd name="T48" fmla="*/ 76 w 82"/>
                  <a:gd name="T49" fmla="*/ 42 h 63"/>
                  <a:gd name="T50" fmla="*/ 81 w 82"/>
                  <a:gd name="T51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" h="63">
                    <a:moveTo>
                      <a:pt x="81" y="49"/>
                    </a:moveTo>
                    <a:lnTo>
                      <a:pt x="82" y="55"/>
                    </a:lnTo>
                    <a:lnTo>
                      <a:pt x="79" y="60"/>
                    </a:lnTo>
                    <a:lnTo>
                      <a:pt x="73" y="62"/>
                    </a:lnTo>
                    <a:lnTo>
                      <a:pt x="68" y="63"/>
                    </a:lnTo>
                    <a:lnTo>
                      <a:pt x="60" y="54"/>
                    </a:lnTo>
                    <a:lnTo>
                      <a:pt x="55" y="41"/>
                    </a:lnTo>
                    <a:lnTo>
                      <a:pt x="51" y="30"/>
                    </a:lnTo>
                    <a:lnTo>
                      <a:pt x="40" y="20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10"/>
                    </a:lnTo>
                    <a:lnTo>
                      <a:pt x="66" y="17"/>
                    </a:lnTo>
                    <a:lnTo>
                      <a:pt x="69" y="26"/>
                    </a:lnTo>
                    <a:lnTo>
                      <a:pt x="73" y="34"/>
                    </a:lnTo>
                    <a:lnTo>
                      <a:pt x="76" y="42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0" name="Freeform 76"/>
              <p:cNvSpPr>
                <a:spLocks/>
              </p:cNvSpPr>
              <p:nvPr/>
            </p:nvSpPr>
            <p:spPr bwMode="auto">
              <a:xfrm>
                <a:off x="4471" y="1958"/>
                <a:ext cx="384" cy="566"/>
              </a:xfrm>
              <a:custGeom>
                <a:avLst/>
                <a:gdLst>
                  <a:gd name="T0" fmla="*/ 338 w 767"/>
                  <a:gd name="T1" fmla="*/ 121 h 1134"/>
                  <a:gd name="T2" fmla="*/ 380 w 767"/>
                  <a:gd name="T3" fmla="*/ 172 h 1134"/>
                  <a:gd name="T4" fmla="*/ 420 w 767"/>
                  <a:gd name="T5" fmla="*/ 223 h 1134"/>
                  <a:gd name="T6" fmla="*/ 457 w 767"/>
                  <a:gd name="T7" fmla="*/ 273 h 1134"/>
                  <a:gd name="T8" fmla="*/ 493 w 767"/>
                  <a:gd name="T9" fmla="*/ 326 h 1134"/>
                  <a:gd name="T10" fmla="*/ 525 w 767"/>
                  <a:gd name="T11" fmla="*/ 379 h 1134"/>
                  <a:gd name="T12" fmla="*/ 559 w 767"/>
                  <a:gd name="T13" fmla="*/ 435 h 1134"/>
                  <a:gd name="T14" fmla="*/ 590 w 767"/>
                  <a:gd name="T15" fmla="*/ 490 h 1134"/>
                  <a:gd name="T16" fmla="*/ 630 w 767"/>
                  <a:gd name="T17" fmla="*/ 573 h 1134"/>
                  <a:gd name="T18" fmla="*/ 681 w 767"/>
                  <a:gd name="T19" fmla="*/ 681 h 1134"/>
                  <a:gd name="T20" fmla="*/ 728 w 767"/>
                  <a:gd name="T21" fmla="*/ 793 h 1134"/>
                  <a:gd name="T22" fmla="*/ 759 w 767"/>
                  <a:gd name="T23" fmla="*/ 910 h 1134"/>
                  <a:gd name="T24" fmla="*/ 727 w 767"/>
                  <a:gd name="T25" fmla="*/ 1011 h 1134"/>
                  <a:gd name="T26" fmla="*/ 740 w 767"/>
                  <a:gd name="T27" fmla="*/ 1019 h 1134"/>
                  <a:gd name="T28" fmla="*/ 752 w 767"/>
                  <a:gd name="T29" fmla="*/ 1028 h 1134"/>
                  <a:gd name="T30" fmla="*/ 760 w 767"/>
                  <a:gd name="T31" fmla="*/ 1041 h 1134"/>
                  <a:gd name="T32" fmla="*/ 758 w 767"/>
                  <a:gd name="T33" fmla="*/ 1058 h 1134"/>
                  <a:gd name="T34" fmla="*/ 727 w 767"/>
                  <a:gd name="T35" fmla="*/ 1086 h 1134"/>
                  <a:gd name="T36" fmla="*/ 691 w 767"/>
                  <a:gd name="T37" fmla="*/ 1111 h 1134"/>
                  <a:gd name="T38" fmla="*/ 653 w 767"/>
                  <a:gd name="T39" fmla="*/ 1131 h 1134"/>
                  <a:gd name="T40" fmla="*/ 615 w 767"/>
                  <a:gd name="T41" fmla="*/ 1134 h 1134"/>
                  <a:gd name="T42" fmla="*/ 614 w 767"/>
                  <a:gd name="T43" fmla="*/ 1111 h 1134"/>
                  <a:gd name="T44" fmla="*/ 608 w 767"/>
                  <a:gd name="T45" fmla="*/ 1091 h 1134"/>
                  <a:gd name="T46" fmla="*/ 576 w 767"/>
                  <a:gd name="T47" fmla="*/ 1103 h 1134"/>
                  <a:gd name="T48" fmla="*/ 547 w 767"/>
                  <a:gd name="T49" fmla="*/ 1095 h 1134"/>
                  <a:gd name="T50" fmla="*/ 520 w 767"/>
                  <a:gd name="T51" fmla="*/ 1079 h 1134"/>
                  <a:gd name="T52" fmla="*/ 494 w 767"/>
                  <a:gd name="T53" fmla="*/ 1064 h 1134"/>
                  <a:gd name="T54" fmla="*/ 456 w 767"/>
                  <a:gd name="T55" fmla="*/ 1033 h 1134"/>
                  <a:gd name="T56" fmla="*/ 420 w 767"/>
                  <a:gd name="T57" fmla="*/ 1000 h 1134"/>
                  <a:gd name="T58" fmla="*/ 387 w 767"/>
                  <a:gd name="T59" fmla="*/ 965 h 1134"/>
                  <a:gd name="T60" fmla="*/ 355 w 767"/>
                  <a:gd name="T61" fmla="*/ 929 h 1134"/>
                  <a:gd name="T62" fmla="*/ 324 w 767"/>
                  <a:gd name="T63" fmla="*/ 891 h 1134"/>
                  <a:gd name="T64" fmla="*/ 294 w 767"/>
                  <a:gd name="T65" fmla="*/ 852 h 1134"/>
                  <a:gd name="T66" fmla="*/ 265 w 767"/>
                  <a:gd name="T67" fmla="*/ 813 h 1134"/>
                  <a:gd name="T68" fmla="*/ 236 w 767"/>
                  <a:gd name="T69" fmla="*/ 773 h 1134"/>
                  <a:gd name="T70" fmla="*/ 212 w 767"/>
                  <a:gd name="T71" fmla="*/ 730 h 1134"/>
                  <a:gd name="T72" fmla="*/ 188 w 767"/>
                  <a:gd name="T73" fmla="*/ 694 h 1134"/>
                  <a:gd name="T74" fmla="*/ 164 w 767"/>
                  <a:gd name="T75" fmla="*/ 657 h 1134"/>
                  <a:gd name="T76" fmla="*/ 139 w 767"/>
                  <a:gd name="T77" fmla="*/ 610 h 1134"/>
                  <a:gd name="T78" fmla="*/ 103 w 767"/>
                  <a:gd name="T79" fmla="*/ 539 h 1134"/>
                  <a:gd name="T80" fmla="*/ 71 w 767"/>
                  <a:gd name="T81" fmla="*/ 470 h 1134"/>
                  <a:gd name="T82" fmla="*/ 44 w 767"/>
                  <a:gd name="T83" fmla="*/ 399 h 1134"/>
                  <a:gd name="T84" fmla="*/ 18 w 767"/>
                  <a:gd name="T85" fmla="*/ 323 h 1134"/>
                  <a:gd name="T86" fmla="*/ 13 w 767"/>
                  <a:gd name="T87" fmla="*/ 291 h 1134"/>
                  <a:gd name="T88" fmla="*/ 3 w 767"/>
                  <a:gd name="T89" fmla="*/ 265 h 1134"/>
                  <a:gd name="T90" fmla="*/ 1 w 767"/>
                  <a:gd name="T91" fmla="*/ 217 h 1134"/>
                  <a:gd name="T92" fmla="*/ 0 w 767"/>
                  <a:gd name="T93" fmla="*/ 166 h 1134"/>
                  <a:gd name="T94" fmla="*/ 7 w 767"/>
                  <a:gd name="T95" fmla="*/ 119 h 1134"/>
                  <a:gd name="T96" fmla="*/ 30 w 767"/>
                  <a:gd name="T97" fmla="*/ 84 h 1134"/>
                  <a:gd name="T98" fmla="*/ 71 w 767"/>
                  <a:gd name="T99" fmla="*/ 54 h 1134"/>
                  <a:gd name="T100" fmla="*/ 113 w 767"/>
                  <a:gd name="T101" fmla="*/ 22 h 1134"/>
                  <a:gd name="T102" fmla="*/ 159 w 767"/>
                  <a:gd name="T103" fmla="*/ 1 h 1134"/>
                  <a:gd name="T104" fmla="*/ 210 w 767"/>
                  <a:gd name="T105" fmla="*/ 8 h 1134"/>
                  <a:gd name="T106" fmla="*/ 241 w 767"/>
                  <a:gd name="T107" fmla="*/ 26 h 1134"/>
                  <a:gd name="T108" fmla="*/ 268 w 767"/>
                  <a:gd name="T109" fmla="*/ 49 h 1134"/>
                  <a:gd name="T110" fmla="*/ 293 w 767"/>
                  <a:gd name="T111" fmla="*/ 74 h 1134"/>
                  <a:gd name="T112" fmla="*/ 314 w 767"/>
                  <a:gd name="T113" fmla="*/ 97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67" h="1134">
                    <a:moveTo>
                      <a:pt x="314" y="97"/>
                    </a:moveTo>
                    <a:lnTo>
                      <a:pt x="338" y="121"/>
                    </a:lnTo>
                    <a:lnTo>
                      <a:pt x="359" y="147"/>
                    </a:lnTo>
                    <a:lnTo>
                      <a:pt x="380" y="172"/>
                    </a:lnTo>
                    <a:lnTo>
                      <a:pt x="401" y="196"/>
                    </a:lnTo>
                    <a:lnTo>
                      <a:pt x="420" y="223"/>
                    </a:lnTo>
                    <a:lnTo>
                      <a:pt x="439" y="248"/>
                    </a:lnTo>
                    <a:lnTo>
                      <a:pt x="457" y="273"/>
                    </a:lnTo>
                    <a:lnTo>
                      <a:pt x="476" y="300"/>
                    </a:lnTo>
                    <a:lnTo>
                      <a:pt x="493" y="326"/>
                    </a:lnTo>
                    <a:lnTo>
                      <a:pt x="509" y="353"/>
                    </a:lnTo>
                    <a:lnTo>
                      <a:pt x="525" y="379"/>
                    </a:lnTo>
                    <a:lnTo>
                      <a:pt x="543" y="407"/>
                    </a:lnTo>
                    <a:lnTo>
                      <a:pt x="559" y="435"/>
                    </a:lnTo>
                    <a:lnTo>
                      <a:pt x="574" y="462"/>
                    </a:lnTo>
                    <a:lnTo>
                      <a:pt x="590" y="490"/>
                    </a:lnTo>
                    <a:lnTo>
                      <a:pt x="606" y="518"/>
                    </a:lnTo>
                    <a:lnTo>
                      <a:pt x="630" y="573"/>
                    </a:lnTo>
                    <a:lnTo>
                      <a:pt x="656" y="627"/>
                    </a:lnTo>
                    <a:lnTo>
                      <a:pt x="681" y="681"/>
                    </a:lnTo>
                    <a:lnTo>
                      <a:pt x="706" y="736"/>
                    </a:lnTo>
                    <a:lnTo>
                      <a:pt x="728" y="793"/>
                    </a:lnTo>
                    <a:lnTo>
                      <a:pt x="747" y="851"/>
                    </a:lnTo>
                    <a:lnTo>
                      <a:pt x="759" y="910"/>
                    </a:lnTo>
                    <a:lnTo>
                      <a:pt x="767" y="973"/>
                    </a:lnTo>
                    <a:lnTo>
                      <a:pt x="727" y="1011"/>
                    </a:lnTo>
                    <a:lnTo>
                      <a:pt x="733" y="1014"/>
                    </a:lnTo>
                    <a:lnTo>
                      <a:pt x="740" y="1019"/>
                    </a:lnTo>
                    <a:lnTo>
                      <a:pt x="745" y="1023"/>
                    </a:lnTo>
                    <a:lnTo>
                      <a:pt x="752" y="1028"/>
                    </a:lnTo>
                    <a:lnTo>
                      <a:pt x="757" y="1034"/>
                    </a:lnTo>
                    <a:lnTo>
                      <a:pt x="760" y="1041"/>
                    </a:lnTo>
                    <a:lnTo>
                      <a:pt x="760" y="1049"/>
                    </a:lnTo>
                    <a:lnTo>
                      <a:pt x="758" y="1058"/>
                    </a:lnTo>
                    <a:lnTo>
                      <a:pt x="743" y="1071"/>
                    </a:lnTo>
                    <a:lnTo>
                      <a:pt x="727" y="1086"/>
                    </a:lnTo>
                    <a:lnTo>
                      <a:pt x="710" y="1098"/>
                    </a:lnTo>
                    <a:lnTo>
                      <a:pt x="691" y="1111"/>
                    </a:lnTo>
                    <a:lnTo>
                      <a:pt x="673" y="1122"/>
                    </a:lnTo>
                    <a:lnTo>
                      <a:pt x="653" y="1131"/>
                    </a:lnTo>
                    <a:lnTo>
                      <a:pt x="634" y="1134"/>
                    </a:lnTo>
                    <a:lnTo>
                      <a:pt x="615" y="1134"/>
                    </a:lnTo>
                    <a:lnTo>
                      <a:pt x="613" y="1122"/>
                    </a:lnTo>
                    <a:lnTo>
                      <a:pt x="614" y="1111"/>
                    </a:lnTo>
                    <a:lnTo>
                      <a:pt x="613" y="1101"/>
                    </a:lnTo>
                    <a:lnTo>
                      <a:pt x="608" y="1091"/>
                    </a:lnTo>
                    <a:lnTo>
                      <a:pt x="592" y="1099"/>
                    </a:lnTo>
                    <a:lnTo>
                      <a:pt x="576" y="1103"/>
                    </a:lnTo>
                    <a:lnTo>
                      <a:pt x="561" y="1101"/>
                    </a:lnTo>
                    <a:lnTo>
                      <a:pt x="547" y="1095"/>
                    </a:lnTo>
                    <a:lnTo>
                      <a:pt x="533" y="1088"/>
                    </a:lnTo>
                    <a:lnTo>
                      <a:pt x="520" y="1079"/>
                    </a:lnTo>
                    <a:lnTo>
                      <a:pt x="507" y="1071"/>
                    </a:lnTo>
                    <a:lnTo>
                      <a:pt x="494" y="1064"/>
                    </a:lnTo>
                    <a:lnTo>
                      <a:pt x="475" y="1049"/>
                    </a:lnTo>
                    <a:lnTo>
                      <a:pt x="456" y="1033"/>
                    </a:lnTo>
                    <a:lnTo>
                      <a:pt x="439" y="1016"/>
                    </a:lnTo>
                    <a:lnTo>
                      <a:pt x="420" y="1000"/>
                    </a:lnTo>
                    <a:lnTo>
                      <a:pt x="403" y="983"/>
                    </a:lnTo>
                    <a:lnTo>
                      <a:pt x="387" y="965"/>
                    </a:lnTo>
                    <a:lnTo>
                      <a:pt x="371" y="947"/>
                    </a:lnTo>
                    <a:lnTo>
                      <a:pt x="355" y="929"/>
                    </a:lnTo>
                    <a:lnTo>
                      <a:pt x="339" y="909"/>
                    </a:lnTo>
                    <a:lnTo>
                      <a:pt x="324" y="891"/>
                    </a:lnTo>
                    <a:lnTo>
                      <a:pt x="309" y="871"/>
                    </a:lnTo>
                    <a:lnTo>
                      <a:pt x="294" y="852"/>
                    </a:lnTo>
                    <a:lnTo>
                      <a:pt x="279" y="832"/>
                    </a:lnTo>
                    <a:lnTo>
                      <a:pt x="265" y="813"/>
                    </a:lnTo>
                    <a:lnTo>
                      <a:pt x="250" y="793"/>
                    </a:lnTo>
                    <a:lnTo>
                      <a:pt x="236" y="773"/>
                    </a:lnTo>
                    <a:lnTo>
                      <a:pt x="225" y="750"/>
                    </a:lnTo>
                    <a:lnTo>
                      <a:pt x="212" y="730"/>
                    </a:lnTo>
                    <a:lnTo>
                      <a:pt x="200" y="711"/>
                    </a:lnTo>
                    <a:lnTo>
                      <a:pt x="188" y="694"/>
                    </a:lnTo>
                    <a:lnTo>
                      <a:pt x="176" y="675"/>
                    </a:lnTo>
                    <a:lnTo>
                      <a:pt x="164" y="657"/>
                    </a:lnTo>
                    <a:lnTo>
                      <a:pt x="152" y="635"/>
                    </a:lnTo>
                    <a:lnTo>
                      <a:pt x="139" y="610"/>
                    </a:lnTo>
                    <a:lnTo>
                      <a:pt x="120" y="574"/>
                    </a:lnTo>
                    <a:lnTo>
                      <a:pt x="103" y="539"/>
                    </a:lnTo>
                    <a:lnTo>
                      <a:pt x="86" y="505"/>
                    </a:lnTo>
                    <a:lnTo>
                      <a:pt x="71" y="470"/>
                    </a:lnTo>
                    <a:lnTo>
                      <a:pt x="56" y="436"/>
                    </a:lnTo>
                    <a:lnTo>
                      <a:pt x="44" y="399"/>
                    </a:lnTo>
                    <a:lnTo>
                      <a:pt x="31" y="362"/>
                    </a:lnTo>
                    <a:lnTo>
                      <a:pt x="18" y="323"/>
                    </a:lnTo>
                    <a:lnTo>
                      <a:pt x="15" y="304"/>
                    </a:lnTo>
                    <a:lnTo>
                      <a:pt x="13" y="291"/>
                    </a:lnTo>
                    <a:lnTo>
                      <a:pt x="10" y="278"/>
                    </a:lnTo>
                    <a:lnTo>
                      <a:pt x="3" y="265"/>
                    </a:lnTo>
                    <a:lnTo>
                      <a:pt x="2" y="242"/>
                    </a:lnTo>
                    <a:lnTo>
                      <a:pt x="1" y="217"/>
                    </a:lnTo>
                    <a:lnTo>
                      <a:pt x="0" y="192"/>
                    </a:lnTo>
                    <a:lnTo>
                      <a:pt x="0" y="166"/>
                    </a:lnTo>
                    <a:lnTo>
                      <a:pt x="2" y="142"/>
                    </a:lnTo>
                    <a:lnTo>
                      <a:pt x="7" y="119"/>
                    </a:lnTo>
                    <a:lnTo>
                      <a:pt x="16" y="101"/>
                    </a:lnTo>
                    <a:lnTo>
                      <a:pt x="30" y="84"/>
                    </a:lnTo>
                    <a:lnTo>
                      <a:pt x="51" y="71"/>
                    </a:lnTo>
                    <a:lnTo>
                      <a:pt x="71" y="54"/>
                    </a:lnTo>
                    <a:lnTo>
                      <a:pt x="92" y="38"/>
                    </a:lnTo>
                    <a:lnTo>
                      <a:pt x="113" y="22"/>
                    </a:lnTo>
                    <a:lnTo>
                      <a:pt x="135" y="8"/>
                    </a:lnTo>
                    <a:lnTo>
                      <a:pt x="159" y="1"/>
                    </a:lnTo>
                    <a:lnTo>
                      <a:pt x="183" y="0"/>
                    </a:lnTo>
                    <a:lnTo>
                      <a:pt x="210" y="8"/>
                    </a:lnTo>
                    <a:lnTo>
                      <a:pt x="226" y="16"/>
                    </a:lnTo>
                    <a:lnTo>
                      <a:pt x="241" y="26"/>
                    </a:lnTo>
                    <a:lnTo>
                      <a:pt x="255" y="37"/>
                    </a:lnTo>
                    <a:lnTo>
                      <a:pt x="268" y="49"/>
                    </a:lnTo>
                    <a:lnTo>
                      <a:pt x="281" y="61"/>
                    </a:lnTo>
                    <a:lnTo>
                      <a:pt x="293" y="74"/>
                    </a:lnTo>
                    <a:lnTo>
                      <a:pt x="304" y="87"/>
                    </a:lnTo>
                    <a:lnTo>
                      <a:pt x="31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1" name="Freeform 77"/>
              <p:cNvSpPr>
                <a:spLocks/>
              </p:cNvSpPr>
              <p:nvPr/>
            </p:nvSpPr>
            <p:spPr bwMode="auto">
              <a:xfrm>
                <a:off x="4486" y="1971"/>
                <a:ext cx="327" cy="522"/>
              </a:xfrm>
              <a:custGeom>
                <a:avLst/>
                <a:gdLst>
                  <a:gd name="T0" fmla="*/ 139 w 652"/>
                  <a:gd name="T1" fmla="*/ 40 h 1044"/>
                  <a:gd name="T2" fmla="*/ 140 w 652"/>
                  <a:gd name="T3" fmla="*/ 114 h 1044"/>
                  <a:gd name="T4" fmla="*/ 159 w 652"/>
                  <a:gd name="T5" fmla="*/ 176 h 1044"/>
                  <a:gd name="T6" fmla="*/ 177 w 652"/>
                  <a:gd name="T7" fmla="*/ 232 h 1044"/>
                  <a:gd name="T8" fmla="*/ 198 w 652"/>
                  <a:gd name="T9" fmla="*/ 286 h 1044"/>
                  <a:gd name="T10" fmla="*/ 221 w 652"/>
                  <a:gd name="T11" fmla="*/ 339 h 1044"/>
                  <a:gd name="T12" fmla="*/ 246 w 652"/>
                  <a:gd name="T13" fmla="*/ 389 h 1044"/>
                  <a:gd name="T14" fmla="*/ 273 w 652"/>
                  <a:gd name="T15" fmla="*/ 440 h 1044"/>
                  <a:gd name="T16" fmla="*/ 301 w 652"/>
                  <a:gd name="T17" fmla="*/ 491 h 1044"/>
                  <a:gd name="T18" fmla="*/ 327 w 652"/>
                  <a:gd name="T19" fmla="*/ 540 h 1044"/>
                  <a:gd name="T20" fmla="*/ 352 w 652"/>
                  <a:gd name="T21" fmla="*/ 586 h 1044"/>
                  <a:gd name="T22" fmla="*/ 376 w 652"/>
                  <a:gd name="T23" fmla="*/ 628 h 1044"/>
                  <a:gd name="T24" fmla="*/ 402 w 652"/>
                  <a:gd name="T25" fmla="*/ 670 h 1044"/>
                  <a:gd name="T26" fmla="*/ 430 w 652"/>
                  <a:gd name="T27" fmla="*/ 712 h 1044"/>
                  <a:gd name="T28" fmla="*/ 460 w 652"/>
                  <a:gd name="T29" fmla="*/ 753 h 1044"/>
                  <a:gd name="T30" fmla="*/ 491 w 652"/>
                  <a:gd name="T31" fmla="*/ 794 h 1044"/>
                  <a:gd name="T32" fmla="*/ 524 w 652"/>
                  <a:gd name="T33" fmla="*/ 833 h 1044"/>
                  <a:gd name="T34" fmla="*/ 559 w 652"/>
                  <a:gd name="T35" fmla="*/ 870 h 1044"/>
                  <a:gd name="T36" fmla="*/ 582 w 652"/>
                  <a:gd name="T37" fmla="*/ 899 h 1044"/>
                  <a:gd name="T38" fmla="*/ 599 w 652"/>
                  <a:gd name="T39" fmla="*/ 918 h 1044"/>
                  <a:gd name="T40" fmla="*/ 619 w 652"/>
                  <a:gd name="T41" fmla="*/ 933 h 1044"/>
                  <a:gd name="T42" fmla="*/ 640 w 652"/>
                  <a:gd name="T43" fmla="*/ 945 h 1044"/>
                  <a:gd name="T44" fmla="*/ 649 w 652"/>
                  <a:gd name="T45" fmla="*/ 961 h 1044"/>
                  <a:gd name="T46" fmla="*/ 636 w 652"/>
                  <a:gd name="T47" fmla="*/ 979 h 1044"/>
                  <a:gd name="T48" fmla="*/ 617 w 652"/>
                  <a:gd name="T49" fmla="*/ 994 h 1044"/>
                  <a:gd name="T50" fmla="*/ 594 w 652"/>
                  <a:gd name="T51" fmla="*/ 1008 h 1044"/>
                  <a:gd name="T52" fmla="*/ 574 w 652"/>
                  <a:gd name="T53" fmla="*/ 1016 h 1044"/>
                  <a:gd name="T54" fmla="*/ 556 w 652"/>
                  <a:gd name="T55" fmla="*/ 1029 h 1044"/>
                  <a:gd name="T56" fmla="*/ 541 w 652"/>
                  <a:gd name="T57" fmla="*/ 1040 h 1044"/>
                  <a:gd name="T58" fmla="*/ 524 w 652"/>
                  <a:gd name="T59" fmla="*/ 1043 h 1044"/>
                  <a:gd name="T60" fmla="*/ 492 w 652"/>
                  <a:gd name="T61" fmla="*/ 1020 h 1044"/>
                  <a:gd name="T62" fmla="*/ 448 w 652"/>
                  <a:gd name="T63" fmla="*/ 985 h 1044"/>
                  <a:gd name="T64" fmla="*/ 408 w 652"/>
                  <a:gd name="T65" fmla="*/ 947 h 1044"/>
                  <a:gd name="T66" fmla="*/ 372 w 652"/>
                  <a:gd name="T67" fmla="*/ 907 h 1044"/>
                  <a:gd name="T68" fmla="*/ 337 w 652"/>
                  <a:gd name="T69" fmla="*/ 864 h 1044"/>
                  <a:gd name="T70" fmla="*/ 304 w 652"/>
                  <a:gd name="T71" fmla="*/ 819 h 1044"/>
                  <a:gd name="T72" fmla="*/ 272 w 652"/>
                  <a:gd name="T73" fmla="*/ 775 h 1044"/>
                  <a:gd name="T74" fmla="*/ 240 w 652"/>
                  <a:gd name="T75" fmla="*/ 732 h 1044"/>
                  <a:gd name="T76" fmla="*/ 211 w 652"/>
                  <a:gd name="T77" fmla="*/ 684 h 1044"/>
                  <a:gd name="T78" fmla="*/ 182 w 652"/>
                  <a:gd name="T79" fmla="*/ 634 h 1044"/>
                  <a:gd name="T80" fmla="*/ 152 w 652"/>
                  <a:gd name="T81" fmla="*/ 583 h 1044"/>
                  <a:gd name="T82" fmla="*/ 123 w 652"/>
                  <a:gd name="T83" fmla="*/ 533 h 1044"/>
                  <a:gd name="T84" fmla="*/ 87 w 652"/>
                  <a:gd name="T85" fmla="*/ 461 h 1044"/>
                  <a:gd name="T86" fmla="*/ 47 w 652"/>
                  <a:gd name="T87" fmla="*/ 364 h 1044"/>
                  <a:gd name="T88" fmla="*/ 17 w 652"/>
                  <a:gd name="T89" fmla="*/ 263 h 1044"/>
                  <a:gd name="T90" fmla="*/ 1 w 652"/>
                  <a:gd name="T91" fmla="*/ 154 h 1044"/>
                  <a:gd name="T92" fmla="*/ 14 w 652"/>
                  <a:gd name="T93" fmla="*/ 83 h 1044"/>
                  <a:gd name="T94" fmla="*/ 46 w 652"/>
                  <a:gd name="T95" fmla="*/ 54 h 1044"/>
                  <a:gd name="T96" fmla="*/ 83 w 652"/>
                  <a:gd name="T97" fmla="*/ 31 h 1044"/>
                  <a:gd name="T98" fmla="*/ 121 w 652"/>
                  <a:gd name="T99" fmla="*/ 1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2" h="1044">
                    <a:moveTo>
                      <a:pt x="139" y="0"/>
                    </a:moveTo>
                    <a:lnTo>
                      <a:pt x="139" y="40"/>
                    </a:lnTo>
                    <a:lnTo>
                      <a:pt x="138" y="78"/>
                    </a:lnTo>
                    <a:lnTo>
                      <a:pt x="140" y="114"/>
                    </a:lnTo>
                    <a:lnTo>
                      <a:pt x="152" y="147"/>
                    </a:lnTo>
                    <a:lnTo>
                      <a:pt x="159" y="176"/>
                    </a:lnTo>
                    <a:lnTo>
                      <a:pt x="168" y="204"/>
                    </a:lnTo>
                    <a:lnTo>
                      <a:pt x="177" y="232"/>
                    </a:lnTo>
                    <a:lnTo>
                      <a:pt x="187" y="259"/>
                    </a:lnTo>
                    <a:lnTo>
                      <a:pt x="198" y="286"/>
                    </a:lnTo>
                    <a:lnTo>
                      <a:pt x="210" y="312"/>
                    </a:lnTo>
                    <a:lnTo>
                      <a:pt x="221" y="339"/>
                    </a:lnTo>
                    <a:lnTo>
                      <a:pt x="234" y="364"/>
                    </a:lnTo>
                    <a:lnTo>
                      <a:pt x="246" y="389"/>
                    </a:lnTo>
                    <a:lnTo>
                      <a:pt x="259" y="415"/>
                    </a:lnTo>
                    <a:lnTo>
                      <a:pt x="273" y="440"/>
                    </a:lnTo>
                    <a:lnTo>
                      <a:pt x="287" y="465"/>
                    </a:lnTo>
                    <a:lnTo>
                      <a:pt x="301" y="491"/>
                    </a:lnTo>
                    <a:lnTo>
                      <a:pt x="313" y="515"/>
                    </a:lnTo>
                    <a:lnTo>
                      <a:pt x="327" y="540"/>
                    </a:lnTo>
                    <a:lnTo>
                      <a:pt x="341" y="566"/>
                    </a:lnTo>
                    <a:lnTo>
                      <a:pt x="352" y="586"/>
                    </a:lnTo>
                    <a:lnTo>
                      <a:pt x="364" y="607"/>
                    </a:lnTo>
                    <a:lnTo>
                      <a:pt x="376" y="628"/>
                    </a:lnTo>
                    <a:lnTo>
                      <a:pt x="388" y="649"/>
                    </a:lnTo>
                    <a:lnTo>
                      <a:pt x="402" y="670"/>
                    </a:lnTo>
                    <a:lnTo>
                      <a:pt x="416" y="691"/>
                    </a:lnTo>
                    <a:lnTo>
                      <a:pt x="430" y="712"/>
                    </a:lnTo>
                    <a:lnTo>
                      <a:pt x="445" y="733"/>
                    </a:lnTo>
                    <a:lnTo>
                      <a:pt x="460" y="753"/>
                    </a:lnTo>
                    <a:lnTo>
                      <a:pt x="476" y="773"/>
                    </a:lnTo>
                    <a:lnTo>
                      <a:pt x="491" y="794"/>
                    </a:lnTo>
                    <a:lnTo>
                      <a:pt x="508" y="813"/>
                    </a:lnTo>
                    <a:lnTo>
                      <a:pt x="524" y="833"/>
                    </a:lnTo>
                    <a:lnTo>
                      <a:pt x="541" y="851"/>
                    </a:lnTo>
                    <a:lnTo>
                      <a:pt x="559" y="870"/>
                    </a:lnTo>
                    <a:lnTo>
                      <a:pt x="576" y="888"/>
                    </a:lnTo>
                    <a:lnTo>
                      <a:pt x="582" y="899"/>
                    </a:lnTo>
                    <a:lnTo>
                      <a:pt x="590" y="909"/>
                    </a:lnTo>
                    <a:lnTo>
                      <a:pt x="599" y="918"/>
                    </a:lnTo>
                    <a:lnTo>
                      <a:pt x="608" y="926"/>
                    </a:lnTo>
                    <a:lnTo>
                      <a:pt x="619" y="933"/>
                    </a:lnTo>
                    <a:lnTo>
                      <a:pt x="630" y="940"/>
                    </a:lnTo>
                    <a:lnTo>
                      <a:pt x="640" y="945"/>
                    </a:lnTo>
                    <a:lnTo>
                      <a:pt x="652" y="949"/>
                    </a:lnTo>
                    <a:lnTo>
                      <a:pt x="649" y="961"/>
                    </a:lnTo>
                    <a:lnTo>
                      <a:pt x="644" y="970"/>
                    </a:lnTo>
                    <a:lnTo>
                      <a:pt x="636" y="979"/>
                    </a:lnTo>
                    <a:lnTo>
                      <a:pt x="628" y="987"/>
                    </a:lnTo>
                    <a:lnTo>
                      <a:pt x="617" y="994"/>
                    </a:lnTo>
                    <a:lnTo>
                      <a:pt x="606" y="1001"/>
                    </a:lnTo>
                    <a:lnTo>
                      <a:pt x="594" y="1008"/>
                    </a:lnTo>
                    <a:lnTo>
                      <a:pt x="583" y="1014"/>
                    </a:lnTo>
                    <a:lnTo>
                      <a:pt x="574" y="1016"/>
                    </a:lnTo>
                    <a:lnTo>
                      <a:pt x="564" y="1022"/>
                    </a:lnTo>
                    <a:lnTo>
                      <a:pt x="556" y="1029"/>
                    </a:lnTo>
                    <a:lnTo>
                      <a:pt x="549" y="1035"/>
                    </a:lnTo>
                    <a:lnTo>
                      <a:pt x="541" y="1040"/>
                    </a:lnTo>
                    <a:lnTo>
                      <a:pt x="533" y="1044"/>
                    </a:lnTo>
                    <a:lnTo>
                      <a:pt x="524" y="1043"/>
                    </a:lnTo>
                    <a:lnTo>
                      <a:pt x="515" y="1036"/>
                    </a:lnTo>
                    <a:lnTo>
                      <a:pt x="492" y="1020"/>
                    </a:lnTo>
                    <a:lnTo>
                      <a:pt x="469" y="1003"/>
                    </a:lnTo>
                    <a:lnTo>
                      <a:pt x="448" y="985"/>
                    </a:lnTo>
                    <a:lnTo>
                      <a:pt x="427" y="967"/>
                    </a:lnTo>
                    <a:lnTo>
                      <a:pt x="408" y="947"/>
                    </a:lnTo>
                    <a:lnTo>
                      <a:pt x="389" y="927"/>
                    </a:lnTo>
                    <a:lnTo>
                      <a:pt x="372" y="907"/>
                    </a:lnTo>
                    <a:lnTo>
                      <a:pt x="355" y="885"/>
                    </a:lnTo>
                    <a:lnTo>
                      <a:pt x="337" y="864"/>
                    </a:lnTo>
                    <a:lnTo>
                      <a:pt x="321" y="842"/>
                    </a:lnTo>
                    <a:lnTo>
                      <a:pt x="304" y="819"/>
                    </a:lnTo>
                    <a:lnTo>
                      <a:pt x="288" y="797"/>
                    </a:lnTo>
                    <a:lnTo>
                      <a:pt x="272" y="775"/>
                    </a:lnTo>
                    <a:lnTo>
                      <a:pt x="256" y="753"/>
                    </a:lnTo>
                    <a:lnTo>
                      <a:pt x="240" y="732"/>
                    </a:lnTo>
                    <a:lnTo>
                      <a:pt x="222" y="710"/>
                    </a:lnTo>
                    <a:lnTo>
                      <a:pt x="211" y="684"/>
                    </a:lnTo>
                    <a:lnTo>
                      <a:pt x="197" y="659"/>
                    </a:lnTo>
                    <a:lnTo>
                      <a:pt x="182" y="634"/>
                    </a:lnTo>
                    <a:lnTo>
                      <a:pt x="168" y="608"/>
                    </a:lnTo>
                    <a:lnTo>
                      <a:pt x="152" y="583"/>
                    </a:lnTo>
                    <a:lnTo>
                      <a:pt x="137" y="559"/>
                    </a:lnTo>
                    <a:lnTo>
                      <a:pt x="123" y="533"/>
                    </a:lnTo>
                    <a:lnTo>
                      <a:pt x="109" y="508"/>
                    </a:lnTo>
                    <a:lnTo>
                      <a:pt x="87" y="461"/>
                    </a:lnTo>
                    <a:lnTo>
                      <a:pt x="67" y="414"/>
                    </a:lnTo>
                    <a:lnTo>
                      <a:pt x="47" y="364"/>
                    </a:lnTo>
                    <a:lnTo>
                      <a:pt x="31" y="313"/>
                    </a:lnTo>
                    <a:lnTo>
                      <a:pt x="17" y="263"/>
                    </a:lnTo>
                    <a:lnTo>
                      <a:pt x="7" y="210"/>
                    </a:lnTo>
                    <a:lnTo>
                      <a:pt x="1" y="154"/>
                    </a:lnTo>
                    <a:lnTo>
                      <a:pt x="0" y="99"/>
                    </a:lnTo>
                    <a:lnTo>
                      <a:pt x="14" y="83"/>
                    </a:lnTo>
                    <a:lnTo>
                      <a:pt x="29" y="68"/>
                    </a:lnTo>
                    <a:lnTo>
                      <a:pt x="46" y="54"/>
                    </a:lnTo>
                    <a:lnTo>
                      <a:pt x="64" y="43"/>
                    </a:lnTo>
                    <a:lnTo>
                      <a:pt x="83" y="31"/>
                    </a:lnTo>
                    <a:lnTo>
                      <a:pt x="102" y="21"/>
                    </a:lnTo>
                    <a:lnTo>
                      <a:pt x="121" y="1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2" name="Freeform 78"/>
              <p:cNvSpPr>
                <a:spLocks/>
              </p:cNvSpPr>
              <p:nvPr/>
            </p:nvSpPr>
            <p:spPr bwMode="auto">
              <a:xfrm>
                <a:off x="4804" y="1974"/>
                <a:ext cx="19" cy="18"/>
              </a:xfrm>
              <a:custGeom>
                <a:avLst/>
                <a:gdLst>
                  <a:gd name="T0" fmla="*/ 39 w 39"/>
                  <a:gd name="T1" fmla="*/ 28 h 36"/>
                  <a:gd name="T2" fmla="*/ 34 w 39"/>
                  <a:gd name="T3" fmla="*/ 35 h 36"/>
                  <a:gd name="T4" fmla="*/ 25 w 39"/>
                  <a:gd name="T5" fmla="*/ 36 h 36"/>
                  <a:gd name="T6" fmla="*/ 16 w 39"/>
                  <a:gd name="T7" fmla="*/ 33 h 36"/>
                  <a:gd name="T8" fmla="*/ 8 w 39"/>
                  <a:gd name="T9" fmla="*/ 28 h 36"/>
                  <a:gd name="T10" fmla="*/ 0 w 39"/>
                  <a:gd name="T11" fmla="*/ 20 h 36"/>
                  <a:gd name="T12" fmla="*/ 0 w 39"/>
                  <a:gd name="T13" fmla="*/ 15 h 36"/>
                  <a:gd name="T14" fmla="*/ 5 w 39"/>
                  <a:gd name="T15" fmla="*/ 8 h 36"/>
                  <a:gd name="T16" fmla="*/ 12 w 39"/>
                  <a:gd name="T17" fmla="*/ 0 h 36"/>
                  <a:gd name="T18" fmla="*/ 23 w 39"/>
                  <a:gd name="T19" fmla="*/ 4 h 36"/>
                  <a:gd name="T20" fmla="*/ 29 w 39"/>
                  <a:gd name="T21" fmla="*/ 12 h 36"/>
                  <a:gd name="T22" fmla="*/ 33 w 39"/>
                  <a:gd name="T23" fmla="*/ 20 h 36"/>
                  <a:gd name="T24" fmla="*/ 39 w 39"/>
                  <a:gd name="T25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6">
                    <a:moveTo>
                      <a:pt x="39" y="28"/>
                    </a:moveTo>
                    <a:lnTo>
                      <a:pt x="34" y="35"/>
                    </a:lnTo>
                    <a:lnTo>
                      <a:pt x="25" y="36"/>
                    </a:lnTo>
                    <a:lnTo>
                      <a:pt x="16" y="33"/>
                    </a:lnTo>
                    <a:lnTo>
                      <a:pt x="8" y="28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8"/>
                    </a:lnTo>
                    <a:lnTo>
                      <a:pt x="12" y="0"/>
                    </a:lnTo>
                    <a:lnTo>
                      <a:pt x="23" y="4"/>
                    </a:lnTo>
                    <a:lnTo>
                      <a:pt x="29" y="12"/>
                    </a:lnTo>
                    <a:lnTo>
                      <a:pt x="33" y="20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3" name="Freeform 79"/>
              <p:cNvSpPr>
                <a:spLocks/>
              </p:cNvSpPr>
              <p:nvPr/>
            </p:nvSpPr>
            <p:spPr bwMode="auto">
              <a:xfrm>
                <a:off x="4569" y="1975"/>
                <a:ext cx="268" cy="466"/>
              </a:xfrm>
              <a:custGeom>
                <a:avLst/>
                <a:gdLst>
                  <a:gd name="T0" fmla="*/ 337 w 536"/>
                  <a:gd name="T1" fmla="*/ 398 h 932"/>
                  <a:gd name="T2" fmla="*/ 402 w 536"/>
                  <a:gd name="T3" fmla="*/ 510 h 932"/>
                  <a:gd name="T4" fmla="*/ 457 w 536"/>
                  <a:gd name="T5" fmla="*/ 622 h 932"/>
                  <a:gd name="T6" fmla="*/ 498 w 536"/>
                  <a:gd name="T7" fmla="*/ 731 h 932"/>
                  <a:gd name="T8" fmla="*/ 529 w 536"/>
                  <a:gd name="T9" fmla="*/ 844 h 932"/>
                  <a:gd name="T10" fmla="*/ 529 w 536"/>
                  <a:gd name="T11" fmla="*/ 931 h 932"/>
                  <a:gd name="T12" fmla="*/ 510 w 536"/>
                  <a:gd name="T13" fmla="*/ 928 h 932"/>
                  <a:gd name="T14" fmla="*/ 493 w 536"/>
                  <a:gd name="T15" fmla="*/ 917 h 932"/>
                  <a:gd name="T16" fmla="*/ 448 w 536"/>
                  <a:gd name="T17" fmla="*/ 884 h 932"/>
                  <a:gd name="T18" fmla="*/ 400 w 536"/>
                  <a:gd name="T19" fmla="*/ 834 h 932"/>
                  <a:gd name="T20" fmla="*/ 358 w 536"/>
                  <a:gd name="T21" fmla="*/ 781 h 932"/>
                  <a:gd name="T22" fmla="*/ 320 w 536"/>
                  <a:gd name="T23" fmla="*/ 726 h 932"/>
                  <a:gd name="T24" fmla="*/ 283 w 536"/>
                  <a:gd name="T25" fmla="*/ 668 h 932"/>
                  <a:gd name="T26" fmla="*/ 246 w 536"/>
                  <a:gd name="T27" fmla="*/ 606 h 932"/>
                  <a:gd name="T28" fmla="*/ 207 w 536"/>
                  <a:gd name="T29" fmla="*/ 536 h 932"/>
                  <a:gd name="T30" fmla="*/ 167 w 536"/>
                  <a:gd name="T31" fmla="*/ 466 h 932"/>
                  <a:gd name="T32" fmla="*/ 125 w 536"/>
                  <a:gd name="T33" fmla="*/ 380 h 932"/>
                  <a:gd name="T34" fmla="*/ 78 w 536"/>
                  <a:gd name="T35" fmla="*/ 289 h 932"/>
                  <a:gd name="T36" fmla="*/ 38 w 536"/>
                  <a:gd name="T37" fmla="*/ 195 h 932"/>
                  <a:gd name="T38" fmla="*/ 15 w 536"/>
                  <a:gd name="T39" fmla="*/ 116 h 932"/>
                  <a:gd name="T40" fmla="*/ 40 w 536"/>
                  <a:gd name="T41" fmla="*/ 117 h 932"/>
                  <a:gd name="T42" fmla="*/ 83 w 536"/>
                  <a:gd name="T43" fmla="*/ 160 h 932"/>
                  <a:gd name="T44" fmla="*/ 128 w 536"/>
                  <a:gd name="T45" fmla="*/ 204 h 932"/>
                  <a:gd name="T46" fmla="*/ 182 w 536"/>
                  <a:gd name="T47" fmla="*/ 269 h 932"/>
                  <a:gd name="T48" fmla="*/ 234 w 536"/>
                  <a:gd name="T49" fmla="*/ 339 h 932"/>
                  <a:gd name="T50" fmla="*/ 281 w 536"/>
                  <a:gd name="T51" fmla="*/ 412 h 932"/>
                  <a:gd name="T52" fmla="*/ 325 w 536"/>
                  <a:gd name="T53" fmla="*/ 487 h 932"/>
                  <a:gd name="T54" fmla="*/ 362 w 536"/>
                  <a:gd name="T55" fmla="*/ 561 h 932"/>
                  <a:gd name="T56" fmla="*/ 358 w 536"/>
                  <a:gd name="T57" fmla="*/ 620 h 932"/>
                  <a:gd name="T58" fmla="*/ 377 w 536"/>
                  <a:gd name="T59" fmla="*/ 722 h 932"/>
                  <a:gd name="T60" fmla="*/ 395 w 536"/>
                  <a:gd name="T61" fmla="*/ 738 h 932"/>
                  <a:gd name="T62" fmla="*/ 412 w 536"/>
                  <a:gd name="T63" fmla="*/ 752 h 932"/>
                  <a:gd name="T64" fmla="*/ 425 w 536"/>
                  <a:gd name="T65" fmla="*/ 778 h 932"/>
                  <a:gd name="T66" fmla="*/ 438 w 536"/>
                  <a:gd name="T67" fmla="*/ 822 h 932"/>
                  <a:gd name="T68" fmla="*/ 464 w 536"/>
                  <a:gd name="T69" fmla="*/ 860 h 932"/>
                  <a:gd name="T70" fmla="*/ 485 w 536"/>
                  <a:gd name="T71" fmla="*/ 848 h 932"/>
                  <a:gd name="T72" fmla="*/ 466 w 536"/>
                  <a:gd name="T73" fmla="*/ 779 h 932"/>
                  <a:gd name="T74" fmla="*/ 426 w 536"/>
                  <a:gd name="T75" fmla="*/ 647 h 932"/>
                  <a:gd name="T76" fmla="*/ 379 w 536"/>
                  <a:gd name="T77" fmla="*/ 522 h 932"/>
                  <a:gd name="T78" fmla="*/ 320 w 536"/>
                  <a:gd name="T79" fmla="*/ 405 h 932"/>
                  <a:gd name="T80" fmla="*/ 249 w 536"/>
                  <a:gd name="T81" fmla="*/ 297 h 932"/>
                  <a:gd name="T82" fmla="*/ 161 w 536"/>
                  <a:gd name="T83" fmla="*/ 201 h 932"/>
                  <a:gd name="T84" fmla="*/ 104 w 536"/>
                  <a:gd name="T85" fmla="*/ 143 h 932"/>
                  <a:gd name="T86" fmla="*/ 42 w 536"/>
                  <a:gd name="T87" fmla="*/ 89 h 932"/>
                  <a:gd name="T88" fmla="*/ 0 w 536"/>
                  <a:gd name="T89" fmla="*/ 39 h 932"/>
                  <a:gd name="T90" fmla="*/ 9 w 536"/>
                  <a:gd name="T91" fmla="*/ 0 h 932"/>
                  <a:gd name="T92" fmla="*/ 74 w 536"/>
                  <a:gd name="T93" fmla="*/ 52 h 932"/>
                  <a:gd name="T94" fmla="*/ 130 w 536"/>
                  <a:gd name="T95" fmla="*/ 109 h 932"/>
                  <a:gd name="T96" fmla="*/ 182 w 536"/>
                  <a:gd name="T97" fmla="*/ 173 h 932"/>
                  <a:gd name="T98" fmla="*/ 230 w 536"/>
                  <a:gd name="T99" fmla="*/ 238 h 932"/>
                  <a:gd name="T100" fmla="*/ 280 w 536"/>
                  <a:gd name="T101" fmla="*/ 305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6" h="932">
                    <a:moveTo>
                      <a:pt x="296" y="328"/>
                    </a:moveTo>
                    <a:lnTo>
                      <a:pt x="317" y="363"/>
                    </a:lnTo>
                    <a:lnTo>
                      <a:pt x="337" y="398"/>
                    </a:lnTo>
                    <a:lnTo>
                      <a:pt x="359" y="435"/>
                    </a:lnTo>
                    <a:lnTo>
                      <a:pt x="381" y="472"/>
                    </a:lnTo>
                    <a:lnTo>
                      <a:pt x="402" y="510"/>
                    </a:lnTo>
                    <a:lnTo>
                      <a:pt x="423" y="548"/>
                    </a:lnTo>
                    <a:lnTo>
                      <a:pt x="441" y="585"/>
                    </a:lnTo>
                    <a:lnTo>
                      <a:pt x="457" y="622"/>
                    </a:lnTo>
                    <a:lnTo>
                      <a:pt x="470" y="659"/>
                    </a:lnTo>
                    <a:lnTo>
                      <a:pt x="484" y="695"/>
                    </a:lnTo>
                    <a:lnTo>
                      <a:pt x="498" y="731"/>
                    </a:lnTo>
                    <a:lnTo>
                      <a:pt x="510" y="768"/>
                    </a:lnTo>
                    <a:lnTo>
                      <a:pt x="521" y="805"/>
                    </a:lnTo>
                    <a:lnTo>
                      <a:pt x="529" y="844"/>
                    </a:lnTo>
                    <a:lnTo>
                      <a:pt x="534" y="885"/>
                    </a:lnTo>
                    <a:lnTo>
                      <a:pt x="536" y="926"/>
                    </a:lnTo>
                    <a:lnTo>
                      <a:pt x="529" y="931"/>
                    </a:lnTo>
                    <a:lnTo>
                      <a:pt x="522" y="932"/>
                    </a:lnTo>
                    <a:lnTo>
                      <a:pt x="516" y="931"/>
                    </a:lnTo>
                    <a:lnTo>
                      <a:pt x="510" y="928"/>
                    </a:lnTo>
                    <a:lnTo>
                      <a:pt x="504" y="925"/>
                    </a:lnTo>
                    <a:lnTo>
                      <a:pt x="499" y="920"/>
                    </a:lnTo>
                    <a:lnTo>
                      <a:pt x="493" y="917"/>
                    </a:lnTo>
                    <a:lnTo>
                      <a:pt x="486" y="915"/>
                    </a:lnTo>
                    <a:lnTo>
                      <a:pt x="466" y="900"/>
                    </a:lnTo>
                    <a:lnTo>
                      <a:pt x="448" y="884"/>
                    </a:lnTo>
                    <a:lnTo>
                      <a:pt x="431" y="867"/>
                    </a:lnTo>
                    <a:lnTo>
                      <a:pt x="415" y="851"/>
                    </a:lnTo>
                    <a:lnTo>
                      <a:pt x="400" y="834"/>
                    </a:lnTo>
                    <a:lnTo>
                      <a:pt x="385" y="817"/>
                    </a:lnTo>
                    <a:lnTo>
                      <a:pt x="371" y="799"/>
                    </a:lnTo>
                    <a:lnTo>
                      <a:pt x="358" y="781"/>
                    </a:lnTo>
                    <a:lnTo>
                      <a:pt x="344" y="763"/>
                    </a:lnTo>
                    <a:lnTo>
                      <a:pt x="332" y="744"/>
                    </a:lnTo>
                    <a:lnTo>
                      <a:pt x="320" y="726"/>
                    </a:lnTo>
                    <a:lnTo>
                      <a:pt x="307" y="706"/>
                    </a:lnTo>
                    <a:lnTo>
                      <a:pt x="296" y="688"/>
                    </a:lnTo>
                    <a:lnTo>
                      <a:pt x="283" y="668"/>
                    </a:lnTo>
                    <a:lnTo>
                      <a:pt x="271" y="650"/>
                    </a:lnTo>
                    <a:lnTo>
                      <a:pt x="258" y="630"/>
                    </a:lnTo>
                    <a:lnTo>
                      <a:pt x="246" y="606"/>
                    </a:lnTo>
                    <a:lnTo>
                      <a:pt x="235" y="582"/>
                    </a:lnTo>
                    <a:lnTo>
                      <a:pt x="221" y="559"/>
                    </a:lnTo>
                    <a:lnTo>
                      <a:pt x="207" y="536"/>
                    </a:lnTo>
                    <a:lnTo>
                      <a:pt x="193" y="513"/>
                    </a:lnTo>
                    <a:lnTo>
                      <a:pt x="180" y="490"/>
                    </a:lnTo>
                    <a:lnTo>
                      <a:pt x="167" y="466"/>
                    </a:lnTo>
                    <a:lnTo>
                      <a:pt x="154" y="442"/>
                    </a:lnTo>
                    <a:lnTo>
                      <a:pt x="140" y="411"/>
                    </a:lnTo>
                    <a:lnTo>
                      <a:pt x="125" y="380"/>
                    </a:lnTo>
                    <a:lnTo>
                      <a:pt x="109" y="350"/>
                    </a:lnTo>
                    <a:lnTo>
                      <a:pt x="93" y="320"/>
                    </a:lnTo>
                    <a:lnTo>
                      <a:pt x="78" y="289"/>
                    </a:lnTo>
                    <a:lnTo>
                      <a:pt x="63" y="259"/>
                    </a:lnTo>
                    <a:lnTo>
                      <a:pt x="49" y="227"/>
                    </a:lnTo>
                    <a:lnTo>
                      <a:pt x="38" y="195"/>
                    </a:lnTo>
                    <a:lnTo>
                      <a:pt x="27" y="172"/>
                    </a:lnTo>
                    <a:lnTo>
                      <a:pt x="21" y="144"/>
                    </a:lnTo>
                    <a:lnTo>
                      <a:pt x="15" y="116"/>
                    </a:lnTo>
                    <a:lnTo>
                      <a:pt x="9" y="92"/>
                    </a:lnTo>
                    <a:lnTo>
                      <a:pt x="25" y="105"/>
                    </a:lnTo>
                    <a:lnTo>
                      <a:pt x="40" y="117"/>
                    </a:lnTo>
                    <a:lnTo>
                      <a:pt x="54" y="131"/>
                    </a:lnTo>
                    <a:lnTo>
                      <a:pt x="69" y="145"/>
                    </a:lnTo>
                    <a:lnTo>
                      <a:pt x="83" y="160"/>
                    </a:lnTo>
                    <a:lnTo>
                      <a:pt x="98" y="175"/>
                    </a:lnTo>
                    <a:lnTo>
                      <a:pt x="112" y="189"/>
                    </a:lnTo>
                    <a:lnTo>
                      <a:pt x="128" y="204"/>
                    </a:lnTo>
                    <a:lnTo>
                      <a:pt x="146" y="225"/>
                    </a:lnTo>
                    <a:lnTo>
                      <a:pt x="163" y="246"/>
                    </a:lnTo>
                    <a:lnTo>
                      <a:pt x="182" y="269"/>
                    </a:lnTo>
                    <a:lnTo>
                      <a:pt x="199" y="291"/>
                    </a:lnTo>
                    <a:lnTo>
                      <a:pt x="216" y="316"/>
                    </a:lnTo>
                    <a:lnTo>
                      <a:pt x="234" y="339"/>
                    </a:lnTo>
                    <a:lnTo>
                      <a:pt x="250" y="363"/>
                    </a:lnTo>
                    <a:lnTo>
                      <a:pt x="266" y="387"/>
                    </a:lnTo>
                    <a:lnTo>
                      <a:pt x="281" y="412"/>
                    </a:lnTo>
                    <a:lnTo>
                      <a:pt x="296" y="437"/>
                    </a:lnTo>
                    <a:lnTo>
                      <a:pt x="311" y="462"/>
                    </a:lnTo>
                    <a:lnTo>
                      <a:pt x="325" y="487"/>
                    </a:lnTo>
                    <a:lnTo>
                      <a:pt x="337" y="511"/>
                    </a:lnTo>
                    <a:lnTo>
                      <a:pt x="350" y="537"/>
                    </a:lnTo>
                    <a:lnTo>
                      <a:pt x="362" y="561"/>
                    </a:lnTo>
                    <a:lnTo>
                      <a:pt x="372" y="585"/>
                    </a:lnTo>
                    <a:lnTo>
                      <a:pt x="347" y="590"/>
                    </a:lnTo>
                    <a:lnTo>
                      <a:pt x="358" y="620"/>
                    </a:lnTo>
                    <a:lnTo>
                      <a:pt x="365" y="652"/>
                    </a:lnTo>
                    <a:lnTo>
                      <a:pt x="371" y="687"/>
                    </a:lnTo>
                    <a:lnTo>
                      <a:pt x="377" y="722"/>
                    </a:lnTo>
                    <a:lnTo>
                      <a:pt x="382" y="728"/>
                    </a:lnTo>
                    <a:lnTo>
                      <a:pt x="388" y="733"/>
                    </a:lnTo>
                    <a:lnTo>
                      <a:pt x="395" y="738"/>
                    </a:lnTo>
                    <a:lnTo>
                      <a:pt x="401" y="742"/>
                    </a:lnTo>
                    <a:lnTo>
                      <a:pt x="407" y="746"/>
                    </a:lnTo>
                    <a:lnTo>
                      <a:pt x="412" y="752"/>
                    </a:lnTo>
                    <a:lnTo>
                      <a:pt x="418" y="757"/>
                    </a:lnTo>
                    <a:lnTo>
                      <a:pt x="424" y="763"/>
                    </a:lnTo>
                    <a:lnTo>
                      <a:pt x="425" y="778"/>
                    </a:lnTo>
                    <a:lnTo>
                      <a:pt x="428" y="794"/>
                    </a:lnTo>
                    <a:lnTo>
                      <a:pt x="432" y="809"/>
                    </a:lnTo>
                    <a:lnTo>
                      <a:pt x="438" y="822"/>
                    </a:lnTo>
                    <a:lnTo>
                      <a:pt x="445" y="836"/>
                    </a:lnTo>
                    <a:lnTo>
                      <a:pt x="454" y="849"/>
                    </a:lnTo>
                    <a:lnTo>
                      <a:pt x="464" y="860"/>
                    </a:lnTo>
                    <a:lnTo>
                      <a:pt x="477" y="870"/>
                    </a:lnTo>
                    <a:lnTo>
                      <a:pt x="483" y="860"/>
                    </a:lnTo>
                    <a:lnTo>
                      <a:pt x="485" y="848"/>
                    </a:lnTo>
                    <a:lnTo>
                      <a:pt x="484" y="834"/>
                    </a:lnTo>
                    <a:lnTo>
                      <a:pt x="479" y="824"/>
                    </a:lnTo>
                    <a:lnTo>
                      <a:pt x="466" y="779"/>
                    </a:lnTo>
                    <a:lnTo>
                      <a:pt x="454" y="734"/>
                    </a:lnTo>
                    <a:lnTo>
                      <a:pt x="441" y="690"/>
                    </a:lnTo>
                    <a:lnTo>
                      <a:pt x="426" y="647"/>
                    </a:lnTo>
                    <a:lnTo>
                      <a:pt x="411" y="605"/>
                    </a:lnTo>
                    <a:lnTo>
                      <a:pt x="396" y="563"/>
                    </a:lnTo>
                    <a:lnTo>
                      <a:pt x="379" y="522"/>
                    </a:lnTo>
                    <a:lnTo>
                      <a:pt x="360" y="481"/>
                    </a:lnTo>
                    <a:lnTo>
                      <a:pt x="341" y="443"/>
                    </a:lnTo>
                    <a:lnTo>
                      <a:pt x="320" y="405"/>
                    </a:lnTo>
                    <a:lnTo>
                      <a:pt x="298" y="369"/>
                    </a:lnTo>
                    <a:lnTo>
                      <a:pt x="275" y="332"/>
                    </a:lnTo>
                    <a:lnTo>
                      <a:pt x="249" y="297"/>
                    </a:lnTo>
                    <a:lnTo>
                      <a:pt x="222" y="264"/>
                    </a:lnTo>
                    <a:lnTo>
                      <a:pt x="192" y="233"/>
                    </a:lnTo>
                    <a:lnTo>
                      <a:pt x="161" y="201"/>
                    </a:lnTo>
                    <a:lnTo>
                      <a:pt x="143" y="182"/>
                    </a:lnTo>
                    <a:lnTo>
                      <a:pt x="123" y="162"/>
                    </a:lnTo>
                    <a:lnTo>
                      <a:pt x="104" y="143"/>
                    </a:lnTo>
                    <a:lnTo>
                      <a:pt x="84" y="124"/>
                    </a:lnTo>
                    <a:lnTo>
                      <a:pt x="63" y="107"/>
                    </a:lnTo>
                    <a:lnTo>
                      <a:pt x="42" y="89"/>
                    </a:lnTo>
                    <a:lnTo>
                      <a:pt x="22" y="71"/>
                    </a:lnTo>
                    <a:lnTo>
                      <a:pt x="0" y="54"/>
                    </a:lnTo>
                    <a:lnTo>
                      <a:pt x="0" y="39"/>
                    </a:lnTo>
                    <a:lnTo>
                      <a:pt x="0" y="24"/>
                    </a:lnTo>
                    <a:lnTo>
                      <a:pt x="1" y="10"/>
                    </a:lnTo>
                    <a:lnTo>
                      <a:pt x="9" y="0"/>
                    </a:lnTo>
                    <a:lnTo>
                      <a:pt x="32" y="16"/>
                    </a:lnTo>
                    <a:lnTo>
                      <a:pt x="53" y="33"/>
                    </a:lnTo>
                    <a:lnTo>
                      <a:pt x="74" y="52"/>
                    </a:lnTo>
                    <a:lnTo>
                      <a:pt x="93" y="70"/>
                    </a:lnTo>
                    <a:lnTo>
                      <a:pt x="112" y="90"/>
                    </a:lnTo>
                    <a:lnTo>
                      <a:pt x="130" y="109"/>
                    </a:lnTo>
                    <a:lnTo>
                      <a:pt x="148" y="130"/>
                    </a:lnTo>
                    <a:lnTo>
                      <a:pt x="165" y="151"/>
                    </a:lnTo>
                    <a:lnTo>
                      <a:pt x="182" y="173"/>
                    </a:lnTo>
                    <a:lnTo>
                      <a:pt x="198" y="195"/>
                    </a:lnTo>
                    <a:lnTo>
                      <a:pt x="214" y="216"/>
                    </a:lnTo>
                    <a:lnTo>
                      <a:pt x="230" y="238"/>
                    </a:lnTo>
                    <a:lnTo>
                      <a:pt x="246" y="260"/>
                    </a:lnTo>
                    <a:lnTo>
                      <a:pt x="262" y="283"/>
                    </a:lnTo>
                    <a:lnTo>
                      <a:pt x="280" y="305"/>
                    </a:lnTo>
                    <a:lnTo>
                      <a:pt x="296" y="3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4" name="Freeform 80"/>
              <p:cNvSpPr>
                <a:spLocks/>
              </p:cNvSpPr>
              <p:nvPr/>
            </p:nvSpPr>
            <p:spPr bwMode="auto">
              <a:xfrm>
                <a:off x="4822" y="1989"/>
                <a:ext cx="23" cy="73"/>
              </a:xfrm>
              <a:custGeom>
                <a:avLst/>
                <a:gdLst>
                  <a:gd name="T0" fmla="*/ 32 w 46"/>
                  <a:gd name="T1" fmla="*/ 87 h 146"/>
                  <a:gd name="T2" fmla="*/ 26 w 46"/>
                  <a:gd name="T3" fmla="*/ 105 h 146"/>
                  <a:gd name="T4" fmla="*/ 20 w 46"/>
                  <a:gd name="T5" fmla="*/ 119 h 146"/>
                  <a:gd name="T6" fmla="*/ 13 w 46"/>
                  <a:gd name="T7" fmla="*/ 134 h 146"/>
                  <a:gd name="T8" fmla="*/ 2 w 46"/>
                  <a:gd name="T9" fmla="*/ 146 h 146"/>
                  <a:gd name="T10" fmla="*/ 0 w 46"/>
                  <a:gd name="T11" fmla="*/ 131 h 146"/>
                  <a:gd name="T12" fmla="*/ 1 w 46"/>
                  <a:gd name="T13" fmla="*/ 114 h 146"/>
                  <a:gd name="T14" fmla="*/ 4 w 46"/>
                  <a:gd name="T15" fmla="*/ 95 h 146"/>
                  <a:gd name="T16" fmla="*/ 9 w 46"/>
                  <a:gd name="T17" fmla="*/ 76 h 146"/>
                  <a:gd name="T18" fmla="*/ 16 w 46"/>
                  <a:gd name="T19" fmla="*/ 55 h 146"/>
                  <a:gd name="T20" fmla="*/ 24 w 46"/>
                  <a:gd name="T21" fmla="*/ 35 h 146"/>
                  <a:gd name="T22" fmla="*/ 33 w 46"/>
                  <a:gd name="T23" fmla="*/ 17 h 146"/>
                  <a:gd name="T24" fmla="*/ 42 w 46"/>
                  <a:gd name="T25" fmla="*/ 0 h 146"/>
                  <a:gd name="T26" fmla="*/ 46 w 46"/>
                  <a:gd name="T27" fmla="*/ 19 h 146"/>
                  <a:gd name="T28" fmla="*/ 39 w 46"/>
                  <a:gd name="T29" fmla="*/ 43 h 146"/>
                  <a:gd name="T30" fmla="*/ 32 w 46"/>
                  <a:gd name="T31" fmla="*/ 67 h 146"/>
                  <a:gd name="T32" fmla="*/ 32 w 46"/>
                  <a:gd name="T33" fmla="*/ 8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46">
                    <a:moveTo>
                      <a:pt x="32" y="87"/>
                    </a:moveTo>
                    <a:lnTo>
                      <a:pt x="26" y="105"/>
                    </a:lnTo>
                    <a:lnTo>
                      <a:pt x="20" y="119"/>
                    </a:lnTo>
                    <a:lnTo>
                      <a:pt x="13" y="134"/>
                    </a:lnTo>
                    <a:lnTo>
                      <a:pt x="2" y="146"/>
                    </a:lnTo>
                    <a:lnTo>
                      <a:pt x="0" y="131"/>
                    </a:lnTo>
                    <a:lnTo>
                      <a:pt x="1" y="114"/>
                    </a:lnTo>
                    <a:lnTo>
                      <a:pt x="4" y="95"/>
                    </a:lnTo>
                    <a:lnTo>
                      <a:pt x="9" y="76"/>
                    </a:lnTo>
                    <a:lnTo>
                      <a:pt x="16" y="55"/>
                    </a:lnTo>
                    <a:lnTo>
                      <a:pt x="24" y="35"/>
                    </a:lnTo>
                    <a:lnTo>
                      <a:pt x="33" y="17"/>
                    </a:lnTo>
                    <a:lnTo>
                      <a:pt x="42" y="0"/>
                    </a:lnTo>
                    <a:lnTo>
                      <a:pt x="46" y="19"/>
                    </a:lnTo>
                    <a:lnTo>
                      <a:pt x="39" y="43"/>
                    </a:lnTo>
                    <a:lnTo>
                      <a:pt x="32" y="67"/>
                    </a:lnTo>
                    <a:lnTo>
                      <a:pt x="32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5" name="Freeform 81"/>
              <p:cNvSpPr>
                <a:spLocks/>
              </p:cNvSpPr>
              <p:nvPr/>
            </p:nvSpPr>
            <p:spPr bwMode="auto">
              <a:xfrm>
                <a:off x="4771" y="1998"/>
                <a:ext cx="28" cy="12"/>
              </a:xfrm>
              <a:custGeom>
                <a:avLst/>
                <a:gdLst>
                  <a:gd name="T0" fmla="*/ 57 w 57"/>
                  <a:gd name="T1" fmla="*/ 23 h 23"/>
                  <a:gd name="T2" fmla="*/ 48 w 57"/>
                  <a:gd name="T3" fmla="*/ 22 h 23"/>
                  <a:gd name="T4" fmla="*/ 40 w 57"/>
                  <a:gd name="T5" fmla="*/ 22 h 23"/>
                  <a:gd name="T6" fmla="*/ 32 w 57"/>
                  <a:gd name="T7" fmla="*/ 21 h 23"/>
                  <a:gd name="T8" fmla="*/ 25 w 57"/>
                  <a:gd name="T9" fmla="*/ 20 h 23"/>
                  <a:gd name="T10" fmla="*/ 18 w 57"/>
                  <a:gd name="T11" fmla="*/ 17 h 23"/>
                  <a:gd name="T12" fmla="*/ 12 w 57"/>
                  <a:gd name="T13" fmla="*/ 14 h 23"/>
                  <a:gd name="T14" fmla="*/ 6 w 57"/>
                  <a:gd name="T15" fmla="*/ 8 h 23"/>
                  <a:gd name="T16" fmla="*/ 0 w 57"/>
                  <a:gd name="T17" fmla="*/ 1 h 23"/>
                  <a:gd name="T18" fmla="*/ 8 w 57"/>
                  <a:gd name="T19" fmla="*/ 0 h 23"/>
                  <a:gd name="T20" fmla="*/ 15 w 57"/>
                  <a:gd name="T21" fmla="*/ 0 h 23"/>
                  <a:gd name="T22" fmla="*/ 22 w 57"/>
                  <a:gd name="T23" fmla="*/ 1 h 23"/>
                  <a:gd name="T24" fmla="*/ 28 w 57"/>
                  <a:gd name="T25" fmla="*/ 3 h 23"/>
                  <a:gd name="T26" fmla="*/ 35 w 57"/>
                  <a:gd name="T27" fmla="*/ 7 h 23"/>
                  <a:gd name="T28" fmla="*/ 40 w 57"/>
                  <a:gd name="T29" fmla="*/ 10 h 23"/>
                  <a:gd name="T30" fmla="*/ 47 w 57"/>
                  <a:gd name="T31" fmla="*/ 14 h 23"/>
                  <a:gd name="T32" fmla="*/ 54 w 57"/>
                  <a:gd name="T33" fmla="*/ 16 h 23"/>
                  <a:gd name="T34" fmla="*/ 54 w 57"/>
                  <a:gd name="T35" fmla="*/ 18 h 23"/>
                  <a:gd name="T36" fmla="*/ 54 w 57"/>
                  <a:gd name="T37" fmla="*/ 21 h 23"/>
                  <a:gd name="T38" fmla="*/ 55 w 57"/>
                  <a:gd name="T39" fmla="*/ 22 h 23"/>
                  <a:gd name="T40" fmla="*/ 57 w 57"/>
                  <a:gd name="T4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23">
                    <a:moveTo>
                      <a:pt x="57" y="23"/>
                    </a:moveTo>
                    <a:lnTo>
                      <a:pt x="48" y="22"/>
                    </a:lnTo>
                    <a:lnTo>
                      <a:pt x="40" y="22"/>
                    </a:lnTo>
                    <a:lnTo>
                      <a:pt x="32" y="21"/>
                    </a:lnTo>
                    <a:lnTo>
                      <a:pt x="25" y="20"/>
                    </a:lnTo>
                    <a:lnTo>
                      <a:pt x="18" y="17"/>
                    </a:lnTo>
                    <a:lnTo>
                      <a:pt x="12" y="14"/>
                    </a:lnTo>
                    <a:lnTo>
                      <a:pt x="6" y="8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28" y="3"/>
                    </a:lnTo>
                    <a:lnTo>
                      <a:pt x="35" y="7"/>
                    </a:lnTo>
                    <a:lnTo>
                      <a:pt x="40" y="10"/>
                    </a:lnTo>
                    <a:lnTo>
                      <a:pt x="47" y="14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6" name="Freeform 82"/>
              <p:cNvSpPr>
                <a:spLocks/>
              </p:cNvSpPr>
              <p:nvPr/>
            </p:nvSpPr>
            <p:spPr bwMode="auto">
              <a:xfrm>
                <a:off x="4856" y="2000"/>
                <a:ext cx="10" cy="14"/>
              </a:xfrm>
              <a:custGeom>
                <a:avLst/>
                <a:gdLst>
                  <a:gd name="T0" fmla="*/ 21 w 21"/>
                  <a:gd name="T1" fmla="*/ 3 h 27"/>
                  <a:gd name="T2" fmla="*/ 15 w 21"/>
                  <a:gd name="T3" fmla="*/ 9 h 27"/>
                  <a:gd name="T4" fmla="*/ 13 w 21"/>
                  <a:gd name="T5" fmla="*/ 17 h 27"/>
                  <a:gd name="T6" fmla="*/ 8 w 21"/>
                  <a:gd name="T7" fmla="*/ 24 h 27"/>
                  <a:gd name="T8" fmla="*/ 2 w 21"/>
                  <a:gd name="T9" fmla="*/ 27 h 27"/>
                  <a:gd name="T10" fmla="*/ 0 w 21"/>
                  <a:gd name="T11" fmla="*/ 19 h 27"/>
                  <a:gd name="T12" fmla="*/ 5 w 21"/>
                  <a:gd name="T13" fmla="*/ 8 h 27"/>
                  <a:gd name="T14" fmla="*/ 12 w 21"/>
                  <a:gd name="T15" fmla="*/ 0 h 27"/>
                  <a:gd name="T16" fmla="*/ 21 w 21"/>
                  <a:gd name="T17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1" y="3"/>
                    </a:moveTo>
                    <a:lnTo>
                      <a:pt x="15" y="9"/>
                    </a:lnTo>
                    <a:lnTo>
                      <a:pt x="13" y="17"/>
                    </a:lnTo>
                    <a:lnTo>
                      <a:pt x="8" y="2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5" y="8"/>
                    </a:lnTo>
                    <a:lnTo>
                      <a:pt x="12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7" name="Freeform 83"/>
              <p:cNvSpPr>
                <a:spLocks/>
              </p:cNvSpPr>
              <p:nvPr/>
            </p:nvSpPr>
            <p:spPr bwMode="auto">
              <a:xfrm>
                <a:off x="4867" y="2012"/>
                <a:ext cx="12" cy="13"/>
              </a:xfrm>
              <a:custGeom>
                <a:avLst/>
                <a:gdLst>
                  <a:gd name="T0" fmla="*/ 23 w 24"/>
                  <a:gd name="T1" fmla="*/ 0 h 26"/>
                  <a:gd name="T2" fmla="*/ 24 w 24"/>
                  <a:gd name="T3" fmla="*/ 10 h 26"/>
                  <a:gd name="T4" fmla="*/ 21 w 24"/>
                  <a:gd name="T5" fmla="*/ 17 h 26"/>
                  <a:gd name="T6" fmla="*/ 14 w 24"/>
                  <a:gd name="T7" fmla="*/ 22 h 26"/>
                  <a:gd name="T8" fmla="*/ 6 w 24"/>
                  <a:gd name="T9" fmla="*/ 26 h 26"/>
                  <a:gd name="T10" fmla="*/ 1 w 24"/>
                  <a:gd name="T11" fmla="*/ 25 h 26"/>
                  <a:gd name="T12" fmla="*/ 0 w 24"/>
                  <a:gd name="T13" fmla="*/ 20 h 26"/>
                  <a:gd name="T14" fmla="*/ 1 w 24"/>
                  <a:gd name="T15" fmla="*/ 17 h 26"/>
                  <a:gd name="T16" fmla="*/ 4 w 24"/>
                  <a:gd name="T17" fmla="*/ 13 h 26"/>
                  <a:gd name="T18" fmla="*/ 10 w 24"/>
                  <a:gd name="T19" fmla="*/ 10 h 26"/>
                  <a:gd name="T20" fmla="*/ 14 w 24"/>
                  <a:gd name="T21" fmla="*/ 5 h 26"/>
                  <a:gd name="T22" fmla="*/ 20 w 24"/>
                  <a:gd name="T23" fmla="*/ 2 h 26"/>
                  <a:gd name="T24" fmla="*/ 23 w 24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6">
                    <a:moveTo>
                      <a:pt x="23" y="0"/>
                    </a:moveTo>
                    <a:lnTo>
                      <a:pt x="24" y="10"/>
                    </a:lnTo>
                    <a:lnTo>
                      <a:pt x="21" y="17"/>
                    </a:lnTo>
                    <a:lnTo>
                      <a:pt x="14" y="22"/>
                    </a:lnTo>
                    <a:lnTo>
                      <a:pt x="6" y="26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0" y="10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8" name="Freeform 84"/>
              <p:cNvSpPr>
                <a:spLocks/>
              </p:cNvSpPr>
              <p:nvPr/>
            </p:nvSpPr>
            <p:spPr bwMode="auto">
              <a:xfrm>
                <a:off x="4883" y="2026"/>
                <a:ext cx="12" cy="11"/>
              </a:xfrm>
              <a:custGeom>
                <a:avLst/>
                <a:gdLst>
                  <a:gd name="T0" fmla="*/ 24 w 24"/>
                  <a:gd name="T1" fmla="*/ 1 h 22"/>
                  <a:gd name="T2" fmla="*/ 18 w 24"/>
                  <a:gd name="T3" fmla="*/ 8 h 22"/>
                  <a:gd name="T4" fmla="*/ 13 w 24"/>
                  <a:gd name="T5" fmla="*/ 16 h 22"/>
                  <a:gd name="T6" fmla="*/ 9 w 24"/>
                  <a:gd name="T7" fmla="*/ 22 h 22"/>
                  <a:gd name="T8" fmla="*/ 0 w 24"/>
                  <a:gd name="T9" fmla="*/ 22 h 22"/>
                  <a:gd name="T10" fmla="*/ 1 w 24"/>
                  <a:gd name="T11" fmla="*/ 11 h 22"/>
                  <a:gd name="T12" fmla="*/ 5 w 24"/>
                  <a:gd name="T13" fmla="*/ 4 h 22"/>
                  <a:gd name="T14" fmla="*/ 12 w 24"/>
                  <a:gd name="T15" fmla="*/ 0 h 22"/>
                  <a:gd name="T16" fmla="*/ 24 w 24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2">
                    <a:moveTo>
                      <a:pt x="24" y="1"/>
                    </a:moveTo>
                    <a:lnTo>
                      <a:pt x="18" y="8"/>
                    </a:lnTo>
                    <a:lnTo>
                      <a:pt x="13" y="16"/>
                    </a:lnTo>
                    <a:lnTo>
                      <a:pt x="9" y="22"/>
                    </a:lnTo>
                    <a:lnTo>
                      <a:pt x="0" y="22"/>
                    </a:lnTo>
                    <a:lnTo>
                      <a:pt x="1" y="11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69" name="Freeform 85"/>
              <p:cNvSpPr>
                <a:spLocks/>
              </p:cNvSpPr>
              <p:nvPr/>
            </p:nvSpPr>
            <p:spPr bwMode="auto">
              <a:xfrm>
                <a:off x="4842" y="2029"/>
                <a:ext cx="10" cy="12"/>
              </a:xfrm>
              <a:custGeom>
                <a:avLst/>
                <a:gdLst>
                  <a:gd name="T0" fmla="*/ 18 w 18"/>
                  <a:gd name="T1" fmla="*/ 0 h 25"/>
                  <a:gd name="T2" fmla="*/ 17 w 18"/>
                  <a:gd name="T3" fmla="*/ 9 h 25"/>
                  <a:gd name="T4" fmla="*/ 13 w 18"/>
                  <a:gd name="T5" fmla="*/ 15 h 25"/>
                  <a:gd name="T6" fmla="*/ 7 w 18"/>
                  <a:gd name="T7" fmla="*/ 21 h 25"/>
                  <a:gd name="T8" fmla="*/ 2 w 18"/>
                  <a:gd name="T9" fmla="*/ 25 h 25"/>
                  <a:gd name="T10" fmla="*/ 0 w 18"/>
                  <a:gd name="T11" fmla="*/ 16 h 25"/>
                  <a:gd name="T12" fmla="*/ 6 w 18"/>
                  <a:gd name="T13" fmla="*/ 7 h 25"/>
                  <a:gd name="T14" fmla="*/ 14 w 18"/>
                  <a:gd name="T15" fmla="*/ 0 h 25"/>
                  <a:gd name="T16" fmla="*/ 18 w 18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5">
                    <a:moveTo>
                      <a:pt x="18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6" y="7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0" name="Freeform 86"/>
              <p:cNvSpPr>
                <a:spLocks/>
              </p:cNvSpPr>
              <p:nvPr/>
            </p:nvSpPr>
            <p:spPr bwMode="auto">
              <a:xfrm>
                <a:off x="4860" y="2033"/>
                <a:ext cx="8" cy="9"/>
              </a:xfrm>
              <a:custGeom>
                <a:avLst/>
                <a:gdLst>
                  <a:gd name="T0" fmla="*/ 13 w 18"/>
                  <a:gd name="T1" fmla="*/ 19 h 19"/>
                  <a:gd name="T2" fmla="*/ 0 w 18"/>
                  <a:gd name="T3" fmla="*/ 19 h 19"/>
                  <a:gd name="T4" fmla="*/ 0 w 18"/>
                  <a:gd name="T5" fmla="*/ 12 h 19"/>
                  <a:gd name="T6" fmla="*/ 3 w 18"/>
                  <a:gd name="T7" fmla="*/ 7 h 19"/>
                  <a:gd name="T8" fmla="*/ 5 w 18"/>
                  <a:gd name="T9" fmla="*/ 5 h 19"/>
                  <a:gd name="T10" fmla="*/ 9 w 18"/>
                  <a:gd name="T11" fmla="*/ 0 h 19"/>
                  <a:gd name="T12" fmla="*/ 18 w 18"/>
                  <a:gd name="T13" fmla="*/ 0 h 19"/>
                  <a:gd name="T14" fmla="*/ 13 w 1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9">
                    <a:moveTo>
                      <a:pt x="13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1" name="Freeform 87"/>
              <p:cNvSpPr>
                <a:spLocks/>
              </p:cNvSpPr>
              <p:nvPr/>
            </p:nvSpPr>
            <p:spPr bwMode="auto">
              <a:xfrm>
                <a:off x="5081" y="2065"/>
                <a:ext cx="141" cy="241"/>
              </a:xfrm>
              <a:custGeom>
                <a:avLst/>
                <a:gdLst>
                  <a:gd name="T0" fmla="*/ 242 w 282"/>
                  <a:gd name="T1" fmla="*/ 76 h 481"/>
                  <a:gd name="T2" fmla="*/ 246 w 282"/>
                  <a:gd name="T3" fmla="*/ 83 h 481"/>
                  <a:gd name="T4" fmla="*/ 251 w 282"/>
                  <a:gd name="T5" fmla="*/ 90 h 481"/>
                  <a:gd name="T6" fmla="*/ 256 w 282"/>
                  <a:gd name="T7" fmla="*/ 97 h 481"/>
                  <a:gd name="T8" fmla="*/ 261 w 282"/>
                  <a:gd name="T9" fmla="*/ 103 h 481"/>
                  <a:gd name="T10" fmla="*/ 267 w 282"/>
                  <a:gd name="T11" fmla="*/ 109 h 481"/>
                  <a:gd name="T12" fmla="*/ 273 w 282"/>
                  <a:gd name="T13" fmla="*/ 116 h 481"/>
                  <a:gd name="T14" fmla="*/ 278 w 282"/>
                  <a:gd name="T15" fmla="*/ 122 h 481"/>
                  <a:gd name="T16" fmla="*/ 282 w 282"/>
                  <a:gd name="T17" fmla="*/ 129 h 481"/>
                  <a:gd name="T18" fmla="*/ 259 w 282"/>
                  <a:gd name="T19" fmla="*/ 169 h 481"/>
                  <a:gd name="T20" fmla="*/ 235 w 282"/>
                  <a:gd name="T21" fmla="*/ 212 h 481"/>
                  <a:gd name="T22" fmla="*/ 211 w 282"/>
                  <a:gd name="T23" fmla="*/ 254 h 481"/>
                  <a:gd name="T24" fmla="*/ 186 w 282"/>
                  <a:gd name="T25" fmla="*/ 298 h 481"/>
                  <a:gd name="T26" fmla="*/ 162 w 282"/>
                  <a:gd name="T27" fmla="*/ 342 h 481"/>
                  <a:gd name="T28" fmla="*/ 140 w 282"/>
                  <a:gd name="T29" fmla="*/ 387 h 481"/>
                  <a:gd name="T30" fmla="*/ 119 w 282"/>
                  <a:gd name="T31" fmla="*/ 432 h 481"/>
                  <a:gd name="T32" fmla="*/ 100 w 282"/>
                  <a:gd name="T33" fmla="*/ 477 h 481"/>
                  <a:gd name="T34" fmla="*/ 89 w 282"/>
                  <a:gd name="T35" fmla="*/ 481 h 481"/>
                  <a:gd name="T36" fmla="*/ 77 w 282"/>
                  <a:gd name="T37" fmla="*/ 466 h 481"/>
                  <a:gd name="T38" fmla="*/ 66 w 282"/>
                  <a:gd name="T39" fmla="*/ 451 h 481"/>
                  <a:gd name="T40" fmla="*/ 53 w 282"/>
                  <a:gd name="T41" fmla="*/ 436 h 481"/>
                  <a:gd name="T42" fmla="*/ 40 w 282"/>
                  <a:gd name="T43" fmla="*/ 421 h 481"/>
                  <a:gd name="T44" fmla="*/ 28 w 282"/>
                  <a:gd name="T45" fmla="*/ 405 h 481"/>
                  <a:gd name="T46" fmla="*/ 17 w 282"/>
                  <a:gd name="T47" fmla="*/ 389 h 481"/>
                  <a:gd name="T48" fmla="*/ 8 w 282"/>
                  <a:gd name="T49" fmla="*/ 373 h 481"/>
                  <a:gd name="T50" fmla="*/ 0 w 282"/>
                  <a:gd name="T51" fmla="*/ 356 h 481"/>
                  <a:gd name="T52" fmla="*/ 1 w 282"/>
                  <a:gd name="T53" fmla="*/ 332 h 481"/>
                  <a:gd name="T54" fmla="*/ 3 w 282"/>
                  <a:gd name="T55" fmla="*/ 307 h 481"/>
                  <a:gd name="T56" fmla="*/ 9 w 282"/>
                  <a:gd name="T57" fmla="*/ 285 h 481"/>
                  <a:gd name="T58" fmla="*/ 16 w 282"/>
                  <a:gd name="T59" fmla="*/ 265 h 481"/>
                  <a:gd name="T60" fmla="*/ 24 w 282"/>
                  <a:gd name="T61" fmla="*/ 245 h 481"/>
                  <a:gd name="T62" fmla="*/ 33 w 282"/>
                  <a:gd name="T63" fmla="*/ 226 h 481"/>
                  <a:gd name="T64" fmla="*/ 42 w 282"/>
                  <a:gd name="T65" fmla="*/ 206 h 481"/>
                  <a:gd name="T66" fmla="*/ 51 w 282"/>
                  <a:gd name="T67" fmla="*/ 188 h 481"/>
                  <a:gd name="T68" fmla="*/ 67 w 282"/>
                  <a:gd name="T69" fmla="*/ 163 h 481"/>
                  <a:gd name="T70" fmla="*/ 83 w 282"/>
                  <a:gd name="T71" fmla="*/ 138 h 481"/>
                  <a:gd name="T72" fmla="*/ 99 w 282"/>
                  <a:gd name="T73" fmla="*/ 114 h 481"/>
                  <a:gd name="T74" fmla="*/ 116 w 282"/>
                  <a:gd name="T75" fmla="*/ 90 h 481"/>
                  <a:gd name="T76" fmla="*/ 135 w 282"/>
                  <a:gd name="T77" fmla="*/ 65 h 481"/>
                  <a:gd name="T78" fmla="*/ 153 w 282"/>
                  <a:gd name="T79" fmla="*/ 42 h 481"/>
                  <a:gd name="T80" fmla="*/ 174 w 282"/>
                  <a:gd name="T81" fmla="*/ 20 h 481"/>
                  <a:gd name="T82" fmla="*/ 195 w 282"/>
                  <a:gd name="T83" fmla="*/ 0 h 481"/>
                  <a:gd name="T84" fmla="*/ 204 w 282"/>
                  <a:gd name="T85" fmla="*/ 7 h 481"/>
                  <a:gd name="T86" fmla="*/ 211 w 282"/>
                  <a:gd name="T87" fmla="*/ 15 h 481"/>
                  <a:gd name="T88" fmla="*/ 216 w 282"/>
                  <a:gd name="T89" fmla="*/ 24 h 481"/>
                  <a:gd name="T90" fmla="*/ 222 w 282"/>
                  <a:gd name="T91" fmla="*/ 34 h 481"/>
                  <a:gd name="T92" fmla="*/ 227 w 282"/>
                  <a:gd name="T93" fmla="*/ 45 h 481"/>
                  <a:gd name="T94" fmla="*/ 231 w 282"/>
                  <a:gd name="T95" fmla="*/ 55 h 481"/>
                  <a:gd name="T96" fmla="*/ 236 w 282"/>
                  <a:gd name="T97" fmla="*/ 65 h 481"/>
                  <a:gd name="T98" fmla="*/ 242 w 282"/>
                  <a:gd name="T99" fmla="*/ 76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2" h="481">
                    <a:moveTo>
                      <a:pt x="242" y="76"/>
                    </a:moveTo>
                    <a:lnTo>
                      <a:pt x="246" y="83"/>
                    </a:lnTo>
                    <a:lnTo>
                      <a:pt x="251" y="90"/>
                    </a:lnTo>
                    <a:lnTo>
                      <a:pt x="256" y="97"/>
                    </a:lnTo>
                    <a:lnTo>
                      <a:pt x="261" y="103"/>
                    </a:lnTo>
                    <a:lnTo>
                      <a:pt x="267" y="109"/>
                    </a:lnTo>
                    <a:lnTo>
                      <a:pt x="273" y="116"/>
                    </a:lnTo>
                    <a:lnTo>
                      <a:pt x="278" y="122"/>
                    </a:lnTo>
                    <a:lnTo>
                      <a:pt x="282" y="129"/>
                    </a:lnTo>
                    <a:lnTo>
                      <a:pt x="259" y="169"/>
                    </a:lnTo>
                    <a:lnTo>
                      <a:pt x="235" y="212"/>
                    </a:lnTo>
                    <a:lnTo>
                      <a:pt x="211" y="254"/>
                    </a:lnTo>
                    <a:lnTo>
                      <a:pt x="186" y="298"/>
                    </a:lnTo>
                    <a:lnTo>
                      <a:pt x="162" y="342"/>
                    </a:lnTo>
                    <a:lnTo>
                      <a:pt x="140" y="387"/>
                    </a:lnTo>
                    <a:lnTo>
                      <a:pt x="119" y="432"/>
                    </a:lnTo>
                    <a:lnTo>
                      <a:pt x="100" y="477"/>
                    </a:lnTo>
                    <a:lnTo>
                      <a:pt x="89" y="481"/>
                    </a:lnTo>
                    <a:lnTo>
                      <a:pt x="77" y="466"/>
                    </a:lnTo>
                    <a:lnTo>
                      <a:pt x="66" y="451"/>
                    </a:lnTo>
                    <a:lnTo>
                      <a:pt x="53" y="436"/>
                    </a:lnTo>
                    <a:lnTo>
                      <a:pt x="40" y="421"/>
                    </a:lnTo>
                    <a:lnTo>
                      <a:pt x="28" y="405"/>
                    </a:lnTo>
                    <a:lnTo>
                      <a:pt x="17" y="389"/>
                    </a:lnTo>
                    <a:lnTo>
                      <a:pt x="8" y="373"/>
                    </a:lnTo>
                    <a:lnTo>
                      <a:pt x="0" y="356"/>
                    </a:lnTo>
                    <a:lnTo>
                      <a:pt x="1" y="332"/>
                    </a:lnTo>
                    <a:lnTo>
                      <a:pt x="3" y="307"/>
                    </a:lnTo>
                    <a:lnTo>
                      <a:pt x="9" y="285"/>
                    </a:lnTo>
                    <a:lnTo>
                      <a:pt x="16" y="265"/>
                    </a:lnTo>
                    <a:lnTo>
                      <a:pt x="24" y="245"/>
                    </a:lnTo>
                    <a:lnTo>
                      <a:pt x="33" y="226"/>
                    </a:lnTo>
                    <a:lnTo>
                      <a:pt x="42" y="206"/>
                    </a:lnTo>
                    <a:lnTo>
                      <a:pt x="51" y="188"/>
                    </a:lnTo>
                    <a:lnTo>
                      <a:pt x="67" y="163"/>
                    </a:lnTo>
                    <a:lnTo>
                      <a:pt x="83" y="138"/>
                    </a:lnTo>
                    <a:lnTo>
                      <a:pt x="99" y="114"/>
                    </a:lnTo>
                    <a:lnTo>
                      <a:pt x="116" y="90"/>
                    </a:lnTo>
                    <a:lnTo>
                      <a:pt x="135" y="65"/>
                    </a:lnTo>
                    <a:lnTo>
                      <a:pt x="153" y="42"/>
                    </a:lnTo>
                    <a:lnTo>
                      <a:pt x="174" y="20"/>
                    </a:lnTo>
                    <a:lnTo>
                      <a:pt x="195" y="0"/>
                    </a:lnTo>
                    <a:lnTo>
                      <a:pt x="204" y="7"/>
                    </a:lnTo>
                    <a:lnTo>
                      <a:pt x="211" y="15"/>
                    </a:lnTo>
                    <a:lnTo>
                      <a:pt x="216" y="24"/>
                    </a:lnTo>
                    <a:lnTo>
                      <a:pt x="222" y="34"/>
                    </a:lnTo>
                    <a:lnTo>
                      <a:pt x="227" y="45"/>
                    </a:lnTo>
                    <a:lnTo>
                      <a:pt x="231" y="55"/>
                    </a:lnTo>
                    <a:lnTo>
                      <a:pt x="236" y="65"/>
                    </a:lnTo>
                    <a:lnTo>
                      <a:pt x="242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2" name="Freeform 88"/>
              <p:cNvSpPr>
                <a:spLocks/>
              </p:cNvSpPr>
              <p:nvPr/>
            </p:nvSpPr>
            <p:spPr bwMode="auto">
              <a:xfrm>
                <a:off x="4796" y="2072"/>
                <a:ext cx="22" cy="24"/>
              </a:xfrm>
              <a:custGeom>
                <a:avLst/>
                <a:gdLst>
                  <a:gd name="T0" fmla="*/ 44 w 44"/>
                  <a:gd name="T1" fmla="*/ 8 h 49"/>
                  <a:gd name="T2" fmla="*/ 38 w 44"/>
                  <a:gd name="T3" fmla="*/ 20 h 49"/>
                  <a:gd name="T4" fmla="*/ 31 w 44"/>
                  <a:gd name="T5" fmla="*/ 32 h 49"/>
                  <a:gd name="T6" fmla="*/ 23 w 44"/>
                  <a:gd name="T7" fmla="*/ 41 h 49"/>
                  <a:gd name="T8" fmla="*/ 12 w 44"/>
                  <a:gd name="T9" fmla="*/ 49 h 49"/>
                  <a:gd name="T10" fmla="*/ 0 w 44"/>
                  <a:gd name="T11" fmla="*/ 40 h 49"/>
                  <a:gd name="T12" fmla="*/ 0 w 44"/>
                  <a:gd name="T13" fmla="*/ 27 h 49"/>
                  <a:gd name="T14" fmla="*/ 7 w 44"/>
                  <a:gd name="T15" fmla="*/ 14 h 49"/>
                  <a:gd name="T16" fmla="*/ 14 w 44"/>
                  <a:gd name="T17" fmla="*/ 4 h 49"/>
                  <a:gd name="T18" fmla="*/ 23 w 44"/>
                  <a:gd name="T19" fmla="*/ 0 h 49"/>
                  <a:gd name="T20" fmla="*/ 31 w 44"/>
                  <a:gd name="T21" fmla="*/ 0 h 49"/>
                  <a:gd name="T22" fmla="*/ 37 w 44"/>
                  <a:gd name="T23" fmla="*/ 5 h 49"/>
                  <a:gd name="T24" fmla="*/ 44 w 44"/>
                  <a:gd name="T25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9">
                    <a:moveTo>
                      <a:pt x="44" y="8"/>
                    </a:moveTo>
                    <a:lnTo>
                      <a:pt x="38" y="20"/>
                    </a:lnTo>
                    <a:lnTo>
                      <a:pt x="31" y="32"/>
                    </a:lnTo>
                    <a:lnTo>
                      <a:pt x="23" y="41"/>
                    </a:lnTo>
                    <a:lnTo>
                      <a:pt x="12" y="49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7" y="14"/>
                    </a:lnTo>
                    <a:lnTo>
                      <a:pt x="14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5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3" name="Freeform 89"/>
              <p:cNvSpPr>
                <a:spLocks/>
              </p:cNvSpPr>
              <p:nvPr/>
            </p:nvSpPr>
            <p:spPr bwMode="auto">
              <a:xfrm>
                <a:off x="4940" y="2084"/>
                <a:ext cx="47" cy="128"/>
              </a:xfrm>
              <a:custGeom>
                <a:avLst/>
                <a:gdLst>
                  <a:gd name="T0" fmla="*/ 78 w 94"/>
                  <a:gd name="T1" fmla="*/ 110 h 255"/>
                  <a:gd name="T2" fmla="*/ 86 w 94"/>
                  <a:gd name="T3" fmla="*/ 144 h 255"/>
                  <a:gd name="T4" fmla="*/ 93 w 94"/>
                  <a:gd name="T5" fmla="*/ 178 h 255"/>
                  <a:gd name="T6" fmla="*/ 94 w 94"/>
                  <a:gd name="T7" fmla="*/ 214 h 255"/>
                  <a:gd name="T8" fmla="*/ 87 w 94"/>
                  <a:gd name="T9" fmla="*/ 248 h 255"/>
                  <a:gd name="T10" fmla="*/ 69 w 94"/>
                  <a:gd name="T11" fmla="*/ 255 h 255"/>
                  <a:gd name="T12" fmla="*/ 70 w 94"/>
                  <a:gd name="T13" fmla="*/ 240 h 255"/>
                  <a:gd name="T14" fmla="*/ 71 w 94"/>
                  <a:gd name="T15" fmla="*/ 220 h 255"/>
                  <a:gd name="T16" fmla="*/ 71 w 94"/>
                  <a:gd name="T17" fmla="*/ 195 h 255"/>
                  <a:gd name="T18" fmla="*/ 69 w 94"/>
                  <a:gd name="T19" fmla="*/ 172 h 255"/>
                  <a:gd name="T20" fmla="*/ 65 w 94"/>
                  <a:gd name="T21" fmla="*/ 148 h 255"/>
                  <a:gd name="T22" fmla="*/ 60 w 94"/>
                  <a:gd name="T23" fmla="*/ 124 h 255"/>
                  <a:gd name="T24" fmla="*/ 51 w 94"/>
                  <a:gd name="T25" fmla="*/ 102 h 255"/>
                  <a:gd name="T26" fmla="*/ 42 w 94"/>
                  <a:gd name="T27" fmla="*/ 80 h 255"/>
                  <a:gd name="T28" fmla="*/ 32 w 94"/>
                  <a:gd name="T29" fmla="*/ 60 h 255"/>
                  <a:gd name="T30" fmla="*/ 21 w 94"/>
                  <a:gd name="T31" fmla="*/ 39 h 255"/>
                  <a:gd name="T32" fmla="*/ 11 w 94"/>
                  <a:gd name="T33" fmla="*/ 19 h 255"/>
                  <a:gd name="T34" fmla="*/ 0 w 94"/>
                  <a:gd name="T35" fmla="*/ 0 h 255"/>
                  <a:gd name="T36" fmla="*/ 13 w 94"/>
                  <a:gd name="T37" fmla="*/ 9 h 255"/>
                  <a:gd name="T38" fmla="*/ 26 w 94"/>
                  <a:gd name="T39" fmla="*/ 22 h 255"/>
                  <a:gd name="T40" fmla="*/ 35 w 94"/>
                  <a:gd name="T41" fmla="*/ 35 h 255"/>
                  <a:gd name="T42" fmla="*/ 43 w 94"/>
                  <a:gd name="T43" fmla="*/ 49 h 255"/>
                  <a:gd name="T44" fmla="*/ 51 w 94"/>
                  <a:gd name="T45" fmla="*/ 65 h 255"/>
                  <a:gd name="T46" fmla="*/ 60 w 94"/>
                  <a:gd name="T47" fmla="*/ 81 h 255"/>
                  <a:gd name="T48" fmla="*/ 68 w 94"/>
                  <a:gd name="T49" fmla="*/ 96 h 255"/>
                  <a:gd name="T50" fmla="*/ 78 w 94"/>
                  <a:gd name="T51" fmla="*/ 1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4" h="255">
                    <a:moveTo>
                      <a:pt x="78" y="110"/>
                    </a:moveTo>
                    <a:lnTo>
                      <a:pt x="86" y="144"/>
                    </a:lnTo>
                    <a:lnTo>
                      <a:pt x="93" y="178"/>
                    </a:lnTo>
                    <a:lnTo>
                      <a:pt x="94" y="214"/>
                    </a:lnTo>
                    <a:lnTo>
                      <a:pt x="87" y="248"/>
                    </a:lnTo>
                    <a:lnTo>
                      <a:pt x="69" y="255"/>
                    </a:lnTo>
                    <a:lnTo>
                      <a:pt x="70" y="240"/>
                    </a:lnTo>
                    <a:lnTo>
                      <a:pt x="71" y="220"/>
                    </a:lnTo>
                    <a:lnTo>
                      <a:pt x="71" y="195"/>
                    </a:lnTo>
                    <a:lnTo>
                      <a:pt x="69" y="172"/>
                    </a:lnTo>
                    <a:lnTo>
                      <a:pt x="65" y="148"/>
                    </a:lnTo>
                    <a:lnTo>
                      <a:pt x="60" y="124"/>
                    </a:lnTo>
                    <a:lnTo>
                      <a:pt x="51" y="102"/>
                    </a:lnTo>
                    <a:lnTo>
                      <a:pt x="42" y="80"/>
                    </a:lnTo>
                    <a:lnTo>
                      <a:pt x="32" y="60"/>
                    </a:lnTo>
                    <a:lnTo>
                      <a:pt x="21" y="39"/>
                    </a:lnTo>
                    <a:lnTo>
                      <a:pt x="11" y="19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6" y="22"/>
                    </a:lnTo>
                    <a:lnTo>
                      <a:pt x="35" y="35"/>
                    </a:lnTo>
                    <a:lnTo>
                      <a:pt x="43" y="49"/>
                    </a:lnTo>
                    <a:lnTo>
                      <a:pt x="51" y="65"/>
                    </a:lnTo>
                    <a:lnTo>
                      <a:pt x="60" y="81"/>
                    </a:lnTo>
                    <a:lnTo>
                      <a:pt x="68" y="96"/>
                    </a:lnTo>
                    <a:lnTo>
                      <a:pt x="78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4" name="Freeform 90"/>
              <p:cNvSpPr>
                <a:spLocks/>
              </p:cNvSpPr>
              <p:nvPr/>
            </p:nvSpPr>
            <p:spPr bwMode="auto">
              <a:xfrm>
                <a:off x="4825" y="2099"/>
                <a:ext cx="83" cy="63"/>
              </a:xfrm>
              <a:custGeom>
                <a:avLst/>
                <a:gdLst>
                  <a:gd name="T0" fmla="*/ 167 w 167"/>
                  <a:gd name="T1" fmla="*/ 61 h 124"/>
                  <a:gd name="T2" fmla="*/ 83 w 167"/>
                  <a:gd name="T3" fmla="*/ 124 h 124"/>
                  <a:gd name="T4" fmla="*/ 70 w 167"/>
                  <a:gd name="T5" fmla="*/ 122 h 124"/>
                  <a:gd name="T6" fmla="*/ 59 w 167"/>
                  <a:gd name="T7" fmla="*/ 118 h 124"/>
                  <a:gd name="T8" fmla="*/ 47 w 167"/>
                  <a:gd name="T9" fmla="*/ 114 h 124"/>
                  <a:gd name="T10" fmla="*/ 36 w 167"/>
                  <a:gd name="T11" fmla="*/ 108 h 124"/>
                  <a:gd name="T12" fmla="*/ 26 w 167"/>
                  <a:gd name="T13" fmla="*/ 101 h 124"/>
                  <a:gd name="T14" fmla="*/ 16 w 167"/>
                  <a:gd name="T15" fmla="*/ 93 h 124"/>
                  <a:gd name="T16" fmla="*/ 7 w 167"/>
                  <a:gd name="T17" fmla="*/ 84 h 124"/>
                  <a:gd name="T18" fmla="*/ 0 w 167"/>
                  <a:gd name="T19" fmla="*/ 72 h 124"/>
                  <a:gd name="T20" fmla="*/ 1 w 167"/>
                  <a:gd name="T21" fmla="*/ 61 h 124"/>
                  <a:gd name="T22" fmla="*/ 5 w 167"/>
                  <a:gd name="T23" fmla="*/ 49 h 124"/>
                  <a:gd name="T24" fmla="*/ 11 w 167"/>
                  <a:gd name="T25" fmla="*/ 40 h 124"/>
                  <a:gd name="T26" fmla="*/ 19 w 167"/>
                  <a:gd name="T27" fmla="*/ 32 h 124"/>
                  <a:gd name="T28" fmla="*/ 28 w 167"/>
                  <a:gd name="T29" fmla="*/ 24 h 124"/>
                  <a:gd name="T30" fmla="*/ 37 w 167"/>
                  <a:gd name="T31" fmla="*/ 17 h 124"/>
                  <a:gd name="T32" fmla="*/ 47 w 167"/>
                  <a:gd name="T33" fmla="*/ 10 h 124"/>
                  <a:gd name="T34" fmla="*/ 57 w 167"/>
                  <a:gd name="T35" fmla="*/ 3 h 124"/>
                  <a:gd name="T36" fmla="*/ 73 w 167"/>
                  <a:gd name="T37" fmla="*/ 0 h 124"/>
                  <a:gd name="T38" fmla="*/ 89 w 167"/>
                  <a:gd name="T39" fmla="*/ 2 h 124"/>
                  <a:gd name="T40" fmla="*/ 105 w 167"/>
                  <a:gd name="T41" fmla="*/ 9 h 124"/>
                  <a:gd name="T42" fmla="*/ 121 w 167"/>
                  <a:gd name="T43" fmla="*/ 19 h 124"/>
                  <a:gd name="T44" fmla="*/ 135 w 167"/>
                  <a:gd name="T45" fmla="*/ 31 h 124"/>
                  <a:gd name="T46" fmla="*/ 148 w 167"/>
                  <a:gd name="T47" fmla="*/ 42 h 124"/>
                  <a:gd name="T48" fmla="*/ 159 w 167"/>
                  <a:gd name="T49" fmla="*/ 53 h 124"/>
                  <a:gd name="T50" fmla="*/ 167 w 167"/>
                  <a:gd name="T5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24">
                    <a:moveTo>
                      <a:pt x="167" y="61"/>
                    </a:moveTo>
                    <a:lnTo>
                      <a:pt x="83" y="124"/>
                    </a:lnTo>
                    <a:lnTo>
                      <a:pt x="70" y="122"/>
                    </a:lnTo>
                    <a:lnTo>
                      <a:pt x="59" y="118"/>
                    </a:lnTo>
                    <a:lnTo>
                      <a:pt x="47" y="114"/>
                    </a:lnTo>
                    <a:lnTo>
                      <a:pt x="36" y="108"/>
                    </a:lnTo>
                    <a:lnTo>
                      <a:pt x="26" y="101"/>
                    </a:lnTo>
                    <a:lnTo>
                      <a:pt x="16" y="93"/>
                    </a:lnTo>
                    <a:lnTo>
                      <a:pt x="7" y="84"/>
                    </a:lnTo>
                    <a:lnTo>
                      <a:pt x="0" y="72"/>
                    </a:lnTo>
                    <a:lnTo>
                      <a:pt x="1" y="61"/>
                    </a:lnTo>
                    <a:lnTo>
                      <a:pt x="5" y="49"/>
                    </a:lnTo>
                    <a:lnTo>
                      <a:pt x="11" y="40"/>
                    </a:lnTo>
                    <a:lnTo>
                      <a:pt x="19" y="32"/>
                    </a:lnTo>
                    <a:lnTo>
                      <a:pt x="28" y="24"/>
                    </a:lnTo>
                    <a:lnTo>
                      <a:pt x="37" y="17"/>
                    </a:lnTo>
                    <a:lnTo>
                      <a:pt x="47" y="10"/>
                    </a:lnTo>
                    <a:lnTo>
                      <a:pt x="57" y="3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105" y="9"/>
                    </a:lnTo>
                    <a:lnTo>
                      <a:pt x="121" y="19"/>
                    </a:lnTo>
                    <a:lnTo>
                      <a:pt x="135" y="31"/>
                    </a:lnTo>
                    <a:lnTo>
                      <a:pt x="148" y="42"/>
                    </a:lnTo>
                    <a:lnTo>
                      <a:pt x="159" y="53"/>
                    </a:lnTo>
                    <a:lnTo>
                      <a:pt x="167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5" name="Freeform 91"/>
              <p:cNvSpPr>
                <a:spLocks/>
              </p:cNvSpPr>
              <p:nvPr/>
            </p:nvSpPr>
            <p:spPr bwMode="auto">
              <a:xfrm>
                <a:off x="5232" y="2144"/>
                <a:ext cx="29" cy="16"/>
              </a:xfrm>
              <a:custGeom>
                <a:avLst/>
                <a:gdLst>
                  <a:gd name="T0" fmla="*/ 58 w 58"/>
                  <a:gd name="T1" fmla="*/ 34 h 34"/>
                  <a:gd name="T2" fmla="*/ 52 w 58"/>
                  <a:gd name="T3" fmla="*/ 32 h 34"/>
                  <a:gd name="T4" fmla="*/ 42 w 58"/>
                  <a:gd name="T5" fmla="*/ 30 h 34"/>
                  <a:gd name="T6" fmla="*/ 34 w 58"/>
                  <a:gd name="T7" fmla="*/ 28 h 34"/>
                  <a:gd name="T8" fmla="*/ 26 w 58"/>
                  <a:gd name="T9" fmla="*/ 25 h 34"/>
                  <a:gd name="T10" fmla="*/ 17 w 58"/>
                  <a:gd name="T11" fmla="*/ 21 h 34"/>
                  <a:gd name="T12" fmla="*/ 10 w 58"/>
                  <a:gd name="T13" fmla="*/ 17 h 34"/>
                  <a:gd name="T14" fmla="*/ 4 w 58"/>
                  <a:gd name="T15" fmla="*/ 11 h 34"/>
                  <a:gd name="T16" fmla="*/ 0 w 58"/>
                  <a:gd name="T17" fmla="*/ 4 h 34"/>
                  <a:gd name="T18" fmla="*/ 7 w 58"/>
                  <a:gd name="T19" fmla="*/ 0 h 34"/>
                  <a:gd name="T20" fmla="*/ 15 w 58"/>
                  <a:gd name="T21" fmla="*/ 0 h 34"/>
                  <a:gd name="T22" fmla="*/ 23 w 58"/>
                  <a:gd name="T23" fmla="*/ 4 h 34"/>
                  <a:gd name="T24" fmla="*/ 32 w 58"/>
                  <a:gd name="T25" fmla="*/ 9 h 34"/>
                  <a:gd name="T26" fmla="*/ 40 w 58"/>
                  <a:gd name="T27" fmla="*/ 14 h 34"/>
                  <a:gd name="T28" fmla="*/ 48 w 58"/>
                  <a:gd name="T29" fmla="*/ 20 h 34"/>
                  <a:gd name="T30" fmla="*/ 54 w 58"/>
                  <a:gd name="T31" fmla="*/ 27 h 34"/>
                  <a:gd name="T32" fmla="*/ 58 w 58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4">
                    <a:moveTo>
                      <a:pt x="58" y="34"/>
                    </a:moveTo>
                    <a:lnTo>
                      <a:pt x="52" y="32"/>
                    </a:lnTo>
                    <a:lnTo>
                      <a:pt x="42" y="30"/>
                    </a:lnTo>
                    <a:lnTo>
                      <a:pt x="34" y="28"/>
                    </a:lnTo>
                    <a:lnTo>
                      <a:pt x="26" y="25"/>
                    </a:lnTo>
                    <a:lnTo>
                      <a:pt x="17" y="21"/>
                    </a:lnTo>
                    <a:lnTo>
                      <a:pt x="10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32" y="9"/>
                    </a:lnTo>
                    <a:lnTo>
                      <a:pt x="40" y="14"/>
                    </a:lnTo>
                    <a:lnTo>
                      <a:pt x="48" y="20"/>
                    </a:lnTo>
                    <a:lnTo>
                      <a:pt x="54" y="27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6" name="Freeform 92"/>
              <p:cNvSpPr>
                <a:spLocks/>
              </p:cNvSpPr>
              <p:nvPr/>
            </p:nvSpPr>
            <p:spPr bwMode="auto">
              <a:xfrm>
                <a:off x="5213" y="2162"/>
                <a:ext cx="49" cy="33"/>
              </a:xfrm>
              <a:custGeom>
                <a:avLst/>
                <a:gdLst>
                  <a:gd name="T0" fmla="*/ 95 w 98"/>
                  <a:gd name="T1" fmla="*/ 67 h 67"/>
                  <a:gd name="T2" fmla="*/ 3 w 98"/>
                  <a:gd name="T3" fmla="*/ 31 h 67"/>
                  <a:gd name="T4" fmla="*/ 0 w 98"/>
                  <a:gd name="T5" fmla="*/ 22 h 67"/>
                  <a:gd name="T6" fmla="*/ 3 w 98"/>
                  <a:gd name="T7" fmla="*/ 13 h 67"/>
                  <a:gd name="T8" fmla="*/ 10 w 98"/>
                  <a:gd name="T9" fmla="*/ 6 h 67"/>
                  <a:gd name="T10" fmla="*/ 17 w 98"/>
                  <a:gd name="T11" fmla="*/ 0 h 67"/>
                  <a:gd name="T12" fmla="*/ 29 w 98"/>
                  <a:gd name="T13" fmla="*/ 6 h 67"/>
                  <a:gd name="T14" fmla="*/ 42 w 98"/>
                  <a:gd name="T15" fmla="*/ 12 h 67"/>
                  <a:gd name="T16" fmla="*/ 57 w 98"/>
                  <a:gd name="T17" fmla="*/ 15 h 67"/>
                  <a:gd name="T18" fmla="*/ 72 w 98"/>
                  <a:gd name="T19" fmla="*/ 21 h 67"/>
                  <a:gd name="T20" fmla="*/ 84 w 98"/>
                  <a:gd name="T21" fmla="*/ 27 h 67"/>
                  <a:gd name="T22" fmla="*/ 93 w 98"/>
                  <a:gd name="T23" fmla="*/ 36 h 67"/>
                  <a:gd name="T24" fmla="*/ 98 w 98"/>
                  <a:gd name="T25" fmla="*/ 50 h 67"/>
                  <a:gd name="T26" fmla="*/ 95 w 98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67">
                    <a:moveTo>
                      <a:pt x="95" y="67"/>
                    </a:moveTo>
                    <a:lnTo>
                      <a:pt x="3" y="31"/>
                    </a:lnTo>
                    <a:lnTo>
                      <a:pt x="0" y="22"/>
                    </a:lnTo>
                    <a:lnTo>
                      <a:pt x="3" y="13"/>
                    </a:lnTo>
                    <a:lnTo>
                      <a:pt x="10" y="6"/>
                    </a:lnTo>
                    <a:lnTo>
                      <a:pt x="17" y="0"/>
                    </a:lnTo>
                    <a:lnTo>
                      <a:pt x="29" y="6"/>
                    </a:lnTo>
                    <a:lnTo>
                      <a:pt x="42" y="12"/>
                    </a:lnTo>
                    <a:lnTo>
                      <a:pt x="57" y="15"/>
                    </a:lnTo>
                    <a:lnTo>
                      <a:pt x="72" y="21"/>
                    </a:lnTo>
                    <a:lnTo>
                      <a:pt x="84" y="27"/>
                    </a:lnTo>
                    <a:lnTo>
                      <a:pt x="93" y="36"/>
                    </a:lnTo>
                    <a:lnTo>
                      <a:pt x="98" y="50"/>
                    </a:lnTo>
                    <a:lnTo>
                      <a:pt x="95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7" name="Freeform 93"/>
              <p:cNvSpPr>
                <a:spLocks/>
              </p:cNvSpPr>
              <p:nvPr/>
            </p:nvSpPr>
            <p:spPr bwMode="auto">
              <a:xfrm>
                <a:off x="5198" y="2188"/>
                <a:ext cx="63" cy="38"/>
              </a:xfrm>
              <a:custGeom>
                <a:avLst/>
                <a:gdLst>
                  <a:gd name="T0" fmla="*/ 125 w 125"/>
                  <a:gd name="T1" fmla="*/ 47 h 76"/>
                  <a:gd name="T2" fmla="*/ 125 w 125"/>
                  <a:gd name="T3" fmla="*/ 75 h 76"/>
                  <a:gd name="T4" fmla="*/ 107 w 125"/>
                  <a:gd name="T5" fmla="*/ 76 h 76"/>
                  <a:gd name="T6" fmla="*/ 90 w 125"/>
                  <a:gd name="T7" fmla="*/ 73 h 76"/>
                  <a:gd name="T8" fmla="*/ 74 w 125"/>
                  <a:gd name="T9" fmla="*/ 68 h 76"/>
                  <a:gd name="T10" fmla="*/ 60 w 125"/>
                  <a:gd name="T11" fmla="*/ 60 h 76"/>
                  <a:gd name="T12" fmla="*/ 45 w 125"/>
                  <a:gd name="T13" fmla="*/ 52 h 76"/>
                  <a:gd name="T14" fmla="*/ 30 w 125"/>
                  <a:gd name="T15" fmla="*/ 44 h 76"/>
                  <a:gd name="T16" fmla="*/ 15 w 125"/>
                  <a:gd name="T17" fmla="*/ 36 h 76"/>
                  <a:gd name="T18" fmla="*/ 0 w 125"/>
                  <a:gd name="T19" fmla="*/ 30 h 76"/>
                  <a:gd name="T20" fmla="*/ 0 w 125"/>
                  <a:gd name="T21" fmla="*/ 20 h 76"/>
                  <a:gd name="T22" fmla="*/ 3 w 125"/>
                  <a:gd name="T23" fmla="*/ 13 h 76"/>
                  <a:gd name="T24" fmla="*/ 9 w 125"/>
                  <a:gd name="T25" fmla="*/ 6 h 76"/>
                  <a:gd name="T26" fmla="*/ 15 w 125"/>
                  <a:gd name="T27" fmla="*/ 0 h 76"/>
                  <a:gd name="T28" fmla="*/ 29 w 125"/>
                  <a:gd name="T29" fmla="*/ 6 h 76"/>
                  <a:gd name="T30" fmla="*/ 44 w 125"/>
                  <a:gd name="T31" fmla="*/ 12 h 76"/>
                  <a:gd name="T32" fmla="*/ 57 w 125"/>
                  <a:gd name="T33" fmla="*/ 19 h 76"/>
                  <a:gd name="T34" fmla="*/ 72 w 125"/>
                  <a:gd name="T35" fmla="*/ 24 h 76"/>
                  <a:gd name="T36" fmla="*/ 86 w 125"/>
                  <a:gd name="T37" fmla="*/ 30 h 76"/>
                  <a:gd name="T38" fmla="*/ 100 w 125"/>
                  <a:gd name="T39" fmla="*/ 36 h 76"/>
                  <a:gd name="T40" fmla="*/ 113 w 125"/>
                  <a:gd name="T41" fmla="*/ 42 h 76"/>
                  <a:gd name="T42" fmla="*/ 125 w 125"/>
                  <a:gd name="T43" fmla="*/ 4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76">
                    <a:moveTo>
                      <a:pt x="125" y="47"/>
                    </a:moveTo>
                    <a:lnTo>
                      <a:pt x="125" y="75"/>
                    </a:lnTo>
                    <a:lnTo>
                      <a:pt x="107" y="76"/>
                    </a:lnTo>
                    <a:lnTo>
                      <a:pt x="90" y="73"/>
                    </a:lnTo>
                    <a:lnTo>
                      <a:pt x="74" y="68"/>
                    </a:lnTo>
                    <a:lnTo>
                      <a:pt x="60" y="60"/>
                    </a:lnTo>
                    <a:lnTo>
                      <a:pt x="45" y="52"/>
                    </a:lnTo>
                    <a:lnTo>
                      <a:pt x="30" y="44"/>
                    </a:lnTo>
                    <a:lnTo>
                      <a:pt x="15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9" y="6"/>
                    </a:lnTo>
                    <a:lnTo>
                      <a:pt x="15" y="0"/>
                    </a:lnTo>
                    <a:lnTo>
                      <a:pt x="29" y="6"/>
                    </a:lnTo>
                    <a:lnTo>
                      <a:pt x="44" y="12"/>
                    </a:lnTo>
                    <a:lnTo>
                      <a:pt x="57" y="19"/>
                    </a:lnTo>
                    <a:lnTo>
                      <a:pt x="72" y="24"/>
                    </a:lnTo>
                    <a:lnTo>
                      <a:pt x="86" y="30"/>
                    </a:lnTo>
                    <a:lnTo>
                      <a:pt x="100" y="36"/>
                    </a:lnTo>
                    <a:lnTo>
                      <a:pt x="113" y="42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8" name="Freeform 94"/>
              <p:cNvSpPr>
                <a:spLocks/>
              </p:cNvSpPr>
              <p:nvPr/>
            </p:nvSpPr>
            <p:spPr bwMode="auto">
              <a:xfrm>
                <a:off x="5181" y="2215"/>
                <a:ext cx="79" cy="50"/>
              </a:xfrm>
              <a:custGeom>
                <a:avLst/>
                <a:gdLst>
                  <a:gd name="T0" fmla="*/ 156 w 158"/>
                  <a:gd name="T1" fmla="*/ 57 h 99"/>
                  <a:gd name="T2" fmla="*/ 158 w 158"/>
                  <a:gd name="T3" fmla="*/ 66 h 99"/>
                  <a:gd name="T4" fmla="*/ 158 w 158"/>
                  <a:gd name="T5" fmla="*/ 76 h 99"/>
                  <a:gd name="T6" fmla="*/ 157 w 158"/>
                  <a:gd name="T7" fmla="*/ 87 h 99"/>
                  <a:gd name="T8" fmla="*/ 158 w 158"/>
                  <a:gd name="T9" fmla="*/ 99 h 99"/>
                  <a:gd name="T10" fmla="*/ 143 w 158"/>
                  <a:gd name="T11" fmla="*/ 97 h 99"/>
                  <a:gd name="T12" fmla="*/ 127 w 158"/>
                  <a:gd name="T13" fmla="*/ 92 h 99"/>
                  <a:gd name="T14" fmla="*/ 112 w 158"/>
                  <a:gd name="T15" fmla="*/ 87 h 99"/>
                  <a:gd name="T16" fmla="*/ 97 w 158"/>
                  <a:gd name="T17" fmla="*/ 80 h 99"/>
                  <a:gd name="T18" fmla="*/ 81 w 158"/>
                  <a:gd name="T19" fmla="*/ 73 h 99"/>
                  <a:gd name="T20" fmla="*/ 66 w 158"/>
                  <a:gd name="T21" fmla="*/ 66 h 99"/>
                  <a:gd name="T22" fmla="*/ 50 w 158"/>
                  <a:gd name="T23" fmla="*/ 59 h 99"/>
                  <a:gd name="T24" fmla="*/ 35 w 158"/>
                  <a:gd name="T25" fmla="*/ 54 h 99"/>
                  <a:gd name="T26" fmla="*/ 30 w 158"/>
                  <a:gd name="T27" fmla="*/ 52 h 99"/>
                  <a:gd name="T28" fmla="*/ 23 w 158"/>
                  <a:gd name="T29" fmla="*/ 51 h 99"/>
                  <a:gd name="T30" fmla="*/ 16 w 158"/>
                  <a:gd name="T31" fmla="*/ 48 h 99"/>
                  <a:gd name="T32" fmla="*/ 10 w 158"/>
                  <a:gd name="T33" fmla="*/ 45 h 99"/>
                  <a:gd name="T34" fmla="*/ 4 w 158"/>
                  <a:gd name="T35" fmla="*/ 41 h 99"/>
                  <a:gd name="T36" fmla="*/ 0 w 158"/>
                  <a:gd name="T37" fmla="*/ 35 h 99"/>
                  <a:gd name="T38" fmla="*/ 0 w 158"/>
                  <a:gd name="T39" fmla="*/ 28 h 99"/>
                  <a:gd name="T40" fmla="*/ 4 w 158"/>
                  <a:gd name="T41" fmla="*/ 19 h 99"/>
                  <a:gd name="T42" fmla="*/ 16 w 158"/>
                  <a:gd name="T43" fmla="*/ 0 h 99"/>
                  <a:gd name="T44" fmla="*/ 156 w 158"/>
                  <a:gd name="T45" fmla="*/ 5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" h="99">
                    <a:moveTo>
                      <a:pt x="156" y="57"/>
                    </a:moveTo>
                    <a:lnTo>
                      <a:pt x="158" y="66"/>
                    </a:lnTo>
                    <a:lnTo>
                      <a:pt x="158" y="76"/>
                    </a:lnTo>
                    <a:lnTo>
                      <a:pt x="157" y="87"/>
                    </a:lnTo>
                    <a:lnTo>
                      <a:pt x="158" y="99"/>
                    </a:lnTo>
                    <a:lnTo>
                      <a:pt x="143" y="97"/>
                    </a:lnTo>
                    <a:lnTo>
                      <a:pt x="127" y="92"/>
                    </a:lnTo>
                    <a:lnTo>
                      <a:pt x="112" y="87"/>
                    </a:lnTo>
                    <a:lnTo>
                      <a:pt x="97" y="80"/>
                    </a:lnTo>
                    <a:lnTo>
                      <a:pt x="81" y="73"/>
                    </a:lnTo>
                    <a:lnTo>
                      <a:pt x="66" y="66"/>
                    </a:lnTo>
                    <a:lnTo>
                      <a:pt x="50" y="59"/>
                    </a:lnTo>
                    <a:lnTo>
                      <a:pt x="35" y="54"/>
                    </a:lnTo>
                    <a:lnTo>
                      <a:pt x="30" y="52"/>
                    </a:lnTo>
                    <a:lnTo>
                      <a:pt x="23" y="51"/>
                    </a:lnTo>
                    <a:lnTo>
                      <a:pt x="16" y="48"/>
                    </a:lnTo>
                    <a:lnTo>
                      <a:pt x="10" y="45"/>
                    </a:lnTo>
                    <a:lnTo>
                      <a:pt x="4" y="4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4" y="19"/>
                    </a:lnTo>
                    <a:lnTo>
                      <a:pt x="16" y="0"/>
                    </a:lnTo>
                    <a:lnTo>
                      <a:pt x="15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79" name="Freeform 95"/>
              <p:cNvSpPr>
                <a:spLocks/>
              </p:cNvSpPr>
              <p:nvPr/>
            </p:nvSpPr>
            <p:spPr bwMode="auto">
              <a:xfrm>
                <a:off x="5167" y="2245"/>
                <a:ext cx="93" cy="57"/>
              </a:xfrm>
              <a:custGeom>
                <a:avLst/>
                <a:gdLst>
                  <a:gd name="T0" fmla="*/ 179 w 186"/>
                  <a:gd name="T1" fmla="*/ 69 h 114"/>
                  <a:gd name="T2" fmla="*/ 186 w 186"/>
                  <a:gd name="T3" fmla="*/ 83 h 114"/>
                  <a:gd name="T4" fmla="*/ 184 w 186"/>
                  <a:gd name="T5" fmla="*/ 93 h 114"/>
                  <a:gd name="T6" fmla="*/ 178 w 186"/>
                  <a:gd name="T7" fmla="*/ 104 h 114"/>
                  <a:gd name="T8" fmla="*/ 172 w 186"/>
                  <a:gd name="T9" fmla="*/ 114 h 114"/>
                  <a:gd name="T10" fmla="*/ 152 w 186"/>
                  <a:gd name="T11" fmla="*/ 101 h 114"/>
                  <a:gd name="T12" fmla="*/ 129 w 186"/>
                  <a:gd name="T13" fmla="*/ 90 h 114"/>
                  <a:gd name="T14" fmla="*/ 106 w 186"/>
                  <a:gd name="T15" fmla="*/ 82 h 114"/>
                  <a:gd name="T16" fmla="*/ 82 w 186"/>
                  <a:gd name="T17" fmla="*/ 73 h 114"/>
                  <a:gd name="T18" fmla="*/ 59 w 186"/>
                  <a:gd name="T19" fmla="*/ 65 h 114"/>
                  <a:gd name="T20" fmla="*/ 38 w 186"/>
                  <a:gd name="T21" fmla="*/ 55 h 114"/>
                  <a:gd name="T22" fmla="*/ 18 w 186"/>
                  <a:gd name="T23" fmla="*/ 46 h 114"/>
                  <a:gd name="T24" fmla="*/ 0 w 186"/>
                  <a:gd name="T25" fmla="*/ 33 h 114"/>
                  <a:gd name="T26" fmla="*/ 13 w 186"/>
                  <a:gd name="T27" fmla="*/ 0 h 114"/>
                  <a:gd name="T28" fmla="*/ 33 w 186"/>
                  <a:gd name="T29" fmla="*/ 12 h 114"/>
                  <a:gd name="T30" fmla="*/ 54 w 186"/>
                  <a:gd name="T31" fmla="*/ 21 h 114"/>
                  <a:gd name="T32" fmla="*/ 73 w 186"/>
                  <a:gd name="T33" fmla="*/ 30 h 114"/>
                  <a:gd name="T34" fmla="*/ 95 w 186"/>
                  <a:gd name="T35" fmla="*/ 38 h 114"/>
                  <a:gd name="T36" fmla="*/ 116 w 186"/>
                  <a:gd name="T37" fmla="*/ 45 h 114"/>
                  <a:gd name="T38" fmla="*/ 137 w 186"/>
                  <a:gd name="T39" fmla="*/ 53 h 114"/>
                  <a:gd name="T40" fmla="*/ 159 w 186"/>
                  <a:gd name="T41" fmla="*/ 61 h 114"/>
                  <a:gd name="T42" fmla="*/ 179 w 186"/>
                  <a:gd name="T43" fmla="*/ 6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6" h="114">
                    <a:moveTo>
                      <a:pt x="179" y="69"/>
                    </a:moveTo>
                    <a:lnTo>
                      <a:pt x="186" y="83"/>
                    </a:lnTo>
                    <a:lnTo>
                      <a:pt x="184" y="93"/>
                    </a:lnTo>
                    <a:lnTo>
                      <a:pt x="178" y="104"/>
                    </a:lnTo>
                    <a:lnTo>
                      <a:pt x="172" y="114"/>
                    </a:lnTo>
                    <a:lnTo>
                      <a:pt x="152" y="101"/>
                    </a:lnTo>
                    <a:lnTo>
                      <a:pt x="129" y="90"/>
                    </a:lnTo>
                    <a:lnTo>
                      <a:pt x="106" y="82"/>
                    </a:lnTo>
                    <a:lnTo>
                      <a:pt x="82" y="73"/>
                    </a:lnTo>
                    <a:lnTo>
                      <a:pt x="59" y="65"/>
                    </a:lnTo>
                    <a:lnTo>
                      <a:pt x="38" y="55"/>
                    </a:lnTo>
                    <a:lnTo>
                      <a:pt x="18" y="46"/>
                    </a:lnTo>
                    <a:lnTo>
                      <a:pt x="0" y="33"/>
                    </a:lnTo>
                    <a:lnTo>
                      <a:pt x="13" y="0"/>
                    </a:lnTo>
                    <a:lnTo>
                      <a:pt x="33" y="12"/>
                    </a:lnTo>
                    <a:lnTo>
                      <a:pt x="54" y="21"/>
                    </a:lnTo>
                    <a:lnTo>
                      <a:pt x="73" y="30"/>
                    </a:lnTo>
                    <a:lnTo>
                      <a:pt x="95" y="38"/>
                    </a:lnTo>
                    <a:lnTo>
                      <a:pt x="116" y="45"/>
                    </a:lnTo>
                    <a:lnTo>
                      <a:pt x="137" y="53"/>
                    </a:lnTo>
                    <a:lnTo>
                      <a:pt x="159" y="61"/>
                    </a:lnTo>
                    <a:lnTo>
                      <a:pt x="179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0" name="Freeform 96"/>
              <p:cNvSpPr>
                <a:spLocks/>
              </p:cNvSpPr>
              <p:nvPr/>
            </p:nvSpPr>
            <p:spPr bwMode="auto">
              <a:xfrm>
                <a:off x="4569" y="2257"/>
                <a:ext cx="214" cy="193"/>
              </a:xfrm>
              <a:custGeom>
                <a:avLst/>
                <a:gdLst>
                  <a:gd name="T0" fmla="*/ 174 w 426"/>
                  <a:gd name="T1" fmla="*/ 79 h 387"/>
                  <a:gd name="T2" fmla="*/ 193 w 426"/>
                  <a:gd name="T3" fmla="*/ 105 h 387"/>
                  <a:gd name="T4" fmla="*/ 211 w 426"/>
                  <a:gd name="T5" fmla="*/ 122 h 387"/>
                  <a:gd name="T6" fmla="*/ 219 w 426"/>
                  <a:gd name="T7" fmla="*/ 136 h 387"/>
                  <a:gd name="T8" fmla="*/ 239 w 426"/>
                  <a:gd name="T9" fmla="*/ 159 h 387"/>
                  <a:gd name="T10" fmla="*/ 268 w 426"/>
                  <a:gd name="T11" fmla="*/ 194 h 387"/>
                  <a:gd name="T12" fmla="*/ 295 w 426"/>
                  <a:gd name="T13" fmla="*/ 230 h 387"/>
                  <a:gd name="T14" fmla="*/ 327 w 426"/>
                  <a:gd name="T15" fmla="*/ 261 h 387"/>
                  <a:gd name="T16" fmla="*/ 354 w 426"/>
                  <a:gd name="T17" fmla="*/ 285 h 387"/>
                  <a:gd name="T18" fmla="*/ 372 w 426"/>
                  <a:gd name="T19" fmla="*/ 308 h 387"/>
                  <a:gd name="T20" fmla="*/ 392 w 426"/>
                  <a:gd name="T21" fmla="*/ 329 h 387"/>
                  <a:gd name="T22" fmla="*/ 413 w 426"/>
                  <a:gd name="T23" fmla="*/ 349 h 387"/>
                  <a:gd name="T24" fmla="*/ 423 w 426"/>
                  <a:gd name="T25" fmla="*/ 368 h 387"/>
                  <a:gd name="T26" fmla="*/ 410 w 426"/>
                  <a:gd name="T27" fmla="*/ 378 h 387"/>
                  <a:gd name="T28" fmla="*/ 392 w 426"/>
                  <a:gd name="T29" fmla="*/ 383 h 387"/>
                  <a:gd name="T30" fmla="*/ 371 w 426"/>
                  <a:gd name="T31" fmla="*/ 385 h 387"/>
                  <a:gd name="T32" fmla="*/ 348 w 426"/>
                  <a:gd name="T33" fmla="*/ 384 h 387"/>
                  <a:gd name="T34" fmla="*/ 318 w 426"/>
                  <a:gd name="T35" fmla="*/ 379 h 387"/>
                  <a:gd name="T36" fmla="*/ 289 w 426"/>
                  <a:gd name="T37" fmla="*/ 372 h 387"/>
                  <a:gd name="T38" fmla="*/ 261 w 426"/>
                  <a:gd name="T39" fmla="*/ 362 h 387"/>
                  <a:gd name="T40" fmla="*/ 234 w 426"/>
                  <a:gd name="T41" fmla="*/ 334 h 387"/>
                  <a:gd name="T42" fmla="*/ 199 w 426"/>
                  <a:gd name="T43" fmla="*/ 295 h 387"/>
                  <a:gd name="T44" fmla="*/ 165 w 426"/>
                  <a:gd name="T45" fmla="*/ 254 h 387"/>
                  <a:gd name="T46" fmla="*/ 131 w 426"/>
                  <a:gd name="T47" fmla="*/ 212 h 387"/>
                  <a:gd name="T48" fmla="*/ 99 w 426"/>
                  <a:gd name="T49" fmla="*/ 168 h 387"/>
                  <a:gd name="T50" fmla="*/ 68 w 426"/>
                  <a:gd name="T51" fmla="*/ 124 h 387"/>
                  <a:gd name="T52" fmla="*/ 39 w 426"/>
                  <a:gd name="T53" fmla="*/ 77 h 387"/>
                  <a:gd name="T54" fmla="*/ 13 w 426"/>
                  <a:gd name="T55" fmla="*/ 29 h 387"/>
                  <a:gd name="T56" fmla="*/ 23 w 426"/>
                  <a:gd name="T57" fmla="*/ 1 h 387"/>
                  <a:gd name="T58" fmla="*/ 71 w 426"/>
                  <a:gd name="T59" fmla="*/ 1 h 387"/>
                  <a:gd name="T60" fmla="*/ 120 w 426"/>
                  <a:gd name="T61" fmla="*/ 13 h 387"/>
                  <a:gd name="T62" fmla="*/ 157 w 426"/>
                  <a:gd name="T63" fmla="*/ 4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6" h="387">
                    <a:moveTo>
                      <a:pt x="168" y="62"/>
                    </a:moveTo>
                    <a:lnTo>
                      <a:pt x="174" y="79"/>
                    </a:lnTo>
                    <a:lnTo>
                      <a:pt x="183" y="92"/>
                    </a:lnTo>
                    <a:lnTo>
                      <a:pt x="193" y="105"/>
                    </a:lnTo>
                    <a:lnTo>
                      <a:pt x="201" y="119"/>
                    </a:lnTo>
                    <a:lnTo>
                      <a:pt x="211" y="122"/>
                    </a:lnTo>
                    <a:lnTo>
                      <a:pt x="215" y="129"/>
                    </a:lnTo>
                    <a:lnTo>
                      <a:pt x="219" y="136"/>
                    </a:lnTo>
                    <a:lnTo>
                      <a:pt x="224" y="143"/>
                    </a:lnTo>
                    <a:lnTo>
                      <a:pt x="239" y="159"/>
                    </a:lnTo>
                    <a:lnTo>
                      <a:pt x="254" y="177"/>
                    </a:lnTo>
                    <a:lnTo>
                      <a:pt x="268" y="194"/>
                    </a:lnTo>
                    <a:lnTo>
                      <a:pt x="281" y="211"/>
                    </a:lnTo>
                    <a:lnTo>
                      <a:pt x="295" y="230"/>
                    </a:lnTo>
                    <a:lnTo>
                      <a:pt x="310" y="246"/>
                    </a:lnTo>
                    <a:lnTo>
                      <a:pt x="327" y="261"/>
                    </a:lnTo>
                    <a:lnTo>
                      <a:pt x="345" y="273"/>
                    </a:lnTo>
                    <a:lnTo>
                      <a:pt x="354" y="285"/>
                    </a:lnTo>
                    <a:lnTo>
                      <a:pt x="363" y="296"/>
                    </a:lnTo>
                    <a:lnTo>
                      <a:pt x="372" y="308"/>
                    </a:lnTo>
                    <a:lnTo>
                      <a:pt x="381" y="318"/>
                    </a:lnTo>
                    <a:lnTo>
                      <a:pt x="392" y="329"/>
                    </a:lnTo>
                    <a:lnTo>
                      <a:pt x="402" y="339"/>
                    </a:lnTo>
                    <a:lnTo>
                      <a:pt x="413" y="349"/>
                    </a:lnTo>
                    <a:lnTo>
                      <a:pt x="426" y="359"/>
                    </a:lnTo>
                    <a:lnTo>
                      <a:pt x="423" y="368"/>
                    </a:lnTo>
                    <a:lnTo>
                      <a:pt x="418" y="374"/>
                    </a:lnTo>
                    <a:lnTo>
                      <a:pt x="410" y="378"/>
                    </a:lnTo>
                    <a:lnTo>
                      <a:pt x="401" y="380"/>
                    </a:lnTo>
                    <a:lnTo>
                      <a:pt x="392" y="383"/>
                    </a:lnTo>
                    <a:lnTo>
                      <a:pt x="381" y="384"/>
                    </a:lnTo>
                    <a:lnTo>
                      <a:pt x="371" y="385"/>
                    </a:lnTo>
                    <a:lnTo>
                      <a:pt x="360" y="387"/>
                    </a:lnTo>
                    <a:lnTo>
                      <a:pt x="348" y="384"/>
                    </a:lnTo>
                    <a:lnTo>
                      <a:pt x="333" y="382"/>
                    </a:lnTo>
                    <a:lnTo>
                      <a:pt x="318" y="379"/>
                    </a:lnTo>
                    <a:lnTo>
                      <a:pt x="303" y="376"/>
                    </a:lnTo>
                    <a:lnTo>
                      <a:pt x="289" y="372"/>
                    </a:lnTo>
                    <a:lnTo>
                      <a:pt x="274" y="369"/>
                    </a:lnTo>
                    <a:lnTo>
                      <a:pt x="261" y="362"/>
                    </a:lnTo>
                    <a:lnTo>
                      <a:pt x="251" y="354"/>
                    </a:lnTo>
                    <a:lnTo>
                      <a:pt x="234" y="334"/>
                    </a:lnTo>
                    <a:lnTo>
                      <a:pt x="216" y="315"/>
                    </a:lnTo>
                    <a:lnTo>
                      <a:pt x="199" y="295"/>
                    </a:lnTo>
                    <a:lnTo>
                      <a:pt x="182" y="274"/>
                    </a:lnTo>
                    <a:lnTo>
                      <a:pt x="165" y="254"/>
                    </a:lnTo>
                    <a:lnTo>
                      <a:pt x="147" y="233"/>
                    </a:lnTo>
                    <a:lnTo>
                      <a:pt x="131" y="212"/>
                    </a:lnTo>
                    <a:lnTo>
                      <a:pt x="115" y="190"/>
                    </a:lnTo>
                    <a:lnTo>
                      <a:pt x="99" y="168"/>
                    </a:lnTo>
                    <a:lnTo>
                      <a:pt x="83" y="147"/>
                    </a:lnTo>
                    <a:lnTo>
                      <a:pt x="68" y="124"/>
                    </a:lnTo>
                    <a:lnTo>
                      <a:pt x="53" y="100"/>
                    </a:lnTo>
                    <a:lnTo>
                      <a:pt x="39" y="77"/>
                    </a:lnTo>
                    <a:lnTo>
                      <a:pt x="25" y="53"/>
                    </a:lnTo>
                    <a:lnTo>
                      <a:pt x="13" y="29"/>
                    </a:lnTo>
                    <a:lnTo>
                      <a:pt x="0" y="5"/>
                    </a:lnTo>
                    <a:lnTo>
                      <a:pt x="23" y="1"/>
                    </a:lnTo>
                    <a:lnTo>
                      <a:pt x="47" y="0"/>
                    </a:lnTo>
                    <a:lnTo>
                      <a:pt x="71" y="1"/>
                    </a:lnTo>
                    <a:lnTo>
                      <a:pt x="97" y="5"/>
                    </a:lnTo>
                    <a:lnTo>
                      <a:pt x="120" y="13"/>
                    </a:lnTo>
                    <a:lnTo>
                      <a:pt x="140" y="24"/>
                    </a:lnTo>
                    <a:lnTo>
                      <a:pt x="157" y="41"/>
                    </a:lnTo>
                    <a:lnTo>
                      <a:pt x="16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1" name="Freeform 97"/>
              <p:cNvSpPr>
                <a:spLocks/>
              </p:cNvSpPr>
              <p:nvPr/>
            </p:nvSpPr>
            <p:spPr bwMode="auto">
              <a:xfrm>
                <a:off x="5154" y="2276"/>
                <a:ext cx="85" cy="48"/>
              </a:xfrm>
              <a:custGeom>
                <a:avLst/>
                <a:gdLst>
                  <a:gd name="T0" fmla="*/ 171 w 172"/>
                  <a:gd name="T1" fmla="*/ 65 h 97"/>
                  <a:gd name="T2" fmla="*/ 172 w 172"/>
                  <a:gd name="T3" fmla="*/ 75 h 97"/>
                  <a:gd name="T4" fmla="*/ 166 w 172"/>
                  <a:gd name="T5" fmla="*/ 83 h 97"/>
                  <a:gd name="T6" fmla="*/ 157 w 172"/>
                  <a:gd name="T7" fmla="*/ 91 h 97"/>
                  <a:gd name="T8" fmla="*/ 150 w 172"/>
                  <a:gd name="T9" fmla="*/ 97 h 97"/>
                  <a:gd name="T10" fmla="*/ 131 w 172"/>
                  <a:gd name="T11" fmla="*/ 90 h 97"/>
                  <a:gd name="T12" fmla="*/ 112 w 172"/>
                  <a:gd name="T13" fmla="*/ 83 h 97"/>
                  <a:gd name="T14" fmla="*/ 92 w 172"/>
                  <a:gd name="T15" fmla="*/ 76 h 97"/>
                  <a:gd name="T16" fmla="*/ 73 w 172"/>
                  <a:gd name="T17" fmla="*/ 69 h 97"/>
                  <a:gd name="T18" fmla="*/ 53 w 172"/>
                  <a:gd name="T19" fmla="*/ 61 h 97"/>
                  <a:gd name="T20" fmla="*/ 35 w 172"/>
                  <a:gd name="T21" fmla="*/ 53 h 97"/>
                  <a:gd name="T22" fmla="*/ 16 w 172"/>
                  <a:gd name="T23" fmla="*/ 44 h 97"/>
                  <a:gd name="T24" fmla="*/ 0 w 172"/>
                  <a:gd name="T25" fmla="*/ 34 h 97"/>
                  <a:gd name="T26" fmla="*/ 0 w 172"/>
                  <a:gd name="T27" fmla="*/ 23 h 97"/>
                  <a:gd name="T28" fmla="*/ 3 w 172"/>
                  <a:gd name="T29" fmla="*/ 15 h 97"/>
                  <a:gd name="T30" fmla="*/ 10 w 172"/>
                  <a:gd name="T31" fmla="*/ 8 h 97"/>
                  <a:gd name="T32" fmla="*/ 16 w 172"/>
                  <a:gd name="T33" fmla="*/ 0 h 97"/>
                  <a:gd name="T34" fmla="*/ 171 w 172"/>
                  <a:gd name="T35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2" h="97">
                    <a:moveTo>
                      <a:pt x="171" y="65"/>
                    </a:moveTo>
                    <a:lnTo>
                      <a:pt x="172" y="75"/>
                    </a:lnTo>
                    <a:lnTo>
                      <a:pt x="166" y="83"/>
                    </a:lnTo>
                    <a:lnTo>
                      <a:pt x="157" y="91"/>
                    </a:lnTo>
                    <a:lnTo>
                      <a:pt x="150" y="97"/>
                    </a:lnTo>
                    <a:lnTo>
                      <a:pt x="131" y="90"/>
                    </a:lnTo>
                    <a:lnTo>
                      <a:pt x="112" y="83"/>
                    </a:lnTo>
                    <a:lnTo>
                      <a:pt x="92" y="76"/>
                    </a:lnTo>
                    <a:lnTo>
                      <a:pt x="73" y="69"/>
                    </a:lnTo>
                    <a:lnTo>
                      <a:pt x="53" y="61"/>
                    </a:lnTo>
                    <a:lnTo>
                      <a:pt x="35" y="53"/>
                    </a:lnTo>
                    <a:lnTo>
                      <a:pt x="16" y="44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16" y="0"/>
                    </a:lnTo>
                    <a:lnTo>
                      <a:pt x="17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2" name="Freeform 98"/>
              <p:cNvSpPr>
                <a:spLocks/>
              </p:cNvSpPr>
              <p:nvPr/>
            </p:nvSpPr>
            <p:spPr bwMode="auto">
              <a:xfrm>
                <a:off x="5138" y="2306"/>
                <a:ext cx="70" cy="47"/>
              </a:xfrm>
              <a:custGeom>
                <a:avLst/>
                <a:gdLst>
                  <a:gd name="T0" fmla="*/ 140 w 140"/>
                  <a:gd name="T1" fmla="*/ 53 h 94"/>
                  <a:gd name="T2" fmla="*/ 136 w 140"/>
                  <a:gd name="T3" fmla="*/ 60 h 94"/>
                  <a:gd name="T4" fmla="*/ 129 w 140"/>
                  <a:gd name="T5" fmla="*/ 68 h 94"/>
                  <a:gd name="T6" fmla="*/ 123 w 140"/>
                  <a:gd name="T7" fmla="*/ 76 h 94"/>
                  <a:gd name="T8" fmla="*/ 116 w 140"/>
                  <a:gd name="T9" fmla="*/ 82 h 94"/>
                  <a:gd name="T10" fmla="*/ 108 w 140"/>
                  <a:gd name="T11" fmla="*/ 88 h 94"/>
                  <a:gd name="T12" fmla="*/ 99 w 140"/>
                  <a:gd name="T13" fmla="*/ 91 h 94"/>
                  <a:gd name="T14" fmla="*/ 90 w 140"/>
                  <a:gd name="T15" fmla="*/ 94 h 94"/>
                  <a:gd name="T16" fmla="*/ 81 w 140"/>
                  <a:gd name="T17" fmla="*/ 91 h 94"/>
                  <a:gd name="T18" fmla="*/ 72 w 140"/>
                  <a:gd name="T19" fmla="*/ 83 h 94"/>
                  <a:gd name="T20" fmla="*/ 62 w 140"/>
                  <a:gd name="T21" fmla="*/ 78 h 94"/>
                  <a:gd name="T22" fmla="*/ 51 w 140"/>
                  <a:gd name="T23" fmla="*/ 75 h 94"/>
                  <a:gd name="T24" fmla="*/ 39 w 140"/>
                  <a:gd name="T25" fmla="*/ 72 h 94"/>
                  <a:gd name="T26" fmla="*/ 26 w 140"/>
                  <a:gd name="T27" fmla="*/ 69 h 94"/>
                  <a:gd name="T28" fmla="*/ 16 w 140"/>
                  <a:gd name="T29" fmla="*/ 65 h 94"/>
                  <a:gd name="T30" fmla="*/ 7 w 140"/>
                  <a:gd name="T31" fmla="*/ 59 h 94"/>
                  <a:gd name="T32" fmla="*/ 0 w 140"/>
                  <a:gd name="T33" fmla="*/ 49 h 94"/>
                  <a:gd name="T34" fmla="*/ 7 w 140"/>
                  <a:gd name="T35" fmla="*/ 37 h 94"/>
                  <a:gd name="T36" fmla="*/ 8 w 140"/>
                  <a:gd name="T37" fmla="*/ 22 h 94"/>
                  <a:gd name="T38" fmla="*/ 11 w 140"/>
                  <a:gd name="T39" fmla="*/ 8 h 94"/>
                  <a:gd name="T40" fmla="*/ 20 w 140"/>
                  <a:gd name="T41" fmla="*/ 0 h 94"/>
                  <a:gd name="T42" fmla="*/ 34 w 140"/>
                  <a:gd name="T43" fmla="*/ 7 h 94"/>
                  <a:gd name="T44" fmla="*/ 49 w 140"/>
                  <a:gd name="T45" fmla="*/ 13 h 94"/>
                  <a:gd name="T46" fmla="*/ 66 w 140"/>
                  <a:gd name="T47" fmla="*/ 20 h 94"/>
                  <a:gd name="T48" fmla="*/ 82 w 140"/>
                  <a:gd name="T49" fmla="*/ 26 h 94"/>
                  <a:gd name="T50" fmla="*/ 98 w 140"/>
                  <a:gd name="T51" fmla="*/ 33 h 94"/>
                  <a:gd name="T52" fmla="*/ 113 w 140"/>
                  <a:gd name="T53" fmla="*/ 39 h 94"/>
                  <a:gd name="T54" fmla="*/ 128 w 140"/>
                  <a:gd name="T55" fmla="*/ 46 h 94"/>
                  <a:gd name="T56" fmla="*/ 140 w 140"/>
                  <a:gd name="T57" fmla="*/ 5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0" h="94">
                    <a:moveTo>
                      <a:pt x="140" y="53"/>
                    </a:moveTo>
                    <a:lnTo>
                      <a:pt x="136" y="60"/>
                    </a:lnTo>
                    <a:lnTo>
                      <a:pt x="129" y="68"/>
                    </a:lnTo>
                    <a:lnTo>
                      <a:pt x="123" y="76"/>
                    </a:lnTo>
                    <a:lnTo>
                      <a:pt x="116" y="82"/>
                    </a:lnTo>
                    <a:lnTo>
                      <a:pt x="108" y="88"/>
                    </a:lnTo>
                    <a:lnTo>
                      <a:pt x="99" y="91"/>
                    </a:lnTo>
                    <a:lnTo>
                      <a:pt x="90" y="94"/>
                    </a:lnTo>
                    <a:lnTo>
                      <a:pt x="81" y="91"/>
                    </a:lnTo>
                    <a:lnTo>
                      <a:pt x="72" y="83"/>
                    </a:lnTo>
                    <a:lnTo>
                      <a:pt x="62" y="78"/>
                    </a:lnTo>
                    <a:lnTo>
                      <a:pt x="51" y="75"/>
                    </a:lnTo>
                    <a:lnTo>
                      <a:pt x="39" y="72"/>
                    </a:lnTo>
                    <a:lnTo>
                      <a:pt x="26" y="69"/>
                    </a:lnTo>
                    <a:lnTo>
                      <a:pt x="16" y="65"/>
                    </a:lnTo>
                    <a:lnTo>
                      <a:pt x="7" y="59"/>
                    </a:lnTo>
                    <a:lnTo>
                      <a:pt x="0" y="49"/>
                    </a:lnTo>
                    <a:lnTo>
                      <a:pt x="7" y="37"/>
                    </a:lnTo>
                    <a:lnTo>
                      <a:pt x="8" y="22"/>
                    </a:lnTo>
                    <a:lnTo>
                      <a:pt x="11" y="8"/>
                    </a:lnTo>
                    <a:lnTo>
                      <a:pt x="20" y="0"/>
                    </a:lnTo>
                    <a:lnTo>
                      <a:pt x="34" y="7"/>
                    </a:lnTo>
                    <a:lnTo>
                      <a:pt x="49" y="13"/>
                    </a:lnTo>
                    <a:lnTo>
                      <a:pt x="66" y="20"/>
                    </a:lnTo>
                    <a:lnTo>
                      <a:pt x="82" y="26"/>
                    </a:lnTo>
                    <a:lnTo>
                      <a:pt x="98" y="33"/>
                    </a:lnTo>
                    <a:lnTo>
                      <a:pt x="113" y="39"/>
                    </a:lnTo>
                    <a:lnTo>
                      <a:pt x="128" y="46"/>
                    </a:lnTo>
                    <a:lnTo>
                      <a:pt x="14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3" name="Freeform 99"/>
              <p:cNvSpPr>
                <a:spLocks/>
              </p:cNvSpPr>
              <p:nvPr/>
            </p:nvSpPr>
            <p:spPr bwMode="auto">
              <a:xfrm>
                <a:off x="5102" y="2311"/>
                <a:ext cx="18" cy="31"/>
              </a:xfrm>
              <a:custGeom>
                <a:avLst/>
                <a:gdLst>
                  <a:gd name="T0" fmla="*/ 36 w 36"/>
                  <a:gd name="T1" fmla="*/ 25 h 61"/>
                  <a:gd name="T2" fmla="*/ 29 w 36"/>
                  <a:gd name="T3" fmla="*/ 33 h 61"/>
                  <a:gd name="T4" fmla="*/ 27 w 36"/>
                  <a:gd name="T5" fmla="*/ 46 h 61"/>
                  <a:gd name="T6" fmla="*/ 24 w 36"/>
                  <a:gd name="T7" fmla="*/ 57 h 61"/>
                  <a:gd name="T8" fmla="*/ 13 w 36"/>
                  <a:gd name="T9" fmla="*/ 61 h 61"/>
                  <a:gd name="T10" fmla="*/ 0 w 36"/>
                  <a:gd name="T11" fmla="*/ 0 h 61"/>
                  <a:gd name="T12" fmla="*/ 5 w 36"/>
                  <a:gd name="T13" fmla="*/ 2 h 61"/>
                  <a:gd name="T14" fmla="*/ 10 w 36"/>
                  <a:gd name="T15" fmla="*/ 5 h 61"/>
                  <a:gd name="T16" fmla="*/ 14 w 36"/>
                  <a:gd name="T17" fmla="*/ 8 h 61"/>
                  <a:gd name="T18" fmla="*/ 20 w 36"/>
                  <a:gd name="T19" fmla="*/ 10 h 61"/>
                  <a:gd name="T20" fmla="*/ 25 w 36"/>
                  <a:gd name="T21" fmla="*/ 14 h 61"/>
                  <a:gd name="T22" fmla="*/ 29 w 36"/>
                  <a:gd name="T23" fmla="*/ 17 h 61"/>
                  <a:gd name="T24" fmla="*/ 33 w 36"/>
                  <a:gd name="T25" fmla="*/ 20 h 61"/>
                  <a:gd name="T26" fmla="*/ 36 w 36"/>
                  <a:gd name="T27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61">
                    <a:moveTo>
                      <a:pt x="36" y="25"/>
                    </a:moveTo>
                    <a:lnTo>
                      <a:pt x="29" y="33"/>
                    </a:lnTo>
                    <a:lnTo>
                      <a:pt x="27" y="46"/>
                    </a:lnTo>
                    <a:lnTo>
                      <a:pt x="24" y="57"/>
                    </a:lnTo>
                    <a:lnTo>
                      <a:pt x="13" y="61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5" y="14"/>
                    </a:lnTo>
                    <a:lnTo>
                      <a:pt x="29" y="17"/>
                    </a:lnTo>
                    <a:lnTo>
                      <a:pt x="33" y="20"/>
                    </a:lnTo>
                    <a:lnTo>
                      <a:pt x="36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4" name="Freeform 100"/>
              <p:cNvSpPr>
                <a:spLocks/>
              </p:cNvSpPr>
              <p:nvPr/>
            </p:nvSpPr>
            <p:spPr bwMode="auto">
              <a:xfrm>
                <a:off x="5122" y="2343"/>
                <a:ext cx="53" cy="40"/>
              </a:xfrm>
              <a:custGeom>
                <a:avLst/>
                <a:gdLst>
                  <a:gd name="T0" fmla="*/ 105 w 105"/>
                  <a:gd name="T1" fmla="*/ 43 h 81"/>
                  <a:gd name="T2" fmla="*/ 86 w 105"/>
                  <a:gd name="T3" fmla="*/ 81 h 81"/>
                  <a:gd name="T4" fmla="*/ 74 w 105"/>
                  <a:gd name="T5" fmla="*/ 81 h 81"/>
                  <a:gd name="T6" fmla="*/ 62 w 105"/>
                  <a:gd name="T7" fmla="*/ 77 h 81"/>
                  <a:gd name="T8" fmla="*/ 51 w 105"/>
                  <a:gd name="T9" fmla="*/ 73 h 81"/>
                  <a:gd name="T10" fmla="*/ 39 w 105"/>
                  <a:gd name="T11" fmla="*/ 66 h 81"/>
                  <a:gd name="T12" fmla="*/ 27 w 105"/>
                  <a:gd name="T13" fmla="*/ 59 h 81"/>
                  <a:gd name="T14" fmla="*/ 18 w 105"/>
                  <a:gd name="T15" fmla="*/ 51 h 81"/>
                  <a:gd name="T16" fmla="*/ 8 w 105"/>
                  <a:gd name="T17" fmla="*/ 42 h 81"/>
                  <a:gd name="T18" fmla="*/ 0 w 105"/>
                  <a:gd name="T19" fmla="*/ 33 h 81"/>
                  <a:gd name="T20" fmla="*/ 3 w 105"/>
                  <a:gd name="T21" fmla="*/ 25 h 81"/>
                  <a:gd name="T22" fmla="*/ 8 w 105"/>
                  <a:gd name="T23" fmla="*/ 13 h 81"/>
                  <a:gd name="T24" fmla="*/ 15 w 105"/>
                  <a:gd name="T25" fmla="*/ 4 h 81"/>
                  <a:gd name="T26" fmla="*/ 26 w 105"/>
                  <a:gd name="T27" fmla="*/ 0 h 81"/>
                  <a:gd name="T28" fmla="*/ 36 w 105"/>
                  <a:gd name="T29" fmla="*/ 6 h 81"/>
                  <a:gd name="T30" fmla="*/ 46 w 105"/>
                  <a:gd name="T31" fmla="*/ 12 h 81"/>
                  <a:gd name="T32" fmla="*/ 56 w 105"/>
                  <a:gd name="T33" fmla="*/ 17 h 81"/>
                  <a:gd name="T34" fmla="*/ 68 w 105"/>
                  <a:gd name="T35" fmla="*/ 23 h 81"/>
                  <a:gd name="T36" fmla="*/ 78 w 105"/>
                  <a:gd name="T37" fmla="*/ 28 h 81"/>
                  <a:gd name="T38" fmla="*/ 87 w 105"/>
                  <a:gd name="T39" fmla="*/ 32 h 81"/>
                  <a:gd name="T40" fmla="*/ 97 w 105"/>
                  <a:gd name="T41" fmla="*/ 38 h 81"/>
                  <a:gd name="T42" fmla="*/ 105 w 105"/>
                  <a:gd name="T43" fmla="*/ 4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81">
                    <a:moveTo>
                      <a:pt x="105" y="43"/>
                    </a:moveTo>
                    <a:lnTo>
                      <a:pt x="86" y="81"/>
                    </a:lnTo>
                    <a:lnTo>
                      <a:pt x="74" y="81"/>
                    </a:lnTo>
                    <a:lnTo>
                      <a:pt x="62" y="77"/>
                    </a:lnTo>
                    <a:lnTo>
                      <a:pt x="51" y="73"/>
                    </a:lnTo>
                    <a:lnTo>
                      <a:pt x="39" y="66"/>
                    </a:lnTo>
                    <a:lnTo>
                      <a:pt x="27" y="59"/>
                    </a:lnTo>
                    <a:lnTo>
                      <a:pt x="18" y="51"/>
                    </a:lnTo>
                    <a:lnTo>
                      <a:pt x="8" y="42"/>
                    </a:lnTo>
                    <a:lnTo>
                      <a:pt x="0" y="33"/>
                    </a:lnTo>
                    <a:lnTo>
                      <a:pt x="3" y="25"/>
                    </a:lnTo>
                    <a:lnTo>
                      <a:pt x="8" y="13"/>
                    </a:lnTo>
                    <a:lnTo>
                      <a:pt x="15" y="4"/>
                    </a:lnTo>
                    <a:lnTo>
                      <a:pt x="26" y="0"/>
                    </a:lnTo>
                    <a:lnTo>
                      <a:pt x="36" y="6"/>
                    </a:lnTo>
                    <a:lnTo>
                      <a:pt x="46" y="12"/>
                    </a:lnTo>
                    <a:lnTo>
                      <a:pt x="56" y="17"/>
                    </a:lnTo>
                    <a:lnTo>
                      <a:pt x="68" y="23"/>
                    </a:lnTo>
                    <a:lnTo>
                      <a:pt x="78" y="28"/>
                    </a:lnTo>
                    <a:lnTo>
                      <a:pt x="87" y="32"/>
                    </a:lnTo>
                    <a:lnTo>
                      <a:pt x="97" y="38"/>
                    </a:lnTo>
                    <a:lnTo>
                      <a:pt x="105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5" name="Freeform 101"/>
              <p:cNvSpPr>
                <a:spLocks/>
              </p:cNvSpPr>
              <p:nvPr/>
            </p:nvSpPr>
            <p:spPr bwMode="auto">
              <a:xfrm>
                <a:off x="5111" y="2376"/>
                <a:ext cx="102" cy="60"/>
              </a:xfrm>
              <a:custGeom>
                <a:avLst/>
                <a:gdLst>
                  <a:gd name="T0" fmla="*/ 204 w 204"/>
                  <a:gd name="T1" fmla="*/ 85 h 120"/>
                  <a:gd name="T2" fmla="*/ 204 w 204"/>
                  <a:gd name="T3" fmla="*/ 97 h 120"/>
                  <a:gd name="T4" fmla="*/ 194 w 204"/>
                  <a:gd name="T5" fmla="*/ 113 h 120"/>
                  <a:gd name="T6" fmla="*/ 183 w 204"/>
                  <a:gd name="T7" fmla="*/ 120 h 120"/>
                  <a:gd name="T8" fmla="*/ 168 w 204"/>
                  <a:gd name="T9" fmla="*/ 119 h 120"/>
                  <a:gd name="T10" fmla="*/ 152 w 204"/>
                  <a:gd name="T11" fmla="*/ 112 h 120"/>
                  <a:gd name="T12" fmla="*/ 135 w 204"/>
                  <a:gd name="T13" fmla="*/ 102 h 120"/>
                  <a:gd name="T14" fmla="*/ 117 w 204"/>
                  <a:gd name="T15" fmla="*/ 92 h 120"/>
                  <a:gd name="T16" fmla="*/ 101 w 204"/>
                  <a:gd name="T17" fmla="*/ 85 h 120"/>
                  <a:gd name="T18" fmla="*/ 85 w 204"/>
                  <a:gd name="T19" fmla="*/ 83 h 120"/>
                  <a:gd name="T20" fmla="*/ 76 w 204"/>
                  <a:gd name="T21" fmla="*/ 71 h 120"/>
                  <a:gd name="T22" fmla="*/ 60 w 204"/>
                  <a:gd name="T23" fmla="*/ 63 h 120"/>
                  <a:gd name="T24" fmla="*/ 41 w 204"/>
                  <a:gd name="T25" fmla="*/ 57 h 120"/>
                  <a:gd name="T26" fmla="*/ 23 w 204"/>
                  <a:gd name="T27" fmla="*/ 52 h 120"/>
                  <a:gd name="T28" fmla="*/ 8 w 204"/>
                  <a:gd name="T29" fmla="*/ 46 h 120"/>
                  <a:gd name="T30" fmla="*/ 0 w 204"/>
                  <a:gd name="T31" fmla="*/ 36 h 120"/>
                  <a:gd name="T32" fmla="*/ 2 w 204"/>
                  <a:gd name="T33" fmla="*/ 21 h 120"/>
                  <a:gd name="T34" fmla="*/ 18 w 204"/>
                  <a:gd name="T35" fmla="*/ 0 h 120"/>
                  <a:gd name="T36" fmla="*/ 30 w 204"/>
                  <a:gd name="T37" fmla="*/ 6 h 120"/>
                  <a:gd name="T38" fmla="*/ 41 w 204"/>
                  <a:gd name="T39" fmla="*/ 13 h 120"/>
                  <a:gd name="T40" fmla="*/ 53 w 204"/>
                  <a:gd name="T41" fmla="*/ 18 h 120"/>
                  <a:gd name="T42" fmla="*/ 64 w 204"/>
                  <a:gd name="T43" fmla="*/ 24 h 120"/>
                  <a:gd name="T44" fmla="*/ 76 w 204"/>
                  <a:gd name="T45" fmla="*/ 29 h 120"/>
                  <a:gd name="T46" fmla="*/ 87 w 204"/>
                  <a:gd name="T47" fmla="*/ 34 h 120"/>
                  <a:gd name="T48" fmla="*/ 99 w 204"/>
                  <a:gd name="T49" fmla="*/ 40 h 120"/>
                  <a:gd name="T50" fmla="*/ 112 w 204"/>
                  <a:gd name="T51" fmla="*/ 45 h 120"/>
                  <a:gd name="T52" fmla="*/ 123 w 204"/>
                  <a:gd name="T53" fmla="*/ 51 h 120"/>
                  <a:gd name="T54" fmla="*/ 135 w 204"/>
                  <a:gd name="T55" fmla="*/ 55 h 120"/>
                  <a:gd name="T56" fmla="*/ 146 w 204"/>
                  <a:gd name="T57" fmla="*/ 60 h 120"/>
                  <a:gd name="T58" fmla="*/ 158 w 204"/>
                  <a:gd name="T59" fmla="*/ 66 h 120"/>
                  <a:gd name="T60" fmla="*/ 169 w 204"/>
                  <a:gd name="T61" fmla="*/ 70 h 120"/>
                  <a:gd name="T62" fmla="*/ 181 w 204"/>
                  <a:gd name="T63" fmla="*/ 75 h 120"/>
                  <a:gd name="T64" fmla="*/ 192 w 204"/>
                  <a:gd name="T65" fmla="*/ 81 h 120"/>
                  <a:gd name="T66" fmla="*/ 204 w 204"/>
                  <a:gd name="T6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" h="120">
                    <a:moveTo>
                      <a:pt x="204" y="85"/>
                    </a:moveTo>
                    <a:lnTo>
                      <a:pt x="204" y="97"/>
                    </a:lnTo>
                    <a:lnTo>
                      <a:pt x="194" y="113"/>
                    </a:lnTo>
                    <a:lnTo>
                      <a:pt x="183" y="120"/>
                    </a:lnTo>
                    <a:lnTo>
                      <a:pt x="168" y="119"/>
                    </a:lnTo>
                    <a:lnTo>
                      <a:pt x="152" y="112"/>
                    </a:lnTo>
                    <a:lnTo>
                      <a:pt x="135" y="102"/>
                    </a:lnTo>
                    <a:lnTo>
                      <a:pt x="117" y="92"/>
                    </a:lnTo>
                    <a:lnTo>
                      <a:pt x="101" y="85"/>
                    </a:lnTo>
                    <a:lnTo>
                      <a:pt x="85" y="83"/>
                    </a:lnTo>
                    <a:lnTo>
                      <a:pt x="76" y="71"/>
                    </a:lnTo>
                    <a:lnTo>
                      <a:pt x="60" y="63"/>
                    </a:lnTo>
                    <a:lnTo>
                      <a:pt x="41" y="57"/>
                    </a:lnTo>
                    <a:lnTo>
                      <a:pt x="23" y="52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2" y="21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41" y="13"/>
                    </a:lnTo>
                    <a:lnTo>
                      <a:pt x="53" y="18"/>
                    </a:lnTo>
                    <a:lnTo>
                      <a:pt x="64" y="24"/>
                    </a:lnTo>
                    <a:lnTo>
                      <a:pt x="76" y="29"/>
                    </a:lnTo>
                    <a:lnTo>
                      <a:pt x="87" y="34"/>
                    </a:lnTo>
                    <a:lnTo>
                      <a:pt x="99" y="40"/>
                    </a:lnTo>
                    <a:lnTo>
                      <a:pt x="112" y="45"/>
                    </a:lnTo>
                    <a:lnTo>
                      <a:pt x="123" y="51"/>
                    </a:lnTo>
                    <a:lnTo>
                      <a:pt x="135" y="55"/>
                    </a:lnTo>
                    <a:lnTo>
                      <a:pt x="146" y="60"/>
                    </a:lnTo>
                    <a:lnTo>
                      <a:pt x="158" y="66"/>
                    </a:lnTo>
                    <a:lnTo>
                      <a:pt x="169" y="70"/>
                    </a:lnTo>
                    <a:lnTo>
                      <a:pt x="181" y="75"/>
                    </a:lnTo>
                    <a:lnTo>
                      <a:pt x="192" y="81"/>
                    </a:lnTo>
                    <a:lnTo>
                      <a:pt x="204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6" name="Freeform 102"/>
              <p:cNvSpPr>
                <a:spLocks/>
              </p:cNvSpPr>
              <p:nvPr/>
            </p:nvSpPr>
            <p:spPr bwMode="auto">
              <a:xfrm>
                <a:off x="5099" y="2410"/>
                <a:ext cx="96" cy="55"/>
              </a:xfrm>
              <a:custGeom>
                <a:avLst/>
                <a:gdLst>
                  <a:gd name="T0" fmla="*/ 51 w 192"/>
                  <a:gd name="T1" fmla="*/ 16 h 110"/>
                  <a:gd name="T2" fmla="*/ 70 w 192"/>
                  <a:gd name="T3" fmla="*/ 24 h 110"/>
                  <a:gd name="T4" fmla="*/ 87 w 192"/>
                  <a:gd name="T5" fmla="*/ 32 h 110"/>
                  <a:gd name="T6" fmla="*/ 104 w 192"/>
                  <a:gd name="T7" fmla="*/ 40 h 110"/>
                  <a:gd name="T8" fmla="*/ 121 w 192"/>
                  <a:gd name="T9" fmla="*/ 49 h 110"/>
                  <a:gd name="T10" fmla="*/ 137 w 192"/>
                  <a:gd name="T11" fmla="*/ 56 h 110"/>
                  <a:gd name="T12" fmla="*/ 154 w 192"/>
                  <a:gd name="T13" fmla="*/ 63 h 110"/>
                  <a:gd name="T14" fmla="*/ 172 w 192"/>
                  <a:gd name="T15" fmla="*/ 69 h 110"/>
                  <a:gd name="T16" fmla="*/ 192 w 192"/>
                  <a:gd name="T17" fmla="*/ 72 h 110"/>
                  <a:gd name="T18" fmla="*/ 186 w 192"/>
                  <a:gd name="T19" fmla="*/ 78 h 110"/>
                  <a:gd name="T20" fmla="*/ 182 w 192"/>
                  <a:gd name="T21" fmla="*/ 84 h 110"/>
                  <a:gd name="T22" fmla="*/ 178 w 192"/>
                  <a:gd name="T23" fmla="*/ 91 h 110"/>
                  <a:gd name="T24" fmla="*/ 174 w 192"/>
                  <a:gd name="T25" fmla="*/ 96 h 110"/>
                  <a:gd name="T26" fmla="*/ 169 w 192"/>
                  <a:gd name="T27" fmla="*/ 101 h 110"/>
                  <a:gd name="T28" fmla="*/ 164 w 192"/>
                  <a:gd name="T29" fmla="*/ 106 h 110"/>
                  <a:gd name="T30" fmla="*/ 157 w 192"/>
                  <a:gd name="T31" fmla="*/ 109 h 110"/>
                  <a:gd name="T32" fmla="*/ 149 w 192"/>
                  <a:gd name="T33" fmla="*/ 110 h 110"/>
                  <a:gd name="T34" fmla="*/ 131 w 192"/>
                  <a:gd name="T35" fmla="*/ 101 h 110"/>
                  <a:gd name="T36" fmla="*/ 112 w 192"/>
                  <a:gd name="T37" fmla="*/ 93 h 110"/>
                  <a:gd name="T38" fmla="*/ 94 w 192"/>
                  <a:gd name="T39" fmla="*/ 84 h 110"/>
                  <a:gd name="T40" fmla="*/ 76 w 192"/>
                  <a:gd name="T41" fmla="*/ 76 h 110"/>
                  <a:gd name="T42" fmla="*/ 57 w 192"/>
                  <a:gd name="T43" fmla="*/ 67 h 110"/>
                  <a:gd name="T44" fmla="*/ 38 w 192"/>
                  <a:gd name="T45" fmla="*/ 58 h 110"/>
                  <a:gd name="T46" fmla="*/ 19 w 192"/>
                  <a:gd name="T47" fmla="*/ 50 h 110"/>
                  <a:gd name="T48" fmla="*/ 0 w 192"/>
                  <a:gd name="T49" fmla="*/ 42 h 110"/>
                  <a:gd name="T50" fmla="*/ 15 w 192"/>
                  <a:gd name="T51" fmla="*/ 0 h 110"/>
                  <a:gd name="T52" fmla="*/ 19 w 192"/>
                  <a:gd name="T53" fmla="*/ 1 h 110"/>
                  <a:gd name="T54" fmla="*/ 24 w 192"/>
                  <a:gd name="T55" fmla="*/ 2 h 110"/>
                  <a:gd name="T56" fmla="*/ 30 w 192"/>
                  <a:gd name="T57" fmla="*/ 4 h 110"/>
                  <a:gd name="T58" fmla="*/ 35 w 192"/>
                  <a:gd name="T59" fmla="*/ 5 h 110"/>
                  <a:gd name="T60" fmla="*/ 40 w 192"/>
                  <a:gd name="T61" fmla="*/ 7 h 110"/>
                  <a:gd name="T62" fmla="*/ 45 w 192"/>
                  <a:gd name="T63" fmla="*/ 9 h 110"/>
                  <a:gd name="T64" fmla="*/ 49 w 192"/>
                  <a:gd name="T65" fmla="*/ 12 h 110"/>
                  <a:gd name="T66" fmla="*/ 51 w 192"/>
                  <a:gd name="T67" fmla="*/ 1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" h="110">
                    <a:moveTo>
                      <a:pt x="51" y="16"/>
                    </a:moveTo>
                    <a:lnTo>
                      <a:pt x="70" y="24"/>
                    </a:lnTo>
                    <a:lnTo>
                      <a:pt x="87" y="32"/>
                    </a:lnTo>
                    <a:lnTo>
                      <a:pt x="104" y="40"/>
                    </a:lnTo>
                    <a:lnTo>
                      <a:pt x="121" y="49"/>
                    </a:lnTo>
                    <a:lnTo>
                      <a:pt x="137" y="56"/>
                    </a:lnTo>
                    <a:lnTo>
                      <a:pt x="154" y="63"/>
                    </a:lnTo>
                    <a:lnTo>
                      <a:pt x="172" y="69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82" y="84"/>
                    </a:lnTo>
                    <a:lnTo>
                      <a:pt x="178" y="91"/>
                    </a:lnTo>
                    <a:lnTo>
                      <a:pt x="174" y="96"/>
                    </a:lnTo>
                    <a:lnTo>
                      <a:pt x="169" y="101"/>
                    </a:lnTo>
                    <a:lnTo>
                      <a:pt x="164" y="106"/>
                    </a:lnTo>
                    <a:lnTo>
                      <a:pt x="157" y="109"/>
                    </a:lnTo>
                    <a:lnTo>
                      <a:pt x="149" y="110"/>
                    </a:lnTo>
                    <a:lnTo>
                      <a:pt x="131" y="101"/>
                    </a:lnTo>
                    <a:lnTo>
                      <a:pt x="112" y="93"/>
                    </a:lnTo>
                    <a:lnTo>
                      <a:pt x="94" y="84"/>
                    </a:lnTo>
                    <a:lnTo>
                      <a:pt x="76" y="76"/>
                    </a:lnTo>
                    <a:lnTo>
                      <a:pt x="57" y="67"/>
                    </a:lnTo>
                    <a:lnTo>
                      <a:pt x="38" y="58"/>
                    </a:lnTo>
                    <a:lnTo>
                      <a:pt x="19" y="50"/>
                    </a:lnTo>
                    <a:lnTo>
                      <a:pt x="0" y="42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5" y="5"/>
                    </a:lnTo>
                    <a:lnTo>
                      <a:pt x="40" y="7"/>
                    </a:lnTo>
                    <a:lnTo>
                      <a:pt x="45" y="9"/>
                    </a:lnTo>
                    <a:lnTo>
                      <a:pt x="49" y="12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7" name="Freeform 103"/>
              <p:cNvSpPr>
                <a:spLocks/>
              </p:cNvSpPr>
              <p:nvPr/>
            </p:nvSpPr>
            <p:spPr bwMode="auto">
              <a:xfrm>
                <a:off x="5090" y="2444"/>
                <a:ext cx="78" cy="50"/>
              </a:xfrm>
              <a:custGeom>
                <a:avLst/>
                <a:gdLst>
                  <a:gd name="T0" fmla="*/ 154 w 157"/>
                  <a:gd name="T1" fmla="*/ 60 h 100"/>
                  <a:gd name="T2" fmla="*/ 157 w 157"/>
                  <a:gd name="T3" fmla="*/ 68 h 100"/>
                  <a:gd name="T4" fmla="*/ 156 w 157"/>
                  <a:gd name="T5" fmla="*/ 75 h 100"/>
                  <a:gd name="T6" fmla="*/ 152 w 157"/>
                  <a:gd name="T7" fmla="*/ 79 h 100"/>
                  <a:gd name="T8" fmla="*/ 148 w 157"/>
                  <a:gd name="T9" fmla="*/ 84 h 100"/>
                  <a:gd name="T10" fmla="*/ 142 w 157"/>
                  <a:gd name="T11" fmla="*/ 87 h 100"/>
                  <a:gd name="T12" fmla="*/ 137 w 157"/>
                  <a:gd name="T13" fmla="*/ 91 h 100"/>
                  <a:gd name="T14" fmla="*/ 133 w 157"/>
                  <a:gd name="T15" fmla="*/ 95 h 100"/>
                  <a:gd name="T16" fmla="*/ 132 w 157"/>
                  <a:gd name="T17" fmla="*/ 100 h 100"/>
                  <a:gd name="T18" fmla="*/ 117 w 157"/>
                  <a:gd name="T19" fmla="*/ 91 h 100"/>
                  <a:gd name="T20" fmla="*/ 101 w 157"/>
                  <a:gd name="T21" fmla="*/ 84 h 100"/>
                  <a:gd name="T22" fmla="*/ 84 w 157"/>
                  <a:gd name="T23" fmla="*/ 77 h 100"/>
                  <a:gd name="T24" fmla="*/ 68 w 157"/>
                  <a:gd name="T25" fmla="*/ 71 h 100"/>
                  <a:gd name="T26" fmla="*/ 51 w 157"/>
                  <a:gd name="T27" fmla="*/ 65 h 100"/>
                  <a:gd name="T28" fmla="*/ 35 w 157"/>
                  <a:gd name="T29" fmla="*/ 58 h 100"/>
                  <a:gd name="T30" fmla="*/ 19 w 157"/>
                  <a:gd name="T31" fmla="*/ 52 h 100"/>
                  <a:gd name="T32" fmla="*/ 4 w 157"/>
                  <a:gd name="T33" fmla="*/ 42 h 100"/>
                  <a:gd name="T34" fmla="*/ 0 w 157"/>
                  <a:gd name="T35" fmla="*/ 31 h 100"/>
                  <a:gd name="T36" fmla="*/ 3 w 157"/>
                  <a:gd name="T37" fmla="*/ 19 h 100"/>
                  <a:gd name="T38" fmla="*/ 8 w 157"/>
                  <a:gd name="T39" fmla="*/ 8 h 100"/>
                  <a:gd name="T40" fmla="*/ 15 w 157"/>
                  <a:gd name="T41" fmla="*/ 0 h 100"/>
                  <a:gd name="T42" fmla="*/ 154 w 157"/>
                  <a:gd name="T4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00">
                    <a:moveTo>
                      <a:pt x="154" y="60"/>
                    </a:moveTo>
                    <a:lnTo>
                      <a:pt x="157" y="68"/>
                    </a:lnTo>
                    <a:lnTo>
                      <a:pt x="156" y="75"/>
                    </a:lnTo>
                    <a:lnTo>
                      <a:pt x="152" y="79"/>
                    </a:lnTo>
                    <a:lnTo>
                      <a:pt x="148" y="84"/>
                    </a:lnTo>
                    <a:lnTo>
                      <a:pt x="142" y="87"/>
                    </a:lnTo>
                    <a:lnTo>
                      <a:pt x="137" y="91"/>
                    </a:lnTo>
                    <a:lnTo>
                      <a:pt x="133" y="95"/>
                    </a:lnTo>
                    <a:lnTo>
                      <a:pt x="132" y="100"/>
                    </a:lnTo>
                    <a:lnTo>
                      <a:pt x="117" y="91"/>
                    </a:lnTo>
                    <a:lnTo>
                      <a:pt x="101" y="84"/>
                    </a:lnTo>
                    <a:lnTo>
                      <a:pt x="84" y="77"/>
                    </a:lnTo>
                    <a:lnTo>
                      <a:pt x="68" y="71"/>
                    </a:lnTo>
                    <a:lnTo>
                      <a:pt x="51" y="65"/>
                    </a:lnTo>
                    <a:lnTo>
                      <a:pt x="35" y="58"/>
                    </a:lnTo>
                    <a:lnTo>
                      <a:pt x="19" y="52"/>
                    </a:lnTo>
                    <a:lnTo>
                      <a:pt x="4" y="42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8" y="8"/>
                    </a:lnTo>
                    <a:lnTo>
                      <a:pt x="15" y="0"/>
                    </a:lnTo>
                    <a:lnTo>
                      <a:pt x="154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8" name="Freeform 104"/>
              <p:cNvSpPr>
                <a:spLocks/>
              </p:cNvSpPr>
              <p:nvPr/>
            </p:nvSpPr>
            <p:spPr bwMode="auto">
              <a:xfrm>
                <a:off x="4783" y="2448"/>
                <a:ext cx="248" cy="208"/>
              </a:xfrm>
              <a:custGeom>
                <a:avLst/>
                <a:gdLst>
                  <a:gd name="T0" fmla="*/ 324 w 498"/>
                  <a:gd name="T1" fmla="*/ 67 h 416"/>
                  <a:gd name="T2" fmla="*/ 320 w 498"/>
                  <a:gd name="T3" fmla="*/ 123 h 416"/>
                  <a:gd name="T4" fmla="*/ 353 w 498"/>
                  <a:gd name="T5" fmla="*/ 168 h 416"/>
                  <a:gd name="T6" fmla="*/ 386 w 498"/>
                  <a:gd name="T7" fmla="*/ 188 h 416"/>
                  <a:gd name="T8" fmla="*/ 418 w 498"/>
                  <a:gd name="T9" fmla="*/ 201 h 416"/>
                  <a:gd name="T10" fmla="*/ 430 w 498"/>
                  <a:gd name="T11" fmla="*/ 244 h 416"/>
                  <a:gd name="T12" fmla="*/ 463 w 498"/>
                  <a:gd name="T13" fmla="*/ 282 h 416"/>
                  <a:gd name="T14" fmla="*/ 491 w 498"/>
                  <a:gd name="T15" fmla="*/ 325 h 416"/>
                  <a:gd name="T16" fmla="*/ 481 w 498"/>
                  <a:gd name="T17" fmla="*/ 342 h 416"/>
                  <a:gd name="T18" fmla="*/ 462 w 498"/>
                  <a:gd name="T19" fmla="*/ 326 h 416"/>
                  <a:gd name="T20" fmla="*/ 444 w 498"/>
                  <a:gd name="T21" fmla="*/ 307 h 416"/>
                  <a:gd name="T22" fmla="*/ 416 w 498"/>
                  <a:gd name="T23" fmla="*/ 269 h 416"/>
                  <a:gd name="T24" fmla="*/ 391 w 498"/>
                  <a:gd name="T25" fmla="*/ 231 h 416"/>
                  <a:gd name="T26" fmla="*/ 373 w 498"/>
                  <a:gd name="T27" fmla="*/ 194 h 416"/>
                  <a:gd name="T28" fmla="*/ 339 w 498"/>
                  <a:gd name="T29" fmla="*/ 181 h 416"/>
                  <a:gd name="T30" fmla="*/ 312 w 498"/>
                  <a:gd name="T31" fmla="*/ 159 h 416"/>
                  <a:gd name="T32" fmla="*/ 311 w 498"/>
                  <a:gd name="T33" fmla="*/ 130 h 416"/>
                  <a:gd name="T34" fmla="*/ 284 w 498"/>
                  <a:gd name="T35" fmla="*/ 113 h 416"/>
                  <a:gd name="T36" fmla="*/ 252 w 498"/>
                  <a:gd name="T37" fmla="*/ 95 h 416"/>
                  <a:gd name="T38" fmla="*/ 250 w 498"/>
                  <a:gd name="T39" fmla="*/ 57 h 416"/>
                  <a:gd name="T40" fmla="*/ 257 w 498"/>
                  <a:gd name="T41" fmla="*/ 33 h 416"/>
                  <a:gd name="T42" fmla="*/ 234 w 498"/>
                  <a:gd name="T43" fmla="*/ 25 h 416"/>
                  <a:gd name="T44" fmla="*/ 210 w 498"/>
                  <a:gd name="T45" fmla="*/ 64 h 416"/>
                  <a:gd name="T46" fmla="*/ 207 w 498"/>
                  <a:gd name="T47" fmla="*/ 108 h 416"/>
                  <a:gd name="T48" fmla="*/ 218 w 498"/>
                  <a:gd name="T49" fmla="*/ 151 h 416"/>
                  <a:gd name="T50" fmla="*/ 250 w 498"/>
                  <a:gd name="T51" fmla="*/ 182 h 416"/>
                  <a:gd name="T52" fmla="*/ 295 w 498"/>
                  <a:gd name="T53" fmla="*/ 196 h 416"/>
                  <a:gd name="T54" fmla="*/ 295 w 498"/>
                  <a:gd name="T55" fmla="*/ 202 h 416"/>
                  <a:gd name="T56" fmla="*/ 217 w 498"/>
                  <a:gd name="T57" fmla="*/ 205 h 416"/>
                  <a:gd name="T58" fmla="*/ 150 w 498"/>
                  <a:gd name="T59" fmla="*/ 231 h 416"/>
                  <a:gd name="T60" fmla="*/ 113 w 498"/>
                  <a:gd name="T61" fmla="*/ 277 h 416"/>
                  <a:gd name="T62" fmla="*/ 69 w 498"/>
                  <a:gd name="T63" fmla="*/ 317 h 416"/>
                  <a:gd name="T64" fmla="*/ 27 w 498"/>
                  <a:gd name="T65" fmla="*/ 355 h 416"/>
                  <a:gd name="T66" fmla="*/ 39 w 498"/>
                  <a:gd name="T67" fmla="*/ 401 h 416"/>
                  <a:gd name="T68" fmla="*/ 30 w 498"/>
                  <a:gd name="T69" fmla="*/ 414 h 416"/>
                  <a:gd name="T70" fmla="*/ 14 w 498"/>
                  <a:gd name="T71" fmla="*/ 397 h 416"/>
                  <a:gd name="T72" fmla="*/ 1 w 498"/>
                  <a:gd name="T73" fmla="*/ 381 h 416"/>
                  <a:gd name="T74" fmla="*/ 19 w 498"/>
                  <a:gd name="T75" fmla="*/ 332 h 416"/>
                  <a:gd name="T76" fmla="*/ 66 w 498"/>
                  <a:gd name="T77" fmla="*/ 295 h 416"/>
                  <a:gd name="T78" fmla="*/ 85 w 498"/>
                  <a:gd name="T79" fmla="*/ 253 h 416"/>
                  <a:gd name="T80" fmla="*/ 57 w 498"/>
                  <a:gd name="T81" fmla="*/ 214 h 416"/>
                  <a:gd name="T82" fmla="*/ 38 w 498"/>
                  <a:gd name="T83" fmla="*/ 177 h 416"/>
                  <a:gd name="T84" fmla="*/ 72 w 498"/>
                  <a:gd name="T85" fmla="*/ 159 h 416"/>
                  <a:gd name="T86" fmla="*/ 107 w 498"/>
                  <a:gd name="T87" fmla="*/ 132 h 416"/>
                  <a:gd name="T88" fmla="*/ 145 w 498"/>
                  <a:gd name="T89" fmla="*/ 103 h 416"/>
                  <a:gd name="T90" fmla="*/ 165 w 498"/>
                  <a:gd name="T91" fmla="*/ 124 h 416"/>
                  <a:gd name="T92" fmla="*/ 181 w 498"/>
                  <a:gd name="T93" fmla="*/ 147 h 416"/>
                  <a:gd name="T94" fmla="*/ 195 w 498"/>
                  <a:gd name="T95" fmla="*/ 153 h 416"/>
                  <a:gd name="T96" fmla="*/ 187 w 498"/>
                  <a:gd name="T97" fmla="*/ 125 h 416"/>
                  <a:gd name="T98" fmla="*/ 188 w 498"/>
                  <a:gd name="T99" fmla="*/ 76 h 416"/>
                  <a:gd name="T100" fmla="*/ 205 w 498"/>
                  <a:gd name="T101" fmla="*/ 40 h 416"/>
                  <a:gd name="T102" fmla="*/ 239 w 498"/>
                  <a:gd name="T103" fmla="*/ 9 h 416"/>
                  <a:gd name="T104" fmla="*/ 287 w 498"/>
                  <a:gd name="T105" fmla="*/ 0 h 416"/>
                  <a:gd name="T106" fmla="*/ 322 w 498"/>
                  <a:gd name="T107" fmla="*/ 2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8" h="416">
                    <a:moveTo>
                      <a:pt x="325" y="42"/>
                    </a:moveTo>
                    <a:lnTo>
                      <a:pt x="326" y="52"/>
                    </a:lnTo>
                    <a:lnTo>
                      <a:pt x="324" y="67"/>
                    </a:lnTo>
                    <a:lnTo>
                      <a:pt x="322" y="85"/>
                    </a:lnTo>
                    <a:lnTo>
                      <a:pt x="319" y="103"/>
                    </a:lnTo>
                    <a:lnTo>
                      <a:pt x="320" y="123"/>
                    </a:lnTo>
                    <a:lnTo>
                      <a:pt x="325" y="141"/>
                    </a:lnTo>
                    <a:lnTo>
                      <a:pt x="335" y="158"/>
                    </a:lnTo>
                    <a:lnTo>
                      <a:pt x="353" y="168"/>
                    </a:lnTo>
                    <a:lnTo>
                      <a:pt x="361" y="178"/>
                    </a:lnTo>
                    <a:lnTo>
                      <a:pt x="373" y="184"/>
                    </a:lnTo>
                    <a:lnTo>
                      <a:pt x="386" y="188"/>
                    </a:lnTo>
                    <a:lnTo>
                      <a:pt x="399" y="190"/>
                    </a:lnTo>
                    <a:lnTo>
                      <a:pt x="410" y="194"/>
                    </a:lnTo>
                    <a:lnTo>
                      <a:pt x="418" y="201"/>
                    </a:lnTo>
                    <a:lnTo>
                      <a:pt x="421" y="213"/>
                    </a:lnTo>
                    <a:lnTo>
                      <a:pt x="417" y="231"/>
                    </a:lnTo>
                    <a:lnTo>
                      <a:pt x="430" y="244"/>
                    </a:lnTo>
                    <a:lnTo>
                      <a:pt x="441" y="257"/>
                    </a:lnTo>
                    <a:lnTo>
                      <a:pt x="453" y="269"/>
                    </a:lnTo>
                    <a:lnTo>
                      <a:pt x="463" y="282"/>
                    </a:lnTo>
                    <a:lnTo>
                      <a:pt x="474" y="296"/>
                    </a:lnTo>
                    <a:lnTo>
                      <a:pt x="483" y="311"/>
                    </a:lnTo>
                    <a:lnTo>
                      <a:pt x="491" y="325"/>
                    </a:lnTo>
                    <a:lnTo>
                      <a:pt x="498" y="341"/>
                    </a:lnTo>
                    <a:lnTo>
                      <a:pt x="489" y="343"/>
                    </a:lnTo>
                    <a:lnTo>
                      <a:pt x="481" y="342"/>
                    </a:lnTo>
                    <a:lnTo>
                      <a:pt x="474" y="338"/>
                    </a:lnTo>
                    <a:lnTo>
                      <a:pt x="468" y="333"/>
                    </a:lnTo>
                    <a:lnTo>
                      <a:pt x="462" y="326"/>
                    </a:lnTo>
                    <a:lnTo>
                      <a:pt x="456" y="319"/>
                    </a:lnTo>
                    <a:lnTo>
                      <a:pt x="451" y="313"/>
                    </a:lnTo>
                    <a:lnTo>
                      <a:pt x="444" y="307"/>
                    </a:lnTo>
                    <a:lnTo>
                      <a:pt x="436" y="295"/>
                    </a:lnTo>
                    <a:lnTo>
                      <a:pt x="426" y="282"/>
                    </a:lnTo>
                    <a:lnTo>
                      <a:pt x="416" y="269"/>
                    </a:lnTo>
                    <a:lnTo>
                      <a:pt x="407" y="258"/>
                    </a:lnTo>
                    <a:lnTo>
                      <a:pt x="398" y="245"/>
                    </a:lnTo>
                    <a:lnTo>
                      <a:pt x="391" y="231"/>
                    </a:lnTo>
                    <a:lnTo>
                      <a:pt x="386" y="216"/>
                    </a:lnTo>
                    <a:lnTo>
                      <a:pt x="384" y="200"/>
                    </a:lnTo>
                    <a:lnTo>
                      <a:pt x="373" y="194"/>
                    </a:lnTo>
                    <a:lnTo>
                      <a:pt x="363" y="190"/>
                    </a:lnTo>
                    <a:lnTo>
                      <a:pt x="350" y="185"/>
                    </a:lnTo>
                    <a:lnTo>
                      <a:pt x="339" y="181"/>
                    </a:lnTo>
                    <a:lnTo>
                      <a:pt x="328" y="175"/>
                    </a:lnTo>
                    <a:lnTo>
                      <a:pt x="319" y="168"/>
                    </a:lnTo>
                    <a:lnTo>
                      <a:pt x="312" y="159"/>
                    </a:lnTo>
                    <a:lnTo>
                      <a:pt x="308" y="146"/>
                    </a:lnTo>
                    <a:lnTo>
                      <a:pt x="310" y="146"/>
                    </a:lnTo>
                    <a:lnTo>
                      <a:pt x="311" y="130"/>
                    </a:lnTo>
                    <a:lnTo>
                      <a:pt x="305" y="121"/>
                    </a:lnTo>
                    <a:lnTo>
                      <a:pt x="295" y="116"/>
                    </a:lnTo>
                    <a:lnTo>
                      <a:pt x="284" y="113"/>
                    </a:lnTo>
                    <a:lnTo>
                      <a:pt x="271" y="110"/>
                    </a:lnTo>
                    <a:lnTo>
                      <a:pt x="260" y="106"/>
                    </a:lnTo>
                    <a:lnTo>
                      <a:pt x="252" y="95"/>
                    </a:lnTo>
                    <a:lnTo>
                      <a:pt x="251" y="79"/>
                    </a:lnTo>
                    <a:lnTo>
                      <a:pt x="249" y="68"/>
                    </a:lnTo>
                    <a:lnTo>
                      <a:pt x="250" y="57"/>
                    </a:lnTo>
                    <a:lnTo>
                      <a:pt x="252" y="48"/>
                    </a:lnTo>
                    <a:lnTo>
                      <a:pt x="256" y="40"/>
                    </a:lnTo>
                    <a:lnTo>
                      <a:pt x="257" y="33"/>
                    </a:lnTo>
                    <a:lnTo>
                      <a:pt x="255" y="29"/>
                    </a:lnTo>
                    <a:lnTo>
                      <a:pt x="248" y="26"/>
                    </a:lnTo>
                    <a:lnTo>
                      <a:pt x="234" y="25"/>
                    </a:lnTo>
                    <a:lnTo>
                      <a:pt x="222" y="38"/>
                    </a:lnTo>
                    <a:lnTo>
                      <a:pt x="214" y="50"/>
                    </a:lnTo>
                    <a:lnTo>
                      <a:pt x="210" y="64"/>
                    </a:lnTo>
                    <a:lnTo>
                      <a:pt x="207" y="78"/>
                    </a:lnTo>
                    <a:lnTo>
                      <a:pt x="206" y="93"/>
                    </a:lnTo>
                    <a:lnTo>
                      <a:pt x="207" y="108"/>
                    </a:lnTo>
                    <a:lnTo>
                      <a:pt x="209" y="122"/>
                    </a:lnTo>
                    <a:lnTo>
                      <a:pt x="211" y="137"/>
                    </a:lnTo>
                    <a:lnTo>
                      <a:pt x="218" y="151"/>
                    </a:lnTo>
                    <a:lnTo>
                      <a:pt x="227" y="163"/>
                    </a:lnTo>
                    <a:lnTo>
                      <a:pt x="237" y="174"/>
                    </a:lnTo>
                    <a:lnTo>
                      <a:pt x="250" y="182"/>
                    </a:lnTo>
                    <a:lnTo>
                      <a:pt x="264" y="189"/>
                    </a:lnTo>
                    <a:lnTo>
                      <a:pt x="279" y="193"/>
                    </a:lnTo>
                    <a:lnTo>
                      <a:pt x="295" y="196"/>
                    </a:lnTo>
                    <a:lnTo>
                      <a:pt x="312" y="196"/>
                    </a:lnTo>
                    <a:lnTo>
                      <a:pt x="317" y="200"/>
                    </a:lnTo>
                    <a:lnTo>
                      <a:pt x="295" y="202"/>
                    </a:lnTo>
                    <a:lnTo>
                      <a:pt x="270" y="204"/>
                    </a:lnTo>
                    <a:lnTo>
                      <a:pt x="243" y="204"/>
                    </a:lnTo>
                    <a:lnTo>
                      <a:pt x="217" y="205"/>
                    </a:lnTo>
                    <a:lnTo>
                      <a:pt x="191" y="208"/>
                    </a:lnTo>
                    <a:lnTo>
                      <a:pt x="168" y="217"/>
                    </a:lnTo>
                    <a:lnTo>
                      <a:pt x="150" y="231"/>
                    </a:lnTo>
                    <a:lnTo>
                      <a:pt x="136" y="253"/>
                    </a:lnTo>
                    <a:lnTo>
                      <a:pt x="126" y="265"/>
                    </a:lnTo>
                    <a:lnTo>
                      <a:pt x="113" y="277"/>
                    </a:lnTo>
                    <a:lnTo>
                      <a:pt x="98" y="290"/>
                    </a:lnTo>
                    <a:lnTo>
                      <a:pt x="84" y="304"/>
                    </a:lnTo>
                    <a:lnTo>
                      <a:pt x="69" y="317"/>
                    </a:lnTo>
                    <a:lnTo>
                      <a:pt x="54" y="330"/>
                    </a:lnTo>
                    <a:lnTo>
                      <a:pt x="39" y="343"/>
                    </a:lnTo>
                    <a:lnTo>
                      <a:pt x="27" y="355"/>
                    </a:lnTo>
                    <a:lnTo>
                      <a:pt x="24" y="372"/>
                    </a:lnTo>
                    <a:lnTo>
                      <a:pt x="30" y="387"/>
                    </a:lnTo>
                    <a:lnTo>
                      <a:pt x="39" y="401"/>
                    </a:lnTo>
                    <a:lnTo>
                      <a:pt x="46" y="412"/>
                    </a:lnTo>
                    <a:lnTo>
                      <a:pt x="37" y="416"/>
                    </a:lnTo>
                    <a:lnTo>
                      <a:pt x="30" y="414"/>
                    </a:lnTo>
                    <a:lnTo>
                      <a:pt x="23" y="410"/>
                    </a:lnTo>
                    <a:lnTo>
                      <a:pt x="19" y="404"/>
                    </a:lnTo>
                    <a:lnTo>
                      <a:pt x="14" y="397"/>
                    </a:lnTo>
                    <a:lnTo>
                      <a:pt x="9" y="390"/>
                    </a:lnTo>
                    <a:lnTo>
                      <a:pt x="6" y="385"/>
                    </a:lnTo>
                    <a:lnTo>
                      <a:pt x="1" y="381"/>
                    </a:lnTo>
                    <a:lnTo>
                      <a:pt x="0" y="361"/>
                    </a:lnTo>
                    <a:lnTo>
                      <a:pt x="7" y="345"/>
                    </a:lnTo>
                    <a:lnTo>
                      <a:pt x="19" y="332"/>
                    </a:lnTo>
                    <a:lnTo>
                      <a:pt x="34" y="319"/>
                    </a:lnTo>
                    <a:lnTo>
                      <a:pt x="50" y="307"/>
                    </a:lnTo>
                    <a:lnTo>
                      <a:pt x="66" y="295"/>
                    </a:lnTo>
                    <a:lnTo>
                      <a:pt x="81" y="282"/>
                    </a:lnTo>
                    <a:lnTo>
                      <a:pt x="91" y="267"/>
                    </a:lnTo>
                    <a:lnTo>
                      <a:pt x="85" y="253"/>
                    </a:lnTo>
                    <a:lnTo>
                      <a:pt x="76" y="239"/>
                    </a:lnTo>
                    <a:lnTo>
                      <a:pt x="66" y="227"/>
                    </a:lnTo>
                    <a:lnTo>
                      <a:pt x="57" y="214"/>
                    </a:lnTo>
                    <a:lnTo>
                      <a:pt x="47" y="201"/>
                    </a:lnTo>
                    <a:lnTo>
                      <a:pt x="40" y="190"/>
                    </a:lnTo>
                    <a:lnTo>
                      <a:pt x="38" y="177"/>
                    </a:lnTo>
                    <a:lnTo>
                      <a:pt x="42" y="166"/>
                    </a:lnTo>
                    <a:lnTo>
                      <a:pt x="58" y="163"/>
                    </a:lnTo>
                    <a:lnTo>
                      <a:pt x="72" y="159"/>
                    </a:lnTo>
                    <a:lnTo>
                      <a:pt x="84" y="152"/>
                    </a:lnTo>
                    <a:lnTo>
                      <a:pt x="96" y="143"/>
                    </a:lnTo>
                    <a:lnTo>
                      <a:pt x="107" y="132"/>
                    </a:lnTo>
                    <a:lnTo>
                      <a:pt x="119" y="122"/>
                    </a:lnTo>
                    <a:lnTo>
                      <a:pt x="131" y="113"/>
                    </a:lnTo>
                    <a:lnTo>
                      <a:pt x="145" y="103"/>
                    </a:lnTo>
                    <a:lnTo>
                      <a:pt x="157" y="106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72" y="132"/>
                    </a:lnTo>
                    <a:lnTo>
                      <a:pt x="176" y="140"/>
                    </a:lnTo>
                    <a:lnTo>
                      <a:pt x="181" y="147"/>
                    </a:lnTo>
                    <a:lnTo>
                      <a:pt x="186" y="154"/>
                    </a:lnTo>
                    <a:lnTo>
                      <a:pt x="194" y="158"/>
                    </a:lnTo>
                    <a:lnTo>
                      <a:pt x="195" y="153"/>
                    </a:lnTo>
                    <a:lnTo>
                      <a:pt x="194" y="144"/>
                    </a:lnTo>
                    <a:lnTo>
                      <a:pt x="191" y="133"/>
                    </a:lnTo>
                    <a:lnTo>
                      <a:pt x="187" y="125"/>
                    </a:lnTo>
                    <a:lnTo>
                      <a:pt x="184" y="107"/>
                    </a:lnTo>
                    <a:lnTo>
                      <a:pt x="186" y="91"/>
                    </a:lnTo>
                    <a:lnTo>
                      <a:pt x="188" y="76"/>
                    </a:lnTo>
                    <a:lnTo>
                      <a:pt x="192" y="63"/>
                    </a:lnTo>
                    <a:lnTo>
                      <a:pt x="198" y="52"/>
                    </a:lnTo>
                    <a:lnTo>
                      <a:pt x="205" y="40"/>
                    </a:lnTo>
                    <a:lnTo>
                      <a:pt x="214" y="29"/>
                    </a:lnTo>
                    <a:lnTo>
                      <a:pt x="225" y="16"/>
                    </a:lnTo>
                    <a:lnTo>
                      <a:pt x="239" y="9"/>
                    </a:lnTo>
                    <a:lnTo>
                      <a:pt x="255" y="3"/>
                    </a:lnTo>
                    <a:lnTo>
                      <a:pt x="271" y="1"/>
                    </a:lnTo>
                    <a:lnTo>
                      <a:pt x="287" y="0"/>
                    </a:lnTo>
                    <a:lnTo>
                      <a:pt x="301" y="3"/>
                    </a:lnTo>
                    <a:lnTo>
                      <a:pt x="313" y="11"/>
                    </a:lnTo>
                    <a:lnTo>
                      <a:pt x="322" y="24"/>
                    </a:lnTo>
                    <a:lnTo>
                      <a:pt x="32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89" name="Freeform 105"/>
              <p:cNvSpPr>
                <a:spLocks/>
              </p:cNvSpPr>
              <p:nvPr/>
            </p:nvSpPr>
            <p:spPr bwMode="auto">
              <a:xfrm>
                <a:off x="4917" y="2459"/>
                <a:ext cx="18" cy="36"/>
              </a:xfrm>
              <a:custGeom>
                <a:avLst/>
                <a:gdLst>
                  <a:gd name="T0" fmla="*/ 34 w 35"/>
                  <a:gd name="T1" fmla="*/ 56 h 70"/>
                  <a:gd name="T2" fmla="*/ 28 w 35"/>
                  <a:gd name="T3" fmla="*/ 62 h 70"/>
                  <a:gd name="T4" fmla="*/ 23 w 35"/>
                  <a:gd name="T5" fmla="*/ 67 h 70"/>
                  <a:gd name="T6" fmla="*/ 17 w 35"/>
                  <a:gd name="T7" fmla="*/ 70 h 70"/>
                  <a:gd name="T8" fmla="*/ 8 w 35"/>
                  <a:gd name="T9" fmla="*/ 67 h 70"/>
                  <a:gd name="T10" fmla="*/ 0 w 35"/>
                  <a:gd name="T11" fmla="*/ 52 h 70"/>
                  <a:gd name="T12" fmla="*/ 2 w 35"/>
                  <a:gd name="T13" fmla="*/ 37 h 70"/>
                  <a:gd name="T14" fmla="*/ 6 w 35"/>
                  <a:gd name="T15" fmla="*/ 19 h 70"/>
                  <a:gd name="T16" fmla="*/ 5 w 35"/>
                  <a:gd name="T17" fmla="*/ 0 h 70"/>
                  <a:gd name="T18" fmla="*/ 18 w 35"/>
                  <a:gd name="T19" fmla="*/ 1 h 70"/>
                  <a:gd name="T20" fmla="*/ 26 w 35"/>
                  <a:gd name="T21" fmla="*/ 4 h 70"/>
                  <a:gd name="T22" fmla="*/ 31 w 35"/>
                  <a:gd name="T23" fmla="*/ 10 h 70"/>
                  <a:gd name="T24" fmla="*/ 34 w 35"/>
                  <a:gd name="T25" fmla="*/ 17 h 70"/>
                  <a:gd name="T26" fmla="*/ 35 w 35"/>
                  <a:gd name="T27" fmla="*/ 26 h 70"/>
                  <a:gd name="T28" fmla="*/ 35 w 35"/>
                  <a:gd name="T29" fmla="*/ 37 h 70"/>
                  <a:gd name="T30" fmla="*/ 34 w 35"/>
                  <a:gd name="T31" fmla="*/ 46 h 70"/>
                  <a:gd name="T32" fmla="*/ 34 w 35"/>
                  <a:gd name="T33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70">
                    <a:moveTo>
                      <a:pt x="34" y="56"/>
                    </a:moveTo>
                    <a:lnTo>
                      <a:pt x="28" y="62"/>
                    </a:lnTo>
                    <a:lnTo>
                      <a:pt x="23" y="67"/>
                    </a:lnTo>
                    <a:lnTo>
                      <a:pt x="17" y="70"/>
                    </a:lnTo>
                    <a:lnTo>
                      <a:pt x="8" y="67"/>
                    </a:lnTo>
                    <a:lnTo>
                      <a:pt x="0" y="52"/>
                    </a:lnTo>
                    <a:lnTo>
                      <a:pt x="2" y="37"/>
                    </a:lnTo>
                    <a:lnTo>
                      <a:pt x="6" y="19"/>
                    </a:lnTo>
                    <a:lnTo>
                      <a:pt x="5" y="0"/>
                    </a:lnTo>
                    <a:lnTo>
                      <a:pt x="18" y="1"/>
                    </a:lnTo>
                    <a:lnTo>
                      <a:pt x="26" y="4"/>
                    </a:lnTo>
                    <a:lnTo>
                      <a:pt x="31" y="10"/>
                    </a:lnTo>
                    <a:lnTo>
                      <a:pt x="34" y="17"/>
                    </a:lnTo>
                    <a:lnTo>
                      <a:pt x="35" y="26"/>
                    </a:lnTo>
                    <a:lnTo>
                      <a:pt x="35" y="37"/>
                    </a:lnTo>
                    <a:lnTo>
                      <a:pt x="34" y="46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0" name="Freeform 106"/>
              <p:cNvSpPr>
                <a:spLocks/>
              </p:cNvSpPr>
              <p:nvPr/>
            </p:nvSpPr>
            <p:spPr bwMode="auto">
              <a:xfrm>
                <a:off x="4796" y="2471"/>
                <a:ext cx="47" cy="29"/>
              </a:xfrm>
              <a:custGeom>
                <a:avLst/>
                <a:gdLst>
                  <a:gd name="T0" fmla="*/ 94 w 94"/>
                  <a:gd name="T1" fmla="*/ 28 h 56"/>
                  <a:gd name="T2" fmla="*/ 87 w 94"/>
                  <a:gd name="T3" fmla="*/ 31 h 56"/>
                  <a:gd name="T4" fmla="*/ 81 w 94"/>
                  <a:gd name="T5" fmla="*/ 36 h 56"/>
                  <a:gd name="T6" fmla="*/ 74 w 94"/>
                  <a:gd name="T7" fmla="*/ 41 h 56"/>
                  <a:gd name="T8" fmla="*/ 69 w 94"/>
                  <a:gd name="T9" fmla="*/ 47 h 56"/>
                  <a:gd name="T10" fmla="*/ 62 w 94"/>
                  <a:gd name="T11" fmla="*/ 52 h 56"/>
                  <a:gd name="T12" fmla="*/ 56 w 94"/>
                  <a:gd name="T13" fmla="*/ 55 h 56"/>
                  <a:gd name="T14" fmla="*/ 49 w 94"/>
                  <a:gd name="T15" fmla="*/ 56 h 56"/>
                  <a:gd name="T16" fmla="*/ 42 w 94"/>
                  <a:gd name="T17" fmla="*/ 56 h 56"/>
                  <a:gd name="T18" fmla="*/ 38 w 94"/>
                  <a:gd name="T19" fmla="*/ 50 h 56"/>
                  <a:gd name="T20" fmla="*/ 33 w 94"/>
                  <a:gd name="T21" fmla="*/ 46 h 56"/>
                  <a:gd name="T22" fmla="*/ 27 w 94"/>
                  <a:gd name="T23" fmla="*/ 46 h 56"/>
                  <a:gd name="T24" fmla="*/ 21 w 94"/>
                  <a:gd name="T25" fmla="*/ 47 h 56"/>
                  <a:gd name="T26" fmla="*/ 15 w 94"/>
                  <a:gd name="T27" fmla="*/ 50 h 56"/>
                  <a:gd name="T28" fmla="*/ 9 w 94"/>
                  <a:gd name="T29" fmla="*/ 51 h 56"/>
                  <a:gd name="T30" fmla="*/ 4 w 94"/>
                  <a:gd name="T31" fmla="*/ 52 h 56"/>
                  <a:gd name="T32" fmla="*/ 0 w 94"/>
                  <a:gd name="T33" fmla="*/ 52 h 56"/>
                  <a:gd name="T34" fmla="*/ 3 w 94"/>
                  <a:gd name="T35" fmla="*/ 44 h 56"/>
                  <a:gd name="T36" fmla="*/ 9 w 94"/>
                  <a:gd name="T37" fmla="*/ 37 h 56"/>
                  <a:gd name="T38" fmla="*/ 16 w 94"/>
                  <a:gd name="T39" fmla="*/ 30 h 56"/>
                  <a:gd name="T40" fmla="*/ 25 w 94"/>
                  <a:gd name="T41" fmla="*/ 24 h 56"/>
                  <a:gd name="T42" fmla="*/ 35 w 94"/>
                  <a:gd name="T43" fmla="*/ 20 h 56"/>
                  <a:gd name="T44" fmla="*/ 46 w 94"/>
                  <a:gd name="T45" fmla="*/ 14 h 56"/>
                  <a:gd name="T46" fmla="*/ 55 w 94"/>
                  <a:gd name="T47" fmla="*/ 7 h 56"/>
                  <a:gd name="T48" fmla="*/ 64 w 94"/>
                  <a:gd name="T49" fmla="*/ 0 h 56"/>
                  <a:gd name="T50" fmla="*/ 73 w 94"/>
                  <a:gd name="T51" fmla="*/ 3 h 56"/>
                  <a:gd name="T52" fmla="*/ 84 w 94"/>
                  <a:gd name="T53" fmla="*/ 9 h 56"/>
                  <a:gd name="T54" fmla="*/ 91 w 94"/>
                  <a:gd name="T55" fmla="*/ 17 h 56"/>
                  <a:gd name="T56" fmla="*/ 94 w 94"/>
                  <a:gd name="T5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56">
                    <a:moveTo>
                      <a:pt x="94" y="28"/>
                    </a:moveTo>
                    <a:lnTo>
                      <a:pt x="87" y="31"/>
                    </a:lnTo>
                    <a:lnTo>
                      <a:pt x="81" y="36"/>
                    </a:lnTo>
                    <a:lnTo>
                      <a:pt x="74" y="41"/>
                    </a:lnTo>
                    <a:lnTo>
                      <a:pt x="69" y="47"/>
                    </a:lnTo>
                    <a:lnTo>
                      <a:pt x="62" y="52"/>
                    </a:lnTo>
                    <a:lnTo>
                      <a:pt x="56" y="55"/>
                    </a:lnTo>
                    <a:lnTo>
                      <a:pt x="49" y="56"/>
                    </a:lnTo>
                    <a:lnTo>
                      <a:pt x="42" y="56"/>
                    </a:lnTo>
                    <a:lnTo>
                      <a:pt x="38" y="50"/>
                    </a:lnTo>
                    <a:lnTo>
                      <a:pt x="33" y="46"/>
                    </a:lnTo>
                    <a:lnTo>
                      <a:pt x="27" y="46"/>
                    </a:lnTo>
                    <a:lnTo>
                      <a:pt x="21" y="47"/>
                    </a:lnTo>
                    <a:lnTo>
                      <a:pt x="15" y="50"/>
                    </a:lnTo>
                    <a:lnTo>
                      <a:pt x="9" y="51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3" y="44"/>
                    </a:lnTo>
                    <a:lnTo>
                      <a:pt x="9" y="37"/>
                    </a:lnTo>
                    <a:lnTo>
                      <a:pt x="16" y="30"/>
                    </a:lnTo>
                    <a:lnTo>
                      <a:pt x="25" y="24"/>
                    </a:lnTo>
                    <a:lnTo>
                      <a:pt x="35" y="20"/>
                    </a:lnTo>
                    <a:lnTo>
                      <a:pt x="46" y="14"/>
                    </a:lnTo>
                    <a:lnTo>
                      <a:pt x="55" y="7"/>
                    </a:lnTo>
                    <a:lnTo>
                      <a:pt x="64" y="0"/>
                    </a:lnTo>
                    <a:lnTo>
                      <a:pt x="73" y="3"/>
                    </a:lnTo>
                    <a:lnTo>
                      <a:pt x="84" y="9"/>
                    </a:lnTo>
                    <a:lnTo>
                      <a:pt x="91" y="17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1" name="Freeform 107"/>
              <p:cNvSpPr>
                <a:spLocks/>
              </p:cNvSpPr>
              <p:nvPr/>
            </p:nvSpPr>
            <p:spPr bwMode="auto">
              <a:xfrm>
                <a:off x="5080" y="2477"/>
                <a:ext cx="68" cy="46"/>
              </a:xfrm>
              <a:custGeom>
                <a:avLst/>
                <a:gdLst>
                  <a:gd name="T0" fmla="*/ 132 w 136"/>
                  <a:gd name="T1" fmla="*/ 55 h 93"/>
                  <a:gd name="T2" fmla="*/ 136 w 136"/>
                  <a:gd name="T3" fmla="*/ 64 h 93"/>
                  <a:gd name="T4" fmla="*/ 132 w 136"/>
                  <a:gd name="T5" fmla="*/ 74 h 93"/>
                  <a:gd name="T6" fmla="*/ 125 w 136"/>
                  <a:gd name="T7" fmla="*/ 83 h 93"/>
                  <a:gd name="T8" fmla="*/ 120 w 136"/>
                  <a:gd name="T9" fmla="*/ 93 h 93"/>
                  <a:gd name="T10" fmla="*/ 108 w 136"/>
                  <a:gd name="T11" fmla="*/ 93 h 93"/>
                  <a:gd name="T12" fmla="*/ 95 w 136"/>
                  <a:gd name="T13" fmla="*/ 89 h 93"/>
                  <a:gd name="T14" fmla="*/ 83 w 136"/>
                  <a:gd name="T15" fmla="*/ 85 h 93"/>
                  <a:gd name="T16" fmla="*/ 70 w 136"/>
                  <a:gd name="T17" fmla="*/ 78 h 93"/>
                  <a:gd name="T18" fmla="*/ 57 w 136"/>
                  <a:gd name="T19" fmla="*/ 71 h 93"/>
                  <a:gd name="T20" fmla="*/ 45 w 136"/>
                  <a:gd name="T21" fmla="*/ 63 h 93"/>
                  <a:gd name="T22" fmla="*/ 32 w 136"/>
                  <a:gd name="T23" fmla="*/ 57 h 93"/>
                  <a:gd name="T24" fmla="*/ 20 w 136"/>
                  <a:gd name="T25" fmla="*/ 52 h 93"/>
                  <a:gd name="T26" fmla="*/ 11 w 136"/>
                  <a:gd name="T27" fmla="*/ 42 h 93"/>
                  <a:gd name="T28" fmla="*/ 4 w 136"/>
                  <a:gd name="T29" fmla="*/ 34 h 93"/>
                  <a:gd name="T30" fmla="*/ 0 w 136"/>
                  <a:gd name="T31" fmla="*/ 26 h 93"/>
                  <a:gd name="T32" fmla="*/ 1 w 136"/>
                  <a:gd name="T33" fmla="*/ 12 h 93"/>
                  <a:gd name="T34" fmla="*/ 9 w 136"/>
                  <a:gd name="T35" fmla="*/ 0 h 93"/>
                  <a:gd name="T36" fmla="*/ 132 w 136"/>
                  <a:gd name="T3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93">
                    <a:moveTo>
                      <a:pt x="132" y="55"/>
                    </a:moveTo>
                    <a:lnTo>
                      <a:pt x="136" y="64"/>
                    </a:lnTo>
                    <a:lnTo>
                      <a:pt x="132" y="74"/>
                    </a:lnTo>
                    <a:lnTo>
                      <a:pt x="125" y="83"/>
                    </a:lnTo>
                    <a:lnTo>
                      <a:pt x="120" y="93"/>
                    </a:lnTo>
                    <a:lnTo>
                      <a:pt x="108" y="93"/>
                    </a:lnTo>
                    <a:lnTo>
                      <a:pt x="95" y="89"/>
                    </a:lnTo>
                    <a:lnTo>
                      <a:pt x="83" y="85"/>
                    </a:lnTo>
                    <a:lnTo>
                      <a:pt x="70" y="78"/>
                    </a:lnTo>
                    <a:lnTo>
                      <a:pt x="57" y="71"/>
                    </a:lnTo>
                    <a:lnTo>
                      <a:pt x="45" y="63"/>
                    </a:lnTo>
                    <a:lnTo>
                      <a:pt x="32" y="57"/>
                    </a:lnTo>
                    <a:lnTo>
                      <a:pt x="20" y="52"/>
                    </a:lnTo>
                    <a:lnTo>
                      <a:pt x="11" y="42"/>
                    </a:lnTo>
                    <a:lnTo>
                      <a:pt x="4" y="34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9" y="0"/>
                    </a:lnTo>
                    <a:lnTo>
                      <a:pt x="132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2" name="Freeform 108"/>
              <p:cNvSpPr>
                <a:spLocks/>
              </p:cNvSpPr>
              <p:nvPr/>
            </p:nvSpPr>
            <p:spPr bwMode="auto">
              <a:xfrm>
                <a:off x="4830" y="2511"/>
                <a:ext cx="45" cy="53"/>
              </a:xfrm>
              <a:custGeom>
                <a:avLst/>
                <a:gdLst>
                  <a:gd name="T0" fmla="*/ 88 w 88"/>
                  <a:gd name="T1" fmla="*/ 66 h 106"/>
                  <a:gd name="T2" fmla="*/ 83 w 88"/>
                  <a:gd name="T3" fmla="*/ 71 h 106"/>
                  <a:gd name="T4" fmla="*/ 77 w 88"/>
                  <a:gd name="T5" fmla="*/ 75 h 106"/>
                  <a:gd name="T6" fmla="*/ 70 w 88"/>
                  <a:gd name="T7" fmla="*/ 81 h 106"/>
                  <a:gd name="T8" fmla="*/ 63 w 88"/>
                  <a:gd name="T9" fmla="*/ 86 h 106"/>
                  <a:gd name="T10" fmla="*/ 56 w 88"/>
                  <a:gd name="T11" fmla="*/ 91 h 106"/>
                  <a:gd name="T12" fmla="*/ 49 w 88"/>
                  <a:gd name="T13" fmla="*/ 96 h 106"/>
                  <a:gd name="T14" fmla="*/ 42 w 88"/>
                  <a:gd name="T15" fmla="*/ 102 h 106"/>
                  <a:gd name="T16" fmla="*/ 35 w 88"/>
                  <a:gd name="T17" fmla="*/ 106 h 106"/>
                  <a:gd name="T18" fmla="*/ 27 w 88"/>
                  <a:gd name="T19" fmla="*/ 99 h 106"/>
                  <a:gd name="T20" fmla="*/ 22 w 88"/>
                  <a:gd name="T21" fmla="*/ 92 h 106"/>
                  <a:gd name="T22" fmla="*/ 18 w 88"/>
                  <a:gd name="T23" fmla="*/ 84 h 106"/>
                  <a:gd name="T24" fmla="*/ 15 w 88"/>
                  <a:gd name="T25" fmla="*/ 75 h 106"/>
                  <a:gd name="T26" fmla="*/ 11 w 88"/>
                  <a:gd name="T27" fmla="*/ 67 h 106"/>
                  <a:gd name="T28" fmla="*/ 9 w 88"/>
                  <a:gd name="T29" fmla="*/ 58 h 106"/>
                  <a:gd name="T30" fmla="*/ 4 w 88"/>
                  <a:gd name="T31" fmla="*/ 50 h 106"/>
                  <a:gd name="T32" fmla="*/ 0 w 88"/>
                  <a:gd name="T33" fmla="*/ 43 h 106"/>
                  <a:gd name="T34" fmla="*/ 49 w 88"/>
                  <a:gd name="T35" fmla="*/ 0 h 106"/>
                  <a:gd name="T36" fmla="*/ 88 w 88"/>
                  <a:gd name="T37" fmla="*/ 6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06">
                    <a:moveTo>
                      <a:pt x="88" y="66"/>
                    </a:moveTo>
                    <a:lnTo>
                      <a:pt x="83" y="71"/>
                    </a:lnTo>
                    <a:lnTo>
                      <a:pt x="77" y="75"/>
                    </a:lnTo>
                    <a:lnTo>
                      <a:pt x="70" y="81"/>
                    </a:lnTo>
                    <a:lnTo>
                      <a:pt x="63" y="86"/>
                    </a:lnTo>
                    <a:lnTo>
                      <a:pt x="56" y="91"/>
                    </a:lnTo>
                    <a:lnTo>
                      <a:pt x="49" y="96"/>
                    </a:lnTo>
                    <a:lnTo>
                      <a:pt x="42" y="102"/>
                    </a:lnTo>
                    <a:lnTo>
                      <a:pt x="35" y="106"/>
                    </a:lnTo>
                    <a:lnTo>
                      <a:pt x="27" y="99"/>
                    </a:lnTo>
                    <a:lnTo>
                      <a:pt x="22" y="92"/>
                    </a:lnTo>
                    <a:lnTo>
                      <a:pt x="18" y="84"/>
                    </a:lnTo>
                    <a:lnTo>
                      <a:pt x="15" y="75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4" y="50"/>
                    </a:lnTo>
                    <a:lnTo>
                      <a:pt x="0" y="43"/>
                    </a:lnTo>
                    <a:lnTo>
                      <a:pt x="49" y="0"/>
                    </a:lnTo>
                    <a:lnTo>
                      <a:pt x="8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3" name="Freeform 109"/>
              <p:cNvSpPr>
                <a:spLocks/>
              </p:cNvSpPr>
              <p:nvPr/>
            </p:nvSpPr>
            <p:spPr bwMode="auto">
              <a:xfrm>
                <a:off x="5073" y="2511"/>
                <a:ext cx="55" cy="39"/>
              </a:xfrm>
              <a:custGeom>
                <a:avLst/>
                <a:gdLst>
                  <a:gd name="T0" fmla="*/ 108 w 108"/>
                  <a:gd name="T1" fmla="*/ 48 h 79"/>
                  <a:gd name="T2" fmla="*/ 108 w 108"/>
                  <a:gd name="T3" fmla="*/ 59 h 79"/>
                  <a:gd name="T4" fmla="*/ 104 w 108"/>
                  <a:gd name="T5" fmla="*/ 66 h 79"/>
                  <a:gd name="T6" fmla="*/ 97 w 108"/>
                  <a:gd name="T7" fmla="*/ 72 h 79"/>
                  <a:gd name="T8" fmla="*/ 93 w 108"/>
                  <a:gd name="T9" fmla="*/ 79 h 79"/>
                  <a:gd name="T10" fmla="*/ 81 w 108"/>
                  <a:gd name="T11" fmla="*/ 71 h 79"/>
                  <a:gd name="T12" fmla="*/ 64 w 108"/>
                  <a:gd name="T13" fmla="*/ 64 h 79"/>
                  <a:gd name="T14" fmla="*/ 46 w 108"/>
                  <a:gd name="T15" fmla="*/ 58 h 79"/>
                  <a:gd name="T16" fmla="*/ 28 w 108"/>
                  <a:gd name="T17" fmla="*/ 52 h 79"/>
                  <a:gd name="T18" fmla="*/ 13 w 108"/>
                  <a:gd name="T19" fmla="*/ 45 h 79"/>
                  <a:gd name="T20" fmla="*/ 2 w 108"/>
                  <a:gd name="T21" fmla="*/ 35 h 79"/>
                  <a:gd name="T22" fmla="*/ 0 w 108"/>
                  <a:gd name="T23" fmla="*/ 20 h 79"/>
                  <a:gd name="T24" fmla="*/ 8 w 108"/>
                  <a:gd name="T25" fmla="*/ 0 h 79"/>
                  <a:gd name="T26" fmla="*/ 21 w 108"/>
                  <a:gd name="T27" fmla="*/ 5 h 79"/>
                  <a:gd name="T28" fmla="*/ 33 w 108"/>
                  <a:gd name="T29" fmla="*/ 11 h 79"/>
                  <a:gd name="T30" fmla="*/ 46 w 108"/>
                  <a:gd name="T31" fmla="*/ 15 h 79"/>
                  <a:gd name="T32" fmla="*/ 59 w 108"/>
                  <a:gd name="T33" fmla="*/ 22 h 79"/>
                  <a:gd name="T34" fmla="*/ 70 w 108"/>
                  <a:gd name="T35" fmla="*/ 28 h 79"/>
                  <a:gd name="T36" fmla="*/ 83 w 108"/>
                  <a:gd name="T37" fmla="*/ 35 h 79"/>
                  <a:gd name="T38" fmla="*/ 96 w 108"/>
                  <a:gd name="T39" fmla="*/ 41 h 79"/>
                  <a:gd name="T40" fmla="*/ 108 w 108"/>
                  <a:gd name="T4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79">
                    <a:moveTo>
                      <a:pt x="108" y="48"/>
                    </a:moveTo>
                    <a:lnTo>
                      <a:pt x="108" y="59"/>
                    </a:lnTo>
                    <a:lnTo>
                      <a:pt x="104" y="66"/>
                    </a:lnTo>
                    <a:lnTo>
                      <a:pt x="97" y="72"/>
                    </a:lnTo>
                    <a:lnTo>
                      <a:pt x="93" y="79"/>
                    </a:lnTo>
                    <a:lnTo>
                      <a:pt x="81" y="71"/>
                    </a:lnTo>
                    <a:lnTo>
                      <a:pt x="64" y="64"/>
                    </a:lnTo>
                    <a:lnTo>
                      <a:pt x="46" y="58"/>
                    </a:lnTo>
                    <a:lnTo>
                      <a:pt x="28" y="52"/>
                    </a:lnTo>
                    <a:lnTo>
                      <a:pt x="13" y="45"/>
                    </a:lnTo>
                    <a:lnTo>
                      <a:pt x="2" y="35"/>
                    </a:lnTo>
                    <a:lnTo>
                      <a:pt x="0" y="20"/>
                    </a:lnTo>
                    <a:lnTo>
                      <a:pt x="8" y="0"/>
                    </a:lnTo>
                    <a:lnTo>
                      <a:pt x="21" y="5"/>
                    </a:lnTo>
                    <a:lnTo>
                      <a:pt x="33" y="11"/>
                    </a:lnTo>
                    <a:lnTo>
                      <a:pt x="46" y="15"/>
                    </a:lnTo>
                    <a:lnTo>
                      <a:pt x="59" y="22"/>
                    </a:lnTo>
                    <a:lnTo>
                      <a:pt x="70" y="28"/>
                    </a:lnTo>
                    <a:lnTo>
                      <a:pt x="83" y="35"/>
                    </a:lnTo>
                    <a:lnTo>
                      <a:pt x="96" y="41"/>
                    </a:lnTo>
                    <a:lnTo>
                      <a:pt x="108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4" name="Freeform 110"/>
              <p:cNvSpPr>
                <a:spLocks/>
              </p:cNvSpPr>
              <p:nvPr/>
            </p:nvSpPr>
            <p:spPr bwMode="auto">
              <a:xfrm>
                <a:off x="5067" y="2543"/>
                <a:ext cx="44" cy="36"/>
              </a:xfrm>
              <a:custGeom>
                <a:avLst/>
                <a:gdLst>
                  <a:gd name="T0" fmla="*/ 88 w 89"/>
                  <a:gd name="T1" fmla="*/ 29 h 71"/>
                  <a:gd name="T2" fmla="*/ 89 w 89"/>
                  <a:gd name="T3" fmla="*/ 43 h 71"/>
                  <a:gd name="T4" fmla="*/ 83 w 89"/>
                  <a:gd name="T5" fmla="*/ 53 h 71"/>
                  <a:gd name="T6" fmla="*/ 73 w 89"/>
                  <a:gd name="T7" fmla="*/ 62 h 71"/>
                  <a:gd name="T8" fmla="*/ 64 w 89"/>
                  <a:gd name="T9" fmla="*/ 71 h 71"/>
                  <a:gd name="T10" fmla="*/ 57 w 89"/>
                  <a:gd name="T11" fmla="*/ 68 h 71"/>
                  <a:gd name="T12" fmla="*/ 49 w 89"/>
                  <a:gd name="T13" fmla="*/ 64 h 71"/>
                  <a:gd name="T14" fmla="*/ 41 w 89"/>
                  <a:gd name="T15" fmla="*/ 61 h 71"/>
                  <a:gd name="T16" fmla="*/ 31 w 89"/>
                  <a:gd name="T17" fmla="*/ 58 h 71"/>
                  <a:gd name="T18" fmla="*/ 22 w 89"/>
                  <a:gd name="T19" fmla="*/ 54 h 71"/>
                  <a:gd name="T20" fmla="*/ 14 w 89"/>
                  <a:gd name="T21" fmla="*/ 48 h 71"/>
                  <a:gd name="T22" fmla="*/ 6 w 89"/>
                  <a:gd name="T23" fmla="*/ 43 h 71"/>
                  <a:gd name="T24" fmla="*/ 0 w 89"/>
                  <a:gd name="T25" fmla="*/ 36 h 71"/>
                  <a:gd name="T26" fmla="*/ 12 w 89"/>
                  <a:gd name="T27" fmla="*/ 0 h 71"/>
                  <a:gd name="T28" fmla="*/ 22 w 89"/>
                  <a:gd name="T29" fmla="*/ 2 h 71"/>
                  <a:gd name="T30" fmla="*/ 32 w 89"/>
                  <a:gd name="T31" fmla="*/ 5 h 71"/>
                  <a:gd name="T32" fmla="*/ 43 w 89"/>
                  <a:gd name="T33" fmla="*/ 8 h 71"/>
                  <a:gd name="T34" fmla="*/ 53 w 89"/>
                  <a:gd name="T35" fmla="*/ 11 h 71"/>
                  <a:gd name="T36" fmla="*/ 62 w 89"/>
                  <a:gd name="T37" fmla="*/ 16 h 71"/>
                  <a:gd name="T38" fmla="*/ 72 w 89"/>
                  <a:gd name="T39" fmla="*/ 20 h 71"/>
                  <a:gd name="T40" fmla="*/ 80 w 89"/>
                  <a:gd name="T41" fmla="*/ 24 h 71"/>
                  <a:gd name="T42" fmla="*/ 88 w 89"/>
                  <a:gd name="T4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71">
                    <a:moveTo>
                      <a:pt x="88" y="29"/>
                    </a:moveTo>
                    <a:lnTo>
                      <a:pt x="89" y="43"/>
                    </a:lnTo>
                    <a:lnTo>
                      <a:pt x="83" y="53"/>
                    </a:lnTo>
                    <a:lnTo>
                      <a:pt x="73" y="62"/>
                    </a:lnTo>
                    <a:lnTo>
                      <a:pt x="64" y="71"/>
                    </a:lnTo>
                    <a:lnTo>
                      <a:pt x="57" y="68"/>
                    </a:lnTo>
                    <a:lnTo>
                      <a:pt x="49" y="64"/>
                    </a:lnTo>
                    <a:lnTo>
                      <a:pt x="41" y="61"/>
                    </a:lnTo>
                    <a:lnTo>
                      <a:pt x="31" y="58"/>
                    </a:lnTo>
                    <a:lnTo>
                      <a:pt x="22" y="54"/>
                    </a:lnTo>
                    <a:lnTo>
                      <a:pt x="14" y="48"/>
                    </a:lnTo>
                    <a:lnTo>
                      <a:pt x="6" y="43"/>
                    </a:lnTo>
                    <a:lnTo>
                      <a:pt x="0" y="36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3" y="11"/>
                    </a:lnTo>
                    <a:lnTo>
                      <a:pt x="62" y="16"/>
                    </a:lnTo>
                    <a:lnTo>
                      <a:pt x="72" y="20"/>
                    </a:lnTo>
                    <a:lnTo>
                      <a:pt x="80" y="24"/>
                    </a:lnTo>
                    <a:lnTo>
                      <a:pt x="88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5" name="Freeform 111"/>
              <p:cNvSpPr>
                <a:spLocks/>
              </p:cNvSpPr>
              <p:nvPr/>
            </p:nvSpPr>
            <p:spPr bwMode="auto">
              <a:xfrm>
                <a:off x="5064" y="2578"/>
                <a:ext cx="30" cy="25"/>
              </a:xfrm>
              <a:custGeom>
                <a:avLst/>
                <a:gdLst>
                  <a:gd name="T0" fmla="*/ 61 w 61"/>
                  <a:gd name="T1" fmla="*/ 24 h 50"/>
                  <a:gd name="T2" fmla="*/ 58 w 61"/>
                  <a:gd name="T3" fmla="*/ 34 h 50"/>
                  <a:gd name="T4" fmla="*/ 53 w 61"/>
                  <a:gd name="T5" fmla="*/ 44 h 50"/>
                  <a:gd name="T6" fmla="*/ 45 w 61"/>
                  <a:gd name="T7" fmla="*/ 50 h 50"/>
                  <a:gd name="T8" fmla="*/ 35 w 61"/>
                  <a:gd name="T9" fmla="*/ 47 h 50"/>
                  <a:gd name="T10" fmla="*/ 29 w 61"/>
                  <a:gd name="T11" fmla="*/ 44 h 50"/>
                  <a:gd name="T12" fmla="*/ 23 w 61"/>
                  <a:gd name="T13" fmla="*/ 40 h 50"/>
                  <a:gd name="T14" fmla="*/ 16 w 61"/>
                  <a:gd name="T15" fmla="*/ 38 h 50"/>
                  <a:gd name="T16" fmla="*/ 11 w 61"/>
                  <a:gd name="T17" fmla="*/ 35 h 50"/>
                  <a:gd name="T18" fmla="*/ 5 w 61"/>
                  <a:gd name="T19" fmla="*/ 31 h 50"/>
                  <a:gd name="T20" fmla="*/ 1 w 61"/>
                  <a:gd name="T21" fmla="*/ 28 h 50"/>
                  <a:gd name="T22" fmla="*/ 0 w 61"/>
                  <a:gd name="T23" fmla="*/ 23 h 50"/>
                  <a:gd name="T24" fmla="*/ 1 w 61"/>
                  <a:gd name="T25" fmla="*/ 16 h 50"/>
                  <a:gd name="T26" fmla="*/ 10 w 61"/>
                  <a:gd name="T27" fmla="*/ 0 h 50"/>
                  <a:gd name="T28" fmla="*/ 61 w 61"/>
                  <a:gd name="T29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50">
                    <a:moveTo>
                      <a:pt x="61" y="24"/>
                    </a:moveTo>
                    <a:lnTo>
                      <a:pt x="58" y="34"/>
                    </a:lnTo>
                    <a:lnTo>
                      <a:pt x="53" y="44"/>
                    </a:lnTo>
                    <a:lnTo>
                      <a:pt x="45" y="50"/>
                    </a:lnTo>
                    <a:lnTo>
                      <a:pt x="35" y="47"/>
                    </a:lnTo>
                    <a:lnTo>
                      <a:pt x="29" y="44"/>
                    </a:lnTo>
                    <a:lnTo>
                      <a:pt x="23" y="40"/>
                    </a:lnTo>
                    <a:lnTo>
                      <a:pt x="16" y="38"/>
                    </a:lnTo>
                    <a:lnTo>
                      <a:pt x="11" y="35"/>
                    </a:lnTo>
                    <a:lnTo>
                      <a:pt x="5" y="31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10" y="0"/>
                    </a:lnTo>
                    <a:lnTo>
                      <a:pt x="6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630896" name="Freeform 112"/>
              <p:cNvSpPr>
                <a:spLocks/>
              </p:cNvSpPr>
              <p:nvPr/>
            </p:nvSpPr>
            <p:spPr bwMode="auto">
              <a:xfrm>
                <a:off x="4844" y="2599"/>
                <a:ext cx="46" cy="34"/>
              </a:xfrm>
              <a:custGeom>
                <a:avLst/>
                <a:gdLst>
                  <a:gd name="T0" fmla="*/ 94 w 94"/>
                  <a:gd name="T1" fmla="*/ 0 h 67"/>
                  <a:gd name="T2" fmla="*/ 92 w 94"/>
                  <a:gd name="T3" fmla="*/ 10 h 67"/>
                  <a:gd name="T4" fmla="*/ 88 w 94"/>
                  <a:gd name="T5" fmla="*/ 18 h 67"/>
                  <a:gd name="T6" fmla="*/ 81 w 94"/>
                  <a:gd name="T7" fmla="*/ 26 h 67"/>
                  <a:gd name="T8" fmla="*/ 73 w 94"/>
                  <a:gd name="T9" fmla="*/ 33 h 67"/>
                  <a:gd name="T10" fmla="*/ 64 w 94"/>
                  <a:gd name="T11" fmla="*/ 40 h 67"/>
                  <a:gd name="T12" fmla="*/ 56 w 94"/>
                  <a:gd name="T13" fmla="*/ 47 h 67"/>
                  <a:gd name="T14" fmla="*/ 49 w 94"/>
                  <a:gd name="T15" fmla="*/ 54 h 67"/>
                  <a:gd name="T16" fmla="*/ 43 w 94"/>
                  <a:gd name="T17" fmla="*/ 62 h 67"/>
                  <a:gd name="T18" fmla="*/ 38 w 94"/>
                  <a:gd name="T19" fmla="*/ 64 h 67"/>
                  <a:gd name="T20" fmla="*/ 34 w 94"/>
                  <a:gd name="T21" fmla="*/ 67 h 67"/>
                  <a:gd name="T22" fmla="*/ 28 w 94"/>
                  <a:gd name="T23" fmla="*/ 67 h 67"/>
                  <a:gd name="T24" fmla="*/ 22 w 94"/>
                  <a:gd name="T25" fmla="*/ 65 h 67"/>
                  <a:gd name="T26" fmla="*/ 16 w 94"/>
                  <a:gd name="T27" fmla="*/ 64 h 67"/>
                  <a:gd name="T28" fmla="*/ 11 w 94"/>
                  <a:gd name="T29" fmla="*/ 63 h 67"/>
                  <a:gd name="T30" fmla="*/ 5 w 94"/>
                  <a:gd name="T31" fmla="*/ 61 h 67"/>
                  <a:gd name="T32" fmla="*/ 0 w 94"/>
                  <a:gd name="T33" fmla="*/ 58 h 67"/>
                  <a:gd name="T34" fmla="*/ 9 w 94"/>
                  <a:gd name="T35" fmla="*/ 48 h 67"/>
                  <a:gd name="T36" fmla="*/ 20 w 94"/>
                  <a:gd name="T37" fmla="*/ 40 h 67"/>
                  <a:gd name="T38" fmla="*/ 31 w 94"/>
                  <a:gd name="T39" fmla="*/ 31 h 67"/>
                  <a:gd name="T40" fmla="*/ 44 w 94"/>
                  <a:gd name="T41" fmla="*/ 24 h 67"/>
                  <a:gd name="T42" fmla="*/ 57 w 94"/>
                  <a:gd name="T43" fmla="*/ 17 h 67"/>
                  <a:gd name="T44" fmla="*/ 69 w 94"/>
                  <a:gd name="T45" fmla="*/ 11 h 67"/>
                  <a:gd name="T46" fmla="*/ 82 w 94"/>
                  <a:gd name="T47" fmla="*/ 5 h 67"/>
                  <a:gd name="T48" fmla="*/ 94 w 94"/>
                  <a:gd name="T4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67">
                    <a:moveTo>
                      <a:pt x="94" y="0"/>
                    </a:moveTo>
                    <a:lnTo>
                      <a:pt x="92" y="10"/>
                    </a:lnTo>
                    <a:lnTo>
                      <a:pt x="88" y="18"/>
                    </a:lnTo>
                    <a:lnTo>
                      <a:pt x="81" y="26"/>
                    </a:lnTo>
                    <a:lnTo>
                      <a:pt x="73" y="33"/>
                    </a:lnTo>
                    <a:lnTo>
                      <a:pt x="64" y="40"/>
                    </a:lnTo>
                    <a:lnTo>
                      <a:pt x="56" y="47"/>
                    </a:lnTo>
                    <a:lnTo>
                      <a:pt x="49" y="54"/>
                    </a:lnTo>
                    <a:lnTo>
                      <a:pt x="43" y="62"/>
                    </a:lnTo>
                    <a:lnTo>
                      <a:pt x="38" y="64"/>
                    </a:lnTo>
                    <a:lnTo>
                      <a:pt x="34" y="67"/>
                    </a:lnTo>
                    <a:lnTo>
                      <a:pt x="28" y="67"/>
                    </a:lnTo>
                    <a:lnTo>
                      <a:pt x="22" y="65"/>
                    </a:lnTo>
                    <a:lnTo>
                      <a:pt x="16" y="64"/>
                    </a:lnTo>
                    <a:lnTo>
                      <a:pt x="11" y="63"/>
                    </a:lnTo>
                    <a:lnTo>
                      <a:pt x="5" y="61"/>
                    </a:lnTo>
                    <a:lnTo>
                      <a:pt x="0" y="58"/>
                    </a:lnTo>
                    <a:lnTo>
                      <a:pt x="9" y="48"/>
                    </a:lnTo>
                    <a:lnTo>
                      <a:pt x="20" y="40"/>
                    </a:lnTo>
                    <a:lnTo>
                      <a:pt x="31" y="31"/>
                    </a:lnTo>
                    <a:lnTo>
                      <a:pt x="44" y="24"/>
                    </a:lnTo>
                    <a:lnTo>
                      <a:pt x="57" y="17"/>
                    </a:lnTo>
                    <a:lnTo>
                      <a:pt x="69" y="11"/>
                    </a:lnTo>
                    <a:lnTo>
                      <a:pt x="82" y="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630897" name="Freeform 113"/>
            <p:cNvSpPr>
              <a:spLocks/>
            </p:cNvSpPr>
            <p:nvPr/>
          </p:nvSpPr>
          <p:spPr bwMode="auto">
            <a:xfrm>
              <a:off x="904" y="1296"/>
              <a:ext cx="2360" cy="2520"/>
            </a:xfrm>
            <a:custGeom>
              <a:avLst/>
              <a:gdLst>
                <a:gd name="T0" fmla="*/ 2360 w 2360"/>
                <a:gd name="T1" fmla="*/ 0 h 2520"/>
                <a:gd name="T2" fmla="*/ 1304 w 2360"/>
                <a:gd name="T3" fmla="*/ 1008 h 2520"/>
                <a:gd name="T4" fmla="*/ 1544 w 2360"/>
                <a:gd name="T5" fmla="*/ 1440 h 2520"/>
                <a:gd name="T6" fmla="*/ 248 w 2360"/>
                <a:gd name="T7" fmla="*/ 2352 h 2520"/>
                <a:gd name="T8" fmla="*/ 56 w 2360"/>
                <a:gd name="T9" fmla="*/ 2448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0" h="2520">
                  <a:moveTo>
                    <a:pt x="2360" y="0"/>
                  </a:moveTo>
                  <a:cubicBezTo>
                    <a:pt x="1900" y="384"/>
                    <a:pt x="1440" y="768"/>
                    <a:pt x="1304" y="1008"/>
                  </a:cubicBezTo>
                  <a:cubicBezTo>
                    <a:pt x="1168" y="1248"/>
                    <a:pt x="1720" y="1216"/>
                    <a:pt x="1544" y="1440"/>
                  </a:cubicBezTo>
                  <a:cubicBezTo>
                    <a:pt x="1368" y="1664"/>
                    <a:pt x="496" y="2184"/>
                    <a:pt x="248" y="2352"/>
                  </a:cubicBezTo>
                  <a:cubicBezTo>
                    <a:pt x="0" y="2520"/>
                    <a:pt x="28" y="2484"/>
                    <a:pt x="56" y="2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30898" name="Freeform 114"/>
            <p:cNvSpPr>
              <a:spLocks/>
            </p:cNvSpPr>
            <p:nvPr/>
          </p:nvSpPr>
          <p:spPr bwMode="auto">
            <a:xfrm>
              <a:off x="624" y="1248"/>
              <a:ext cx="2360" cy="2520"/>
            </a:xfrm>
            <a:custGeom>
              <a:avLst/>
              <a:gdLst>
                <a:gd name="T0" fmla="*/ 2360 w 2360"/>
                <a:gd name="T1" fmla="*/ 0 h 2520"/>
                <a:gd name="T2" fmla="*/ 1304 w 2360"/>
                <a:gd name="T3" fmla="*/ 1008 h 2520"/>
                <a:gd name="T4" fmla="*/ 1544 w 2360"/>
                <a:gd name="T5" fmla="*/ 1440 h 2520"/>
                <a:gd name="T6" fmla="*/ 248 w 2360"/>
                <a:gd name="T7" fmla="*/ 2352 h 2520"/>
                <a:gd name="T8" fmla="*/ 56 w 2360"/>
                <a:gd name="T9" fmla="*/ 2448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0" h="2520">
                  <a:moveTo>
                    <a:pt x="2360" y="0"/>
                  </a:moveTo>
                  <a:cubicBezTo>
                    <a:pt x="1900" y="384"/>
                    <a:pt x="1440" y="768"/>
                    <a:pt x="1304" y="1008"/>
                  </a:cubicBezTo>
                  <a:cubicBezTo>
                    <a:pt x="1168" y="1248"/>
                    <a:pt x="1720" y="1216"/>
                    <a:pt x="1544" y="1440"/>
                  </a:cubicBezTo>
                  <a:cubicBezTo>
                    <a:pt x="1368" y="1664"/>
                    <a:pt x="496" y="2184"/>
                    <a:pt x="248" y="2352"/>
                  </a:cubicBezTo>
                  <a:cubicBezTo>
                    <a:pt x="0" y="2520"/>
                    <a:pt x="28" y="2484"/>
                    <a:pt x="56" y="2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630899" name="Text Box 115"/>
            <p:cNvSpPr txBox="1">
              <a:spLocks noChangeArrowheads="1"/>
            </p:cNvSpPr>
            <p:nvPr/>
          </p:nvSpPr>
          <p:spPr bwMode="auto">
            <a:xfrm>
              <a:off x="950" y="3476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0" name="Text Box 116"/>
            <p:cNvSpPr txBox="1">
              <a:spLocks noChangeArrowheads="1"/>
            </p:cNvSpPr>
            <p:nvPr/>
          </p:nvSpPr>
          <p:spPr bwMode="auto">
            <a:xfrm>
              <a:off x="1200" y="3312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0</a:t>
              </a:r>
            </a:p>
          </p:txBody>
        </p:sp>
        <p:sp>
          <p:nvSpPr>
            <p:cNvPr id="630901" name="Text Box 117"/>
            <p:cNvSpPr txBox="1">
              <a:spLocks noChangeArrowheads="1"/>
            </p:cNvSpPr>
            <p:nvPr/>
          </p:nvSpPr>
          <p:spPr bwMode="auto">
            <a:xfrm>
              <a:off x="1440" y="316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2" name="Text Box 118"/>
            <p:cNvSpPr txBox="1">
              <a:spLocks noChangeArrowheads="1"/>
            </p:cNvSpPr>
            <p:nvPr/>
          </p:nvSpPr>
          <p:spPr bwMode="auto">
            <a:xfrm>
              <a:off x="1728" y="2976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3" name="Text Box 119"/>
            <p:cNvSpPr txBox="1">
              <a:spLocks noChangeArrowheads="1"/>
            </p:cNvSpPr>
            <p:nvPr/>
          </p:nvSpPr>
          <p:spPr bwMode="auto">
            <a:xfrm>
              <a:off x="2006" y="2804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4" name="Text Box 120"/>
            <p:cNvSpPr txBox="1">
              <a:spLocks noChangeArrowheads="1"/>
            </p:cNvSpPr>
            <p:nvPr/>
          </p:nvSpPr>
          <p:spPr bwMode="auto">
            <a:xfrm>
              <a:off x="2208" y="2592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0</a:t>
              </a:r>
            </a:p>
          </p:txBody>
        </p:sp>
        <p:sp>
          <p:nvSpPr>
            <p:cNvPr id="630905" name="Text Box 121"/>
            <p:cNvSpPr txBox="1">
              <a:spLocks noChangeArrowheads="1"/>
            </p:cNvSpPr>
            <p:nvPr/>
          </p:nvSpPr>
          <p:spPr bwMode="auto">
            <a:xfrm>
              <a:off x="2006" y="222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6" name="Text Box 122"/>
            <p:cNvSpPr txBox="1">
              <a:spLocks noChangeArrowheads="1"/>
            </p:cNvSpPr>
            <p:nvPr/>
          </p:nvSpPr>
          <p:spPr bwMode="auto">
            <a:xfrm>
              <a:off x="2150" y="1940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0</a:t>
              </a:r>
            </a:p>
          </p:txBody>
        </p:sp>
        <p:sp>
          <p:nvSpPr>
            <p:cNvPr id="630907" name="Text Box 123"/>
            <p:cNvSpPr txBox="1">
              <a:spLocks noChangeArrowheads="1"/>
            </p:cNvSpPr>
            <p:nvPr/>
          </p:nvSpPr>
          <p:spPr bwMode="auto">
            <a:xfrm>
              <a:off x="2400" y="172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0</a:t>
              </a:r>
            </a:p>
          </p:txBody>
        </p:sp>
        <p:sp>
          <p:nvSpPr>
            <p:cNvPr id="630908" name="Text Box 124"/>
            <p:cNvSpPr txBox="1">
              <a:spLocks noChangeArrowheads="1"/>
            </p:cNvSpPr>
            <p:nvPr/>
          </p:nvSpPr>
          <p:spPr bwMode="auto">
            <a:xfrm>
              <a:off x="2688" y="1488"/>
              <a:ext cx="1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630909" name="Text Box 125"/>
            <p:cNvSpPr txBox="1">
              <a:spLocks noChangeArrowheads="1"/>
            </p:cNvSpPr>
            <p:nvPr/>
          </p:nvSpPr>
          <p:spPr bwMode="auto">
            <a:xfrm>
              <a:off x="2928" y="124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630910" name="Line 126"/>
          <p:cNvSpPr>
            <a:spLocks noChangeShapeType="1"/>
          </p:cNvSpPr>
          <p:nvPr/>
        </p:nvSpPr>
        <p:spPr bwMode="auto">
          <a:xfrm flipV="1">
            <a:off x="762000" y="3810000"/>
            <a:ext cx="1600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1" name="Text Box 127"/>
          <p:cNvSpPr txBox="1">
            <a:spLocks noChangeArrowheads="1"/>
          </p:cNvSpPr>
          <p:nvPr/>
        </p:nvSpPr>
        <p:spPr bwMode="auto">
          <a:xfrm rot="-1969854">
            <a:off x="515938" y="38989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Increasing time</a:t>
            </a:r>
          </a:p>
        </p:txBody>
      </p:sp>
      <p:sp>
        <p:nvSpPr>
          <p:cNvPr id="630912" name="Rectangle 128"/>
          <p:cNvSpPr>
            <a:spLocks noChangeArrowheads="1"/>
          </p:cNvSpPr>
          <p:nvPr/>
        </p:nvSpPr>
        <p:spPr bwMode="auto">
          <a:xfrm>
            <a:off x="5486400" y="1371600"/>
            <a:ext cx="3048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630913" name="Text Box 129"/>
          <p:cNvSpPr txBox="1">
            <a:spLocks noChangeArrowheads="1"/>
          </p:cNvSpPr>
          <p:nvPr/>
        </p:nvSpPr>
        <p:spPr bwMode="auto">
          <a:xfrm>
            <a:off x="5410200" y="2438400"/>
            <a:ext cx="32766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         Main Memory </a:t>
            </a:r>
          </a:p>
          <a:p>
            <a:pPr algn="l" eaLnBrk="1" hangingPunct="1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(Synopsis Data Structures)</a:t>
            </a:r>
          </a:p>
          <a:p>
            <a:pPr algn="l" eaLnBrk="1" hangingPunct="1"/>
            <a:endParaRPr lang="en-US" sz="18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1" hangingPunct="1"/>
            <a:endParaRPr lang="en-US" sz="18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1" hangingPunct="1"/>
            <a:endParaRPr lang="en-US" sz="1800">
              <a:latin typeface="Times New Roman" pitchFamily="18" charset="0"/>
            </a:endParaRPr>
          </a:p>
        </p:txBody>
      </p:sp>
      <p:sp>
        <p:nvSpPr>
          <p:cNvPr id="630914" name="Line 130"/>
          <p:cNvSpPr>
            <a:spLocks noChangeShapeType="1"/>
          </p:cNvSpPr>
          <p:nvPr/>
        </p:nvSpPr>
        <p:spPr bwMode="auto">
          <a:xfrm>
            <a:off x="6096000" y="152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5" name="Line 131"/>
          <p:cNvSpPr>
            <a:spLocks noChangeShapeType="1"/>
          </p:cNvSpPr>
          <p:nvPr/>
        </p:nvSpPr>
        <p:spPr bwMode="auto">
          <a:xfrm flipH="1">
            <a:off x="6096000" y="1828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6" name="Line 132"/>
          <p:cNvSpPr>
            <a:spLocks noChangeShapeType="1"/>
          </p:cNvSpPr>
          <p:nvPr/>
        </p:nvSpPr>
        <p:spPr bwMode="auto">
          <a:xfrm>
            <a:off x="6248400" y="1828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7" name="Line 133"/>
          <p:cNvSpPr>
            <a:spLocks noChangeShapeType="1"/>
          </p:cNvSpPr>
          <p:nvPr/>
        </p:nvSpPr>
        <p:spPr bwMode="auto">
          <a:xfrm flipH="1">
            <a:off x="6248400" y="2057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8" name="Line 134"/>
          <p:cNvSpPr>
            <a:spLocks noChangeShapeType="1"/>
          </p:cNvSpPr>
          <p:nvPr/>
        </p:nvSpPr>
        <p:spPr bwMode="auto">
          <a:xfrm>
            <a:off x="6400800" y="2057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19" name="Line 135"/>
          <p:cNvSpPr>
            <a:spLocks noChangeShapeType="1"/>
          </p:cNvSpPr>
          <p:nvPr/>
        </p:nvSpPr>
        <p:spPr bwMode="auto">
          <a:xfrm flipH="1">
            <a:off x="5943600" y="1524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20" name="Line 136"/>
          <p:cNvSpPr>
            <a:spLocks noChangeShapeType="1"/>
          </p:cNvSpPr>
          <p:nvPr/>
        </p:nvSpPr>
        <p:spPr bwMode="auto">
          <a:xfrm flipH="1">
            <a:off x="5791200" y="1828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21" name="Rectangle 137"/>
          <p:cNvSpPr>
            <a:spLocks noChangeArrowheads="1"/>
          </p:cNvSpPr>
          <p:nvPr/>
        </p:nvSpPr>
        <p:spPr bwMode="auto">
          <a:xfrm>
            <a:off x="6934200" y="1676400"/>
            <a:ext cx="121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0922" name="Line 138"/>
          <p:cNvSpPr>
            <a:spLocks noChangeShapeType="1"/>
          </p:cNvSpPr>
          <p:nvPr/>
        </p:nvSpPr>
        <p:spPr bwMode="auto">
          <a:xfrm>
            <a:off x="7239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23" name="Line 139"/>
          <p:cNvSpPr>
            <a:spLocks noChangeShapeType="1"/>
          </p:cNvSpPr>
          <p:nvPr/>
        </p:nvSpPr>
        <p:spPr bwMode="auto">
          <a:xfrm>
            <a:off x="7620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30924" name="Text Box 140"/>
          <p:cNvSpPr txBox="1">
            <a:spLocks noChangeArrowheads="1"/>
          </p:cNvSpPr>
          <p:nvPr/>
        </p:nvSpPr>
        <p:spPr bwMode="auto">
          <a:xfrm>
            <a:off x="609600" y="5410200"/>
            <a:ext cx="155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>
                <a:latin typeface="Times New Roman" pitchFamily="18" charset="0"/>
              </a:rPr>
              <a:t>Data Stream</a:t>
            </a:r>
          </a:p>
        </p:txBody>
      </p:sp>
      <p:sp>
        <p:nvSpPr>
          <p:cNvPr id="630925" name="Rectangle 141"/>
          <p:cNvSpPr>
            <a:spLocks noChangeArrowheads="1"/>
          </p:cNvSpPr>
          <p:nvPr/>
        </p:nvSpPr>
        <p:spPr bwMode="auto">
          <a:xfrm>
            <a:off x="4495800" y="4191000"/>
            <a:ext cx="4343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Memory:</a:t>
            </a:r>
            <a:r>
              <a:rPr lang="en-US" sz="2000" dirty="0">
                <a:latin typeface="Times New Roman" pitchFamily="18" charset="0"/>
              </a:rPr>
              <a:t> poly(1/ε, log N)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Query/Update Time:</a:t>
            </a:r>
            <a:r>
              <a:rPr lang="en-US" sz="2000" dirty="0">
                <a:latin typeface="Times New Roman" pitchFamily="18" charset="0"/>
              </a:rPr>
              <a:t> poly(1/ε, log N)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N:</a:t>
            </a:r>
            <a:r>
              <a:rPr lang="en-US" sz="2000" dirty="0">
                <a:latin typeface="Times New Roman" pitchFamily="18" charset="0"/>
              </a:rPr>
              <a:t> # items so far, or window size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ε: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error parameter</a:t>
            </a:r>
          </a:p>
        </p:txBody>
      </p:sp>
      <p:cxnSp>
        <p:nvCxnSpPr>
          <p:cNvPr id="630926" name="AutoShape 142"/>
          <p:cNvCxnSpPr>
            <a:cxnSpLocks noChangeShapeType="1"/>
          </p:cNvCxnSpPr>
          <p:nvPr/>
        </p:nvCxnSpPr>
        <p:spPr bwMode="auto">
          <a:xfrm flipV="1">
            <a:off x="4800600" y="1905000"/>
            <a:ext cx="574675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40243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Counting Distinct Elements -Motivation</a:t>
            </a:r>
            <a:endParaRPr lang="en-S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Motivation: Various applications</a:t>
            </a:r>
          </a:p>
          <a:p>
            <a:endParaRPr lang="en-SG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971600" y="2276872"/>
            <a:ext cx="3744416" cy="1764776"/>
            <a:chOff x="971600" y="4437112"/>
            <a:chExt cx="3744416" cy="1764776"/>
          </a:xfrm>
        </p:grpSpPr>
        <p:sp>
          <p:nvSpPr>
            <p:cNvPr id="4" name="Flowchart: Summing Junction 3"/>
            <p:cNvSpPr/>
            <p:nvPr/>
          </p:nvSpPr>
          <p:spPr>
            <a:xfrm>
              <a:off x="1979712" y="515719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lowchart: Summing Junction 4"/>
            <p:cNvSpPr/>
            <p:nvPr/>
          </p:nvSpPr>
          <p:spPr>
            <a:xfrm>
              <a:off x="3059832" y="515719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lowchart: Summing Junction 5"/>
            <p:cNvSpPr/>
            <p:nvPr/>
          </p:nvSpPr>
          <p:spPr>
            <a:xfrm>
              <a:off x="3059832" y="587727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Summing Junction 6"/>
            <p:cNvSpPr/>
            <p:nvPr/>
          </p:nvSpPr>
          <p:spPr>
            <a:xfrm>
              <a:off x="4355976" y="515719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Summing Junction 7"/>
            <p:cNvSpPr/>
            <p:nvPr/>
          </p:nvSpPr>
          <p:spPr>
            <a:xfrm>
              <a:off x="3059832" y="443711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0" name="Straight Arrow Connector 9"/>
            <p:cNvCxnSpPr>
              <a:endCxn id="4" idx="2"/>
            </p:cNvCxnSpPr>
            <p:nvPr/>
          </p:nvCxnSpPr>
          <p:spPr>
            <a:xfrm>
              <a:off x="1043608" y="5301208"/>
              <a:ext cx="936104" cy="182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7"/>
              <a:endCxn id="8" idx="2"/>
            </p:cNvCxnSpPr>
            <p:nvPr/>
          </p:nvCxnSpPr>
          <p:spPr>
            <a:xfrm flipV="1">
              <a:off x="2287025" y="4599420"/>
              <a:ext cx="772807" cy="6053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6"/>
              <a:endCxn id="5" idx="2"/>
            </p:cNvCxnSpPr>
            <p:nvPr/>
          </p:nvCxnSpPr>
          <p:spPr>
            <a:xfrm>
              <a:off x="2339752" y="5319500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5"/>
              <a:endCxn id="6" idx="1"/>
            </p:cNvCxnSpPr>
            <p:nvPr/>
          </p:nvCxnSpPr>
          <p:spPr>
            <a:xfrm>
              <a:off x="2287025" y="5434269"/>
              <a:ext cx="825534" cy="4905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7" idx="1"/>
            </p:cNvCxnSpPr>
            <p:nvPr/>
          </p:nvCxnSpPr>
          <p:spPr>
            <a:xfrm>
              <a:off x="3419872" y="4599420"/>
              <a:ext cx="988831" cy="6053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  <a:endCxn id="7" idx="2"/>
            </p:cNvCxnSpPr>
            <p:nvPr/>
          </p:nvCxnSpPr>
          <p:spPr>
            <a:xfrm>
              <a:off x="3419872" y="5319500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6"/>
              <a:endCxn id="24" idx="2"/>
            </p:cNvCxnSpPr>
            <p:nvPr/>
          </p:nvCxnSpPr>
          <p:spPr>
            <a:xfrm>
              <a:off x="3419872" y="6039580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Summing Junction 23"/>
            <p:cNvSpPr/>
            <p:nvPr/>
          </p:nvSpPr>
          <p:spPr>
            <a:xfrm>
              <a:off x="4355976" y="5877272"/>
              <a:ext cx="360040" cy="324616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1600" y="5013176"/>
              <a:ext cx="784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40 </a:t>
              </a:r>
              <a:r>
                <a:rPr lang="en-US" sz="1400" b="1" dirty="0" err="1" smtClean="0"/>
                <a:t>Gbps</a:t>
              </a:r>
              <a:endParaRPr lang="en-SG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5696" y="4725144"/>
              <a:ext cx="636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8MB </a:t>
              </a:r>
            </a:p>
            <a:p>
              <a:pPr algn="ctr"/>
              <a:r>
                <a:rPr lang="en-US" sz="1400" b="1" dirty="0" smtClean="0"/>
                <a:t>SRAM</a:t>
              </a:r>
              <a:endParaRPr lang="en-SG" sz="14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12160" y="177281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Port Scanning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DDoS</a:t>
            </a:r>
            <a:r>
              <a:rPr lang="en-US" dirty="0" smtClean="0"/>
              <a:t> Attacks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Traffic Accounting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Traffic Engineering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Quality of Service</a:t>
            </a:r>
            <a:endParaRPr lang="en-SG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48638946"/>
              </p:ext>
            </p:extLst>
          </p:nvPr>
        </p:nvGraphicFramePr>
        <p:xfrm>
          <a:off x="1043608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364047" y="4941168"/>
            <a:ext cx="2343857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11960" y="4941168"/>
            <a:ext cx="26642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1840" y="5733256"/>
            <a:ext cx="311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Packet Filtering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 No of Packets – 6 </a:t>
            </a:r>
            <a:r>
              <a:rPr lang="en-US" dirty="0" smtClean="0">
                <a:solidFill>
                  <a:srgbClr val="FF0000"/>
                </a:solidFill>
              </a:rPr>
              <a:t> (n)</a:t>
            </a:r>
          </a:p>
          <a:p>
            <a:r>
              <a:rPr lang="en-US" dirty="0" smtClean="0"/>
              <a:t> No of</a:t>
            </a:r>
            <a:r>
              <a:rPr lang="en-SG" dirty="0" smtClean="0"/>
              <a:t> Distinct Packets – 3 </a:t>
            </a:r>
            <a:r>
              <a:rPr lang="en-SG" dirty="0" smtClean="0">
                <a:solidFill>
                  <a:srgbClr val="FF0000"/>
                </a:solidFill>
              </a:rPr>
              <a:t>(m)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529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Counting Distinct Elements - Problem</a:t>
            </a:r>
            <a:endParaRPr lang="en-SG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Problem: </a:t>
                </a:r>
                <a:r>
                  <a:rPr lang="en-US" sz="2400" dirty="0" smtClean="0"/>
                  <a:t>Given a stream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b="0" i="1" dirty="0" smtClean="0">
                        <a:latin typeface="Cambria Math"/>
                      </a:rPr>
                      <m:t> =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SG" sz="2400" b="0" i="1" baseline="-25000" dirty="0">
                        <a:latin typeface="Cambria Math"/>
                      </a:rPr>
                      <m:t>,</m:t>
                    </m:r>
                    <m:r>
                      <a:rPr lang="en-US" sz="2400" b="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SG" sz="2400" b="0" i="1" baseline="-25000" dirty="0" smtClean="0">
                        <a:latin typeface="Cambria Math"/>
                      </a:rPr>
                      <m:t>2, </m:t>
                    </m:r>
                    <m:r>
                      <a:rPr lang="en-SG" sz="2400" b="0" i="1" baseline="-25000" dirty="0">
                        <a:latin typeface="Cambria Math"/>
                      </a:rPr>
                      <m:t>…….,</m:t>
                    </m:r>
                    <m:r>
                      <a:rPr lang="en-US" sz="2400" b="0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err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&gt;∈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baseline="30000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/>
                  </a:rPr>
                  <a:t>of values.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/>
                  </a:rPr>
                  <a:t>be the number of distinct elements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/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i="0" dirty="0" smtClean="0">
                    <a:latin typeface="+mj-lt"/>
                    <a:ea typeface="Cambria Math"/>
                  </a:rPr>
                  <a:t> under the constraints for algorithms on data streams. </a:t>
                </a:r>
              </a:p>
              <a:p>
                <a:r>
                  <a:rPr lang="en-US" sz="2400" dirty="0" smtClean="0">
                    <a:latin typeface="+mj-lt"/>
                    <a:ea typeface="Cambria Math"/>
                  </a:rPr>
                  <a:t>Constraints: </a:t>
                </a:r>
              </a:p>
              <a:p>
                <a:pPr lvl="1"/>
                <a:r>
                  <a:rPr lang="en-US" sz="2000" dirty="0" smtClean="0">
                    <a:latin typeface="+mj-lt"/>
                    <a:ea typeface="Cambria Math"/>
                  </a:rPr>
                  <a:t>Elements in stream are presented sequentially and single pass is allowed.</a:t>
                </a:r>
              </a:p>
              <a:p>
                <a:pPr lvl="1"/>
                <a:r>
                  <a:rPr lang="en-US" sz="2000" dirty="0" smtClean="0">
                    <a:latin typeface="+mj-lt"/>
                    <a:ea typeface="Cambria Math"/>
                  </a:rPr>
                  <a:t>Limited space to operate. Expected space complexity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0" dirty="0" err="1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ea typeface="Cambria Math"/>
                      </a:rPr>
                      <m:t>min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000" i="1" dirty="0" err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)) </m:t>
                    </m:r>
                  </m:oMath>
                </a14:m>
                <a:r>
                  <a:rPr lang="en-US" sz="2000" dirty="0" smtClean="0">
                    <a:latin typeface="+mj-lt"/>
                    <a:ea typeface="Cambria Math"/>
                  </a:rPr>
                  <a:t>or smaller.</a:t>
                </a:r>
              </a:p>
              <a:p>
                <a:pPr lvl="1"/>
                <a:r>
                  <a:rPr lang="en-US" sz="2000" dirty="0" smtClean="0">
                    <a:latin typeface="+mj-lt"/>
                    <a:ea typeface="Cambria Math"/>
                  </a:rPr>
                  <a:t>Estimation Guarantees :  With Error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𝜺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&lt; </m:t>
                    </m:r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and high </a:t>
                </a:r>
                <a:r>
                  <a:rPr lang="en-US" sz="2000" dirty="0" err="1" smtClean="0"/>
                  <a:t>proability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59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443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Why Streaming algorithms</a:t>
            </a:r>
            <a:endParaRPr lang="en-GB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800" b="1" dirty="0" smtClean="0">
                <a:cs typeface="Calibri" pitchFamily="34" charset="0"/>
              </a:rPr>
              <a:t>Networks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>
                <a:cs typeface="Calibri" pitchFamily="34" charset="0"/>
              </a:rPr>
              <a:t>U</a:t>
            </a:r>
            <a:r>
              <a:rPr lang="en-GB" sz="1800" dirty="0" smtClean="0">
                <a:cs typeface="Calibri" pitchFamily="34" charset="0"/>
              </a:rPr>
              <a:t>p </a:t>
            </a:r>
            <a:r>
              <a:rPr lang="en-GB" sz="1800" dirty="0">
                <a:cs typeface="Calibri" pitchFamily="34" charset="0"/>
              </a:rPr>
              <a:t>to 1 Billion packets per hour per router.  Each ISP has </a:t>
            </a:r>
            <a:r>
              <a:rPr lang="en-GB" sz="1800" dirty="0" smtClean="0">
                <a:cs typeface="Calibri" pitchFamily="34" charset="0"/>
              </a:rPr>
              <a:t>hundreds of routers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>
                <a:cs typeface="Calibri" pitchFamily="34" charset="0"/>
              </a:rPr>
              <a:t>S</a:t>
            </a:r>
            <a:r>
              <a:rPr lang="en-GB" sz="1800" dirty="0" smtClean="0">
                <a:cs typeface="Calibri" pitchFamily="34" charset="0"/>
              </a:rPr>
              <a:t>pot </a:t>
            </a:r>
            <a:r>
              <a:rPr lang="en-GB" sz="1800" dirty="0">
                <a:cs typeface="Calibri" pitchFamily="34" charset="0"/>
              </a:rPr>
              <a:t>faults, drops, failures</a:t>
            </a:r>
          </a:p>
          <a:p>
            <a:r>
              <a:rPr lang="en-GB" sz="1800" b="1" dirty="0" smtClean="0">
                <a:cs typeface="Calibri" pitchFamily="34" charset="0"/>
              </a:rPr>
              <a:t>Genomics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cs typeface="Calibri" pitchFamily="34" charset="0"/>
              </a:rPr>
              <a:t>Whole </a:t>
            </a:r>
            <a:r>
              <a:rPr lang="en-GB" sz="1800" dirty="0">
                <a:cs typeface="Calibri" pitchFamily="34" charset="0"/>
              </a:rPr>
              <a:t>genome sequences for many species now </a:t>
            </a:r>
            <a:r>
              <a:rPr lang="en-GB" sz="1800" dirty="0" smtClean="0">
                <a:cs typeface="Calibri" pitchFamily="34" charset="0"/>
              </a:rPr>
              <a:t>available, each </a:t>
            </a:r>
            <a:r>
              <a:rPr lang="en-GB" sz="1800" dirty="0">
                <a:cs typeface="Calibri" pitchFamily="34" charset="0"/>
              </a:rPr>
              <a:t>megabytes to gigabytes in </a:t>
            </a:r>
            <a:r>
              <a:rPr lang="en-GB" sz="1800" dirty="0" smtClean="0">
                <a:cs typeface="Calibri" pitchFamily="34" charset="0"/>
              </a:rPr>
              <a:t>size</a:t>
            </a:r>
            <a:endParaRPr lang="en-GB" sz="1800" dirty="0"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800" dirty="0">
                <a:cs typeface="Calibri" pitchFamily="34" charset="0"/>
              </a:rPr>
              <a:t>Analyse genomes, detect functional regions, compare across species</a:t>
            </a:r>
          </a:p>
          <a:p>
            <a:r>
              <a:rPr lang="en-GB" sz="1800" b="1" dirty="0" smtClean="0">
                <a:cs typeface="Calibri" pitchFamily="34" charset="0"/>
              </a:rPr>
              <a:t>Telecommunications</a:t>
            </a:r>
          </a:p>
          <a:p>
            <a:pPr lvl="1">
              <a:buFont typeface="Wingdings" pitchFamily="2" charset="2"/>
              <a:buChar char="§"/>
            </a:pPr>
            <a:r>
              <a:rPr lang="en-GB" sz="1800" dirty="0" smtClean="0">
                <a:cs typeface="Calibri" pitchFamily="34" charset="0"/>
              </a:rPr>
              <a:t>There </a:t>
            </a:r>
            <a:r>
              <a:rPr lang="en-GB" sz="1800" dirty="0">
                <a:cs typeface="Calibri" pitchFamily="34" charset="0"/>
              </a:rPr>
              <a:t>are 3 Billion Telephone Calls in US each day, </a:t>
            </a:r>
            <a:r>
              <a:rPr lang="en-GB" sz="1800" dirty="0" smtClean="0">
                <a:cs typeface="Calibri" pitchFamily="34" charset="0"/>
              </a:rPr>
              <a:t>30 </a:t>
            </a:r>
            <a:r>
              <a:rPr lang="en-GB" sz="1800" dirty="0">
                <a:cs typeface="Calibri" pitchFamily="34" charset="0"/>
              </a:rPr>
              <a:t>Billion emails daily, 1 Billion SMS, IMs </a:t>
            </a:r>
            <a:endParaRPr lang="en-GB" sz="1800" dirty="0" smtClean="0"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800" dirty="0">
                <a:cs typeface="Calibri" pitchFamily="34" charset="0"/>
              </a:rPr>
              <a:t>Generate call quality stats, number/frequency of dropped </a:t>
            </a:r>
            <a:r>
              <a:rPr lang="en-GB" sz="1800" dirty="0" smtClean="0">
                <a:cs typeface="Calibri" pitchFamily="34" charset="0"/>
              </a:rPr>
              <a:t>calls</a:t>
            </a:r>
          </a:p>
          <a:p>
            <a:pPr lvl="1">
              <a:buFont typeface="Wingdings" pitchFamily="2" charset="2"/>
              <a:buChar char="§"/>
            </a:pPr>
            <a:endParaRPr lang="en-GB" sz="1800" dirty="0" smtClean="0"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cs typeface="Calibri" pitchFamily="34" charset="0"/>
              </a:rPr>
              <a:t>Infeasible to store all this data in random access memory for processing.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cs typeface="Calibri" pitchFamily="34" charset="0"/>
              </a:rPr>
              <a:t>Solution – process the data as a stream – streaming algorithms</a:t>
            </a:r>
            <a:endParaRPr lang="en-GB" sz="1800" dirty="0">
              <a:cs typeface="Calibri" pitchFamily="34" charset="0"/>
            </a:endParaRP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596903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5314-4C6F-47B1-BC30-D1F3D7D2D1D6}" type="slidenum">
              <a:rPr lang="en-US"/>
              <a:pPr/>
              <a:t>60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Naïve Approach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Counter C(</a:t>
            </a:r>
            <a:r>
              <a:rPr lang="en-US" sz="2400" dirty="0" err="1">
                <a:solidFill>
                  <a:schemeClr val="accent2"/>
                </a:solidFill>
              </a:rPr>
              <a:t>i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sz="2400" dirty="0"/>
              <a:t> for each domain value </a:t>
            </a:r>
            <a:r>
              <a:rPr lang="en-US" sz="2400" dirty="0" err="1" smtClean="0"/>
              <a:t>i</a:t>
            </a:r>
            <a:r>
              <a:rPr lang="en-US" sz="2400" dirty="0" smtClean="0"/>
              <a:t> in [n]</a:t>
            </a:r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Initialize counters</a:t>
            </a:r>
            <a:r>
              <a:rPr lang="en-US" sz="2400" dirty="0"/>
              <a:t> C(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  <a:r>
              <a:rPr lang="en-US" sz="2400" dirty="0">
                <a:sym typeface="Wingdings" pitchFamily="2" charset="2"/>
              </a:rPr>
              <a:t> </a:t>
            </a:r>
            <a:r>
              <a:rPr lang="en-US" sz="2400" dirty="0"/>
              <a:t>0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Scan X</a:t>
            </a:r>
            <a:r>
              <a:rPr lang="en-US" sz="2400" dirty="0"/>
              <a:t>  incrementing appropriate </a:t>
            </a:r>
            <a:r>
              <a:rPr lang="en-US" sz="2400" dirty="0" smtClean="0"/>
              <a:t>counters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Solution:  </a:t>
            </a:r>
            <a:r>
              <a:rPr lang="en-US" sz="2400" dirty="0" smtClean="0"/>
              <a:t>Distinct Values = Number of C(</a:t>
            </a:r>
            <a:r>
              <a:rPr lang="en-US" sz="2400" dirty="0" err="1" smtClean="0"/>
              <a:t>i</a:t>
            </a:r>
            <a:r>
              <a:rPr lang="en-US" sz="2400" dirty="0" smtClean="0"/>
              <a:t>) &gt; 0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Problem</a:t>
            </a:r>
            <a:endParaRPr 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Memory size</a:t>
            </a:r>
            <a:r>
              <a:rPr lang="en-US" sz="2200" dirty="0"/>
              <a:t> M &lt;&lt; n</a:t>
            </a:r>
            <a:endParaRPr lang="en-US" sz="2200" dirty="0">
              <a:solidFill>
                <a:schemeClr val="accent2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Space </a:t>
            </a:r>
            <a:r>
              <a:rPr lang="en-US" sz="2200" dirty="0" smtClean="0">
                <a:solidFill>
                  <a:schemeClr val="accent2"/>
                </a:solidFill>
              </a:rPr>
              <a:t>O(n)</a:t>
            </a:r>
            <a:r>
              <a:rPr lang="en-US" sz="2200" dirty="0" smtClean="0">
                <a:solidFill>
                  <a:srgbClr val="009900"/>
                </a:solidFill>
              </a:rPr>
              <a:t> </a:t>
            </a:r>
            <a:r>
              <a:rPr lang="en-US" sz="2200" dirty="0"/>
              <a:t>– possibly </a:t>
            </a:r>
            <a:r>
              <a:rPr lang="en-US" sz="2200" dirty="0" smtClean="0"/>
              <a:t>n </a:t>
            </a:r>
            <a:r>
              <a:rPr lang="en-US" sz="2200" dirty="0"/>
              <a:t>&gt;&gt; </a:t>
            </a:r>
            <a:r>
              <a:rPr lang="en-US" sz="2200" dirty="0" smtClean="0"/>
              <a:t>m</a:t>
            </a:r>
            <a:endParaRPr lang="en-US" sz="2200" dirty="0"/>
          </a:p>
          <a:p>
            <a:pPr lvl="2"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(e.g., when counting distinct words in web crawl)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Time O(n)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47771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Algorithm History</a:t>
            </a:r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Flajolet</a:t>
            </a:r>
            <a:r>
              <a:rPr lang="en-US" sz="2000" dirty="0">
                <a:solidFill>
                  <a:srgbClr val="008000"/>
                </a:solidFill>
              </a:rPr>
              <a:t> and Martin introduced </a:t>
            </a:r>
            <a:r>
              <a:rPr lang="en-US" sz="2000" dirty="0" smtClean="0">
                <a:solidFill>
                  <a:srgbClr val="008000"/>
                </a:solidFill>
              </a:rPr>
              <a:t>problem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for fixed 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prstClr val="black"/>
                </a:solidFill>
              </a:rPr>
              <a:t> in random oracle model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Alon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Matias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Szegedy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space/update time for fixed 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prstClr val="black"/>
                </a:solidFill>
              </a:rPr>
              <a:t> with no oracle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Gibbons and </a:t>
            </a:r>
            <a:r>
              <a:rPr lang="en-US" sz="2000" dirty="0" err="1">
                <a:solidFill>
                  <a:prstClr val="black"/>
                </a:solidFill>
              </a:rPr>
              <a:t>Tirthapura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Bar-</a:t>
            </a:r>
            <a:r>
              <a:rPr lang="en-US" sz="2000" dirty="0" err="1">
                <a:solidFill>
                  <a:prstClr val="black"/>
                </a:solidFill>
              </a:rPr>
              <a:t>Yossef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et </a:t>
            </a:r>
            <a:r>
              <a:rPr lang="en-US" sz="2000" dirty="0">
                <a:solidFill>
                  <a:prstClr val="black"/>
                </a:solidFill>
              </a:rPr>
              <a:t>al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1/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baseline="30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C0504D"/>
                </a:solidFill>
              </a:rPr>
              <a:t>log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 +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time, essentially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Similar space bound also obtained by </a:t>
            </a:r>
            <a:r>
              <a:rPr lang="en-US" sz="2000" dirty="0" err="1">
                <a:solidFill>
                  <a:prstClr val="black"/>
                </a:solidFill>
              </a:rPr>
              <a:t>Flajolet</a:t>
            </a:r>
            <a:r>
              <a:rPr lang="en-US" sz="2000" dirty="0">
                <a:solidFill>
                  <a:prstClr val="black"/>
                </a:solidFill>
              </a:rPr>
              <a:t> et al in the random oracle model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Kane, Nelson and </a:t>
            </a:r>
            <a:r>
              <a:rPr lang="en-US" sz="2000" dirty="0" smtClean="0">
                <a:solidFill>
                  <a:srgbClr val="008000"/>
                </a:solidFill>
              </a:rPr>
              <a:t>Woodruff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baseline="30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C0504D"/>
                </a:solidFill>
              </a:rPr>
              <a:t>+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O(1)</a:t>
            </a:r>
            <a:r>
              <a:rPr lang="en-US" sz="2000" dirty="0">
                <a:solidFill>
                  <a:prstClr val="black"/>
                </a:solidFill>
              </a:rPr>
              <a:t> update and reporting time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All time complexities are in unit-cost RAM model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39CD-8307-0B46-B9D2-07597E006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b="1" dirty="0" err="1"/>
              <a:t>Flajolet</a:t>
            </a:r>
            <a:r>
              <a:rPr lang="en-US" altLang="zh-TW" sz="3200" b="1" dirty="0"/>
              <a:t>-Martin </a:t>
            </a:r>
            <a:r>
              <a:rPr lang="en-US" altLang="zh-TW" sz="3200" b="1" dirty="0" smtClean="0"/>
              <a:t>Approach</a:t>
            </a:r>
            <a:endParaRPr lang="zh-TW" altLang="en-US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Hash function </a:t>
                </a:r>
                <a:r>
                  <a:rPr lang="en-US" altLang="zh-TW" i="1" dirty="0"/>
                  <a:t>h</a:t>
                </a:r>
                <a:r>
                  <a:rPr lang="en-US" altLang="zh-TW" dirty="0"/>
                  <a:t>: map </a:t>
                </a:r>
                <a:r>
                  <a:rPr lang="en-US" altLang="zh-TW" i="1" dirty="0"/>
                  <a:t>n</a:t>
                </a:r>
                <a:r>
                  <a:rPr lang="en-US" altLang="zh-TW" dirty="0"/>
                  <a:t> elements to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  <m:r>
                      <a:rPr lang="en-US" altLang="zh-TW" i="1" dirty="0" smtClean="0">
                        <a:latin typeface="Cambria Math"/>
                      </a:rPr>
                      <m:t>𝐿</m:t>
                    </m:r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1" dirty="0" smtClean="0">
                        <a:latin typeface="Cambria Math"/>
                      </a:rPr>
                      <m:t>log</m:t>
                    </m:r>
                    <m:r>
                      <a:rPr lang="en-US" altLang="zh-TW" i="1" baseline="-25000" dirty="0" smtClean="0">
                        <a:latin typeface="Cambria Math"/>
                      </a:rPr>
                      <m:t>2</m:t>
                    </m:r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bits </a:t>
                </a:r>
                <a:r>
                  <a:rPr lang="en-US" altLang="zh-TW" dirty="0" smtClean="0"/>
                  <a:t>(uniformly distributed over the set of binary strings of length L)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For y any non-negative integer, define bit(</a:t>
                </a:r>
                <a:r>
                  <a:rPr lang="en-US" altLang="zh-TW" i="1" dirty="0" smtClean="0"/>
                  <a:t>y</a:t>
                </a:r>
                <a:r>
                  <a:rPr lang="en-US" altLang="zh-TW" dirty="0"/>
                  <a:t>, </a:t>
                </a:r>
                <a:r>
                  <a:rPr lang="en-US" altLang="zh-TW" i="1" dirty="0"/>
                  <a:t>k</a:t>
                </a:r>
                <a:r>
                  <a:rPr lang="en-US" altLang="zh-TW" dirty="0"/>
                  <a:t>) = </a:t>
                </a:r>
                <a:r>
                  <a:rPr lang="en-US" altLang="zh-TW" i="1" dirty="0" err="1"/>
                  <a:t>k</a:t>
                </a:r>
                <a:r>
                  <a:rPr lang="en-US" altLang="zh-TW" baseline="30000" dirty="0" err="1"/>
                  <a:t>th</a:t>
                </a:r>
                <a:r>
                  <a:rPr lang="en-US" altLang="zh-TW" dirty="0"/>
                  <a:t> bit in the binary representation of </a:t>
                </a:r>
                <a:r>
                  <a:rPr lang="en-US" altLang="zh-TW" i="1" dirty="0" smtClean="0"/>
                  <a:t>y</a:t>
                </a:r>
              </a:p>
              <a:p>
                <a:endParaRPr lang="en-US" altLang="zh-TW" i="1" dirty="0"/>
              </a:p>
              <a:p>
                <a:pPr marL="457200" lvl="1" indent="0">
                  <a:buNone/>
                </a:pPr>
                <a:r>
                  <a:rPr lang="en-US" altLang="zh-TW" i="1" dirty="0" smtClean="0"/>
                  <a:t>		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𝑏𝑖𝑡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i="1" dirty="0" smtClean="0"/>
              </a:p>
              <a:p>
                <a:pPr marL="457200" lvl="1" indent="0">
                  <a:buNone/>
                </a:pPr>
                <a:endParaRPr lang="en-US" altLang="zh-TW" i="1" dirty="0"/>
              </a:p>
              <a:p>
                <a:pPr marL="0" indent="0">
                  <a:buNone/>
                </a:pPr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𝑏𝑖𝑡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≠0 </m:t>
                        </m:r>
                      </m:e>
                    </m:func>
                  </m:oMath>
                </a14:m>
                <a:r>
                  <a:rPr lang="en-US" altLang="zh-TW" i="1" dirty="0" smtClean="0"/>
                  <a:t>      if y &gt;0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		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TW" dirty="0" smtClean="0"/>
                  <a:t>			</a:t>
                </a:r>
                <a:r>
                  <a:rPr lang="en-US" altLang="zh-TW" i="1" dirty="0" smtClean="0"/>
                  <a:t>if y = 0</a:t>
                </a:r>
                <a:endParaRPr lang="en-US" altLang="zh-TW" i="1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>
                  <a:buFont typeface="Wingdings" pitchFamily="2" charset="2"/>
                  <a:buNone/>
                </a:pPr>
                <a:r>
                  <a:rPr lang="en-US" altLang="zh-TW" dirty="0" smtClean="0"/>
                  <a:t>			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𝜌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represents the position of the least significant –bit in the binary representation of y</a:t>
                </a:r>
                <a:endParaRPr lang="en-US" altLang="zh-TW" dirty="0"/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229600" cy="4525963"/>
              </a:xfrm>
              <a:blipFill rotWithShape="1">
                <a:blip r:embed="rId2" cstate="print"/>
                <a:stretch>
                  <a:fillRect l="-815" t="-2156" r="-519" b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SG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SG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S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62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8512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b="1" dirty="0" err="1"/>
              <a:t>Flajolet</a:t>
            </a:r>
            <a:r>
              <a:rPr lang="en-US" altLang="zh-TW" sz="3200" b="1" dirty="0"/>
              <a:t>-Martin </a:t>
            </a:r>
            <a:r>
              <a:rPr lang="en-US" altLang="zh-TW" sz="3200" b="1" dirty="0" smtClean="0"/>
              <a:t>Approach</a:t>
            </a:r>
            <a:endParaRPr lang="zh-TW" altLang="en-US" sz="32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/>
              <a:t>for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:=0 </a:t>
            </a:r>
            <a:r>
              <a:rPr lang="en-US" altLang="zh-TW" sz="2400" b="1" dirty="0"/>
              <a:t>to</a:t>
            </a:r>
            <a:r>
              <a:rPr lang="en-US" altLang="zh-TW" sz="2400" dirty="0"/>
              <a:t> </a:t>
            </a:r>
            <a:r>
              <a:rPr lang="en-US" altLang="zh-TW" sz="2400" i="1" dirty="0"/>
              <a:t>L</a:t>
            </a:r>
            <a:r>
              <a:rPr lang="en-US" altLang="zh-TW" sz="2400" dirty="0"/>
              <a:t>-1) </a:t>
            </a:r>
            <a:r>
              <a:rPr lang="en-US" altLang="zh-TW" sz="2400" b="1" dirty="0"/>
              <a:t>do</a:t>
            </a:r>
            <a:r>
              <a:rPr lang="en-US" altLang="zh-TW" sz="2400" dirty="0"/>
              <a:t> </a:t>
            </a:r>
            <a:r>
              <a:rPr lang="en-US" altLang="zh-TW" sz="2400" i="1" dirty="0"/>
              <a:t>BITMAP</a:t>
            </a:r>
            <a:r>
              <a:rPr lang="en-US" altLang="zh-TW" sz="2400" dirty="0"/>
              <a:t>[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]:=0;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/>
              <a:t>for</a:t>
            </a:r>
            <a:r>
              <a:rPr lang="en-US" altLang="zh-TW" sz="2400" dirty="0"/>
              <a:t> (</a:t>
            </a:r>
            <a:r>
              <a:rPr lang="en-US" altLang="zh-TW" sz="2400" b="1" dirty="0"/>
              <a:t>all</a:t>
            </a:r>
            <a:r>
              <a:rPr lang="en-US" altLang="zh-TW" sz="2400" dirty="0"/>
              <a:t> 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r>
              <a:rPr lang="en-US" altLang="zh-TW" sz="2400" b="1" dirty="0"/>
              <a:t>in</a:t>
            </a:r>
            <a:r>
              <a:rPr lang="en-US" altLang="zh-TW" sz="2400" dirty="0"/>
              <a:t> </a:t>
            </a:r>
            <a:r>
              <a:rPr lang="en-US" altLang="zh-TW" sz="2400" i="1" dirty="0"/>
              <a:t>M</a:t>
            </a:r>
            <a:r>
              <a:rPr lang="en-US" altLang="zh-TW" sz="2400" dirty="0"/>
              <a:t>) </a:t>
            </a:r>
            <a:r>
              <a:rPr lang="en-US" altLang="zh-TW" sz="2400" b="1" dirty="0"/>
              <a:t>do</a:t>
            </a:r>
            <a:r>
              <a:rPr lang="en-US" altLang="zh-TW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/>
              <a:t>	</a:t>
            </a:r>
            <a:r>
              <a:rPr lang="en-US" altLang="zh-TW" sz="2400" b="1" dirty="0"/>
              <a:t>begin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i="1" dirty="0"/>
              <a:t>		index</a:t>
            </a:r>
            <a:r>
              <a:rPr lang="en-US" altLang="zh-TW" sz="2400" dirty="0"/>
              <a:t>:=ρ(</a:t>
            </a:r>
            <a:r>
              <a:rPr lang="en-US" altLang="zh-TW" sz="2400" i="1" dirty="0"/>
              <a:t>h</a:t>
            </a:r>
            <a:r>
              <a:rPr lang="en-US" altLang="zh-TW" sz="2400" dirty="0"/>
              <a:t>(</a:t>
            </a:r>
            <a:r>
              <a:rPr lang="en-US" altLang="zh-TW" sz="2400" i="1" dirty="0"/>
              <a:t>x</a:t>
            </a:r>
            <a:r>
              <a:rPr lang="en-US" altLang="zh-TW" sz="2400" dirty="0"/>
              <a:t>));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/>
              <a:t>		</a:t>
            </a:r>
            <a:r>
              <a:rPr lang="en-US" altLang="zh-TW" sz="2400" b="1" dirty="0"/>
              <a:t>if</a:t>
            </a:r>
            <a:r>
              <a:rPr lang="en-US" altLang="zh-TW" sz="2400" dirty="0"/>
              <a:t> </a:t>
            </a:r>
            <a:r>
              <a:rPr lang="en-US" altLang="zh-TW" sz="2400" i="1" dirty="0"/>
              <a:t>BITMAP</a:t>
            </a:r>
            <a:r>
              <a:rPr lang="en-US" altLang="zh-TW" sz="2400" dirty="0"/>
              <a:t>[</a:t>
            </a:r>
            <a:r>
              <a:rPr lang="en-US" altLang="zh-TW" sz="2400" i="1" dirty="0"/>
              <a:t>index</a:t>
            </a:r>
            <a:r>
              <a:rPr lang="en-US" altLang="zh-TW" sz="2400" dirty="0"/>
              <a:t>]=0 </a:t>
            </a:r>
            <a:r>
              <a:rPr lang="en-US" altLang="zh-TW" sz="2400" b="1" dirty="0"/>
              <a:t>then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/>
              <a:t>			</a:t>
            </a:r>
            <a:r>
              <a:rPr lang="en-US" altLang="zh-TW" sz="2400" i="1" dirty="0"/>
              <a:t>BITMAP</a:t>
            </a:r>
            <a:r>
              <a:rPr lang="en-US" altLang="zh-TW" sz="2400" dirty="0"/>
              <a:t>[</a:t>
            </a:r>
            <a:r>
              <a:rPr lang="en-US" altLang="zh-TW" sz="2400" i="1" dirty="0"/>
              <a:t>index</a:t>
            </a:r>
            <a:r>
              <a:rPr lang="en-US" altLang="zh-TW" sz="2400" dirty="0"/>
              <a:t>]:=1;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/>
              <a:t>	</a:t>
            </a:r>
            <a:r>
              <a:rPr lang="en-US" altLang="zh-TW" sz="2400" b="1" dirty="0"/>
              <a:t>end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i="1" dirty="0"/>
              <a:t>R</a:t>
            </a:r>
            <a:r>
              <a:rPr lang="en-US" altLang="zh-TW" sz="2400" dirty="0"/>
              <a:t> := the largest </a:t>
            </a:r>
            <a:r>
              <a:rPr lang="en-US" altLang="zh-TW" sz="2400" i="1" dirty="0"/>
              <a:t>index</a:t>
            </a:r>
            <a:r>
              <a:rPr lang="en-US" altLang="zh-TW" sz="2400" dirty="0"/>
              <a:t> in </a:t>
            </a:r>
            <a:r>
              <a:rPr lang="en-US" altLang="zh-TW" sz="2400" i="1" dirty="0"/>
              <a:t>BITMAP</a:t>
            </a:r>
            <a:r>
              <a:rPr lang="en-US" altLang="zh-TW" sz="2400" dirty="0"/>
              <a:t> whose value equals to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i="1" dirty="0"/>
              <a:t>Estimate</a:t>
            </a:r>
            <a:r>
              <a:rPr lang="en-US" altLang="zh-TW" sz="2400" dirty="0"/>
              <a:t> := 2</a:t>
            </a:r>
            <a:r>
              <a:rPr lang="en-US" altLang="zh-TW" sz="2400" i="1" baseline="30000" dirty="0"/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63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867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93037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b="1" dirty="0"/>
              <a:t>Examples of bit(</a:t>
            </a:r>
            <a:r>
              <a:rPr lang="en-US" altLang="zh-TW" sz="3600" b="1" i="1" dirty="0"/>
              <a:t>y</a:t>
            </a:r>
            <a:r>
              <a:rPr lang="en-US" altLang="zh-TW" sz="3600" b="1" dirty="0"/>
              <a:t>, </a:t>
            </a:r>
            <a:r>
              <a:rPr lang="en-US" altLang="zh-TW" sz="3600" b="1" i="1" dirty="0"/>
              <a:t>k</a:t>
            </a:r>
            <a:r>
              <a:rPr lang="en-US" altLang="zh-TW" sz="3600" b="1" dirty="0"/>
              <a:t>) &amp; ρ(</a:t>
            </a:r>
            <a:r>
              <a:rPr lang="en-US" altLang="zh-TW" sz="3600" b="1" i="1" dirty="0"/>
              <a:t>y</a:t>
            </a:r>
            <a:r>
              <a:rPr lang="en-US" altLang="zh-TW" sz="3600" b="1" dirty="0"/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3810000" cy="4114800"/>
          </a:xfrm>
        </p:spPr>
        <p:txBody>
          <a:bodyPr/>
          <a:lstStyle/>
          <a:p>
            <a:r>
              <a:rPr lang="en-US" altLang="zh-TW" i="1" dirty="0"/>
              <a:t>y</a:t>
            </a:r>
            <a:r>
              <a:rPr lang="en-US" altLang="zh-TW" dirty="0"/>
              <a:t>=10=(</a:t>
            </a:r>
            <a:r>
              <a:rPr lang="en-US" altLang="zh-TW" dirty="0">
                <a:solidFill>
                  <a:schemeClr val="accent1"/>
                </a:solidFill>
              </a:rPr>
              <a:t>1</a:t>
            </a:r>
            <a:r>
              <a:rPr lang="en-US" altLang="zh-TW" dirty="0">
                <a:solidFill>
                  <a:schemeClr val="accent2"/>
                </a:solidFill>
              </a:rPr>
              <a:t>0</a:t>
            </a:r>
            <a:r>
              <a:rPr lang="en-US" altLang="zh-TW" dirty="0">
                <a:solidFill>
                  <a:schemeClr val="hlink"/>
                </a:solidFill>
              </a:rPr>
              <a:t>1</a:t>
            </a:r>
            <a:r>
              <a:rPr lang="en-US" altLang="zh-TW" dirty="0">
                <a:solidFill>
                  <a:schemeClr val="folHlink"/>
                </a:solidFill>
              </a:rPr>
              <a:t>0</a:t>
            </a:r>
            <a:r>
              <a:rPr lang="en-US" altLang="zh-TW" dirty="0"/>
              <a:t>)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bit(</a:t>
            </a:r>
            <a:r>
              <a:rPr lang="en-US" altLang="zh-TW" i="1" dirty="0"/>
              <a:t>y</a:t>
            </a:r>
            <a:r>
              <a:rPr lang="en-US" altLang="zh-TW" dirty="0"/>
              <a:t>,0)=</a:t>
            </a:r>
            <a:r>
              <a:rPr lang="en-US" altLang="zh-TW" dirty="0">
                <a:solidFill>
                  <a:schemeClr val="folHlink"/>
                </a:solidFill>
              </a:rPr>
              <a:t>0</a:t>
            </a:r>
            <a:r>
              <a:rPr lang="en-US" altLang="zh-TW" dirty="0"/>
              <a:t> bit(</a:t>
            </a:r>
            <a:r>
              <a:rPr lang="en-US" altLang="zh-TW" i="1" dirty="0"/>
              <a:t>y</a:t>
            </a:r>
            <a:r>
              <a:rPr lang="en-US" altLang="zh-TW" dirty="0"/>
              <a:t>,1)=</a:t>
            </a:r>
            <a:r>
              <a:rPr lang="en-US" altLang="zh-TW" dirty="0">
                <a:solidFill>
                  <a:schemeClr val="hlink"/>
                </a:solidFill>
              </a:rPr>
              <a:t>1</a:t>
            </a:r>
            <a:r>
              <a:rPr lang="en-US" altLang="zh-TW" dirty="0"/>
              <a:t> bit(</a:t>
            </a:r>
            <a:r>
              <a:rPr lang="en-US" altLang="zh-TW" i="1" dirty="0"/>
              <a:t>y</a:t>
            </a:r>
            <a:r>
              <a:rPr lang="en-US" altLang="zh-TW" dirty="0"/>
              <a:t>,2)=</a:t>
            </a:r>
            <a:r>
              <a:rPr lang="en-US" altLang="zh-TW" dirty="0">
                <a:solidFill>
                  <a:schemeClr val="accent2"/>
                </a:solidFill>
              </a:rPr>
              <a:t>0</a:t>
            </a:r>
            <a:r>
              <a:rPr lang="en-US" altLang="zh-TW" dirty="0"/>
              <a:t> bit(</a:t>
            </a:r>
            <a:r>
              <a:rPr lang="en-US" altLang="zh-TW" i="1" dirty="0"/>
              <a:t>y</a:t>
            </a:r>
            <a:r>
              <a:rPr lang="en-US" altLang="zh-TW" dirty="0"/>
              <a:t>,3)=</a:t>
            </a:r>
            <a:r>
              <a:rPr lang="en-US" altLang="zh-TW" dirty="0">
                <a:solidFill>
                  <a:schemeClr val="accent1"/>
                </a:solidFill>
              </a:rPr>
              <a:t>1</a:t>
            </a:r>
          </a:p>
          <a:p>
            <a:pPr lvl="1"/>
            <a:r>
              <a:rPr lang="en-US" altLang="zh-TW" dirty="0"/>
              <a:t> </a:t>
            </a:r>
          </a:p>
        </p:txBody>
      </p:sp>
      <p:graphicFrame>
        <p:nvGraphicFramePr>
          <p:cNvPr id="36983" name="Group 11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121069708"/>
              </p:ext>
            </p:extLst>
          </p:nvPr>
        </p:nvGraphicFramePr>
        <p:xfrm>
          <a:off x="4572000" y="1628800"/>
          <a:ext cx="3810000" cy="4770120"/>
        </p:xfrm>
        <a:graphic>
          <a:graphicData uri="http://schemas.openxmlformats.org/drawingml/2006/table">
            <a:tbl>
              <a:tblPr/>
              <a:tblGrid>
                <a:gridCol w="1065212"/>
                <a:gridCol w="1504950"/>
                <a:gridCol w="1239838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int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binary 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ρ(</a:t>
                      </a:r>
                      <a:r>
                        <a:rPr kumimoji="1" lang="en-US" altLang="zh-TW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y</a:t>
                      </a: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 (=</a:t>
                      </a:r>
                      <a:r>
                        <a:rPr kumimoji="1" lang="en-US" altLang="zh-TW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L</a:t>
                      </a: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81" name="Object 1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867829698"/>
              </p:ext>
            </p:extLst>
          </p:nvPr>
        </p:nvGraphicFramePr>
        <p:xfrm>
          <a:off x="1402978" y="3645024"/>
          <a:ext cx="2520950" cy="731837"/>
        </p:xfrm>
        <a:graphic>
          <a:graphicData uri="http://schemas.openxmlformats.org/presentationml/2006/ole">
            <p:oleObj spid="_x0000_s11365" name="方程式" r:id="rId3" imgW="1180588" imgH="342751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9EA-D4CF-4F98-8BF2-8A4F279E0C2D}" type="slidenum">
              <a:rPr lang="zh-TW" altLang="en-US" smtClean="0"/>
              <a:pPr/>
              <a:t>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4570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b="1" dirty="0" err="1"/>
              <a:t>Flajolet</a:t>
            </a:r>
            <a:r>
              <a:rPr lang="en-US" altLang="zh-TW" sz="3200" b="1" dirty="0"/>
              <a:t>-Martin </a:t>
            </a:r>
            <a:r>
              <a:rPr lang="en-US" altLang="zh-TW" sz="3200" b="1" dirty="0" smtClean="0"/>
              <a:t>Approach – Estimate Example</a:t>
            </a:r>
            <a:endParaRPr lang="zh-TW" altLang="en-US" sz="32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 smtClean="0"/>
                  <a:t>Part of a Unix manual file M of size 26692 lines is loaded of which 16405 are distinct.</a:t>
                </a:r>
              </a:p>
              <a:p>
                <a:r>
                  <a:rPr lang="en-US" altLang="zh-TW" sz="2800" dirty="0" smtClean="0"/>
                  <a:t>If </a:t>
                </a:r>
                <a:r>
                  <a:rPr lang="en-US" altLang="zh-TW" sz="2800" dirty="0"/>
                  <a:t>the final </a:t>
                </a:r>
                <a:r>
                  <a:rPr lang="en-US" altLang="zh-TW" sz="2800" i="1" dirty="0"/>
                  <a:t>BITMAP</a:t>
                </a:r>
                <a:r>
                  <a:rPr lang="en-US" altLang="zh-TW" sz="2800" dirty="0"/>
                  <a:t> looks like this:</a:t>
                </a:r>
              </a:p>
              <a:p>
                <a:pPr lvl="1" algn="ctr">
                  <a:buFont typeface="Wingdings" pitchFamily="2" charset="2"/>
                  <a:buNone/>
                </a:pPr>
                <a:r>
                  <a:rPr lang="en-US" altLang="zh-TW" sz="2400" dirty="0"/>
                  <a:t>0000,0000,1100,1111,1111,1111</a:t>
                </a:r>
              </a:p>
              <a:p>
                <a:r>
                  <a:rPr lang="en-US" altLang="zh-TW" sz="2800" dirty="0"/>
                  <a:t>The left most 1 appears at position 15</a:t>
                </a:r>
              </a:p>
              <a:p>
                <a:r>
                  <a:rPr lang="en-US" altLang="zh-TW" sz="2800" dirty="0"/>
                  <a:t>We say there are around 2</a:t>
                </a:r>
                <a:r>
                  <a:rPr lang="en-US" altLang="zh-TW" sz="2800" baseline="30000" dirty="0"/>
                  <a:t>15</a:t>
                </a:r>
                <a:r>
                  <a:rPr lang="en-US" altLang="zh-TW" sz="2800" dirty="0"/>
                  <a:t> distinct elements in the </a:t>
                </a:r>
                <a:r>
                  <a:rPr lang="en-US" altLang="zh-TW" sz="2800" dirty="0" smtClean="0"/>
                  <a:t>stream. </a:t>
                </a:r>
                <a:r>
                  <a:rPr lang="en-US" altLang="zh-TW" sz="2800" dirty="0"/>
                  <a:t>But </a:t>
                </a:r>
                <a:r>
                  <a:rPr lang="en-US" altLang="zh-TW" sz="2800" dirty="0" smtClean="0"/>
                  <a:t>2</a:t>
                </a:r>
                <a:r>
                  <a:rPr lang="en-US" altLang="zh-TW" sz="2800" baseline="30000" dirty="0" smtClean="0"/>
                  <a:t>14 </a:t>
                </a:r>
                <a:r>
                  <a:rPr lang="en-US" altLang="zh-TW" sz="2800" dirty="0" smtClean="0"/>
                  <a:t> = 16384.</a:t>
                </a:r>
              </a:p>
              <a:p>
                <a:r>
                  <a:rPr lang="en-US" altLang="zh-TW" sz="2800" dirty="0" smtClean="0"/>
                  <a:t>Estimate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/>
                      </a:rPr>
                      <m:t>𝐹</m:t>
                    </m:r>
                    <m:r>
                      <a:rPr lang="en-US" altLang="zh-TW" sz="28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≈</m:t>
                    </m:r>
                    <m:func>
                      <m:funcPr>
                        <m:ctrlP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sz="2800" dirty="0" smtClean="0"/>
                  <a:t> where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TW" altLang="en-US" sz="28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=0.77351</m:t>
                    </m:r>
                  </m:oMath>
                </a14:m>
                <a:r>
                  <a:rPr lang="en-US" altLang="zh-TW" sz="2800" dirty="0" smtClean="0"/>
                  <a:t> is the correction factor.</a:t>
                </a:r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l="-1259" t="-1213" r="-2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65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502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019-A591-4E84-B4DE-681563816725}" type="slidenum">
              <a:rPr lang="en-US"/>
              <a:pPr/>
              <a:t>66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/>
              <a:t>Flajolet</a:t>
            </a:r>
            <a:r>
              <a:rPr lang="en-US" sz="3600" b="1" dirty="0"/>
              <a:t>-Martin* Approach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3657600"/>
          </a:xfrm>
        </p:spPr>
        <p:txBody>
          <a:bodyPr/>
          <a:lstStyle/>
          <a:p>
            <a:r>
              <a:rPr lang="en-US"/>
              <a:t>Pick a hash function </a:t>
            </a:r>
            <a:r>
              <a:rPr lang="en-US" i="1"/>
              <a:t>h</a:t>
            </a:r>
            <a:r>
              <a:rPr lang="en-US"/>
              <a:t>  that maps each of the </a:t>
            </a:r>
            <a:r>
              <a:rPr lang="en-US" i="1"/>
              <a:t>n</a:t>
            </a:r>
            <a:r>
              <a:rPr lang="en-US"/>
              <a:t>  elements to at least log</a:t>
            </a:r>
            <a:r>
              <a:rPr lang="en-US" baseline="-25000"/>
              <a:t>2</a:t>
            </a:r>
            <a:r>
              <a:rPr lang="en-US" i="1"/>
              <a:t>n</a:t>
            </a:r>
            <a:r>
              <a:rPr lang="en-US"/>
              <a:t>  bits.</a:t>
            </a:r>
          </a:p>
          <a:p>
            <a:r>
              <a:rPr lang="en-US"/>
              <a:t>For each stream element </a:t>
            </a:r>
            <a:r>
              <a:rPr lang="en-US" i="1"/>
              <a:t>a</a:t>
            </a:r>
            <a:r>
              <a:rPr lang="en-US"/>
              <a:t>, let </a:t>
            </a:r>
            <a:r>
              <a:rPr lang="en-US" i="1"/>
              <a:t>r</a:t>
            </a:r>
            <a:r>
              <a:rPr lang="en-US"/>
              <a:t> (</a:t>
            </a:r>
            <a:r>
              <a:rPr lang="en-US" i="1"/>
              <a:t>a</a:t>
            </a:r>
            <a:r>
              <a:rPr lang="en-US"/>
              <a:t> ) be the number of trailing 0’s in </a:t>
            </a:r>
            <a:r>
              <a:rPr lang="en-US" i="1"/>
              <a:t>h </a:t>
            </a:r>
            <a:r>
              <a:rPr lang="en-US"/>
              <a:t>(</a:t>
            </a:r>
            <a:r>
              <a:rPr lang="en-US" i="1"/>
              <a:t>a </a:t>
            </a:r>
            <a:r>
              <a:rPr lang="en-US"/>
              <a:t>).</a:t>
            </a:r>
          </a:p>
          <a:p>
            <a:r>
              <a:rPr lang="en-US"/>
              <a:t>Record </a:t>
            </a:r>
            <a:r>
              <a:rPr lang="en-US" i="1"/>
              <a:t>R </a:t>
            </a:r>
            <a:r>
              <a:rPr lang="en-US"/>
              <a:t>= the maximum </a:t>
            </a:r>
            <a:r>
              <a:rPr lang="en-US" i="1"/>
              <a:t>r</a:t>
            </a:r>
            <a:r>
              <a:rPr lang="en-US"/>
              <a:t> (</a:t>
            </a:r>
            <a:r>
              <a:rPr lang="en-US" i="1"/>
              <a:t>a</a:t>
            </a:r>
            <a:r>
              <a:rPr lang="en-US"/>
              <a:t> ) seen.</a:t>
            </a:r>
          </a:p>
          <a:p>
            <a:r>
              <a:rPr lang="en-US"/>
              <a:t>Estimate = 2</a:t>
            </a:r>
            <a:r>
              <a:rPr lang="en-US" i="1" baseline="30000"/>
              <a:t>R</a:t>
            </a:r>
            <a:r>
              <a:rPr lang="en-US"/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9925" y="6280150"/>
            <a:ext cx="713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Really based on a variant due to AMS (Alon, Matias, and Szegedy) </a:t>
            </a:r>
          </a:p>
        </p:txBody>
      </p:sp>
    </p:spTree>
    <p:extLst>
      <p:ext uri="{BB962C8B-B14F-4D97-AF65-F5344CB8AC3E}">
        <p14:creationId xmlns:p14="http://schemas.microsoft.com/office/powerpoint/2010/main" xmlns="" val="34197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DB66-7996-4AD3-8BF7-20EC84595A11}" type="slidenum">
              <a:rPr lang="en-US"/>
              <a:pPr/>
              <a:t>67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Why It Works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72000"/>
          </a:xfrm>
        </p:spPr>
        <p:txBody>
          <a:bodyPr/>
          <a:lstStyle/>
          <a:p>
            <a:r>
              <a:rPr lang="en-US"/>
              <a:t>The probability that a given </a:t>
            </a:r>
            <a:r>
              <a:rPr lang="en-US" i="1"/>
              <a:t>h</a:t>
            </a:r>
            <a:r>
              <a:rPr lang="en-US"/>
              <a:t> (</a:t>
            </a:r>
            <a:r>
              <a:rPr lang="en-US" i="1"/>
              <a:t>a</a:t>
            </a:r>
            <a:r>
              <a:rPr lang="en-US"/>
              <a:t> ) ends in at least </a:t>
            </a:r>
            <a:r>
              <a:rPr lang="en-US" i="1"/>
              <a:t>r  </a:t>
            </a:r>
            <a:r>
              <a:rPr lang="en-US"/>
              <a:t>0’s is 2</a:t>
            </a:r>
            <a:r>
              <a:rPr lang="en-US" baseline="30000"/>
              <a:t>-</a:t>
            </a:r>
            <a:r>
              <a:rPr lang="en-US" i="1" baseline="30000"/>
              <a:t>r</a:t>
            </a:r>
            <a:r>
              <a:rPr lang="en-US"/>
              <a:t>.</a:t>
            </a:r>
          </a:p>
          <a:p>
            <a:r>
              <a:rPr lang="en-US"/>
              <a:t>If there are </a:t>
            </a:r>
            <a:r>
              <a:rPr lang="en-US" i="1"/>
              <a:t>m</a:t>
            </a:r>
            <a:r>
              <a:rPr lang="en-US"/>
              <a:t>  different elements, the probability that </a:t>
            </a:r>
            <a:r>
              <a:rPr lang="en-US" i="1"/>
              <a:t>R</a:t>
            </a:r>
            <a:r>
              <a:rPr lang="en-US"/>
              <a:t> </a:t>
            </a:r>
            <a:r>
              <a:rPr lang="en-US">
                <a:latin typeface="Lucida Sans Unicode" pitchFamily="34" charset="0"/>
              </a:rPr>
              <a:t>≥</a:t>
            </a:r>
            <a:r>
              <a:rPr lang="en-US">
                <a:latin typeface="MS Shell Dlg" charset="0"/>
              </a:rPr>
              <a:t> </a:t>
            </a:r>
            <a:r>
              <a:rPr lang="en-US" i="1"/>
              <a:t>r</a:t>
            </a:r>
            <a:r>
              <a:rPr lang="en-US"/>
              <a:t>  is 1 – (1 - 2</a:t>
            </a:r>
            <a:r>
              <a:rPr lang="en-US" baseline="30000"/>
              <a:t>-</a:t>
            </a:r>
            <a:r>
              <a:rPr lang="en-US" i="1" baseline="30000"/>
              <a:t>r</a:t>
            </a:r>
            <a:r>
              <a:rPr lang="en-US"/>
              <a:t> )</a:t>
            </a:r>
            <a:r>
              <a:rPr lang="en-US" baseline="30000"/>
              <a:t>m</a:t>
            </a:r>
            <a:r>
              <a:rPr lang="en-US"/>
              <a:t>.</a:t>
            </a:r>
            <a:endParaRPr lang="en-US" baseline="30000"/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5775325" y="3581400"/>
            <a:ext cx="2017713" cy="2014538"/>
            <a:chOff x="3638" y="2256"/>
            <a:chExt cx="1271" cy="1269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638" y="2948"/>
              <a:ext cx="127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Probability any</a:t>
              </a:r>
            </a:p>
            <a:p>
              <a:r>
                <a:rPr lang="en-US"/>
                <a:t>given h(a) ends in</a:t>
              </a:r>
            </a:p>
            <a:p>
              <a:r>
                <a:rPr lang="en-US"/>
                <a:t>fewer than </a:t>
              </a:r>
              <a:r>
                <a:rPr lang="en-US" i="1"/>
                <a:t>r</a:t>
              </a:r>
              <a:r>
                <a:rPr lang="en-US"/>
                <a:t>  0’s.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3840" y="2256"/>
              <a:ext cx="72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176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413125" y="3505200"/>
            <a:ext cx="4283075" cy="2090738"/>
            <a:chOff x="2150" y="2208"/>
            <a:chExt cx="2698" cy="1317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744" y="2208"/>
              <a:ext cx="110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150" y="2948"/>
              <a:ext cx="124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Prob. all h(a)’s</a:t>
              </a:r>
            </a:p>
            <a:p>
              <a:r>
                <a:rPr lang="en-US"/>
                <a:t>end in fewer than</a:t>
              </a:r>
            </a:p>
            <a:p>
              <a:r>
                <a:rPr lang="en-US" i="1"/>
                <a:t>r </a:t>
              </a:r>
              <a:r>
                <a:rPr lang="en-US"/>
                <a:t> 0’s.</a:t>
              </a: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2736" y="2592"/>
              <a:ext cx="100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xmlns="" val="18850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5D84-0CCD-4863-9682-50C5633FF81C}" type="slidenum">
              <a:rPr lang="en-US"/>
              <a:pPr/>
              <a:t>68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4572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Why It </a:t>
            </a:r>
            <a:r>
              <a:rPr lang="en-US" sz="3600" b="1" dirty="0" smtClean="0"/>
              <a:t>Works </a:t>
            </a:r>
            <a:r>
              <a:rPr lang="en-US" sz="3600" b="1" dirty="0"/>
              <a:t>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153400" cy="3886200"/>
          </a:xfrm>
        </p:spPr>
        <p:txBody>
          <a:bodyPr/>
          <a:lstStyle/>
          <a:p>
            <a:r>
              <a:rPr lang="en-US" dirty="0"/>
              <a:t>Since 2</a:t>
            </a:r>
            <a:r>
              <a:rPr lang="en-US" baseline="30000" dirty="0"/>
              <a:t>-r</a:t>
            </a:r>
            <a:r>
              <a:rPr lang="en-US" dirty="0"/>
              <a:t> is small, 1 - (1-2</a:t>
            </a:r>
            <a:r>
              <a:rPr lang="en-US" baseline="30000" dirty="0"/>
              <a:t>-r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dirty="0"/>
              <a:t> 1 - </a:t>
            </a:r>
            <a:r>
              <a:rPr lang="en-US" i="1" dirty="0"/>
              <a:t>e </a:t>
            </a:r>
            <a:r>
              <a:rPr lang="en-US" baseline="30000" dirty="0"/>
              <a:t>-m2   </a:t>
            </a:r>
            <a:r>
              <a:rPr lang="en-US" dirty="0"/>
              <a:t>.</a:t>
            </a:r>
          </a:p>
          <a:p>
            <a:r>
              <a:rPr lang="en-US" dirty="0"/>
              <a:t>If 2</a:t>
            </a:r>
            <a:r>
              <a:rPr lang="en-US" baseline="30000" dirty="0"/>
              <a:t>r</a:t>
            </a:r>
            <a:r>
              <a:rPr lang="en-US" dirty="0"/>
              <a:t> &gt;&gt; </a:t>
            </a:r>
            <a:r>
              <a:rPr lang="en-US" i="1" dirty="0"/>
              <a:t>m</a:t>
            </a:r>
            <a:r>
              <a:rPr lang="en-US" dirty="0"/>
              <a:t>, 1 - (1 - 2</a:t>
            </a:r>
            <a:r>
              <a:rPr lang="en-US" baseline="30000" dirty="0"/>
              <a:t>-r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dirty="0">
                <a:latin typeface="MS Shell Dlg" charset="0"/>
              </a:rPr>
              <a:t> </a:t>
            </a:r>
            <a:r>
              <a:rPr lang="en-US" dirty="0"/>
              <a:t>1 - (1 - m2</a:t>
            </a:r>
            <a:r>
              <a:rPr lang="en-US" baseline="30000" dirty="0"/>
              <a:t>-r</a:t>
            </a:r>
            <a:r>
              <a:rPr lang="en-US" dirty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 	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dirty="0"/>
              <a:t> </a:t>
            </a:r>
            <a:r>
              <a:rPr lang="en-US" i="1" dirty="0"/>
              <a:t>m </a:t>
            </a:r>
            <a:r>
              <a:rPr lang="en-US" dirty="0"/>
              <a:t>/2</a:t>
            </a:r>
            <a:r>
              <a:rPr lang="en-US" i="1" baseline="30000" dirty="0"/>
              <a:t>r 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i="1" baseline="30000" dirty="0"/>
              <a:t> </a:t>
            </a:r>
            <a:r>
              <a:rPr lang="en-US" dirty="0"/>
              <a:t>0.</a:t>
            </a:r>
          </a:p>
          <a:p>
            <a:r>
              <a:rPr lang="en-US" dirty="0"/>
              <a:t>If 2</a:t>
            </a:r>
            <a:r>
              <a:rPr lang="en-US" baseline="30000" dirty="0"/>
              <a:t>r</a:t>
            </a:r>
            <a:r>
              <a:rPr lang="en-US" dirty="0"/>
              <a:t> &lt;&lt; </a:t>
            </a:r>
            <a:r>
              <a:rPr lang="en-US" i="1" dirty="0"/>
              <a:t>m</a:t>
            </a:r>
            <a:r>
              <a:rPr lang="en-US" dirty="0"/>
              <a:t>, 1 - (1 - 2</a:t>
            </a:r>
            <a:r>
              <a:rPr lang="en-US" baseline="30000" dirty="0"/>
              <a:t>-r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dirty="0"/>
              <a:t> 1 -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aseline="30000" dirty="0"/>
              <a:t>-m2   </a:t>
            </a:r>
            <a:r>
              <a:rPr lang="en-US" dirty="0">
                <a:latin typeface="Lucida Sans Unicode" pitchFamily="34" charset="0"/>
              </a:rPr>
              <a:t>≈</a:t>
            </a:r>
            <a:r>
              <a:rPr lang="en-US" baseline="30000" dirty="0"/>
              <a:t> </a:t>
            </a:r>
            <a:r>
              <a:rPr lang="en-US" dirty="0"/>
              <a:t>1.</a:t>
            </a:r>
          </a:p>
          <a:p>
            <a:r>
              <a:rPr lang="en-US" dirty="0"/>
              <a:t>Thus, 2</a:t>
            </a:r>
            <a:r>
              <a:rPr lang="en-US" i="1" baseline="30000" dirty="0"/>
              <a:t>R</a:t>
            </a:r>
            <a:r>
              <a:rPr lang="en-US" dirty="0"/>
              <a:t>  will almost always be around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092280" y="2057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-r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66966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-r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48200" y="3352800"/>
            <a:ext cx="2503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First 2 terms of the</a:t>
            </a:r>
          </a:p>
          <a:p>
            <a:r>
              <a:rPr lang="en-US">
                <a:solidFill>
                  <a:srgbClr val="33CC33"/>
                </a:solidFill>
              </a:rPr>
              <a:t>Taylor expansion of </a:t>
            </a:r>
            <a:r>
              <a:rPr lang="en-US" i="1">
                <a:solidFill>
                  <a:srgbClr val="33CC33"/>
                </a:solidFill>
              </a:rPr>
              <a:t>e</a:t>
            </a:r>
            <a:r>
              <a:rPr lang="en-US">
                <a:solidFill>
                  <a:srgbClr val="33CC33"/>
                </a:solidFill>
              </a:rPr>
              <a:t> </a:t>
            </a:r>
            <a:r>
              <a:rPr lang="en-US" baseline="30000">
                <a:solidFill>
                  <a:srgbClr val="33CC33"/>
                </a:solidFill>
              </a:rPr>
              <a:t>x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6166966" y="3360107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3793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Algorithm History</a:t>
            </a:r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Flajolet</a:t>
            </a:r>
            <a:r>
              <a:rPr lang="en-US" sz="2000" dirty="0">
                <a:solidFill>
                  <a:srgbClr val="008000"/>
                </a:solidFill>
              </a:rPr>
              <a:t> and Martin introduced </a:t>
            </a:r>
            <a:r>
              <a:rPr lang="en-US" sz="2000" dirty="0" smtClean="0">
                <a:solidFill>
                  <a:srgbClr val="008000"/>
                </a:solidFill>
              </a:rPr>
              <a:t>problem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for fixed 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prstClr val="black"/>
                </a:solidFill>
              </a:rPr>
              <a:t> in random oracle model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Alon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Matias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Szegedy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space/update time for fixed 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prstClr val="black"/>
                </a:solidFill>
              </a:rPr>
              <a:t> with no oracle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Gibbons and </a:t>
            </a:r>
            <a:r>
              <a:rPr lang="en-US" sz="2000" dirty="0" err="1">
                <a:solidFill>
                  <a:prstClr val="black"/>
                </a:solidFill>
              </a:rPr>
              <a:t>Tirthapura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Bar-</a:t>
            </a:r>
            <a:r>
              <a:rPr lang="en-US" sz="2000" dirty="0" err="1">
                <a:solidFill>
                  <a:prstClr val="black"/>
                </a:solidFill>
              </a:rPr>
              <a:t>Yossef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et </a:t>
            </a:r>
            <a:r>
              <a:rPr lang="en-US" sz="2000" dirty="0">
                <a:solidFill>
                  <a:prstClr val="black"/>
                </a:solidFill>
              </a:rPr>
              <a:t>al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 err="1">
                <a:solidFill>
                  <a:srgbClr val="C0504D"/>
                </a:solidFill>
              </a:rPr>
              <a:t>O(log</a:t>
            </a:r>
            <a:r>
              <a:rPr lang="en-US" sz="2000" dirty="0">
                <a:solidFill>
                  <a:srgbClr val="C0504D"/>
                </a:solidFill>
              </a:rPr>
              <a:t> 1/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baseline="30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C0504D"/>
                </a:solidFill>
              </a:rPr>
              <a:t>log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 +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update time, essentially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Similar space bound also obtained by </a:t>
            </a:r>
            <a:r>
              <a:rPr lang="en-US" sz="2000" dirty="0" err="1">
                <a:solidFill>
                  <a:prstClr val="black"/>
                </a:solidFill>
              </a:rPr>
              <a:t>Flajolet</a:t>
            </a:r>
            <a:r>
              <a:rPr lang="en-US" sz="2000" dirty="0">
                <a:solidFill>
                  <a:prstClr val="black"/>
                </a:solidFill>
              </a:rPr>
              <a:t> et al in the random oracle model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Kane, Nelson and </a:t>
            </a:r>
            <a:r>
              <a:rPr lang="en-US" sz="2000" dirty="0" smtClean="0">
                <a:solidFill>
                  <a:srgbClr val="008000"/>
                </a:solidFill>
              </a:rPr>
              <a:t>Woodruff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C0504D"/>
                </a:solidFill>
              </a:rPr>
              <a:t>O(</a:t>
            </a:r>
            <a:r>
              <a:rPr lang="el-GR" sz="2000" dirty="0">
                <a:solidFill>
                  <a:srgbClr val="C0504D"/>
                </a:solidFill>
              </a:rPr>
              <a:t>ε</a:t>
            </a:r>
            <a:r>
              <a:rPr lang="el-GR" sz="2000" baseline="30000" dirty="0">
                <a:solidFill>
                  <a:srgbClr val="C0504D"/>
                </a:solidFill>
              </a:rPr>
              <a:t>-2</a:t>
            </a:r>
            <a:r>
              <a:rPr lang="en-US" sz="2000" baseline="30000" dirty="0">
                <a:solidFill>
                  <a:srgbClr val="C0504D"/>
                </a:solidFill>
              </a:rPr>
              <a:t> </a:t>
            </a:r>
            <a:r>
              <a:rPr lang="en-US" sz="2000" dirty="0">
                <a:solidFill>
                  <a:srgbClr val="C0504D"/>
                </a:solidFill>
              </a:rPr>
              <a:t>+ log </a:t>
            </a:r>
            <a:r>
              <a:rPr lang="en-US" sz="2000" dirty="0" err="1">
                <a:solidFill>
                  <a:srgbClr val="C0504D"/>
                </a:solidFill>
              </a:rPr>
              <a:t>n</a:t>
            </a:r>
            <a:r>
              <a:rPr lang="en-US" sz="2000" dirty="0">
                <a:solidFill>
                  <a:srgbClr val="C0504D"/>
                </a:solidFill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space and </a:t>
            </a:r>
            <a:r>
              <a:rPr lang="en-US" sz="2000" dirty="0">
                <a:solidFill>
                  <a:srgbClr val="C0504D"/>
                </a:solidFill>
              </a:rPr>
              <a:t>O(1)</a:t>
            </a:r>
            <a:r>
              <a:rPr lang="en-US" sz="2000" dirty="0">
                <a:solidFill>
                  <a:prstClr val="black"/>
                </a:solidFill>
              </a:rPr>
              <a:t> update and reporting time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All time complexities are in unit-cost RAM model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39CD-8307-0B46-B9D2-07597E006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4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GB" sz="3600" b="1" dirty="0">
                <a:latin typeface="Calibri" pitchFamily="34" charset="0"/>
                <a:cs typeface="Calibri" pitchFamily="34" charset="0"/>
              </a:rPr>
              <a:t>Basic setup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800" b="1" dirty="0">
                <a:latin typeface="Calibri" pitchFamily="34" charset="0"/>
                <a:cs typeface="Calibri" pitchFamily="34" charset="0"/>
              </a:rPr>
              <a:t>Data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stream: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sequence  A = &lt;a</a:t>
            </a:r>
            <a:r>
              <a:rPr lang="en-GB" sz="18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, a</a:t>
            </a:r>
            <a:r>
              <a:rPr lang="en-GB" sz="18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,...,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&gt;,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where the elements of the sequence (called tokens) are drawn from the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universe [n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] = {1, 2, ..., n}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Aim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compute a function over the stream,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eg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median, number of distinct elements, longest increasing sequence, etc.</a:t>
            </a:r>
          </a:p>
          <a:p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Target Space complexity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Since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m and n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are “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huge,” we want to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make s (bits of random access memory)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much smaller than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these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pecifically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, we want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to be </a:t>
            </a:r>
            <a:r>
              <a:rPr lang="en-GB" sz="1600" dirty="0" err="1">
                <a:latin typeface="Calibri" pitchFamily="34" charset="0"/>
                <a:cs typeface="Calibri" pitchFamily="34" charset="0"/>
              </a:rPr>
              <a:t>sublinear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in both m and n.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best would be to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achieve</a:t>
            </a:r>
          </a:p>
          <a:p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37112"/>
            <a:ext cx="1524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287" y="5286375"/>
            <a:ext cx="1762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52050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 Optimal Algorithm for the Distinct Elements Problem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Daniel M. Kane, </a:t>
            </a:r>
            <a:r>
              <a:rPr lang="en-US" sz="2400" dirty="0" err="1" smtClean="0">
                <a:solidFill>
                  <a:schemeClr val="tx1"/>
                </a:solidFill>
              </a:rPr>
              <a:t>Jelani</a:t>
            </a:r>
            <a:r>
              <a:rPr lang="en-US" sz="2400" dirty="0" smtClean="0">
                <a:solidFill>
                  <a:schemeClr val="tx1"/>
                </a:solidFill>
              </a:rPr>
              <a:t> Nelson, David P. Woodruff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44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Overview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Computes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(1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approximation using an optimal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ε</a:t>
                </a:r>
                <a:r>
                  <a:rPr lang="el-GR" baseline="30000" dirty="0" smtClean="0">
                    <a:solidFill>
                      <a:srgbClr val="FF0000"/>
                    </a:solidFill>
                  </a:rPr>
                  <a:t>-2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+ log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bits of space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with 2/3 success probability, where 0 &lt;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ε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&lt; 1 is given</a:t>
                </a:r>
              </a:p>
              <a:p>
                <a:pPr>
                  <a:buNone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Process each stream update in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(1)  worst-case time     </a:t>
                </a:r>
                <a:endParaRPr lang="el-GR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720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Foundation technique 1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f it is known that R=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Θ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(F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(1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estimation becomes easier</a:t>
                </a:r>
              </a:p>
              <a:p>
                <a:pPr>
                  <a:buNone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Run a constant-factor estimation at the end of the stream to achieve R before the main estimation algorithm </a:t>
                </a:r>
                <a:r>
                  <a:rPr lang="en-US" dirty="0" err="1" smtClean="0">
                    <a:solidFill>
                      <a:srgbClr val="000000"/>
                    </a:solidFill>
                    <a:sym typeface="Wingdings"/>
                  </a:rPr>
                  <a:t></a:t>
                </a:r>
                <a:r>
                  <a:rPr lang="en-US" dirty="0" smtClean="0">
                    <a:solidFill>
                      <a:srgbClr val="000000"/>
                    </a:solidFill>
                    <a:sym typeface="Wingdings"/>
                  </a:rPr>
                  <a:t> ROUGH ESTIMATOR</a:t>
                </a: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61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9742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Foundation technique 2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Balls and Bins Approach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use truly random function </a:t>
                </a:r>
                <a:r>
                  <a:rPr lang="en-US" sz="2800" i="1" dirty="0" err="1" smtClean="0">
                    <a:solidFill>
                      <a:srgbClr val="000000"/>
                    </a:solidFill>
                  </a:rPr>
                  <a:t>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to map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balls into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bins and count the number of non-empty bins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Instead of using </a:t>
                </a:r>
                <a:r>
                  <a:rPr lang="en-US" sz="2800" i="1" dirty="0" smtClean="0">
                    <a:solidFill>
                      <a:srgbClr val="000000"/>
                    </a:solidFill>
                    <a:sym typeface="Wingdings"/>
                  </a:rPr>
                  <a:t>f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,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/>
                      </a:rPr>
                      <m:t>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/>
                              </a:rPr>
                              <m:t>𝑙𝑜𝑔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  <m:t>𝜀</m:t>
                                </m:r>
                              </m:den>
                            </m:f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/>
                              </a:rPr>
                              <m:t>𝑙𝑜𝑔𝑙𝑜𝑔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sym typeface="Wingdings"/>
                                  </a:rPr>
                                  <m:t>𝜀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- wise independent mapping </a:t>
                </a:r>
                <a:r>
                  <a:rPr lang="en-US" sz="2800" i="1" dirty="0" smtClean="0">
                    <a:solidFill>
                      <a:srgbClr val="000000"/>
                    </a:solidFill>
                    <a:sym typeface="Wingdings"/>
                  </a:rPr>
                  <a:t>g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 then the expected number of non-empty bins under </a:t>
                </a:r>
                <a:r>
                  <a:rPr lang="en-US" sz="2800" i="1" dirty="0" smtClean="0">
                    <a:solidFill>
                      <a:srgbClr val="000000"/>
                    </a:solidFill>
                    <a:sym typeface="Wingdings"/>
                  </a:rPr>
                  <a:t>g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 is the same as under </a:t>
                </a:r>
                <a:r>
                  <a:rPr lang="en-US" sz="2800" i="1" dirty="0" smtClean="0">
                    <a:solidFill>
                      <a:srgbClr val="000000"/>
                    </a:solidFill>
                    <a:sym typeface="Wingdings"/>
                  </a:rPr>
                  <a:t>f</a:t>
                </a:r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, up to a factor of </a:t>
                </a:r>
                <a:r>
                  <a:rPr lang="en-US" sz="2811" dirty="0" smtClean="0">
                    <a:solidFill>
                      <a:srgbClr val="000000"/>
                    </a:solidFill>
                  </a:rPr>
                  <a:t>(1 ± </a:t>
                </a:r>
                <a:r>
                  <a:rPr lang="el-GR" sz="2811" dirty="0" smtClean="0">
                    <a:solidFill>
                      <a:srgbClr val="000000"/>
                    </a:solidFill>
                  </a:rPr>
                  <a:t>ε</a:t>
                </a:r>
                <a:r>
                  <a:rPr lang="en-US" sz="2811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sym typeface="Wingdings"/>
                  </a:rPr>
                  <a:t> </a:t>
                </a:r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269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764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Rough Estimator (RE)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48200"/>
                <a:ext cx="8229600" cy="194915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With probability 1 - o(1</a:t>
                </a:r>
                <a:r>
                  <a:rPr lang="en-US" dirty="0"/>
                  <a:t>), the 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of RE satisfies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for every </a:t>
                </a:r>
                <a:r>
                  <a:rPr lang="en-US" dirty="0"/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[m]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𝑅𝐸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simultaneously</a:t>
                </a:r>
              </a:p>
              <a:p>
                <a:r>
                  <a:rPr lang="en-US" dirty="0" smtClean="0"/>
                  <a:t>The space used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O(log(n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))</a:t>
                </a:r>
              </a:p>
              <a:p>
                <a:r>
                  <a:rPr lang="en-US" dirty="0"/>
                  <a:t>C</a:t>
                </a:r>
                <a:r>
                  <a:rPr lang="en-US" dirty="0" smtClean="0"/>
                  <a:t>an </a:t>
                </a:r>
                <a:r>
                  <a:rPr lang="en-US" dirty="0"/>
                  <a:t>be implemented </a:t>
                </a:r>
                <a:r>
                  <a:rPr lang="en-US" dirty="0" smtClean="0"/>
                  <a:t>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O(1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dirty="0"/>
                  <a:t> worst-case update and reporting times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48200"/>
                <a:ext cx="8229600" cy="1949152"/>
              </a:xfrm>
              <a:blipFill rotWithShape="1">
                <a:blip r:embed="rId2" cstate="print"/>
                <a:stretch>
                  <a:fillRect l="-593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17638"/>
            <a:ext cx="8715558" cy="32305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422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Main Algorithm(1)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75952"/>
            <a:ext cx="8705850" cy="4169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5517232"/>
                <a:ext cx="8229600" cy="10367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The algorithm outputs </a:t>
                </a:r>
                <a:r>
                  <a:rPr lang="en-US" sz="2800" dirty="0"/>
                  <a:t>a </a:t>
                </a:r>
                <a:r>
                  <a:rPr lang="en-US" sz="2800" dirty="0" smtClean="0"/>
                  <a:t>value which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with probability at least </a:t>
                </a:r>
                <a:r>
                  <a:rPr lang="en-US" sz="2800" dirty="0" smtClean="0"/>
                  <a:t>11/20 </a:t>
                </a:r>
                <a:r>
                  <a:rPr lang="en-US" sz="2800" dirty="0"/>
                  <a:t>as </a:t>
                </a:r>
                <a:r>
                  <a:rPr lang="en-US" sz="2800" dirty="0" smtClean="0"/>
                  <a:t>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5517232"/>
                <a:ext cx="8229600" cy="1036712"/>
              </a:xfrm>
              <a:blipFill rotWithShape="1">
                <a:blip r:embed="rId3" cstate="print"/>
                <a:stretch>
                  <a:fillRect l="-1259" t="-9412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6062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Main Algorithm (2)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A</a:t>
                </a:r>
                <a:r>
                  <a:rPr lang="en-US" dirty="0" smtClean="0"/>
                  <a:t>: </a:t>
                </a:r>
                <a:r>
                  <a:rPr lang="en-US" dirty="0"/>
                  <a:t>keeps track of the amount </a:t>
                </a:r>
                <a:r>
                  <a:rPr lang="en-US" dirty="0" smtClean="0"/>
                  <a:t>of storage </a:t>
                </a:r>
                <a:r>
                  <a:rPr lang="en-US" dirty="0"/>
                  <a:t>required to store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i="1" dirty="0" err="1"/>
                  <a:t>e</a:t>
                </a:r>
                <a:r>
                  <a:rPr lang="en-US" i="1" dirty="0" err="1" smtClean="0"/>
                  <a:t>st</a:t>
                </a:r>
                <a:r>
                  <a:rPr lang="en-US" dirty="0" smtClean="0"/>
                  <a:t>: </a:t>
                </a:r>
                <a:r>
                  <a:rPr lang="en-US" dirty="0"/>
                  <a:t>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𝑒𝑠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approximation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is obtained via </a:t>
                </a:r>
                <a:r>
                  <a:rPr lang="en-US" dirty="0" smtClean="0"/>
                  <a:t>Rough Estimator</a:t>
                </a:r>
              </a:p>
              <a:p>
                <a:r>
                  <a:rPr lang="en-US" i="1" dirty="0"/>
                  <a:t>b</a:t>
                </a:r>
                <a:r>
                  <a:rPr lang="en-US" dirty="0" smtClean="0"/>
                  <a:t>: </a:t>
                </a:r>
                <a:r>
                  <a:rPr lang="en-US" dirty="0"/>
                  <a:t>is </a:t>
                </a:r>
                <a:r>
                  <a:rPr lang="en-US" dirty="0" smtClean="0"/>
                  <a:t>such that </a:t>
                </a:r>
                <a:r>
                  <a:rPr lang="en-US" dirty="0"/>
                  <a:t>we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all points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the stream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852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Main Algorithm (3)</a:t>
            </a:r>
            <a:endParaRPr lang="en-US" sz="3600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15200" cy="339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Content Placeholder 2"/>
          <p:cNvSpPr txBox="1">
            <a:spLocks/>
          </p:cNvSpPr>
          <p:nvPr/>
        </p:nvSpPr>
        <p:spPr>
          <a:xfrm>
            <a:off x="457200" y="486916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2" indent="-45720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3400" dirty="0"/>
              <a:t>Subsample the stream at geometrically decreasing rates </a:t>
            </a:r>
          </a:p>
          <a:p>
            <a:pPr marL="639762" indent="-45720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3400" dirty="0"/>
              <a:t>Perform balls and bins at each </a:t>
            </a:r>
            <a:r>
              <a:rPr lang="da-DK" sz="3400" dirty="0" smtClean="0"/>
              <a:t>level</a:t>
            </a:r>
          </a:p>
          <a:p>
            <a:pPr marL="639762" indent="-45720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3400" dirty="0"/>
              <a:t>When i appears in stream, put a ball in cell </a:t>
            </a:r>
            <a:r>
              <a:rPr lang="da-DK" sz="3400" dirty="0" smtClean="0"/>
              <a:t>[g(i</a:t>
            </a:r>
            <a:r>
              <a:rPr lang="da-DK" sz="3400" dirty="0"/>
              <a:t>), h(i</a:t>
            </a:r>
            <a:r>
              <a:rPr lang="da-DK" sz="3400" dirty="0" smtClean="0"/>
              <a:t>)]</a:t>
            </a:r>
            <a:endParaRPr lang="da-DK" sz="3400" dirty="0"/>
          </a:p>
          <a:p>
            <a:pPr marL="639762" indent="-45720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3400" dirty="0"/>
              <a:t>For each column, store the largest row containing a </a:t>
            </a:r>
            <a:r>
              <a:rPr lang="da-DK" sz="3400" dirty="0" smtClean="0"/>
              <a:t>ball</a:t>
            </a:r>
          </a:p>
          <a:p>
            <a:pPr marL="639762" indent="-45720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3400" dirty="0" smtClean="0"/>
              <a:t>Estimate based on these numbers</a:t>
            </a:r>
            <a:endParaRPr lang="da-DK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1495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Prove Space Complexity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hash functions h1, </a:t>
                </a:r>
                <a:r>
                  <a:rPr lang="en-US" dirty="0"/>
                  <a:t>h2 each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Ο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bits </a:t>
                </a:r>
                <a:r>
                  <a:rPr lang="en-US" dirty="0"/>
                  <a:t>to </a:t>
                </a:r>
                <a:r>
                  <a:rPr lang="en-US" dirty="0" smtClean="0"/>
                  <a:t>store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hash function h3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Ο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𝑘𝑙𝑜𝑔𝐾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𝑙𝑜𝑔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)) </a:t>
                </a:r>
                <a:r>
                  <a:rPr lang="en-US" dirty="0" smtClean="0"/>
                  <a:t>bits to store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value b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Ο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𝑙𝑜𝑔𝑙𝑜𝑔𝑛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The</a:t>
                </a:r>
                <a:r>
                  <a:rPr lang="en-US" dirty="0"/>
                  <a:t> </a:t>
                </a:r>
                <a:r>
                  <a:rPr lang="en-US" dirty="0" smtClean="0"/>
                  <a:t>value </a:t>
                </a:r>
                <a:r>
                  <a:rPr lang="en-US" dirty="0"/>
                  <a:t>A never exceeds the total number of bits to store </a:t>
                </a:r>
                <a:r>
                  <a:rPr lang="en-US" dirty="0" smtClean="0"/>
                  <a:t>all counters</a:t>
                </a:r>
                <a:r>
                  <a:rPr lang="en-US" dirty="0"/>
                  <a:t>, which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and thus A can be </a:t>
                </a:r>
                <a:r>
                  <a:rPr lang="en-US" dirty="0" smtClean="0"/>
                  <a:t>represented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𝑙𝑜𝑔𝑙𝑜𝑔𝑛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never </a:t>
                </a:r>
                <a:r>
                  <a:rPr lang="en-US" dirty="0"/>
                  <a:t>in total consume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Ο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bits by </a:t>
                </a:r>
                <a:r>
                  <a:rPr lang="en-US" dirty="0" smtClean="0"/>
                  <a:t>construction, since </a:t>
                </a:r>
                <a:r>
                  <a:rPr lang="en-US" dirty="0"/>
                  <a:t>we output FAIL if they ever </a:t>
                </a:r>
                <a:r>
                  <a:rPr lang="en-US" dirty="0" smtClean="0"/>
                  <a:t>would</a:t>
                </a:r>
              </a:p>
              <a:p>
                <a:r>
                  <a:rPr lang="en-US" dirty="0" smtClean="0"/>
                  <a:t>The Rough Estimator and </a:t>
                </a:r>
                <a:r>
                  <a:rPr lang="en-US" i="1" dirty="0" err="1" smtClean="0"/>
                  <a:t>est</a:t>
                </a:r>
                <a:r>
                  <a:rPr lang="en-US" dirty="0" smtClean="0"/>
                  <a:t> use </a:t>
                </a:r>
                <a:r>
                  <a:rPr lang="en-US" dirty="0">
                    <a:solidFill>
                      <a:srgbClr val="FF0000"/>
                    </a:solidFill>
                  </a:rPr>
                  <a:t>O(log(n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)) </a:t>
                </a:r>
                <a:r>
                  <a:rPr lang="en-US" dirty="0" smtClean="0"/>
                  <a:t>bits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Total space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𝑙𝑜𝑔𝑛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21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Prove Time Complexity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Use high-performance </a:t>
            </a:r>
            <a:r>
              <a:rPr lang="en-US" sz="2000" dirty="0"/>
              <a:t>hash </a:t>
            </a:r>
            <a:r>
              <a:rPr lang="en-US" sz="2000" dirty="0" smtClean="0"/>
              <a:t>functions (Siegel, </a:t>
            </a:r>
            <a:r>
              <a:rPr lang="en-US" sz="2000" dirty="0" err="1" smtClean="0"/>
              <a:t>Pagh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Pagh</a:t>
            </a:r>
            <a:r>
              <a:rPr lang="en-US" sz="2000" dirty="0" smtClean="0"/>
              <a:t>) </a:t>
            </a:r>
            <a:r>
              <a:rPr lang="en-US" sz="2000" dirty="0"/>
              <a:t>which can be evaluated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O(1) </a:t>
            </a:r>
            <a:r>
              <a:rPr lang="en-US" sz="2000" dirty="0" smtClean="0"/>
              <a:t>time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Store column array in </a:t>
            </a:r>
            <a:r>
              <a:rPr lang="en-US" sz="2000" dirty="0"/>
              <a:t>Variable-Length Array (</a:t>
            </a:r>
            <a:r>
              <a:rPr lang="en-US" sz="2000" dirty="0" err="1"/>
              <a:t>Blandford</a:t>
            </a:r>
            <a:r>
              <a:rPr lang="en-US" sz="2000" dirty="0"/>
              <a:t> and </a:t>
            </a:r>
            <a:r>
              <a:rPr lang="en-US" sz="2000" dirty="0" err="1" smtClean="0"/>
              <a:t>Blelloch</a:t>
            </a:r>
            <a:r>
              <a:rPr lang="en-US" sz="2000" dirty="0" smtClean="0"/>
              <a:t>). I</a:t>
            </a:r>
            <a:r>
              <a:rPr lang="da-DK" sz="2000" dirty="0" smtClean="0"/>
              <a:t>n </a:t>
            </a:r>
            <a:r>
              <a:rPr lang="da-DK" sz="2000" dirty="0"/>
              <a:t>column array, store offset from </a:t>
            </a:r>
            <a:r>
              <a:rPr lang="da-DK" sz="2000" dirty="0" smtClean="0"/>
              <a:t>the base row </a:t>
            </a:r>
            <a:r>
              <a:rPr lang="da-DK" sz="2000" dirty="0"/>
              <a:t>and not absolute </a:t>
            </a:r>
            <a:r>
              <a:rPr lang="da-DK" sz="2000" dirty="0" smtClean="0"/>
              <a:t>index </a:t>
            </a:r>
            <a:r>
              <a:rPr lang="da-DK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giving </a:t>
            </a:r>
            <a:r>
              <a:rPr lang="en-US" sz="2000" dirty="0">
                <a:solidFill>
                  <a:srgbClr val="FF0000"/>
                </a:solidFill>
              </a:rPr>
              <a:t>O(1)</a:t>
            </a:r>
            <a:r>
              <a:rPr lang="en-US" sz="2000" dirty="0"/>
              <a:t> update time for a fixed base level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Occasionally we need to update the base level and decrement offsets </a:t>
            </a:r>
            <a:r>
              <a:rPr lang="en-US" sz="2000" dirty="0" smtClean="0"/>
              <a:t>by 1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Show base level only increases after </a:t>
            </a:r>
            <a:r>
              <a:rPr lang="el-GR" sz="1800" dirty="0">
                <a:solidFill>
                  <a:srgbClr val="FF0000"/>
                </a:solidFill>
              </a:rPr>
              <a:t>Θ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l-GR" sz="1800" dirty="0">
                <a:solidFill>
                  <a:srgbClr val="FF0000"/>
                </a:solidFill>
              </a:rPr>
              <a:t>ε</a:t>
            </a:r>
            <a:r>
              <a:rPr lang="el-GR" sz="1800" baseline="30000" dirty="0">
                <a:solidFill>
                  <a:srgbClr val="FF0000"/>
                </a:solidFill>
              </a:rPr>
              <a:t>-2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dirty="0"/>
              <a:t>updates, so can spread this work across these updates, so </a:t>
            </a:r>
            <a:r>
              <a:rPr lang="en-US" sz="1800" dirty="0">
                <a:solidFill>
                  <a:srgbClr val="FF0000"/>
                </a:solidFill>
              </a:rPr>
              <a:t>O(1) </a:t>
            </a:r>
            <a:r>
              <a:rPr lang="en-US" sz="1800" dirty="0"/>
              <a:t>worst-case update </a:t>
            </a:r>
            <a:r>
              <a:rPr lang="en-US" sz="1800" dirty="0" smtClean="0"/>
              <a:t>time (</a:t>
            </a:r>
            <a:r>
              <a:rPr lang="da-DK" sz="1800" dirty="0"/>
              <a:t>Use </a:t>
            </a:r>
            <a:r>
              <a:rPr lang="da-DK" sz="1800" dirty="0" smtClean="0"/>
              <a:t>deamortization)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Copy the data structure, use it for performing this additional work so it doesn’t interfere with reporting the correct answer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When base level changes, switch to copy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r>
              <a:rPr lang="en-US" sz="2000" dirty="0"/>
              <a:t>For </a:t>
            </a:r>
            <a:r>
              <a:rPr lang="en-US" sz="2000" dirty="0" smtClean="0"/>
              <a:t>reporting time, we </a:t>
            </a:r>
            <a:r>
              <a:rPr lang="en-US" sz="2000" dirty="0"/>
              <a:t>can maintain T </a:t>
            </a:r>
            <a:r>
              <a:rPr lang="en-US" sz="2000" dirty="0" smtClean="0"/>
              <a:t>during </a:t>
            </a:r>
            <a:r>
              <a:rPr lang="en-US" sz="2000" dirty="0"/>
              <a:t>updates, and thus the reporting time is the </a:t>
            </a:r>
            <a:r>
              <a:rPr lang="en-US" sz="2000" dirty="0" smtClean="0"/>
              <a:t>time to </a:t>
            </a:r>
            <a:r>
              <a:rPr lang="en-US" sz="2000" dirty="0"/>
              <a:t>compute a natural logarithm, which can be made </a:t>
            </a:r>
            <a:r>
              <a:rPr lang="en-US" sz="2000" dirty="0" smtClean="0">
                <a:solidFill>
                  <a:srgbClr val="FF0000"/>
                </a:solidFill>
              </a:rPr>
              <a:t>O(1) </a:t>
            </a:r>
            <a:r>
              <a:rPr lang="en-US" sz="2000" dirty="0" smtClean="0"/>
              <a:t>via </a:t>
            </a:r>
            <a:r>
              <a:rPr lang="en-US" sz="2000" dirty="0"/>
              <a:t>a small lookup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79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497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Quality of Algorithm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6174"/>
            <a:ext cx="79438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814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800" b="1" dirty="0" err="1" smtClean="0"/>
              <a:t>Blandford</a:t>
            </a:r>
            <a:r>
              <a:rPr lang="da-DK" sz="2800" b="1" dirty="0" smtClean="0"/>
              <a:t>, </a:t>
            </a:r>
            <a:r>
              <a:rPr lang="da-DK" sz="2800" b="1" dirty="0" err="1" smtClean="0"/>
              <a:t>Blelloch</a:t>
            </a:r>
            <a:r>
              <a:rPr lang="da-DK" sz="2800" dirty="0" smtClean="0"/>
              <a:t>. </a:t>
            </a:r>
            <a:r>
              <a:rPr lang="da-DK" sz="2800" i="1" dirty="0" err="1" smtClean="0"/>
              <a:t>Compact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dictionaries</a:t>
            </a:r>
            <a:r>
              <a:rPr lang="da-DK" sz="2800" i="1" dirty="0" smtClean="0"/>
              <a:t> for </a:t>
            </a:r>
            <a:r>
              <a:rPr lang="da-DK" sz="2800" i="1" dirty="0" err="1" smtClean="0"/>
              <a:t>variable-length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keys</a:t>
            </a:r>
            <a:r>
              <a:rPr lang="da-DK" sz="2800" i="1" dirty="0" smtClean="0"/>
              <a:t> and data </a:t>
            </a:r>
            <a:r>
              <a:rPr lang="da-DK" sz="2800" i="1" dirty="0" err="1" smtClean="0"/>
              <a:t>with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applications</a:t>
            </a:r>
            <a:r>
              <a:rPr lang="da-DK" sz="2800" i="1" dirty="0" smtClean="0"/>
              <a:t>. </a:t>
            </a:r>
            <a:r>
              <a:rPr lang="da-DK" sz="2800" dirty="0" smtClean="0"/>
              <a:t>ACM </a:t>
            </a:r>
            <a:r>
              <a:rPr lang="da-DK" sz="2800" dirty="0" err="1" smtClean="0"/>
              <a:t>Transactions</a:t>
            </a:r>
            <a:r>
              <a:rPr lang="da-DK" sz="2800" dirty="0" smtClean="0"/>
              <a:t> </a:t>
            </a:r>
            <a:r>
              <a:rPr lang="da-DK" sz="2800" dirty="0" err="1" smtClean="0"/>
              <a:t>on</a:t>
            </a:r>
            <a:r>
              <a:rPr lang="da-DK" sz="2800" dirty="0" smtClean="0"/>
              <a:t> </a:t>
            </a:r>
            <a:r>
              <a:rPr lang="da-DK" sz="2800" dirty="0" err="1" smtClean="0"/>
              <a:t>Algorithms</a:t>
            </a:r>
            <a:r>
              <a:rPr lang="da-DK" sz="2800" dirty="0" smtClean="0"/>
              <a:t>. 2008.</a:t>
            </a:r>
            <a:endParaRPr lang="en-US" sz="2800" dirty="0" smtClean="0"/>
          </a:p>
          <a:p>
            <a:r>
              <a:rPr lang="en-US" sz="2800" b="1" dirty="0" smtClean="0"/>
              <a:t>D. M. Kane, J. Nelson, and D. P. Woodruff</a:t>
            </a:r>
            <a:r>
              <a:rPr lang="en-US" sz="2800" dirty="0" smtClean="0"/>
              <a:t>. </a:t>
            </a:r>
            <a:r>
              <a:rPr lang="en-US" sz="2800" i="1" dirty="0" smtClean="0"/>
              <a:t>An optimal algorithm for the distinct elements problem</a:t>
            </a:r>
            <a:r>
              <a:rPr lang="en-US" sz="2800" dirty="0" smtClean="0"/>
              <a:t>. In Proc. 29th ACM Symposium on Principles of Database Systems, pages 41-52. 2010.</a:t>
            </a:r>
          </a:p>
          <a:p>
            <a:r>
              <a:rPr lang="en-US" sz="2800" b="1" dirty="0" err="1" smtClean="0"/>
              <a:t>Pagh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Pagh</a:t>
            </a:r>
            <a:r>
              <a:rPr lang="en-US" sz="2800" dirty="0" smtClean="0"/>
              <a:t>. </a:t>
            </a:r>
            <a:r>
              <a:rPr lang="en-US" sz="2800" i="1" dirty="0" smtClean="0"/>
              <a:t>Uniform Hashing in Constant Time and Optimal Space.</a:t>
            </a:r>
            <a:r>
              <a:rPr lang="en-US" sz="2800" dirty="0" smtClean="0"/>
              <a:t> SICOMP 2008.</a:t>
            </a:r>
          </a:p>
          <a:p>
            <a:r>
              <a:rPr lang="en-US" sz="2800" b="1" dirty="0" smtClean="0"/>
              <a:t>Siegel</a:t>
            </a:r>
            <a:r>
              <a:rPr lang="en-US" sz="2800" dirty="0" smtClean="0"/>
              <a:t>. </a:t>
            </a:r>
            <a:r>
              <a:rPr lang="en-US" sz="2800" i="1" dirty="0" smtClean="0"/>
              <a:t>On Universal Classes of Uniformly Random Constant-Time Hash Functions.</a:t>
            </a:r>
            <a:r>
              <a:rPr lang="en-US" sz="2800" dirty="0" smtClean="0"/>
              <a:t> SICOMP 2004.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80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97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 introduced Streaming Algorithms</a:t>
            </a:r>
          </a:p>
          <a:p>
            <a:r>
              <a:rPr lang="en-US" sz="2800" dirty="0" smtClean="0"/>
              <a:t>Sampling Algorithms </a:t>
            </a:r>
          </a:p>
          <a:p>
            <a:pPr lvl="1"/>
            <a:r>
              <a:rPr lang="en-US" sz="2400" dirty="0" smtClean="0"/>
              <a:t>Reservoir Sampling </a:t>
            </a:r>
          </a:p>
          <a:p>
            <a:pPr lvl="1"/>
            <a:r>
              <a:rPr lang="en-US" sz="2400" dirty="0" smtClean="0"/>
              <a:t>Priority Sampling</a:t>
            </a:r>
          </a:p>
          <a:p>
            <a:r>
              <a:rPr lang="en-US" sz="2800" dirty="0" smtClean="0"/>
              <a:t>Sketch Algorithms</a:t>
            </a:r>
          </a:p>
          <a:p>
            <a:pPr lvl="1"/>
            <a:r>
              <a:rPr lang="en-US" sz="2400" dirty="0" smtClean="0"/>
              <a:t>Bloom Filter</a:t>
            </a:r>
          </a:p>
          <a:p>
            <a:pPr lvl="1"/>
            <a:r>
              <a:rPr lang="en-US" sz="2400" dirty="0" smtClean="0"/>
              <a:t>Count-Min Sketch</a:t>
            </a:r>
          </a:p>
          <a:p>
            <a:r>
              <a:rPr lang="en-US" dirty="0" smtClean="0"/>
              <a:t>Counting Distinct Elements</a:t>
            </a:r>
          </a:p>
          <a:p>
            <a:pPr lvl="1"/>
            <a:r>
              <a:rPr lang="en-US" dirty="0" err="1" smtClean="0"/>
              <a:t>Flajolet</a:t>
            </a:r>
            <a:r>
              <a:rPr lang="en-US" dirty="0" smtClean="0"/>
              <a:t>-Martin Algorithm</a:t>
            </a:r>
          </a:p>
          <a:p>
            <a:pPr lvl="1"/>
            <a:r>
              <a:rPr lang="en-US" dirty="0" smtClean="0"/>
              <a:t>Optimal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81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555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82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4539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-GB" sz="3600" b="1" dirty="0">
                <a:latin typeface="Calibri" pitchFamily="34" charset="0"/>
                <a:cs typeface="Calibri" pitchFamily="34" charset="0"/>
              </a:rPr>
              <a:t>Streaming M</a:t>
            </a:r>
            <a:r>
              <a:rPr lang="en-GB" sz="3600" b="1" dirty="0" smtClean="0">
                <a:latin typeface="Calibri" pitchFamily="34" charset="0"/>
                <a:cs typeface="Calibri" pitchFamily="34" charset="0"/>
              </a:rPr>
              <a:t>odels - Cash Register Model</a:t>
            </a:r>
            <a:endParaRPr lang="en-GB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Time-Series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Model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Only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x-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th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update is processed </a:t>
            </a:r>
          </a:p>
          <a:p>
            <a:pPr marL="800100" lvl="2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i.e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., A[x]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= c[x]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Cash-Register Model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:  Arrivals-Only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Streams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c[x]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is always &gt; 0 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Typically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c[x]=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1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Example: &lt;x, 3&gt;, &lt;y, 2&gt;, &lt;x, 2&gt;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encodes the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arrival of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copies of item x,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copies of y,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copies of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x.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Could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represent,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packets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network,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power usage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901" y="4648200"/>
            <a:ext cx="2514600" cy="92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F4A5-5309-49F0-8711-DF4B5ABCAE7F}" type="slidenum">
              <a:rPr lang="en-SG" smtClean="0"/>
              <a:pPr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882671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3355</Words>
  <Application>Microsoft Office PowerPoint</Application>
  <PresentationFormat>On-screen Show (4:3)</PresentationFormat>
  <Paragraphs>763</Paragraphs>
  <Slides>82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Equation</vt:lpstr>
      <vt:lpstr>方程式</vt:lpstr>
      <vt:lpstr>Streaming Algorithms</vt:lpstr>
      <vt:lpstr>Overview </vt:lpstr>
      <vt:lpstr>Overview </vt:lpstr>
      <vt:lpstr>What are Streaming algorithms?</vt:lpstr>
      <vt:lpstr>Same as Online algorithms?</vt:lpstr>
      <vt:lpstr>Why Streaming algorithms</vt:lpstr>
      <vt:lpstr>Basic setup</vt:lpstr>
      <vt:lpstr>Quality of Algorithm</vt:lpstr>
      <vt:lpstr>Streaming Models - Cash Register Model</vt:lpstr>
      <vt:lpstr>Streaming Models – Turnstile Model</vt:lpstr>
      <vt:lpstr>Overview </vt:lpstr>
      <vt:lpstr>Sampling</vt:lpstr>
      <vt:lpstr>Reservoir Sampling - Idea</vt:lpstr>
      <vt:lpstr>Reservoir Sampling - Algorithm</vt:lpstr>
      <vt:lpstr>Probability Calculations</vt:lpstr>
      <vt:lpstr>Probability of any element to be included at round t </vt:lpstr>
      <vt:lpstr>Probability of any element to be chosen for the final Sample</vt:lpstr>
      <vt:lpstr>Probability of survival of the initial N elements</vt:lpstr>
      <vt:lpstr>Probability of survival of the elements after the initial N</vt:lpstr>
      <vt:lpstr>Calculating the  Maximum Reservoir Size</vt:lpstr>
      <vt:lpstr>Some Observations</vt:lpstr>
      <vt:lpstr>Maximum Size of the Reservoir </vt:lpstr>
      <vt:lpstr>Priority Sample for Sliding Window</vt:lpstr>
      <vt:lpstr>Reservoir Sampling Vs Sliding Window</vt:lpstr>
      <vt:lpstr>Types of Sliding Window</vt:lpstr>
      <vt:lpstr>Principles of the Priority Sampling algorithm</vt:lpstr>
      <vt:lpstr>Memory Usage for Priority Sampling</vt:lpstr>
      <vt:lpstr>References</vt:lpstr>
      <vt:lpstr>Overview </vt:lpstr>
      <vt:lpstr>Sketching</vt:lpstr>
      <vt:lpstr>How Sketching is different from Sampling</vt:lpstr>
      <vt:lpstr>Bloom Filter</vt:lpstr>
      <vt:lpstr>Set Membership Task</vt:lpstr>
      <vt:lpstr>Bloom Filter</vt:lpstr>
      <vt:lpstr>Bloom Filter</vt:lpstr>
      <vt:lpstr>Bloom Filter</vt:lpstr>
      <vt:lpstr>Error Types</vt:lpstr>
      <vt:lpstr>Probability of false positives</vt:lpstr>
      <vt:lpstr>Probability of false positives</vt:lpstr>
      <vt:lpstr>Bloom Filters: cons </vt:lpstr>
      <vt:lpstr>References</vt:lpstr>
      <vt:lpstr>Count Min Sketch</vt:lpstr>
      <vt:lpstr>Count Min Sketch</vt:lpstr>
      <vt:lpstr>Count Min Sketch Algorithm</vt:lpstr>
      <vt:lpstr>Example</vt:lpstr>
      <vt:lpstr>Approximate Query Answering</vt:lpstr>
      <vt:lpstr>Point Query</vt:lpstr>
      <vt:lpstr>Slide 48</vt:lpstr>
      <vt:lpstr> Range Query</vt:lpstr>
      <vt:lpstr>Range Sum Example</vt:lpstr>
      <vt:lpstr>Slide 51</vt:lpstr>
      <vt:lpstr>Inner Product Query</vt:lpstr>
      <vt:lpstr>Resources</vt:lpstr>
      <vt:lpstr>References for Count Min Sketch</vt:lpstr>
      <vt:lpstr>Overview </vt:lpstr>
      <vt:lpstr>Overview </vt:lpstr>
      <vt:lpstr>Stream Model of Computation</vt:lpstr>
      <vt:lpstr>Counting Distinct Elements -Motivation</vt:lpstr>
      <vt:lpstr>Counting Distinct Elements - Problem</vt:lpstr>
      <vt:lpstr>Naïve Approach</vt:lpstr>
      <vt:lpstr>Algorithm History</vt:lpstr>
      <vt:lpstr>Flajolet-Martin Approach</vt:lpstr>
      <vt:lpstr>Flajolet-Martin Approach</vt:lpstr>
      <vt:lpstr>Examples of bit(y, k) &amp; ρ(y)</vt:lpstr>
      <vt:lpstr>Flajolet-Martin Approach – Estimate Example</vt:lpstr>
      <vt:lpstr>Flajolet-Martin* Approach</vt:lpstr>
      <vt:lpstr>Why It Works</vt:lpstr>
      <vt:lpstr>Why It Works (2)</vt:lpstr>
      <vt:lpstr>Algorithm History</vt:lpstr>
      <vt:lpstr>An Optimal Algorithm for the Distinct Elements Problem</vt:lpstr>
      <vt:lpstr>Overview</vt:lpstr>
      <vt:lpstr>Foundation technique 1</vt:lpstr>
      <vt:lpstr>Foundation technique 2</vt:lpstr>
      <vt:lpstr>Rough Estimator (RE)</vt:lpstr>
      <vt:lpstr>Main Algorithm(1)</vt:lpstr>
      <vt:lpstr>Main Algorithm (2)</vt:lpstr>
      <vt:lpstr>Main Algorithm (3)</vt:lpstr>
      <vt:lpstr>Prove Space Complexity</vt:lpstr>
      <vt:lpstr>Prove Time Complexity</vt:lpstr>
      <vt:lpstr>References</vt:lpstr>
      <vt:lpstr>Summary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Algorithms</dc:title>
  <dc:creator>Kiran</dc:creator>
  <cp:lastModifiedBy>Pooja</cp:lastModifiedBy>
  <cp:revision>84</cp:revision>
  <dcterms:created xsi:type="dcterms:W3CDTF">2013-02-07T10:18:11Z</dcterms:created>
  <dcterms:modified xsi:type="dcterms:W3CDTF">2013-02-08T04:35:09Z</dcterms:modified>
</cp:coreProperties>
</file>