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92"/>
  </p:notesMasterIdLst>
  <p:sldIdLst>
    <p:sldId id="274" r:id="rId9"/>
    <p:sldId id="275" r:id="rId10"/>
    <p:sldId id="276" r:id="rId11"/>
    <p:sldId id="277" r:id="rId12"/>
    <p:sldId id="278" r:id="rId13"/>
    <p:sldId id="279" r:id="rId14"/>
    <p:sldId id="273" r:id="rId15"/>
    <p:sldId id="266" r:id="rId16"/>
    <p:sldId id="267" r:id="rId17"/>
    <p:sldId id="268" r:id="rId18"/>
    <p:sldId id="269" r:id="rId19"/>
    <p:sldId id="270" r:id="rId20"/>
    <p:sldId id="271" r:id="rId21"/>
    <p:sldId id="301" r:id="rId22"/>
    <p:sldId id="27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3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39" r:id="rId69"/>
    <p:sldId id="256" r:id="rId70"/>
    <p:sldId id="257" r:id="rId71"/>
    <p:sldId id="258" r:id="rId72"/>
    <p:sldId id="259" r:id="rId73"/>
    <p:sldId id="260" r:id="rId74"/>
    <p:sldId id="261" r:id="rId75"/>
    <p:sldId id="265" r:id="rId76"/>
    <p:sldId id="262" r:id="rId77"/>
    <p:sldId id="263" r:id="rId78"/>
    <p:sldId id="264" r:id="rId79"/>
    <p:sldId id="317" r:id="rId80"/>
    <p:sldId id="318" r:id="rId81"/>
    <p:sldId id="326" r:id="rId82"/>
    <p:sldId id="327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8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59953-1313-4B1A-B898-F6F3273920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DEBB6-D919-473C-A415-A0DC4F05BA50}">
      <dgm:prSet phldrT="[Text]"/>
      <dgm:spPr/>
      <dgm:t>
        <a:bodyPr/>
        <a:lstStyle/>
        <a:p>
          <a:endParaRPr lang="en-US" dirty="0"/>
        </a:p>
      </dgm:t>
    </dgm:pt>
    <dgm:pt modelId="{61B8A6EA-12E9-4D3D-B5FE-5B0677533C9E}" type="parTrans" cxnId="{44178773-BBD8-49CF-98CE-5E2FBA60062D}">
      <dgm:prSet/>
      <dgm:spPr/>
      <dgm:t>
        <a:bodyPr/>
        <a:lstStyle/>
        <a:p>
          <a:endParaRPr lang="en-US"/>
        </a:p>
      </dgm:t>
    </dgm:pt>
    <dgm:pt modelId="{54ABF60E-921B-4ACA-8729-51321B9F472A}" type="sibTrans" cxnId="{44178773-BBD8-49CF-98CE-5E2FBA60062D}">
      <dgm:prSet/>
      <dgm:spPr/>
      <dgm:t>
        <a:bodyPr/>
        <a:lstStyle/>
        <a:p>
          <a:endParaRPr lang="en-US"/>
        </a:p>
      </dgm:t>
    </dgm:pt>
    <dgm:pt modelId="{06997FF2-16B6-4637-8B2A-1A49822CE2C2}">
      <dgm:prSet phldrT="[Text]"/>
      <dgm:spPr/>
      <dgm:t>
        <a:bodyPr/>
        <a:lstStyle/>
        <a:p>
          <a:r>
            <a:rPr lang="en-US" dirty="0" smtClean="0"/>
            <a:t>Impossible to load the data into the random access memory</a:t>
          </a:r>
          <a:endParaRPr lang="en-US" dirty="0"/>
        </a:p>
      </dgm:t>
    </dgm:pt>
    <dgm:pt modelId="{D83272B7-349F-4052-B37B-B5740CBF8918}" type="parTrans" cxnId="{B8802B0B-7402-4081-AE4F-2380F1DFAC1B}">
      <dgm:prSet/>
      <dgm:spPr/>
      <dgm:t>
        <a:bodyPr/>
        <a:lstStyle/>
        <a:p>
          <a:endParaRPr lang="en-US"/>
        </a:p>
      </dgm:t>
    </dgm:pt>
    <dgm:pt modelId="{F3F94C22-0697-42B8-BF92-F46C3ACBEFEC}" type="sibTrans" cxnId="{B8802B0B-7402-4081-AE4F-2380F1DFAC1B}">
      <dgm:prSet/>
      <dgm:spPr/>
      <dgm:t>
        <a:bodyPr/>
        <a:lstStyle/>
        <a:p>
          <a:endParaRPr lang="en-US"/>
        </a:p>
      </dgm:t>
    </dgm:pt>
    <dgm:pt modelId="{1EB08A2E-CE95-4424-BAA2-1B36CD4AD058}" type="pres">
      <dgm:prSet presAssocID="{54759953-1313-4B1A-B898-F6F3273920C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1BA8FD39-2694-4B61-816A-3854D34DAA3C}" type="pres">
      <dgm:prSet presAssocID="{FEEDEBB6-D919-473C-A415-A0DC4F05BA50}" presName="thickLine" presStyleLbl="alignNode1" presStyleIdx="0" presStyleCnt="1"/>
      <dgm:spPr/>
    </dgm:pt>
    <dgm:pt modelId="{FD46A45B-E2C1-4650-9425-A43236E73B47}" type="pres">
      <dgm:prSet presAssocID="{FEEDEBB6-D919-473C-A415-A0DC4F05BA50}" presName="horz1" presStyleCnt="0"/>
      <dgm:spPr/>
    </dgm:pt>
    <dgm:pt modelId="{86F5BA4D-5D4B-4AFF-9D5E-0DE5637B0626}" type="pres">
      <dgm:prSet presAssocID="{FEEDEBB6-D919-473C-A415-A0DC4F05BA50}" presName="tx1" presStyleLbl="revTx" presStyleIdx="0" presStyleCnt="2"/>
      <dgm:spPr/>
      <dgm:t>
        <a:bodyPr/>
        <a:lstStyle/>
        <a:p>
          <a:endParaRPr lang="en-US"/>
        </a:p>
      </dgm:t>
    </dgm:pt>
    <dgm:pt modelId="{B374D478-AA23-4058-BDEE-F45DFB666A06}" type="pres">
      <dgm:prSet presAssocID="{FEEDEBB6-D919-473C-A415-A0DC4F05BA50}" presName="vert1" presStyleCnt="0"/>
      <dgm:spPr/>
    </dgm:pt>
    <dgm:pt modelId="{DB4C747B-24C7-44AD-8C0D-5CDF62D50629}" type="pres">
      <dgm:prSet presAssocID="{06997FF2-16B6-4637-8B2A-1A49822CE2C2}" presName="vertSpace2a" presStyleCnt="0"/>
      <dgm:spPr/>
    </dgm:pt>
    <dgm:pt modelId="{ABA638D1-6DEC-41A0-94EA-0371346E5B8A}" type="pres">
      <dgm:prSet presAssocID="{06997FF2-16B6-4637-8B2A-1A49822CE2C2}" presName="horz2" presStyleCnt="0"/>
      <dgm:spPr/>
    </dgm:pt>
    <dgm:pt modelId="{9B11CF70-6BE0-4145-B8F7-45D4BAA77A65}" type="pres">
      <dgm:prSet presAssocID="{06997FF2-16B6-4637-8B2A-1A49822CE2C2}" presName="horzSpace2" presStyleCnt="0"/>
      <dgm:spPr/>
    </dgm:pt>
    <dgm:pt modelId="{CF2785EE-EBEE-4088-9EDC-7525C6445C91}" type="pres">
      <dgm:prSet presAssocID="{06997FF2-16B6-4637-8B2A-1A49822CE2C2}" presName="tx2" presStyleLbl="revTx" presStyleIdx="1" presStyleCnt="2"/>
      <dgm:spPr/>
      <dgm:t>
        <a:bodyPr/>
        <a:lstStyle/>
        <a:p>
          <a:endParaRPr lang="en-US"/>
        </a:p>
      </dgm:t>
    </dgm:pt>
    <dgm:pt modelId="{0ECA56D7-A583-4945-B451-A198E825592C}" type="pres">
      <dgm:prSet presAssocID="{06997FF2-16B6-4637-8B2A-1A49822CE2C2}" presName="vert2" presStyleCnt="0"/>
      <dgm:spPr/>
    </dgm:pt>
    <dgm:pt modelId="{3588D099-A87F-477C-8B30-83D5856D924F}" type="pres">
      <dgm:prSet presAssocID="{06997FF2-16B6-4637-8B2A-1A49822CE2C2}" presName="thinLine2b" presStyleLbl="callout" presStyleIdx="0" presStyleCnt="1"/>
      <dgm:spPr/>
    </dgm:pt>
    <dgm:pt modelId="{935E19F3-A32C-47BF-83CD-C97635848217}" type="pres">
      <dgm:prSet presAssocID="{06997FF2-16B6-4637-8B2A-1A49822CE2C2}" presName="vertSpace2b" presStyleCnt="0"/>
      <dgm:spPr/>
    </dgm:pt>
  </dgm:ptLst>
  <dgm:cxnLst>
    <dgm:cxn modelId="{BDA36477-6629-4CAE-877A-01F817DE3C35}" type="presOf" srcId="{54759953-1313-4B1A-B898-F6F3273920CF}" destId="{1EB08A2E-CE95-4424-BAA2-1B36CD4AD058}" srcOrd="0" destOrd="0" presId="urn:microsoft.com/office/officeart/2008/layout/LinedList"/>
    <dgm:cxn modelId="{B1B035E0-D218-494F-A30A-E48A75F9EA0F}" type="presOf" srcId="{06997FF2-16B6-4637-8B2A-1A49822CE2C2}" destId="{CF2785EE-EBEE-4088-9EDC-7525C6445C91}" srcOrd="0" destOrd="0" presId="urn:microsoft.com/office/officeart/2008/layout/LinedList"/>
    <dgm:cxn modelId="{000FB1CB-9C1E-465C-8B77-B4AB4758E264}" type="presOf" srcId="{FEEDEBB6-D919-473C-A415-A0DC4F05BA50}" destId="{86F5BA4D-5D4B-4AFF-9D5E-0DE5637B0626}" srcOrd="0" destOrd="0" presId="urn:microsoft.com/office/officeart/2008/layout/LinedList"/>
    <dgm:cxn modelId="{44178773-BBD8-49CF-98CE-5E2FBA60062D}" srcId="{54759953-1313-4B1A-B898-F6F3273920CF}" destId="{FEEDEBB6-D919-473C-A415-A0DC4F05BA50}" srcOrd="0" destOrd="0" parTransId="{61B8A6EA-12E9-4D3D-B5FE-5B0677533C9E}" sibTransId="{54ABF60E-921B-4ACA-8729-51321B9F472A}"/>
    <dgm:cxn modelId="{B8802B0B-7402-4081-AE4F-2380F1DFAC1B}" srcId="{FEEDEBB6-D919-473C-A415-A0DC4F05BA50}" destId="{06997FF2-16B6-4637-8B2A-1A49822CE2C2}" srcOrd="0" destOrd="0" parTransId="{D83272B7-349F-4052-B37B-B5740CBF8918}" sibTransId="{F3F94C22-0697-42B8-BF92-F46C3ACBEFEC}"/>
    <dgm:cxn modelId="{5E6FF1BF-FDF5-49C7-955B-8CC60CB42287}" type="presParOf" srcId="{1EB08A2E-CE95-4424-BAA2-1B36CD4AD058}" destId="{1BA8FD39-2694-4B61-816A-3854D34DAA3C}" srcOrd="0" destOrd="0" presId="urn:microsoft.com/office/officeart/2008/layout/LinedList"/>
    <dgm:cxn modelId="{DD1AD779-E798-462A-9462-64F68825CEFA}" type="presParOf" srcId="{1EB08A2E-CE95-4424-BAA2-1B36CD4AD058}" destId="{FD46A45B-E2C1-4650-9425-A43236E73B47}" srcOrd="1" destOrd="0" presId="urn:microsoft.com/office/officeart/2008/layout/LinedList"/>
    <dgm:cxn modelId="{FC565084-0A1A-4313-9D6A-79E0CEE80DA2}" type="presParOf" srcId="{FD46A45B-E2C1-4650-9425-A43236E73B47}" destId="{86F5BA4D-5D4B-4AFF-9D5E-0DE5637B0626}" srcOrd="0" destOrd="0" presId="urn:microsoft.com/office/officeart/2008/layout/LinedList"/>
    <dgm:cxn modelId="{D4447F1B-1982-417E-BFD9-2201C311DF9D}" type="presParOf" srcId="{FD46A45B-E2C1-4650-9425-A43236E73B47}" destId="{B374D478-AA23-4058-BDEE-F45DFB666A06}" srcOrd="1" destOrd="0" presId="urn:microsoft.com/office/officeart/2008/layout/LinedList"/>
    <dgm:cxn modelId="{77498C6C-BB22-4EA8-907D-B67358DDDCA3}" type="presParOf" srcId="{B374D478-AA23-4058-BDEE-F45DFB666A06}" destId="{DB4C747B-24C7-44AD-8C0D-5CDF62D50629}" srcOrd="0" destOrd="0" presId="urn:microsoft.com/office/officeart/2008/layout/LinedList"/>
    <dgm:cxn modelId="{16E9DC5C-7C0E-4FDB-AACA-D023EC4F1D11}" type="presParOf" srcId="{B374D478-AA23-4058-BDEE-F45DFB666A06}" destId="{ABA638D1-6DEC-41A0-94EA-0371346E5B8A}" srcOrd="1" destOrd="0" presId="urn:microsoft.com/office/officeart/2008/layout/LinedList"/>
    <dgm:cxn modelId="{2C1B7D66-A586-49EB-9806-9E7F5296EEEC}" type="presParOf" srcId="{ABA638D1-6DEC-41A0-94EA-0371346E5B8A}" destId="{9B11CF70-6BE0-4145-B8F7-45D4BAA77A65}" srcOrd="0" destOrd="0" presId="urn:microsoft.com/office/officeart/2008/layout/LinedList"/>
    <dgm:cxn modelId="{E7D5A33D-A9CF-4654-8928-710510B2D729}" type="presParOf" srcId="{ABA638D1-6DEC-41A0-94EA-0371346E5B8A}" destId="{CF2785EE-EBEE-4088-9EDC-7525C6445C91}" srcOrd="1" destOrd="0" presId="urn:microsoft.com/office/officeart/2008/layout/LinedList"/>
    <dgm:cxn modelId="{93B5DB69-338F-4967-83BB-2951FBC87971}" type="presParOf" srcId="{ABA638D1-6DEC-41A0-94EA-0371346E5B8A}" destId="{0ECA56D7-A583-4945-B451-A198E825592C}" srcOrd="2" destOrd="0" presId="urn:microsoft.com/office/officeart/2008/layout/LinedList"/>
    <dgm:cxn modelId="{18A69CD3-2964-4AF1-9FD1-8F2E7606C647}" type="presParOf" srcId="{B374D478-AA23-4058-BDEE-F45DFB666A06}" destId="{3588D099-A87F-477C-8B30-83D5856D924F}" srcOrd="2" destOrd="0" presId="urn:microsoft.com/office/officeart/2008/layout/LinedList"/>
    <dgm:cxn modelId="{152D3C14-89B8-4812-8947-00EE61CB9819}" type="presParOf" srcId="{B374D478-AA23-4058-BDEE-F45DFB666A06}" destId="{935E19F3-A32C-47BF-83CD-C9763584821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8FD39-2694-4B61-816A-3854D34DAA3C}">
      <dsp:nvSpPr>
        <dsp:cNvPr id="0" name=""/>
        <dsp:cNvSpPr/>
      </dsp:nvSpPr>
      <dsp:spPr>
        <a:xfrm>
          <a:off x="0" y="0"/>
          <a:ext cx="4953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BA4D-5D4B-4AFF-9D5E-0DE5637B0626}">
      <dsp:nvSpPr>
        <dsp:cNvPr id="0" name=""/>
        <dsp:cNvSpPr/>
      </dsp:nvSpPr>
      <dsp:spPr>
        <a:xfrm>
          <a:off x="0" y="0"/>
          <a:ext cx="990600" cy="170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990600" cy="1707971"/>
      </dsp:txXfrm>
    </dsp:sp>
    <dsp:sp modelId="{CF2785EE-EBEE-4088-9EDC-7525C6445C91}">
      <dsp:nvSpPr>
        <dsp:cNvPr id="0" name=""/>
        <dsp:cNvSpPr/>
      </dsp:nvSpPr>
      <dsp:spPr>
        <a:xfrm>
          <a:off x="1064895" y="77559"/>
          <a:ext cx="3888105" cy="1551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Impossible to load the data into the random access memory</a:t>
          </a:r>
          <a:endParaRPr lang="en-US" sz="3100" kern="1200" dirty="0"/>
        </a:p>
      </dsp:txBody>
      <dsp:txXfrm>
        <a:off x="1064895" y="77559"/>
        <a:ext cx="3888105" cy="1551184"/>
      </dsp:txXfrm>
    </dsp:sp>
    <dsp:sp modelId="{3588D099-A87F-477C-8B30-83D5856D924F}">
      <dsp:nvSpPr>
        <dsp:cNvPr id="0" name=""/>
        <dsp:cNvSpPr/>
      </dsp:nvSpPr>
      <dsp:spPr>
        <a:xfrm>
          <a:off x="990600" y="1628743"/>
          <a:ext cx="396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2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81842-0AB4-455E-9E1B-BC6091F80186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C3EF-4A04-41B5-A721-A73623E63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5C3EF-4A04-41B5-A721-A73623E632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5C3EF-4A04-41B5-A721-A73623E6323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2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B0782-758F-4026-8F36-F75505FE6CAE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F7216-EB85-4672-9BBD-CD91E55A5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7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0EDC5-CE6A-47A0-9291-4BBDB836DA50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40586-A5DE-4533-8A07-E9819B251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3888D-E464-45ED-9A46-1D7B748657CD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7280-6D1D-4D8C-A88B-692C9C59D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35CA-3B7E-4F96-90CE-C1CC41F090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92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7A5A-C3F6-4213-9C11-ABFDC33BD6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8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A09F-D1FE-4765-AF67-7299E998B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2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47C-5D27-4832-8945-9E09EA9771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5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414-52C1-4877-A49E-68F1E57DFF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3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15E4-8974-4F23-944D-C8345F1798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88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218F-7646-4248-AAEF-E12B607A91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6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9DC8-DE44-4DA5-8C24-CEE46C6A42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7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5257B-ABDB-4DAE-A61C-BE4F393031F8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4FB7B-580C-4CEA-AFBA-29EEF1A99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1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38A4-06BA-4917-9573-5813849C94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3988-7C33-4BAF-A2D6-4466EEABA9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73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E4F5-3707-4380-BEE9-AF8FC5DC4E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99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413-F199-40D6-A0E8-4B15C94C1FF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1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CCFC-899A-4781-8910-F43D8FA35AA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56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FB85-2604-4D32-A473-771F3D06C9B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57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6F81-AC8E-4396-B2FB-016EF6F2EC7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5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2BC1-8DF4-4A16-8F5B-D3119DCC3423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07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BF9C-4553-4EA5-A2B0-285112D49C8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7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BCD-2D5D-4BF0-BB75-638D6D17E9F4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381FD2-814C-4643-B5F6-0A0508490776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EB1E-F237-445E-8374-29DDE83F49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4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2CF3-D055-4F65-A816-3F8227FA070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5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6E5E-17AD-45B6-B5FC-AC456995761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4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A73D-78B7-4E39-A7B0-B005A2CDD54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68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8F45-25EA-4750-BFDA-9086F002FD66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33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E4E5-4E20-49C1-8038-0F835D53D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04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662D-96AE-48C4-9E7C-47BF7A4D78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4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8DED-429D-407E-A86A-7DA18998A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1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5642-5FA6-4166-8ED7-45598A779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83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9CA-56AB-4383-92F2-2664A66816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07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EBC0-B317-480E-9993-4AE4768F11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4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80DF4-13A4-4913-A8A8-51F6901A3CE6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27CEE-161E-4524-8C9E-DC6CEFFE0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15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F3C-8E05-4541-94D9-F783619D92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1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B7B-87CD-4D53-BFEE-AE4353167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21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FF87-6EFA-4708-8D4C-6E6DB98D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40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910-83BE-4263-A131-02B31D5E1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91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15A1-7E25-4338-97DE-E5AF0387EB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29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E7017-0ABB-4521-A3D3-E145D602F224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42A8A-8FF9-4DBF-976C-0AEA59D24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1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C6B21-26BD-4C27-A043-C2017CF85BC7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9AD3F-A121-49CD-8D7B-DF0F032E2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5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DC484-D976-47D2-8D34-9FD910050F74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791C3-FB14-4D87-B37A-9A125676D0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8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BE0AB-80CA-4ACA-8DD9-9222A91DED29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32A6-031C-4CC2-B0F8-A0D45B7E1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4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CFB7D-D596-4E24-BAE4-2C428533C600}" type="datetime1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A5570-C0EA-4133-858D-649EE9ED6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8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E494A-5C62-42CA-B72B-97AE078B98E7}" type="datetime1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52758-F1B8-4A32-A797-62F9E34917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4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0D8A3F-A7BE-4E41-9DEF-345FA89E094B}" type="datetime1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00934-7490-4016-9116-B01721DCE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0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96768-B50B-4868-99A1-F271298933B9}" type="datetime1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29D6-881B-4FE0-AE26-EA415200F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9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4AAE3C-E016-4ECA-AAC2-E2DA0DD963B8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A977-A56E-4E42-9DC7-364DC48A69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2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687F3-B835-485E-98AF-CF7787D6E358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2DC8-4C30-4EA9-AA88-58813D345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28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B25A6-4256-4CCF-A720-96078363EAB2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B92E0-3ADD-430F-9641-69185BC65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51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C9A1D-796B-48BF-858D-D910853A6FF4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9C301-D608-46B2-931B-CAC4B928DC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6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9B19-F1BD-4333-8A25-4A6BE2A23E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2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8B57-DBEA-4F3E-9DE9-18BE085A2B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72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2A1E-F5D1-47A3-AA4D-144D51BDDE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57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EE6E-FAFC-4502-BDA2-333A5B8CDF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0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558B5-536C-442D-8029-2B5DAE43D771}" type="datetime1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A19B7-CFA6-4E2C-B890-9F5C8D8CC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1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517E-FAA7-4268-86B2-65D479EDAD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87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508C-A6C3-4011-B689-C47BAE17D0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02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873A-F804-4FB0-8E66-46052DE89F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23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5916-94F7-456E-BB72-9E9F06A0C1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86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DA5-7114-45B6-8204-D418A64380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20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777F-1811-41EC-9DF4-A0B5D708F7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62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DACC-5885-4CB1-A9BE-2E5C9C60F3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66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287C94-9F63-4A71-9FFD-DA535947E3BA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AA45F-CDBF-44CB-976A-1C2E4AF18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155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C9802-CE73-4B5D-9059-ADE117AD4AC0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3E2C9-0516-41FA-9E5B-F6EE8DFB3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70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14E2B-F140-4ADA-9BB0-80F528BAE53F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1D16D-CBE7-4A9D-9F09-C9B3172E4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E4B8F-0014-44E7-9951-09885C3AD71B}" type="datetime1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6C659-63CB-4CC9-85EC-B9D5DFD49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483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6D7B23-F412-4CED-9133-6A04EA621DE5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6BF6-210C-4DB3-8B16-E51D70A97B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0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8B0A82-33A3-4B11-BB63-6F1AEF49FCFE}" type="datetime1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AF126-A951-4A40-A8F8-41994FB032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57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7301A2-B25A-4C62-8409-4C5111E63549}" type="datetime1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5D65-C5A0-48C7-B71E-2D54536D5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C1FA8-C60A-4E8F-8EE2-92CAD1AC8D8E}" type="datetime1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2B13F-F760-42B1-B79F-338CFD2A3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6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29772-621D-4927-AB6B-404B650E4B88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8F437-22C1-4ABA-8664-920DD4378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25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6E609-6AD2-46D2-960F-18B0A243DAA9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7DA23-B963-4975-946B-992B45983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53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BFB05-0326-4743-8B4D-3AAFB19D46CF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7E962-D7E2-466C-A6ED-F41D14DBB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4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37E53-D645-4431-A03C-8EAFAEEC59E4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48C9-C07F-4B37-951C-7498E25395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49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D26873-D57A-4435-8DC3-28F3CA28C02C}" type="datetime1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EA0E9-5D15-451E-B03F-3526A2B66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13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 userDrawn="1"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 userDrawn="1"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 userDrawn="1"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 userDrawn="1"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7B4C7-7622-4778-86D4-99475D070688}" type="datetime1">
              <a:rPr lang="en-US" smtClean="0"/>
              <a:t>4/17/2014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AB327-D8FB-40D0-8A6A-56D801C64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2CA77-5B50-42E7-AD97-80C38B74610E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316AD-6983-437F-9F97-C6990E9E9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95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 userDrawn="1"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7"/>
          <p:cNvSpPr/>
          <p:nvPr userDrawn="1"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8"/>
          <p:cNvSpPr/>
          <p:nvPr userDrawn="1"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19"/>
          <p:cNvSpPr/>
          <p:nvPr userDrawn="1"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5FE84-C238-401D-9E1F-2AE0FD806C6D}" type="datetime1">
              <a:rPr lang="en-US" smtClean="0"/>
              <a:t>4/17/2014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F59BA-7209-4DEE-A871-C33E94F4FF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6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 userDrawn="1"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7"/>
          <p:cNvSpPr/>
          <p:nvPr userDrawn="1"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8"/>
          <p:cNvSpPr/>
          <p:nvPr userDrawn="1"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9"/>
          <p:cNvSpPr/>
          <p:nvPr userDrawn="1"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026D4-866C-4FE3-8F40-5547153BE2B7}" type="datetime1">
              <a:rPr lang="en-US" smtClean="0"/>
              <a:t>4/17/2014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953B6-1618-40D7-9C2C-3ED51BE49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549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 userDrawn="1"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53"/>
          <p:cNvSpPr/>
          <p:nvPr userDrawn="1"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54"/>
          <p:cNvSpPr/>
          <p:nvPr userDrawn="1"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55"/>
          <p:cNvSpPr/>
          <p:nvPr userDrawn="1"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533F6-26BC-480B-927B-3A594893377A}" type="datetime1">
              <a:rPr lang="en-US" smtClean="0"/>
              <a:t>4/17/2014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0AE95-CF90-4D2F-B91E-DF92795C1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17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 userDrawn="1"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21"/>
          <p:cNvSpPr/>
          <p:nvPr userDrawn="1"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22"/>
          <p:cNvSpPr/>
          <p:nvPr userDrawn="1"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23"/>
          <p:cNvSpPr/>
          <p:nvPr userDrawn="1"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3B44A-B89D-4411-94F2-E58EF676721D}" type="datetime1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0E17-203B-475C-8F14-91E3E1DEA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27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 userDrawn="1"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12"/>
          <p:cNvSpPr/>
          <p:nvPr userDrawn="1"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13"/>
          <p:cNvSpPr/>
          <p:nvPr userDrawn="1"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14"/>
          <p:cNvSpPr/>
          <p:nvPr userDrawn="1"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BB0CD-1A95-4851-8B6A-FE2737D7CBC7}" type="datetime1">
              <a:rPr lang="en-US" smtClean="0"/>
              <a:t>4/17/2014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B3067-9E37-4F56-82EB-8FAF10055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62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C047A-D434-4CDA-A440-AD3A26F8B8FC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59D1C-3029-41F0-B9FC-DF47419B0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33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 userDrawn="1"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5"/>
          <p:cNvSpPr/>
          <p:nvPr userDrawn="1"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6"/>
          <p:cNvSpPr/>
          <p:nvPr userDrawn="1"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7"/>
          <p:cNvSpPr/>
          <p:nvPr userDrawn="1"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E5010-A920-49F7-BEBE-2553C1FD63A3}" type="datetime1">
              <a:rPr lang="en-US" smtClean="0"/>
              <a:t>4/17/2014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F5BA-5D40-4135-86C4-70A0413D5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21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 userDrawn="1"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 userDrawn="1"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 userDrawn="1"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 userDrawn="1"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D240B-9E2F-4833-B01A-1D97BC91F052}" type="datetime1">
              <a:rPr lang="en-US" smtClean="0"/>
              <a:t>4/17/2014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94DBE-636A-4B60-99FC-D8627AEB07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 userDrawn="1"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 userDrawn="1"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 userDrawn="1"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 userDrawn="1"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78E0A-5816-46D5-94FC-BA8E9FE1AE7C}" type="datetime1">
              <a:rPr lang="en-US" smtClean="0"/>
              <a:t>4/17/2014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9D73B-A3DA-49DA-B847-3C981D1522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689DD-A8C1-4F21-9125-961C7E12B19A}" type="datetime1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DD684-2599-4AB6-84E9-274B8EAA1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0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F6E8D0-80EF-4F24-830E-4807850A02C9}" type="datetime1">
              <a:rPr lang="en-US" smtClean="0">
                <a:cs typeface="Arial" panose="020B0604020202020204" pitchFamily="34" charset="0"/>
              </a:rPr>
              <a:t>4/17/2014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D5430D-C87F-4C3E-911B-4CBDA80681E3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5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D9A9-AFBF-4F52-B2A5-4E71CB77E2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3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02AD-70AA-45B4-B728-E6CA9F7FFD7B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A96C-1A68-491E-852A-AFB859569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8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9EFFF-4B97-4F1B-B4C5-B5E8F62B3925}" type="datetime1">
              <a:rPr lang="en-US" smtClean="0">
                <a:cs typeface="Arial" panose="020B0604020202020204" pitchFamily="34" charset="0"/>
              </a:rPr>
              <a:t>4/17/2014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5350E7-6FB3-48B3-9D2B-FBFD5939DF39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850566-C083-4F19-B660-E655EFB8E0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9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6AA34B2C-09F4-4764-8F64-C8CC9E57E0C1}" type="datetime1">
              <a:rPr lang="en-US" smtClean="0">
                <a:cs typeface="Arial" panose="020B0604020202020204" pitchFamily="34" charset="0"/>
              </a:rPr>
              <a:t>4/17/2014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1AB09A26-F94D-4FC3-8303-4814C33DC1F4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8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1A44D5-2165-435C-B4BE-D11A83CE5345}" type="datetime1">
              <a:rPr lang="en-US" smtClean="0">
                <a:latin typeface="Franklin Gothic Book" panose="020B0503020102020204" pitchFamily="34" charset="0"/>
                <a:ea typeface="MS PGothic" panose="020B0600070205080204" pitchFamily="34" charset="-128"/>
              </a:rPr>
              <a:t>4/17/2014</a:t>
            </a:fld>
            <a:endParaRPr lang="en-US"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47934B-4339-4DDF-934D-C8900C8ED281}" type="slidenum">
              <a:rPr lang="en-US">
                <a:latin typeface="Franklin Gothic Book" panose="020B05030201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 panose="020B05030201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92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2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5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8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9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7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9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3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3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0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7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83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89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0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Streaming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Presented by: Group 7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SG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049" y="5715000"/>
            <a:ext cx="3201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Advanced Algorithm</a:t>
            </a:r>
          </a:p>
          <a:p>
            <a:pPr algn="ctr"/>
            <a:endParaRPr lang="en-US" dirty="0">
              <a:solidFill>
                <a:srgbClr val="1F497D"/>
              </a:solidFill>
            </a:endParaRPr>
          </a:p>
          <a:p>
            <a:pPr algn="ctr"/>
            <a:r>
              <a:rPr lang="en-US" dirty="0">
                <a:solidFill>
                  <a:srgbClr val="1F497D"/>
                </a:solidFill>
              </a:rPr>
              <a:t>National University of Singapore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2267" y="3178175"/>
            <a:ext cx="22594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dirty="0">
                <a:solidFill>
                  <a:prstClr val="black"/>
                </a:solidFill>
              </a:rPr>
              <a:t>Min </a:t>
            </a:r>
            <a:r>
              <a:rPr lang="en-SG" altLang="zh-CN" dirty="0" smtClean="0">
                <a:solidFill>
                  <a:prstClr val="black"/>
                </a:solidFill>
              </a:rPr>
              <a:t>Chen</a:t>
            </a:r>
          </a:p>
          <a:p>
            <a:pPr algn="ctr"/>
            <a:r>
              <a:rPr lang="en-SG" altLang="zh-CN" dirty="0">
                <a:solidFill>
                  <a:prstClr val="black"/>
                </a:solidFill>
              </a:rPr>
              <a:t>Zheng Leong Chua</a:t>
            </a:r>
            <a:endParaRPr lang="zh-CN" altLang="en-US" dirty="0">
              <a:solidFill>
                <a:prstClr val="black"/>
              </a:solidFill>
            </a:endParaRPr>
          </a:p>
          <a:p>
            <a:pPr algn="ctr"/>
            <a:r>
              <a:rPr lang="en-SG" altLang="zh-CN" dirty="0">
                <a:solidFill>
                  <a:prstClr val="black"/>
                </a:solidFill>
              </a:rPr>
              <a:t>Anurag </a:t>
            </a:r>
            <a:r>
              <a:rPr lang="en-SG" altLang="zh-CN" dirty="0" smtClean="0">
                <a:solidFill>
                  <a:prstClr val="black"/>
                </a:solidFill>
              </a:rPr>
              <a:t>Anshu</a:t>
            </a:r>
          </a:p>
          <a:p>
            <a:pPr algn="ctr"/>
            <a:r>
              <a:rPr lang="en-SG" altLang="zh-CN" dirty="0">
                <a:solidFill>
                  <a:prstClr val="black"/>
                </a:solidFill>
              </a:rPr>
              <a:t>Samir </a:t>
            </a:r>
            <a:r>
              <a:rPr lang="en-SG" altLang="zh-CN" dirty="0" smtClean="0">
                <a:solidFill>
                  <a:prstClr val="black"/>
                </a:solidFill>
              </a:rPr>
              <a:t>Kumar</a:t>
            </a:r>
          </a:p>
          <a:p>
            <a:pPr algn="ctr"/>
            <a:r>
              <a:rPr lang="en-SG" altLang="zh-CN" dirty="0" smtClean="0">
                <a:solidFill>
                  <a:prstClr val="black"/>
                </a:solidFill>
              </a:rPr>
              <a:t>Nguyen </a:t>
            </a:r>
            <a:r>
              <a:rPr lang="en-SG" altLang="zh-CN" dirty="0" err="1" smtClean="0">
                <a:solidFill>
                  <a:prstClr val="black"/>
                </a:solidFill>
              </a:rPr>
              <a:t>Duy</a:t>
            </a:r>
            <a:r>
              <a:rPr lang="en-SG" altLang="zh-CN" dirty="0" smtClean="0">
                <a:solidFill>
                  <a:prstClr val="black"/>
                </a:solidFill>
              </a:rPr>
              <a:t> Anh Tuan</a:t>
            </a:r>
            <a:endParaRPr lang="en-SG" altLang="zh-CN" dirty="0">
              <a:solidFill>
                <a:prstClr val="black"/>
              </a:solidFill>
            </a:endParaRPr>
          </a:p>
          <a:p>
            <a:pPr algn="ctr"/>
            <a:r>
              <a:rPr lang="en-SG" altLang="zh-CN" dirty="0" err="1">
                <a:solidFill>
                  <a:prstClr val="black"/>
                </a:solidFill>
              </a:rPr>
              <a:t>Hoo</a:t>
            </a:r>
            <a:r>
              <a:rPr lang="en-SG" altLang="zh-CN" dirty="0">
                <a:solidFill>
                  <a:prstClr val="black"/>
                </a:solidFill>
              </a:rPr>
              <a:t> Chin </a:t>
            </a:r>
            <a:r>
              <a:rPr lang="en-SG" altLang="zh-CN" dirty="0" err="1">
                <a:solidFill>
                  <a:prstClr val="black"/>
                </a:solidFill>
              </a:rPr>
              <a:t>Hau</a:t>
            </a:r>
            <a:endParaRPr lang="en-SG" altLang="zh-CN" dirty="0">
              <a:solidFill>
                <a:prstClr val="black"/>
              </a:solidFill>
            </a:endParaRPr>
          </a:p>
          <a:p>
            <a:pPr algn="ctr"/>
            <a:r>
              <a:rPr lang="en-SG" altLang="zh-CN" dirty="0" smtClean="0">
                <a:solidFill>
                  <a:prstClr val="black"/>
                </a:solidFill>
              </a:rPr>
              <a:t>Jingyuan Chen</a:t>
            </a:r>
            <a:endParaRPr lang="en-SG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81"/>
            <a:ext cx="9153462" cy="68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1" y="0"/>
            <a:ext cx="91629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1" y="0"/>
            <a:ext cx="91629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1" y="0"/>
            <a:ext cx="91629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a stream of integers in the range {1…n}</a:t>
            </a:r>
          </a:p>
          <a:p>
            <a:r>
              <a:rPr lang="en-US" dirty="0" smtClean="0"/>
              <a:t>Let m</a:t>
            </a:r>
            <a:r>
              <a:rPr lang="en-US" baseline="-25000" dirty="0" smtClean="0"/>
              <a:t>i</a:t>
            </a:r>
            <a:r>
              <a:rPr lang="en-US" dirty="0" smtClean="0"/>
              <a:t> be the number of times ‘</a:t>
            </a:r>
            <a:r>
              <a:rPr lang="en-US" dirty="0" err="1" smtClean="0"/>
              <a:t>i</a:t>
            </a:r>
            <a:r>
              <a:rPr lang="en-US" dirty="0" smtClean="0"/>
              <a:t>’ appears in the stream.</a:t>
            </a:r>
          </a:p>
          <a:p>
            <a:r>
              <a:rPr lang="en-US" dirty="0" smtClean="0"/>
              <a:t>Objective is to output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=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k</a:t>
            </a:r>
            <a:endParaRPr lang="en-US" baseline="30000" dirty="0" smtClean="0"/>
          </a:p>
          <a:p>
            <a:r>
              <a:rPr lang="en-US" dirty="0" smtClean="0"/>
              <a:t>Randomized version: given a parameter </a:t>
            </a:r>
            <a:r>
              <a:rPr lang="en-US" dirty="0" err="1" smtClean="0"/>
              <a:t>λ</a:t>
            </a:r>
            <a:r>
              <a:rPr lang="en-US" dirty="0" smtClean="0"/>
              <a:t>, output a number in the range [(1-λ)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,(1+λ)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] with probability </a:t>
            </a:r>
            <a:r>
              <a:rPr lang="en-US" dirty="0" err="1" smtClean="0"/>
              <a:t>atleast</a:t>
            </a:r>
            <a:r>
              <a:rPr lang="en-US" dirty="0" smtClean="0"/>
              <a:t> 7/8.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1" y="0"/>
            <a:ext cx="91629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observation is that E(X)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r>
              <a:rPr lang="en-US" dirty="0" smtClean="0"/>
              <a:t>Proof:</a:t>
            </a:r>
          </a:p>
          <a:p>
            <a:r>
              <a:rPr lang="en-US" dirty="0" smtClean="0"/>
              <a:t>Contribution to the expectation for integer ‘</a:t>
            </a:r>
            <a:r>
              <a:rPr lang="en-US" dirty="0" err="1" smtClean="0"/>
              <a:t>i</a:t>
            </a:r>
            <a:r>
              <a:rPr lang="en-US" dirty="0" smtClean="0"/>
              <a:t>’ is m/m ((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k</a:t>
            </a:r>
            <a:r>
              <a:rPr lang="en-US" dirty="0" smtClean="0"/>
              <a:t>)-(m</a:t>
            </a:r>
            <a:r>
              <a:rPr lang="en-US" baseline="-25000" dirty="0" smtClean="0"/>
              <a:t>i</a:t>
            </a:r>
            <a:r>
              <a:rPr lang="en-US" dirty="0" smtClean="0"/>
              <a:t>-1)</a:t>
            </a:r>
            <a:r>
              <a:rPr lang="en-US" baseline="30000" dirty="0" smtClean="0"/>
              <a:t>k</a:t>
            </a:r>
            <a:r>
              <a:rPr lang="en-US" dirty="0" smtClean="0"/>
              <a:t> + (m</a:t>
            </a:r>
            <a:r>
              <a:rPr lang="en-US" baseline="-25000" dirty="0" smtClean="0"/>
              <a:t>i</a:t>
            </a:r>
            <a:r>
              <a:rPr lang="en-US" dirty="0" smtClean="0"/>
              <a:t>-1)</a:t>
            </a:r>
            <a:r>
              <a:rPr lang="en-US" baseline="30000" dirty="0" smtClean="0"/>
              <a:t>k</a:t>
            </a:r>
            <a:r>
              <a:rPr lang="en-US" dirty="0" smtClean="0"/>
              <a:t> – (m</a:t>
            </a:r>
            <a:r>
              <a:rPr lang="en-US" baseline="-25000" dirty="0" smtClean="0"/>
              <a:t>i</a:t>
            </a:r>
            <a:r>
              <a:rPr lang="en-US" dirty="0" smtClean="0"/>
              <a:t>-2)</a:t>
            </a:r>
            <a:r>
              <a:rPr lang="en-US" baseline="30000" dirty="0" smtClean="0"/>
              <a:t>k</a:t>
            </a:r>
            <a:r>
              <a:rPr lang="en-US" dirty="0" smtClean="0"/>
              <a:t> … 2</a:t>
            </a:r>
            <a:r>
              <a:rPr lang="en-US" baseline="30000" dirty="0" smtClean="0"/>
              <a:t>k</a:t>
            </a:r>
            <a:r>
              <a:rPr lang="en-US" dirty="0" smtClean="0"/>
              <a:t> – 1</a:t>
            </a:r>
            <a:r>
              <a:rPr lang="en-US" baseline="30000" dirty="0" smtClean="0"/>
              <a:t>k</a:t>
            </a:r>
            <a:r>
              <a:rPr lang="en-US" dirty="0" smtClean="0"/>
              <a:t> + 1</a:t>
            </a:r>
            <a:r>
              <a:rPr lang="en-US" baseline="30000" dirty="0" smtClean="0"/>
              <a:t>k</a:t>
            </a:r>
            <a:r>
              <a:rPr lang="en-US" dirty="0" smtClean="0"/>
              <a:t>) =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Summing up all the contributions gives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E(X</a:t>
            </a:r>
            <a:r>
              <a:rPr lang="en-US" baseline="30000" dirty="0" smtClean="0"/>
              <a:t>2</a:t>
            </a:r>
            <a:r>
              <a:rPr lang="en-US" dirty="0" smtClean="0"/>
              <a:t>) is bounded nicely.</a:t>
            </a:r>
          </a:p>
          <a:p>
            <a:r>
              <a:rPr lang="en-US" dirty="0" smtClean="0"/>
              <a:t>E(X</a:t>
            </a:r>
            <a:r>
              <a:rPr lang="en-US" baseline="30000" dirty="0" smtClean="0"/>
              <a:t>2</a:t>
            </a:r>
            <a:r>
              <a:rPr lang="en-US" dirty="0" smtClean="0"/>
              <a:t>) = m(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smtClean="0"/>
              <a:t> (m</a:t>
            </a:r>
            <a:r>
              <a:rPr lang="en-US" baseline="-25000" dirty="0"/>
              <a:t>i</a:t>
            </a:r>
            <a:r>
              <a:rPr lang="en-US" dirty="0" smtClean="0"/>
              <a:t>)</a:t>
            </a:r>
            <a:r>
              <a:rPr lang="en-US" baseline="30000" dirty="0" smtClean="0"/>
              <a:t>2k</a:t>
            </a:r>
            <a:r>
              <a:rPr lang="en-US" dirty="0" smtClean="0"/>
              <a:t> – (m</a:t>
            </a:r>
            <a:r>
              <a:rPr lang="en-US" baseline="-25000" dirty="0" smtClean="0"/>
              <a:t>i</a:t>
            </a:r>
            <a:r>
              <a:rPr lang="en-US" dirty="0" smtClean="0"/>
              <a:t>-1)</a:t>
            </a:r>
            <a:r>
              <a:rPr lang="en-US" baseline="30000" dirty="0" smtClean="0"/>
              <a:t>2k</a:t>
            </a:r>
            <a:r>
              <a:rPr lang="en-US" dirty="0" smtClean="0"/>
              <a:t> + (m</a:t>
            </a:r>
            <a:r>
              <a:rPr lang="en-US" baseline="-25000" dirty="0" smtClean="0"/>
              <a:t>i</a:t>
            </a:r>
            <a:r>
              <a:rPr lang="en-US" dirty="0" smtClean="0"/>
              <a:t>-1)</a:t>
            </a:r>
            <a:r>
              <a:rPr lang="en-US" baseline="30000" dirty="0" smtClean="0"/>
              <a:t>2k</a:t>
            </a:r>
            <a:r>
              <a:rPr lang="en-US" dirty="0" smtClean="0"/>
              <a:t> – (m</a:t>
            </a:r>
            <a:r>
              <a:rPr lang="en-US" baseline="-25000" dirty="0" smtClean="0"/>
              <a:t>i</a:t>
            </a:r>
            <a:r>
              <a:rPr lang="en-US" dirty="0" smtClean="0"/>
              <a:t>-2)</a:t>
            </a:r>
            <a:r>
              <a:rPr lang="en-US" baseline="30000" dirty="0" smtClean="0"/>
              <a:t> 2k</a:t>
            </a:r>
            <a:r>
              <a:rPr lang="en-US" dirty="0" smtClean="0"/>
              <a:t> … 2</a:t>
            </a:r>
            <a:r>
              <a:rPr lang="en-US" baseline="30000" dirty="0" smtClean="0"/>
              <a:t>2k</a:t>
            </a:r>
            <a:r>
              <a:rPr lang="en-US" dirty="0" smtClean="0"/>
              <a:t> – 1</a:t>
            </a:r>
            <a:r>
              <a:rPr lang="en-US" baseline="30000" dirty="0" smtClean="0"/>
              <a:t>2k</a:t>
            </a:r>
            <a:r>
              <a:rPr lang="en-US" dirty="0" smtClean="0"/>
              <a:t> + 1</a:t>
            </a:r>
            <a:r>
              <a:rPr lang="en-US" baseline="30000" dirty="0" smtClean="0"/>
              <a:t>2k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&lt; </a:t>
            </a:r>
            <a:r>
              <a:rPr lang="en-US" dirty="0" err="1" smtClean="0"/>
              <a:t>kn</a:t>
            </a:r>
            <a:r>
              <a:rPr lang="en-US" baseline="30000" dirty="0" smtClean="0"/>
              <a:t>(1-1/k)</a:t>
            </a:r>
            <a:r>
              <a:rPr lang="en-US" dirty="0" smtClean="0"/>
              <a:t>F</a:t>
            </a:r>
            <a:r>
              <a:rPr lang="en-US" baseline="-25000" dirty="0" smtClean="0"/>
              <a:t>k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Hence given the random variable Y = X</a:t>
            </a:r>
            <a:r>
              <a:rPr lang="en-US" baseline="-25000" dirty="0" smtClean="0"/>
              <a:t>1</a:t>
            </a:r>
            <a:r>
              <a:rPr lang="en-US" dirty="0" smtClean="0"/>
              <a:t>+..X</a:t>
            </a:r>
            <a:r>
              <a:rPr lang="en-US" baseline="-25000" dirty="0" smtClean="0"/>
              <a:t>s</a:t>
            </a:r>
            <a:r>
              <a:rPr lang="en-US" dirty="0" smtClean="0"/>
              <a:t>/s</a:t>
            </a:r>
          </a:p>
          <a:p>
            <a:r>
              <a:rPr lang="en-US" dirty="0" smtClean="0"/>
              <a:t>E(Y) = E(X)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(Y) = </a:t>
            </a:r>
            <a:r>
              <a:rPr lang="en-US" dirty="0" err="1" smtClean="0"/>
              <a:t>Var</a:t>
            </a:r>
            <a:r>
              <a:rPr lang="en-US" dirty="0" smtClean="0"/>
              <a:t>(X)/s &lt; E(X</a:t>
            </a:r>
            <a:r>
              <a:rPr lang="en-US" baseline="30000" dirty="0" smtClean="0"/>
              <a:t>2</a:t>
            </a:r>
            <a:r>
              <a:rPr lang="en-US" dirty="0" smtClean="0"/>
              <a:t>)/s = </a:t>
            </a:r>
            <a:r>
              <a:rPr lang="en-US" dirty="0" err="1" smtClean="0"/>
              <a:t>kn</a:t>
            </a:r>
            <a:r>
              <a:rPr lang="en-US" baseline="30000" dirty="0" smtClean="0"/>
              <a:t>(1-1/k)</a:t>
            </a:r>
            <a:r>
              <a:rPr lang="en-US" dirty="0" smtClean="0"/>
              <a:t>F</a:t>
            </a:r>
            <a:r>
              <a:rPr lang="en-US" baseline="-25000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/s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Hence </a:t>
            </a:r>
            <a:r>
              <a:rPr lang="en-US" dirty="0" err="1" smtClean="0"/>
              <a:t>Pr</a:t>
            </a:r>
            <a:r>
              <a:rPr lang="en-US" dirty="0" smtClean="0"/>
              <a:t> (|Y-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|&gt; </a:t>
            </a:r>
            <a:r>
              <a:rPr lang="en-US" dirty="0" err="1" smtClean="0"/>
              <a:t>λF</a:t>
            </a:r>
            <a:r>
              <a:rPr lang="en-US" baseline="-25000" dirty="0" err="1" smtClean="0"/>
              <a:t>k</a:t>
            </a:r>
            <a:r>
              <a:rPr lang="en-US" dirty="0" smtClean="0"/>
              <a:t>) &lt; </a:t>
            </a:r>
            <a:r>
              <a:rPr lang="en-US" dirty="0" err="1" smtClean="0"/>
              <a:t>Var</a:t>
            </a:r>
            <a:r>
              <a:rPr lang="en-US" dirty="0" smtClean="0"/>
              <a:t>(Y)/λ</a:t>
            </a:r>
            <a:r>
              <a:rPr lang="en-US" baseline="30000" dirty="0" smtClean="0"/>
              <a:t>2</a:t>
            </a:r>
            <a:r>
              <a:rPr lang="en-US" dirty="0" smtClean="0"/>
              <a:t>F</a:t>
            </a:r>
            <a:r>
              <a:rPr lang="en-US" baseline="-25000" dirty="0" smtClean="0"/>
              <a:t>k</a:t>
            </a:r>
            <a:r>
              <a:rPr lang="en-US" dirty="0" smtClean="0"/>
              <a:t> &lt; </a:t>
            </a:r>
            <a:r>
              <a:rPr lang="en-US" dirty="0" err="1" smtClean="0"/>
              <a:t>kn</a:t>
            </a:r>
            <a:r>
              <a:rPr lang="en-US" baseline="30000" dirty="0" smtClean="0"/>
              <a:t>(1-1/k)</a:t>
            </a:r>
            <a:r>
              <a:rPr lang="en-US" dirty="0" smtClean="0"/>
              <a:t>/sλ</a:t>
            </a:r>
            <a:r>
              <a:rPr lang="en-US" baseline="30000" dirty="0" smtClean="0"/>
              <a:t>2</a:t>
            </a:r>
            <a:r>
              <a:rPr lang="en-US" dirty="0" smtClean="0"/>
              <a:t> &lt; 1/8</a:t>
            </a:r>
          </a:p>
          <a:p>
            <a:r>
              <a:rPr lang="en-US" dirty="0" smtClean="0"/>
              <a:t>To improve the error, we can use yet more processors. </a:t>
            </a:r>
            <a:endParaRPr lang="en-US" dirty="0" smtClean="0"/>
          </a:p>
          <a:p>
            <a:r>
              <a:rPr lang="en-US" dirty="0" smtClean="0"/>
              <a:t>Hence, space complexity is:</a:t>
            </a:r>
          </a:p>
          <a:p>
            <a:r>
              <a:rPr lang="en-US" dirty="0"/>
              <a:t>O</a:t>
            </a:r>
            <a:r>
              <a:rPr lang="en-US" dirty="0" smtClean="0"/>
              <a:t>((log n + log m)</a:t>
            </a:r>
            <a:r>
              <a:rPr lang="en-US" dirty="0" err="1" smtClean="0"/>
              <a:t>kn</a:t>
            </a:r>
            <a:r>
              <a:rPr lang="en-US" baseline="30000" dirty="0" smtClean="0"/>
              <a:t>(1-1/k)</a:t>
            </a:r>
            <a:r>
              <a:rPr lang="en-US" dirty="0" smtClean="0"/>
              <a:t>/λ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(bad space-inefficient way):</a:t>
            </a:r>
          </a:p>
          <a:p>
            <a:r>
              <a:rPr lang="en-US" dirty="0" smtClean="0"/>
              <a:t>Generate a random sequence of n independent numbers: e</a:t>
            </a:r>
            <a:r>
              <a:rPr lang="en-US" baseline="-25000" dirty="0" smtClean="0"/>
              <a:t>1</a:t>
            </a:r>
            <a:r>
              <a:rPr lang="en-US" dirty="0" smtClean="0"/>
              <a:t>,e</a:t>
            </a:r>
            <a:r>
              <a:rPr lang="en-US" baseline="-25000" dirty="0" smtClean="0"/>
              <a:t>2</a:t>
            </a:r>
            <a:r>
              <a:rPr lang="en-US" dirty="0" smtClean="0"/>
              <a:t>…e</a:t>
            </a:r>
            <a:r>
              <a:rPr lang="en-US" baseline="-25000" dirty="0" smtClean="0"/>
              <a:t>n</a:t>
            </a:r>
            <a:r>
              <a:rPr lang="en-US" dirty="0" smtClean="0"/>
              <a:t>, from the set [-1,1].</a:t>
            </a:r>
          </a:p>
          <a:p>
            <a:r>
              <a:rPr lang="en-US" dirty="0" smtClean="0"/>
              <a:t>Let Z=0 .</a:t>
            </a:r>
          </a:p>
          <a:p>
            <a:r>
              <a:rPr lang="en-US" dirty="0" smtClean="0"/>
              <a:t>For the incoming integer ‘</a:t>
            </a:r>
            <a:r>
              <a:rPr lang="en-US" dirty="0" err="1"/>
              <a:t>i</a:t>
            </a:r>
            <a:r>
              <a:rPr lang="en-US" dirty="0" smtClean="0"/>
              <a:t>’ from stream, change Z-&gt; </a:t>
            </a:r>
            <a:r>
              <a:rPr lang="en-US" dirty="0" err="1" smtClean="0"/>
              <a:t>Z+e</a:t>
            </a:r>
            <a:r>
              <a:rPr lang="en-US" baseline="-25000" dirty="0" err="1" smtClean="0"/>
              <a:t>i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8209" y="2089666"/>
            <a:ext cx="222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Huge amount of data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6478072" y="1288439"/>
            <a:ext cx="1917084" cy="807253"/>
          </a:xfrm>
          <a:prstGeom prst="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Facebook get 2 billion clicks per day</a:t>
            </a:r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1219200" y="1066800"/>
            <a:ext cx="2057400" cy="1210174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Google gets 117 million searches per day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67175" y="2590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965" y="3404259"/>
            <a:ext cx="4137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How to do queries on this huge data set?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</a:rPr>
              <a:t>e.g</a:t>
            </a:r>
            <a:r>
              <a:rPr lang="en-US" dirty="0">
                <a:solidFill>
                  <a:prstClr val="black"/>
                </a:solidFill>
              </a:rPr>
              <a:t>, how many times a particular page has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 been visited</a:t>
            </a:r>
          </a:p>
        </p:txBody>
      </p:sp>
      <p:pic>
        <p:nvPicPr>
          <p:cNvPr id="1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4400"/>
            <a:ext cx="1828800" cy="1371600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/>
          </p:nvPr>
        </p:nvGraphicFramePr>
        <p:xfrm>
          <a:off x="2362200" y="4724400"/>
          <a:ext cx="4953000" cy="170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12" grpId="0"/>
      <p:bldGraphic spid="1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Hence Z=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dirty="0" smtClean="0"/>
              <a:t>Output Y=Z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E(Z</a:t>
            </a:r>
            <a:r>
              <a:rPr lang="en-US" baseline="30000" dirty="0" smtClean="0"/>
              <a:t>2</a:t>
            </a:r>
            <a:r>
              <a:rPr lang="en-US" dirty="0" smtClean="0"/>
              <a:t>) = F</a:t>
            </a:r>
            <a:r>
              <a:rPr lang="en-US" baseline="-25000" dirty="0" smtClean="0"/>
              <a:t>2</a:t>
            </a:r>
            <a:r>
              <a:rPr lang="en-US" dirty="0" smtClean="0"/>
              <a:t>, since E(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)=0 and E(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)=E(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)E(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), for </a:t>
            </a:r>
            <a:r>
              <a:rPr lang="en-US" dirty="0" err="1" smtClean="0"/>
              <a:t>i</a:t>
            </a:r>
            <a:r>
              <a:rPr lang="en-US" dirty="0"/>
              <a:t> </a:t>
            </a:r>
            <a:r>
              <a:rPr lang="en-US" dirty="0" smtClean="0"/>
              <a:t>≠ j</a:t>
            </a:r>
          </a:p>
          <a:p>
            <a:r>
              <a:rPr lang="en-US" dirty="0" smtClean="0"/>
              <a:t>E(Z</a:t>
            </a:r>
            <a:r>
              <a:rPr lang="en-US" baseline="30000" dirty="0" smtClean="0"/>
              <a:t>4</a:t>
            </a:r>
            <a:r>
              <a:rPr lang="en-US" dirty="0" smtClean="0"/>
              <a:t>) – E(Z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&lt; 2F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, since E(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</a:t>
            </a:r>
            <a:r>
              <a:rPr lang="en-US" dirty="0" smtClean="0"/>
              <a:t>)=E(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)E(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)E(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)E(e</a:t>
            </a:r>
            <a:r>
              <a:rPr lang="en-US" baseline="-25000" dirty="0" smtClean="0"/>
              <a:t>l</a:t>
            </a:r>
            <a:r>
              <a:rPr lang="en-US" dirty="0" smtClean="0"/>
              <a:t>), when all </a:t>
            </a:r>
            <a:r>
              <a:rPr lang="en-US" dirty="0" err="1"/>
              <a:t>i</a:t>
            </a:r>
            <a:r>
              <a:rPr lang="en-US" dirty="0" err="1" smtClean="0"/>
              <a:t>,j,k,l</a:t>
            </a:r>
            <a:r>
              <a:rPr lang="en-US" dirty="0" smtClean="0"/>
              <a:t> are different.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process is run in parallel on s independent processors. We choose s= 16/λ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Thus, by </a:t>
            </a:r>
            <a:r>
              <a:rPr lang="en-US" dirty="0" err="1" smtClean="0"/>
              <a:t>Chebysev’s</a:t>
            </a:r>
            <a:r>
              <a:rPr lang="en-US" dirty="0" smtClean="0"/>
              <a:t> inequality, </a:t>
            </a:r>
            <a:r>
              <a:rPr lang="en-US" dirty="0" err="1" smtClean="0"/>
              <a:t>Pr</a:t>
            </a:r>
            <a:r>
              <a:rPr lang="en-US" dirty="0" smtClean="0"/>
              <a:t>(|Y-F</a:t>
            </a:r>
            <a:r>
              <a:rPr lang="en-US" baseline="-25000" dirty="0" smtClean="0"/>
              <a:t>2</a:t>
            </a:r>
            <a:r>
              <a:rPr lang="en-US" dirty="0" smtClean="0"/>
              <a:t>|&gt;λF</a:t>
            </a:r>
            <a:r>
              <a:rPr lang="en-US" baseline="-25000" dirty="0" smtClean="0"/>
              <a:t>2</a:t>
            </a:r>
            <a:r>
              <a:rPr lang="en-US" dirty="0" smtClean="0"/>
              <a:t>) &lt; </a:t>
            </a:r>
            <a:r>
              <a:rPr lang="en-US" dirty="0" err="1" smtClean="0"/>
              <a:t>Var</a:t>
            </a:r>
            <a:r>
              <a:rPr lang="en-US" dirty="0" smtClean="0"/>
              <a:t>(Y)/λ</a:t>
            </a:r>
            <a:r>
              <a:rPr lang="en-US" baseline="30000" dirty="0" smtClean="0"/>
              <a:t>2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 &lt; 2/sλ</a:t>
            </a:r>
            <a:r>
              <a:rPr lang="en-US" baseline="30000" dirty="0" smtClean="0"/>
              <a:t>2</a:t>
            </a:r>
            <a:r>
              <a:rPr lang="en-US" dirty="0" smtClean="0"/>
              <a:t> =1/8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storing e</a:t>
            </a:r>
            <a:r>
              <a:rPr lang="en-US" baseline="-25000" dirty="0" smtClean="0"/>
              <a:t>1</a:t>
            </a:r>
            <a:r>
              <a:rPr lang="en-US" dirty="0" smtClean="0"/>
              <a:t>,e</a:t>
            </a:r>
            <a:r>
              <a:rPr lang="en-US" baseline="-25000" dirty="0" smtClean="0"/>
              <a:t>2</a:t>
            </a:r>
            <a:r>
              <a:rPr lang="en-US" dirty="0" smtClean="0"/>
              <a:t>…e</a:t>
            </a:r>
            <a:r>
              <a:rPr lang="en-US" baseline="-25000" dirty="0" smtClean="0"/>
              <a:t>n</a:t>
            </a:r>
            <a:r>
              <a:rPr lang="en-US" dirty="0" smtClean="0"/>
              <a:t> requires O(n) space.</a:t>
            </a:r>
          </a:p>
          <a:p>
            <a:r>
              <a:rPr lang="en-US" dirty="0" smtClean="0"/>
              <a:t>To generate these numbers more efficiently, we notice that only requirement is that the numbers {e</a:t>
            </a:r>
            <a:r>
              <a:rPr lang="en-US" baseline="-25000" dirty="0" smtClean="0"/>
              <a:t>1</a:t>
            </a:r>
            <a:r>
              <a:rPr lang="en-US" dirty="0" smtClean="0"/>
              <a:t>,e</a:t>
            </a:r>
            <a:r>
              <a:rPr lang="en-US" baseline="-25000" dirty="0" smtClean="0"/>
              <a:t>2</a:t>
            </a:r>
            <a:r>
              <a:rPr lang="en-US" dirty="0" smtClean="0"/>
              <a:t>…e</a:t>
            </a:r>
            <a:r>
              <a:rPr lang="en-US" baseline="-25000" dirty="0" smtClean="0"/>
              <a:t>n</a:t>
            </a:r>
            <a:r>
              <a:rPr lang="en-US" dirty="0" smtClean="0"/>
              <a:t>} be 4-wise independent.</a:t>
            </a:r>
          </a:p>
          <a:p>
            <a:r>
              <a:rPr lang="en-US" dirty="0" smtClean="0"/>
              <a:t>In above method, they were n-wise independent…too much.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`orthogonal array of strength 4’.</a:t>
            </a:r>
          </a:p>
          <a:p>
            <a:r>
              <a:rPr lang="en-US" dirty="0" smtClean="0"/>
              <a:t>OA of n-bits, with K runs, and strength t 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an array of K rows and n columns and entries in 0,1 such that in any set of t columns, all possible t bit numbers appear democratically. </a:t>
            </a:r>
          </a:p>
          <a:p>
            <a:r>
              <a:rPr lang="en-US" dirty="0" smtClean="0"/>
              <a:t>So simplest OA of n bits and strength 1 is</a:t>
            </a:r>
          </a:p>
          <a:p>
            <a:pPr marL="0" indent="0">
              <a:buNone/>
            </a:pPr>
            <a:r>
              <a:rPr lang="en-US" dirty="0" smtClean="0"/>
              <a:t>     000000000000000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111111111111111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&gt;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more challenging. Not much help via specializing to strength ‘2’. So lets consider general strength t.</a:t>
            </a:r>
          </a:p>
          <a:p>
            <a:endParaRPr lang="en-US" dirty="0" smtClean="0"/>
          </a:p>
          <a:p>
            <a:r>
              <a:rPr lang="en-US" dirty="0" smtClean="0"/>
              <a:t>A technique:  Consider a matrix G, having k columns, with the property that every set of t columns are linearly independent. Let it have R 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OA with 2</a:t>
            </a:r>
            <a:r>
              <a:rPr lang="en-US" baseline="30000" dirty="0" smtClean="0"/>
              <a:t>R</a:t>
            </a:r>
            <a:r>
              <a:rPr lang="en-US" dirty="0" smtClean="0"/>
              <a:t> runs and k columns and strength t is obtained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R bit sequence [w</a:t>
            </a:r>
            <a:r>
              <a:rPr lang="en-US" baseline="-25000" dirty="0" smtClean="0"/>
              <a:t>1</a:t>
            </a:r>
            <a:r>
              <a:rPr lang="en-US" dirty="0" smtClean="0"/>
              <a:t>,w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w</a:t>
            </a:r>
            <a:r>
              <a:rPr lang="en-US" baseline="-25000" dirty="0" err="1" smtClean="0"/>
              <a:t>R</a:t>
            </a:r>
            <a:r>
              <a:rPr lang="en-US" dirty="0" smtClean="0"/>
              <a:t>], compute the row vector [w</a:t>
            </a:r>
            <a:r>
              <a:rPr lang="en-US" baseline="-25000" dirty="0" smtClean="0"/>
              <a:t>1</a:t>
            </a:r>
            <a:r>
              <a:rPr lang="en-US" dirty="0" smtClean="0"/>
              <a:t>,w</a:t>
            </a:r>
            <a:r>
              <a:rPr lang="en-US" baseline="-25000" dirty="0" smtClean="0"/>
              <a:t>2</a:t>
            </a:r>
            <a:r>
              <a:rPr lang="en-US" dirty="0" smtClean="0"/>
              <a:t>..w</a:t>
            </a:r>
            <a:r>
              <a:rPr lang="en-US" baseline="-25000" dirty="0" smtClean="0"/>
              <a:t>R</a:t>
            </a:r>
            <a:r>
              <a:rPr lang="en-US" dirty="0" smtClean="0"/>
              <a:t>] 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gives one of the rows of OA.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2</a:t>
            </a:r>
            <a:r>
              <a:rPr lang="en-US" baseline="30000" dirty="0" smtClean="0"/>
              <a:t>R</a:t>
            </a:r>
            <a:r>
              <a:rPr lang="en-US" dirty="0" smtClean="0"/>
              <a:t> rows.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that G gives an 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Pick up any t columns in OA. </a:t>
            </a:r>
          </a:p>
          <a:p>
            <a:r>
              <a:rPr lang="en-US" dirty="0" smtClean="0"/>
              <a:t>They came from multiplying [w</a:t>
            </a:r>
            <a:r>
              <a:rPr lang="en-US" baseline="-25000" dirty="0" smtClean="0"/>
              <a:t>1</a:t>
            </a:r>
            <a:r>
              <a:rPr lang="en-US" dirty="0" smtClean="0"/>
              <a:t>,w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w</a:t>
            </a:r>
            <a:r>
              <a:rPr lang="en-US" baseline="-25000" dirty="0" err="1" smtClean="0"/>
              <a:t>R</a:t>
            </a:r>
            <a:r>
              <a:rPr lang="en-US" dirty="0" smtClean="0"/>
              <a:t>]to corresponding t columns in G. Let the matrix formed by these t columns of G be G’. </a:t>
            </a:r>
          </a:p>
          <a:p>
            <a:r>
              <a:rPr lang="en-US" dirty="0" smtClean="0"/>
              <a:t>Now consider [w</a:t>
            </a:r>
            <a:r>
              <a:rPr lang="en-US" baseline="-25000" dirty="0" smtClean="0"/>
              <a:t>1</a:t>
            </a:r>
            <a:r>
              <a:rPr lang="en-US" dirty="0" smtClean="0"/>
              <a:t>,w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w</a:t>
            </a:r>
            <a:r>
              <a:rPr lang="en-US" baseline="-25000" dirty="0" err="1" smtClean="0"/>
              <a:t>R</a:t>
            </a:r>
            <a:r>
              <a:rPr lang="en-US" dirty="0" smtClean="0"/>
              <a:t>]G’ = [b</a:t>
            </a:r>
            <a:r>
              <a:rPr lang="en-US" baseline="-25000" dirty="0" smtClean="0"/>
              <a:t>1</a:t>
            </a:r>
            <a:r>
              <a:rPr lang="en-US" dirty="0" smtClean="0"/>
              <a:t>,b</a:t>
            </a:r>
            <a:r>
              <a:rPr lang="en-US" baseline="-25000" dirty="0" smtClean="0"/>
              <a:t>2</a:t>
            </a:r>
            <a:r>
              <a:rPr lang="en-US" dirty="0" smtClean="0"/>
              <a:t>..b</a:t>
            </a:r>
            <a:r>
              <a:rPr lang="en-US" baseline="-25000" dirty="0" smtClean="0"/>
              <a:t>t</a:t>
            </a:r>
            <a:r>
              <a:rPr lang="en-US" dirty="0" smtClean="0"/>
              <a:t>].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a given [b</a:t>
            </a:r>
            <a:r>
              <a:rPr lang="en-US" baseline="-25000" dirty="0" smtClean="0"/>
              <a:t>1</a:t>
            </a:r>
            <a:r>
              <a:rPr lang="en-US" dirty="0" smtClean="0"/>
              <a:t>,b</a:t>
            </a:r>
            <a:r>
              <a:rPr lang="en-US" baseline="-25000" dirty="0" smtClean="0"/>
              <a:t>2</a:t>
            </a:r>
            <a:r>
              <a:rPr lang="en-US" dirty="0" smtClean="0"/>
              <a:t>..b</a:t>
            </a:r>
            <a:r>
              <a:rPr lang="en-US" baseline="-25000" dirty="0" smtClean="0"/>
              <a:t>t</a:t>
            </a:r>
            <a:r>
              <a:rPr lang="en-US" dirty="0" smtClean="0"/>
              <a:t>], there are 2</a:t>
            </a:r>
            <a:r>
              <a:rPr lang="en-US" baseline="30000" dirty="0" smtClean="0"/>
              <a:t>R-t</a:t>
            </a:r>
            <a:r>
              <a:rPr lang="en-US" dirty="0" smtClean="0"/>
              <a:t> possible [w</a:t>
            </a:r>
            <a:r>
              <a:rPr lang="en-US" baseline="-25000" dirty="0" smtClean="0"/>
              <a:t>1</a:t>
            </a:r>
            <a:r>
              <a:rPr lang="en-US" dirty="0" smtClean="0"/>
              <a:t>,w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w</a:t>
            </a:r>
            <a:r>
              <a:rPr lang="en-US" baseline="-25000" dirty="0" err="1" smtClean="0"/>
              <a:t>R</a:t>
            </a:r>
            <a:r>
              <a:rPr lang="en-US" dirty="0" smtClean="0"/>
              <a:t>], since G’ has as many null vectors.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Hence there are 2</a:t>
            </a:r>
            <a:r>
              <a:rPr lang="en-US" baseline="30000" dirty="0" smtClean="0"/>
              <a:t>t</a:t>
            </a:r>
            <a:r>
              <a:rPr lang="en-US" dirty="0" smtClean="0"/>
              <a:t> distinct values of [b</a:t>
            </a:r>
            <a:r>
              <a:rPr lang="en-US" baseline="-25000" dirty="0" smtClean="0"/>
              <a:t>1</a:t>
            </a:r>
            <a:r>
              <a:rPr lang="en-US" dirty="0" smtClean="0"/>
              <a:t>,b</a:t>
            </a:r>
            <a:r>
              <a:rPr lang="en-US" baseline="-25000" dirty="0" smtClean="0"/>
              <a:t>2</a:t>
            </a:r>
            <a:r>
              <a:rPr lang="en-US" dirty="0" smtClean="0"/>
              <a:t>..b</a:t>
            </a:r>
            <a:r>
              <a:rPr lang="en-US" baseline="-25000" dirty="0" smtClean="0"/>
              <a:t>t</a:t>
            </a:r>
            <a:r>
              <a:rPr lang="en-US" dirty="0" smtClean="0"/>
              <a:t>].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Hence, all possible values of [b</a:t>
            </a:r>
            <a:r>
              <a:rPr lang="en-US" baseline="-25000" dirty="0" smtClean="0"/>
              <a:t>1</a:t>
            </a:r>
            <a:r>
              <a:rPr lang="en-US" dirty="0" smtClean="0"/>
              <a:t>,b</a:t>
            </a:r>
            <a:r>
              <a:rPr lang="en-US" baseline="-25000" dirty="0" smtClean="0"/>
              <a:t>2</a:t>
            </a:r>
            <a:r>
              <a:rPr lang="en-US" dirty="0" smtClean="0"/>
              <a:t>..b</a:t>
            </a:r>
            <a:r>
              <a:rPr lang="en-US" baseline="-25000" dirty="0" smtClean="0"/>
              <a:t>t</a:t>
            </a:r>
            <a:r>
              <a:rPr lang="en-US" dirty="0" smtClean="0"/>
              <a:t>] obtained with each value appearing equal number of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strength = 4 for n bit numbers. Assume n to be a power of 2, else change n to the closest bigger power of 2. </a:t>
            </a:r>
          </a:p>
          <a:p>
            <a:r>
              <a:rPr lang="en-US" dirty="0" smtClean="0"/>
              <a:t>We show that OA can be obtained using corresponding G having 2log(n)+1 rows and n columns</a:t>
            </a:r>
          </a:p>
          <a:p>
            <a:r>
              <a:rPr lang="en-US" dirty="0" smtClean="0"/>
              <a:t> Let 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be elements of F(n).  </a:t>
            </a:r>
          </a:p>
          <a:p>
            <a:r>
              <a:rPr lang="en-US" dirty="0" smtClean="0"/>
              <a:t>Look at X</a:t>
            </a:r>
            <a:r>
              <a:rPr lang="en-US" baseline="-25000" dirty="0" smtClean="0"/>
              <a:t>i</a:t>
            </a:r>
            <a:r>
              <a:rPr lang="en-US" dirty="0" smtClean="0"/>
              <a:t> as a column vector of log(n)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 is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X</a:t>
            </a:r>
            <a:r>
              <a:rPr lang="en-US" baseline="-25000" dirty="0" smtClean="0"/>
              <a:t>1</a:t>
            </a:r>
            <a:r>
              <a:rPr lang="en-US" dirty="0"/>
              <a:t>	</a:t>
            </a:r>
            <a:r>
              <a:rPr lang="en-US" dirty="0" smtClean="0"/>
              <a:t>X</a:t>
            </a:r>
            <a:r>
              <a:rPr lang="en-US" baseline="-25000" dirty="0" smtClean="0"/>
              <a:t>2	    </a:t>
            </a:r>
            <a:r>
              <a:rPr lang="en-US" dirty="0" smtClean="0"/>
              <a:t>X</a:t>
            </a:r>
            <a:r>
              <a:rPr lang="en-US" baseline="-25000" dirty="0" smtClean="0"/>
              <a:t>3	</a:t>
            </a:r>
            <a:r>
              <a:rPr lang="en-US" dirty="0" smtClean="0"/>
              <a:t>X</a:t>
            </a:r>
            <a:r>
              <a:rPr lang="en-US" baseline="-25000" dirty="0" smtClean="0"/>
              <a:t>4	</a:t>
            </a:r>
            <a:r>
              <a:rPr lang="en-US" dirty="0" smtClean="0"/>
              <a:t> 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   X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3</a:t>
            </a:r>
            <a:r>
              <a:rPr lang="en-US" dirty="0" smtClean="0"/>
              <a:t>  X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3</a:t>
            </a:r>
            <a:r>
              <a:rPr lang="en-US" dirty="0" smtClean="0"/>
              <a:t>  X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3</a:t>
            </a:r>
            <a:r>
              <a:rPr lang="en-US" dirty="0"/>
              <a:t>	</a:t>
            </a:r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</a:t>
            </a:r>
            <a:r>
              <a:rPr lang="en-US" dirty="0" smtClean="0"/>
              <a:t>  X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Property: every 5 columns of G are linearly independent. </a:t>
            </a:r>
            <a:endParaRPr lang="en-US" dirty="0"/>
          </a:p>
          <a:p>
            <a:r>
              <a:rPr lang="en-US" dirty="0" smtClean="0"/>
              <a:t>Hence the OA is of strength 5 =&gt; of strength 4.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58801" y="2108200"/>
          <a:ext cx="3517900" cy="199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1384300" imgH="698500" progId="Equation.3">
                  <p:embed/>
                </p:oleObj>
              </mc:Choice>
              <mc:Fallback>
                <p:oleObj name="Equation" r:id="rId3" imgW="13843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1" y="2108200"/>
                        <a:ext cx="3517900" cy="1993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generate the desired random sequence e</a:t>
            </a:r>
            <a:r>
              <a:rPr lang="en-US" baseline="-25000" dirty="0" smtClean="0"/>
              <a:t>1</a:t>
            </a:r>
            <a:r>
              <a:rPr lang="en-US" dirty="0" smtClean="0"/>
              <a:t>,e</a:t>
            </a:r>
            <a:r>
              <a:rPr lang="en-US" baseline="-25000" dirty="0" smtClean="0"/>
              <a:t>2</a:t>
            </a:r>
            <a:r>
              <a:rPr lang="en-US" dirty="0" smtClean="0"/>
              <a:t>…e</a:t>
            </a:r>
            <a:r>
              <a:rPr lang="en-US" baseline="-25000" dirty="0" smtClean="0"/>
              <a:t>n</a:t>
            </a:r>
            <a:r>
              <a:rPr lang="en-US" dirty="0" smtClean="0"/>
              <a:t>, we proceed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a random sequence w</a:t>
            </a:r>
            <a:r>
              <a:rPr lang="en-US" baseline="-25000" dirty="0" smtClean="0"/>
              <a:t>1</a:t>
            </a:r>
            <a:r>
              <a:rPr lang="en-US" dirty="0" smtClean="0"/>
              <a:t>,w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  <a:r>
              <a:rPr lang="en-US" dirty="0" err="1" smtClean="0"/>
              <a:t>w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integer ‘</a:t>
            </a:r>
            <a:r>
              <a:rPr lang="en-US" dirty="0" err="1" smtClean="0"/>
              <a:t>i</a:t>
            </a:r>
            <a:r>
              <a:rPr lang="en-US" dirty="0" smtClean="0"/>
              <a:t>’ comes, compute the </a:t>
            </a:r>
            <a:r>
              <a:rPr lang="en-US" dirty="0" err="1" smtClean="0"/>
              <a:t>i-th</a:t>
            </a:r>
            <a:r>
              <a:rPr lang="en-US" dirty="0" smtClean="0"/>
              <a:t> column of G, which is as easy as computing </a:t>
            </a:r>
            <a:r>
              <a:rPr lang="en-US" dirty="0" err="1" smtClean="0"/>
              <a:t>i-th</a:t>
            </a:r>
            <a:r>
              <a:rPr lang="en-US" dirty="0" smtClean="0"/>
              <a:t> element of F(n), which has efficiency O(log(n)).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Compute vector product of this column and random sequence to obtain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FCBA-BD0C-544B-BBDC-BF68D7685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572578" y="1663290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78" y="1663290"/>
                <a:ext cx="381000" cy="3810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258378" y="1668259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378" y="1668259"/>
                <a:ext cx="381000" cy="3810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944178" y="1668259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178" y="1668259"/>
                <a:ext cx="381000" cy="381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63705" y="167992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391978" y="1663290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978" y="1663290"/>
                <a:ext cx="381000" cy="381000"/>
              </a:xfrm>
              <a:prstGeom prst="roundRect">
                <a:avLst/>
              </a:prstGeom>
              <a:blipFill rotWithShape="0">
                <a:blip r:embed="rId5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2868267" y="2438400"/>
            <a:ext cx="25328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63078" y="2667000"/>
            <a:ext cx="283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Access the data sequentially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309438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 stream:</a:t>
            </a:r>
          </a:p>
          <a:p>
            <a:r>
              <a:rPr lang="en-US" dirty="0">
                <a:solidFill>
                  <a:prstClr val="black"/>
                </a:solidFill>
              </a:rPr>
              <a:t>A data stream we consider here is a sequence of data that is usually too large to be stored in available memory</a:t>
            </a:r>
          </a:p>
          <a:p>
            <a:r>
              <a:rPr lang="en-US" dirty="0" err="1">
                <a:solidFill>
                  <a:prstClr val="black"/>
                </a:solidFill>
              </a:rPr>
              <a:t>E.g</a:t>
            </a:r>
            <a:r>
              <a:rPr lang="en-US" dirty="0">
                <a:solidFill>
                  <a:prstClr val="black"/>
                </a:solidFill>
              </a:rPr>
              <a:t>, Network traffic, Database transactions, and Satellite data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914" y="4419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Streaming algorithm aims for processing such data stream. Usually, the algorithm has limited memory available (much less than the input size) and also limited processing time per item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118" y="5417174"/>
            <a:ext cx="4003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altLang="zh-CN" dirty="0">
                <a:solidFill>
                  <a:prstClr val="black"/>
                </a:solidFill>
              </a:rPr>
              <a:t>A streaming algorithm is measured by:</a:t>
            </a:r>
          </a:p>
          <a:p>
            <a:pPr marL="342900" indent="-342900">
              <a:buFontTx/>
              <a:buAutoNum type="arabicPeriod"/>
            </a:pPr>
            <a:r>
              <a:rPr lang="en-SG" altLang="zh-CN" dirty="0">
                <a:solidFill>
                  <a:prstClr val="black"/>
                </a:solidFill>
              </a:rPr>
              <a:t>Number of passes of the data stream</a:t>
            </a:r>
          </a:p>
          <a:p>
            <a:pPr marL="342900" indent="-342900">
              <a:buFontTx/>
              <a:buAutoNum type="arabicPeriod"/>
            </a:pPr>
            <a:r>
              <a:rPr lang="en-SG" altLang="zh-CN" dirty="0">
                <a:solidFill>
                  <a:prstClr val="black"/>
                </a:solidFill>
              </a:rPr>
              <a:t>Size of memory used</a:t>
            </a:r>
          </a:p>
          <a:p>
            <a:pPr marL="342900" indent="-342900">
              <a:buFontTx/>
              <a:buAutoNum type="arabicPeriod"/>
            </a:pPr>
            <a:r>
              <a:rPr lang="en-SG" altLang="zh-CN" dirty="0">
                <a:solidFill>
                  <a:prstClr val="black"/>
                </a:solidFill>
              </a:rPr>
              <a:t>Running time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Sketches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Samir Kumar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are Sketches?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25" y="1544638"/>
            <a:ext cx="7521575" cy="3579812"/>
          </a:xfrm>
        </p:spPr>
        <p:txBody>
          <a:bodyPr>
            <a:noAutofit/>
          </a:bodyPr>
          <a:lstStyle/>
          <a:p>
            <a:pPr marL="285750" indent="-285750"/>
            <a:r>
              <a:rPr lang="en-US" altLang="en-US" sz="2400" smtClean="0"/>
              <a:t>“</a:t>
            </a:r>
            <a:r>
              <a:rPr lang="en-US" sz="2400" smtClean="0"/>
              <a:t>Sketches</a:t>
            </a:r>
            <a:r>
              <a:rPr lang="en-US" altLang="en-US" sz="2400" smtClean="0"/>
              <a:t>”</a:t>
            </a:r>
            <a:r>
              <a:rPr lang="en-US" sz="2400" smtClean="0"/>
              <a:t> are data structures that store a summary of the complete data set.</a:t>
            </a:r>
          </a:p>
          <a:p>
            <a:pPr marL="285750" indent="-285750"/>
            <a:r>
              <a:rPr lang="en-US" sz="2400" smtClean="0"/>
              <a:t>Sketches are usually created when the cost of storing the complete data is an expensive operation.</a:t>
            </a:r>
          </a:p>
          <a:p>
            <a:pPr marL="285750" indent="-285750"/>
            <a:r>
              <a:rPr lang="en-US" sz="2400" smtClean="0"/>
              <a:t>Sketches are lossy transformations of the input.</a:t>
            </a:r>
          </a:p>
          <a:p>
            <a:pPr marL="285750" indent="-285750"/>
            <a:r>
              <a:rPr lang="en-US" sz="2400" smtClean="0"/>
              <a:t>The main feature of sketching data structures is that they can answer certain questions about the data extremely efficiently, at the price of the occasional error (ε).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327-D8FB-40D0-8A6A-56D801C6459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24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Sketches work?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36600" y="1600200"/>
            <a:ext cx="8229600" cy="4525963"/>
          </a:xfrm>
        </p:spPr>
        <p:txBody>
          <a:bodyPr/>
          <a:lstStyle/>
          <a:p>
            <a:r>
              <a:rPr lang="en-US" sz="2400" smtClean="0"/>
              <a:t>The data comes in and a prefixed transformation is applied and a default sketch is created.</a:t>
            </a:r>
          </a:p>
          <a:p>
            <a:r>
              <a:rPr lang="en-US" sz="2400" smtClean="0"/>
              <a:t>Each update in the stream causes this synopsis to be modified, so that certain queries can be applied to the original data.</a:t>
            </a:r>
          </a:p>
          <a:p>
            <a:r>
              <a:rPr lang="en-US" sz="2400" smtClean="0"/>
              <a:t>Sketches are created by sketching algorithms.</a:t>
            </a:r>
          </a:p>
          <a:p>
            <a:r>
              <a:rPr lang="en-US" sz="2400" smtClean="0"/>
              <a:t>Sketching algorithms preform a transform via randomly chosen hash functions.</a:t>
            </a:r>
          </a:p>
          <a:p>
            <a:endParaRPr 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327-D8FB-40D0-8A6A-56D801C6459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17500" y="365125"/>
            <a:ext cx="8826500" cy="1006475"/>
          </a:xfrm>
        </p:spPr>
        <p:txBody>
          <a:bodyPr/>
          <a:lstStyle/>
          <a:p>
            <a:r>
              <a:rPr lang="en-US" sz="4800" smtClean="0"/>
              <a:t>Standard Data Stream Models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20725" y="1595438"/>
            <a:ext cx="7521575" cy="3579812"/>
          </a:xfrm>
        </p:spPr>
        <p:txBody>
          <a:bodyPr/>
          <a:lstStyle/>
          <a:p>
            <a:r>
              <a:rPr lang="en-US" sz="2400" smtClean="0"/>
              <a:t>Input stream a</a:t>
            </a:r>
            <a:r>
              <a:rPr lang="en-US" sz="2400" baseline="-25000" smtClean="0"/>
              <a:t>1, </a:t>
            </a:r>
            <a:r>
              <a:rPr lang="en-US" sz="2400" smtClean="0"/>
              <a:t>a</a:t>
            </a:r>
            <a:r>
              <a:rPr lang="en-US" sz="2400" baseline="-25000" smtClean="0"/>
              <a:t>2,</a:t>
            </a:r>
            <a:r>
              <a:rPr lang="en-US" sz="2400" smtClean="0"/>
              <a:t> . . . . arrives sequentially, item by item, and describes an underlying signal A, a one-dimensional function A : [1...N] → R.</a:t>
            </a:r>
          </a:p>
          <a:p>
            <a:r>
              <a:rPr lang="en-US" sz="2400" smtClean="0"/>
              <a:t>Models differ on how a</a:t>
            </a:r>
            <a:r>
              <a:rPr lang="en-US" sz="2400" baseline="-25000" smtClean="0"/>
              <a:t>i</a:t>
            </a:r>
            <a:r>
              <a:rPr lang="en-US" sz="2400" smtClean="0"/>
              <a:t> describe A</a:t>
            </a:r>
          </a:p>
          <a:p>
            <a:r>
              <a:rPr lang="en-US" sz="2400" smtClean="0"/>
              <a:t>There are 3 broad data stream models.</a:t>
            </a:r>
          </a:p>
          <a:p>
            <a:pPr marL="857250" lvl="1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Time Series</a:t>
            </a:r>
          </a:p>
          <a:p>
            <a:pPr marL="857250" lvl="1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Cash Register</a:t>
            </a:r>
          </a:p>
          <a:p>
            <a:pPr marL="857250" lvl="1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Turnstile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327-D8FB-40D0-8A6A-56D801C6459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Series Model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data stream flows in at a regular interval of time.</a:t>
            </a:r>
          </a:p>
          <a:p>
            <a:r>
              <a:rPr lang="en-US" smtClean="0"/>
              <a:t>Each a</a:t>
            </a:r>
            <a:r>
              <a:rPr lang="en-US" i="1" baseline="-25000" smtClean="0"/>
              <a:t>i</a:t>
            </a:r>
            <a:r>
              <a:rPr lang="en-US" smtClean="0"/>
              <a:t> equals A[</a:t>
            </a:r>
            <a:r>
              <a:rPr lang="en-US" i="1" smtClean="0"/>
              <a:t>i</a:t>
            </a:r>
            <a:r>
              <a:rPr lang="en-US" smtClean="0"/>
              <a:t>] and they appear in increasing order of </a:t>
            </a:r>
            <a:r>
              <a:rPr lang="en-US" i="1" smtClean="0"/>
              <a:t>i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327-D8FB-40D0-8A6A-56D801C6459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Cash Register Model</a:t>
            </a:r>
            <a:endParaRPr lang="en-US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data updates arrive in an arbitrary order.</a:t>
            </a:r>
          </a:p>
          <a:p>
            <a:r>
              <a:rPr lang="en-US" smtClean="0"/>
              <a:t>Each update must be non-negative.</a:t>
            </a:r>
          </a:p>
          <a:p>
            <a:pPr algn="just"/>
            <a:r>
              <a:rPr lang="en-US" smtClean="0"/>
              <a:t>A</a:t>
            </a:r>
            <a:r>
              <a:rPr lang="en-US" i="1" baseline="-25000" smtClean="0"/>
              <a:t>t</a:t>
            </a:r>
            <a:r>
              <a:rPr lang="en-US" smtClean="0"/>
              <a:t>[</a:t>
            </a:r>
            <a:r>
              <a:rPr lang="en-US" i="1" smtClean="0"/>
              <a:t>i</a:t>
            </a:r>
            <a:r>
              <a:rPr lang="en-US" smtClean="0"/>
              <a:t>] = A</a:t>
            </a:r>
            <a:r>
              <a:rPr lang="en-US" baseline="-25000" smtClean="0"/>
              <a:t>t-1</a:t>
            </a:r>
            <a:r>
              <a:rPr lang="en-US" smtClean="0"/>
              <a:t>[</a:t>
            </a:r>
            <a:r>
              <a:rPr lang="en-US" i="1" smtClean="0"/>
              <a:t>i</a:t>
            </a:r>
            <a:r>
              <a:rPr lang="en-US" smtClean="0"/>
              <a:t>]+c where c ≥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327-D8FB-40D0-8A6A-56D801C6459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Turnstile Model</a:t>
            </a:r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data updates arrive in an arbitrary order.</a:t>
            </a:r>
          </a:p>
          <a:p>
            <a:r>
              <a:rPr lang="en-US" smtClean="0"/>
              <a:t>There is no restriction on the incoming updates i.e. they can also be negative.</a:t>
            </a:r>
          </a:p>
          <a:p>
            <a:pPr algn="just"/>
            <a:r>
              <a:rPr lang="en-US" smtClean="0"/>
              <a:t>A</a:t>
            </a:r>
            <a:r>
              <a:rPr lang="en-US" i="1" baseline="-25000" smtClean="0"/>
              <a:t>t</a:t>
            </a:r>
            <a:r>
              <a:rPr lang="en-US" smtClean="0"/>
              <a:t>[</a:t>
            </a:r>
            <a:r>
              <a:rPr lang="en-US" i="1" smtClean="0"/>
              <a:t>i</a:t>
            </a:r>
            <a:r>
              <a:rPr lang="en-US" smtClean="0"/>
              <a:t>] = A</a:t>
            </a:r>
            <a:r>
              <a:rPr lang="en-US" baseline="-25000" smtClean="0"/>
              <a:t>t-1</a:t>
            </a:r>
            <a:r>
              <a:rPr lang="en-US" smtClean="0"/>
              <a:t>[</a:t>
            </a:r>
            <a:r>
              <a:rPr lang="en-US" i="1" smtClean="0"/>
              <a:t>i</a:t>
            </a:r>
            <a:r>
              <a:rPr lang="en-US" smtClean="0"/>
              <a:t>]+c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327-D8FB-40D0-8A6A-56D801C6459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Sketches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Queries Supported:- Each sketch supports a certain set of queries. The answer obtained is an approximate answer to the query.</a:t>
            </a:r>
          </a:p>
          <a:p>
            <a:r>
              <a:rPr lang="en-US" smtClean="0"/>
              <a:t>Sketch Size:-Sketch doesn</a:t>
            </a:r>
            <a:r>
              <a:rPr lang="en-US" altLang="en-US" smtClean="0"/>
              <a:t>’</a:t>
            </a:r>
            <a:r>
              <a:rPr lang="en-US" smtClean="0"/>
              <a:t>t have a constant size. The sketch is inversely proportional to ε and δ(probability of giving inaccurate approximation). 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327-D8FB-40D0-8A6A-56D801C6459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Sketches-2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Speed:- When the sketch transform is very dense, each update affects all entries in the sketch and so it takes time linear in sketch size.</a:t>
            </a:r>
          </a:p>
          <a:p>
            <a:r>
              <a:rPr lang="en-US" dirty="0" smtClean="0"/>
              <a:t>Query Time:- Again is time linear in sketch size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327-D8FB-40D0-8A6A-56D801C6459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Comparing Sketching with Sampling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Franklin Gothic Book" panose="020B0503020102020204" pitchFamily="34" charset="0"/>
              </a:rPr>
              <a:t>Sketch contains a summary of the entire data set.</a:t>
            </a:r>
          </a:p>
          <a:p>
            <a:r>
              <a:rPr lang="en-US" smtClean="0">
                <a:latin typeface="Franklin Gothic Book" panose="020B0503020102020204" pitchFamily="34" charset="0"/>
              </a:rPr>
              <a:t>Whereas sample contains a small part of the entire data set.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B327-D8FB-40D0-8A6A-56D801C6459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2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Example: Finding the missing number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2209801"/>
            <a:ext cx="252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There are ‘</a:t>
            </a:r>
            <a:r>
              <a:rPr lang="en-US" dirty="0" smtClean="0">
                <a:solidFill>
                  <a:prstClr val="black"/>
                </a:solidFill>
              </a:rPr>
              <a:t>n’ consecutive numbers</a:t>
            </a:r>
            <a:r>
              <a:rPr lang="en-US" dirty="0">
                <a:solidFill>
                  <a:prstClr val="black"/>
                </a:solidFill>
              </a:rPr>
              <a:t>, where ‘n’ is a fairly large number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52800" y="2250506"/>
            <a:ext cx="381000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600" y="2255475"/>
            <a:ext cx="381000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4400" y="2255475"/>
            <a:ext cx="381000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3927" y="226714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2200" y="2250506"/>
            <a:ext cx="381000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63199" y="5181600"/>
                <a:ext cx="4567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Suppose you only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⁡(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size of memory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199" y="5181600"/>
                <a:ext cx="456786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2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048000" y="3505200"/>
            <a:ext cx="279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 number ‘k’ is missing now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Now the data stream becomes like: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92383" y="4318696"/>
            <a:ext cx="381000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78183" y="4323665"/>
            <a:ext cx="381000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64692" y="4329499"/>
            <a:ext cx="381000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k-1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4127" y="43112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72400" y="4294564"/>
            <a:ext cx="381000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3218" y="43459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72200" y="4336253"/>
            <a:ext cx="381000" cy="381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k+1</a:t>
            </a:r>
          </a:p>
        </p:txBody>
      </p:sp>
      <p:pic>
        <p:nvPicPr>
          <p:cNvPr id="2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66266"/>
            <a:ext cx="1323975" cy="13430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0800" y="6037778"/>
            <a:ext cx="5538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Can you propose a streaming algorithm to find k?</a:t>
            </a:r>
          </a:p>
          <a:p>
            <a:r>
              <a:rPr lang="en-US" dirty="0">
                <a:solidFill>
                  <a:prstClr val="black"/>
                </a:solidFill>
              </a:rPr>
              <a:t> which examine the data stream as less times as possible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21" grpId="0"/>
      <p:bldP spid="23" grpId="0" animBg="1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Count-min Sketch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86200"/>
            <a:ext cx="66294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Nguyen Duy Anh Tuan &amp; Hoo Chin Hau</a:t>
            </a:r>
          </a:p>
        </p:txBody>
      </p:sp>
    </p:spTree>
    <p:extLst>
      <p:ext uri="{BB962C8B-B14F-4D97-AF65-F5344CB8AC3E}">
        <p14:creationId xmlns:p14="http://schemas.microsoft.com/office/powerpoint/2010/main" val="3079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Problem:</a:t>
            </a:r>
          </a:p>
          <a:p>
            <a:pPr lvl="1"/>
            <a:r>
              <a:rPr lang="en-US" smtClean="0"/>
              <a:t>Given a vector </a:t>
            </a:r>
            <a:r>
              <a:rPr lang="en-US" b="1" i="1" smtClean="0"/>
              <a:t>a </a:t>
            </a:r>
            <a:r>
              <a:rPr lang="en-US" smtClean="0"/>
              <a:t>of a very large dimension </a:t>
            </a:r>
            <a:r>
              <a:rPr lang="en-US" b="1" i="1" smtClean="0"/>
              <a:t>n.</a:t>
            </a:r>
          </a:p>
          <a:p>
            <a:pPr lvl="1"/>
            <a:r>
              <a:rPr lang="en-US" smtClean="0"/>
              <a:t>One arbitrary element </a:t>
            </a:r>
            <a:r>
              <a:rPr lang="en-US" b="1" i="1" smtClean="0"/>
              <a:t>a</a:t>
            </a:r>
            <a:r>
              <a:rPr lang="en-US" b="1" i="1" baseline="-25000" smtClean="0"/>
              <a:t>i</a:t>
            </a:r>
            <a:r>
              <a:rPr lang="en-US" smtClean="0"/>
              <a:t> can be updated at any time by a value </a:t>
            </a:r>
            <a:r>
              <a:rPr lang="en-US" b="1" i="1" smtClean="0"/>
              <a:t>c: a</a:t>
            </a:r>
            <a:r>
              <a:rPr lang="en-US" b="1" i="1" baseline="-25000" smtClean="0"/>
              <a:t>i</a:t>
            </a:r>
            <a:r>
              <a:rPr lang="en-US" i="1" smtClean="0"/>
              <a:t> = </a:t>
            </a:r>
            <a:r>
              <a:rPr lang="en-US" b="1" i="1" smtClean="0"/>
              <a:t>a</a:t>
            </a:r>
            <a:r>
              <a:rPr lang="en-US" b="1" i="1" baseline="-25000" smtClean="0"/>
              <a:t>i</a:t>
            </a:r>
            <a:r>
              <a:rPr lang="en-US" i="1" smtClean="0"/>
              <a:t> + </a:t>
            </a:r>
            <a:r>
              <a:rPr lang="en-US" b="1" i="1" smtClean="0"/>
              <a:t>c</a:t>
            </a:r>
            <a:r>
              <a:rPr lang="en-US" i="1" smtClean="0"/>
              <a:t>.</a:t>
            </a:r>
            <a:endParaRPr lang="en-US" b="1" i="1" smtClean="0"/>
          </a:p>
          <a:p>
            <a:pPr lvl="1"/>
            <a:r>
              <a:rPr lang="en-US" smtClean="0"/>
              <a:t>We want to approximate </a:t>
            </a:r>
            <a:r>
              <a:rPr lang="en-US" b="1" i="1" smtClean="0"/>
              <a:t>a</a:t>
            </a:r>
            <a:r>
              <a:rPr lang="en-US" smtClean="0"/>
              <a:t> efficiently in terms of space and time without actually storing </a:t>
            </a:r>
            <a:r>
              <a:rPr lang="en-US" b="1" i="1" smtClean="0"/>
              <a:t>a.</a:t>
            </a:r>
            <a:r>
              <a:rPr lang="en-US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Count-min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by Graham and </a:t>
            </a:r>
            <a:r>
              <a:rPr lang="en-US" dirty="0" err="1" smtClean="0"/>
              <a:t>Muthukrishnan</a:t>
            </a:r>
            <a:r>
              <a:rPr lang="en-US" dirty="0" smtClean="0"/>
              <a:t> [1]</a:t>
            </a:r>
          </a:p>
          <a:p>
            <a:r>
              <a:rPr lang="en-US" dirty="0" smtClean="0"/>
              <a:t>Count-min (CM) sketch is a data structure </a:t>
            </a:r>
          </a:p>
          <a:p>
            <a:pPr lvl="1"/>
            <a:r>
              <a:rPr lang="en-US" i="1" dirty="0" smtClean="0"/>
              <a:t>Count = </a:t>
            </a:r>
            <a:r>
              <a:rPr lang="en-US" dirty="0" smtClean="0"/>
              <a:t>counting or </a:t>
            </a:r>
            <a:r>
              <a:rPr lang="en-US" b="1" dirty="0" smtClean="0"/>
              <a:t>UPDATE</a:t>
            </a:r>
            <a:endParaRPr lang="en-US" dirty="0" smtClean="0"/>
          </a:p>
          <a:p>
            <a:pPr lvl="1"/>
            <a:r>
              <a:rPr lang="en-US" i="1" dirty="0" smtClean="0"/>
              <a:t>Min </a:t>
            </a:r>
            <a:r>
              <a:rPr lang="en-US" dirty="0" smtClean="0"/>
              <a:t>= computing the minimum or </a:t>
            </a:r>
            <a:r>
              <a:rPr lang="en-US" b="1" dirty="0" smtClean="0"/>
              <a:t>ESTIMATE</a:t>
            </a:r>
          </a:p>
          <a:p>
            <a:r>
              <a:rPr lang="en-US" dirty="0" smtClean="0"/>
              <a:t>The structure is determined by 2 parameters:</a:t>
            </a:r>
          </a:p>
          <a:p>
            <a:pPr lvl="1"/>
            <a:r>
              <a:rPr lang="en-US" dirty="0" smtClean="0"/>
              <a:t>ε: the error of estimation</a:t>
            </a:r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: the certainty of estimation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3400" y="5999163"/>
            <a:ext cx="8153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[1] </a:t>
            </a:r>
            <a:r>
              <a:rPr lang="en-US" sz="1500" dirty="0" err="1">
                <a:solidFill>
                  <a:prstClr val="black"/>
                </a:solidFill>
                <a:cs typeface="Arial" panose="020B0604020202020204" pitchFamily="34" charset="0"/>
              </a:rPr>
              <a:t>Cormode</a:t>
            </a: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, Graham, and S. </a:t>
            </a:r>
            <a:r>
              <a:rPr lang="en-US" sz="1500" dirty="0" err="1">
                <a:solidFill>
                  <a:prstClr val="black"/>
                </a:solidFill>
                <a:cs typeface="Arial" panose="020B0604020202020204" pitchFamily="34" charset="0"/>
              </a:rPr>
              <a:t>Muthukrishnan</a:t>
            </a: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. "An improved data stream summary: the count-min sketch and its applications." </a:t>
            </a:r>
            <a:r>
              <a:rPr lang="en-US" sz="1500" i="1" dirty="0">
                <a:solidFill>
                  <a:prstClr val="black"/>
                </a:solidFill>
                <a:cs typeface="Arial" panose="020B0604020202020204" pitchFamily="34" charset="0"/>
              </a:rPr>
              <a:t>Journal of Algorithms</a:t>
            </a:r>
            <a:r>
              <a:rPr lang="en-US" sz="1500" dirty="0">
                <a:solidFill>
                  <a:prstClr val="black"/>
                </a:solidFill>
                <a:cs typeface="Arial" panose="020B0604020202020204" pitchFamily="34" charset="0"/>
              </a:rPr>
              <a:t> 55.1 (2005): 58-75.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4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CM sketch with parameters (</a:t>
            </a:r>
            <a:r>
              <a:rPr lang="el-GR" smtClean="0"/>
              <a:t>ε</a:t>
            </a:r>
            <a:r>
              <a:rPr lang="en-US" smtClean="0"/>
              <a:t>, </a:t>
            </a:r>
            <a:r>
              <a:rPr lang="el-GR" smtClean="0"/>
              <a:t>δ</a:t>
            </a:r>
            <a:r>
              <a:rPr lang="en-US" smtClean="0"/>
              <a:t>) is represented by two-dimensional </a:t>
            </a:r>
            <a:r>
              <a:rPr lang="en-US" i="1" smtClean="0"/>
              <a:t>d-</a:t>
            </a:r>
            <a:r>
              <a:rPr lang="en-US" smtClean="0"/>
              <a:t>by</a:t>
            </a:r>
            <a:r>
              <a:rPr lang="en-US" i="1" smtClean="0"/>
              <a:t>-w</a:t>
            </a:r>
            <a:r>
              <a:rPr lang="en-US" smtClean="0"/>
              <a:t> array </a:t>
            </a:r>
            <a:r>
              <a:rPr lang="en-US" b="1" i="1" smtClean="0"/>
              <a:t>count</a:t>
            </a:r>
            <a:r>
              <a:rPr lang="en-US" smtClean="0"/>
              <a:t>: </a:t>
            </a:r>
            <a:r>
              <a:rPr lang="en-US" i="1" smtClean="0"/>
              <a:t>count</a:t>
            </a:r>
            <a:r>
              <a:rPr lang="en-US" smtClean="0"/>
              <a:t>[1,1] … </a:t>
            </a:r>
            <a:r>
              <a:rPr lang="en-US" i="1" smtClean="0"/>
              <a:t>count</a:t>
            </a:r>
            <a:r>
              <a:rPr lang="en-US" smtClean="0"/>
              <a:t>[</a:t>
            </a:r>
            <a:r>
              <a:rPr lang="en-US" i="1" smtClean="0"/>
              <a:t>d,w</a:t>
            </a:r>
            <a:r>
              <a:rPr lang="en-US" smtClean="0"/>
              <a:t>]. </a:t>
            </a:r>
          </a:p>
          <a:p>
            <a:r>
              <a:rPr lang="en-US" smtClean="0"/>
              <a:t>In which: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algn="ctr">
              <a:buFont typeface="Arial" panose="020B0604020202020204" pitchFamily="34" charset="0"/>
              <a:buNone/>
            </a:pPr>
            <a:r>
              <a:rPr lang="en-US" smtClean="0"/>
              <a:t> (</a:t>
            </a:r>
            <a:r>
              <a:rPr lang="en-US" i="1" smtClean="0"/>
              <a:t>e</a:t>
            </a:r>
            <a:r>
              <a:rPr lang="en-US" smtClean="0"/>
              <a:t> is the natural number)</a:t>
            </a:r>
          </a:p>
          <a:p>
            <a:pPr lvl="1">
              <a:buFont typeface="Arial" panose="020B0604020202020204" pitchFamily="34" charset="0"/>
              <a:buNone/>
            </a:pPr>
            <a:endParaRPr lang="en-US" i="1" smtClean="0"/>
          </a:p>
          <a:p>
            <a:pPr>
              <a:buFont typeface="Arial" panose="020B0604020202020204" pitchFamily="34" charset="0"/>
              <a:buNone/>
            </a:pPr>
            <a:endParaRPr lang="en-US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819400" y="3802063"/>
          <a:ext cx="348615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1307880" imgH="431640" progId="Equation.3">
                  <p:embed/>
                </p:oleObj>
              </mc:Choice>
              <mc:Fallback>
                <p:oleObj name="Equation" r:id="rId3" imgW="130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02063"/>
                        <a:ext cx="348615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</a:t>
            </a:r>
            <a:endParaRPr lang="en-US" i="1" smtClean="0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addition, </a:t>
            </a:r>
            <a:r>
              <a:rPr lang="en-US" i="1" smtClean="0"/>
              <a:t>d </a:t>
            </a:r>
            <a:r>
              <a:rPr lang="en-US" smtClean="0"/>
              <a:t> hash functions are chosen uniformly at random from a pair-wise independent family:</a:t>
            </a:r>
          </a:p>
          <a:p>
            <a:pPr>
              <a:buFont typeface="Arial" panose="020B0604020202020204" pitchFamily="34" charset="0"/>
              <a:buNone/>
            </a:pPr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38400" y="3314700"/>
          <a:ext cx="434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1447560" imgH="228600" progId="Equation.3">
                  <p:embed/>
                </p:oleObj>
              </mc:Choice>
              <mc:Fallback>
                <p:oleObj name="Equation" r:id="rId3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14700"/>
                        <a:ext cx="434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UPDATE(</a:t>
            </a:r>
            <a:r>
              <a:rPr lang="en-US" dirty="0" err="1" smtClean="0"/>
              <a:t>i</a:t>
            </a:r>
            <a:r>
              <a:rPr lang="en-US" dirty="0" smtClean="0"/>
              <a:t>, c):</a:t>
            </a:r>
          </a:p>
          <a:p>
            <a:pPr lvl="1"/>
            <a:r>
              <a:rPr lang="en-US" dirty="0" smtClean="0"/>
              <a:t>Add value </a:t>
            </a:r>
            <a:r>
              <a:rPr lang="en-US" b="1" i="1" dirty="0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to the </a:t>
            </a:r>
            <a:r>
              <a:rPr lang="en-US" b="1" i="1" dirty="0" err="1" smtClean="0"/>
              <a:t>i</a:t>
            </a:r>
            <a:r>
              <a:rPr lang="en-US" i="1" dirty="0" err="1" smtClean="0"/>
              <a:t>-th</a:t>
            </a:r>
            <a:r>
              <a:rPr lang="en-US" i="1" dirty="0" smtClean="0"/>
              <a:t> </a:t>
            </a:r>
            <a:r>
              <a:rPr lang="en-US" dirty="0" smtClean="0"/>
              <a:t>element of </a:t>
            </a:r>
            <a:r>
              <a:rPr lang="en-US" b="1" i="1" dirty="0" smtClean="0"/>
              <a:t>a</a:t>
            </a:r>
            <a:endParaRPr lang="en-US" b="1" i="1" dirty="0" smtClean="0"/>
          </a:p>
          <a:p>
            <a:pPr lvl="1"/>
            <a:r>
              <a:rPr lang="en-US" b="1" i="1" dirty="0" smtClean="0"/>
              <a:t>c </a:t>
            </a:r>
            <a:r>
              <a:rPr lang="en-US" dirty="0" smtClean="0"/>
              <a:t>can be non-negative (</a:t>
            </a:r>
            <a:r>
              <a:rPr lang="en-US" i="1" dirty="0" smtClean="0"/>
              <a:t>cash-register</a:t>
            </a:r>
            <a:r>
              <a:rPr lang="en-US" dirty="0" smtClean="0"/>
              <a:t> model) or anything (</a:t>
            </a:r>
            <a:r>
              <a:rPr lang="en-US" i="1" dirty="0" smtClean="0"/>
              <a:t>turnstile </a:t>
            </a:r>
            <a:r>
              <a:rPr lang="en-US" dirty="0" smtClean="0"/>
              <a:t>model). </a:t>
            </a:r>
          </a:p>
          <a:p>
            <a:r>
              <a:rPr lang="en-US" dirty="0" smtClean="0"/>
              <a:t>Operations:</a:t>
            </a:r>
          </a:p>
          <a:p>
            <a:pPr lvl="1"/>
            <a:r>
              <a:rPr lang="en-US" dirty="0" smtClean="0"/>
              <a:t>For each hash function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19400" y="4784725"/>
          <a:ext cx="3581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1231560" imgH="241200" progId="Equation.3">
                  <p:embed/>
                </p:oleObj>
              </mc:Choice>
              <mc:Fallback>
                <p:oleObj name="Equation" r:id="rId3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84725"/>
                        <a:ext cx="3581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Operation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70038" y="4495800"/>
          <a:ext cx="6583362" cy="1485900"/>
        </p:xfrm>
        <a:graphic>
          <a:graphicData uri="http://schemas.openxmlformats.org/drawingml/2006/table">
            <a:tbl>
              <a:tblPr/>
              <a:tblGrid>
                <a:gridCol w="731837"/>
                <a:gridCol w="730250"/>
                <a:gridCol w="731838"/>
                <a:gridCol w="731837"/>
                <a:gridCol w="731838"/>
                <a:gridCol w="731837"/>
                <a:gridCol w="730250"/>
                <a:gridCol w="731838"/>
                <a:gridCol w="731837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flipH="1">
            <a:off x="1265238" y="48768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512" name="TextBox 6"/>
          <p:cNvSpPr txBox="1">
            <a:spLocks noChangeArrowheads="1"/>
          </p:cNvSpPr>
          <p:nvPr/>
        </p:nvSpPr>
        <p:spPr bwMode="auto">
          <a:xfrm>
            <a:off x="350838" y="5181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d = 3</a:t>
            </a:r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5143500" y="3238500"/>
            <a:ext cx="228600" cy="5791200"/>
          </a:xfrm>
          <a:prstGeom prst="rightBrace">
            <a:avLst>
              <a:gd name="adj1" fmla="val 8333"/>
              <a:gd name="adj2" fmla="val 50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514" name="TextBox 9"/>
          <p:cNvSpPr txBox="1">
            <a:spLocks noChangeArrowheads="1"/>
          </p:cNvSpPr>
          <p:nvPr/>
        </p:nvSpPr>
        <p:spPr bwMode="auto">
          <a:xfrm>
            <a:off x="4724400" y="60960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>
                <a:solidFill>
                  <a:prstClr val="black"/>
                </a:solidFill>
                <a:cs typeface="Arial" panose="020B0604020202020204" pitchFamily="34" charset="0"/>
              </a:rPr>
              <a:t>w = 8</a:t>
            </a:r>
          </a:p>
        </p:txBody>
      </p:sp>
      <p:sp>
        <p:nvSpPr>
          <p:cNvPr id="1951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UPDATE(23, 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76800" y="2286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6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stCxn id="14" idx="1"/>
            <a:endCxn id="13" idx="0"/>
          </p:cNvCxnSpPr>
          <p:nvPr/>
        </p:nvCxnSpPr>
        <p:spPr>
          <a:xfrm rot="10800000" flipV="1">
            <a:off x="35814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15" idx="0"/>
          </p:cNvCxnSpPr>
          <p:nvPr/>
        </p:nvCxnSpPr>
        <p:spPr>
          <a:xfrm rot="16200000" flipH="1">
            <a:off x="5073650" y="3016250"/>
            <a:ext cx="33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16" idx="0"/>
          </p:cNvCxnSpPr>
          <p:nvPr/>
        </p:nvCxnSpPr>
        <p:spPr>
          <a:xfrm>
            <a:off x="55626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3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Operation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70038" y="4495800"/>
          <a:ext cx="6583362" cy="1485900"/>
        </p:xfrm>
        <a:graphic>
          <a:graphicData uri="http://schemas.openxmlformats.org/drawingml/2006/table">
            <a:tbl>
              <a:tblPr/>
              <a:tblGrid>
                <a:gridCol w="731837"/>
                <a:gridCol w="730250"/>
                <a:gridCol w="731838"/>
                <a:gridCol w="731837"/>
                <a:gridCol w="731838"/>
                <a:gridCol w="731837"/>
                <a:gridCol w="730250"/>
                <a:gridCol w="731838"/>
                <a:gridCol w="731837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flipH="1">
            <a:off x="1265238" y="48768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6" name="TextBox 6"/>
          <p:cNvSpPr txBox="1">
            <a:spLocks noChangeArrowheads="1"/>
          </p:cNvSpPr>
          <p:nvPr/>
        </p:nvSpPr>
        <p:spPr bwMode="auto">
          <a:xfrm>
            <a:off x="350838" y="5181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d = 3</a:t>
            </a:r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5143500" y="3238500"/>
            <a:ext cx="228600" cy="5791200"/>
          </a:xfrm>
          <a:prstGeom prst="rightBrace">
            <a:avLst>
              <a:gd name="adj1" fmla="val 8333"/>
              <a:gd name="adj2" fmla="val 50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8" name="TextBox 9"/>
          <p:cNvSpPr txBox="1">
            <a:spLocks noChangeArrowheads="1"/>
          </p:cNvSpPr>
          <p:nvPr/>
        </p:nvSpPr>
        <p:spPr bwMode="auto">
          <a:xfrm>
            <a:off x="4724400" y="60960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>
                <a:solidFill>
                  <a:prstClr val="black"/>
                </a:solidFill>
                <a:cs typeface="Arial" panose="020B0604020202020204" pitchFamily="34" charset="0"/>
              </a:rPr>
              <a:t>w = 8</a:t>
            </a:r>
          </a:p>
        </p:txBody>
      </p:sp>
      <p:sp>
        <p:nvSpPr>
          <p:cNvPr id="2053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UPDATE(23, 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0541" name="TextBox 13"/>
          <p:cNvSpPr txBox="1">
            <a:spLocks noChangeArrowheads="1"/>
          </p:cNvSpPr>
          <p:nvPr/>
        </p:nvSpPr>
        <p:spPr bwMode="auto">
          <a:xfrm>
            <a:off x="4876800" y="2286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6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stCxn id="20541" idx="1"/>
            <a:endCxn id="13" idx="0"/>
          </p:cNvCxnSpPr>
          <p:nvPr/>
        </p:nvCxnSpPr>
        <p:spPr>
          <a:xfrm rot="10800000" flipV="1">
            <a:off x="35814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0541" idx="2"/>
            <a:endCxn id="15" idx="0"/>
          </p:cNvCxnSpPr>
          <p:nvPr/>
        </p:nvCxnSpPr>
        <p:spPr>
          <a:xfrm rot="16200000" flipH="1">
            <a:off x="5073650" y="3016250"/>
            <a:ext cx="33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541" idx="3"/>
            <a:endCxn id="16" idx="0"/>
          </p:cNvCxnSpPr>
          <p:nvPr/>
        </p:nvCxnSpPr>
        <p:spPr>
          <a:xfrm>
            <a:off x="55626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</p:cNvCxnSpPr>
          <p:nvPr/>
        </p:nvCxnSpPr>
        <p:spPr>
          <a:xfrm rot="16200000" flipH="1">
            <a:off x="3200400" y="41148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</p:cNvCxnSpPr>
          <p:nvPr/>
        </p:nvCxnSpPr>
        <p:spPr>
          <a:xfrm rot="5400000">
            <a:off x="3276600" y="3352800"/>
            <a:ext cx="16002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</p:cNvCxnSpPr>
          <p:nvPr/>
        </p:nvCxnSpPr>
        <p:spPr>
          <a:xfrm rot="16200000" flipH="1">
            <a:off x="6019800" y="4572000"/>
            <a:ext cx="1981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0" name="TextBox 20"/>
          <p:cNvSpPr txBox="1">
            <a:spLocks noChangeArrowheads="1"/>
          </p:cNvSpPr>
          <p:nvPr/>
        </p:nvSpPr>
        <p:spPr bwMode="auto">
          <a:xfrm>
            <a:off x="3352800" y="3962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0551" name="TextBox 22"/>
          <p:cNvSpPr txBox="1">
            <a:spLocks noChangeArrowheads="1"/>
          </p:cNvSpPr>
          <p:nvPr/>
        </p:nvSpPr>
        <p:spPr bwMode="auto">
          <a:xfrm>
            <a:off x="4876800" y="3962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52" name="TextBox 23"/>
          <p:cNvSpPr txBox="1">
            <a:spLocks noChangeArrowheads="1"/>
          </p:cNvSpPr>
          <p:nvPr/>
        </p:nvSpPr>
        <p:spPr bwMode="auto">
          <a:xfrm>
            <a:off x="7010400" y="3962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Operation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70038" y="4495800"/>
          <a:ext cx="6583362" cy="1485900"/>
        </p:xfrm>
        <a:graphic>
          <a:graphicData uri="http://schemas.openxmlformats.org/drawingml/2006/table">
            <a:tbl>
              <a:tblPr/>
              <a:tblGrid>
                <a:gridCol w="731837"/>
                <a:gridCol w="730250"/>
                <a:gridCol w="731838"/>
                <a:gridCol w="731837"/>
                <a:gridCol w="731838"/>
                <a:gridCol w="731837"/>
                <a:gridCol w="730250"/>
                <a:gridCol w="731838"/>
                <a:gridCol w="731837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flipH="1">
            <a:off x="1265238" y="48768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560" name="TextBox 6"/>
          <p:cNvSpPr txBox="1">
            <a:spLocks noChangeArrowheads="1"/>
          </p:cNvSpPr>
          <p:nvPr/>
        </p:nvSpPr>
        <p:spPr bwMode="auto">
          <a:xfrm>
            <a:off x="350838" y="5181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d = 3</a:t>
            </a:r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5143500" y="3238500"/>
            <a:ext cx="228600" cy="5791200"/>
          </a:xfrm>
          <a:prstGeom prst="rightBrace">
            <a:avLst>
              <a:gd name="adj1" fmla="val 8333"/>
              <a:gd name="adj2" fmla="val 50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562" name="TextBox 9"/>
          <p:cNvSpPr txBox="1">
            <a:spLocks noChangeArrowheads="1"/>
          </p:cNvSpPr>
          <p:nvPr/>
        </p:nvSpPr>
        <p:spPr bwMode="auto">
          <a:xfrm>
            <a:off x="4724400" y="60960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>
                <a:solidFill>
                  <a:prstClr val="black"/>
                </a:solidFill>
                <a:cs typeface="Arial" panose="020B0604020202020204" pitchFamily="34" charset="0"/>
              </a:rPr>
              <a:t>w = 8</a:t>
            </a:r>
          </a:p>
        </p:txBody>
      </p:sp>
      <p:sp>
        <p:nvSpPr>
          <p:cNvPr id="2156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UPDATE(99, 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1565" name="TextBox 13"/>
          <p:cNvSpPr txBox="1">
            <a:spLocks noChangeArrowheads="1"/>
          </p:cNvSpPr>
          <p:nvPr/>
        </p:nvSpPr>
        <p:spPr bwMode="auto">
          <a:xfrm>
            <a:off x="4876800" y="2286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99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6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stCxn id="21565" idx="1"/>
            <a:endCxn id="13" idx="0"/>
          </p:cNvCxnSpPr>
          <p:nvPr/>
        </p:nvCxnSpPr>
        <p:spPr>
          <a:xfrm rot="10800000" flipV="1">
            <a:off x="35814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565" idx="2"/>
            <a:endCxn id="15" idx="0"/>
          </p:cNvCxnSpPr>
          <p:nvPr/>
        </p:nvCxnSpPr>
        <p:spPr>
          <a:xfrm rot="16200000" flipH="1">
            <a:off x="5073650" y="3016250"/>
            <a:ext cx="33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1565" idx="3"/>
            <a:endCxn id="16" idx="0"/>
          </p:cNvCxnSpPr>
          <p:nvPr/>
        </p:nvCxnSpPr>
        <p:spPr>
          <a:xfrm>
            <a:off x="55626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Operation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70038" y="4495800"/>
          <a:ext cx="6583362" cy="1485900"/>
        </p:xfrm>
        <a:graphic>
          <a:graphicData uri="http://schemas.openxmlformats.org/drawingml/2006/table">
            <a:tbl>
              <a:tblPr/>
              <a:tblGrid>
                <a:gridCol w="731837"/>
                <a:gridCol w="730250"/>
                <a:gridCol w="731838"/>
                <a:gridCol w="731837"/>
                <a:gridCol w="731838"/>
                <a:gridCol w="731837"/>
                <a:gridCol w="730250"/>
                <a:gridCol w="731838"/>
                <a:gridCol w="731837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flipH="1">
            <a:off x="1265238" y="48768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584" name="TextBox 6"/>
          <p:cNvSpPr txBox="1">
            <a:spLocks noChangeArrowheads="1"/>
          </p:cNvSpPr>
          <p:nvPr/>
        </p:nvSpPr>
        <p:spPr bwMode="auto">
          <a:xfrm>
            <a:off x="350838" y="5181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d = 3</a:t>
            </a:r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5143500" y="3238500"/>
            <a:ext cx="228600" cy="5791200"/>
          </a:xfrm>
          <a:prstGeom prst="rightBrace">
            <a:avLst>
              <a:gd name="adj1" fmla="val 8333"/>
              <a:gd name="adj2" fmla="val 50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586" name="TextBox 9"/>
          <p:cNvSpPr txBox="1">
            <a:spLocks noChangeArrowheads="1"/>
          </p:cNvSpPr>
          <p:nvPr/>
        </p:nvSpPr>
        <p:spPr bwMode="auto">
          <a:xfrm>
            <a:off x="4724400" y="60960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>
                <a:solidFill>
                  <a:prstClr val="black"/>
                </a:solidFill>
                <a:cs typeface="Arial" panose="020B0604020202020204" pitchFamily="34" charset="0"/>
              </a:rPr>
              <a:t>w = 8</a:t>
            </a:r>
          </a:p>
        </p:txBody>
      </p:sp>
      <p:sp>
        <p:nvSpPr>
          <p:cNvPr id="22587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UPDATE(99, 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589" name="TextBox 13"/>
          <p:cNvSpPr txBox="1">
            <a:spLocks noChangeArrowheads="1"/>
          </p:cNvSpPr>
          <p:nvPr/>
        </p:nvSpPr>
        <p:spPr bwMode="auto">
          <a:xfrm>
            <a:off x="4876800" y="2286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99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6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stCxn id="22589" idx="1"/>
            <a:endCxn id="13" idx="0"/>
          </p:cNvCxnSpPr>
          <p:nvPr/>
        </p:nvCxnSpPr>
        <p:spPr>
          <a:xfrm rot="10800000" flipV="1">
            <a:off x="35814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589" idx="2"/>
            <a:endCxn id="15" idx="0"/>
          </p:cNvCxnSpPr>
          <p:nvPr/>
        </p:nvCxnSpPr>
        <p:spPr>
          <a:xfrm rot="16200000" flipH="1">
            <a:off x="5073650" y="3016250"/>
            <a:ext cx="33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2589" idx="3"/>
            <a:endCxn id="16" idx="0"/>
          </p:cNvCxnSpPr>
          <p:nvPr/>
        </p:nvCxnSpPr>
        <p:spPr>
          <a:xfrm>
            <a:off x="55626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 rot="16200000" flipH="1">
            <a:off x="4000500" y="3314700"/>
            <a:ext cx="12192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 rot="5400000">
            <a:off x="3238500" y="3314700"/>
            <a:ext cx="1600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</p:cNvCxnSpPr>
          <p:nvPr/>
        </p:nvCxnSpPr>
        <p:spPr>
          <a:xfrm rot="5400000">
            <a:off x="4610100" y="3467100"/>
            <a:ext cx="19812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8" name="TextBox 25"/>
          <p:cNvSpPr txBox="1">
            <a:spLocks noChangeArrowheads="1"/>
          </p:cNvSpPr>
          <p:nvPr/>
        </p:nvSpPr>
        <p:spPr bwMode="auto">
          <a:xfrm>
            <a:off x="3657600" y="3962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2599" name="TextBox 26"/>
          <p:cNvSpPr txBox="1">
            <a:spLocks noChangeArrowheads="1"/>
          </p:cNvSpPr>
          <p:nvPr/>
        </p:nvSpPr>
        <p:spPr bwMode="auto">
          <a:xfrm>
            <a:off x="4876800" y="3962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2600" name="TextBox 27"/>
          <p:cNvSpPr txBox="1">
            <a:spLocks noChangeArrowheads="1"/>
          </p:cNvSpPr>
          <p:nvPr/>
        </p:nvSpPr>
        <p:spPr bwMode="auto">
          <a:xfrm>
            <a:off x="6553200" y="3962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307" y="232713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Two general approach for streaming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6424" y="3373757"/>
            <a:ext cx="10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Sketching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87753" y="3796014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3" y="3796014"/>
                <a:ext cx="381000" cy="38100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73553" y="3800983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53" y="3800983"/>
                <a:ext cx="381000" cy="3810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92177" y="382345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2029950" y="3817620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950" y="3817620"/>
                <a:ext cx="381000" cy="381000"/>
              </a:xfrm>
              <a:prstGeom prst="roundRect">
                <a:avLst/>
              </a:prstGeom>
              <a:blipFill rotWithShape="0">
                <a:blip r:embed="rId4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842001" y="4008120"/>
            <a:ext cx="1828800" cy="21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959024" y="3276600"/>
              <a:ext cx="403860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6200"/>
                    <a:gridCol w="1346200"/>
                    <a:gridCol w="1346200"/>
                  </a:tblGrid>
                  <a:tr h="2082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2082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2082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2082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959024" y="3276600"/>
              <a:ext cx="4038600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6200"/>
                    <a:gridCol w="1346200"/>
                    <a:gridCol w="13462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52" t="-1667" r="-202262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52" t="-1667" r="-102262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452" t="-1667" r="-2262" b="-30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52" t="-100000" r="-2022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52" t="-100000" r="-1022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452" t="-100000" r="-2262" b="-200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52" t="-203333" r="-20226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52" t="-203333" r="-10226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452" t="-203333" r="-2262" b="-1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52" t="-303333" r="-20226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52" t="-303333" r="-10226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452" t="-303333" r="-2262" b="-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239621" y="75485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altLang="zh-CN" dirty="0">
                <a:solidFill>
                  <a:prstClr val="black"/>
                </a:solidFill>
              </a:rPr>
              <a:t>1.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3859" y="4876800"/>
            <a:ext cx="528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altLang="zh-CN" dirty="0">
                <a:solidFill>
                  <a:prstClr val="black"/>
                </a:solidFill>
              </a:rPr>
              <a:t>Mapping the whole stream into some data structures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015" y="32766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altLang="zh-CN" dirty="0">
                <a:solidFill>
                  <a:prstClr val="black"/>
                </a:solidFill>
              </a:rPr>
              <a:t>2.</a:t>
            </a:r>
            <a:endParaRPr lang="zh-CN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"/>
              <p:cNvSpPr/>
              <p:nvPr/>
            </p:nvSpPr>
            <p:spPr>
              <a:xfrm>
                <a:off x="218015" y="1366667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15" y="1366667"/>
                <a:ext cx="381000" cy="3810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6"/>
              <p:cNvSpPr/>
              <p:nvPr/>
            </p:nvSpPr>
            <p:spPr>
              <a:xfrm>
                <a:off x="903815" y="1371636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5" y="1371636"/>
                <a:ext cx="381000" cy="3810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522439" y="139410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9"/>
              <p:cNvSpPr/>
              <p:nvPr/>
            </p:nvSpPr>
            <p:spPr>
              <a:xfrm>
                <a:off x="2060212" y="1388273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12" y="1388273"/>
                <a:ext cx="381000" cy="381000"/>
              </a:xfrm>
              <a:prstGeom prst="roundRect">
                <a:avLst/>
              </a:prstGeom>
              <a:blipFill rotWithShape="0">
                <a:blip r:embed="rId8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197269" y="93659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Sampling</a:t>
            </a:r>
          </a:p>
        </p:txBody>
      </p:sp>
      <p:cxnSp>
        <p:nvCxnSpPr>
          <p:cNvPr id="20" name="Straight Arrow Connector 11"/>
          <p:cNvCxnSpPr/>
          <p:nvPr/>
        </p:nvCxnSpPr>
        <p:spPr>
          <a:xfrm flipV="1">
            <a:off x="2832846" y="1570958"/>
            <a:ext cx="1828800" cy="21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5"/>
              <p:cNvSpPr/>
              <p:nvPr/>
            </p:nvSpPr>
            <p:spPr>
              <a:xfrm>
                <a:off x="5172576" y="1345061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576" y="1345061"/>
                <a:ext cx="381000" cy="38100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6"/>
              <p:cNvSpPr/>
              <p:nvPr/>
            </p:nvSpPr>
            <p:spPr>
              <a:xfrm>
                <a:off x="5858376" y="1350030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76" y="1350030"/>
                <a:ext cx="381000" cy="381000"/>
              </a:xfrm>
              <a:prstGeom prst="roundRect">
                <a:avLst/>
              </a:prstGeom>
              <a:blipFill rotWithShape="0">
                <a:blip r:embed="rId10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477000" y="13725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9"/>
              <p:cNvSpPr/>
              <p:nvPr/>
            </p:nvSpPr>
            <p:spPr>
              <a:xfrm>
                <a:off x="7014773" y="1366667"/>
                <a:ext cx="381000" cy="381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SG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773" y="1366667"/>
                <a:ext cx="381000" cy="381000"/>
              </a:xfrm>
              <a:prstGeom prst="roundRect">
                <a:avLst/>
              </a:prstGeom>
              <a:blipFill rotWithShape="0">
                <a:blip r:embed="rId11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大括号 7"/>
          <p:cNvSpPr/>
          <p:nvPr/>
        </p:nvSpPr>
        <p:spPr>
          <a:xfrm rot="5400000">
            <a:off x="6147795" y="921751"/>
            <a:ext cx="209956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81219" y="2025170"/>
                <a:ext cx="1933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SG" altLang="zh-CN" dirty="0">
                    <a:solidFill>
                      <a:prstClr val="black"/>
                    </a:solidFill>
                  </a:rPr>
                  <a:t>m samples, </a:t>
                </a:r>
                <a14:m>
                  <m:oMath xmlns:m="http://schemas.openxmlformats.org/officeDocument/2006/math">
                    <m:r>
                      <a:rPr lang="en-SG" altLang="zh-CN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SG" altLang="zh-CN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SG" altLang="zh-CN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19" y="2025170"/>
                <a:ext cx="193347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8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780728" y="2408306"/>
            <a:ext cx="555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altLang="zh-CN" dirty="0">
                <a:solidFill>
                  <a:prstClr val="black"/>
                </a:solidFill>
              </a:rPr>
              <a:t>Choose part of the stream to represent the whole stream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4052" y="5486400"/>
            <a:ext cx="7241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>
                <a:solidFill>
                  <a:prstClr val="black"/>
                </a:solidFill>
              </a:rPr>
              <a:t>Difference between these two approach:</a:t>
            </a:r>
          </a:p>
          <a:p>
            <a:r>
              <a:rPr lang="en-SG" altLang="zh-CN" dirty="0">
                <a:solidFill>
                  <a:prstClr val="black"/>
                </a:solidFill>
              </a:rPr>
              <a:t>Sampling: Keep part of the stream with accurate information</a:t>
            </a:r>
          </a:p>
          <a:p>
            <a:r>
              <a:rPr lang="en-SG" altLang="zh-CN" dirty="0">
                <a:solidFill>
                  <a:prstClr val="black"/>
                </a:solidFill>
              </a:rPr>
              <a:t>Sketching: Keep the summary of the whole streaming but not accurately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10" grpId="0" animBg="1"/>
      <p:bldP spid="2" grpId="0"/>
      <p:bldP spid="3" grpId="0"/>
      <p:bldP spid="14" grpId="0"/>
      <p:bldP spid="15" grpId="0" animBg="1"/>
      <p:bldP spid="16" grpId="0" animBg="1"/>
      <p:bldP spid="17" grpId="0"/>
      <p:bldP spid="18" grpId="0" animBg="1"/>
      <p:bldP spid="19" grpId="0"/>
      <p:bldP spid="25" grpId="0" animBg="1"/>
      <p:bldP spid="26" grpId="0" animBg="1"/>
      <p:bldP spid="27" grpId="0"/>
      <p:bldP spid="28" grpId="0" animBg="1"/>
      <p:bldP spid="8" grpId="0" animBg="1"/>
      <p:bldP spid="11" grpId="0"/>
      <p:bldP spid="29" grpId="0"/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 Operation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70038" y="4495800"/>
          <a:ext cx="6583362" cy="1485900"/>
        </p:xfrm>
        <a:graphic>
          <a:graphicData uri="http://schemas.openxmlformats.org/drawingml/2006/table">
            <a:tbl>
              <a:tblPr/>
              <a:tblGrid>
                <a:gridCol w="731837"/>
                <a:gridCol w="730250"/>
                <a:gridCol w="731838"/>
                <a:gridCol w="731837"/>
                <a:gridCol w="731838"/>
                <a:gridCol w="731837"/>
                <a:gridCol w="730250"/>
                <a:gridCol w="731838"/>
                <a:gridCol w="731837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flipH="1">
            <a:off x="1265238" y="48768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608" name="TextBox 6"/>
          <p:cNvSpPr txBox="1">
            <a:spLocks noChangeArrowheads="1"/>
          </p:cNvSpPr>
          <p:nvPr/>
        </p:nvSpPr>
        <p:spPr bwMode="auto">
          <a:xfrm>
            <a:off x="350838" y="51816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d = 3</a:t>
            </a:r>
          </a:p>
        </p:txBody>
      </p:sp>
      <p:sp>
        <p:nvSpPr>
          <p:cNvPr id="9" name="Right Brace 8"/>
          <p:cNvSpPr/>
          <p:nvPr/>
        </p:nvSpPr>
        <p:spPr>
          <a:xfrm rot="16200000" flipH="1">
            <a:off x="5143500" y="3238500"/>
            <a:ext cx="228600" cy="5791200"/>
          </a:xfrm>
          <a:prstGeom prst="rightBrace">
            <a:avLst>
              <a:gd name="adj1" fmla="val 8333"/>
              <a:gd name="adj2" fmla="val 50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610" name="TextBox 9"/>
          <p:cNvSpPr txBox="1">
            <a:spLocks noChangeArrowheads="1"/>
          </p:cNvSpPr>
          <p:nvPr/>
        </p:nvSpPr>
        <p:spPr bwMode="auto">
          <a:xfrm>
            <a:off x="4724400" y="60960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>
                <a:solidFill>
                  <a:prstClr val="black"/>
                </a:solidFill>
                <a:cs typeface="Arial" panose="020B0604020202020204" pitchFamily="34" charset="0"/>
              </a:rPr>
              <a:t>w = 8</a:t>
            </a:r>
          </a:p>
        </p:txBody>
      </p:sp>
      <p:sp>
        <p:nvSpPr>
          <p:cNvPr id="23611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UPDATE(99, 5)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3613" name="TextBox 13"/>
          <p:cNvSpPr txBox="1">
            <a:spLocks noChangeArrowheads="1"/>
          </p:cNvSpPr>
          <p:nvPr/>
        </p:nvSpPr>
        <p:spPr bwMode="auto">
          <a:xfrm>
            <a:off x="4876800" y="2286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cs typeface="Arial" panose="020B0604020202020204" pitchFamily="34" charset="0"/>
              </a:rPr>
              <a:t>99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44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600" y="32004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stCxn id="23613" idx="1"/>
            <a:endCxn id="13" idx="0"/>
          </p:cNvCxnSpPr>
          <p:nvPr/>
        </p:nvCxnSpPr>
        <p:spPr>
          <a:xfrm rot="10800000" flipV="1">
            <a:off x="35814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613" idx="2"/>
            <a:endCxn id="15" idx="0"/>
          </p:cNvCxnSpPr>
          <p:nvPr/>
        </p:nvCxnSpPr>
        <p:spPr>
          <a:xfrm rot="16200000" flipH="1">
            <a:off x="5073650" y="3016250"/>
            <a:ext cx="330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3613" idx="3"/>
            <a:endCxn id="16" idx="0"/>
          </p:cNvCxnSpPr>
          <p:nvPr/>
        </p:nvCxnSpPr>
        <p:spPr>
          <a:xfrm>
            <a:off x="5562600" y="2578100"/>
            <a:ext cx="1295400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 rot="16200000" flipH="1">
            <a:off x="4000500" y="3314700"/>
            <a:ext cx="12192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 rot="5400000">
            <a:off x="3238500" y="3314700"/>
            <a:ext cx="1600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</p:cNvCxnSpPr>
          <p:nvPr/>
        </p:nvCxnSpPr>
        <p:spPr>
          <a:xfrm rot="5400000">
            <a:off x="4610100" y="3467100"/>
            <a:ext cx="19812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22" name="TextBox 20"/>
          <p:cNvSpPr txBox="1">
            <a:spLocks noChangeArrowheads="1"/>
          </p:cNvSpPr>
          <p:nvPr/>
        </p:nvSpPr>
        <p:spPr bwMode="auto">
          <a:xfrm>
            <a:off x="3657600" y="3962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3623" name="TextBox 23"/>
          <p:cNvSpPr txBox="1">
            <a:spLocks noChangeArrowheads="1"/>
          </p:cNvSpPr>
          <p:nvPr/>
        </p:nvSpPr>
        <p:spPr bwMode="auto">
          <a:xfrm>
            <a:off x="4876800" y="3962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3624" name="TextBox 25"/>
          <p:cNvSpPr txBox="1">
            <a:spLocks noChangeArrowheads="1"/>
          </p:cNvSpPr>
          <p:nvPr/>
        </p:nvSpPr>
        <p:spPr bwMode="auto">
          <a:xfrm>
            <a:off x="6553200" y="3962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b="1" i="1" smtClean="0"/>
              <a:t>Point query</a:t>
            </a:r>
            <a:r>
              <a:rPr lang="en-US" smtClean="0"/>
              <a:t>, Q(i), returns an approximation of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</a:p>
          <a:p>
            <a:endParaRPr lang="en-US" baseline="-25000" smtClean="0"/>
          </a:p>
          <a:p>
            <a:r>
              <a:rPr lang="en-US" b="1" i="1" smtClean="0"/>
              <a:t>Range query</a:t>
            </a:r>
            <a:r>
              <a:rPr lang="en-US" smtClean="0"/>
              <a:t>, Q(l, r), returns an approximation of:</a:t>
            </a:r>
          </a:p>
          <a:p>
            <a:pPr>
              <a:buFont typeface="Arial" panose="020B0604020202020204" pitchFamily="34" charset="0"/>
              <a:buNone/>
            </a:pPr>
            <a:endParaRPr lang="en-US" smtClean="0"/>
          </a:p>
          <a:p>
            <a:pPr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b="1" i="1" smtClean="0"/>
              <a:t>Inner product query</a:t>
            </a:r>
            <a:r>
              <a:rPr lang="en-US" smtClean="0"/>
              <a:t>, Q(</a:t>
            </a:r>
            <a:r>
              <a:rPr lang="en-US" b="1" smtClean="0"/>
              <a:t>a</a:t>
            </a:r>
            <a:r>
              <a:rPr lang="en-US" smtClean="0"/>
              <a:t>,</a:t>
            </a:r>
            <a:r>
              <a:rPr lang="en-US" b="1" smtClean="0"/>
              <a:t>b</a:t>
            </a:r>
            <a:r>
              <a:rPr lang="en-US" smtClean="0"/>
              <a:t>), approximates:</a:t>
            </a:r>
          </a:p>
          <a:p>
            <a:pPr>
              <a:buFont typeface="Arial" panose="020B0604020202020204" pitchFamily="34" charset="0"/>
              <a:buNone/>
            </a:pPr>
            <a:endParaRPr lang="en-US" baseline="-25000" smtClean="0"/>
          </a:p>
          <a:p>
            <a:endParaRPr lang="en-US" baseline="3000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352800" y="3352800"/>
          <a:ext cx="18907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3" imgW="596880" imgH="279360" progId="Equation.3">
                  <p:embed/>
                </p:oleObj>
              </mc:Choice>
              <mc:Fallback>
                <p:oleObj name="Equation" r:id="rId3" imgW="596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352800"/>
                        <a:ext cx="189071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352800" y="4953000"/>
          <a:ext cx="228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53000"/>
                        <a:ext cx="228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443288" y="3387725"/>
          <a:ext cx="18907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3" imgW="596880" imgH="279360" progId="Equation.3">
                  <p:embed/>
                </p:oleObj>
              </mc:Choice>
              <mc:Fallback>
                <p:oleObj name="Equation" r:id="rId3" imgW="596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387725"/>
                        <a:ext cx="189071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b="1" smtClean="0"/>
              <a:t>Point query, Q(i), returns an approximation of </a:t>
            </a:r>
            <a:r>
              <a:rPr lang="en-US" b="1" i="1" smtClean="0"/>
              <a:t>a</a:t>
            </a:r>
            <a:r>
              <a:rPr lang="en-US" b="1" i="1" baseline="-25000" smtClean="0"/>
              <a:t>i</a:t>
            </a:r>
          </a:p>
          <a:p>
            <a:endParaRPr lang="en-US" baseline="-25000" smtClean="0"/>
          </a:p>
          <a:p>
            <a:r>
              <a:rPr lang="en-US" smtClean="0">
                <a:solidFill>
                  <a:srgbClr val="7F7F7F"/>
                </a:solidFill>
              </a:rPr>
              <a:t>Range query, Q(l, r), returns an approximation of </a:t>
            </a:r>
          </a:p>
          <a:p>
            <a:endParaRPr lang="en-US" smtClean="0">
              <a:solidFill>
                <a:srgbClr val="7F7F7F"/>
              </a:solidFill>
            </a:endParaRPr>
          </a:p>
          <a:p>
            <a:endParaRPr lang="en-US" smtClean="0">
              <a:solidFill>
                <a:srgbClr val="7F7F7F"/>
              </a:solidFill>
            </a:endParaRPr>
          </a:p>
          <a:p>
            <a:r>
              <a:rPr lang="en-US" smtClean="0">
                <a:solidFill>
                  <a:srgbClr val="7F7F7F"/>
                </a:solidFill>
              </a:rPr>
              <a:t>Inner product query, Q(</a:t>
            </a:r>
            <a:r>
              <a:rPr lang="en-US" b="1" smtClean="0">
                <a:solidFill>
                  <a:srgbClr val="7F7F7F"/>
                </a:solidFill>
              </a:rPr>
              <a:t>a</a:t>
            </a:r>
            <a:r>
              <a:rPr lang="en-US" smtClean="0">
                <a:solidFill>
                  <a:srgbClr val="7F7F7F"/>
                </a:solidFill>
              </a:rPr>
              <a:t>,</a:t>
            </a:r>
            <a:r>
              <a:rPr lang="en-US" b="1" smtClean="0">
                <a:solidFill>
                  <a:srgbClr val="7F7F7F"/>
                </a:solidFill>
              </a:rPr>
              <a:t>b</a:t>
            </a:r>
            <a:r>
              <a:rPr lang="en-US" smtClean="0">
                <a:solidFill>
                  <a:srgbClr val="7F7F7F"/>
                </a:solidFill>
              </a:rPr>
              <a:t>), approximates:</a:t>
            </a:r>
          </a:p>
          <a:p>
            <a:pPr>
              <a:buFont typeface="Arial" panose="020B0604020202020204" pitchFamily="34" charset="0"/>
              <a:buNone/>
            </a:pPr>
            <a:endParaRPr lang="en-US" baseline="-25000" smtClean="0"/>
          </a:p>
          <a:p>
            <a:endParaRPr lang="en-US" baseline="30000" smtClean="0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352800" y="5029200"/>
          <a:ext cx="228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5" imgW="863280" imgH="431640" progId="Equation.3">
                  <p:embed/>
                </p:oleObj>
              </mc:Choice>
              <mc:Fallback>
                <p:oleObj name="Equation" r:id="rId5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228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 Query - Q(i)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Cash-register model (non-negative)</a:t>
            </a:r>
          </a:p>
          <a:p>
            <a:r>
              <a:rPr lang="en-US" smtClean="0"/>
              <a:t>Turnstile (can be negative)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Q(i) – Cash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answer for this case is: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Eg:</a:t>
            </a:r>
          </a:p>
          <a:p>
            <a:pPr>
              <a:buFont typeface="Arial" panose="020B0604020202020204" pitchFamily="34" charset="0"/>
              <a:buNone/>
            </a:pPr>
            <a:endParaRPr lang="en-US" smtClean="0"/>
          </a:p>
          <a:p>
            <a:endParaRPr lang="en-US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936750" y="2286000"/>
          <a:ext cx="5378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3" imgW="1892160" imgH="241200" progId="Equation.3">
                  <p:embed/>
                </p:oleObj>
              </mc:Choice>
              <mc:Fallback>
                <p:oleObj name="Equation" r:id="rId3" imgW="1892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2286000"/>
                        <a:ext cx="53784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/>
        </p:nvGraphicFramePr>
        <p:xfrm>
          <a:off x="1265238" y="5070475"/>
          <a:ext cx="6583362" cy="1485900"/>
        </p:xfrm>
        <a:graphic>
          <a:graphicData uri="http://schemas.openxmlformats.org/drawingml/2006/table">
            <a:tbl>
              <a:tblPr/>
              <a:tblGrid>
                <a:gridCol w="731837"/>
                <a:gridCol w="730250"/>
                <a:gridCol w="731838"/>
                <a:gridCol w="731837"/>
                <a:gridCol w="731838"/>
                <a:gridCol w="731837"/>
                <a:gridCol w="730250"/>
                <a:gridCol w="731838"/>
                <a:gridCol w="731837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865438" y="41910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41838" y="41910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2038" y="41910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>
            <a:stCxn id="12" idx="2"/>
          </p:cNvCxnSpPr>
          <p:nvPr/>
        </p:nvCxnSpPr>
        <p:spPr>
          <a:xfrm rot="16200000" flipH="1">
            <a:off x="3132138" y="49911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</p:cNvCxnSpPr>
          <p:nvPr/>
        </p:nvCxnSpPr>
        <p:spPr>
          <a:xfrm rot="5400000">
            <a:off x="3208338" y="4076700"/>
            <a:ext cx="12192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 rot="5400000">
            <a:off x="5912644" y="5487194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905000" y="3352800"/>
          <a:ext cx="50180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5" imgW="1765080" imgH="228600" progId="Equation.3">
                  <p:embed/>
                </p:oleObj>
              </mc:Choice>
              <mc:Fallback>
                <p:oleObj name="Equation" r:id="rId5" imgW="1765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52800"/>
                        <a:ext cx="50180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4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Complexities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Space: </a:t>
            </a:r>
            <a:r>
              <a:rPr lang="en-US" i="1" smtClean="0"/>
              <a:t>O(</a:t>
            </a:r>
            <a:r>
              <a:rPr lang="el-GR" i="1" smtClean="0"/>
              <a:t>ε</a:t>
            </a:r>
            <a:r>
              <a:rPr lang="en-US" i="1" baseline="30000" smtClean="0"/>
              <a:t>-1 </a:t>
            </a:r>
            <a:r>
              <a:rPr lang="en-US" i="1" smtClean="0"/>
              <a:t>ln</a:t>
            </a:r>
            <a:r>
              <a:rPr lang="el-GR" i="1" smtClean="0"/>
              <a:t>δ</a:t>
            </a:r>
            <a:r>
              <a:rPr lang="en-US" i="1" baseline="30000" smtClean="0"/>
              <a:t> -1 </a:t>
            </a:r>
            <a:r>
              <a:rPr lang="en-US" i="1" smtClean="0"/>
              <a:t>)</a:t>
            </a:r>
          </a:p>
          <a:p>
            <a:r>
              <a:rPr lang="en-US" smtClean="0"/>
              <a:t>Update time: O(</a:t>
            </a:r>
            <a:r>
              <a:rPr lang="en-US" i="1" smtClean="0"/>
              <a:t>ln</a:t>
            </a:r>
            <a:r>
              <a:rPr lang="el-GR" i="1" smtClean="0"/>
              <a:t>δ</a:t>
            </a:r>
            <a:r>
              <a:rPr lang="en-US" i="1" baseline="30000" smtClean="0"/>
              <a:t> -1</a:t>
            </a:r>
            <a:r>
              <a:rPr lang="en-US" smtClean="0"/>
              <a:t>)</a:t>
            </a:r>
          </a:p>
          <a:p>
            <a:r>
              <a:rPr lang="en-US" smtClean="0"/>
              <a:t>Query time: O(</a:t>
            </a:r>
            <a:r>
              <a:rPr lang="en-US" i="1" smtClean="0"/>
              <a:t>ln</a:t>
            </a:r>
            <a:r>
              <a:rPr lang="el-GR" i="1" smtClean="0"/>
              <a:t>δ</a:t>
            </a:r>
            <a:r>
              <a:rPr lang="en-US" i="1" baseline="30000" smtClean="0"/>
              <a:t> -1</a:t>
            </a:r>
            <a:r>
              <a:rPr lang="en-US" smtClean="0"/>
              <a:t>)</a:t>
            </a:r>
            <a:endParaRPr lang="en-US" baseline="300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Accuracy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/>
              <a:t>Theorem 1</a:t>
            </a:r>
            <a:r>
              <a:rPr lang="en-US" smtClean="0"/>
              <a:t>: the estimation is guaranteed to be in below range with probability at least </a:t>
            </a:r>
            <a:r>
              <a:rPr lang="en-US" i="1" smtClean="0"/>
              <a:t>1-</a:t>
            </a:r>
            <a:r>
              <a:rPr lang="el-GR" i="1" smtClean="0"/>
              <a:t>δ</a:t>
            </a:r>
            <a:r>
              <a:rPr lang="en-US" i="1" smtClean="0"/>
              <a:t>:</a:t>
            </a:r>
          </a:p>
        </p:txBody>
      </p:sp>
      <p:graphicFrame>
        <p:nvGraphicFramePr>
          <p:cNvPr id="7170" name="Content Placeholder 3"/>
          <p:cNvGraphicFramePr>
            <a:graphicFrameLocks noChangeAspect="1"/>
          </p:cNvGraphicFramePr>
          <p:nvPr/>
        </p:nvGraphicFramePr>
        <p:xfrm>
          <a:off x="2590800" y="2852738"/>
          <a:ext cx="35814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3" imgW="1130040" imgH="253800" progId="Equation.3">
                  <p:embed/>
                </p:oleObj>
              </mc:Choice>
              <mc:Fallback>
                <p:oleObj name="Equation" r:id="rId3" imgW="1130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52738"/>
                        <a:ext cx="358140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               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Let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Since the hash function is expected to be able to uniformly distribute </a:t>
            </a:r>
            <a:r>
              <a:rPr lang="en-US" i="1" smtClean="0"/>
              <a:t>i </a:t>
            </a:r>
            <a:r>
              <a:rPr lang="en-US" smtClean="0"/>
              <a:t>across </a:t>
            </a:r>
            <a:r>
              <a:rPr lang="en-US" i="1" smtClean="0"/>
              <a:t>w </a:t>
            </a:r>
            <a:r>
              <a:rPr lang="en-US" smtClean="0"/>
              <a:t>columns:</a:t>
            </a:r>
            <a:endParaRPr lang="en-US" i="1" smtClean="0"/>
          </a:p>
          <a:p>
            <a:endParaRPr lang="en-US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828800" y="2209800"/>
          <a:ext cx="46418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Equation" r:id="rId3" imgW="1511280" imgH="266400" progId="Equation.3">
                  <p:embed/>
                </p:oleObj>
              </mc:Choice>
              <mc:Fallback>
                <p:oleObj name="Equation" r:id="rId3" imgW="15112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09800"/>
                        <a:ext cx="46418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406525" y="4648200"/>
          <a:ext cx="5527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Equation" r:id="rId5" imgW="2197080" imgH="393480" progId="Equation.3">
                  <p:embed/>
                </p:oleObj>
              </mc:Choice>
              <mc:Fallback>
                <p:oleObj name="Equation" r:id="rId5" imgW="2197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648200"/>
                        <a:ext cx="55276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7340600" y="4700588"/>
          <a:ext cx="11938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7" imgW="596880" imgH="431640" progId="Equation.3">
                  <p:embed/>
                </p:oleObj>
              </mc:Choice>
              <mc:Fallback>
                <p:oleObj name="Equation" r:id="rId7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4700588"/>
                        <a:ext cx="11938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Content Placeholder 3"/>
          <p:cNvGraphicFramePr>
            <a:graphicFrameLocks noChangeAspect="1"/>
          </p:cNvGraphicFramePr>
          <p:nvPr/>
        </p:nvGraphicFramePr>
        <p:xfrm>
          <a:off x="4540250" y="533400"/>
          <a:ext cx="1327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9" imgW="419040" imgH="228600" progId="Equation.3">
                  <p:embed/>
                </p:oleObj>
              </mc:Choice>
              <mc:Fallback>
                <p:oleObj name="Equation" r:id="rId9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533400"/>
                        <a:ext cx="1327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Define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By the construction of array </a:t>
            </a:r>
            <a:r>
              <a:rPr lang="en-US" i="1" smtClean="0"/>
              <a:t>count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38200" y="2393950"/>
          <a:ext cx="7848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Equation" r:id="rId3" imgW="3047760" imgH="342720" progId="Equation.3">
                  <p:embed/>
                </p:oleObj>
              </mc:Choice>
              <mc:Fallback>
                <p:oleObj name="Equation" r:id="rId3" imgW="3047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93950"/>
                        <a:ext cx="7848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590800" y="4098925"/>
          <a:ext cx="3198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Equation" r:id="rId5" imgW="1206360" imgH="241200" progId="Equation.3">
                  <p:embed/>
                </p:oleObj>
              </mc:Choice>
              <mc:Fallback>
                <p:oleObj name="Equation" r:id="rId5" imgW="1206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98925"/>
                        <a:ext cx="3198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154238" y="4800600"/>
          <a:ext cx="5207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Equation" r:id="rId7" imgW="1981080" imgH="241200" progId="Equation.3">
                  <p:embed/>
                </p:oleObj>
              </mc:Choice>
              <mc:Fallback>
                <p:oleObj name="Equation" r:id="rId7" imgW="1981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4800600"/>
                        <a:ext cx="5207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                Proof</a:t>
            </a:r>
          </a:p>
        </p:txBody>
      </p:sp>
      <p:graphicFrame>
        <p:nvGraphicFramePr>
          <p:cNvPr id="9221" name="Content Placeholder 3"/>
          <p:cNvGraphicFramePr>
            <a:graphicFrameLocks noChangeAspect="1"/>
          </p:cNvGraphicFramePr>
          <p:nvPr/>
        </p:nvGraphicFramePr>
        <p:xfrm>
          <a:off x="4540250" y="533400"/>
          <a:ext cx="1327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9" imgW="419040" imgH="228600" progId="Equation.3">
                  <p:embed/>
                </p:oleObj>
              </mc:Choice>
              <mc:Fallback>
                <p:oleObj name="Equation" r:id="rId9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533400"/>
                        <a:ext cx="1327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             Proof</a:t>
            </a:r>
          </a:p>
        </p:txBody>
      </p:sp>
      <p:sp>
        <p:nvSpPr>
          <p:cNvPr id="102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expected value of</a:t>
            </a:r>
            <a:r>
              <a:rPr lang="en-US" i="1" smtClean="0"/>
              <a:t> </a:t>
            </a:r>
            <a:endParaRPr lang="en-US" i="1" baseline="-25000" smtClean="0"/>
          </a:p>
        </p:txBody>
      </p:sp>
      <p:graphicFrame>
        <p:nvGraphicFramePr>
          <p:cNvPr id="10242" name="Content Placeholder 3"/>
          <p:cNvGraphicFramePr>
            <a:graphicFrameLocks noChangeAspect="1"/>
          </p:cNvGraphicFramePr>
          <p:nvPr/>
        </p:nvGraphicFramePr>
        <p:xfrm>
          <a:off x="4160838" y="490538"/>
          <a:ext cx="269716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3" imgW="850680" imgH="253800" progId="Equation.3">
                  <p:embed/>
                </p:oleObj>
              </mc:Choice>
              <mc:Fallback>
                <p:oleObj name="Equation" r:id="rId3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490538"/>
                        <a:ext cx="2697162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819400" y="2286000"/>
          <a:ext cx="332898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5" imgW="1371600" imgH="1726920" progId="Equation.3">
                  <p:embed/>
                </p:oleObj>
              </mc:Choice>
              <mc:Fallback>
                <p:oleObj name="Equation" r:id="rId5" imgW="137160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0"/>
                        <a:ext cx="332898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858000" y="5648325"/>
          <a:ext cx="14557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7" imgW="761760" imgH="393480" progId="Equation.3">
                  <p:embed/>
                </p:oleObj>
              </mc:Choice>
              <mc:Fallback>
                <p:oleObj name="Equation" r:id="rId7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48325"/>
                        <a:ext cx="14557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602163" y="1600200"/>
          <a:ext cx="24844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9" imgW="1015920" imgH="342720" progId="Equation.3">
                  <p:embed/>
                </p:oleObj>
              </mc:Choice>
              <mc:Fallback>
                <p:oleObj name="Equation" r:id="rId9" imgW="1015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1600200"/>
                        <a:ext cx="24844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050266"/>
            <a:ext cx="564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2. Sketching  -  (Samir Kumar, </a:t>
            </a:r>
            <a:r>
              <a:rPr lang="en-US" dirty="0" err="1">
                <a:solidFill>
                  <a:prstClr val="black"/>
                </a:solidFill>
              </a:rPr>
              <a:t>Hoo</a:t>
            </a:r>
            <a:r>
              <a:rPr lang="en-US" dirty="0">
                <a:solidFill>
                  <a:prstClr val="black"/>
                </a:solidFill>
              </a:rPr>
              <a:t> Chin </a:t>
            </a:r>
            <a:r>
              <a:rPr lang="en-US" dirty="0" err="1">
                <a:solidFill>
                  <a:prstClr val="black"/>
                </a:solidFill>
              </a:rPr>
              <a:t>Hau</a:t>
            </a:r>
            <a:r>
              <a:rPr lang="en-US" dirty="0">
                <a:solidFill>
                  <a:prstClr val="black"/>
                </a:solidFill>
              </a:rPr>
              <a:t>, Tuan Nguyen)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419598"/>
            <a:ext cx="4066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 this part,</a:t>
            </a:r>
          </a:p>
          <a:p>
            <a:r>
              <a:rPr lang="en-US" dirty="0">
                <a:solidFill>
                  <a:prstClr val="black"/>
                </a:solidFill>
              </a:rPr>
              <a:t>1)we will formally introduce sketches</a:t>
            </a:r>
          </a:p>
          <a:p>
            <a:r>
              <a:rPr lang="en-US" dirty="0">
                <a:solidFill>
                  <a:prstClr val="black"/>
                </a:solidFill>
              </a:rPr>
              <a:t>2)implementation for count-min sketches</a:t>
            </a:r>
          </a:p>
          <a:p>
            <a:r>
              <a:rPr lang="en-US" dirty="0">
                <a:solidFill>
                  <a:prstClr val="black"/>
                </a:solidFill>
              </a:rPr>
              <a:t>3)Proof for count-min sketches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584" y="1219200"/>
            <a:ext cx="480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1. Sampling  -  (</a:t>
            </a:r>
            <a:r>
              <a:rPr lang="en-US" dirty="0" err="1">
                <a:solidFill>
                  <a:prstClr val="black"/>
                </a:solidFill>
              </a:rPr>
              <a:t>Zheng</a:t>
            </a:r>
            <a:r>
              <a:rPr lang="en-US" dirty="0">
                <a:solidFill>
                  <a:prstClr val="black"/>
                </a:solidFill>
              </a:rPr>
              <a:t> Leong Chua, </a:t>
            </a:r>
            <a:r>
              <a:rPr lang="en-US" dirty="0" err="1">
                <a:solidFill>
                  <a:prstClr val="black"/>
                </a:solidFill>
              </a:rPr>
              <a:t>Anurag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anshu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295400" y="1588532"/>
                <a:ext cx="7621097" cy="232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In this part,</a:t>
                </a: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1)we will using sampling to calculate the Frequency moment of a data stream</a:t>
                </a: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Where, the k-</a:t>
                </a:r>
                <a:r>
                  <a:rPr lang="en-US" dirty="0" err="1">
                    <a:solidFill>
                      <a:prstClr val="black"/>
                    </a:solidFill>
                  </a:rPr>
                  <a:t>th</a:t>
                </a:r>
                <a:r>
                  <a:rPr lang="en-US" dirty="0">
                    <a:solidFill>
                      <a:prstClr val="black"/>
                    </a:solidFill>
                  </a:rPr>
                  <a:t> frequency moment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the frequency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2) We will </a:t>
                </a:r>
                <a:r>
                  <a:rPr lang="en-US">
                    <a:solidFill>
                      <a:prstClr val="black"/>
                    </a:solidFill>
                  </a:rPr>
                  <a:t>discuss </a:t>
                </a:r>
                <a:r>
                  <a:rPr lang="en-US" smtClean="0">
                    <a:solidFill>
                      <a:prstClr val="black"/>
                    </a:solidFill>
                  </a:rPr>
                  <a:t>one </a:t>
                </a:r>
                <a:r>
                  <a:rPr lang="en-US" dirty="0">
                    <a:solidFill>
                      <a:prstClr val="black"/>
                    </a:solidFill>
                  </a:rPr>
                  <a:t>algorithm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which is the count of distinct numbers in a stream,  and one algorithm 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≥1)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and one algorithm for special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SG" altLang="zh-CN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3)Proof for the algorithms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588532"/>
                <a:ext cx="7621097" cy="2320635"/>
              </a:xfrm>
              <a:prstGeom prst="rect">
                <a:avLst/>
              </a:prstGeom>
              <a:blipFill rotWithShape="0">
                <a:blip r:embed="rId2"/>
                <a:stretch>
                  <a:fillRect l="-720" t="-1579" r="-480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3400" y="5791200"/>
            <a:ext cx="485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3. Conclusion and applications   -  (</a:t>
            </a:r>
            <a:r>
              <a:rPr lang="en-US" dirty="0" err="1">
                <a:solidFill>
                  <a:prstClr val="black"/>
                </a:solidFill>
              </a:rPr>
              <a:t>Jingyuan</a:t>
            </a:r>
            <a:r>
              <a:rPr lang="en-US" dirty="0">
                <a:solidFill>
                  <a:prstClr val="black"/>
                </a:solidFill>
              </a:rPr>
              <a:t> Chen)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                 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mtClean="0"/>
              <a:t>By applying the Markov inequality:</a:t>
            </a:r>
          </a:p>
          <a:p>
            <a:endParaRPr lang="en-US" smtClean="0"/>
          </a:p>
          <a:p>
            <a:pPr>
              <a:buFont typeface="Arial" panose="020B0604020202020204" pitchFamily="34" charset="0"/>
              <a:buNone/>
            </a:pPr>
            <a:endParaRPr lang="en-US" smtClean="0"/>
          </a:p>
          <a:p>
            <a:r>
              <a:rPr lang="en-US" smtClean="0"/>
              <a:t>We have:</a:t>
            </a:r>
          </a:p>
          <a:p>
            <a:endParaRPr lang="en-US" smtClean="0"/>
          </a:p>
        </p:txBody>
      </p:sp>
      <p:graphicFrame>
        <p:nvGraphicFramePr>
          <p:cNvPr id="11266" name="Content Placeholder 3"/>
          <p:cNvGraphicFramePr>
            <a:graphicFrameLocks noChangeAspect="1"/>
          </p:cNvGraphicFramePr>
          <p:nvPr/>
        </p:nvGraphicFramePr>
        <p:xfrm>
          <a:off x="4191000" y="490538"/>
          <a:ext cx="269716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3" imgW="850680" imgH="253800" progId="Equation.3">
                  <p:embed/>
                </p:oleObj>
              </mc:Choice>
              <mc:Fallback>
                <p:oleObj name="Equation" r:id="rId3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0538"/>
                        <a:ext cx="269716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000375" y="2209800"/>
          <a:ext cx="23336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5" imgW="1091880" imgH="419040" progId="Equation.3">
                  <p:embed/>
                </p:oleObj>
              </mc:Choice>
              <mc:Fallback>
                <p:oleObj name="Equation" r:id="rId5" imgW="1091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209800"/>
                        <a:ext cx="23336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554163" y="3810000"/>
          <a:ext cx="682783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7" imgW="3238200" imgH="939600" progId="Equation.3">
                  <p:embed/>
                </p:oleObj>
              </mc:Choice>
              <mc:Fallback>
                <p:oleObj name="Equation" r:id="rId7" imgW="3238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3810000"/>
                        <a:ext cx="682783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139825" y="5867400"/>
          <a:ext cx="38893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Equation" r:id="rId9" imgW="1714320" imgH="253800" progId="Equation.3">
                  <p:embed/>
                </p:oleObj>
              </mc:Choice>
              <mc:Fallback>
                <p:oleObj name="Equation" r:id="rId9" imgW="1714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5867400"/>
                        <a:ext cx="38893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Q(</a:t>
            </a:r>
            <a:r>
              <a:rPr lang="en-US" dirty="0" err="1"/>
              <a:t>i</a:t>
            </a:r>
            <a:r>
              <a:rPr lang="en-US" dirty="0"/>
              <a:t>) - Turnstile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AD3F-A121-49CD-8D7B-DF0F032E272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Q(</a:t>
            </a:r>
            <a:r>
              <a:rPr lang="en-US" dirty="0" err="1" smtClean="0"/>
              <a:t>i</a:t>
            </a:r>
            <a:r>
              <a:rPr lang="en-US" dirty="0" smtClean="0"/>
              <a:t>) - Turnstile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answer for this case is: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684338" y="2286000"/>
          <a:ext cx="5883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3" imgW="2070000" imgH="241200" progId="Equation.3">
                  <p:embed/>
                </p:oleObj>
              </mc:Choice>
              <mc:Fallback>
                <p:oleObj name="Equation" r:id="rId3" imgW="2070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2286000"/>
                        <a:ext cx="5883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/>
        </p:nvGraphicFramePr>
        <p:xfrm>
          <a:off x="1265238" y="5070475"/>
          <a:ext cx="6583362" cy="1485900"/>
        </p:xfrm>
        <a:graphic>
          <a:graphicData uri="http://schemas.openxmlformats.org/drawingml/2006/table">
            <a:tbl>
              <a:tblPr/>
              <a:tblGrid>
                <a:gridCol w="731837"/>
                <a:gridCol w="730250"/>
                <a:gridCol w="731838"/>
                <a:gridCol w="731837"/>
                <a:gridCol w="731838"/>
                <a:gridCol w="731837"/>
                <a:gridCol w="730250"/>
                <a:gridCol w="731838"/>
                <a:gridCol w="731837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865438" y="41910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41838" y="41910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2038" y="419100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>
            <a:stCxn id="12" idx="2"/>
          </p:cNvCxnSpPr>
          <p:nvPr/>
        </p:nvCxnSpPr>
        <p:spPr>
          <a:xfrm rot="16200000" flipH="1">
            <a:off x="3132138" y="49911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</p:cNvCxnSpPr>
          <p:nvPr/>
        </p:nvCxnSpPr>
        <p:spPr>
          <a:xfrm rot="5400000">
            <a:off x="3208338" y="4076700"/>
            <a:ext cx="12192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 rot="5400000">
            <a:off x="5912644" y="5487194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598613" y="3352800"/>
          <a:ext cx="56308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5" imgW="1981080" imgH="228600" progId="Equation.3">
                  <p:embed/>
                </p:oleObj>
              </mc:Choice>
              <mc:Fallback>
                <p:oleObj name="Equation" r:id="rId5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3352800"/>
                        <a:ext cx="563086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FB7B-580C-4CEA-AFBA-29EEF1A99DF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Since the estimations returned from </a:t>
            </a:r>
            <a:r>
              <a:rPr lang="en-US" b="1" i="1" smtClean="0"/>
              <a:t>d</a:t>
            </a:r>
            <a:r>
              <a:rPr lang="en-US" i="1" smtClean="0"/>
              <a:t> </a:t>
            </a:r>
            <a:r>
              <a:rPr lang="en-US" smtClean="0"/>
              <a:t>rows of sketch can be </a:t>
            </a:r>
            <a:r>
              <a:rPr lang="en-US" b="1" i="1" smtClean="0"/>
              <a:t>negative</a:t>
            </a:r>
            <a:r>
              <a:rPr lang="en-US" smtClean="0"/>
              <a:t>, the </a:t>
            </a:r>
            <a:r>
              <a:rPr lang="en-US" b="1" i="1" smtClean="0"/>
              <a:t>minimum </a:t>
            </a:r>
            <a:r>
              <a:rPr lang="en-US" smtClean="0"/>
              <a:t>method can provide an estimation which is </a:t>
            </a:r>
            <a:r>
              <a:rPr lang="en-US" i="1" u="sng" smtClean="0"/>
              <a:t>far away</a:t>
            </a:r>
            <a:r>
              <a:rPr lang="en-US" smtClean="0"/>
              <a:t> from true value.</a:t>
            </a:r>
          </a:p>
          <a:p>
            <a:pPr>
              <a:lnSpc>
                <a:spcPct val="90000"/>
              </a:lnSpc>
            </a:pPr>
            <a:r>
              <a:rPr lang="en-US" smtClean="0"/>
              <a:t>By sorting the values in the increasing order, the </a:t>
            </a:r>
            <a:r>
              <a:rPr lang="en-US" i="1" u="sng" smtClean="0"/>
              <a:t>bad </a:t>
            </a:r>
            <a:r>
              <a:rPr lang="en-US" smtClean="0"/>
              <a:t> values will be placed in the upper/lower half (too high/too low), while the </a:t>
            </a:r>
            <a:r>
              <a:rPr lang="en-US" i="1" u="sng" smtClean="0"/>
              <a:t>good </a:t>
            </a:r>
            <a:r>
              <a:rPr lang="en-US" smtClean="0"/>
              <a:t>values will be placed in the middle 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b="1" smtClean="0">
                <a:sym typeface="Wingdings" panose="05000000000000000000" pitchFamily="2" charset="2"/>
              </a:rPr>
              <a:t>median</a:t>
            </a:r>
            <a:endParaRPr lang="en-US" b="1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FB7B-580C-4CEA-AFBA-29EEF1A99DF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min doesn’t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can be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negative</a:t>
                </a:r>
                <a:r>
                  <a:rPr lang="en-US" dirty="0" smtClean="0"/>
                  <a:t>, the lower bound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 longer independent </a:t>
                </a:r>
                <a:r>
                  <a:rPr lang="en-US" dirty="0" smtClean="0"/>
                  <a:t>on the error caused by collision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Solution: Median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Works well when the number of bad estimation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69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FB7B-580C-4CEA-AFBA-29EEF1A99DF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Bad estimator</a:t>
            </a:r>
          </a:p>
        </p:txBody>
      </p:sp>
      <p:sp>
        <p:nvSpPr>
          <p:cNvPr id="133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endParaRPr lang="en-US" dirty="0" smtClean="0"/>
          </a:p>
          <a:p>
            <a:r>
              <a:rPr lang="en-US" dirty="0" smtClean="0"/>
              <a:t>How likely an estimator is bad: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590800" y="2133600"/>
          <a:ext cx="4292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5" imgW="1650960" imgH="253800" progId="Equation.3">
                  <p:embed/>
                </p:oleObj>
              </mc:Choice>
              <mc:Fallback>
                <p:oleObj name="Equation" r:id="rId5" imgW="1650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33600"/>
                        <a:ext cx="42926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990600" y="4876800"/>
          <a:ext cx="75517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7" imgW="3504960" imgH="495000" progId="Equation.3">
                  <p:embed/>
                </p:oleObj>
              </mc:Choice>
              <mc:Fallback>
                <p:oleObj name="Equation" r:id="rId7" imgW="3504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76800"/>
                        <a:ext cx="75517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676400" y="3505200"/>
          <a:ext cx="55578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9" imgW="2311200" imgH="253800" progId="Equation.3">
                  <p:embed/>
                </p:oleObj>
              </mc:Choice>
              <mc:Fallback>
                <p:oleObj name="Equation" r:id="rId9" imgW="231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05200"/>
                        <a:ext cx="55578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057400" y="4270468"/>
          <a:ext cx="3883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11" imgW="1536480" imgH="241200" progId="Equation.3">
                  <p:embed/>
                </p:oleObj>
              </mc:Choice>
              <mc:Fallback>
                <p:oleObj name="Equation" r:id="rId11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70468"/>
                        <a:ext cx="38830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152400" y="4241225"/>
            <a:ext cx="1958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We know: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FB7B-580C-4CEA-AFBA-29EEF1A99DF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uiExpand="1" build="p"/>
      <p:bldP spid="133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bad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the random variable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be the number of bad estimators</a:t>
                </a:r>
              </a:p>
              <a:p>
                <a:r>
                  <a:rPr lang="en-US" dirty="0" smtClean="0"/>
                  <a:t>Since the hash functions are chosen independently and random</a:t>
                </a:r>
                <a:r>
                  <a:rPr lang="en-US" dirty="0"/>
                  <a:t>,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𝑒𝑠𝑡𝑖𝑚𝑎𝑡𝑖𝑜𝑛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434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FB7B-580C-4CEA-AFBA-29EEF1A99DF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a good median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The </a:t>
                </a:r>
                <a:r>
                  <a:rPr lang="en-US" sz="2400" b="1" dirty="0" smtClean="0"/>
                  <a:t>median</a:t>
                </a:r>
                <a:r>
                  <a:rPr lang="en-US" sz="2400" b="1" i="1" dirty="0" smtClean="0"/>
                  <a:t> </a:t>
                </a:r>
                <a:r>
                  <a:rPr lang="en-US" sz="2400" dirty="0" smtClean="0"/>
                  <a:t>estimation can only provide good result if </a:t>
                </a:r>
                <a:r>
                  <a:rPr lang="en-US" sz="2400" i="1" dirty="0" smtClean="0"/>
                  <a:t>X </a:t>
                </a:r>
                <a:r>
                  <a:rPr lang="en-US" sz="2400" dirty="0" smtClean="0"/>
                  <a:t>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endParaRPr lang="en-US" sz="2400" dirty="0" smtClean="0"/>
              </a:p>
              <a:p>
                <a:r>
                  <a:rPr lang="en-US" sz="2400" dirty="0" smtClean="0"/>
                  <a:t>By </a:t>
                </a:r>
                <a:r>
                  <a:rPr lang="en-US" sz="2400" dirty="0" err="1" smtClean="0"/>
                  <a:t>Chernoff</a:t>
                </a:r>
                <a:r>
                  <a:rPr lang="en-US" sz="2400" dirty="0" smtClean="0"/>
                  <a:t> bound,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9×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66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 r="-1704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10400" y="3581400"/>
                <a:ext cx="2209800" cy="893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581400"/>
                <a:ext cx="2209800" cy="893450"/>
              </a:xfrm>
              <a:prstGeom prst="rect">
                <a:avLst/>
              </a:prstGeom>
              <a:blipFill rotWithShape="0">
                <a:blip r:embed="rId3"/>
                <a:stretch>
                  <a:fillRect b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FB7B-580C-4CEA-AFBA-29EEF1A99DF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Count-Min Implementation	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Hoo Chin Hau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implementation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498" y="1825625"/>
            <a:ext cx="7515004" cy="4351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2385060"/>
            <a:ext cx="256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Replace with shift &amp; add for certain choices of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8740" y="4895195"/>
            <a:ext cx="256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Replace with bit masking if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 is chosen to be power of 2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29000" y="3031391"/>
            <a:ext cx="1893570" cy="900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4122420" y="4182725"/>
            <a:ext cx="1036320" cy="1174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Approximating Frequency Moments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Chua Zheng Leong &amp; Anurag </a:t>
            </a:r>
            <a:r>
              <a:rPr lang="en-US" dirty="0" smtClean="0"/>
              <a:t>Anshu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788" y="5827059"/>
            <a:ext cx="80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Alon</a:t>
            </a:r>
            <a:r>
              <a:rPr lang="en-US" sz="1400" dirty="0"/>
              <a:t>, </a:t>
            </a:r>
            <a:r>
              <a:rPr lang="en-US" sz="1400" dirty="0" err="1"/>
              <a:t>Noga</a:t>
            </a:r>
            <a:r>
              <a:rPr lang="en-US" sz="1400" dirty="0"/>
              <a:t>; Matias, Yossi; </a:t>
            </a:r>
            <a:r>
              <a:rPr lang="en-US" sz="1400" dirty="0" err="1"/>
              <a:t>Szegedy</a:t>
            </a:r>
            <a:r>
              <a:rPr lang="en-US" sz="1400" dirty="0"/>
              <a:t>, Mario (1999), "The space complexity of approximating the frequency moments", Journal of Computer and System Sciences 58 (1): 137–147,</a:t>
            </a:r>
          </a:p>
        </p:txBody>
      </p:sp>
    </p:spTree>
    <p:extLst>
      <p:ext uri="{BB962C8B-B14F-4D97-AF65-F5344CB8AC3E}">
        <p14:creationId xmlns:p14="http://schemas.microsoft.com/office/powerpoint/2010/main" val="16962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update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43810" y="4885269"/>
            <a:ext cx="1619250" cy="132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80335" y="5107519"/>
          <a:ext cx="1343024" cy="433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6"/>
                <a:gridCol w="335756"/>
                <a:gridCol w="335756"/>
                <a:gridCol w="335756"/>
              </a:tblGrid>
              <a:tr h="2166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166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916170" y="4885269"/>
            <a:ext cx="1619250" cy="132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52695" y="5107519"/>
          <a:ext cx="1343024" cy="433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6"/>
                <a:gridCol w="335756"/>
                <a:gridCol w="335756"/>
                <a:gridCol w="335756"/>
              </a:tblGrid>
              <a:tr h="2166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166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4391660" y="4092315"/>
            <a:ext cx="335280" cy="327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91660" y="3690757"/>
            <a:ext cx="335280" cy="3276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6250" y="5321834"/>
            <a:ext cx="333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9625" y="5102759"/>
            <a:ext cx="333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4600" y="5321834"/>
            <a:ext cx="333375" cy="219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54725" y="5102759"/>
            <a:ext cx="333375" cy="219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6200" y="5688823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Thread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2370" y="5688823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Thread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" y="1928622"/>
            <a:ext cx="8796337" cy="16076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3831" y="1559290"/>
            <a:ext cx="54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each incoming update, do in parallel:</a:t>
            </a:r>
          </a:p>
        </p:txBody>
      </p:sp>
      <p:sp>
        <p:nvSpPr>
          <p:cNvPr id="23" name="Left Brace 22"/>
          <p:cNvSpPr/>
          <p:nvPr/>
        </p:nvSpPr>
        <p:spPr>
          <a:xfrm>
            <a:off x="2306320" y="5102759"/>
            <a:ext cx="168275" cy="4381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298" y="4998668"/>
            <a:ext cx="155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Rows updated in parallel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0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00087 0.08658 L -0.13073 0.12338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C -0.00017 0.04907 -0.00052 0.09745 -0.00052 0.14583 L 0.12708 0.18264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21" grpId="0"/>
      <p:bldP spid="23" grpId="0" animBg="1"/>
      <p:bldP spid="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estimate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5060" y="3754213"/>
            <a:ext cx="1619250" cy="132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1585" y="3976463"/>
          <a:ext cx="1343024" cy="433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6"/>
                <a:gridCol w="335756"/>
                <a:gridCol w="335756"/>
                <a:gridCol w="335756"/>
              </a:tblGrid>
              <a:tr h="2166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166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87420" y="3754213"/>
            <a:ext cx="1619250" cy="132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23945" y="3976463"/>
          <a:ext cx="1343024" cy="433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6"/>
                <a:gridCol w="335756"/>
                <a:gridCol w="335756"/>
                <a:gridCol w="335756"/>
              </a:tblGrid>
              <a:tr h="2166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166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87500" y="4190778"/>
            <a:ext cx="333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0875" y="3971703"/>
            <a:ext cx="333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5850" y="4190778"/>
            <a:ext cx="333375" cy="219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5975" y="3971703"/>
            <a:ext cx="333375" cy="219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49363" y="3976463"/>
          <a:ext cx="1343024" cy="433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6"/>
                <a:gridCol w="335756"/>
                <a:gridCol w="335756"/>
                <a:gridCol w="335756"/>
              </a:tblGrid>
              <a:tr h="2166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166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621723" y="3976463"/>
          <a:ext cx="1343024" cy="433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6"/>
                <a:gridCol w="335756"/>
                <a:gridCol w="335756"/>
                <a:gridCol w="335756"/>
              </a:tblGrid>
              <a:tr h="2166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166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585278" y="4190778"/>
            <a:ext cx="333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8653" y="3971703"/>
            <a:ext cx="333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23628" y="4190778"/>
            <a:ext cx="333375" cy="219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3753" y="3971703"/>
            <a:ext cx="333375" cy="219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2818341" y="5621115"/>
            <a:ext cx="624417" cy="624417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5482167" y="5679323"/>
            <a:ext cx="508000" cy="5080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524624" y="5717950"/>
          <a:ext cx="1343024" cy="433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6"/>
                <a:gridCol w="335756"/>
                <a:gridCol w="335756"/>
                <a:gridCol w="335756"/>
              </a:tblGrid>
              <a:tr h="2166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166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859904" y="5932265"/>
            <a:ext cx="333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3279" y="5713190"/>
            <a:ext cx="333375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26529" y="5932265"/>
            <a:ext cx="333375" cy="219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26654" y="5713190"/>
            <a:ext cx="333375" cy="219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9355" y="4557767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Thread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5525" y="4557767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Thread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3" y="1522106"/>
            <a:ext cx="8652113" cy="18595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04970" y="2377919"/>
            <a:ext cx="182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parallel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193279" y="3419475"/>
            <a:ext cx="0" cy="215401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3AD4-FFAB-40BC-8C3F-D60FCCE5B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1.66667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-4.44444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Application and Conclusion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Chen Jingyuan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B13F-F760-42B1-B79F-338CFD2A351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800"/>
              <a:t>Frequency Moments</a:t>
            </a:r>
          </a:p>
          <a:p>
            <a:pPr lvl="1"/>
            <a:r>
              <a:rPr lang="en-US" altLang="en-US" sz="2400"/>
              <a:t>Providing useful statistics on the stream</a:t>
            </a:r>
          </a:p>
          <a:p>
            <a:pPr lvl="1"/>
            <a:r>
              <a:rPr lang="zh-CN" altLang="en-US" sz="2400">
                <a:ea typeface="SimSun" panose="02010600030101010101" pitchFamily="2" charset="-122"/>
              </a:rPr>
              <a:t> </a:t>
            </a:r>
            <a:endParaRPr lang="en-US" altLang="en-US" sz="2400"/>
          </a:p>
          <a:p>
            <a:r>
              <a:rPr lang="en-US" altLang="en-US" sz="2800"/>
              <a:t>Count-Min Sketch</a:t>
            </a:r>
          </a:p>
          <a:p>
            <a:pPr lvl="1"/>
            <a:r>
              <a:rPr lang="en-US" altLang="en-US" sz="2400"/>
              <a:t>Summarizing</a:t>
            </a:r>
            <a:r>
              <a:rPr lang="zh-CN" altLang="en-US" sz="2400">
                <a:ea typeface="SimSun" panose="02010600030101010101" pitchFamily="2" charset="-122"/>
              </a:rPr>
              <a:t> large amounts of frequency data</a:t>
            </a:r>
          </a:p>
          <a:p>
            <a:pPr lvl="1"/>
            <a:r>
              <a:rPr lang="zh-CN" altLang="en-US" sz="2400">
                <a:ea typeface="SimSun" panose="02010600030101010101" pitchFamily="2" charset="-122"/>
              </a:rPr>
              <a:t>size of memory                            accuracy</a:t>
            </a:r>
          </a:p>
          <a:p>
            <a:r>
              <a:rPr lang="en-US" altLang="en-US" sz="2800">
                <a:solidFill>
                  <a:srgbClr val="FF0000"/>
                </a:solidFill>
              </a:rPr>
              <a:t>Applications</a:t>
            </a:r>
          </a:p>
          <a:p>
            <a:endParaRPr lang="en-US" altLang="en-US" sz="2800"/>
          </a:p>
        </p:txBody>
      </p:sp>
      <p:sp>
        <p:nvSpPr>
          <p:cNvPr id="4100" name="Slide Number Placeholder 3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4FC2A451-A3B9-47C4-A4CF-1E06EA19B49C}" type="slidenum">
              <a:rPr lang="en-SG" altLang="en-US" sz="1200">
                <a:solidFill>
                  <a:srgbClr val="898989"/>
                </a:solidFill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73</a:t>
            </a:fld>
            <a:endParaRPr lang="en-SG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352800" y="3921125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6324600" y="3886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10740000">
            <a:off x="3810000" y="3962400"/>
            <a:ext cx="1143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295400" y="2438400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r:id="rId3" imgW="686387" imgH="229007" progId="Equation.3">
                  <p:embed/>
                </p:oleObj>
              </mc:Choice>
              <mc:Fallback>
                <p:oleObj r:id="rId3" imgW="686387" imgH="2290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1524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B13F-F760-42B1-B79F-338CFD2A351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Frequency Moments</a:t>
            </a:r>
          </a:p>
        </p:txBody>
      </p:sp>
      <p:sp>
        <p:nvSpPr>
          <p:cNvPr id="12291" name="Vertical Text Placeholder 2"/>
          <p:cNvSpPr>
            <a:spLocks noGrp="1"/>
          </p:cNvSpPr>
          <p:nvPr>
            <p:ph type="body" orient="vert" idx="4294967295"/>
          </p:nvPr>
        </p:nvSpPr>
        <p:spPr/>
        <p:txBody>
          <a:bodyPr/>
          <a:lstStyle/>
          <a:p>
            <a:pPr algn="just"/>
            <a:r>
              <a:rPr lang="en-US"/>
              <a:t>The frequency moments of a data set represent important </a:t>
            </a:r>
            <a:r>
              <a:rPr lang="en-US">
                <a:solidFill>
                  <a:srgbClr val="FF0000"/>
                </a:solidFill>
              </a:rPr>
              <a:t>demographic information</a:t>
            </a:r>
            <a:r>
              <a:rPr lang="en-US"/>
              <a:t> about the data, and are important features in the context of </a:t>
            </a:r>
            <a:r>
              <a:rPr lang="en-US">
                <a:solidFill>
                  <a:srgbClr val="FF0000"/>
                </a:solidFill>
              </a:rPr>
              <a:t>database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network</a:t>
            </a:r>
            <a:r>
              <a:rPr lang="en-US"/>
              <a:t> applications. </a:t>
            </a:r>
          </a:p>
          <a:p>
            <a:endParaRPr lang="en-US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971800" y="4191000"/>
          <a:ext cx="32464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r:id="rId3" imgW="1245327" imgH="292392" progId="Equation.3">
                  <p:embed/>
                </p:oleObj>
              </mc:Choice>
              <mc:Fallback>
                <p:oleObj r:id="rId3" imgW="1245327" imgH="2923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32464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B13F-F760-42B1-B79F-338CFD2A351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Frequency Moments</a:t>
            </a:r>
          </a:p>
        </p:txBody>
      </p:sp>
      <p:sp>
        <p:nvSpPr>
          <p:cNvPr id="13315" name="Vertical Text Placeholder 2"/>
          <p:cNvSpPr>
            <a:spLocks noGrp="1"/>
          </p:cNvSpPr>
          <p:nvPr>
            <p:ph type="body" orient="vert" idx="4294967295"/>
          </p:nvPr>
        </p:nvSpPr>
        <p:spPr>
          <a:xfrm>
            <a:off x="449263" y="15986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F2: the degree of skew of the data</a:t>
            </a:r>
          </a:p>
          <a:p>
            <a:pPr lvl="1">
              <a:lnSpc>
                <a:spcPct val="90000"/>
              </a:lnSpc>
            </a:pPr>
            <a:r>
              <a:rPr lang="en-US"/>
              <a:t>Parallel database: data partitioning</a:t>
            </a:r>
          </a:p>
          <a:p>
            <a:pPr lvl="1">
              <a:lnSpc>
                <a:spcPct val="90000"/>
              </a:lnSpc>
            </a:pPr>
            <a:r>
              <a:rPr lang="en-US"/>
              <a:t>Self-join size estimation</a:t>
            </a:r>
          </a:p>
          <a:p>
            <a:pPr lvl="1">
              <a:lnSpc>
                <a:spcPct val="90000"/>
              </a:lnSpc>
            </a:pPr>
            <a:r>
              <a:rPr lang="en-US"/>
              <a:t>Network Anomaly Detection</a:t>
            </a:r>
          </a:p>
          <a:p>
            <a:pPr>
              <a:lnSpc>
                <a:spcPct val="90000"/>
              </a:lnSpc>
            </a:pPr>
            <a:r>
              <a:rPr lang="en-US"/>
              <a:t>F0: Count distinct IP address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3316" name="Picture 2" descr="C:\Users\workshop\AppData\Local\Microsoft\Windows\Temporary Internet Files\Content.IE5\AB8U880B\MC9004325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lowchart: Predefined Process 4"/>
          <p:cNvSpPr>
            <a:spLocks noChangeArrowheads="1"/>
          </p:cNvSpPr>
          <p:nvPr/>
        </p:nvSpPr>
        <p:spPr bwMode="auto">
          <a:xfrm>
            <a:off x="5715000" y="3048000"/>
            <a:ext cx="609600" cy="304800"/>
          </a:xfrm>
          <a:prstGeom prst="flowChartPredefinedProcess">
            <a:avLst/>
          </a:prstGeom>
          <a:noFill/>
          <a:ln w="25400" cmpd="sng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500">
                <a:solidFill>
                  <a:srgbClr val="000000"/>
                </a:solidFill>
                <a:cs typeface="Arial" panose="020B0604020202020204" pitchFamily="34" charset="0"/>
              </a:rPr>
              <a:t>IP1</a:t>
            </a:r>
          </a:p>
        </p:txBody>
      </p:sp>
      <p:sp>
        <p:nvSpPr>
          <p:cNvPr id="13318" name="Flowchart: Predefined Process 5"/>
          <p:cNvSpPr>
            <a:spLocks noChangeArrowheads="1"/>
          </p:cNvSpPr>
          <p:nvPr/>
        </p:nvSpPr>
        <p:spPr bwMode="auto">
          <a:xfrm>
            <a:off x="6400800" y="3048000"/>
            <a:ext cx="609600" cy="304800"/>
          </a:xfrm>
          <a:prstGeom prst="flowChartPredefinedProcess">
            <a:avLst/>
          </a:prstGeom>
          <a:noFill/>
          <a:ln w="25400" cmpd="sng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500">
                <a:solidFill>
                  <a:srgbClr val="000000"/>
                </a:solidFill>
                <a:cs typeface="Arial" panose="020B0604020202020204" pitchFamily="34" charset="0"/>
              </a:rPr>
              <a:t>IP2</a:t>
            </a:r>
          </a:p>
        </p:txBody>
      </p:sp>
      <p:sp>
        <p:nvSpPr>
          <p:cNvPr id="13319" name="Flowchart: Predefined Process 6"/>
          <p:cNvSpPr>
            <a:spLocks noChangeArrowheads="1"/>
          </p:cNvSpPr>
          <p:nvPr/>
        </p:nvSpPr>
        <p:spPr bwMode="auto">
          <a:xfrm>
            <a:off x="7086600" y="3048000"/>
            <a:ext cx="609600" cy="304800"/>
          </a:xfrm>
          <a:prstGeom prst="flowChartPredefinedProcess">
            <a:avLst/>
          </a:prstGeom>
          <a:noFill/>
          <a:ln w="25400" cmpd="sng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500">
                <a:solidFill>
                  <a:srgbClr val="000000"/>
                </a:solidFill>
                <a:cs typeface="Arial" panose="020B0604020202020204" pitchFamily="34" charset="0"/>
              </a:rPr>
              <a:t>IP1</a:t>
            </a:r>
          </a:p>
        </p:txBody>
      </p:sp>
      <p:sp>
        <p:nvSpPr>
          <p:cNvPr id="13320" name="Flowchart: Predefined Process 7"/>
          <p:cNvSpPr>
            <a:spLocks noChangeArrowheads="1"/>
          </p:cNvSpPr>
          <p:nvPr/>
        </p:nvSpPr>
        <p:spPr bwMode="auto">
          <a:xfrm>
            <a:off x="8534400" y="3048000"/>
            <a:ext cx="609600" cy="304800"/>
          </a:xfrm>
          <a:prstGeom prst="flowChartPredefinedProcess">
            <a:avLst/>
          </a:prstGeom>
          <a:noFill/>
          <a:ln w="25400" cmpd="sng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500">
                <a:solidFill>
                  <a:srgbClr val="000000"/>
                </a:solidFill>
                <a:cs typeface="Arial" panose="020B0604020202020204" pitchFamily="34" charset="0"/>
              </a:rPr>
              <a:t>IP3</a:t>
            </a:r>
          </a:p>
        </p:txBody>
      </p:sp>
      <p:sp>
        <p:nvSpPr>
          <p:cNvPr id="13321" name="Flowchart: Predefined Process 10"/>
          <p:cNvSpPr>
            <a:spLocks noChangeArrowheads="1"/>
          </p:cNvSpPr>
          <p:nvPr/>
        </p:nvSpPr>
        <p:spPr bwMode="auto">
          <a:xfrm>
            <a:off x="7772400" y="3048000"/>
            <a:ext cx="609600" cy="304800"/>
          </a:xfrm>
          <a:prstGeom prst="flowChartPredefinedProcess">
            <a:avLst/>
          </a:prstGeom>
          <a:noFill/>
          <a:ln w="25400" cmpd="sng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500">
                <a:solidFill>
                  <a:srgbClr val="000000"/>
                </a:solidFill>
                <a:cs typeface="Arial" panose="020B0604020202020204" pitchFamily="34" charset="0"/>
              </a:rPr>
              <a:t>IP3</a:t>
            </a:r>
          </a:p>
        </p:txBody>
      </p:sp>
      <p:cxnSp>
        <p:nvCxnSpPr>
          <p:cNvPr id="13322" name="Straight Arrow Connector 12"/>
          <p:cNvCxnSpPr>
            <a:cxnSpLocks noChangeShapeType="1"/>
            <a:stCxn id="13317" idx="2"/>
          </p:cNvCxnSpPr>
          <p:nvPr/>
        </p:nvCxnSpPr>
        <p:spPr bwMode="auto">
          <a:xfrm>
            <a:off x="6019800" y="3352800"/>
            <a:ext cx="762000" cy="647700"/>
          </a:xfrm>
          <a:prstGeom prst="straightConnector1">
            <a:avLst/>
          </a:prstGeom>
          <a:noFill/>
          <a:ln w="9525" cmpd="sng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Straight Arrow Connector 14"/>
          <p:cNvCxnSpPr>
            <a:cxnSpLocks noChangeShapeType="1"/>
            <a:stCxn id="13320" idx="2"/>
          </p:cNvCxnSpPr>
          <p:nvPr/>
        </p:nvCxnSpPr>
        <p:spPr bwMode="auto">
          <a:xfrm flipH="1">
            <a:off x="7772400" y="3352800"/>
            <a:ext cx="1066800" cy="647700"/>
          </a:xfrm>
          <a:prstGeom prst="straightConnector1">
            <a:avLst/>
          </a:prstGeom>
          <a:noFill/>
          <a:ln w="9525" cmpd="sng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B13F-F760-42B1-B79F-338CFD2A351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 autoUpdateAnimBg="0"/>
      <p:bldP spid="13318" grpId="0" bldLvl="0" animBg="1" autoUpdateAnimBg="0"/>
      <p:bldP spid="13319" grpId="0" bldLvl="0" animBg="1" autoUpdateAnimBg="0"/>
      <p:bldP spid="13320" grpId="0" bldLvl="0" animBg="1" autoUpdateAnimBg="0"/>
      <p:bldP spid="13321" grpId="0" bldLvl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Count-Min Sketch</a:t>
            </a:r>
          </a:p>
        </p:txBody>
      </p:sp>
      <p:sp>
        <p:nvSpPr>
          <p:cNvPr id="5123" name="Vertical Text Placeholder 2"/>
          <p:cNvSpPr>
            <a:spLocks noGrp="1"/>
          </p:cNvSpPr>
          <p:nvPr>
            <p:ph type="body" orient="vert" idx="4294967295"/>
          </p:nvPr>
        </p:nvSpPr>
        <p:spPr/>
        <p:txBody>
          <a:bodyPr/>
          <a:lstStyle/>
          <a:p>
            <a:pPr algn="just"/>
            <a:r>
              <a:rPr lang="en-US" altLang="en-US"/>
              <a:t>A compact summary of a large amount of data</a:t>
            </a:r>
          </a:p>
          <a:p>
            <a:pPr algn="just"/>
            <a:r>
              <a:rPr lang="en-US" altLang="en-US"/>
              <a:t>A small data structure which is </a:t>
            </a:r>
            <a:r>
              <a:rPr lang="zh-CN" altLang="en-US">
                <a:ea typeface="SimSun" panose="02010600030101010101" pitchFamily="2" charset="-122"/>
              </a:rPr>
              <a:t>a </a:t>
            </a:r>
            <a:r>
              <a:rPr lang="en-US" altLang="en-US" i="1">
                <a:solidFill>
                  <a:srgbClr val="FF0000"/>
                </a:solidFill>
              </a:rPr>
              <a:t>linear function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of the input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B13F-F760-42B1-B79F-338CFD2A351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Join size estimation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idx="4294967295"/>
          </p:nvPr>
        </p:nvGraphicFramePr>
        <p:xfrm>
          <a:off x="990600" y="2895600"/>
          <a:ext cx="2971800" cy="201676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StudentID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70" name="Group 26"/>
          <p:cNvGraphicFramePr>
            <a:graphicFrameLocks noGrp="1"/>
          </p:cNvGraphicFramePr>
          <p:nvPr/>
        </p:nvGraphicFramePr>
        <p:xfrm>
          <a:off x="5638800" y="2895600"/>
          <a:ext cx="3429000" cy="2016760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ModuleID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193" name="TextBox 6"/>
          <p:cNvSpPr txBox="1">
            <a:spLocks noChangeArrowheads="1"/>
          </p:cNvSpPr>
          <p:nvPr/>
        </p:nvSpPr>
        <p:spPr bwMode="auto">
          <a:xfrm>
            <a:off x="1143000" y="4800600"/>
            <a:ext cx="59490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count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*)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FROM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student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JOIN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module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ON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student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ProfID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module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ProfID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94" name="Left-Right Arrow 7"/>
          <p:cNvSpPr>
            <a:spLocks noChangeArrowheads="1"/>
          </p:cNvSpPr>
          <p:nvPr/>
        </p:nvSpPr>
        <p:spPr bwMode="auto">
          <a:xfrm>
            <a:off x="4114800" y="3810000"/>
            <a:ext cx="1447800" cy="30480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chemeClr val="accent1"/>
          </a:solidFill>
          <a:ln w="25400" cmpd="sng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195" name="TextBox 8"/>
          <p:cNvSpPr txBox="1">
            <a:spLocks noChangeArrowheads="1"/>
          </p:cNvSpPr>
          <p:nvPr/>
        </p:nvSpPr>
        <p:spPr bwMode="auto">
          <a:xfrm>
            <a:off x="4267200" y="34290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srgbClr val="000000"/>
                </a:solidFill>
                <a:cs typeface="Arial" panose="020B0604020202020204" pitchFamily="34" charset="0"/>
              </a:rPr>
              <a:t>equi-join</a:t>
            </a: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96" name="AutoShape 52"/>
          <p:cNvSpPr>
            <a:spLocks noChangeArrowheads="1"/>
          </p:cNvSpPr>
          <p:nvPr/>
        </p:nvSpPr>
        <p:spPr bwMode="auto">
          <a:xfrm>
            <a:off x="2744788" y="2819400"/>
            <a:ext cx="914400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7" name="AutoShape 53"/>
          <p:cNvSpPr>
            <a:spLocks noChangeArrowheads="1"/>
          </p:cNvSpPr>
          <p:nvPr/>
        </p:nvSpPr>
        <p:spPr bwMode="auto">
          <a:xfrm>
            <a:off x="7773988" y="2819400"/>
            <a:ext cx="914400" cy="457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81000" y="1219200"/>
            <a:ext cx="8610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U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sed by query optimizers, to compare 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costs of alternate join plans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Used to d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etermin</a:t>
            </a:r>
            <a:r>
              <a:rPr lang="zh-CN" altLang="en-US" sz="24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the resource allocation necessary to 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balance workloads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on multiple processors 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in parallel or distributed databases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B13F-F760-42B1-B79F-338CFD2A351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3" grpId="0" bldLvl="0" autoUpdateAnimBg="0"/>
      <p:bldP spid="6194" grpId="0" bldLvl="0" animBg="1" autoUpdateAnimBg="0"/>
      <p:bldP spid="6195" grpId="0" bldLvl="0" autoUpdateAnimBg="0"/>
      <p:bldP spid="6196" grpId="0" animBg="1"/>
      <p:bldP spid="619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3124200"/>
          <a:ext cx="525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r:id="rId3" imgW="2337117" imgH="241617" progId="Equation.3">
                  <p:embed/>
                </p:oleObj>
              </mc:Choice>
              <mc:Fallback>
                <p:oleObj r:id="rId3" imgW="2337117" imgH="2416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525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609600" y="457200"/>
          <a:ext cx="3276600" cy="2362200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StudentID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95" name="Group 27"/>
          <p:cNvGraphicFramePr>
            <a:graphicFrameLocks noGrp="1"/>
          </p:cNvGraphicFramePr>
          <p:nvPr/>
        </p:nvGraphicFramePr>
        <p:xfrm>
          <a:off x="5257800" y="457200"/>
          <a:ext cx="3429000" cy="2016760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ModuleID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219200" y="914400"/>
            <a:ext cx="25415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1                        2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1219200" y="1219200"/>
            <a:ext cx="2541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2                        2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1219200" y="1676400"/>
            <a:ext cx="2541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3                        3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1219200" y="2057400"/>
            <a:ext cx="2541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4                        1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1219200" y="2438400"/>
            <a:ext cx="2541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...                       ...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223" name="Object 55"/>
          <p:cNvGraphicFramePr>
            <a:graphicFrameLocks noChangeAspect="1"/>
          </p:cNvGraphicFramePr>
          <p:nvPr/>
        </p:nvGraphicFramePr>
        <p:xfrm>
          <a:off x="2438400" y="4191000"/>
          <a:ext cx="4537075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r:id="rId5" imgW="2184717" imgH="940117" progId="Equation.3">
                  <p:embed/>
                </p:oleObj>
              </mc:Choice>
              <mc:Fallback>
                <p:oleObj r:id="rId5" imgW="2184717" imgH="9401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4537075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4" name="Oval 56"/>
          <p:cNvSpPr>
            <a:spLocks noChangeArrowheads="1"/>
          </p:cNvSpPr>
          <p:nvPr/>
        </p:nvSpPr>
        <p:spPr bwMode="auto">
          <a:xfrm>
            <a:off x="63500" y="4983163"/>
            <a:ext cx="646113" cy="57626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225" name="Object 57"/>
          <p:cNvGraphicFramePr>
            <a:graphicFrameLocks noChangeAspect="1"/>
          </p:cNvGraphicFramePr>
          <p:nvPr/>
        </p:nvGraphicFramePr>
        <p:xfrm>
          <a:off x="279400" y="4983163"/>
          <a:ext cx="323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r:id="rId7" imgW="115015" imgH="229714" progId="Equation.3">
                  <p:embed/>
                </p:oleObj>
              </mc:Choice>
              <mc:Fallback>
                <p:oleObj r:id="rId7" imgW="115015" imgH="2297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4983163"/>
                        <a:ext cx="3238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6" name="Line 58"/>
          <p:cNvSpPr>
            <a:spLocks noChangeShapeType="1"/>
          </p:cNvSpPr>
          <p:nvPr/>
        </p:nvSpPr>
        <p:spPr bwMode="auto">
          <a:xfrm flipV="1">
            <a:off x="711200" y="4551363"/>
            <a:ext cx="2952750" cy="7207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 flipV="1">
            <a:off x="711200" y="4911725"/>
            <a:ext cx="2879725" cy="360363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>
            <a:off x="711200" y="5272088"/>
            <a:ext cx="4822825" cy="71437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>
            <a:off x="711200" y="5272088"/>
            <a:ext cx="4032250" cy="503237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230" name="Object 62"/>
          <p:cNvGraphicFramePr>
            <a:graphicFrameLocks noChangeAspect="1"/>
          </p:cNvGraphicFramePr>
          <p:nvPr/>
        </p:nvGraphicFramePr>
        <p:xfrm>
          <a:off x="1431925" y="4622800"/>
          <a:ext cx="298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r:id="rId9" imgW="153181" imgH="216875" progId="Equation.3">
                  <p:embed/>
                </p:oleObj>
              </mc:Choice>
              <mc:Fallback>
                <p:oleObj r:id="rId9" imgW="153181" imgH="2168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4622800"/>
                        <a:ext cx="298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1" name="Object 63"/>
          <p:cNvGraphicFramePr>
            <a:graphicFrameLocks noChangeAspect="1"/>
          </p:cNvGraphicFramePr>
          <p:nvPr/>
        </p:nvGraphicFramePr>
        <p:xfrm>
          <a:off x="1717675" y="5487988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r:id="rId11" imgW="178659" imgH="229614" progId="Equation.3">
                  <p:embed/>
                </p:oleObj>
              </mc:Choice>
              <mc:Fallback>
                <p:oleObj r:id="rId11" imgW="178659" imgH="229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5487988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2819400" y="-69850"/>
            <a:ext cx="436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7620000" y="-69850"/>
            <a:ext cx="4365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6BF6-210C-4DB3-8B16-E51D70A97BB2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56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8" grpId="0" bldLvl="0" autoUpdateAnimBg="0"/>
      <p:bldP spid="7219" grpId="0" bldLvl="0" autoUpdateAnimBg="0"/>
      <p:bldP spid="7220" grpId="0" bldLvl="0" autoUpdateAnimBg="0"/>
      <p:bldP spid="7221" grpId="0" bldLvl="0" autoUpdateAnimBg="0"/>
      <p:bldP spid="7222" grpId="0" bldLvl="0" autoUpdateAnimBg="0"/>
      <p:bldP spid="7224" grpId="0" animBg="1"/>
      <p:bldP spid="7226" grpId="0" animBg="1"/>
      <p:bldP spid="7227" grpId="0" animBg="1"/>
      <p:bldP spid="7228" grpId="0" animBg="1"/>
      <p:bldP spid="7229" grpId="0" animBg="1"/>
      <p:bldP spid="7233" grpId="0" bldLvl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845978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Join size of 2 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database relations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on a particular 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attribute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zh-CN" altLang="en-US" sz="240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Join size</a:t>
            </a:r>
            <a:r>
              <a:rPr lang="zh-CN" altLang="en-US" sz="24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= the number of items in the cartesian product of the 2 relations whic</a:t>
            </a:r>
            <a:r>
              <a:rPr lang="zh-CN" altLang="en-US" sz="24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 </a:t>
            </a: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agree the value of that attribut</a:t>
            </a:r>
            <a:endParaRPr lang="el-GR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9525" y="2147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133600" y="1066800"/>
          <a:ext cx="457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r:id="rId3" imgW="127704" imgH="178659" progId="Equation.3">
                  <p:embed/>
                </p:oleObj>
              </mc:Choice>
              <mc:Fallback>
                <p:oleObj r:id="rId3" imgW="127704" imgH="1786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457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9525" y="212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502025" y="1085850"/>
          <a:ext cx="4603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r:id="rId5" imgW="140443" imgH="216875" progId="Equation.3">
                  <p:embed/>
                </p:oleObj>
              </mc:Choice>
              <mc:Fallback>
                <p:oleObj r:id="rId5" imgW="140443" imgH="2168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1085850"/>
                        <a:ext cx="4603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Line 10"/>
          <p:cNvSpPr>
            <a:spLocks noChangeShapeType="1"/>
          </p:cNvSpPr>
          <p:nvPr/>
        </p:nvSpPr>
        <p:spPr bwMode="auto">
          <a:xfrm flipH="1">
            <a:off x="2362200" y="869950"/>
            <a:ext cx="563563" cy="34925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>
            <a:off x="2925763" y="869950"/>
            <a:ext cx="576262" cy="28892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9525" y="2138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334000" y="1143000"/>
          <a:ext cx="16764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r:id="rId7" imgW="648580" imgH="203694" progId="Equation.3">
                  <p:embed/>
                </p:oleObj>
              </mc:Choice>
              <mc:Fallback>
                <p:oleObj r:id="rId7" imgW="648580" imgH="20369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6764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Line 14"/>
          <p:cNvSpPr>
            <a:spLocks noChangeShapeType="1"/>
          </p:cNvSpPr>
          <p:nvPr/>
        </p:nvSpPr>
        <p:spPr bwMode="auto">
          <a:xfrm flipH="1">
            <a:off x="5589588" y="798513"/>
            <a:ext cx="215900" cy="36036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9525" y="2124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1524000" y="1828800"/>
            <a:ext cx="437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the n</a:t>
            </a:r>
            <a:r>
              <a:rPr lang="zh-CN" altLang="en-US" sz="20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umbe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r of tuples which have value </a:t>
            </a:r>
            <a:endParaRPr lang="el-GR" altLang="en-US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06" name="Rectangle 19"/>
          <p:cNvSpPr>
            <a:spLocks noChangeArrowheads="1"/>
          </p:cNvSpPr>
          <p:nvPr/>
        </p:nvSpPr>
        <p:spPr bwMode="auto">
          <a:xfrm>
            <a:off x="9525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5867400" y="1828800"/>
          <a:ext cx="2016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r:id="rId9" imgW="89488" imgH="165920" progId="Equation.3">
                  <p:embed/>
                </p:oleObj>
              </mc:Choice>
              <mc:Fallback>
                <p:oleObj r:id="rId9" imgW="89488" imgH="16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28800"/>
                        <a:ext cx="2016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21"/>
          <p:cNvSpPr>
            <a:spLocks noChangeArrowheads="1"/>
          </p:cNvSpPr>
          <p:nvPr/>
        </p:nvSpPr>
        <p:spPr bwMode="auto">
          <a:xfrm>
            <a:off x="9525" y="2124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838200" y="1752600"/>
          <a:ext cx="6937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" r:id="rId11" imgW="331379" imgH="229514" progId="Equation.3">
                  <p:embed/>
                </p:oleObj>
              </mc:Choice>
              <mc:Fallback>
                <p:oleObj r:id="rId11" imgW="331379" imgH="2295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6937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Rectangle 23"/>
          <p:cNvSpPr>
            <a:spLocks noChangeArrowheads="1"/>
          </p:cNvSpPr>
          <p:nvPr/>
        </p:nvSpPr>
        <p:spPr bwMode="auto">
          <a:xfrm>
            <a:off x="9525" y="212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4267200" y="3886200"/>
          <a:ext cx="1066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r:id="rId13" imgW="305647" imgH="216592" progId="Equation.3">
                  <p:embed/>
                </p:oleObj>
              </mc:Choice>
              <mc:Fallback>
                <p:oleObj r:id="rId13" imgW="305647" imgH="2165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86200"/>
                        <a:ext cx="1066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4"/>
          <p:cNvSpPr>
            <a:spLocks/>
          </p:cNvSpPr>
          <p:nvPr/>
        </p:nvSpPr>
        <p:spPr bwMode="auto">
          <a:xfrm rot="5400000">
            <a:off x="3238500" y="3924300"/>
            <a:ext cx="685800" cy="609600"/>
          </a:xfrm>
          <a:custGeom>
            <a:avLst/>
            <a:gdLst>
              <a:gd name="T0" fmla="*/ 15429 w 21600"/>
              <a:gd name="T1" fmla="*/ 0 h 21600"/>
              <a:gd name="T2" fmla="*/ 9257 w 21600"/>
              <a:gd name="T3" fmla="*/ 7200 h 21600"/>
              <a:gd name="T4" fmla="*/ 12343 w 21600"/>
              <a:gd name="T5" fmla="*/ 7200 h 21600"/>
              <a:gd name="T6" fmla="*/ 12343 w 21600"/>
              <a:gd name="T7" fmla="*/ 14400 h 21600"/>
              <a:gd name="T8" fmla="*/ 0 w 21600"/>
              <a:gd name="T9" fmla="*/ 14400 h 21600"/>
              <a:gd name="T10" fmla="*/ 0 w 21600"/>
              <a:gd name="T11" fmla="*/ 21600 h 21600"/>
              <a:gd name="T12" fmla="*/ 18514 w 21600"/>
              <a:gd name="T13" fmla="*/ 21600 h 21600"/>
              <a:gd name="T14" fmla="*/ 18514 w 21600"/>
              <a:gd name="T15" fmla="*/ 7200 h 21600"/>
              <a:gd name="T16" fmla="*/ 21600 w 21600"/>
              <a:gd name="T17" fmla="*/ 7200 h 21600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13" name="Object 21"/>
          <p:cNvGraphicFramePr>
            <a:graphicFrameLocks noChangeAspect="1"/>
          </p:cNvGraphicFramePr>
          <p:nvPr/>
        </p:nvGraphicFramePr>
        <p:xfrm>
          <a:off x="838200" y="2286000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r:id="rId15" imgW="1371917" imgH="228917" progId="Equation.3">
                  <p:embed/>
                </p:oleObj>
              </mc:Choice>
              <mc:Fallback>
                <p:oleObj r:id="rId15" imgW="137191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274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4" name="Object 22"/>
          <p:cNvGraphicFramePr>
            <a:graphicFrameLocks noChangeAspect="1"/>
          </p:cNvGraphicFramePr>
          <p:nvPr/>
        </p:nvGraphicFramePr>
        <p:xfrm>
          <a:off x="4191000" y="2286000"/>
          <a:ext cx="2640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r:id="rId17" imgW="1320797" imgH="228917" progId="Equation.3">
                  <p:embed/>
                </p:oleObj>
              </mc:Choice>
              <mc:Fallback>
                <p:oleObj r:id="rId17" imgW="1320797" imgH="2289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26400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B13F-F760-42B1-B79F-338CFD2A3517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1" y="0"/>
            <a:ext cx="91629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12775" y="1701800"/>
            <a:ext cx="1482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point query</a:t>
            </a:r>
            <a:endParaRPr lang="el-GR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11188" y="3141663"/>
            <a:ext cx="1749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range queries</a:t>
            </a:r>
            <a:endParaRPr lang="el-GR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900113" y="41814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84213" y="4581525"/>
            <a:ext cx="2498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  <a:sym typeface="Math3" pitchFamily="2" charset="2"/>
              </a:rPr>
              <a:t> inner product</a:t>
            </a:r>
            <a:r>
              <a:rPr lang="el-GR" altLang="en-US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queries</a:t>
            </a:r>
            <a:endParaRPr lang="el-GR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411413" y="3070225"/>
          <a:ext cx="9350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r:id="rId3" imgW="432868" imgH="203870" progId="Equation.3">
                  <p:embed/>
                </p:oleObj>
              </mc:Choice>
              <mc:Fallback>
                <p:oleObj r:id="rId3" imgW="432868" imgH="2038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070225"/>
                        <a:ext cx="9350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3349625" y="177482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3276600" y="13414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approx.</a:t>
            </a:r>
            <a:endParaRPr lang="el-GR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573588" y="1630363"/>
          <a:ext cx="2968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r:id="rId5" imgW="153248" imgH="229714" progId="Equation.3">
                  <p:embed/>
                </p:oleObj>
              </mc:Choice>
              <mc:Fallback>
                <p:oleObj r:id="rId5" imgW="153248" imgH="2297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1630363"/>
                        <a:ext cx="29686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-373063" y="3429000"/>
            <a:ext cx="913765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2413000" y="1606550"/>
          <a:ext cx="647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r:id="rId7" imgW="305647" imgH="203870" progId="Equation.3">
                  <p:embed/>
                </p:oleObj>
              </mc:Choice>
              <mc:Fallback>
                <p:oleObj r:id="rId7" imgW="305647" imgH="2038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1606550"/>
                        <a:ext cx="6477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AutoShape 16"/>
          <p:cNvSpPr>
            <a:spLocks noChangeArrowheads="1"/>
          </p:cNvSpPr>
          <p:nvPr/>
        </p:nvSpPr>
        <p:spPr bwMode="auto">
          <a:xfrm>
            <a:off x="3490913" y="3141663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3346450" y="2781300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approx.</a:t>
            </a:r>
            <a:endParaRPr lang="el-GR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32" name="Rectangle 1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4354513" y="2854325"/>
          <a:ext cx="6508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" r:id="rId9" imgW="356690" imgH="433056" progId="Equation.3">
                  <p:embed/>
                </p:oleObj>
              </mc:Choice>
              <mc:Fallback>
                <p:oleObj r:id="rId9" imgW="356690" imgH="43305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854325"/>
                        <a:ext cx="6508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AutoShape 20"/>
          <p:cNvSpPr>
            <a:spLocks noChangeArrowheads="1"/>
          </p:cNvSpPr>
          <p:nvPr/>
        </p:nvSpPr>
        <p:spPr bwMode="auto">
          <a:xfrm>
            <a:off x="4284663" y="4581525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35" name="Rectangle 2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236" name="Object 20"/>
          <p:cNvGraphicFramePr>
            <a:graphicFrameLocks noChangeAspect="1"/>
          </p:cNvGraphicFramePr>
          <p:nvPr/>
        </p:nvGraphicFramePr>
        <p:xfrm>
          <a:off x="3132138" y="4508500"/>
          <a:ext cx="10795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" r:id="rId11" imgW="496047" imgH="241827" progId="Equation.3">
                  <p:embed/>
                </p:oleObj>
              </mc:Choice>
              <mc:Fallback>
                <p:oleObj r:id="rId11" imgW="496047" imgH="24182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508500"/>
                        <a:ext cx="10795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4067175" y="422116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approx.</a:t>
            </a:r>
            <a:endParaRPr lang="el-GR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38" name="Rectangle 2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5113338" y="4365625"/>
          <a:ext cx="16525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" r:id="rId13" imgW="851956" imgH="432492" progId="Equation.3">
                  <p:embed/>
                </p:oleObj>
              </mc:Choice>
              <mc:Fallback>
                <p:oleObj r:id="rId13" imgW="851956" imgH="432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4365625"/>
                        <a:ext cx="165258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0" name="Rectangle 2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42" name="Rectangle 3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43" name="Rectangle 3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44" name="Rectangle 39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45" name="Rectangle 4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46" name="Rectangle 4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47" name="Text Box 44"/>
          <p:cNvSpPr txBox="1">
            <a:spLocks noChangeArrowheads="1"/>
          </p:cNvSpPr>
          <p:nvPr/>
        </p:nvSpPr>
        <p:spPr bwMode="auto">
          <a:xfrm>
            <a:off x="808038" y="279400"/>
            <a:ext cx="708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Approximate Query Answering Using CM Sketches</a:t>
            </a:r>
            <a:endParaRPr lang="el-GR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48" name="Rounded Rectangle 31"/>
          <p:cNvSpPr>
            <a:spLocks noChangeArrowheads="1"/>
          </p:cNvSpPr>
          <p:nvPr/>
        </p:nvSpPr>
        <p:spPr bwMode="auto">
          <a:xfrm>
            <a:off x="533400" y="4191000"/>
            <a:ext cx="8077200" cy="1219200"/>
          </a:xfrm>
          <a:prstGeom prst="roundRect">
            <a:avLst>
              <a:gd name="adj" fmla="val 16667"/>
            </a:avLst>
          </a:prstGeom>
          <a:solidFill>
            <a:schemeClr val="accent1">
              <a:alpha val="14000"/>
            </a:schemeClr>
          </a:solidFill>
          <a:ln w="25400" cmpd="sng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B13F-F760-42B1-B79F-338CFD2A3517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8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Heavy Hitters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733800" y="1447800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>
                <a:solidFill>
                  <a:srgbClr val="000000"/>
                </a:solidFill>
                <a:cs typeface="Arial" panose="020B0604020202020204" pitchFamily="34" charset="0"/>
              </a:rPr>
              <a:t>Heavy Hitters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71600" y="2667000"/>
            <a:ext cx="5945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Items whose multiplicity exceeds the fraction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7239000" y="2590800"/>
          <a:ext cx="1273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r:id="rId3" imgW="597432" imgH="254217" progId="Equation.3">
                  <p:embed/>
                </p:oleObj>
              </mc:Choice>
              <mc:Fallback>
                <p:oleObj r:id="rId3" imgW="597432" imgH="2542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90800"/>
                        <a:ext cx="1273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Vertical Text Placeholder 2"/>
          <p:cNvSpPr>
            <a:spLocks noGrp="1" noChangeArrowheads="1"/>
          </p:cNvSpPr>
          <p:nvPr/>
        </p:nvSpPr>
        <p:spPr bwMode="auto">
          <a:xfrm>
            <a:off x="76200" y="4191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Consider the IP traffic on a link as packet    representing                pairs where    is the source IP address and     is the size of packet.</a:t>
            </a:r>
          </a:p>
          <a:p>
            <a:pPr algn="just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Problem</a:t>
            </a:r>
            <a:r>
              <a:rPr lang="zh-CN" altLang="en-US" sz="240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: Which IP address sent the most bytes? That is find     such that                   is maximum</a:t>
            </a: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572000" y="2057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6172200" y="4267200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r:id="rId5" imgW="152897" imgH="165522" progId="Equation.3">
                  <p:embed/>
                </p:oleObj>
              </mc:Choice>
              <mc:Fallback>
                <p:oleObj r:id="rId5" imgW="152897" imgH="16552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67200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8305800" y="4267200"/>
          <a:ext cx="762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5" r:id="rId7" imgW="432297" imgH="241707" progId="Equation.3">
                  <p:embed/>
                </p:oleObj>
              </mc:Choice>
              <mc:Fallback>
                <p:oleObj r:id="rId7" imgW="432297" imgH="2417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7620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2057400" y="4495800"/>
          <a:ext cx="352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r:id="rId9" imgW="140162" imgH="241802" progId="Equation.3">
                  <p:embed/>
                </p:oleObj>
              </mc:Choice>
              <mc:Fallback>
                <p:oleObj r:id="rId9" imgW="140162" imgH="2418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95800"/>
                        <a:ext cx="3524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6096000" y="4495800"/>
          <a:ext cx="45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r:id="rId11" imgW="178007" imgH="241802" progId="Equation.3">
                  <p:embed/>
                </p:oleObj>
              </mc:Choice>
              <mc:Fallback>
                <p:oleObj r:id="rId11" imgW="178007" imgH="2418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95800"/>
                        <a:ext cx="457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8305800" y="5410200"/>
          <a:ext cx="381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r:id="rId13" imgW="89052" imgH="165522" progId="Equation.3">
                  <p:embed/>
                </p:oleObj>
              </mc:Choice>
              <mc:Fallback>
                <p:oleObj r:id="rId13" imgW="89052" imgH="16552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410200"/>
                        <a:ext cx="3810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1752600" y="5715000"/>
          <a:ext cx="1219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r:id="rId15" imgW="610037" imgH="292392" progId="Equation.3">
                  <p:embed/>
                </p:oleObj>
              </mc:Choice>
              <mc:Fallback>
                <p:oleObj r:id="rId15" imgW="610037" imgH="2923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1219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B13F-F760-42B1-B79F-338CFD2A3517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ldLvl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Heavy Hitters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800"/>
              <a:t>For each element, we use the Count-Min data structure to estimate its count, and keep a heap of the top k elements seen so far.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On receiving item </a:t>
            </a:r>
            <a:r>
              <a:rPr lang="zh-CN" altLang="en-US" sz="2400">
                <a:ea typeface="SimSun" panose="02010600030101010101" pitchFamily="2" charset="-122"/>
              </a:rPr>
              <a:t>            </a:t>
            </a:r>
            <a:r>
              <a:rPr lang="en-US" altLang="en-US" sz="2400"/>
              <a:t>,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Update the sketch and pose point query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If estimate  is above the threshold of 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If  </a:t>
            </a:r>
            <a:r>
              <a:rPr lang="zh-CN" altLang="en-US" sz="2400">
                <a:ea typeface="SimSun" panose="02010600030101010101" pitchFamily="2" charset="-122"/>
              </a:rPr>
              <a:t>    </a:t>
            </a:r>
            <a:r>
              <a:rPr lang="en-US" altLang="en-US" sz="2400"/>
              <a:t>is already in the heap, incr</a:t>
            </a:r>
            <a:r>
              <a:rPr lang="zh-CN" altLang="en-US" sz="2400">
                <a:ea typeface="SimSun" panose="02010600030101010101" pitchFamily="2" charset="-122"/>
              </a:rPr>
              <a:t>ease</a:t>
            </a:r>
            <a:r>
              <a:rPr lang="en-US" altLang="en-US" sz="2400"/>
              <a:t> its count;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Else </a:t>
            </a:r>
            <a:r>
              <a:rPr lang="zh-CN" altLang="en-US" sz="2400">
                <a:ea typeface="SimSun" panose="02010600030101010101" pitchFamily="2" charset="-122"/>
              </a:rPr>
              <a:t>a</a:t>
            </a:r>
            <a:r>
              <a:rPr lang="en-US" altLang="en-US" sz="2400"/>
              <a:t>dd  </a:t>
            </a:r>
            <a:r>
              <a:rPr lang="zh-CN" altLang="en-US" sz="2400">
                <a:ea typeface="SimSun" panose="02010600030101010101" pitchFamily="2" charset="-122"/>
              </a:rPr>
              <a:t>     </a:t>
            </a:r>
            <a:r>
              <a:rPr lang="en-US" altLang="en-US" sz="2400"/>
              <a:t>to the heap.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400"/>
              <a:t>At the end of the input, the heap is scanned, and all items in the heap whose estimated count is still above  are output.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581400" y="2819400"/>
          <a:ext cx="8636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" r:id="rId3" imgW="420511" imgH="229514" progId="Equation.3">
                  <p:embed/>
                </p:oleObj>
              </mc:Choice>
              <mc:Fallback>
                <p:oleObj r:id="rId3" imgW="420511" imgH="2295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8636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400800" y="3200400"/>
          <a:ext cx="720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8" r:id="rId5" imgW="356690" imgH="229414" progId="Equation.3">
                  <p:embed/>
                </p:oleObj>
              </mc:Choice>
              <mc:Fallback>
                <p:oleObj r:id="rId5" imgW="356690" imgH="2294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00400"/>
                        <a:ext cx="7207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172200" y="3581400"/>
          <a:ext cx="17287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" r:id="rId7" imgW="813823" imgH="254538" progId="Equation.3">
                  <p:embed/>
                </p:oleObj>
              </mc:Choice>
              <mc:Fallback>
                <p:oleObj r:id="rId7" imgW="813823" imgH="2545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81400"/>
                        <a:ext cx="17287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524000" y="4038600"/>
          <a:ext cx="2524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" r:id="rId9" imgW="115015" imgH="229714" progId="Equation.3">
                  <p:embed/>
                </p:oleObj>
              </mc:Choice>
              <mc:Fallback>
                <p:oleObj r:id="rId9" imgW="115015" imgH="2297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2524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438400" y="4419600"/>
          <a:ext cx="2524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r:id="rId11" imgW="115015" imgH="229714" progId="Equation.3">
                  <p:embed/>
                </p:oleObj>
              </mc:Choice>
              <mc:Fallback>
                <p:oleObj r:id="rId11" imgW="115015" imgH="2297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9600"/>
                        <a:ext cx="2524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842963" y="6015038"/>
          <a:ext cx="8636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r:id="rId12" imgW="420511" imgH="229514" progId="Equation.3">
                  <p:embed/>
                </p:oleObj>
              </mc:Choice>
              <mc:Fallback>
                <p:oleObj r:id="rId12" imgW="420511" imgH="2295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6015038"/>
                        <a:ext cx="8636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995488" y="6159500"/>
            <a:ext cx="792162" cy="288925"/>
          </a:xfrm>
          <a:prstGeom prst="rightArrow">
            <a:avLst>
              <a:gd name="adj1" fmla="val 50000"/>
              <a:gd name="adj2" fmla="val 685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2930525" y="5992813"/>
          <a:ext cx="720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" r:id="rId13" imgW="356690" imgH="229414" progId="Equation.3">
                  <p:embed/>
                </p:oleObj>
              </mc:Choice>
              <mc:Fallback>
                <p:oleObj r:id="rId13" imgW="356690" imgH="2294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5992813"/>
                        <a:ext cx="7207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3722688" y="61595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4514850" y="6015038"/>
          <a:ext cx="17287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" r:id="rId14" imgW="813823" imgH="254538" progId="Equation.3">
                  <p:embed/>
                </p:oleObj>
              </mc:Choice>
              <mc:Fallback>
                <p:oleObj r:id="rId14" imgW="813823" imgH="2545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6015038"/>
                        <a:ext cx="17287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6315075" y="6159500"/>
            <a:ext cx="574675" cy="2873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7035800" y="6015038"/>
          <a:ext cx="2524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5" r:id="rId15" imgW="115015" imgH="229714" progId="Equation.3">
                  <p:embed/>
                </p:oleObj>
              </mc:Choice>
              <mc:Fallback>
                <p:oleObj r:id="rId15" imgW="115015" imgH="2297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6015038"/>
                        <a:ext cx="2524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8042275" y="62817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467600" y="5943600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t>added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>
                <a:solidFill>
                  <a:srgbClr val="000000"/>
                </a:solidFill>
                <a:cs typeface="Arial" panose="020B0604020202020204" pitchFamily="34" charset="0"/>
              </a:rPr>
              <a:t>to a heap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E2C9-0516-41FA-9E5B-F6EE8DFB3787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6" grpId="0" animBg="1"/>
      <p:bldP spid="11278" grpId="0" animBg="1"/>
      <p:bldP spid="11281" grpId="0" bldLvl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94688" y="4506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1" y="0"/>
            <a:ext cx="91629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3147</Words>
  <Application>Microsoft Office PowerPoint</Application>
  <PresentationFormat>On-screen Show (4:3)</PresentationFormat>
  <Paragraphs>832</Paragraphs>
  <Slides>83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105" baseType="lpstr">
      <vt:lpstr>Math3</vt:lpstr>
      <vt:lpstr>MS PGothic</vt:lpstr>
      <vt:lpstr>SimSun</vt:lpstr>
      <vt:lpstr>SimSun</vt:lpstr>
      <vt:lpstr>Arial</vt:lpstr>
      <vt:lpstr>Calibri</vt:lpstr>
      <vt:lpstr>Calibri Light</vt:lpstr>
      <vt:lpstr>Cambria Math</vt:lpstr>
      <vt:lpstr>Comic Sans MS</vt:lpstr>
      <vt:lpstr>Franklin Gothic Book</vt:lpstr>
      <vt:lpstr>Symbol</vt:lpstr>
      <vt:lpstr>Wingdings</vt:lpstr>
      <vt:lpstr>1_Office Theme</vt:lpstr>
      <vt:lpstr>2_Office Theme</vt:lpstr>
      <vt:lpstr>Office 主题</vt:lpstr>
      <vt:lpstr>Office Theme</vt:lpstr>
      <vt:lpstr>3_Office Theme</vt:lpstr>
      <vt:lpstr>4_Office Theme</vt:lpstr>
      <vt:lpstr>5_Office Theme</vt:lpstr>
      <vt:lpstr>6_Office Theme</vt:lpstr>
      <vt:lpstr>Equation</vt:lpstr>
      <vt:lpstr>Microsoft Equation 3.0</vt:lpstr>
      <vt:lpstr>Streaming Algorithm</vt:lpstr>
      <vt:lpstr>Motivation</vt:lpstr>
      <vt:lpstr>Streaming Algorithm</vt:lpstr>
      <vt:lpstr>Simple Example: Finding the missing number</vt:lpstr>
      <vt:lpstr>PowerPoint Presentation</vt:lpstr>
      <vt:lpstr>Outline of the presentation</vt:lpstr>
      <vt:lpstr>Approximating Frequency Moments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Estimating Fk</vt:lpstr>
      <vt:lpstr>PowerPoint Presentation</vt:lpstr>
      <vt:lpstr>Analysis</vt:lpstr>
      <vt:lpstr>Analysis</vt:lpstr>
      <vt:lpstr>Analysis</vt:lpstr>
      <vt:lpstr>Estimating F2</vt:lpstr>
      <vt:lpstr>PowerPoint Presentation</vt:lpstr>
      <vt:lpstr>PowerPoint Presentation</vt:lpstr>
      <vt:lpstr>Estimating F2</vt:lpstr>
      <vt:lpstr>Orthogonal array</vt:lpstr>
      <vt:lpstr>Strength &gt; 1</vt:lpstr>
      <vt:lpstr>Technique</vt:lpstr>
      <vt:lpstr>Proof that G gives an OA</vt:lpstr>
      <vt:lpstr>Constructing a G</vt:lpstr>
      <vt:lpstr>PowerPoint Presentation</vt:lpstr>
      <vt:lpstr>Efficiency</vt:lpstr>
      <vt:lpstr>Sketches</vt:lpstr>
      <vt:lpstr>What are Sketches?</vt:lpstr>
      <vt:lpstr>How Do Sketches work?</vt:lpstr>
      <vt:lpstr>Standard Data Stream Models</vt:lpstr>
      <vt:lpstr>Time Series Model</vt:lpstr>
      <vt:lpstr>Cash Register Model</vt:lpstr>
      <vt:lpstr>Turnstile Model</vt:lpstr>
      <vt:lpstr>Properties of Sketches</vt:lpstr>
      <vt:lpstr>Properties of Sketches-2</vt:lpstr>
      <vt:lpstr>Comparing Sketching with Sampling</vt:lpstr>
      <vt:lpstr>Count-min Sketch</vt:lpstr>
      <vt:lpstr>Introduction</vt:lpstr>
      <vt:lpstr>Count-min Sketch</vt:lpstr>
      <vt:lpstr>Definition</vt:lpstr>
      <vt:lpstr>Definition</vt:lpstr>
      <vt:lpstr>Update operation</vt:lpstr>
      <vt:lpstr>Update Operation</vt:lpstr>
      <vt:lpstr>Update Operation</vt:lpstr>
      <vt:lpstr>Update Operation</vt:lpstr>
      <vt:lpstr>Update Operation</vt:lpstr>
      <vt:lpstr>Update Operation</vt:lpstr>
      <vt:lpstr>Queries</vt:lpstr>
      <vt:lpstr>Queries</vt:lpstr>
      <vt:lpstr>Point Query - Q(i)</vt:lpstr>
      <vt:lpstr>Q(i) – Cash register</vt:lpstr>
      <vt:lpstr>Complexities</vt:lpstr>
      <vt:lpstr>Accuracy</vt:lpstr>
      <vt:lpstr>                     Proof</vt:lpstr>
      <vt:lpstr>                     Proof</vt:lpstr>
      <vt:lpstr>                  Proof</vt:lpstr>
      <vt:lpstr>                  Proof</vt:lpstr>
      <vt:lpstr>Q(i) - Turnstile</vt:lpstr>
      <vt:lpstr>Q(i) - Turnstile</vt:lpstr>
      <vt:lpstr>Why it works</vt:lpstr>
      <vt:lpstr>Why min doesn’t work?</vt:lpstr>
      <vt:lpstr>Bad estimator</vt:lpstr>
      <vt:lpstr>Number of bad estimators</vt:lpstr>
      <vt:lpstr>Probability of a good median estimate</vt:lpstr>
      <vt:lpstr>Count-Min Implementation </vt:lpstr>
      <vt:lpstr>Sequential implementation</vt:lpstr>
      <vt:lpstr>Parallel update</vt:lpstr>
      <vt:lpstr>Parallel estimate</vt:lpstr>
      <vt:lpstr>Application and Conclusion</vt:lpstr>
      <vt:lpstr>Summary</vt:lpstr>
      <vt:lpstr>Frequency Moments</vt:lpstr>
      <vt:lpstr>Frequency Moments</vt:lpstr>
      <vt:lpstr>Count-Min Sketch</vt:lpstr>
      <vt:lpstr>Join size estimation</vt:lpstr>
      <vt:lpstr>PowerPoint Presentation</vt:lpstr>
      <vt:lpstr>PowerPoint Presentation</vt:lpstr>
      <vt:lpstr>PowerPoint Presentation</vt:lpstr>
      <vt:lpstr>Heavy Hitters</vt:lpstr>
      <vt:lpstr>Heavy Hitters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Q(i) - Turnstile</dc:title>
  <dc:creator>Chin Hau Hoo</dc:creator>
  <cp:lastModifiedBy>Chin Hau Hoo</cp:lastModifiedBy>
  <cp:revision>33</cp:revision>
  <dcterms:created xsi:type="dcterms:W3CDTF">2014-04-17T05:11:36Z</dcterms:created>
  <dcterms:modified xsi:type="dcterms:W3CDTF">2014-04-21T05:41:35Z</dcterms:modified>
</cp:coreProperties>
</file>