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0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5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EAEF368-618C-47C2-9712-4FC54DBC4D92}">
  <a:tblStyle styleId="{7EAEF368-618C-47C2-9712-4FC54DBC4D92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0"/>
    <p:restoredTop sz="86465"/>
  </p:normalViewPr>
  <p:slideViewPr>
    <p:cSldViewPr snapToGrid="0" snapToObjects="1">
      <p:cViewPr>
        <p:scale>
          <a:sx n="125" d="100"/>
          <a:sy n="125" d="100"/>
        </p:scale>
        <p:origin x="-228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87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798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031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809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3288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575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092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731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0234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852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486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36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752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133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818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074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662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903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6" name="Shape 7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751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394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Shape 8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944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Shape 8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724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6" name="Shape 8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03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017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9" name="Shape 8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285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561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0" name="Shape 9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336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3" name="Shape 10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814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0" name="Shape 10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47815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8" name="Shape 10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644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Shape 1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448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Shape 1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790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Shape 1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703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Shape 1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13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257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Shape 1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6313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Shape 1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Shape 1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914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Shape 1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8113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Shape 1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381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Shape 1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Shape 1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9934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4879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Shape 1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2446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Shape 15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Shape 1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416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Shape 1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Shape 1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2262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Shape 16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Shape 16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94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2676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Shape 1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Shape 1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9015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Shape 16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Shape 1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7798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Shape 16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Shape 1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8638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Shape 16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4" name="Shape 1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6058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Shape 1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Shape 16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9773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Shape 17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Shape 17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3602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Shape 17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Shape 17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8484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Shape 1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120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Shape 17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Shape 17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2847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Shape 17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Shape 17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68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05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Shape 17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Shape 17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680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Shape 17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Shape 17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7580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Shape 17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Shape 17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64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9695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Shape 18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Shape 18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69593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Shape 18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Shape 18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3989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 18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Shape 18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3856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Shape 19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Shape 19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586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Shape 20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Shape 20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371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Shape 20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Shape 20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61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0478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Shape 20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Shape 20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4439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Shape 20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Shape 20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4401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Shape 20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7" name="Shape 20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9509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Shape 20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Shape 20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207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Shape 20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Shape 20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9691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Shape 20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Shape 20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009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Shape 20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Shape 20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3036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Shape 2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Shape 2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5971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Shape 2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Shape 2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6471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Shape 2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Shape 2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71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16290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Shape 2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Shape 2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9203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Shape 2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Shape 2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754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Shape 2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Shape 2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7890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Shape 2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Shape 2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94613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Shape 2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Shape 2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22054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Shape 2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Shape 2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21662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Shape 2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Shape 2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5276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Shape 2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Shape 2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59740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Shape 2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Shape 2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61993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Shape 2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8" name="Shape 2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46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8961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Shape 2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Shape 2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89017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Shape 2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Shape 2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220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Shape 2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Shape 2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3138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Shape 2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Shape 2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3487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Shape 2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Shape 2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2972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Shape 2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Shape 2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24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25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381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699" cy="213955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699" cy="112514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2984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25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381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2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3" cy="788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8" cy="1971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8" cy="580072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GB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8571"/>
              <a:buNone/>
              <a:defRPr sz="1400"/>
            </a:lvl2pPr>
            <a:lvl3pPr lvl="2" indent="0" rtl="0">
              <a:spcBef>
                <a:spcPts val="0"/>
              </a:spcBef>
              <a:buSzPct val="78571"/>
              <a:buNone/>
              <a:defRPr sz="1400"/>
            </a:lvl3pPr>
            <a:lvl4pPr lvl="3" indent="0" rtl="0">
              <a:spcBef>
                <a:spcPts val="0"/>
              </a:spcBef>
              <a:buSzPct val="78571"/>
              <a:buNone/>
              <a:defRPr sz="1400"/>
            </a:lvl4pPr>
            <a:lvl5pPr lvl="4" indent="0" rtl="0">
              <a:spcBef>
                <a:spcPts val="0"/>
              </a:spcBef>
              <a:buSzPct val="78571"/>
              <a:buNone/>
              <a:defRPr sz="1400"/>
            </a:lvl5pPr>
            <a:lvl6pPr lvl="5" indent="0" rtl="0">
              <a:spcBef>
                <a:spcPts val="0"/>
              </a:spcBef>
              <a:buSzPct val="78571"/>
              <a:buNone/>
              <a:defRPr sz="1400"/>
            </a:lvl6pPr>
            <a:lvl7pPr lvl="6" indent="0" rtl="0">
              <a:spcBef>
                <a:spcPts val="0"/>
              </a:spcBef>
              <a:buSzPct val="78571"/>
              <a:buNone/>
              <a:defRPr sz="1400"/>
            </a:lvl7pPr>
            <a:lvl8pPr lvl="7" indent="0" rtl="0">
              <a:spcBef>
                <a:spcPts val="0"/>
              </a:spcBef>
              <a:buSzPct val="78571"/>
              <a:buNone/>
              <a:defRPr sz="1400"/>
            </a:lvl8pPr>
            <a:lvl9pPr lvl="8" indent="0" rtl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LHNaGQUos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Convex Hulls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510450" y="3182330"/>
            <a:ext cx="8123100" cy="90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Guo</a:t>
            </a:r>
            <a:r>
              <a:rPr lang="en-GB" dirty="0"/>
              <a:t> </a:t>
            </a:r>
            <a:r>
              <a:rPr lang="en-GB" dirty="0" smtClean="0"/>
              <a:t>Qi, </a:t>
            </a:r>
            <a:r>
              <a:rPr lang="en-GB" dirty="0"/>
              <a:t>Chen </a:t>
            </a:r>
            <a:r>
              <a:rPr lang="en-GB" dirty="0" err="1"/>
              <a:t>Zhenghai</a:t>
            </a:r>
            <a:r>
              <a:rPr lang="en-GB" dirty="0"/>
              <a:t>, Wang </a:t>
            </a:r>
            <a:r>
              <a:rPr lang="en-GB" dirty="0" err="1"/>
              <a:t>Guanhua</a:t>
            </a:r>
            <a:r>
              <a:rPr lang="en-GB" dirty="0"/>
              <a:t>, Shen </a:t>
            </a:r>
            <a:r>
              <a:rPr lang="en-GB" dirty="0" err="1"/>
              <a:t>Shiqi</a:t>
            </a:r>
            <a:r>
              <a:rPr lang="en-GB" dirty="0"/>
              <a:t>, </a:t>
            </a:r>
            <a:r>
              <a:rPr lang="en-GB" dirty="0" err="1"/>
              <a:t>Himeshi</a:t>
            </a:r>
            <a:r>
              <a:rPr lang="en-GB" dirty="0"/>
              <a:t> De Silva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0937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How to develop an algorithm?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198100" cy="44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00000"/>
                </a:solidFill>
              </a:rPr>
              <a:t>Properties: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09000" y="1597675"/>
            <a:ext cx="4807200" cy="80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The vertices of the convex hull are always points from the input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09000" y="2512075"/>
            <a:ext cx="4317600" cy="113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The supporting line of any convex hull edge has all input points to one side</a:t>
            </a:r>
          </a:p>
        </p:txBody>
      </p:sp>
      <p:cxnSp>
        <p:nvCxnSpPr>
          <p:cNvPr id="347" name="Shape 347"/>
          <p:cNvCxnSpPr/>
          <p:nvPr/>
        </p:nvCxnSpPr>
        <p:spPr>
          <a:xfrm>
            <a:off x="6262550" y="1780125"/>
            <a:ext cx="1177800" cy="3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8" name="Shape 348"/>
          <p:cNvCxnSpPr/>
          <p:nvPr/>
        </p:nvCxnSpPr>
        <p:spPr>
          <a:xfrm flipH="1">
            <a:off x="7323625" y="2168000"/>
            <a:ext cx="128100" cy="101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349" name="Shape 349"/>
          <p:cNvGrpSpPr/>
          <p:nvPr/>
        </p:nvGrpSpPr>
        <p:grpSpPr>
          <a:xfrm>
            <a:off x="6055450" y="1508325"/>
            <a:ext cx="1684150" cy="1829300"/>
            <a:chOff x="6055450" y="1508325"/>
            <a:chExt cx="1684150" cy="1829300"/>
          </a:xfrm>
        </p:grpSpPr>
        <p:grpSp>
          <p:nvGrpSpPr>
            <p:cNvPr id="350" name="Shape 350"/>
            <p:cNvGrpSpPr/>
            <p:nvPr/>
          </p:nvGrpSpPr>
          <p:grpSpPr>
            <a:xfrm>
              <a:off x="6382975" y="1508325"/>
              <a:ext cx="1356625" cy="1580450"/>
              <a:chOff x="6382975" y="1508325"/>
              <a:chExt cx="1356625" cy="1580450"/>
            </a:xfrm>
          </p:grpSpPr>
          <p:grpSp>
            <p:nvGrpSpPr>
              <p:cNvPr id="351" name="Shape 351"/>
              <p:cNvGrpSpPr/>
              <p:nvPr/>
            </p:nvGrpSpPr>
            <p:grpSpPr>
              <a:xfrm>
                <a:off x="6382975" y="1813125"/>
                <a:ext cx="1072525" cy="1275650"/>
                <a:chOff x="1506175" y="2346525"/>
                <a:chExt cx="1072525" cy="1275650"/>
              </a:xfrm>
            </p:grpSpPr>
            <p:sp>
              <p:nvSpPr>
                <p:cNvPr id="352" name="Shape 352"/>
                <p:cNvSpPr/>
                <p:nvPr/>
              </p:nvSpPr>
              <p:spPr>
                <a:xfrm>
                  <a:off x="1612850" y="2346525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3" name="Shape 353"/>
                <p:cNvSpPr/>
                <p:nvPr/>
              </p:nvSpPr>
              <p:spPr>
                <a:xfrm>
                  <a:off x="1690550" y="2921425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4" name="Shape 354"/>
                <p:cNvSpPr/>
                <p:nvPr/>
              </p:nvSpPr>
              <p:spPr>
                <a:xfrm>
                  <a:off x="2217675" y="2486000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5" name="Shape 355"/>
                <p:cNvSpPr/>
                <p:nvPr/>
              </p:nvSpPr>
              <p:spPr>
                <a:xfrm>
                  <a:off x="2501000" y="2921425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6" name="Shape 356"/>
                <p:cNvSpPr/>
                <p:nvPr/>
              </p:nvSpPr>
              <p:spPr>
                <a:xfrm>
                  <a:off x="2075475" y="2871750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7" name="Shape 357"/>
                <p:cNvSpPr/>
                <p:nvPr/>
              </p:nvSpPr>
              <p:spPr>
                <a:xfrm>
                  <a:off x="2423300" y="3481350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8" name="Shape 358"/>
                <p:cNvSpPr/>
                <p:nvPr/>
              </p:nvSpPr>
              <p:spPr>
                <a:xfrm>
                  <a:off x="1804725" y="2648600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9" name="Shape 359"/>
                <p:cNvSpPr/>
                <p:nvPr/>
              </p:nvSpPr>
              <p:spPr>
                <a:xfrm>
                  <a:off x="2217675" y="3195600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0" name="Shape 360"/>
                <p:cNvSpPr/>
                <p:nvPr/>
              </p:nvSpPr>
              <p:spPr>
                <a:xfrm>
                  <a:off x="1804725" y="3237775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1" name="Shape 361"/>
                <p:cNvSpPr/>
                <p:nvPr/>
              </p:nvSpPr>
              <p:spPr>
                <a:xfrm>
                  <a:off x="1690550" y="3535775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2" name="Shape 362"/>
                <p:cNvSpPr/>
                <p:nvPr/>
              </p:nvSpPr>
              <p:spPr>
                <a:xfrm>
                  <a:off x="1506175" y="3237775"/>
                  <a:ext cx="77700" cy="864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363" name="Shape 363"/>
                <p:cNvCxnSpPr>
                  <a:stCxn id="352" idx="6"/>
                  <a:endCxn id="354" idx="2"/>
                </p:cNvCxnSpPr>
                <p:nvPr/>
              </p:nvCxnSpPr>
              <p:spPr>
                <a:xfrm>
                  <a:off x="1690550" y="2389725"/>
                  <a:ext cx="527100" cy="139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64" name="Shape 364"/>
                <p:cNvCxnSpPr>
                  <a:stCxn id="354" idx="5"/>
                  <a:endCxn id="355" idx="0"/>
                </p:cNvCxnSpPr>
                <p:nvPr/>
              </p:nvCxnSpPr>
              <p:spPr>
                <a:xfrm>
                  <a:off x="2283996" y="2559747"/>
                  <a:ext cx="255900" cy="361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65" name="Shape 365"/>
                <p:cNvCxnSpPr>
                  <a:stCxn id="355" idx="4"/>
                  <a:endCxn id="357" idx="7"/>
                </p:cNvCxnSpPr>
                <p:nvPr/>
              </p:nvCxnSpPr>
              <p:spPr>
                <a:xfrm flipH="1">
                  <a:off x="2489750" y="3007825"/>
                  <a:ext cx="50100" cy="48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66" name="Shape 366"/>
                <p:cNvCxnSpPr>
                  <a:stCxn id="352" idx="3"/>
                  <a:endCxn id="362" idx="0"/>
                </p:cNvCxnSpPr>
                <p:nvPr/>
              </p:nvCxnSpPr>
              <p:spPr>
                <a:xfrm flipH="1">
                  <a:off x="1545028" y="2420272"/>
                  <a:ext cx="79200" cy="81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67" name="Shape 367"/>
                <p:cNvCxnSpPr>
                  <a:stCxn id="362" idx="5"/>
                  <a:endCxn id="361" idx="1"/>
                </p:cNvCxnSpPr>
                <p:nvPr/>
              </p:nvCxnSpPr>
              <p:spPr>
                <a:xfrm>
                  <a:off x="1572496" y="3311522"/>
                  <a:ext cx="129300" cy="237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68" name="Shape 368"/>
                <p:cNvCxnSpPr>
                  <a:stCxn id="361" idx="5"/>
                  <a:endCxn id="357" idx="3"/>
                </p:cNvCxnSpPr>
                <p:nvPr/>
              </p:nvCxnSpPr>
              <p:spPr>
                <a:xfrm rot="10800000" flipH="1">
                  <a:off x="1756871" y="3555222"/>
                  <a:ext cx="677700" cy="54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lg" len="lg"/>
                  <a:tailEnd type="none" w="lg" len="lg"/>
                </a:ln>
              </p:spPr>
            </p:cxnSp>
          </p:grpSp>
          <p:grpSp>
            <p:nvGrpSpPr>
              <p:cNvPr id="369" name="Shape 369"/>
              <p:cNvGrpSpPr/>
              <p:nvPr/>
            </p:nvGrpSpPr>
            <p:grpSpPr>
              <a:xfrm>
                <a:off x="6382975" y="1508325"/>
                <a:ext cx="1356625" cy="1580450"/>
                <a:chOff x="6382975" y="1508325"/>
                <a:chExt cx="1356625" cy="1580450"/>
              </a:xfrm>
            </p:grpSpPr>
            <p:sp>
              <p:nvSpPr>
                <p:cNvPr id="370" name="Shape 370"/>
                <p:cNvSpPr txBox="1"/>
                <p:nvPr/>
              </p:nvSpPr>
              <p:spPr>
                <a:xfrm>
                  <a:off x="6382975" y="1508325"/>
                  <a:ext cx="3603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rPr lang="en-GB"/>
                    <a:t>a</a:t>
                  </a:r>
                </a:p>
              </p:txBody>
            </p:sp>
            <p:sp>
              <p:nvSpPr>
                <p:cNvPr id="371" name="Shape 371"/>
                <p:cNvSpPr txBox="1"/>
                <p:nvPr/>
              </p:nvSpPr>
              <p:spPr>
                <a:xfrm>
                  <a:off x="6999625" y="1624075"/>
                  <a:ext cx="3603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-GB"/>
                    <a:t>b</a:t>
                  </a:r>
                </a:p>
              </p:txBody>
            </p:sp>
            <p:sp>
              <p:nvSpPr>
                <p:cNvPr id="372" name="Shape 372"/>
                <p:cNvSpPr txBox="1"/>
                <p:nvPr/>
              </p:nvSpPr>
              <p:spPr>
                <a:xfrm>
                  <a:off x="7379300" y="2243575"/>
                  <a:ext cx="3603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-GB"/>
                    <a:t>c</a:t>
                  </a:r>
                </a:p>
              </p:txBody>
            </p:sp>
            <p:sp>
              <p:nvSpPr>
                <p:cNvPr id="373" name="Shape 373"/>
                <p:cNvSpPr txBox="1"/>
                <p:nvPr/>
              </p:nvSpPr>
              <p:spPr>
                <a:xfrm>
                  <a:off x="7323625" y="2783975"/>
                  <a:ext cx="3603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-GB"/>
                    <a:t>d</a:t>
                  </a:r>
                </a:p>
              </p:txBody>
            </p:sp>
          </p:grpSp>
        </p:grpSp>
        <p:sp>
          <p:nvSpPr>
            <p:cNvPr id="374" name="Shape 374"/>
            <p:cNvSpPr txBox="1"/>
            <p:nvPr/>
          </p:nvSpPr>
          <p:spPr>
            <a:xfrm>
              <a:off x="6460125" y="3032825"/>
              <a:ext cx="3603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e</a:t>
              </a:r>
            </a:p>
          </p:txBody>
        </p:sp>
        <p:sp>
          <p:nvSpPr>
            <p:cNvPr id="375" name="Shape 375"/>
            <p:cNvSpPr txBox="1"/>
            <p:nvPr/>
          </p:nvSpPr>
          <p:spPr>
            <a:xfrm>
              <a:off x="6055450" y="2588412"/>
              <a:ext cx="3603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f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build="p"/>
      <p:bldP spid="345" grpId="0" build="p"/>
      <p:bldP spid="3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>
                <a:latin typeface="+mj-lt"/>
              </a:rPr>
              <a:t>Simple method</a:t>
            </a:r>
            <a:endParaRPr lang="en-US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47909" y="1226916"/>
            <a:ext cx="289367" cy="2893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523053" y="1626242"/>
            <a:ext cx="289367" cy="2893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869803" y="2185685"/>
            <a:ext cx="289367" cy="2893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4720542" y="2185685"/>
            <a:ext cx="289367" cy="2893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3019064" y="2475053"/>
            <a:ext cx="289367" cy="2893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282633" y="3169533"/>
            <a:ext cx="289367" cy="2893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5343645" y="2786181"/>
            <a:ext cx="289367" cy="2893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7</a:t>
            </a:r>
            <a:endParaRPr lang="en-US" dirty="0"/>
          </a:p>
        </p:txBody>
      </p:sp>
      <p:cxnSp>
        <p:nvCxnSpPr>
          <p:cNvPr id="12" name="Straight Connector 11"/>
          <p:cNvCxnSpPr>
            <a:stCxn id="4" idx="6"/>
            <a:endCxn id="5" idx="1"/>
          </p:cNvCxnSpPr>
          <p:nvPr/>
        </p:nvCxnSpPr>
        <p:spPr>
          <a:xfrm>
            <a:off x="4537276" y="1371600"/>
            <a:ext cx="1028154" cy="297019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6"/>
            <a:endCxn id="5" idx="1"/>
          </p:cNvCxnSpPr>
          <p:nvPr/>
        </p:nvCxnSpPr>
        <p:spPr>
          <a:xfrm>
            <a:off x="4537276" y="1371600"/>
            <a:ext cx="1028154" cy="29701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4" idx="3"/>
          </p:cNvCxnSpPr>
          <p:nvPr/>
        </p:nvCxnSpPr>
        <p:spPr>
          <a:xfrm flipV="1">
            <a:off x="4014487" y="1473907"/>
            <a:ext cx="275799" cy="71177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0"/>
            <a:endCxn id="4" idx="5"/>
          </p:cNvCxnSpPr>
          <p:nvPr/>
        </p:nvCxnSpPr>
        <p:spPr>
          <a:xfrm flipH="1" flipV="1">
            <a:off x="4494899" y="1473907"/>
            <a:ext cx="370327" cy="71177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7"/>
            <a:endCxn id="4" idx="2"/>
          </p:cNvCxnSpPr>
          <p:nvPr/>
        </p:nvCxnSpPr>
        <p:spPr>
          <a:xfrm flipV="1">
            <a:off x="3266054" y="1371600"/>
            <a:ext cx="981855" cy="114583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7"/>
            <a:endCxn id="4" idx="2"/>
          </p:cNvCxnSpPr>
          <p:nvPr/>
        </p:nvCxnSpPr>
        <p:spPr>
          <a:xfrm flipV="1">
            <a:off x="3266054" y="1371600"/>
            <a:ext cx="981855" cy="114583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  <a:endCxn id="4" idx="4"/>
          </p:cNvCxnSpPr>
          <p:nvPr/>
        </p:nvCxnSpPr>
        <p:spPr>
          <a:xfrm flipH="1" flipV="1">
            <a:off x="4392593" y="1516284"/>
            <a:ext cx="34724" cy="1653249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1"/>
            <a:endCxn id="4" idx="5"/>
          </p:cNvCxnSpPr>
          <p:nvPr/>
        </p:nvCxnSpPr>
        <p:spPr>
          <a:xfrm flipH="1" flipV="1">
            <a:off x="4494899" y="1473907"/>
            <a:ext cx="891123" cy="1354651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3"/>
            <a:endCxn id="7" idx="7"/>
          </p:cNvCxnSpPr>
          <p:nvPr/>
        </p:nvCxnSpPr>
        <p:spPr>
          <a:xfrm flipH="1">
            <a:off x="4967532" y="1873233"/>
            <a:ext cx="597898" cy="354829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8" idx="6"/>
          </p:cNvCxnSpPr>
          <p:nvPr/>
        </p:nvCxnSpPr>
        <p:spPr>
          <a:xfrm flipH="1">
            <a:off x="3308431" y="1770926"/>
            <a:ext cx="2214622" cy="848811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3"/>
            <a:endCxn id="9" idx="7"/>
          </p:cNvCxnSpPr>
          <p:nvPr/>
        </p:nvCxnSpPr>
        <p:spPr>
          <a:xfrm flipH="1">
            <a:off x="4529623" y="1873233"/>
            <a:ext cx="1035807" cy="1338677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4"/>
            <a:endCxn id="10" idx="0"/>
          </p:cNvCxnSpPr>
          <p:nvPr/>
        </p:nvCxnSpPr>
        <p:spPr>
          <a:xfrm flipH="1">
            <a:off x="5488329" y="1915610"/>
            <a:ext cx="179408" cy="870571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3"/>
            <a:endCxn id="6" idx="6"/>
          </p:cNvCxnSpPr>
          <p:nvPr/>
        </p:nvCxnSpPr>
        <p:spPr>
          <a:xfrm flipH="1">
            <a:off x="4159170" y="1873233"/>
            <a:ext cx="1406260" cy="457136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" idx="6"/>
            <a:endCxn id="7" idx="2"/>
          </p:cNvCxnSpPr>
          <p:nvPr/>
        </p:nvCxnSpPr>
        <p:spPr>
          <a:xfrm>
            <a:off x="4159170" y="2330369"/>
            <a:ext cx="561372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6" idx="2"/>
            <a:endCxn id="8" idx="6"/>
          </p:cNvCxnSpPr>
          <p:nvPr/>
        </p:nvCxnSpPr>
        <p:spPr>
          <a:xfrm flipH="1">
            <a:off x="3308431" y="2330369"/>
            <a:ext cx="561372" cy="28936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5"/>
            <a:endCxn id="10" idx="2"/>
          </p:cNvCxnSpPr>
          <p:nvPr/>
        </p:nvCxnSpPr>
        <p:spPr>
          <a:xfrm>
            <a:off x="4116793" y="2432676"/>
            <a:ext cx="1226852" cy="498189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4"/>
            <a:endCxn id="10" idx="0"/>
          </p:cNvCxnSpPr>
          <p:nvPr/>
        </p:nvCxnSpPr>
        <p:spPr>
          <a:xfrm flipH="1">
            <a:off x="5488329" y="1915610"/>
            <a:ext cx="179408" cy="870571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" idx="5"/>
            <a:endCxn id="9" idx="2"/>
          </p:cNvCxnSpPr>
          <p:nvPr/>
        </p:nvCxnSpPr>
        <p:spPr>
          <a:xfrm>
            <a:off x="3266054" y="2722044"/>
            <a:ext cx="1016579" cy="592173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6"/>
            <a:endCxn id="10" idx="3"/>
          </p:cNvCxnSpPr>
          <p:nvPr/>
        </p:nvCxnSpPr>
        <p:spPr>
          <a:xfrm flipV="1">
            <a:off x="4572000" y="3033172"/>
            <a:ext cx="814022" cy="281045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" idx="3"/>
            <a:endCxn id="9" idx="0"/>
          </p:cNvCxnSpPr>
          <p:nvPr/>
        </p:nvCxnSpPr>
        <p:spPr>
          <a:xfrm flipH="1">
            <a:off x="4427317" y="2432676"/>
            <a:ext cx="335602" cy="736857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" idx="5"/>
            <a:endCxn id="10" idx="1"/>
          </p:cNvCxnSpPr>
          <p:nvPr/>
        </p:nvCxnSpPr>
        <p:spPr>
          <a:xfrm>
            <a:off x="4967532" y="2432676"/>
            <a:ext cx="418490" cy="395882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7" idx="2"/>
          </p:cNvCxnSpPr>
          <p:nvPr/>
        </p:nvCxnSpPr>
        <p:spPr>
          <a:xfrm flipH="1">
            <a:off x="3308431" y="2330369"/>
            <a:ext cx="1412111" cy="28936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" idx="4"/>
            <a:endCxn id="9" idx="1"/>
          </p:cNvCxnSpPr>
          <p:nvPr/>
        </p:nvCxnSpPr>
        <p:spPr>
          <a:xfrm>
            <a:off x="4014487" y="2475053"/>
            <a:ext cx="310523" cy="736857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6"/>
            <a:endCxn id="10" idx="3"/>
          </p:cNvCxnSpPr>
          <p:nvPr/>
        </p:nvCxnSpPr>
        <p:spPr>
          <a:xfrm flipV="1">
            <a:off x="4572000" y="3033172"/>
            <a:ext cx="814022" cy="281045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" idx="5"/>
            <a:endCxn id="10" idx="2"/>
          </p:cNvCxnSpPr>
          <p:nvPr/>
        </p:nvCxnSpPr>
        <p:spPr>
          <a:xfrm>
            <a:off x="3266054" y="2722044"/>
            <a:ext cx="2077591" cy="208821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" idx="5"/>
            <a:endCxn id="9" idx="2"/>
          </p:cNvCxnSpPr>
          <p:nvPr/>
        </p:nvCxnSpPr>
        <p:spPr>
          <a:xfrm>
            <a:off x="3266054" y="2722044"/>
            <a:ext cx="1016579" cy="592173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Shape 415"/>
          <p:cNvSpPr txBox="1"/>
          <p:nvPr/>
        </p:nvSpPr>
        <p:spPr>
          <a:xfrm>
            <a:off x="3664525" y="4247675"/>
            <a:ext cx="1380600" cy="410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FF0000"/>
                </a:solidFill>
              </a:rPr>
              <a:t>O(n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  <a:r>
              <a:rPr lang="en-GB" b="1">
                <a:solidFill>
                  <a:srgbClr val="FF0000"/>
                </a:solidFill>
              </a:rPr>
              <a:t>*n)=O(n</a:t>
            </a:r>
            <a:r>
              <a:rPr lang="en-GB" b="1" baseline="30000">
                <a:solidFill>
                  <a:srgbClr val="FF0000"/>
                </a:solidFill>
              </a:rPr>
              <a:t>3</a:t>
            </a:r>
            <a:r>
              <a:rPr lang="en-GB" b="1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59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ctrTitle"/>
          </p:nvPr>
        </p:nvSpPr>
        <p:spPr>
          <a:xfrm>
            <a:off x="659225" y="1679950"/>
            <a:ext cx="7963800" cy="952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Graham's Scan and </a:t>
            </a:r>
            <a:r>
              <a:rPr lang="en-GB"/>
              <a:t>Jarvis March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subTitle" idx="1"/>
          </p:nvPr>
        </p:nvSpPr>
        <p:spPr>
          <a:xfrm>
            <a:off x="1143000" y="3348653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                                                Wang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Guanhua</a:t>
            </a:r>
            <a:endParaRPr lang="en-GB" sz="18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Graham's Scan Algorithm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748525" y="1311625"/>
            <a:ext cx="66954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1.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Find the lowest point p (guaranteed to be in)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2.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Sort points around p (in polar angle) in increasing angle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3.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Walk around to remove concave angle.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(keep points with left turns, &amp; drop those with right turns)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5061857" y="1538150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6248479" y="270743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Graham's Scan</a:t>
            </a:r>
          </a:p>
        </p:txBody>
      </p:sp>
      <p:sp>
        <p:nvSpPr>
          <p:cNvPr id="441" name="Shape 441"/>
          <p:cNvSpPr/>
          <p:nvPr/>
        </p:nvSpPr>
        <p:spPr>
          <a:xfrm>
            <a:off x="4614454" y="2422143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5061857" y="1538150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6248479" y="270743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4" name="Shape 454"/>
          <p:cNvCxnSpPr/>
          <p:nvPr/>
        </p:nvCxnSpPr>
        <p:spPr>
          <a:xfrm>
            <a:off x="4140925" y="3842160"/>
            <a:ext cx="2697479" cy="0"/>
          </a:xfrm>
          <a:prstGeom prst="straightConnector1">
            <a:avLst/>
          </a:prstGeom>
          <a:noFill/>
          <a:ln w="19050" cap="flat" cmpd="sng">
            <a:solidFill>
              <a:srgbClr val="2E75B5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Step1: Select a start point</a:t>
            </a:r>
          </a:p>
        </p:txBody>
      </p:sp>
      <p:cxnSp>
        <p:nvCxnSpPr>
          <p:cNvPr id="456" name="Shape 456"/>
          <p:cNvCxnSpPr/>
          <p:nvPr/>
        </p:nvCxnSpPr>
        <p:spPr>
          <a:xfrm rot="10800000" flipH="1">
            <a:off x="4585063" y="4016827"/>
            <a:ext cx="42454" cy="4049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457" name="Shape 457"/>
          <p:cNvSpPr txBox="1"/>
          <p:nvPr/>
        </p:nvSpPr>
        <p:spPr>
          <a:xfrm>
            <a:off x="4295624" y="4433500"/>
            <a:ext cx="3856200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point: with minimum y-coordinate and leftmost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248194" y="1796142"/>
            <a:ext cx="3735977" cy="200824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 extreme point as a start point with the minimum y-coordinate. </a:t>
            </a:r>
          </a:p>
          <a:p>
            <a:pPr marL="254000" marR="0" lvl="0" indent="-2540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are more than one points have minimum y-coordinate, select the leftmost one.</a:t>
            </a:r>
          </a:p>
        </p:txBody>
      </p:sp>
      <p:sp>
        <p:nvSpPr>
          <p:cNvPr id="459" name="Shape 459"/>
          <p:cNvSpPr/>
          <p:nvPr/>
        </p:nvSpPr>
        <p:spPr>
          <a:xfrm>
            <a:off x="4614454" y="2422143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1" name="Shape 471"/>
          <p:cNvCxnSpPr/>
          <p:nvPr/>
        </p:nvCxnSpPr>
        <p:spPr>
          <a:xfrm>
            <a:off x="3931920" y="3847009"/>
            <a:ext cx="3670662" cy="0"/>
          </a:xfrm>
          <a:prstGeom prst="straightConnector1">
            <a:avLst/>
          </a:prstGeom>
          <a:noFill/>
          <a:ln w="28575" cap="flat" cmpd="sng">
            <a:solidFill>
              <a:srgbClr val="0C0C0C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72" name="Shape 472"/>
          <p:cNvCxnSpPr/>
          <p:nvPr/>
        </p:nvCxnSpPr>
        <p:spPr>
          <a:xfrm rot="10800000">
            <a:off x="4676502" y="892764"/>
            <a:ext cx="0" cy="3542075"/>
          </a:xfrm>
          <a:prstGeom prst="straightConnector1">
            <a:avLst/>
          </a:prstGeom>
          <a:noFill/>
          <a:ln w="28575" cap="flat" cmpd="sng">
            <a:solidFill>
              <a:srgbClr val="0C0C0C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473" name="Shape 473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4" name="Shape 474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2E75B5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5" name="Shape 475"/>
          <p:cNvCxnSpPr>
            <a:stCxn id="473" idx="7"/>
            <a:endCxn id="469" idx="3"/>
          </p:cNvCxnSpPr>
          <p:nvPr/>
        </p:nvCxnSpPr>
        <p:spPr>
          <a:xfrm rot="10800000" flipH="1">
            <a:off x="4709228" y="3487988"/>
            <a:ext cx="496200" cy="316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6" name="Shape 476"/>
          <p:cNvCxnSpPr>
            <a:endCxn id="467" idx="3"/>
          </p:cNvCxnSpPr>
          <p:nvPr/>
        </p:nvCxnSpPr>
        <p:spPr>
          <a:xfrm rot="10800000" flipH="1">
            <a:off x="4894452" y="2678382"/>
            <a:ext cx="1546500" cy="100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7" name="Shape 477"/>
          <p:cNvCxnSpPr>
            <a:stCxn id="470" idx="3"/>
            <a:endCxn id="473" idx="7"/>
          </p:cNvCxnSpPr>
          <p:nvPr/>
        </p:nvCxnSpPr>
        <p:spPr>
          <a:xfrm flipH="1">
            <a:off x="4709112" y="2875120"/>
            <a:ext cx="273900" cy="929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8" name="Shape 478"/>
          <p:cNvCxnSpPr>
            <a:stCxn id="465" idx="3"/>
            <a:endCxn id="473" idx="7"/>
          </p:cNvCxnSpPr>
          <p:nvPr/>
        </p:nvCxnSpPr>
        <p:spPr>
          <a:xfrm flipH="1">
            <a:off x="4709136" y="2586513"/>
            <a:ext cx="653100" cy="121799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9" name="Shape 479"/>
          <p:cNvCxnSpPr>
            <a:stCxn id="466" idx="2"/>
            <a:endCxn id="473" idx="7"/>
          </p:cNvCxnSpPr>
          <p:nvPr/>
        </p:nvCxnSpPr>
        <p:spPr>
          <a:xfrm flipH="1">
            <a:off x="4709262" y="2978330"/>
            <a:ext cx="2390400" cy="826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0" name="Shape 480"/>
          <p:cNvCxnSpPr>
            <a:stCxn id="464" idx="3"/>
            <a:endCxn id="473" idx="7"/>
          </p:cNvCxnSpPr>
          <p:nvPr/>
        </p:nvCxnSpPr>
        <p:spPr>
          <a:xfrm flipH="1">
            <a:off x="4709358" y="1964446"/>
            <a:ext cx="231600" cy="1839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1" name="Shape 481"/>
          <p:cNvSpPr txBox="1"/>
          <p:nvPr/>
        </p:nvSpPr>
        <p:spPr>
          <a:xfrm>
            <a:off x="4311493" y="822959"/>
            <a:ext cx="222656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7488248" y="3905792"/>
            <a:ext cx="228668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5969311" y="359828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6303996" y="2701331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Sort points by polar angle</a:t>
            </a:r>
          </a:p>
        </p:txBody>
      </p:sp>
      <p:sp>
        <p:nvSpPr>
          <p:cNvPr id="491" name="Shape 491"/>
          <p:cNvSpPr/>
          <p:nvPr/>
        </p:nvSpPr>
        <p:spPr>
          <a:xfrm>
            <a:off x="5345975" y="3608954"/>
            <a:ext cx="196878" cy="214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58055" y="15161"/>
                  <a:pt x="116111" y="30322"/>
                  <a:pt x="119809" y="50322"/>
                </a:cubicBezTo>
                <a:cubicBezTo>
                  <a:pt x="123507" y="70322"/>
                  <a:pt x="72846" y="95161"/>
                  <a:pt x="22187" y="12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x="386525" y="1429123"/>
            <a:ext cx="3336300" cy="2862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 the points by polar angle in counterclockwise order.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more than one point has the same angle, remove all but the one that is farthest from the start point.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algorithm will work in this sorting order.</a:t>
            </a:r>
          </a:p>
          <a:p>
            <a:pPr marL="215900" lvl="0" indent="-2159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Angle can be calculated by vector cosine law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768711" y="4460564"/>
            <a:ext cx="2535741" cy="4739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494" name="Shape 494"/>
          <p:cNvSpPr/>
          <p:nvPr/>
        </p:nvSpPr>
        <p:spPr>
          <a:xfrm>
            <a:off x="4614454" y="2422143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6" name="Shape 506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7" name="Shape 507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6451634" y="2682281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Step3: Push first 3 points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395987" y="1720891"/>
            <a:ext cx="3336324" cy="173124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first 3 points into the result set. 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S be the result set.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Push(p0, S)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Push(p1, S)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Push(p2, S)</a:t>
            </a:r>
          </a:p>
        </p:txBody>
      </p:sp>
      <p:cxnSp>
        <p:nvCxnSpPr>
          <p:cNvPr id="515" name="Shape 515"/>
          <p:cNvCxnSpPr>
            <a:stCxn id="502" idx="7"/>
            <a:endCxn id="501" idx="3"/>
          </p:cNvCxnSpPr>
          <p:nvPr/>
        </p:nvCxnSpPr>
        <p:spPr>
          <a:xfrm rot="10800000" flipH="1">
            <a:off x="6120436" y="3017722"/>
            <a:ext cx="995400" cy="8001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6" name="Shape 516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519" name="Shape 519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Shape 520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909171" y="4354825"/>
            <a:ext cx="19977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S: &lt;p0, p1, p2&gt;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2" name="Shape 532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3" name="Shape 533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Step4: Work around all points by sorting order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395987" y="1720891"/>
            <a:ext cx="3336300" cy="623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1-&gt;2-&gt;3 is left turn. 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Push (p3, S)</a:t>
            </a:r>
          </a:p>
        </p:txBody>
      </p:sp>
      <p:cxnSp>
        <p:nvCxnSpPr>
          <p:cNvPr id="540" name="Shape 540"/>
          <p:cNvCxnSpPr>
            <a:stCxn id="528" idx="7"/>
            <a:endCxn id="527" idx="3"/>
          </p:cNvCxnSpPr>
          <p:nvPr/>
        </p:nvCxnSpPr>
        <p:spPr>
          <a:xfrm rot="10800000" flipH="1">
            <a:off x="6120436" y="3017722"/>
            <a:ext cx="995400" cy="8001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41" name="Shape 541"/>
          <p:cNvCxnSpPr>
            <a:stCxn id="527" idx="1"/>
          </p:cNvCxnSpPr>
          <p:nvPr/>
        </p:nvCxnSpPr>
        <p:spPr>
          <a:xfrm rot="10800000">
            <a:off x="6535723" y="2639073"/>
            <a:ext cx="580200" cy="300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2" name="Shape 542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543" name="Shape 543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546" name="Shape 546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6000750" y="4000500"/>
            <a:ext cx="17049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-to -top[S]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7349502" y="2834650"/>
            <a:ext cx="7062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top[S]</a:t>
            </a:r>
          </a:p>
        </p:txBody>
      </p:sp>
      <p:cxnSp>
        <p:nvCxnSpPr>
          <p:cNvPr id="550" name="Shape 550"/>
          <p:cNvCxnSpPr>
            <a:stCxn id="527" idx="7"/>
          </p:cNvCxnSpPr>
          <p:nvPr/>
        </p:nvCxnSpPr>
        <p:spPr>
          <a:xfrm rot="10800000" flipH="1">
            <a:off x="7194436" y="2387073"/>
            <a:ext cx="547200" cy="5520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551" name="Shape 551"/>
          <p:cNvSpPr txBox="1"/>
          <p:nvPr/>
        </p:nvSpPr>
        <p:spPr>
          <a:xfrm>
            <a:off x="4909171" y="4431025"/>
            <a:ext cx="1897799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S: &lt;p0, p1, p2&gt;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2" name="Shape 562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3" name="Shape 563"/>
          <p:cNvSpPr txBox="1"/>
          <p:nvPr/>
        </p:nvSpPr>
        <p:spPr>
          <a:xfrm>
            <a:off x="4311493" y="822959"/>
            <a:ext cx="222656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565" name="Shape 565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566" name="Shape 566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Step4: Work around all points by sorting order</a:t>
            </a:r>
          </a:p>
        </p:txBody>
      </p:sp>
      <p:cxnSp>
        <p:nvCxnSpPr>
          <p:cNvPr id="570" name="Shape 570"/>
          <p:cNvCxnSpPr>
            <a:stCxn id="558" idx="7"/>
            <a:endCxn id="557" idx="3"/>
          </p:cNvCxnSpPr>
          <p:nvPr/>
        </p:nvCxnSpPr>
        <p:spPr>
          <a:xfrm rot="10800000" flipH="1">
            <a:off x="6120436" y="3017722"/>
            <a:ext cx="995400" cy="8001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1" name="Shape 571"/>
          <p:cNvCxnSpPr>
            <a:stCxn id="557" idx="1"/>
          </p:cNvCxnSpPr>
          <p:nvPr/>
        </p:nvCxnSpPr>
        <p:spPr>
          <a:xfrm rot="10800000">
            <a:off x="6535723" y="2639073"/>
            <a:ext cx="580200" cy="3000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2" name="Shape 572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573" name="Shape 573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4" name="Shape 574"/>
          <p:cNvCxnSpPr>
            <a:stCxn id="573" idx="2"/>
            <a:endCxn id="556" idx="6"/>
          </p:cNvCxnSpPr>
          <p:nvPr/>
        </p:nvCxnSpPr>
        <p:spPr>
          <a:xfrm rot="10800000">
            <a:off x="5456892" y="2547326"/>
            <a:ext cx="967800" cy="918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5" name="Shape 575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Shape 576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395987" y="1720891"/>
            <a:ext cx="3336324" cy="62324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2-&gt;3-&gt;4 is left turn. 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Push (p4, S)</a:t>
            </a:r>
          </a:p>
        </p:txBody>
      </p:sp>
      <p:sp>
        <p:nvSpPr>
          <p:cNvPr id="578" name="Shape 578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Shape 579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cxnSp>
        <p:nvCxnSpPr>
          <p:cNvPr id="580" name="Shape 580"/>
          <p:cNvCxnSpPr>
            <a:stCxn id="573" idx="1"/>
          </p:cNvCxnSpPr>
          <p:nvPr/>
        </p:nvCxnSpPr>
        <p:spPr>
          <a:xfrm rot="10800000">
            <a:off x="5756652" y="2215569"/>
            <a:ext cx="684300" cy="3843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581" name="Shape 581"/>
          <p:cNvSpPr txBox="1"/>
          <p:nvPr/>
        </p:nvSpPr>
        <p:spPr>
          <a:xfrm>
            <a:off x="4909170" y="4354825"/>
            <a:ext cx="2379299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S: &lt;p0, p1, p2, p3&gt;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Outline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893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Introduction: Background &amp; Definition of convex </a:t>
            </a:r>
            <a:r>
              <a:rPr lang="en-GB" sz="2000" dirty="0" smtClean="0">
                <a:solidFill>
                  <a:srgbClr val="000000"/>
                </a:solidFill>
              </a:rPr>
              <a:t>hull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Three </a:t>
            </a:r>
            <a:r>
              <a:rPr lang="en-GB" sz="2000" dirty="0">
                <a:solidFill>
                  <a:srgbClr val="000000"/>
                </a:solidFill>
              </a:rPr>
              <a:t>algorithms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Graham’s Scan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Jarvis March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Chan’s algorithm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Proof of these algorithms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Application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Shape 591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2" name="Shape 592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3" name="Shape 593"/>
          <p:cNvSpPr txBox="1"/>
          <p:nvPr/>
        </p:nvSpPr>
        <p:spPr>
          <a:xfrm>
            <a:off x="4311493" y="822959"/>
            <a:ext cx="222656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Step4: Work around all points by sorting order</a:t>
            </a:r>
          </a:p>
        </p:txBody>
      </p:sp>
      <p:cxnSp>
        <p:nvCxnSpPr>
          <p:cNvPr id="600" name="Shape 600"/>
          <p:cNvCxnSpPr>
            <a:stCxn id="588" idx="7"/>
            <a:endCxn id="587" idx="3"/>
          </p:cNvCxnSpPr>
          <p:nvPr/>
        </p:nvCxnSpPr>
        <p:spPr>
          <a:xfrm rot="10800000" flipH="1">
            <a:off x="6120436" y="3017722"/>
            <a:ext cx="995400" cy="8001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1" name="Shape 601"/>
          <p:cNvCxnSpPr>
            <a:stCxn id="587" idx="1"/>
          </p:cNvCxnSpPr>
          <p:nvPr/>
        </p:nvCxnSpPr>
        <p:spPr>
          <a:xfrm rot="10800000">
            <a:off x="6535723" y="2639073"/>
            <a:ext cx="580200" cy="3000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2" name="Shape 602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603" name="Shape 603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4" name="Shape 604"/>
          <p:cNvCxnSpPr>
            <a:stCxn id="603" idx="2"/>
            <a:endCxn id="586" idx="6"/>
          </p:cNvCxnSpPr>
          <p:nvPr/>
        </p:nvCxnSpPr>
        <p:spPr>
          <a:xfrm rot="10800000">
            <a:off x="5456892" y="2547326"/>
            <a:ext cx="967800" cy="918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5" name="Shape 605"/>
          <p:cNvCxnSpPr>
            <a:stCxn id="586" idx="3"/>
            <a:endCxn id="590" idx="7"/>
          </p:cNvCxnSpPr>
          <p:nvPr/>
        </p:nvCxnSpPr>
        <p:spPr>
          <a:xfrm flipH="1">
            <a:off x="5061636" y="2586513"/>
            <a:ext cx="300600" cy="210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6" name="Shape 606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Shape 607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395987" y="1720891"/>
            <a:ext cx="3336324" cy="62324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3-&gt;4-&gt;5 is left turn. 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Push (p5, S)</a:t>
            </a:r>
          </a:p>
        </p:txBody>
      </p:sp>
      <p:sp>
        <p:nvSpPr>
          <p:cNvPr id="609" name="Shape 609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Shape 610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cxnSp>
        <p:nvCxnSpPr>
          <p:cNvPr id="611" name="Shape 611"/>
          <p:cNvCxnSpPr>
            <a:stCxn id="586" idx="2"/>
          </p:cNvCxnSpPr>
          <p:nvPr/>
        </p:nvCxnSpPr>
        <p:spPr>
          <a:xfrm rot="10800000">
            <a:off x="4886375" y="2499556"/>
            <a:ext cx="459600" cy="477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612" name="Shape 612"/>
          <p:cNvSpPr txBox="1"/>
          <p:nvPr/>
        </p:nvSpPr>
        <p:spPr>
          <a:xfrm>
            <a:off x="4909171" y="4354825"/>
            <a:ext cx="26454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S: &lt;p0, p1, p2, p3, p4&gt;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Shape 622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3" name="Shape 623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4" name="Shape 624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Step4: Work around all points by sorting order</a:t>
            </a:r>
          </a:p>
        </p:txBody>
      </p:sp>
      <p:cxnSp>
        <p:nvCxnSpPr>
          <p:cNvPr id="630" name="Shape 630"/>
          <p:cNvCxnSpPr>
            <a:stCxn id="619" idx="7"/>
            <a:endCxn id="618" idx="3"/>
          </p:cNvCxnSpPr>
          <p:nvPr/>
        </p:nvCxnSpPr>
        <p:spPr>
          <a:xfrm rot="10800000" flipH="1">
            <a:off x="6120436" y="3017722"/>
            <a:ext cx="995400" cy="8001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31" name="Shape 631"/>
          <p:cNvCxnSpPr>
            <a:stCxn id="618" idx="1"/>
          </p:cNvCxnSpPr>
          <p:nvPr/>
        </p:nvCxnSpPr>
        <p:spPr>
          <a:xfrm rot="10800000">
            <a:off x="6535723" y="2639073"/>
            <a:ext cx="580200" cy="3000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2" name="Shape 632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633" name="Shape 633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4" name="Shape 634"/>
          <p:cNvCxnSpPr>
            <a:stCxn id="633" idx="2"/>
            <a:endCxn id="617" idx="6"/>
          </p:cNvCxnSpPr>
          <p:nvPr/>
        </p:nvCxnSpPr>
        <p:spPr>
          <a:xfrm rot="10800000">
            <a:off x="5456892" y="2547326"/>
            <a:ext cx="967800" cy="918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35" name="Shape 635"/>
          <p:cNvCxnSpPr>
            <a:stCxn id="617" idx="2"/>
            <a:endCxn id="621" idx="7"/>
          </p:cNvCxnSpPr>
          <p:nvPr/>
        </p:nvCxnSpPr>
        <p:spPr>
          <a:xfrm flipH="1">
            <a:off x="5061575" y="2547256"/>
            <a:ext cx="284400" cy="2493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36" name="Shape 636"/>
          <p:cNvCxnSpPr/>
          <p:nvPr/>
        </p:nvCxnSpPr>
        <p:spPr>
          <a:xfrm rot="10800000">
            <a:off x="4980214" y="1980707"/>
            <a:ext cx="34698" cy="799639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7" name="Shape 637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Shape 638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441707" y="1669082"/>
            <a:ext cx="3336324" cy="62324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4-&gt;5-&gt;6 is non-left turn. 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Pop (p5, S)</a:t>
            </a:r>
          </a:p>
        </p:txBody>
      </p:sp>
      <p:sp>
        <p:nvSpPr>
          <p:cNvPr id="640" name="Shape 640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Shape 641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cxnSp>
        <p:nvCxnSpPr>
          <p:cNvPr id="642" name="Shape 642"/>
          <p:cNvCxnSpPr>
            <a:stCxn id="621" idx="3"/>
          </p:cNvCxnSpPr>
          <p:nvPr/>
        </p:nvCxnSpPr>
        <p:spPr>
          <a:xfrm flipH="1">
            <a:off x="4721712" y="2875120"/>
            <a:ext cx="261300" cy="2637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643" name="Shape 643"/>
          <p:cNvSpPr txBox="1"/>
          <p:nvPr/>
        </p:nvSpPr>
        <p:spPr>
          <a:xfrm>
            <a:off x="4909170" y="4354825"/>
            <a:ext cx="32691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S: &lt;p0, p1, p2, p3, p4, p5&gt;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Shape 653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4" name="Shape 654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5" name="Shape 655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660" name="Shape 66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Step4: Work around all points by sorting order</a:t>
            </a:r>
          </a:p>
        </p:txBody>
      </p:sp>
      <p:cxnSp>
        <p:nvCxnSpPr>
          <p:cNvPr id="661" name="Shape 661"/>
          <p:cNvCxnSpPr>
            <a:stCxn id="650" idx="7"/>
            <a:endCxn id="649" idx="3"/>
          </p:cNvCxnSpPr>
          <p:nvPr/>
        </p:nvCxnSpPr>
        <p:spPr>
          <a:xfrm rot="10800000" flipH="1">
            <a:off x="6120436" y="3017722"/>
            <a:ext cx="995400" cy="8001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62" name="Shape 662"/>
          <p:cNvCxnSpPr>
            <a:stCxn id="649" idx="1"/>
          </p:cNvCxnSpPr>
          <p:nvPr/>
        </p:nvCxnSpPr>
        <p:spPr>
          <a:xfrm rot="10800000">
            <a:off x="6535723" y="2639073"/>
            <a:ext cx="580200" cy="3000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3" name="Shape 663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664" name="Shape 664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5" name="Shape 665"/>
          <p:cNvCxnSpPr>
            <a:stCxn id="664" idx="2"/>
            <a:endCxn id="648" idx="6"/>
          </p:cNvCxnSpPr>
          <p:nvPr/>
        </p:nvCxnSpPr>
        <p:spPr>
          <a:xfrm rot="10800000">
            <a:off x="5456892" y="2547326"/>
            <a:ext cx="967800" cy="918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66" name="Shape 666"/>
          <p:cNvCxnSpPr>
            <a:stCxn id="648" idx="1"/>
          </p:cNvCxnSpPr>
          <p:nvPr/>
        </p:nvCxnSpPr>
        <p:spPr>
          <a:xfrm rot="10800000">
            <a:off x="5019636" y="1964399"/>
            <a:ext cx="342600" cy="54360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7" name="Shape 667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Shape 668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395987" y="1720891"/>
            <a:ext cx="3336324" cy="62324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3-&gt;4-&gt;6 is non-left turn. 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Pop (p4, S)</a:t>
            </a:r>
          </a:p>
        </p:txBody>
      </p:sp>
      <p:sp>
        <p:nvSpPr>
          <p:cNvPr id="670" name="Shape 670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Shape 671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cxnSp>
        <p:nvCxnSpPr>
          <p:cNvPr id="672" name="Shape 672"/>
          <p:cNvCxnSpPr>
            <a:stCxn id="648" idx="2"/>
          </p:cNvCxnSpPr>
          <p:nvPr/>
        </p:nvCxnSpPr>
        <p:spPr>
          <a:xfrm rot="10800000">
            <a:off x="4932575" y="2505856"/>
            <a:ext cx="413400" cy="414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673" name="Shape 673"/>
          <p:cNvSpPr txBox="1"/>
          <p:nvPr/>
        </p:nvSpPr>
        <p:spPr>
          <a:xfrm>
            <a:off x="4909172" y="4354825"/>
            <a:ext cx="2432399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S: &lt;p0, p1, p2, p3, p4&gt;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Step4: Work around all points by sorting order</a:t>
            </a:r>
          </a:p>
        </p:txBody>
      </p:sp>
      <p:cxnSp>
        <p:nvCxnSpPr>
          <p:cNvPr id="679" name="Shape 679"/>
          <p:cNvCxnSpPr/>
          <p:nvPr/>
        </p:nvCxnSpPr>
        <p:spPr>
          <a:xfrm rot="10800000">
            <a:off x="5019470" y="1964446"/>
            <a:ext cx="2096452" cy="974627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0" name="Shape 680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Shape 682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Shape 683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7" name="Shape 687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688" name="Shape 688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690" name="Shape 690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691" name="Shape 691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cxnSp>
        <p:nvCxnSpPr>
          <p:cNvPr id="692" name="Shape 692"/>
          <p:cNvCxnSpPr>
            <a:stCxn id="682" idx="7"/>
            <a:endCxn id="681" idx="3"/>
          </p:cNvCxnSpPr>
          <p:nvPr/>
        </p:nvCxnSpPr>
        <p:spPr>
          <a:xfrm rot="10800000" flipH="1">
            <a:off x="6120436" y="3017722"/>
            <a:ext cx="995400" cy="8001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3" name="Shape 693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694" name="Shape 694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Shape 695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x="395987" y="1720891"/>
            <a:ext cx="3336324" cy="62324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2-&gt;3-&gt;6 is non-left turn. 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Pop (p3, S)</a:t>
            </a:r>
          </a:p>
        </p:txBody>
      </p:sp>
      <p:sp>
        <p:nvSpPr>
          <p:cNvPr id="698" name="Shape 698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700" name="Shape 700"/>
          <p:cNvSpPr txBox="1"/>
          <p:nvPr/>
        </p:nvSpPr>
        <p:spPr>
          <a:xfrm>
            <a:off x="6120424" y="1406450"/>
            <a:ext cx="941700" cy="276900"/>
          </a:xfrm>
          <a:prstGeom prst="rect">
            <a:avLst/>
          </a:prstGeom>
          <a:noFill/>
          <a:ln w="9525" cap="flat" cmpd="sng">
            <a:solidFill>
              <a:srgbClr val="BBD6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Collinear</a:t>
            </a:r>
          </a:p>
        </p:txBody>
      </p:sp>
      <p:cxnSp>
        <p:nvCxnSpPr>
          <p:cNvPr id="701" name="Shape 701"/>
          <p:cNvCxnSpPr>
            <a:stCxn id="700" idx="2"/>
          </p:cNvCxnSpPr>
          <p:nvPr/>
        </p:nvCxnSpPr>
        <p:spPr>
          <a:xfrm flipH="1">
            <a:off x="5147974" y="1683350"/>
            <a:ext cx="1443300" cy="150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02" name="Shape 702"/>
          <p:cNvCxnSpPr>
            <a:stCxn id="700" idx="2"/>
          </p:cNvCxnSpPr>
          <p:nvPr/>
        </p:nvCxnSpPr>
        <p:spPr>
          <a:xfrm flipH="1">
            <a:off x="6494374" y="1683350"/>
            <a:ext cx="96900" cy="790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03" name="Shape 703"/>
          <p:cNvCxnSpPr>
            <a:stCxn id="700" idx="2"/>
          </p:cNvCxnSpPr>
          <p:nvPr/>
        </p:nvCxnSpPr>
        <p:spPr>
          <a:xfrm>
            <a:off x="6591274" y="1683350"/>
            <a:ext cx="522600" cy="1127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704" name="Shape 704"/>
          <p:cNvSpPr txBox="1"/>
          <p:nvPr/>
        </p:nvSpPr>
        <p:spPr>
          <a:xfrm>
            <a:off x="4909172" y="4354825"/>
            <a:ext cx="20964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S: &lt;p0, p1, p2, p3&gt;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Step4: Work around all points by sorting order</a:t>
            </a:r>
          </a:p>
        </p:txBody>
      </p:sp>
      <p:cxnSp>
        <p:nvCxnSpPr>
          <p:cNvPr id="710" name="Shape 710"/>
          <p:cNvCxnSpPr/>
          <p:nvPr/>
        </p:nvCxnSpPr>
        <p:spPr>
          <a:xfrm rot="10800000">
            <a:off x="5019470" y="1964446"/>
            <a:ext cx="2096452" cy="974627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1" name="Shape 711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Shape 713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Shape 714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Shape 715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Shape 716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7" name="Shape 717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8" name="Shape 718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720" name="Shape 720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cxnSp>
        <p:nvCxnSpPr>
          <p:cNvPr id="723" name="Shape 723"/>
          <p:cNvCxnSpPr>
            <a:stCxn id="713" idx="7"/>
            <a:endCxn id="712" idx="3"/>
          </p:cNvCxnSpPr>
          <p:nvPr/>
        </p:nvCxnSpPr>
        <p:spPr>
          <a:xfrm rot="10800000" flipH="1">
            <a:off x="6120436" y="3017722"/>
            <a:ext cx="995400" cy="8001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4" name="Shape 724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25" name="Shape 725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Shape 727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cxnSp>
        <p:nvCxnSpPr>
          <p:cNvPr id="728" name="Shape 728"/>
          <p:cNvCxnSpPr>
            <a:stCxn id="726" idx="3"/>
          </p:cNvCxnSpPr>
          <p:nvPr/>
        </p:nvCxnSpPr>
        <p:spPr>
          <a:xfrm flipH="1">
            <a:off x="4709358" y="1964446"/>
            <a:ext cx="231600" cy="4806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9" name="Shape 729"/>
          <p:cNvSpPr txBox="1"/>
          <p:nvPr/>
        </p:nvSpPr>
        <p:spPr>
          <a:xfrm>
            <a:off x="395987" y="1720891"/>
            <a:ext cx="3336324" cy="62324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2-&gt;6-&gt;7 is left turn. 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Push (p6, S)</a:t>
            </a:r>
          </a:p>
        </p:txBody>
      </p:sp>
      <p:sp>
        <p:nvSpPr>
          <p:cNvPr id="730" name="Shape 730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Shape 731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cxnSp>
        <p:nvCxnSpPr>
          <p:cNvPr id="732" name="Shape 732"/>
          <p:cNvCxnSpPr>
            <a:stCxn id="726" idx="2"/>
          </p:cNvCxnSpPr>
          <p:nvPr/>
        </p:nvCxnSpPr>
        <p:spPr>
          <a:xfrm rot="10800000">
            <a:off x="4417697" y="1668690"/>
            <a:ext cx="507000" cy="2565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733" name="Shape 733"/>
          <p:cNvSpPr txBox="1"/>
          <p:nvPr/>
        </p:nvSpPr>
        <p:spPr>
          <a:xfrm>
            <a:off x="4909172" y="4354825"/>
            <a:ext cx="18948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S: &lt;p0, p1, p2&gt;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Step4: Work around all points by sorting order</a:t>
            </a:r>
          </a:p>
        </p:txBody>
      </p:sp>
      <p:cxnSp>
        <p:nvCxnSpPr>
          <p:cNvPr id="739" name="Shape 739"/>
          <p:cNvCxnSpPr/>
          <p:nvPr/>
        </p:nvCxnSpPr>
        <p:spPr>
          <a:xfrm rot="10800000">
            <a:off x="5019470" y="1964446"/>
            <a:ext cx="2096452" cy="974627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0" name="Shape 740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Shape 742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Shape 743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6" name="Shape 746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7" name="Shape 747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750" name="Shape 750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cxnSp>
        <p:nvCxnSpPr>
          <p:cNvPr id="752" name="Shape 752"/>
          <p:cNvCxnSpPr>
            <a:stCxn id="742" idx="7"/>
            <a:endCxn id="741" idx="3"/>
          </p:cNvCxnSpPr>
          <p:nvPr/>
        </p:nvCxnSpPr>
        <p:spPr>
          <a:xfrm rot="10800000" flipH="1">
            <a:off x="6120436" y="3017722"/>
            <a:ext cx="995400" cy="8001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3" name="Shape 753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54" name="Shape 754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Shape 755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Shape 756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cxnSp>
        <p:nvCxnSpPr>
          <p:cNvPr id="757" name="Shape 757"/>
          <p:cNvCxnSpPr>
            <a:stCxn id="755" idx="3"/>
          </p:cNvCxnSpPr>
          <p:nvPr/>
        </p:nvCxnSpPr>
        <p:spPr>
          <a:xfrm flipH="1">
            <a:off x="4709358" y="1964446"/>
            <a:ext cx="231600" cy="4806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8" name="Shape 758"/>
          <p:cNvSpPr txBox="1"/>
          <p:nvPr/>
        </p:nvSpPr>
        <p:spPr>
          <a:xfrm>
            <a:off x="395987" y="1720891"/>
            <a:ext cx="3336324" cy="62324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6-&gt;7-&gt;0 is left turn. 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Push (p7, S)</a:t>
            </a:r>
          </a:p>
        </p:txBody>
      </p:sp>
      <p:sp>
        <p:nvSpPr>
          <p:cNvPr id="759" name="Shape 759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Shape 760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cxnSp>
        <p:nvCxnSpPr>
          <p:cNvPr id="761" name="Shape 761"/>
          <p:cNvCxnSpPr>
            <a:stCxn id="759" idx="4"/>
            <a:endCxn id="745" idx="0"/>
          </p:cNvCxnSpPr>
          <p:nvPr/>
        </p:nvCxnSpPr>
        <p:spPr>
          <a:xfrm>
            <a:off x="4669971" y="2539709"/>
            <a:ext cx="0" cy="12486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2" name="Shape 762"/>
          <p:cNvSpPr txBox="1"/>
          <p:nvPr/>
        </p:nvSpPr>
        <p:spPr>
          <a:xfrm>
            <a:off x="4909172" y="4354825"/>
            <a:ext cx="24435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S: &lt;p0, p1, p2, p6, p7&gt;</a:t>
            </a:r>
          </a:p>
        </p:txBody>
      </p:sp>
      <p:cxnSp>
        <p:nvCxnSpPr>
          <p:cNvPr id="763" name="Shape 763"/>
          <p:cNvCxnSpPr/>
          <p:nvPr/>
        </p:nvCxnSpPr>
        <p:spPr>
          <a:xfrm flipH="1">
            <a:off x="4454502" y="2527155"/>
            <a:ext cx="196508" cy="395657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9" name="Shape 769"/>
          <p:cNvCxnSpPr/>
          <p:nvPr/>
        </p:nvCxnSpPr>
        <p:spPr>
          <a:xfrm rot="10800000">
            <a:off x="5019470" y="1964446"/>
            <a:ext cx="2096452" cy="974627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770" name="Shape 770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Shape 771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Shape 772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Shape 773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Shape 774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Shape 775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6" name="Shape 776"/>
          <p:cNvCxnSpPr/>
          <p:nvPr/>
        </p:nvCxnSpPr>
        <p:spPr>
          <a:xfrm>
            <a:off x="4716877" y="3838171"/>
            <a:ext cx="1324763" cy="3988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777" name="Shape 777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778" name="Shape 778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780" name="Shape 780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781" name="Shape 781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cxnSp>
        <p:nvCxnSpPr>
          <p:cNvPr id="782" name="Shape 782"/>
          <p:cNvCxnSpPr>
            <a:stCxn id="772" idx="7"/>
            <a:endCxn id="771" idx="3"/>
          </p:cNvCxnSpPr>
          <p:nvPr/>
        </p:nvCxnSpPr>
        <p:spPr>
          <a:xfrm rot="10800000" flipH="1">
            <a:off x="6120436" y="3017722"/>
            <a:ext cx="995400" cy="8001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783" name="Shape 783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84" name="Shape 784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Shape 785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Shape 786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cxnSp>
        <p:nvCxnSpPr>
          <p:cNvPr id="787" name="Shape 787"/>
          <p:cNvCxnSpPr>
            <a:stCxn id="785" idx="4"/>
          </p:cNvCxnSpPr>
          <p:nvPr/>
        </p:nvCxnSpPr>
        <p:spPr>
          <a:xfrm flipH="1">
            <a:off x="4670014" y="1980707"/>
            <a:ext cx="310200" cy="4479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788" name="Shape 788"/>
          <p:cNvSpPr txBox="1"/>
          <p:nvPr/>
        </p:nvSpPr>
        <p:spPr>
          <a:xfrm>
            <a:off x="813865" y="1741674"/>
            <a:ext cx="3336324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Finally, we get a Convex hull.</a:t>
            </a:r>
          </a:p>
        </p:txBody>
      </p:sp>
      <p:sp>
        <p:nvSpPr>
          <p:cNvPr id="789" name="Shape 789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Shape 790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cxnSp>
        <p:nvCxnSpPr>
          <p:cNvPr id="791" name="Shape 791"/>
          <p:cNvCxnSpPr>
            <a:stCxn id="789" idx="4"/>
            <a:endCxn id="775" idx="0"/>
          </p:cNvCxnSpPr>
          <p:nvPr/>
        </p:nvCxnSpPr>
        <p:spPr>
          <a:xfrm>
            <a:off x="4669971" y="2539709"/>
            <a:ext cx="0" cy="12486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Shape 7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75" y="1017725"/>
            <a:ext cx="5105550" cy="38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Shape 7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>
                <a:latin typeface="+mj-lt"/>
              </a:rPr>
              <a:t>Complexity of </a:t>
            </a:r>
            <a:r>
              <a:rPr lang="en-GB" dirty="0" smtClean="0">
                <a:latin typeface="+mj-lt"/>
              </a:rPr>
              <a:t>Graham’s </a:t>
            </a:r>
            <a:r>
              <a:rPr lang="en-GB" dirty="0">
                <a:latin typeface="+mj-lt"/>
              </a:rPr>
              <a:t>Scan</a:t>
            </a:r>
          </a:p>
        </p:txBody>
      </p:sp>
      <p:sp>
        <p:nvSpPr>
          <p:cNvPr id="798" name="Shape 798"/>
          <p:cNvSpPr/>
          <p:nvPr/>
        </p:nvSpPr>
        <p:spPr>
          <a:xfrm>
            <a:off x="476075" y="1816125"/>
            <a:ext cx="5450400" cy="872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9" name="Shape 799"/>
          <p:cNvSpPr txBox="1"/>
          <p:nvPr/>
        </p:nvSpPr>
        <p:spPr>
          <a:xfrm>
            <a:off x="6287525" y="1968525"/>
            <a:ext cx="2281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Phase 2: Sorting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O(n*log n)</a:t>
            </a:r>
          </a:p>
        </p:txBody>
      </p:sp>
      <p:sp>
        <p:nvSpPr>
          <p:cNvPr id="800" name="Shape 800"/>
          <p:cNvSpPr txBox="1"/>
          <p:nvPr/>
        </p:nvSpPr>
        <p:spPr>
          <a:xfrm>
            <a:off x="6287525" y="2852900"/>
            <a:ext cx="2725200" cy="114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Phase 3:  O(n)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Each point is inserted into the sequence exactly once, and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Each point is removed from the sequence at most once</a:t>
            </a:r>
          </a:p>
        </p:txBody>
      </p:sp>
      <p:sp>
        <p:nvSpPr>
          <p:cNvPr id="801" name="Shape 801"/>
          <p:cNvSpPr/>
          <p:nvPr/>
        </p:nvSpPr>
        <p:spPr>
          <a:xfrm>
            <a:off x="476075" y="2744425"/>
            <a:ext cx="5450400" cy="1827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2" name="Shape 802"/>
          <p:cNvSpPr txBox="1"/>
          <p:nvPr/>
        </p:nvSpPr>
        <p:spPr>
          <a:xfrm>
            <a:off x="2437450" y="4622500"/>
            <a:ext cx="6426600" cy="74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>
                <a:solidFill>
                  <a:srgbClr val="FF0000"/>
                </a:solidFill>
              </a:rPr>
              <a:t>O(n*logn)</a:t>
            </a:r>
          </a:p>
        </p:txBody>
      </p:sp>
      <p:sp>
        <p:nvSpPr>
          <p:cNvPr id="803" name="Shape 803"/>
          <p:cNvSpPr/>
          <p:nvPr/>
        </p:nvSpPr>
        <p:spPr>
          <a:xfrm>
            <a:off x="479975" y="1336150"/>
            <a:ext cx="5450400" cy="428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4" name="Shape 804"/>
          <p:cNvSpPr txBox="1"/>
          <p:nvPr/>
        </p:nvSpPr>
        <p:spPr>
          <a:xfrm>
            <a:off x="6260975" y="1291300"/>
            <a:ext cx="23349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Phase 1: select a start point O(n)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Shape 812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Shape 813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Shape 814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Shape 81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Jarvis March</a:t>
            </a:r>
          </a:p>
        </p:txBody>
      </p:sp>
      <p:sp>
        <p:nvSpPr>
          <p:cNvPr id="817" name="Shape 817"/>
          <p:cNvSpPr/>
          <p:nvPr/>
        </p:nvSpPr>
        <p:spPr>
          <a:xfrm>
            <a:off x="4614454" y="2422143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Shape 818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Shape 819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Shape 820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Shape 821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Shape 822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Shape 824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825" name="Shape 825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826" name="Shape 826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827" name="Shape 827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828" name="Shape 828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830" name="Shape 830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Shape 831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Shape 832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833" name="Shape 833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Shape 834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835" name="Shape 835"/>
          <p:cNvSpPr txBox="1"/>
          <p:nvPr/>
        </p:nvSpPr>
        <p:spPr>
          <a:xfrm>
            <a:off x="5345975" y="33027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pic>
        <p:nvPicPr>
          <p:cNvPr id="836" name="Shape 8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56" y="2640567"/>
            <a:ext cx="2352198" cy="1955265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Shape 837"/>
          <p:cNvSpPr txBox="1"/>
          <p:nvPr/>
        </p:nvSpPr>
        <p:spPr>
          <a:xfrm>
            <a:off x="628650" y="1456500"/>
            <a:ext cx="3153600" cy="637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</a:rPr>
              <a:t>Also named as Gift Wrapping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Jarvis March</a:t>
            </a:r>
          </a:p>
        </p:txBody>
      </p:sp>
      <p:pic>
        <p:nvPicPr>
          <p:cNvPr id="843" name="Shape 843"/>
          <p:cNvPicPr preferRelativeResize="0"/>
          <p:nvPr/>
        </p:nvPicPr>
        <p:blipFill rotWithShape="1">
          <a:blip r:embed="rId3">
            <a:alphaModFix/>
          </a:blip>
          <a:srcRect b="24092"/>
          <a:stretch/>
        </p:blipFill>
        <p:spPr>
          <a:xfrm>
            <a:off x="563750" y="1176424"/>
            <a:ext cx="5080324" cy="324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2043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>
                <a:latin typeface="+mj-lt"/>
              </a:rPr>
              <a:t>Introduction</a:t>
            </a:r>
          </a:p>
          <a:p>
            <a:endParaRPr dirty="0">
              <a:latin typeface="+mj-lt"/>
            </a:endParaRPr>
          </a:p>
          <a:p>
            <a:endParaRPr dirty="0">
              <a:latin typeface="+mj-lt"/>
            </a:endParaRPr>
          </a:p>
          <a:p>
            <a:pPr algn="r"/>
            <a:r>
              <a:rPr lang="en-GB" dirty="0">
                <a:latin typeface="+mj-lt"/>
              </a:rPr>
              <a:t> 												</a:t>
            </a:r>
            <a:r>
              <a:rPr lang="en-GB" sz="2400" dirty="0">
                <a:latin typeface="+mj-lt"/>
              </a:rPr>
              <a:t>Shen </a:t>
            </a:r>
            <a:r>
              <a:rPr lang="en-GB" sz="2400" dirty="0" err="1">
                <a:latin typeface="+mj-lt"/>
              </a:rPr>
              <a:t>Shiqi</a:t>
            </a:r>
            <a:endParaRPr lang="en-GB" sz="2400" dirty="0">
              <a:latin typeface="+mj-lt"/>
            </a:endParaRPr>
          </a:p>
          <a:p>
            <a:endParaRPr dirty="0"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8" name="Shape 848"/>
          <p:cNvCxnSpPr/>
          <p:nvPr/>
        </p:nvCxnSpPr>
        <p:spPr>
          <a:xfrm>
            <a:off x="4437917" y="3844436"/>
            <a:ext cx="267066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</p:cxnSp>
      <p:cxnSp>
        <p:nvCxnSpPr>
          <p:cNvPr id="849" name="Shape 849"/>
          <p:cNvCxnSpPr/>
          <p:nvPr/>
        </p:nvCxnSpPr>
        <p:spPr>
          <a:xfrm>
            <a:off x="4676501" y="1783077"/>
            <a:ext cx="0" cy="269747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an extreme point</a:t>
            </a:r>
          </a:p>
        </p:txBody>
      </p:sp>
      <p:sp>
        <p:nvSpPr>
          <p:cNvPr id="851" name="Shape 851"/>
          <p:cNvSpPr txBox="1"/>
          <p:nvPr/>
        </p:nvSpPr>
        <p:spPr>
          <a:xfrm>
            <a:off x="2661575" y="4620626"/>
            <a:ext cx="3154500" cy="522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Leftmost point with minimum y coordinate</a:t>
            </a:r>
          </a:p>
        </p:txBody>
      </p:sp>
      <p:cxnSp>
        <p:nvCxnSpPr>
          <p:cNvPr id="852" name="Shape 852"/>
          <p:cNvCxnSpPr>
            <a:stCxn id="851" idx="0"/>
          </p:cNvCxnSpPr>
          <p:nvPr/>
        </p:nvCxnSpPr>
        <p:spPr>
          <a:xfrm rot="10800000" flipH="1">
            <a:off x="4238825" y="3912626"/>
            <a:ext cx="367200" cy="70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853" name="Shape 853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Shape 854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Shape 855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Shape 856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Shape 857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4614454" y="2422143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Shape 860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Shape 861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Shape 863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Shape 864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865" name="Shape 865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866" name="Shape 866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867" name="Shape 867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868" name="Shape 868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869" name="Shape 869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870" name="Shape 870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Shape 871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Shape 872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873" name="Shape 873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5345975" y="33027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875" name="Shape 875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Shape 876"/>
          <p:cNvSpPr txBox="1"/>
          <p:nvPr/>
        </p:nvSpPr>
        <p:spPr>
          <a:xfrm>
            <a:off x="628650" y="1783075"/>
            <a:ext cx="3154800" cy="1876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</a:rPr>
              <a:t>Choose a leftmost point as start point, if there are more than one points, choose the point with minimum y-coordinate.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1" name="Shape 881"/>
          <p:cNvCxnSpPr/>
          <p:nvPr/>
        </p:nvCxnSpPr>
        <p:spPr>
          <a:xfrm rot="10800000">
            <a:off x="4669971" y="875735"/>
            <a:ext cx="0" cy="354207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miter/>
            <a:headEnd type="none" w="med" len="med"/>
            <a:tailEnd type="triangle" w="lg" len="lg"/>
          </a:ln>
        </p:spPr>
      </p:cxnSp>
      <p:cxnSp>
        <p:nvCxnSpPr>
          <p:cNvPr id="882" name="Shape 882"/>
          <p:cNvCxnSpPr/>
          <p:nvPr/>
        </p:nvCxnSpPr>
        <p:spPr>
          <a:xfrm rot="10800000">
            <a:off x="4669971" y="2533177"/>
            <a:ext cx="6530" cy="1901662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883" name="Shape 883"/>
          <p:cNvSpPr txBox="1"/>
          <p:nvPr/>
        </p:nvSpPr>
        <p:spPr>
          <a:xfrm>
            <a:off x="4283400" y="4568525"/>
            <a:ext cx="23493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virtual point pv (0, </a:t>
            </a:r>
            <a:r>
              <a:rPr lang="en-GB" sz="1200">
                <a:solidFill>
                  <a:srgbClr val="333333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-∞</a:t>
            </a:r>
            <a:r>
              <a:rPr lang="en-GB"/>
              <a:t>)</a:t>
            </a:r>
          </a:p>
        </p:txBody>
      </p:sp>
      <p:cxnSp>
        <p:nvCxnSpPr>
          <p:cNvPr id="884" name="Shape 884"/>
          <p:cNvCxnSpPr/>
          <p:nvPr/>
        </p:nvCxnSpPr>
        <p:spPr>
          <a:xfrm rot="10800000" flipH="1">
            <a:off x="4709228" y="3474894"/>
            <a:ext cx="473529" cy="32959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85" name="Shape 885"/>
          <p:cNvCxnSpPr/>
          <p:nvPr/>
        </p:nvCxnSpPr>
        <p:spPr>
          <a:xfrm>
            <a:off x="4725488" y="3843744"/>
            <a:ext cx="1300173" cy="1333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86" name="Shape 886"/>
          <p:cNvCxnSpPr/>
          <p:nvPr/>
        </p:nvCxnSpPr>
        <p:spPr>
          <a:xfrm rot="10800000" flipH="1">
            <a:off x="4709228" y="2875120"/>
            <a:ext cx="273784" cy="92936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87" name="Shape 887"/>
          <p:cNvCxnSpPr/>
          <p:nvPr/>
        </p:nvCxnSpPr>
        <p:spPr>
          <a:xfrm rot="10800000" flipH="1">
            <a:off x="4709228" y="2978330"/>
            <a:ext cx="2390434" cy="82615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88" name="Shape 888"/>
          <p:cNvCxnSpPr/>
          <p:nvPr/>
        </p:nvCxnSpPr>
        <p:spPr>
          <a:xfrm rot="10800000" flipH="1">
            <a:off x="4709228" y="1980707"/>
            <a:ext cx="270986" cy="18237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89" name="Shape 889"/>
          <p:cNvCxnSpPr/>
          <p:nvPr/>
        </p:nvCxnSpPr>
        <p:spPr>
          <a:xfrm rot="10800000" flipH="1">
            <a:off x="4709228" y="2678382"/>
            <a:ext cx="1731724" cy="112610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90" name="Shape 890"/>
          <p:cNvCxnSpPr/>
          <p:nvPr/>
        </p:nvCxnSpPr>
        <p:spPr>
          <a:xfrm rot="10800000" flipH="1">
            <a:off x="4709228" y="2586513"/>
            <a:ext cx="653007" cy="121797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891" name="Shape 891"/>
          <p:cNvSpPr/>
          <p:nvPr/>
        </p:nvSpPr>
        <p:spPr>
          <a:xfrm rot="187607">
            <a:off x="4679436" y="3584751"/>
            <a:ext cx="196878" cy="5280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58055" y="15161"/>
                  <a:pt x="116111" y="30322"/>
                  <a:pt x="119809" y="50322"/>
                </a:cubicBezTo>
                <a:cubicBezTo>
                  <a:pt x="123507" y="70322"/>
                  <a:pt x="72846" y="95161"/>
                  <a:pt x="22187" y="12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Shape 892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Shape 893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Shape 894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Shape 895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Shape 896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Shape 897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Shape 898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Shape 899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Shape 901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Shape 902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Shape 903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904" name="Shape 904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905" name="Shape 905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909" name="Shape 909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Shape 910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Shape 911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912" name="Shape 912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913" name="Shape 913"/>
          <p:cNvSpPr txBox="1"/>
          <p:nvPr/>
        </p:nvSpPr>
        <p:spPr>
          <a:xfrm>
            <a:off x="5345975" y="33027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914" name="Shape 914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Shape 915"/>
          <p:cNvSpPr txBox="1"/>
          <p:nvPr/>
        </p:nvSpPr>
        <p:spPr>
          <a:xfrm>
            <a:off x="4403227" y="991016"/>
            <a:ext cx="222656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</p:txBody>
      </p:sp>
      <p:sp>
        <p:nvSpPr>
          <p:cNvPr id="916" name="Shape 916"/>
          <p:cNvSpPr txBox="1"/>
          <p:nvPr/>
        </p:nvSpPr>
        <p:spPr>
          <a:xfrm>
            <a:off x="360875" y="1727275"/>
            <a:ext cx="3522000" cy="2527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Find a next point P that virtual point, start point and this point can form the biggest angle.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pv, p0, p7 form the biggest angle. </a:t>
            </a:r>
          </a:p>
        </p:txBody>
      </p:sp>
      <p:sp>
        <p:nvSpPr>
          <p:cNvPr id="917" name="Shape 917"/>
          <p:cNvSpPr/>
          <p:nvPr/>
        </p:nvSpPr>
        <p:spPr>
          <a:xfrm>
            <a:off x="4617729" y="4349802"/>
            <a:ext cx="111000" cy="11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Shape 9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Jarvis March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" name="Shape 923"/>
          <p:cNvCxnSpPr/>
          <p:nvPr/>
        </p:nvCxnSpPr>
        <p:spPr>
          <a:xfrm rot="10800000">
            <a:off x="4669971" y="2533177"/>
            <a:ext cx="0" cy="1255049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924" name="Shape 92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100"/>
          </a:p>
        </p:txBody>
      </p:sp>
      <p:sp>
        <p:nvSpPr>
          <p:cNvPr id="925" name="Shape 925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Shape 927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Shape 928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Shape 929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Shape 930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Shape 931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Shape 932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Shape 933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Shape 934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Shape 935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Shape 936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Shape 937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938" name="Shape 938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939" name="Shape 939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940" name="Shape 940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941" name="Shape 941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942" name="Shape 942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943" name="Shape 943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Shape 944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Shape 945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946" name="Shape 946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947" name="Shape 947"/>
          <p:cNvSpPr txBox="1"/>
          <p:nvPr/>
        </p:nvSpPr>
        <p:spPr>
          <a:xfrm>
            <a:off x="5345975" y="33027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948" name="Shape 948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9" name="Shape 949"/>
          <p:cNvCxnSpPr>
            <a:stCxn id="948" idx="0"/>
            <a:endCxn id="944" idx="3"/>
          </p:cNvCxnSpPr>
          <p:nvPr/>
        </p:nvCxnSpPr>
        <p:spPr>
          <a:xfrm rot="10800000" flipH="1">
            <a:off x="4669971" y="1964574"/>
            <a:ext cx="270900" cy="464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50" name="Shape 950"/>
          <p:cNvCxnSpPr>
            <a:stCxn id="948" idx="6"/>
            <a:endCxn id="935" idx="1"/>
          </p:cNvCxnSpPr>
          <p:nvPr/>
        </p:nvCxnSpPr>
        <p:spPr>
          <a:xfrm>
            <a:off x="4725488" y="2484192"/>
            <a:ext cx="257400" cy="312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51" name="Shape 951"/>
          <p:cNvCxnSpPr>
            <a:stCxn id="948" idx="6"/>
            <a:endCxn id="925" idx="2"/>
          </p:cNvCxnSpPr>
          <p:nvPr/>
        </p:nvCxnSpPr>
        <p:spPr>
          <a:xfrm>
            <a:off x="4725488" y="2484192"/>
            <a:ext cx="6204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52" name="Shape 952"/>
          <p:cNvCxnSpPr>
            <a:stCxn id="948" idx="6"/>
            <a:endCxn id="943" idx="2"/>
          </p:cNvCxnSpPr>
          <p:nvPr/>
        </p:nvCxnSpPr>
        <p:spPr>
          <a:xfrm>
            <a:off x="4725488" y="2484192"/>
            <a:ext cx="1699200" cy="154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53" name="Shape 953"/>
          <p:cNvCxnSpPr>
            <a:stCxn id="948" idx="6"/>
            <a:endCxn id="934" idx="1"/>
          </p:cNvCxnSpPr>
          <p:nvPr/>
        </p:nvCxnSpPr>
        <p:spPr>
          <a:xfrm>
            <a:off x="4725488" y="2484192"/>
            <a:ext cx="480000" cy="92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54" name="Shape 954"/>
          <p:cNvCxnSpPr>
            <a:stCxn id="948" idx="6"/>
            <a:endCxn id="933" idx="1"/>
          </p:cNvCxnSpPr>
          <p:nvPr/>
        </p:nvCxnSpPr>
        <p:spPr>
          <a:xfrm>
            <a:off x="4725488" y="2484192"/>
            <a:ext cx="1316400" cy="133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55" name="Shape 955"/>
          <p:cNvCxnSpPr>
            <a:stCxn id="948" idx="6"/>
            <a:endCxn id="926" idx="2"/>
          </p:cNvCxnSpPr>
          <p:nvPr/>
        </p:nvCxnSpPr>
        <p:spPr>
          <a:xfrm>
            <a:off x="4725488" y="2484192"/>
            <a:ext cx="2374199" cy="49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956" name="Shape 956"/>
          <p:cNvSpPr/>
          <p:nvPr/>
        </p:nvSpPr>
        <p:spPr>
          <a:xfrm rot="907319">
            <a:off x="4764583" y="2227733"/>
            <a:ext cx="196878" cy="5280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58055" y="15161"/>
                  <a:pt x="116111" y="30322"/>
                  <a:pt x="119809" y="50322"/>
                </a:cubicBezTo>
                <a:cubicBezTo>
                  <a:pt x="123507" y="70322"/>
                  <a:pt x="72846" y="95161"/>
                  <a:pt x="22187" y="12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Shape 957"/>
          <p:cNvSpPr txBox="1"/>
          <p:nvPr/>
        </p:nvSpPr>
        <p:spPr>
          <a:xfrm>
            <a:off x="816425" y="2106950"/>
            <a:ext cx="3177600" cy="1505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Point 6 forms the biggest angle with point 7 and 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2" name="Shape 962"/>
          <p:cNvCxnSpPr/>
          <p:nvPr/>
        </p:nvCxnSpPr>
        <p:spPr>
          <a:xfrm>
            <a:off x="5035732" y="1925189"/>
            <a:ext cx="2080191" cy="1013883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63" name="Shape 963"/>
          <p:cNvCxnSpPr/>
          <p:nvPr/>
        </p:nvCxnSpPr>
        <p:spPr>
          <a:xfrm rot="10800000">
            <a:off x="4669971" y="2533177"/>
            <a:ext cx="0" cy="1255049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100"/>
          </a:p>
        </p:txBody>
      </p:sp>
      <p:sp>
        <p:nvSpPr>
          <p:cNvPr id="965" name="Shape 965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Shape 966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Shape 967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Shape 968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Shape 969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Shape 970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Shape 971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Shape 972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Shape 973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Shape 974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Shape 975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Shape 976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Shape 977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978" name="Shape 978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979" name="Shape 979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980" name="Shape 980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981" name="Shape 981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982" name="Shape 982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983" name="Shape 983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Shape 984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Shape 985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986" name="Shape 986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987" name="Shape 987"/>
          <p:cNvSpPr txBox="1"/>
          <p:nvPr/>
        </p:nvSpPr>
        <p:spPr>
          <a:xfrm>
            <a:off x="5345975" y="33027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988" name="Shape 988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9" name="Shape 989"/>
          <p:cNvCxnSpPr>
            <a:stCxn id="988" idx="0"/>
            <a:endCxn id="984" idx="3"/>
          </p:cNvCxnSpPr>
          <p:nvPr/>
        </p:nvCxnSpPr>
        <p:spPr>
          <a:xfrm rot="10800000" flipH="1">
            <a:off x="4669971" y="1964574"/>
            <a:ext cx="270900" cy="464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990" name="Shape 990"/>
          <p:cNvSpPr txBox="1"/>
          <p:nvPr/>
        </p:nvSpPr>
        <p:spPr>
          <a:xfrm>
            <a:off x="6136704" y="1406450"/>
            <a:ext cx="1061699" cy="276900"/>
          </a:xfrm>
          <a:prstGeom prst="rect">
            <a:avLst/>
          </a:prstGeom>
          <a:noFill/>
          <a:ln w="9525" cap="flat" cmpd="sng">
            <a:solidFill>
              <a:srgbClr val="BBD6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Collinear</a:t>
            </a:r>
          </a:p>
        </p:txBody>
      </p:sp>
      <p:cxnSp>
        <p:nvCxnSpPr>
          <p:cNvPr id="991" name="Shape 991"/>
          <p:cNvCxnSpPr>
            <a:stCxn id="990" idx="2"/>
          </p:cNvCxnSpPr>
          <p:nvPr/>
        </p:nvCxnSpPr>
        <p:spPr>
          <a:xfrm flipH="1">
            <a:off x="5224254" y="1683350"/>
            <a:ext cx="1443300" cy="150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92" name="Shape 992"/>
          <p:cNvCxnSpPr>
            <a:stCxn id="990" idx="2"/>
          </p:cNvCxnSpPr>
          <p:nvPr/>
        </p:nvCxnSpPr>
        <p:spPr>
          <a:xfrm flipH="1">
            <a:off x="6474054" y="1683350"/>
            <a:ext cx="193500" cy="849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93" name="Shape 993"/>
          <p:cNvCxnSpPr>
            <a:stCxn id="990" idx="2"/>
          </p:cNvCxnSpPr>
          <p:nvPr/>
        </p:nvCxnSpPr>
        <p:spPr>
          <a:xfrm>
            <a:off x="6667554" y="1683350"/>
            <a:ext cx="522600" cy="1127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94" name="Shape 994"/>
          <p:cNvCxnSpPr>
            <a:stCxn id="984" idx="4"/>
            <a:endCxn id="975" idx="1"/>
          </p:cNvCxnSpPr>
          <p:nvPr/>
        </p:nvCxnSpPr>
        <p:spPr>
          <a:xfrm>
            <a:off x="4980214" y="1980707"/>
            <a:ext cx="2700" cy="816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95" name="Shape 995"/>
          <p:cNvCxnSpPr>
            <a:stCxn id="984" idx="4"/>
            <a:endCxn id="965" idx="1"/>
          </p:cNvCxnSpPr>
          <p:nvPr/>
        </p:nvCxnSpPr>
        <p:spPr>
          <a:xfrm>
            <a:off x="4980214" y="1980707"/>
            <a:ext cx="381900" cy="52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96" name="Shape 996"/>
          <p:cNvCxnSpPr>
            <a:stCxn id="984" idx="4"/>
            <a:endCxn id="974" idx="0"/>
          </p:cNvCxnSpPr>
          <p:nvPr/>
        </p:nvCxnSpPr>
        <p:spPr>
          <a:xfrm>
            <a:off x="4980214" y="1980707"/>
            <a:ext cx="264600" cy="1412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97" name="Shape 997"/>
          <p:cNvCxnSpPr>
            <a:stCxn id="984" idx="4"/>
            <a:endCxn id="973" idx="1"/>
          </p:cNvCxnSpPr>
          <p:nvPr/>
        </p:nvCxnSpPr>
        <p:spPr>
          <a:xfrm>
            <a:off x="4980214" y="1980707"/>
            <a:ext cx="1061700" cy="1837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998" name="Shape 998"/>
          <p:cNvSpPr/>
          <p:nvPr/>
        </p:nvSpPr>
        <p:spPr>
          <a:xfrm rot="4796866">
            <a:off x="4929831" y="2007623"/>
            <a:ext cx="196878" cy="2699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58055" y="15161"/>
                  <a:pt x="116111" y="30322"/>
                  <a:pt x="119809" y="50322"/>
                </a:cubicBezTo>
                <a:cubicBezTo>
                  <a:pt x="123507" y="70322"/>
                  <a:pt x="72846" y="95161"/>
                  <a:pt x="22187" y="12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6774798" y="3301975"/>
            <a:ext cx="976200" cy="276900"/>
          </a:xfrm>
          <a:prstGeom prst="rect">
            <a:avLst/>
          </a:prstGeom>
          <a:noFill/>
          <a:ln w="9525" cap="flat" cmpd="sng">
            <a:solidFill>
              <a:srgbClr val="BBD6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Farthest </a:t>
            </a:r>
          </a:p>
        </p:txBody>
      </p:sp>
      <p:sp>
        <p:nvSpPr>
          <p:cNvPr id="1000" name="Shape 1000"/>
          <p:cNvSpPr txBox="1"/>
          <p:nvPr/>
        </p:nvSpPr>
        <p:spPr>
          <a:xfrm>
            <a:off x="816425" y="2106950"/>
            <a:ext cx="3211499" cy="1334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Point 2 forms the biggest angle with point 6 and 7.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5" name="Shape 1005"/>
          <p:cNvCxnSpPr/>
          <p:nvPr/>
        </p:nvCxnSpPr>
        <p:spPr>
          <a:xfrm rot="10800000">
            <a:off x="4669971" y="2533177"/>
            <a:ext cx="0" cy="1255049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006" name="Shape 1006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Shape 1007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Shape 1009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Shape 1011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Shape 1013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Shape 1014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Shape 1015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Shape 1016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Shape 1017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Shape 1018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1019" name="Shape 1019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20" name="Shape 1020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021" name="Shape 1021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022" name="Shape 1022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023" name="Shape 1023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024" name="Shape 1024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Shape 1025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Shape 1026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027" name="Shape 1027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1028" name="Shape 1028"/>
          <p:cNvSpPr txBox="1"/>
          <p:nvPr/>
        </p:nvSpPr>
        <p:spPr>
          <a:xfrm>
            <a:off x="5345975" y="33027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1029" name="Shape 1029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0" name="Shape 1030"/>
          <p:cNvCxnSpPr>
            <a:stCxn id="1029" idx="0"/>
            <a:endCxn id="1025" idx="3"/>
          </p:cNvCxnSpPr>
          <p:nvPr/>
        </p:nvCxnSpPr>
        <p:spPr>
          <a:xfrm rot="10800000" flipH="1">
            <a:off x="4669971" y="1964574"/>
            <a:ext cx="270900" cy="464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31" name="Shape 1031"/>
          <p:cNvCxnSpPr>
            <a:stCxn id="1025" idx="6"/>
            <a:endCxn id="1007" idx="1"/>
          </p:cNvCxnSpPr>
          <p:nvPr/>
        </p:nvCxnSpPr>
        <p:spPr>
          <a:xfrm>
            <a:off x="5035731" y="1925190"/>
            <a:ext cx="2080200" cy="10140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32" name="Shape 1032"/>
          <p:cNvCxnSpPr>
            <a:stCxn id="1007" idx="3"/>
            <a:endCxn id="1008" idx="7"/>
          </p:cNvCxnSpPr>
          <p:nvPr/>
        </p:nvCxnSpPr>
        <p:spPr>
          <a:xfrm flipH="1">
            <a:off x="6120523" y="3017586"/>
            <a:ext cx="995400" cy="800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33" name="Shape 1033"/>
          <p:cNvCxnSpPr>
            <a:stCxn id="1007" idx="2"/>
            <a:endCxn id="1009" idx="6"/>
          </p:cNvCxnSpPr>
          <p:nvPr/>
        </p:nvCxnSpPr>
        <p:spPr>
          <a:xfrm flipH="1">
            <a:off x="5300262" y="2978330"/>
            <a:ext cx="1799400" cy="47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34" name="Shape 1034"/>
          <p:cNvCxnSpPr>
            <a:stCxn id="1007" idx="2"/>
            <a:endCxn id="1010" idx="6"/>
          </p:cNvCxnSpPr>
          <p:nvPr/>
        </p:nvCxnSpPr>
        <p:spPr>
          <a:xfrm rot="10800000">
            <a:off x="5077662" y="2835830"/>
            <a:ext cx="2022000" cy="142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35" name="Shape 1035"/>
          <p:cNvCxnSpPr>
            <a:stCxn id="1013" idx="2"/>
            <a:endCxn id="1021" idx="1"/>
          </p:cNvCxnSpPr>
          <p:nvPr/>
        </p:nvCxnSpPr>
        <p:spPr>
          <a:xfrm rot="10800000">
            <a:off x="5467062" y="2543030"/>
            <a:ext cx="1632600" cy="435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036" name="Shape 1036"/>
          <p:cNvSpPr/>
          <p:nvPr/>
        </p:nvSpPr>
        <p:spPr>
          <a:xfrm rot="-10111852">
            <a:off x="6727125" y="2848283"/>
            <a:ext cx="196878" cy="3483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58055" y="15161"/>
                  <a:pt x="116111" y="30322"/>
                  <a:pt x="119809" y="50322"/>
                </a:cubicBezTo>
                <a:cubicBezTo>
                  <a:pt x="123507" y="70322"/>
                  <a:pt x="72846" y="95161"/>
                  <a:pt x="22187" y="12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Shape 1037"/>
          <p:cNvSpPr txBox="1"/>
          <p:nvPr/>
        </p:nvSpPr>
        <p:spPr>
          <a:xfrm>
            <a:off x="816423" y="2106957"/>
            <a:ext cx="3177599" cy="1472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Point 1 forms the biggest angle with point 2 and 6.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2" name="Shape 1042"/>
          <p:cNvCxnSpPr/>
          <p:nvPr/>
        </p:nvCxnSpPr>
        <p:spPr>
          <a:xfrm rot="10800000">
            <a:off x="4669971" y="2533177"/>
            <a:ext cx="0" cy="1255049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043" name="Shape 1043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Shape 1044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Shape 1045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Shape 1046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Shape 1047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Shape 1048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Shape 1049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Shape 1050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Shape 1051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Shape 1052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Shape 1053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Shape 1054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Shape 1055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1056" name="Shape 1056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57" name="Shape 1057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058" name="Shape 1058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059" name="Shape 1059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060" name="Shape 1060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061" name="Shape 1061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Shape 1062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Shape 1063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064" name="Shape 1064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1065" name="Shape 1065"/>
          <p:cNvSpPr txBox="1"/>
          <p:nvPr/>
        </p:nvSpPr>
        <p:spPr>
          <a:xfrm>
            <a:off x="5345975" y="33027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1066" name="Shape 1066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7" name="Shape 1067"/>
          <p:cNvCxnSpPr>
            <a:stCxn id="1066" idx="0"/>
            <a:endCxn id="1062" idx="3"/>
          </p:cNvCxnSpPr>
          <p:nvPr/>
        </p:nvCxnSpPr>
        <p:spPr>
          <a:xfrm rot="10800000" flipH="1">
            <a:off x="4669971" y="1964574"/>
            <a:ext cx="270900" cy="464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68" name="Shape 1068"/>
          <p:cNvCxnSpPr>
            <a:stCxn id="1062" idx="6"/>
            <a:endCxn id="1044" idx="1"/>
          </p:cNvCxnSpPr>
          <p:nvPr/>
        </p:nvCxnSpPr>
        <p:spPr>
          <a:xfrm>
            <a:off x="5035731" y="1925190"/>
            <a:ext cx="2080200" cy="10140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69" name="Shape 1069"/>
          <p:cNvCxnSpPr>
            <a:stCxn id="1044" idx="3"/>
            <a:endCxn id="1045" idx="7"/>
          </p:cNvCxnSpPr>
          <p:nvPr/>
        </p:nvCxnSpPr>
        <p:spPr>
          <a:xfrm flipH="1">
            <a:off x="6120523" y="3017586"/>
            <a:ext cx="995400" cy="800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70" name="Shape 1070"/>
          <p:cNvCxnSpPr>
            <a:stCxn id="1045" idx="2"/>
            <a:endCxn id="1048" idx="6"/>
          </p:cNvCxnSpPr>
          <p:nvPr/>
        </p:nvCxnSpPr>
        <p:spPr>
          <a:xfrm rot="10800000">
            <a:off x="4725462" y="3843878"/>
            <a:ext cx="1300200" cy="13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71" name="Shape 1071"/>
          <p:cNvCxnSpPr>
            <a:stCxn id="1045" idx="1"/>
            <a:endCxn id="1052" idx="5"/>
          </p:cNvCxnSpPr>
          <p:nvPr/>
        </p:nvCxnSpPr>
        <p:spPr>
          <a:xfrm rot="10800000">
            <a:off x="5284123" y="3487822"/>
            <a:ext cx="757800" cy="330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72" name="Shape 1072"/>
          <p:cNvCxnSpPr>
            <a:stCxn id="1045" idx="1"/>
            <a:endCxn id="1047" idx="5"/>
          </p:cNvCxnSpPr>
          <p:nvPr/>
        </p:nvCxnSpPr>
        <p:spPr>
          <a:xfrm rot="10800000">
            <a:off x="5061523" y="2875222"/>
            <a:ext cx="980400" cy="942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73" name="Shape 1073"/>
          <p:cNvCxnSpPr>
            <a:stCxn id="1045" idx="1"/>
            <a:endCxn id="1043" idx="5"/>
          </p:cNvCxnSpPr>
          <p:nvPr/>
        </p:nvCxnSpPr>
        <p:spPr>
          <a:xfrm rot="10800000">
            <a:off x="5440723" y="2586622"/>
            <a:ext cx="601200" cy="1231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074" name="Shape 1074"/>
          <p:cNvSpPr/>
          <p:nvPr/>
        </p:nvSpPr>
        <p:spPr>
          <a:xfrm rot="-6264290">
            <a:off x="5898582" y="3514629"/>
            <a:ext cx="196878" cy="3483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58055" y="15161"/>
                  <a:pt x="116111" y="30322"/>
                  <a:pt x="119809" y="50322"/>
                </a:cubicBezTo>
                <a:cubicBezTo>
                  <a:pt x="123507" y="70322"/>
                  <a:pt x="72846" y="95161"/>
                  <a:pt x="22187" y="12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Shape 1075"/>
          <p:cNvSpPr txBox="1"/>
          <p:nvPr/>
        </p:nvSpPr>
        <p:spPr>
          <a:xfrm>
            <a:off x="816425" y="2106950"/>
            <a:ext cx="3282900" cy="16113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Point 0 forms the biggest angle with point 2 and 1.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0" name="Shape 1080"/>
          <p:cNvCxnSpPr/>
          <p:nvPr/>
        </p:nvCxnSpPr>
        <p:spPr>
          <a:xfrm rot="10800000">
            <a:off x="4669971" y="2533177"/>
            <a:ext cx="0" cy="1255049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dash"/>
            <a:miter/>
            <a:headEnd type="none" w="med" len="med"/>
            <a:tailEnd type="triangle" w="lg" len="lg"/>
          </a:ln>
        </p:spPr>
      </p:cxnSp>
      <p:sp>
        <p:nvSpPr>
          <p:cNvPr id="1081" name="Shape 1081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Shape 1082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Shape 1083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Shape 1084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Shape 1085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Shape 1086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Shape 1087"/>
          <p:cNvSpPr/>
          <p:nvPr/>
        </p:nvSpPr>
        <p:spPr>
          <a:xfrm>
            <a:off x="5345975" y="249173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Shape 1088"/>
          <p:cNvSpPr/>
          <p:nvPr/>
        </p:nvSpPr>
        <p:spPr>
          <a:xfrm>
            <a:off x="7099662" y="292281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Shape 1089"/>
          <p:cNvSpPr/>
          <p:nvPr/>
        </p:nvSpPr>
        <p:spPr>
          <a:xfrm>
            <a:off x="6025662" y="3801561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Shape 1090"/>
          <p:cNvSpPr/>
          <p:nvPr/>
        </p:nvSpPr>
        <p:spPr>
          <a:xfrm>
            <a:off x="5189220" y="3393075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Shape 1091"/>
          <p:cNvSpPr/>
          <p:nvPr/>
        </p:nvSpPr>
        <p:spPr>
          <a:xfrm>
            <a:off x="4966751" y="2780346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Shape 1092"/>
          <p:cNvSpPr/>
          <p:nvPr/>
        </p:nvSpPr>
        <p:spPr>
          <a:xfrm>
            <a:off x="4614454" y="3788227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Shape 1093"/>
          <p:cNvSpPr txBox="1"/>
          <p:nvPr/>
        </p:nvSpPr>
        <p:spPr>
          <a:xfrm>
            <a:off x="4418978" y="386345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1094" name="Shape 1094"/>
          <p:cNvSpPr txBox="1"/>
          <p:nvPr/>
        </p:nvSpPr>
        <p:spPr>
          <a:xfrm>
            <a:off x="5846796" y="34412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95" name="Shape 1095"/>
          <p:cNvSpPr txBox="1"/>
          <p:nvPr/>
        </p:nvSpPr>
        <p:spPr>
          <a:xfrm>
            <a:off x="7062257" y="3033847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096" name="Shape 1096"/>
          <p:cNvSpPr txBox="1"/>
          <p:nvPr/>
        </p:nvSpPr>
        <p:spPr>
          <a:xfrm>
            <a:off x="5467009" y="2404593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097" name="Shape 1097"/>
          <p:cNvSpPr txBox="1"/>
          <p:nvPr/>
        </p:nvSpPr>
        <p:spPr>
          <a:xfrm>
            <a:off x="4986950" y="251878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6406333" y="2709462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099" name="Shape 1099"/>
          <p:cNvSpPr/>
          <p:nvPr/>
        </p:nvSpPr>
        <p:spPr>
          <a:xfrm>
            <a:off x="6424692" y="2583609"/>
            <a:ext cx="111034" cy="11103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Shape 1100"/>
          <p:cNvSpPr/>
          <p:nvPr/>
        </p:nvSpPr>
        <p:spPr>
          <a:xfrm>
            <a:off x="4924697" y="1869672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Shape 1101"/>
          <p:cNvSpPr txBox="1"/>
          <p:nvPr/>
        </p:nvSpPr>
        <p:spPr>
          <a:xfrm>
            <a:off x="5119710" y="1759176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102" name="Shape 1102"/>
          <p:cNvSpPr txBox="1"/>
          <p:nvPr/>
        </p:nvSpPr>
        <p:spPr>
          <a:xfrm>
            <a:off x="4321809" y="2353239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1103" name="Shape 1103"/>
          <p:cNvSpPr txBox="1"/>
          <p:nvPr/>
        </p:nvSpPr>
        <p:spPr>
          <a:xfrm>
            <a:off x="5345975" y="3302775"/>
            <a:ext cx="226264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1104" name="Shape 1104"/>
          <p:cNvSpPr/>
          <p:nvPr/>
        </p:nvSpPr>
        <p:spPr>
          <a:xfrm>
            <a:off x="4614454" y="2428674"/>
            <a:ext cx="111034" cy="111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5" name="Shape 1105"/>
          <p:cNvCxnSpPr>
            <a:stCxn id="1104" idx="0"/>
            <a:endCxn id="1100" idx="3"/>
          </p:cNvCxnSpPr>
          <p:nvPr/>
        </p:nvCxnSpPr>
        <p:spPr>
          <a:xfrm rot="10800000" flipH="1">
            <a:off x="4669971" y="1964574"/>
            <a:ext cx="270900" cy="464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miter/>
            <a:headEnd type="none" w="med" len="med"/>
            <a:tailEnd type="triangle" w="lg" len="lg"/>
          </a:ln>
        </p:spPr>
      </p:cxnSp>
      <p:cxnSp>
        <p:nvCxnSpPr>
          <p:cNvPr id="1106" name="Shape 1106"/>
          <p:cNvCxnSpPr>
            <a:stCxn id="1100" idx="6"/>
            <a:endCxn id="1082" idx="1"/>
          </p:cNvCxnSpPr>
          <p:nvPr/>
        </p:nvCxnSpPr>
        <p:spPr>
          <a:xfrm>
            <a:off x="5035731" y="1925190"/>
            <a:ext cx="2080200" cy="10140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miter/>
            <a:headEnd type="none" w="med" len="med"/>
            <a:tailEnd type="triangle" w="lg" len="lg"/>
          </a:ln>
        </p:spPr>
      </p:cxnSp>
      <p:cxnSp>
        <p:nvCxnSpPr>
          <p:cNvPr id="1107" name="Shape 1107"/>
          <p:cNvCxnSpPr>
            <a:stCxn id="1082" idx="3"/>
            <a:endCxn id="1083" idx="7"/>
          </p:cNvCxnSpPr>
          <p:nvPr/>
        </p:nvCxnSpPr>
        <p:spPr>
          <a:xfrm flipH="1">
            <a:off x="6120523" y="3017586"/>
            <a:ext cx="995400" cy="800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miter/>
            <a:headEnd type="none" w="med" len="med"/>
            <a:tailEnd type="triangle" w="lg" len="lg"/>
          </a:ln>
        </p:spPr>
      </p:cxnSp>
      <p:cxnSp>
        <p:nvCxnSpPr>
          <p:cNvPr id="1108" name="Shape 1108"/>
          <p:cNvCxnSpPr>
            <a:stCxn id="1083" idx="2"/>
            <a:endCxn id="1086" idx="6"/>
          </p:cNvCxnSpPr>
          <p:nvPr/>
        </p:nvCxnSpPr>
        <p:spPr>
          <a:xfrm rot="10800000">
            <a:off x="4725462" y="3843878"/>
            <a:ext cx="1300200" cy="13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miter/>
            <a:headEnd type="none" w="med" len="med"/>
            <a:tailEnd type="triangle" w="lg" len="lg"/>
          </a:ln>
        </p:spPr>
      </p:cxnSp>
      <p:sp>
        <p:nvSpPr>
          <p:cNvPr id="1109" name="Shape 1109"/>
          <p:cNvSpPr txBox="1"/>
          <p:nvPr/>
        </p:nvSpPr>
        <p:spPr>
          <a:xfrm>
            <a:off x="816423" y="2106951"/>
            <a:ext cx="3383400" cy="1756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It returns to start point 0, the algorithm ends here.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Time complexity</a:t>
            </a:r>
          </a:p>
        </p:txBody>
      </p:sp>
      <p:pic>
        <p:nvPicPr>
          <p:cNvPr id="1115" name="Shape 1115"/>
          <p:cNvPicPr preferRelativeResize="0"/>
          <p:nvPr/>
        </p:nvPicPr>
        <p:blipFill rotWithShape="1">
          <a:blip r:embed="rId3">
            <a:alphaModFix/>
          </a:blip>
          <a:srcRect t="14809" b="24095"/>
          <a:stretch/>
        </p:blipFill>
        <p:spPr>
          <a:xfrm>
            <a:off x="623400" y="1239112"/>
            <a:ext cx="5080324" cy="261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Shape 1116"/>
          <p:cNvSpPr/>
          <p:nvPr/>
        </p:nvSpPr>
        <p:spPr>
          <a:xfrm>
            <a:off x="5431973" y="2420925"/>
            <a:ext cx="765354" cy="301643"/>
          </a:xfrm>
          <a:custGeom>
            <a:avLst/>
            <a:gdLst/>
            <a:ahLst/>
            <a:cxnLst/>
            <a:rect l="0" t="0" r="0" b="0"/>
            <a:pathLst>
              <a:path w="38460" h="19417" extrusionOk="0">
                <a:moveTo>
                  <a:pt x="0" y="10829"/>
                </a:moveTo>
                <a:lnTo>
                  <a:pt x="14189" y="0"/>
                </a:lnTo>
                <a:lnTo>
                  <a:pt x="35846" y="0"/>
                </a:lnTo>
                <a:lnTo>
                  <a:pt x="23150" y="10829"/>
                </a:lnTo>
                <a:lnTo>
                  <a:pt x="38460" y="18670"/>
                </a:lnTo>
                <a:lnTo>
                  <a:pt x="13069" y="19417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117" name="Shape 1117"/>
          <p:cNvSpPr txBox="1"/>
          <p:nvPr/>
        </p:nvSpPr>
        <p:spPr>
          <a:xfrm>
            <a:off x="6346775" y="22581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Order of n</a:t>
            </a:r>
          </a:p>
        </p:txBody>
      </p:sp>
      <p:sp>
        <p:nvSpPr>
          <p:cNvPr id="1118" name="Shape 1118"/>
          <p:cNvSpPr/>
          <p:nvPr/>
        </p:nvSpPr>
        <p:spPr>
          <a:xfrm>
            <a:off x="5584373" y="3182924"/>
            <a:ext cx="765354" cy="301643"/>
          </a:xfrm>
          <a:custGeom>
            <a:avLst/>
            <a:gdLst/>
            <a:ahLst/>
            <a:cxnLst/>
            <a:rect l="0" t="0" r="0" b="0"/>
            <a:pathLst>
              <a:path w="38460" h="19417" extrusionOk="0">
                <a:moveTo>
                  <a:pt x="0" y="10829"/>
                </a:moveTo>
                <a:lnTo>
                  <a:pt x="14189" y="0"/>
                </a:lnTo>
                <a:lnTo>
                  <a:pt x="35846" y="0"/>
                </a:lnTo>
                <a:lnTo>
                  <a:pt x="23150" y="10829"/>
                </a:lnTo>
                <a:lnTo>
                  <a:pt x="38460" y="18670"/>
                </a:lnTo>
                <a:lnTo>
                  <a:pt x="13069" y="19417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119" name="Shape 1119"/>
          <p:cNvSpPr txBox="1"/>
          <p:nvPr/>
        </p:nvSpPr>
        <p:spPr>
          <a:xfrm>
            <a:off x="6499175" y="30201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Order of h</a:t>
            </a:r>
          </a:p>
        </p:txBody>
      </p:sp>
      <p:sp>
        <p:nvSpPr>
          <p:cNvPr id="1120" name="Shape 1120"/>
          <p:cNvSpPr txBox="1"/>
          <p:nvPr/>
        </p:nvSpPr>
        <p:spPr>
          <a:xfrm>
            <a:off x="1266725" y="3647400"/>
            <a:ext cx="5411700" cy="38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h : The number of points on convex hull</a:t>
            </a:r>
          </a:p>
        </p:txBody>
      </p:sp>
      <p:sp>
        <p:nvSpPr>
          <p:cNvPr id="1121" name="Shape 1121"/>
          <p:cNvSpPr txBox="1"/>
          <p:nvPr/>
        </p:nvSpPr>
        <p:spPr>
          <a:xfrm>
            <a:off x="2185825" y="4252400"/>
            <a:ext cx="3288300" cy="38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>
                <a:solidFill>
                  <a:srgbClr val="FF0000"/>
                </a:solidFill>
              </a:rPr>
              <a:t>Time complexity: O(nh)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Graham Scan vs. Jarvis March</a:t>
            </a:r>
          </a:p>
        </p:txBody>
      </p:sp>
      <p:sp>
        <p:nvSpPr>
          <p:cNvPr id="1127" name="Shape 1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Time complexity of Jarvis March not necessarily worse than Graham’s scan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 dirty="0">
                <a:solidFill>
                  <a:srgbClr val="000000"/>
                </a:solidFill>
              </a:rPr>
              <a:t>Is better in the case of small h (h &lt; </a:t>
            </a:r>
            <a:r>
              <a:rPr lang="en-GB" sz="1800" dirty="0" err="1">
                <a:solidFill>
                  <a:srgbClr val="000000"/>
                </a:solidFill>
              </a:rPr>
              <a:t>logn</a:t>
            </a:r>
            <a:r>
              <a:rPr lang="en-GB" sz="1800" dirty="0">
                <a:solidFill>
                  <a:srgbClr val="000000"/>
                </a:solidFill>
              </a:rPr>
              <a:t>)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Which to use depends on,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 dirty="0">
                <a:solidFill>
                  <a:srgbClr val="000000"/>
                </a:solidFill>
              </a:rPr>
              <a:t>The application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 dirty="0">
                <a:solidFill>
                  <a:srgbClr val="000000"/>
                </a:solidFill>
              </a:rPr>
              <a:t>What usually happens in practice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 txBox="1">
            <a:spLocks noGrp="1"/>
          </p:cNvSpPr>
          <p:nvPr>
            <p:ph type="title"/>
          </p:nvPr>
        </p:nvSpPr>
        <p:spPr>
          <a:xfrm>
            <a:off x="311700" y="1955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>
                <a:latin typeface="+mj-lt"/>
              </a:rPr>
              <a:t>Chan’s algorithm</a:t>
            </a:r>
          </a:p>
        </p:txBody>
      </p:sp>
      <p:sp>
        <p:nvSpPr>
          <p:cNvPr id="1133" name="Shape 1133"/>
          <p:cNvSpPr txBox="1"/>
          <p:nvPr/>
        </p:nvSpPr>
        <p:spPr>
          <a:xfrm>
            <a:off x="6010725" y="3472100"/>
            <a:ext cx="2279700" cy="9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Himeshi De Silva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Polar angle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In the plane, the polar angle θ is the </a:t>
            </a:r>
            <a:r>
              <a:rPr lang="en-GB">
                <a:solidFill>
                  <a:srgbClr val="FF0000"/>
                </a:solidFill>
              </a:rPr>
              <a:t>counterclockwise</a:t>
            </a:r>
            <a:r>
              <a:rPr lang="en-GB">
                <a:solidFill>
                  <a:srgbClr val="000000"/>
                </a:solidFill>
              </a:rPr>
              <a:t> angle from x-axis at which a point in the x-y plane lies.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132" y="2086557"/>
            <a:ext cx="3185224" cy="22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Chan’s algorithm</a:t>
            </a:r>
          </a:p>
        </p:txBody>
      </p:sp>
      <p:sp>
        <p:nvSpPr>
          <p:cNvPr id="1139" name="Shape 1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Aims to improve the time complexity to a better value than that of Graham’s Scan and Jarvis March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Output sensitive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140" name="Shape 1140"/>
          <p:cNvSpPr txBox="1">
            <a:spLocks noGrp="1"/>
          </p:cNvSpPr>
          <p:nvPr>
            <p:ph type="body" idx="1"/>
          </p:nvPr>
        </p:nvSpPr>
        <p:spPr>
          <a:xfrm>
            <a:off x="464100" y="2812500"/>
            <a:ext cx="8520600" cy="878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Key idea: The wrapping step of the Jarvis March can be made faster by performing some preprocessing on the points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Chan’s algorithm</a:t>
            </a:r>
          </a:p>
        </p:txBody>
      </p:sp>
      <p:sp>
        <p:nvSpPr>
          <p:cNvPr id="1146" name="Shape 1146"/>
          <p:cNvSpPr txBox="1">
            <a:spLocks noGrp="1"/>
          </p:cNvSpPr>
          <p:nvPr>
            <p:ph type="body" idx="1"/>
          </p:nvPr>
        </p:nvSpPr>
        <p:spPr>
          <a:xfrm>
            <a:off x="7039800" y="2364350"/>
            <a:ext cx="1954500" cy="95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</a:rPr>
              <a:t>P - a set of n ≥ 3 points in 2D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FF"/>
              </a:solidFill>
            </a:endParaRPr>
          </a:p>
        </p:txBody>
      </p:sp>
      <p:grpSp>
        <p:nvGrpSpPr>
          <p:cNvPr id="1147" name="Shape 1147"/>
          <p:cNvGrpSpPr/>
          <p:nvPr/>
        </p:nvGrpSpPr>
        <p:grpSpPr>
          <a:xfrm>
            <a:off x="216450" y="1017712"/>
            <a:ext cx="6581762" cy="3870686"/>
            <a:chOff x="216450" y="1017712"/>
            <a:chExt cx="6581762" cy="3870686"/>
          </a:xfrm>
        </p:grpSpPr>
        <p:pic>
          <p:nvPicPr>
            <p:cNvPr id="1148" name="Shape 11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687" y="1017712"/>
              <a:ext cx="6486525" cy="206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9" name="Shape 1149"/>
            <p:cNvPicPr preferRelativeResize="0"/>
            <p:nvPr/>
          </p:nvPicPr>
          <p:blipFill rotWithShape="1">
            <a:blip r:embed="rId4">
              <a:alphaModFix/>
            </a:blip>
            <a:srcRect t="4507"/>
            <a:stretch/>
          </p:blipFill>
          <p:spPr>
            <a:xfrm>
              <a:off x="216450" y="2987374"/>
              <a:ext cx="6505575" cy="19010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Chan’s algorithm: Phase 1</a:t>
            </a:r>
          </a:p>
        </p:txBody>
      </p:sp>
      <p:sp>
        <p:nvSpPr>
          <p:cNvPr id="1155" name="Shape 1155"/>
          <p:cNvSpPr txBox="1">
            <a:spLocks noGrp="1"/>
          </p:cNvSpPr>
          <p:nvPr>
            <p:ph type="body" idx="1"/>
          </p:nvPr>
        </p:nvSpPr>
        <p:spPr>
          <a:xfrm>
            <a:off x="311700" y="11433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</p:txBody>
      </p:sp>
      <p:grpSp>
        <p:nvGrpSpPr>
          <p:cNvPr id="1156" name="Shape 1156"/>
          <p:cNvGrpSpPr/>
          <p:nvPr/>
        </p:nvGrpSpPr>
        <p:grpSpPr>
          <a:xfrm>
            <a:off x="3000207" y="2745720"/>
            <a:ext cx="2230826" cy="2150022"/>
            <a:chOff x="2758775" y="1152475"/>
            <a:chExt cx="3883750" cy="3743075"/>
          </a:xfrm>
        </p:grpSpPr>
        <p:sp>
          <p:nvSpPr>
            <p:cNvPr id="1157" name="Shape 1157"/>
            <p:cNvSpPr/>
            <p:nvPr/>
          </p:nvSpPr>
          <p:spPr>
            <a:xfrm>
              <a:off x="2758775" y="24571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3644650" y="155517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5704100" y="26152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6131550" y="16124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4954500" y="115247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3484100" y="27619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4655612" y="25327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4843275" y="168110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5072475" y="368550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6413325" y="280187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4026050" y="2232437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4207175" y="196062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5293550" y="18416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4207175" y="353067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3977975" y="30779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5255650" y="323032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3134275" y="368550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3977975" y="46663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5255650" y="45035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4554175" y="288642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177" name="Shape 1177"/>
            <p:cNvCxnSpPr>
              <a:stCxn id="1157" idx="7"/>
              <a:endCxn id="1158" idx="3"/>
            </p:cNvCxnSpPr>
            <p:nvPr/>
          </p:nvCxnSpPr>
          <p:spPr>
            <a:xfrm rot="10800000" flipH="1">
              <a:off x="2954409" y="1750615"/>
              <a:ext cx="723900" cy="74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78" name="Shape 1178"/>
            <p:cNvCxnSpPr>
              <a:stCxn id="1158" idx="6"/>
              <a:endCxn id="1164" idx="2"/>
            </p:cNvCxnSpPr>
            <p:nvPr/>
          </p:nvCxnSpPr>
          <p:spPr>
            <a:xfrm>
              <a:off x="3873850" y="1669775"/>
              <a:ext cx="969300" cy="12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79" name="Shape 1179"/>
            <p:cNvCxnSpPr>
              <a:stCxn id="1157" idx="5"/>
              <a:endCxn id="1162" idx="2"/>
            </p:cNvCxnSpPr>
            <p:nvPr/>
          </p:nvCxnSpPr>
          <p:spPr>
            <a:xfrm>
              <a:off x="2954409" y="2652784"/>
              <a:ext cx="529500" cy="22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0" name="Shape 1180"/>
            <p:cNvCxnSpPr>
              <a:stCxn id="1162" idx="6"/>
              <a:endCxn id="1163" idx="2"/>
            </p:cNvCxnSpPr>
            <p:nvPr/>
          </p:nvCxnSpPr>
          <p:spPr>
            <a:xfrm rot="10800000" flipH="1">
              <a:off x="3713300" y="2647350"/>
              <a:ext cx="942300" cy="22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1" name="Shape 1181"/>
            <p:cNvCxnSpPr>
              <a:stCxn id="1163" idx="0"/>
              <a:endCxn id="1164" idx="4"/>
            </p:cNvCxnSpPr>
            <p:nvPr/>
          </p:nvCxnSpPr>
          <p:spPr>
            <a:xfrm rot="10800000" flipH="1">
              <a:off x="4770212" y="1910250"/>
              <a:ext cx="187500" cy="62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2" name="Shape 1182"/>
            <p:cNvCxnSpPr>
              <a:stCxn id="1168" idx="7"/>
              <a:endCxn id="1161" idx="3"/>
            </p:cNvCxnSpPr>
            <p:nvPr/>
          </p:nvCxnSpPr>
          <p:spPr>
            <a:xfrm rot="10800000" flipH="1">
              <a:off x="4402809" y="1347990"/>
              <a:ext cx="585600" cy="64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3" name="Shape 1183"/>
            <p:cNvCxnSpPr>
              <a:stCxn id="1161" idx="6"/>
              <a:endCxn id="1160" idx="2"/>
            </p:cNvCxnSpPr>
            <p:nvPr/>
          </p:nvCxnSpPr>
          <p:spPr>
            <a:xfrm>
              <a:off x="5183700" y="1267075"/>
              <a:ext cx="948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4" name="Shape 1184"/>
            <p:cNvCxnSpPr>
              <a:stCxn id="1160" idx="4"/>
              <a:endCxn id="1159" idx="7"/>
            </p:cNvCxnSpPr>
            <p:nvPr/>
          </p:nvCxnSpPr>
          <p:spPr>
            <a:xfrm flipH="1">
              <a:off x="5899950" y="1841650"/>
              <a:ext cx="346200" cy="80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5" name="Shape 1185"/>
            <p:cNvCxnSpPr>
              <a:stCxn id="1159" idx="3"/>
              <a:endCxn id="1176" idx="6"/>
            </p:cNvCxnSpPr>
            <p:nvPr/>
          </p:nvCxnSpPr>
          <p:spPr>
            <a:xfrm flipH="1">
              <a:off x="4783365" y="2810884"/>
              <a:ext cx="954300" cy="1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6" name="Shape 1186"/>
            <p:cNvCxnSpPr>
              <a:stCxn id="1176" idx="0"/>
              <a:endCxn id="1168" idx="4"/>
            </p:cNvCxnSpPr>
            <p:nvPr/>
          </p:nvCxnSpPr>
          <p:spPr>
            <a:xfrm rot="10800000">
              <a:off x="4321975" y="2189825"/>
              <a:ext cx="346800" cy="69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7" name="Shape 1187"/>
            <p:cNvCxnSpPr>
              <a:endCxn id="1169" idx="2"/>
            </p:cNvCxnSpPr>
            <p:nvPr/>
          </p:nvCxnSpPr>
          <p:spPr>
            <a:xfrm rot="10800000" flipH="1">
              <a:off x="4255250" y="1956250"/>
              <a:ext cx="1038300" cy="390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8" name="Shape 1188"/>
            <p:cNvCxnSpPr>
              <a:stCxn id="1169" idx="5"/>
              <a:endCxn id="1166" idx="1"/>
            </p:cNvCxnSpPr>
            <p:nvPr/>
          </p:nvCxnSpPr>
          <p:spPr>
            <a:xfrm>
              <a:off x="5489184" y="2037284"/>
              <a:ext cx="957900" cy="79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9" name="Shape 1189"/>
            <p:cNvCxnSpPr>
              <a:stCxn id="1166" idx="3"/>
              <a:endCxn id="1165" idx="6"/>
            </p:cNvCxnSpPr>
            <p:nvPr/>
          </p:nvCxnSpPr>
          <p:spPr>
            <a:xfrm flipH="1">
              <a:off x="5301490" y="2997509"/>
              <a:ext cx="1145400" cy="80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90" name="Shape 1190"/>
            <p:cNvCxnSpPr>
              <a:stCxn id="1165" idx="2"/>
              <a:endCxn id="1170" idx="6"/>
            </p:cNvCxnSpPr>
            <p:nvPr/>
          </p:nvCxnSpPr>
          <p:spPr>
            <a:xfrm rot="10800000">
              <a:off x="4436475" y="3645600"/>
              <a:ext cx="636000" cy="15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91" name="Shape 1191"/>
            <p:cNvCxnSpPr>
              <a:stCxn id="1170" idx="0"/>
              <a:endCxn id="1167" idx="4"/>
            </p:cNvCxnSpPr>
            <p:nvPr/>
          </p:nvCxnSpPr>
          <p:spPr>
            <a:xfrm rot="10800000">
              <a:off x="4140575" y="2461475"/>
              <a:ext cx="181200" cy="106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92" name="Shape 1192"/>
            <p:cNvCxnSpPr>
              <a:stCxn id="1173" idx="6"/>
              <a:endCxn id="1171" idx="3"/>
            </p:cNvCxnSpPr>
            <p:nvPr/>
          </p:nvCxnSpPr>
          <p:spPr>
            <a:xfrm rot="10800000" flipH="1">
              <a:off x="3363475" y="3273600"/>
              <a:ext cx="648300" cy="5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93" name="Shape 1193"/>
            <p:cNvCxnSpPr>
              <a:stCxn id="1171" idx="6"/>
              <a:endCxn id="1172" idx="2"/>
            </p:cNvCxnSpPr>
            <p:nvPr/>
          </p:nvCxnSpPr>
          <p:spPr>
            <a:xfrm>
              <a:off x="4207175" y="3192550"/>
              <a:ext cx="10482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94" name="Shape 1194"/>
            <p:cNvCxnSpPr>
              <a:stCxn id="1172" idx="4"/>
              <a:endCxn id="1175" idx="0"/>
            </p:cNvCxnSpPr>
            <p:nvPr/>
          </p:nvCxnSpPr>
          <p:spPr>
            <a:xfrm>
              <a:off x="5370250" y="3459525"/>
              <a:ext cx="0" cy="104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95" name="Shape 1195"/>
            <p:cNvCxnSpPr>
              <a:stCxn id="1175" idx="2"/>
              <a:endCxn id="1174" idx="6"/>
            </p:cNvCxnSpPr>
            <p:nvPr/>
          </p:nvCxnSpPr>
          <p:spPr>
            <a:xfrm flipH="1">
              <a:off x="4207450" y="4618150"/>
              <a:ext cx="1048200" cy="162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96" name="Shape 1196"/>
            <p:cNvCxnSpPr>
              <a:stCxn id="1173" idx="5"/>
              <a:endCxn id="1174" idx="1"/>
            </p:cNvCxnSpPr>
            <p:nvPr/>
          </p:nvCxnSpPr>
          <p:spPr>
            <a:xfrm>
              <a:off x="3329909" y="3881134"/>
              <a:ext cx="681600" cy="81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197" name="Shape 1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50" y="1181625"/>
            <a:ext cx="640080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2" name="Shape 1202"/>
          <p:cNvGrpSpPr/>
          <p:nvPr/>
        </p:nvGrpSpPr>
        <p:grpSpPr>
          <a:xfrm>
            <a:off x="311700" y="961416"/>
            <a:ext cx="6581775" cy="2442457"/>
            <a:chOff x="216450" y="2445941"/>
            <a:chExt cx="6581775" cy="2442457"/>
          </a:xfrm>
        </p:grpSpPr>
        <p:pic>
          <p:nvPicPr>
            <p:cNvPr id="1203" name="Shape 1203"/>
            <p:cNvPicPr preferRelativeResize="0"/>
            <p:nvPr/>
          </p:nvPicPr>
          <p:blipFill rotWithShape="1">
            <a:blip r:embed="rId3">
              <a:alphaModFix/>
            </a:blip>
            <a:srcRect t="69098"/>
            <a:stretch/>
          </p:blipFill>
          <p:spPr>
            <a:xfrm>
              <a:off x="311700" y="2445941"/>
              <a:ext cx="6486525" cy="638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4" name="Shape 1204"/>
            <p:cNvPicPr preferRelativeResize="0"/>
            <p:nvPr/>
          </p:nvPicPr>
          <p:blipFill rotWithShape="1">
            <a:blip r:embed="rId4">
              <a:alphaModFix/>
            </a:blip>
            <a:srcRect t="4507"/>
            <a:stretch/>
          </p:blipFill>
          <p:spPr>
            <a:xfrm>
              <a:off x="216450" y="2987374"/>
              <a:ext cx="6505575" cy="19010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5" name="Shape 1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Chan’s algorithm: Phase 2</a:t>
            </a:r>
          </a:p>
        </p:txBody>
      </p:sp>
      <p:sp>
        <p:nvSpPr>
          <p:cNvPr id="1206" name="Shape 1206"/>
          <p:cNvSpPr txBox="1"/>
          <p:nvPr/>
        </p:nvSpPr>
        <p:spPr>
          <a:xfrm>
            <a:off x="565775" y="3588450"/>
            <a:ext cx="4122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8)</a:t>
            </a:r>
          </a:p>
        </p:txBody>
      </p:sp>
      <p:sp>
        <p:nvSpPr>
          <p:cNvPr id="1207" name="Shape 1207"/>
          <p:cNvSpPr txBox="1"/>
          <p:nvPr/>
        </p:nvSpPr>
        <p:spPr>
          <a:xfrm>
            <a:off x="3918575" y="3588450"/>
            <a:ext cx="4122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7)</a:t>
            </a:r>
          </a:p>
        </p:txBody>
      </p:sp>
      <p:grpSp>
        <p:nvGrpSpPr>
          <p:cNvPr id="1208" name="Shape 1208"/>
          <p:cNvGrpSpPr/>
          <p:nvPr/>
        </p:nvGrpSpPr>
        <p:grpSpPr>
          <a:xfrm>
            <a:off x="4968728" y="3327607"/>
            <a:ext cx="1539906" cy="1484129"/>
            <a:chOff x="2758775" y="1152475"/>
            <a:chExt cx="3883750" cy="3743075"/>
          </a:xfrm>
        </p:grpSpPr>
        <p:sp>
          <p:nvSpPr>
            <p:cNvPr id="1209" name="Shape 1209"/>
            <p:cNvSpPr/>
            <p:nvPr/>
          </p:nvSpPr>
          <p:spPr>
            <a:xfrm>
              <a:off x="2758775" y="24571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644650" y="155517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5704100" y="26152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6131550" y="16124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954500" y="115247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3484100" y="27619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655612" y="25327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843275" y="168110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5072475" y="368550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6413325" y="280187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026050" y="2232437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4207175" y="196062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5293550" y="18416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4207175" y="353067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3977975" y="30779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5255650" y="323032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3134275" y="368550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3977975" y="46663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5255650" y="4503550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554175" y="2886425"/>
              <a:ext cx="229200" cy="229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29" name="Shape 1229"/>
            <p:cNvCxnSpPr>
              <a:stCxn id="1209" idx="7"/>
              <a:endCxn id="1210" idx="3"/>
            </p:cNvCxnSpPr>
            <p:nvPr/>
          </p:nvCxnSpPr>
          <p:spPr>
            <a:xfrm rot="10800000" flipH="1">
              <a:off x="2954409" y="1750615"/>
              <a:ext cx="724200" cy="74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0" name="Shape 1230"/>
            <p:cNvCxnSpPr>
              <a:stCxn id="1210" idx="6"/>
              <a:endCxn id="1216" idx="2"/>
            </p:cNvCxnSpPr>
            <p:nvPr/>
          </p:nvCxnSpPr>
          <p:spPr>
            <a:xfrm>
              <a:off x="3873850" y="1669775"/>
              <a:ext cx="969300" cy="12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1" name="Shape 1231"/>
            <p:cNvCxnSpPr>
              <a:stCxn id="1209" idx="5"/>
              <a:endCxn id="1214" idx="2"/>
            </p:cNvCxnSpPr>
            <p:nvPr/>
          </p:nvCxnSpPr>
          <p:spPr>
            <a:xfrm>
              <a:off x="2954409" y="2652784"/>
              <a:ext cx="529500" cy="22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2" name="Shape 1232"/>
            <p:cNvCxnSpPr>
              <a:stCxn id="1214" idx="6"/>
              <a:endCxn id="1215" idx="2"/>
            </p:cNvCxnSpPr>
            <p:nvPr/>
          </p:nvCxnSpPr>
          <p:spPr>
            <a:xfrm rot="10800000" flipH="1">
              <a:off x="3713300" y="2647350"/>
              <a:ext cx="942000" cy="22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3" name="Shape 1233"/>
            <p:cNvCxnSpPr>
              <a:stCxn id="1215" idx="0"/>
              <a:endCxn id="1216" idx="4"/>
            </p:cNvCxnSpPr>
            <p:nvPr/>
          </p:nvCxnSpPr>
          <p:spPr>
            <a:xfrm rot="10800000" flipH="1">
              <a:off x="4770212" y="1909950"/>
              <a:ext cx="187500" cy="62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4" name="Shape 1234"/>
            <p:cNvCxnSpPr>
              <a:stCxn id="1220" idx="7"/>
              <a:endCxn id="1213" idx="3"/>
            </p:cNvCxnSpPr>
            <p:nvPr/>
          </p:nvCxnSpPr>
          <p:spPr>
            <a:xfrm rot="10800000" flipH="1">
              <a:off x="4402809" y="1347990"/>
              <a:ext cx="585600" cy="64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5" name="Shape 1235"/>
            <p:cNvCxnSpPr>
              <a:stCxn id="1213" idx="6"/>
              <a:endCxn id="1212" idx="2"/>
            </p:cNvCxnSpPr>
            <p:nvPr/>
          </p:nvCxnSpPr>
          <p:spPr>
            <a:xfrm>
              <a:off x="5183700" y="1267075"/>
              <a:ext cx="948000" cy="45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6" name="Shape 1236"/>
            <p:cNvCxnSpPr>
              <a:stCxn id="1212" idx="4"/>
              <a:endCxn id="1211" idx="7"/>
            </p:cNvCxnSpPr>
            <p:nvPr/>
          </p:nvCxnSpPr>
          <p:spPr>
            <a:xfrm flipH="1">
              <a:off x="5899650" y="1841650"/>
              <a:ext cx="3465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7" name="Shape 1237"/>
            <p:cNvCxnSpPr>
              <a:stCxn id="1211" idx="3"/>
              <a:endCxn id="1228" idx="6"/>
            </p:cNvCxnSpPr>
            <p:nvPr/>
          </p:nvCxnSpPr>
          <p:spPr>
            <a:xfrm flipH="1">
              <a:off x="4783665" y="2810884"/>
              <a:ext cx="954000" cy="18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8" name="Shape 1238"/>
            <p:cNvCxnSpPr>
              <a:stCxn id="1228" idx="0"/>
              <a:endCxn id="1220" idx="4"/>
            </p:cNvCxnSpPr>
            <p:nvPr/>
          </p:nvCxnSpPr>
          <p:spPr>
            <a:xfrm rot="10800000">
              <a:off x="4321375" y="2189525"/>
              <a:ext cx="347400" cy="696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9" name="Shape 1239"/>
            <p:cNvCxnSpPr>
              <a:endCxn id="1221" idx="2"/>
            </p:cNvCxnSpPr>
            <p:nvPr/>
          </p:nvCxnSpPr>
          <p:spPr>
            <a:xfrm rot="10800000" flipH="1">
              <a:off x="4255550" y="1956250"/>
              <a:ext cx="1038000" cy="391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0" name="Shape 1240"/>
            <p:cNvCxnSpPr>
              <a:stCxn id="1221" idx="5"/>
              <a:endCxn id="1218" idx="1"/>
            </p:cNvCxnSpPr>
            <p:nvPr/>
          </p:nvCxnSpPr>
          <p:spPr>
            <a:xfrm>
              <a:off x="5489184" y="2037284"/>
              <a:ext cx="957900" cy="79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1" name="Shape 1241"/>
            <p:cNvCxnSpPr>
              <a:stCxn id="1218" idx="3"/>
              <a:endCxn id="1217" idx="6"/>
            </p:cNvCxnSpPr>
            <p:nvPr/>
          </p:nvCxnSpPr>
          <p:spPr>
            <a:xfrm flipH="1">
              <a:off x="5301490" y="2997509"/>
              <a:ext cx="1145400" cy="80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2" name="Shape 1242"/>
            <p:cNvCxnSpPr>
              <a:stCxn id="1217" idx="2"/>
              <a:endCxn id="1222" idx="6"/>
            </p:cNvCxnSpPr>
            <p:nvPr/>
          </p:nvCxnSpPr>
          <p:spPr>
            <a:xfrm rot="10800000">
              <a:off x="4436175" y="3645000"/>
              <a:ext cx="636300" cy="15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3" name="Shape 1243"/>
            <p:cNvCxnSpPr>
              <a:stCxn id="1222" idx="0"/>
              <a:endCxn id="1219" idx="4"/>
            </p:cNvCxnSpPr>
            <p:nvPr/>
          </p:nvCxnSpPr>
          <p:spPr>
            <a:xfrm rot="10800000">
              <a:off x="4140875" y="2461475"/>
              <a:ext cx="180900" cy="106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4" name="Shape 1244"/>
            <p:cNvCxnSpPr>
              <a:stCxn id="1225" idx="6"/>
              <a:endCxn id="1223" idx="3"/>
            </p:cNvCxnSpPr>
            <p:nvPr/>
          </p:nvCxnSpPr>
          <p:spPr>
            <a:xfrm rot="10800000" flipH="1">
              <a:off x="3363475" y="3273600"/>
              <a:ext cx="648300" cy="5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5" name="Shape 1245"/>
            <p:cNvCxnSpPr>
              <a:stCxn id="1223" idx="6"/>
              <a:endCxn id="1224" idx="2"/>
            </p:cNvCxnSpPr>
            <p:nvPr/>
          </p:nvCxnSpPr>
          <p:spPr>
            <a:xfrm>
              <a:off x="4207175" y="3192550"/>
              <a:ext cx="1048800" cy="15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6" name="Shape 1246"/>
            <p:cNvCxnSpPr>
              <a:stCxn id="1224" idx="4"/>
              <a:endCxn id="1227" idx="0"/>
            </p:cNvCxnSpPr>
            <p:nvPr/>
          </p:nvCxnSpPr>
          <p:spPr>
            <a:xfrm>
              <a:off x="5370250" y="3459525"/>
              <a:ext cx="0" cy="104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7" name="Shape 1247"/>
            <p:cNvCxnSpPr>
              <a:stCxn id="1227" idx="2"/>
              <a:endCxn id="1226" idx="6"/>
            </p:cNvCxnSpPr>
            <p:nvPr/>
          </p:nvCxnSpPr>
          <p:spPr>
            <a:xfrm flipH="1">
              <a:off x="4206850" y="4618150"/>
              <a:ext cx="1048800" cy="16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8" name="Shape 1248"/>
            <p:cNvCxnSpPr>
              <a:stCxn id="1225" idx="5"/>
              <a:endCxn id="1226" idx="1"/>
            </p:cNvCxnSpPr>
            <p:nvPr/>
          </p:nvCxnSpPr>
          <p:spPr>
            <a:xfrm>
              <a:off x="3329909" y="3881134"/>
              <a:ext cx="681600" cy="8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249" name="Shape 1249"/>
          <p:cNvSpPr txBox="1"/>
          <p:nvPr/>
        </p:nvSpPr>
        <p:spPr>
          <a:xfrm>
            <a:off x="6589987" y="3675125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1</a:t>
            </a:r>
          </a:p>
        </p:txBody>
      </p:sp>
      <p:sp>
        <p:nvSpPr>
          <p:cNvPr id="1250" name="Shape 1250"/>
          <p:cNvSpPr txBox="1"/>
          <p:nvPr/>
        </p:nvSpPr>
        <p:spPr>
          <a:xfrm>
            <a:off x="6268250" y="4626700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0</a:t>
            </a:r>
          </a:p>
        </p:txBody>
      </p:sp>
      <p:sp>
        <p:nvSpPr>
          <p:cNvPr id="1251" name="Shape 1251"/>
          <p:cNvSpPr/>
          <p:nvPr/>
        </p:nvSpPr>
        <p:spPr>
          <a:xfrm>
            <a:off x="6086408" y="4949937"/>
            <a:ext cx="90900" cy="9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52" name="Shape 1252"/>
          <p:cNvCxnSpPr/>
          <p:nvPr/>
        </p:nvCxnSpPr>
        <p:spPr>
          <a:xfrm flipH="1">
            <a:off x="6148087" y="4039775"/>
            <a:ext cx="311400" cy="927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cxnSp>
        <p:nvCxnSpPr>
          <p:cNvPr id="1253" name="Shape 1253"/>
          <p:cNvCxnSpPr/>
          <p:nvPr/>
        </p:nvCxnSpPr>
        <p:spPr>
          <a:xfrm rot="10800000">
            <a:off x="5426066" y="3153703"/>
            <a:ext cx="1005000" cy="841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4" name="Shape 1254"/>
          <p:cNvCxnSpPr>
            <a:stCxn id="1218" idx="0"/>
          </p:cNvCxnSpPr>
          <p:nvPr/>
        </p:nvCxnSpPr>
        <p:spPr>
          <a:xfrm rot="10800000">
            <a:off x="6177296" y="2874594"/>
            <a:ext cx="285900" cy="110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5" name="Shape 1255"/>
          <p:cNvCxnSpPr>
            <a:stCxn id="1218" idx="2"/>
          </p:cNvCxnSpPr>
          <p:nvPr/>
        </p:nvCxnSpPr>
        <p:spPr>
          <a:xfrm rot="10800000">
            <a:off x="4957957" y="3334033"/>
            <a:ext cx="1459800" cy="69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6" name="Shape 1256"/>
          <p:cNvCxnSpPr>
            <a:stCxn id="1218" idx="2"/>
          </p:cNvCxnSpPr>
          <p:nvPr/>
        </p:nvCxnSpPr>
        <p:spPr>
          <a:xfrm flipH="1">
            <a:off x="4837657" y="4027033"/>
            <a:ext cx="1580100" cy="191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257" name="Shape 1257"/>
          <p:cNvGrpSpPr/>
          <p:nvPr/>
        </p:nvGrpSpPr>
        <p:grpSpPr>
          <a:xfrm>
            <a:off x="1734457" y="3300628"/>
            <a:ext cx="2102730" cy="2006396"/>
            <a:chOff x="1734457" y="3300628"/>
            <a:chExt cx="2102730" cy="2006396"/>
          </a:xfrm>
        </p:grpSpPr>
        <p:grpSp>
          <p:nvGrpSpPr>
            <p:cNvPr id="1258" name="Shape 1258"/>
            <p:cNvGrpSpPr/>
            <p:nvPr/>
          </p:nvGrpSpPr>
          <p:grpSpPr>
            <a:xfrm>
              <a:off x="1855328" y="3431032"/>
              <a:ext cx="1539906" cy="1484129"/>
              <a:chOff x="2758775" y="1152475"/>
              <a:chExt cx="3883750" cy="3743075"/>
            </a:xfrm>
          </p:grpSpPr>
          <p:sp>
            <p:nvSpPr>
              <p:cNvPr id="1259" name="Shape 1259"/>
              <p:cNvSpPr/>
              <p:nvPr/>
            </p:nvSpPr>
            <p:spPr>
              <a:xfrm>
                <a:off x="2758775" y="245715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0" name="Shape 1260"/>
              <p:cNvSpPr/>
              <p:nvPr/>
            </p:nvSpPr>
            <p:spPr>
              <a:xfrm>
                <a:off x="3644650" y="1555175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1" name="Shape 1261"/>
              <p:cNvSpPr/>
              <p:nvPr/>
            </p:nvSpPr>
            <p:spPr>
              <a:xfrm>
                <a:off x="5704100" y="261525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2" name="Shape 1262"/>
              <p:cNvSpPr/>
              <p:nvPr/>
            </p:nvSpPr>
            <p:spPr>
              <a:xfrm>
                <a:off x="6131550" y="161245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3" name="Shape 1263"/>
              <p:cNvSpPr/>
              <p:nvPr/>
            </p:nvSpPr>
            <p:spPr>
              <a:xfrm>
                <a:off x="4954500" y="1152475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4" name="Shape 1264"/>
              <p:cNvSpPr/>
              <p:nvPr/>
            </p:nvSpPr>
            <p:spPr>
              <a:xfrm>
                <a:off x="3484100" y="276195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5" name="Shape 1265"/>
              <p:cNvSpPr/>
              <p:nvPr/>
            </p:nvSpPr>
            <p:spPr>
              <a:xfrm>
                <a:off x="4655612" y="253275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6" name="Shape 1266"/>
              <p:cNvSpPr/>
              <p:nvPr/>
            </p:nvSpPr>
            <p:spPr>
              <a:xfrm>
                <a:off x="4843275" y="168110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7" name="Shape 1267"/>
              <p:cNvSpPr/>
              <p:nvPr/>
            </p:nvSpPr>
            <p:spPr>
              <a:xfrm>
                <a:off x="5072475" y="368550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8" name="Shape 1268"/>
              <p:cNvSpPr/>
              <p:nvPr/>
            </p:nvSpPr>
            <p:spPr>
              <a:xfrm>
                <a:off x="6413325" y="2801875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9" name="Shape 1269"/>
              <p:cNvSpPr/>
              <p:nvPr/>
            </p:nvSpPr>
            <p:spPr>
              <a:xfrm>
                <a:off x="4026050" y="2232437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0" name="Shape 1270"/>
              <p:cNvSpPr/>
              <p:nvPr/>
            </p:nvSpPr>
            <p:spPr>
              <a:xfrm>
                <a:off x="4207175" y="1960625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1" name="Shape 1271"/>
              <p:cNvSpPr/>
              <p:nvPr/>
            </p:nvSpPr>
            <p:spPr>
              <a:xfrm>
                <a:off x="5293550" y="184165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2" name="Shape 1272"/>
              <p:cNvSpPr/>
              <p:nvPr/>
            </p:nvSpPr>
            <p:spPr>
              <a:xfrm>
                <a:off x="4207175" y="3530675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3" name="Shape 1273"/>
              <p:cNvSpPr/>
              <p:nvPr/>
            </p:nvSpPr>
            <p:spPr>
              <a:xfrm>
                <a:off x="3977975" y="307795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4" name="Shape 1274"/>
              <p:cNvSpPr/>
              <p:nvPr/>
            </p:nvSpPr>
            <p:spPr>
              <a:xfrm>
                <a:off x="5255650" y="3230325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5" name="Shape 1275"/>
              <p:cNvSpPr/>
              <p:nvPr/>
            </p:nvSpPr>
            <p:spPr>
              <a:xfrm>
                <a:off x="3134275" y="368550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6" name="Shape 1276"/>
              <p:cNvSpPr/>
              <p:nvPr/>
            </p:nvSpPr>
            <p:spPr>
              <a:xfrm>
                <a:off x="3977975" y="466635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7" name="Shape 1277"/>
              <p:cNvSpPr/>
              <p:nvPr/>
            </p:nvSpPr>
            <p:spPr>
              <a:xfrm>
                <a:off x="5255650" y="4503550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8" name="Shape 1278"/>
              <p:cNvSpPr/>
              <p:nvPr/>
            </p:nvSpPr>
            <p:spPr>
              <a:xfrm>
                <a:off x="4554175" y="2886425"/>
                <a:ext cx="229200" cy="2292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279" name="Shape 1279"/>
              <p:cNvCxnSpPr>
                <a:stCxn id="1259" idx="7"/>
                <a:endCxn id="1260" idx="3"/>
              </p:cNvCxnSpPr>
              <p:nvPr/>
            </p:nvCxnSpPr>
            <p:spPr>
              <a:xfrm rot="10800000" flipH="1">
                <a:off x="2954409" y="1750615"/>
                <a:ext cx="724200" cy="74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0" name="Shape 1280"/>
              <p:cNvCxnSpPr>
                <a:stCxn id="1260" idx="6"/>
                <a:endCxn id="1266" idx="2"/>
              </p:cNvCxnSpPr>
              <p:nvPr/>
            </p:nvCxnSpPr>
            <p:spPr>
              <a:xfrm>
                <a:off x="3873850" y="1669775"/>
                <a:ext cx="969300" cy="1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1" name="Shape 1281"/>
              <p:cNvCxnSpPr>
                <a:stCxn id="1259" idx="5"/>
                <a:endCxn id="1264" idx="2"/>
              </p:cNvCxnSpPr>
              <p:nvPr/>
            </p:nvCxnSpPr>
            <p:spPr>
              <a:xfrm>
                <a:off x="2954409" y="2652784"/>
                <a:ext cx="529500" cy="22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2" name="Shape 1282"/>
              <p:cNvCxnSpPr>
                <a:stCxn id="1264" idx="6"/>
                <a:endCxn id="1265" idx="2"/>
              </p:cNvCxnSpPr>
              <p:nvPr/>
            </p:nvCxnSpPr>
            <p:spPr>
              <a:xfrm rot="10800000" flipH="1">
                <a:off x="3713300" y="2647350"/>
                <a:ext cx="942000" cy="22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3" name="Shape 1283"/>
              <p:cNvCxnSpPr>
                <a:stCxn id="1265" idx="0"/>
                <a:endCxn id="1266" idx="4"/>
              </p:cNvCxnSpPr>
              <p:nvPr/>
            </p:nvCxnSpPr>
            <p:spPr>
              <a:xfrm rot="10800000" flipH="1">
                <a:off x="4770212" y="1909950"/>
                <a:ext cx="187500" cy="62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4" name="Shape 1284"/>
              <p:cNvCxnSpPr>
                <a:stCxn id="1270" idx="7"/>
                <a:endCxn id="1263" idx="3"/>
              </p:cNvCxnSpPr>
              <p:nvPr/>
            </p:nvCxnSpPr>
            <p:spPr>
              <a:xfrm rot="10800000" flipH="1">
                <a:off x="4402809" y="1347990"/>
                <a:ext cx="585600" cy="64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5" name="Shape 1285"/>
              <p:cNvCxnSpPr>
                <a:stCxn id="1263" idx="6"/>
                <a:endCxn id="1262" idx="2"/>
              </p:cNvCxnSpPr>
              <p:nvPr/>
            </p:nvCxnSpPr>
            <p:spPr>
              <a:xfrm>
                <a:off x="5183700" y="1267075"/>
                <a:ext cx="948000" cy="4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6" name="Shape 1286"/>
              <p:cNvCxnSpPr>
                <a:stCxn id="1262" idx="4"/>
                <a:endCxn id="1261" idx="7"/>
              </p:cNvCxnSpPr>
              <p:nvPr/>
            </p:nvCxnSpPr>
            <p:spPr>
              <a:xfrm flipH="1">
                <a:off x="5899650" y="1841650"/>
                <a:ext cx="346500" cy="80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7" name="Shape 1287"/>
              <p:cNvCxnSpPr>
                <a:stCxn id="1261" idx="3"/>
                <a:endCxn id="1278" idx="6"/>
              </p:cNvCxnSpPr>
              <p:nvPr/>
            </p:nvCxnSpPr>
            <p:spPr>
              <a:xfrm flipH="1">
                <a:off x="4783665" y="2810884"/>
                <a:ext cx="954000" cy="18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8" name="Shape 1288"/>
              <p:cNvCxnSpPr>
                <a:stCxn id="1278" idx="0"/>
                <a:endCxn id="1270" idx="4"/>
              </p:cNvCxnSpPr>
              <p:nvPr/>
            </p:nvCxnSpPr>
            <p:spPr>
              <a:xfrm rot="10800000">
                <a:off x="4321375" y="2189525"/>
                <a:ext cx="347400" cy="69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9" name="Shape 1289"/>
              <p:cNvCxnSpPr>
                <a:endCxn id="1271" idx="2"/>
              </p:cNvCxnSpPr>
              <p:nvPr/>
            </p:nvCxnSpPr>
            <p:spPr>
              <a:xfrm rot="10800000" flipH="1">
                <a:off x="4255550" y="1956250"/>
                <a:ext cx="1038000" cy="39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0" name="Shape 1290"/>
              <p:cNvCxnSpPr>
                <a:stCxn id="1271" idx="5"/>
                <a:endCxn id="1268" idx="1"/>
              </p:cNvCxnSpPr>
              <p:nvPr/>
            </p:nvCxnSpPr>
            <p:spPr>
              <a:xfrm>
                <a:off x="5489184" y="2037284"/>
                <a:ext cx="957900" cy="798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1" name="Shape 1291"/>
              <p:cNvCxnSpPr>
                <a:stCxn id="1268" idx="3"/>
                <a:endCxn id="1267" idx="6"/>
              </p:cNvCxnSpPr>
              <p:nvPr/>
            </p:nvCxnSpPr>
            <p:spPr>
              <a:xfrm flipH="1">
                <a:off x="5301490" y="2997509"/>
                <a:ext cx="1145400" cy="802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2" name="Shape 1292"/>
              <p:cNvCxnSpPr>
                <a:stCxn id="1267" idx="2"/>
                <a:endCxn id="1272" idx="6"/>
              </p:cNvCxnSpPr>
              <p:nvPr/>
            </p:nvCxnSpPr>
            <p:spPr>
              <a:xfrm rot="10800000">
                <a:off x="4436175" y="3645000"/>
                <a:ext cx="636300" cy="15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3" name="Shape 1293"/>
              <p:cNvCxnSpPr>
                <a:stCxn id="1272" idx="0"/>
                <a:endCxn id="1269" idx="4"/>
              </p:cNvCxnSpPr>
              <p:nvPr/>
            </p:nvCxnSpPr>
            <p:spPr>
              <a:xfrm rot="10800000">
                <a:off x="4140875" y="2461475"/>
                <a:ext cx="180900" cy="1069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4" name="Shape 1294"/>
              <p:cNvCxnSpPr>
                <a:stCxn id="1275" idx="6"/>
                <a:endCxn id="1273" idx="3"/>
              </p:cNvCxnSpPr>
              <p:nvPr/>
            </p:nvCxnSpPr>
            <p:spPr>
              <a:xfrm rot="10800000" flipH="1">
                <a:off x="3363475" y="3273600"/>
                <a:ext cx="648300" cy="52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5" name="Shape 1295"/>
              <p:cNvCxnSpPr>
                <a:stCxn id="1273" idx="6"/>
                <a:endCxn id="1274" idx="2"/>
              </p:cNvCxnSpPr>
              <p:nvPr/>
            </p:nvCxnSpPr>
            <p:spPr>
              <a:xfrm>
                <a:off x="4207175" y="3192550"/>
                <a:ext cx="1048800" cy="15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6" name="Shape 1296"/>
              <p:cNvCxnSpPr>
                <a:stCxn id="1274" idx="4"/>
                <a:endCxn id="1277" idx="0"/>
              </p:cNvCxnSpPr>
              <p:nvPr/>
            </p:nvCxnSpPr>
            <p:spPr>
              <a:xfrm>
                <a:off x="5370250" y="3459525"/>
                <a:ext cx="0" cy="10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7" name="Shape 1297"/>
              <p:cNvCxnSpPr>
                <a:stCxn id="1277" idx="2"/>
                <a:endCxn id="1276" idx="6"/>
              </p:cNvCxnSpPr>
              <p:nvPr/>
            </p:nvCxnSpPr>
            <p:spPr>
              <a:xfrm flipH="1">
                <a:off x="4206850" y="4618150"/>
                <a:ext cx="1048800" cy="1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8" name="Shape 1298"/>
              <p:cNvCxnSpPr>
                <a:stCxn id="1275" idx="5"/>
                <a:endCxn id="1276" idx="1"/>
              </p:cNvCxnSpPr>
              <p:nvPr/>
            </p:nvCxnSpPr>
            <p:spPr>
              <a:xfrm>
                <a:off x="3329909" y="3881134"/>
                <a:ext cx="681600" cy="818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299" name="Shape 1299"/>
            <p:cNvSpPr txBox="1"/>
            <p:nvPr/>
          </p:nvSpPr>
          <p:spPr>
            <a:xfrm>
              <a:off x="3476587" y="3778550"/>
              <a:ext cx="3606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GB"/>
                <a:t>p</a:t>
              </a:r>
              <a:r>
                <a:rPr lang="en-GB" baseline="-25000"/>
                <a:t>1</a:t>
              </a:r>
            </a:p>
          </p:txBody>
        </p:sp>
        <p:sp>
          <p:nvSpPr>
            <p:cNvPr id="1300" name="Shape 1300"/>
            <p:cNvSpPr txBox="1"/>
            <p:nvPr/>
          </p:nvSpPr>
          <p:spPr>
            <a:xfrm>
              <a:off x="3154850" y="4730125"/>
              <a:ext cx="3606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p</a:t>
              </a:r>
              <a:r>
                <a:rPr lang="en-GB" baseline="-25000"/>
                <a:t>0</a:t>
              </a:r>
            </a:p>
          </p:txBody>
        </p:sp>
        <p:sp>
          <p:nvSpPr>
            <p:cNvPr id="1301" name="Shape 1301"/>
            <p:cNvSpPr/>
            <p:nvPr/>
          </p:nvSpPr>
          <p:spPr>
            <a:xfrm>
              <a:off x="3020008" y="4964287"/>
              <a:ext cx="90900" cy="909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302" name="Shape 1302"/>
            <p:cNvCxnSpPr/>
            <p:nvPr/>
          </p:nvCxnSpPr>
          <p:spPr>
            <a:xfrm flipH="1">
              <a:off x="3034687" y="4143200"/>
              <a:ext cx="311400" cy="927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lgDash"/>
              <a:round/>
              <a:headEnd type="none" w="lg" len="lg"/>
              <a:tailEnd type="none" w="lg" len="lg"/>
            </a:ln>
          </p:spPr>
        </p:cxnSp>
        <p:cxnSp>
          <p:nvCxnSpPr>
            <p:cNvPr id="1303" name="Shape 1303"/>
            <p:cNvCxnSpPr>
              <a:stCxn id="1268" idx="1"/>
            </p:cNvCxnSpPr>
            <p:nvPr/>
          </p:nvCxnSpPr>
          <p:spPr>
            <a:xfrm rot="10800000">
              <a:off x="2382866" y="3300628"/>
              <a:ext cx="934800" cy="7977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04" name="Shape 1304"/>
            <p:cNvCxnSpPr>
              <a:stCxn id="1268" idx="2"/>
            </p:cNvCxnSpPr>
            <p:nvPr/>
          </p:nvCxnSpPr>
          <p:spPr>
            <a:xfrm flipH="1">
              <a:off x="1734457" y="4130458"/>
              <a:ext cx="1569900" cy="530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305" name="Shape 1305"/>
            <p:cNvCxnSpPr>
              <a:stCxn id="1268" idx="3"/>
            </p:cNvCxnSpPr>
            <p:nvPr/>
          </p:nvCxnSpPr>
          <p:spPr>
            <a:xfrm flipH="1">
              <a:off x="2060966" y="4162588"/>
              <a:ext cx="1256700" cy="8718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306" name="Shape 1306"/>
            <p:cNvCxnSpPr>
              <a:stCxn id="1268" idx="2"/>
            </p:cNvCxnSpPr>
            <p:nvPr/>
          </p:nvCxnSpPr>
          <p:spPr>
            <a:xfrm rot="10800000">
              <a:off x="1820557" y="3759058"/>
              <a:ext cx="1483800" cy="37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Shape 1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Chan’s algorithm: Example</a:t>
            </a:r>
          </a:p>
        </p:txBody>
      </p:sp>
      <p:sp>
        <p:nvSpPr>
          <p:cNvPr id="1312" name="Shape 1312"/>
          <p:cNvSpPr/>
          <p:nvPr/>
        </p:nvSpPr>
        <p:spPr>
          <a:xfrm>
            <a:off x="2758775" y="24571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3" name="Shape 1313"/>
          <p:cNvSpPr/>
          <p:nvPr/>
        </p:nvSpPr>
        <p:spPr>
          <a:xfrm>
            <a:off x="3644650" y="15551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4" name="Shape 1314"/>
          <p:cNvSpPr/>
          <p:nvPr/>
        </p:nvSpPr>
        <p:spPr>
          <a:xfrm>
            <a:off x="5704100" y="26152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5" name="Shape 1315"/>
          <p:cNvSpPr/>
          <p:nvPr/>
        </p:nvSpPr>
        <p:spPr>
          <a:xfrm>
            <a:off x="6131550" y="16124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6" name="Shape 1316"/>
          <p:cNvSpPr/>
          <p:nvPr/>
        </p:nvSpPr>
        <p:spPr>
          <a:xfrm>
            <a:off x="4954500" y="11524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7" name="Shape 1317"/>
          <p:cNvSpPr/>
          <p:nvPr/>
        </p:nvSpPr>
        <p:spPr>
          <a:xfrm>
            <a:off x="3484100" y="2761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8" name="Shape 1318"/>
          <p:cNvSpPr/>
          <p:nvPr/>
        </p:nvSpPr>
        <p:spPr>
          <a:xfrm>
            <a:off x="4655612" y="25327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9" name="Shape 1319"/>
          <p:cNvSpPr/>
          <p:nvPr/>
        </p:nvSpPr>
        <p:spPr>
          <a:xfrm>
            <a:off x="4843275" y="16811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0" name="Shape 1320"/>
          <p:cNvSpPr/>
          <p:nvPr/>
        </p:nvSpPr>
        <p:spPr>
          <a:xfrm>
            <a:off x="50724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1" name="Shape 1321"/>
          <p:cNvSpPr/>
          <p:nvPr/>
        </p:nvSpPr>
        <p:spPr>
          <a:xfrm>
            <a:off x="6413325" y="28018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2" name="Shape 1322"/>
          <p:cNvSpPr/>
          <p:nvPr/>
        </p:nvSpPr>
        <p:spPr>
          <a:xfrm>
            <a:off x="4026050" y="2232437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3" name="Shape 1323"/>
          <p:cNvSpPr/>
          <p:nvPr/>
        </p:nvSpPr>
        <p:spPr>
          <a:xfrm>
            <a:off x="4207175" y="19606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4" name="Shape 1324"/>
          <p:cNvSpPr/>
          <p:nvPr/>
        </p:nvSpPr>
        <p:spPr>
          <a:xfrm>
            <a:off x="5293550" y="18416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5" name="Shape 1325"/>
          <p:cNvSpPr/>
          <p:nvPr/>
        </p:nvSpPr>
        <p:spPr>
          <a:xfrm>
            <a:off x="4207175" y="35306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6" name="Shape 1326"/>
          <p:cNvSpPr/>
          <p:nvPr/>
        </p:nvSpPr>
        <p:spPr>
          <a:xfrm>
            <a:off x="3977975" y="3077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7" name="Shape 1327"/>
          <p:cNvSpPr/>
          <p:nvPr/>
        </p:nvSpPr>
        <p:spPr>
          <a:xfrm>
            <a:off x="5255650" y="32303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8" name="Shape 1328"/>
          <p:cNvSpPr/>
          <p:nvPr/>
        </p:nvSpPr>
        <p:spPr>
          <a:xfrm>
            <a:off x="31342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9" name="Shape 1329"/>
          <p:cNvSpPr/>
          <p:nvPr/>
        </p:nvSpPr>
        <p:spPr>
          <a:xfrm>
            <a:off x="3977975" y="46663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0" name="Shape 1330"/>
          <p:cNvSpPr/>
          <p:nvPr/>
        </p:nvSpPr>
        <p:spPr>
          <a:xfrm>
            <a:off x="5255650" y="45035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1" name="Shape 1331"/>
          <p:cNvSpPr/>
          <p:nvPr/>
        </p:nvSpPr>
        <p:spPr>
          <a:xfrm>
            <a:off x="4554175" y="28864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32" name="Shape 1332"/>
          <p:cNvGrpSpPr/>
          <p:nvPr/>
        </p:nvGrpSpPr>
        <p:grpSpPr>
          <a:xfrm>
            <a:off x="2954409" y="1267075"/>
            <a:ext cx="3492481" cy="3513975"/>
            <a:chOff x="2954409" y="1267075"/>
            <a:chExt cx="3492481" cy="3513975"/>
          </a:xfrm>
        </p:grpSpPr>
        <p:cxnSp>
          <p:nvCxnSpPr>
            <p:cNvPr id="1333" name="Shape 1333"/>
            <p:cNvCxnSpPr>
              <a:stCxn id="1312" idx="7"/>
              <a:endCxn id="1313" idx="3"/>
            </p:cNvCxnSpPr>
            <p:nvPr/>
          </p:nvCxnSpPr>
          <p:spPr>
            <a:xfrm rot="10800000" flipH="1">
              <a:off x="2954409" y="1750915"/>
              <a:ext cx="723900" cy="73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34" name="Shape 1334"/>
            <p:cNvCxnSpPr>
              <a:stCxn id="1313" idx="6"/>
              <a:endCxn id="1319" idx="2"/>
            </p:cNvCxnSpPr>
            <p:nvPr/>
          </p:nvCxnSpPr>
          <p:spPr>
            <a:xfrm>
              <a:off x="3873850" y="1669775"/>
              <a:ext cx="969300" cy="12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35" name="Shape 1335"/>
            <p:cNvCxnSpPr>
              <a:stCxn id="1312" idx="5"/>
              <a:endCxn id="1317" idx="2"/>
            </p:cNvCxnSpPr>
            <p:nvPr/>
          </p:nvCxnSpPr>
          <p:spPr>
            <a:xfrm>
              <a:off x="2954409" y="2652784"/>
              <a:ext cx="52980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36" name="Shape 1336"/>
            <p:cNvCxnSpPr>
              <a:stCxn id="1317" idx="6"/>
              <a:endCxn id="1318" idx="2"/>
            </p:cNvCxnSpPr>
            <p:nvPr/>
          </p:nvCxnSpPr>
          <p:spPr>
            <a:xfrm rot="10800000" flipH="1">
              <a:off x="3713300" y="2647350"/>
              <a:ext cx="942300" cy="22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37" name="Shape 1337"/>
            <p:cNvCxnSpPr>
              <a:stCxn id="1318" idx="0"/>
              <a:endCxn id="1319" idx="4"/>
            </p:cNvCxnSpPr>
            <p:nvPr/>
          </p:nvCxnSpPr>
          <p:spPr>
            <a:xfrm rot="10800000" flipH="1">
              <a:off x="4770212" y="1910250"/>
              <a:ext cx="187800" cy="62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38" name="Shape 1338"/>
            <p:cNvCxnSpPr>
              <a:stCxn id="1323" idx="7"/>
              <a:endCxn id="1316" idx="3"/>
            </p:cNvCxnSpPr>
            <p:nvPr/>
          </p:nvCxnSpPr>
          <p:spPr>
            <a:xfrm rot="10800000" flipH="1">
              <a:off x="4402809" y="1347990"/>
              <a:ext cx="585300" cy="64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39" name="Shape 1339"/>
            <p:cNvCxnSpPr>
              <a:stCxn id="1316" idx="6"/>
              <a:endCxn id="1315" idx="2"/>
            </p:cNvCxnSpPr>
            <p:nvPr/>
          </p:nvCxnSpPr>
          <p:spPr>
            <a:xfrm>
              <a:off x="5183700" y="1267075"/>
              <a:ext cx="948000" cy="45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0" name="Shape 1340"/>
            <p:cNvCxnSpPr>
              <a:stCxn id="1315" idx="4"/>
              <a:endCxn id="1314" idx="7"/>
            </p:cNvCxnSpPr>
            <p:nvPr/>
          </p:nvCxnSpPr>
          <p:spPr>
            <a:xfrm flipH="1">
              <a:off x="5899650" y="1841650"/>
              <a:ext cx="3465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1" name="Shape 1341"/>
            <p:cNvCxnSpPr>
              <a:stCxn id="1314" idx="3"/>
              <a:endCxn id="1331" idx="6"/>
            </p:cNvCxnSpPr>
            <p:nvPr/>
          </p:nvCxnSpPr>
          <p:spPr>
            <a:xfrm flipH="1">
              <a:off x="4783365" y="2810884"/>
              <a:ext cx="954300" cy="1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2" name="Shape 1342"/>
            <p:cNvCxnSpPr>
              <a:stCxn id="1331" idx="0"/>
              <a:endCxn id="1323" idx="4"/>
            </p:cNvCxnSpPr>
            <p:nvPr/>
          </p:nvCxnSpPr>
          <p:spPr>
            <a:xfrm rot="10800000">
              <a:off x="4321675" y="2189825"/>
              <a:ext cx="347100" cy="69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3" name="Shape 1343"/>
            <p:cNvCxnSpPr>
              <a:endCxn id="1324" idx="2"/>
            </p:cNvCxnSpPr>
            <p:nvPr/>
          </p:nvCxnSpPr>
          <p:spPr>
            <a:xfrm rot="10800000" flipH="1">
              <a:off x="4255250" y="1956250"/>
              <a:ext cx="1038300" cy="390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4" name="Shape 1344"/>
            <p:cNvCxnSpPr>
              <a:stCxn id="1324" idx="5"/>
              <a:endCxn id="1321" idx="1"/>
            </p:cNvCxnSpPr>
            <p:nvPr/>
          </p:nvCxnSpPr>
          <p:spPr>
            <a:xfrm>
              <a:off x="5489184" y="2037284"/>
              <a:ext cx="957600" cy="79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5" name="Shape 1345"/>
            <p:cNvCxnSpPr>
              <a:stCxn id="1321" idx="3"/>
              <a:endCxn id="1320" idx="6"/>
            </p:cNvCxnSpPr>
            <p:nvPr/>
          </p:nvCxnSpPr>
          <p:spPr>
            <a:xfrm flipH="1">
              <a:off x="5301790" y="2997509"/>
              <a:ext cx="1145100" cy="8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6" name="Shape 1346"/>
            <p:cNvCxnSpPr>
              <a:stCxn id="1320" idx="2"/>
              <a:endCxn id="1325" idx="6"/>
            </p:cNvCxnSpPr>
            <p:nvPr/>
          </p:nvCxnSpPr>
          <p:spPr>
            <a:xfrm rot="10800000">
              <a:off x="4436475" y="3645300"/>
              <a:ext cx="636000" cy="15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7" name="Shape 1347"/>
            <p:cNvCxnSpPr>
              <a:stCxn id="1325" idx="0"/>
              <a:endCxn id="1322" idx="4"/>
            </p:cNvCxnSpPr>
            <p:nvPr/>
          </p:nvCxnSpPr>
          <p:spPr>
            <a:xfrm rot="10800000">
              <a:off x="4140575" y="2461775"/>
              <a:ext cx="181200" cy="106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8" name="Shape 1348"/>
            <p:cNvCxnSpPr>
              <a:stCxn id="1328" idx="6"/>
              <a:endCxn id="1326" idx="3"/>
            </p:cNvCxnSpPr>
            <p:nvPr/>
          </p:nvCxnSpPr>
          <p:spPr>
            <a:xfrm rot="10800000" flipH="1">
              <a:off x="3363475" y="3273600"/>
              <a:ext cx="648000" cy="5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9" name="Shape 1349"/>
            <p:cNvCxnSpPr>
              <a:stCxn id="1326" idx="6"/>
              <a:endCxn id="1327" idx="2"/>
            </p:cNvCxnSpPr>
            <p:nvPr/>
          </p:nvCxnSpPr>
          <p:spPr>
            <a:xfrm>
              <a:off x="4207175" y="3192550"/>
              <a:ext cx="10485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50" name="Shape 1350"/>
            <p:cNvCxnSpPr>
              <a:stCxn id="1327" idx="4"/>
              <a:endCxn id="1330" idx="0"/>
            </p:cNvCxnSpPr>
            <p:nvPr/>
          </p:nvCxnSpPr>
          <p:spPr>
            <a:xfrm>
              <a:off x="5370250" y="3459525"/>
              <a:ext cx="0" cy="104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51" name="Shape 1351"/>
            <p:cNvCxnSpPr>
              <a:stCxn id="1330" idx="2"/>
              <a:endCxn id="1329" idx="6"/>
            </p:cNvCxnSpPr>
            <p:nvPr/>
          </p:nvCxnSpPr>
          <p:spPr>
            <a:xfrm flipH="1">
              <a:off x="4207150" y="4618150"/>
              <a:ext cx="1048500" cy="162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52" name="Shape 1352"/>
            <p:cNvCxnSpPr>
              <a:stCxn id="1328" idx="5"/>
              <a:endCxn id="1329" idx="1"/>
            </p:cNvCxnSpPr>
            <p:nvPr/>
          </p:nvCxnSpPr>
          <p:spPr>
            <a:xfrm>
              <a:off x="3329909" y="3881134"/>
              <a:ext cx="681600" cy="8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353" name="Shape 13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Phase 1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n = 20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m = 5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Chan’s algorithm: Example</a:t>
            </a:r>
          </a:p>
        </p:txBody>
      </p:sp>
      <p:sp>
        <p:nvSpPr>
          <p:cNvPr id="1359" name="Shape 1359"/>
          <p:cNvSpPr/>
          <p:nvPr/>
        </p:nvSpPr>
        <p:spPr>
          <a:xfrm>
            <a:off x="2758775" y="24571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0" name="Shape 1360"/>
          <p:cNvSpPr/>
          <p:nvPr/>
        </p:nvSpPr>
        <p:spPr>
          <a:xfrm>
            <a:off x="3644650" y="15551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1" name="Shape 1361"/>
          <p:cNvSpPr/>
          <p:nvPr/>
        </p:nvSpPr>
        <p:spPr>
          <a:xfrm>
            <a:off x="5704100" y="26152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2" name="Shape 1362"/>
          <p:cNvSpPr/>
          <p:nvPr/>
        </p:nvSpPr>
        <p:spPr>
          <a:xfrm>
            <a:off x="6131550" y="16124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3" name="Shape 1363"/>
          <p:cNvSpPr/>
          <p:nvPr/>
        </p:nvSpPr>
        <p:spPr>
          <a:xfrm>
            <a:off x="4954500" y="11524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4" name="Shape 1364"/>
          <p:cNvSpPr/>
          <p:nvPr/>
        </p:nvSpPr>
        <p:spPr>
          <a:xfrm>
            <a:off x="3484100" y="2761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5" name="Shape 1365"/>
          <p:cNvSpPr/>
          <p:nvPr/>
        </p:nvSpPr>
        <p:spPr>
          <a:xfrm>
            <a:off x="4655612" y="25327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6" name="Shape 1366"/>
          <p:cNvSpPr/>
          <p:nvPr/>
        </p:nvSpPr>
        <p:spPr>
          <a:xfrm>
            <a:off x="4843275" y="16811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50724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6413325" y="28018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9" name="Shape 1369"/>
          <p:cNvSpPr/>
          <p:nvPr/>
        </p:nvSpPr>
        <p:spPr>
          <a:xfrm>
            <a:off x="4026050" y="2232437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0" name="Shape 1370"/>
          <p:cNvSpPr/>
          <p:nvPr/>
        </p:nvSpPr>
        <p:spPr>
          <a:xfrm>
            <a:off x="4207175" y="19606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1" name="Shape 1371"/>
          <p:cNvSpPr/>
          <p:nvPr/>
        </p:nvSpPr>
        <p:spPr>
          <a:xfrm>
            <a:off x="5293550" y="18416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2" name="Shape 1372"/>
          <p:cNvSpPr/>
          <p:nvPr/>
        </p:nvSpPr>
        <p:spPr>
          <a:xfrm>
            <a:off x="4207175" y="35306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3" name="Shape 1373"/>
          <p:cNvSpPr/>
          <p:nvPr/>
        </p:nvSpPr>
        <p:spPr>
          <a:xfrm>
            <a:off x="3977975" y="3077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4" name="Shape 1374"/>
          <p:cNvSpPr/>
          <p:nvPr/>
        </p:nvSpPr>
        <p:spPr>
          <a:xfrm>
            <a:off x="5255650" y="32303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31342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6" name="Shape 1376"/>
          <p:cNvSpPr/>
          <p:nvPr/>
        </p:nvSpPr>
        <p:spPr>
          <a:xfrm>
            <a:off x="3977975" y="46663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7" name="Shape 1377"/>
          <p:cNvSpPr/>
          <p:nvPr/>
        </p:nvSpPr>
        <p:spPr>
          <a:xfrm>
            <a:off x="5255650" y="45035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8" name="Shape 1378"/>
          <p:cNvSpPr/>
          <p:nvPr/>
        </p:nvSpPr>
        <p:spPr>
          <a:xfrm>
            <a:off x="4554175" y="28864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79" name="Shape 1379"/>
          <p:cNvGrpSpPr/>
          <p:nvPr/>
        </p:nvGrpSpPr>
        <p:grpSpPr>
          <a:xfrm>
            <a:off x="2954409" y="1267075"/>
            <a:ext cx="3492481" cy="3513975"/>
            <a:chOff x="2954409" y="1267075"/>
            <a:chExt cx="3492481" cy="3513975"/>
          </a:xfrm>
        </p:grpSpPr>
        <p:cxnSp>
          <p:nvCxnSpPr>
            <p:cNvPr id="1380" name="Shape 1380"/>
            <p:cNvCxnSpPr>
              <a:stCxn id="1359" idx="7"/>
              <a:endCxn id="1360" idx="3"/>
            </p:cNvCxnSpPr>
            <p:nvPr/>
          </p:nvCxnSpPr>
          <p:spPr>
            <a:xfrm rot="10800000" flipH="1">
              <a:off x="2954409" y="1750915"/>
              <a:ext cx="723900" cy="73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1" name="Shape 1381"/>
            <p:cNvCxnSpPr>
              <a:stCxn id="1360" idx="6"/>
              <a:endCxn id="1366" idx="2"/>
            </p:cNvCxnSpPr>
            <p:nvPr/>
          </p:nvCxnSpPr>
          <p:spPr>
            <a:xfrm>
              <a:off x="3873850" y="1669775"/>
              <a:ext cx="969300" cy="12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2" name="Shape 1382"/>
            <p:cNvCxnSpPr>
              <a:stCxn id="1359" idx="5"/>
              <a:endCxn id="1364" idx="2"/>
            </p:cNvCxnSpPr>
            <p:nvPr/>
          </p:nvCxnSpPr>
          <p:spPr>
            <a:xfrm>
              <a:off x="2954409" y="2652784"/>
              <a:ext cx="52980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3" name="Shape 1383"/>
            <p:cNvCxnSpPr>
              <a:stCxn id="1364" idx="6"/>
              <a:endCxn id="1365" idx="2"/>
            </p:cNvCxnSpPr>
            <p:nvPr/>
          </p:nvCxnSpPr>
          <p:spPr>
            <a:xfrm rot="10800000" flipH="1">
              <a:off x="3713300" y="2647350"/>
              <a:ext cx="942300" cy="22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4" name="Shape 1384"/>
            <p:cNvCxnSpPr>
              <a:stCxn id="1365" idx="0"/>
              <a:endCxn id="1366" idx="4"/>
            </p:cNvCxnSpPr>
            <p:nvPr/>
          </p:nvCxnSpPr>
          <p:spPr>
            <a:xfrm rot="10800000" flipH="1">
              <a:off x="4770212" y="1910250"/>
              <a:ext cx="187800" cy="62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5" name="Shape 1385"/>
            <p:cNvCxnSpPr>
              <a:stCxn id="1370" idx="7"/>
              <a:endCxn id="1363" idx="3"/>
            </p:cNvCxnSpPr>
            <p:nvPr/>
          </p:nvCxnSpPr>
          <p:spPr>
            <a:xfrm rot="10800000" flipH="1">
              <a:off x="4402809" y="1347990"/>
              <a:ext cx="585300" cy="64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6" name="Shape 1386"/>
            <p:cNvCxnSpPr>
              <a:stCxn id="1363" idx="6"/>
              <a:endCxn id="1362" idx="2"/>
            </p:cNvCxnSpPr>
            <p:nvPr/>
          </p:nvCxnSpPr>
          <p:spPr>
            <a:xfrm>
              <a:off x="5183700" y="1267075"/>
              <a:ext cx="948000" cy="45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7" name="Shape 1387"/>
            <p:cNvCxnSpPr>
              <a:stCxn id="1362" idx="4"/>
              <a:endCxn id="1361" idx="7"/>
            </p:cNvCxnSpPr>
            <p:nvPr/>
          </p:nvCxnSpPr>
          <p:spPr>
            <a:xfrm flipH="1">
              <a:off x="5899650" y="1841650"/>
              <a:ext cx="3465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8" name="Shape 1388"/>
            <p:cNvCxnSpPr>
              <a:stCxn id="1361" idx="3"/>
              <a:endCxn id="1378" idx="6"/>
            </p:cNvCxnSpPr>
            <p:nvPr/>
          </p:nvCxnSpPr>
          <p:spPr>
            <a:xfrm flipH="1">
              <a:off x="4783365" y="2810884"/>
              <a:ext cx="954300" cy="1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9" name="Shape 1389"/>
            <p:cNvCxnSpPr>
              <a:stCxn id="1378" idx="0"/>
              <a:endCxn id="1370" idx="4"/>
            </p:cNvCxnSpPr>
            <p:nvPr/>
          </p:nvCxnSpPr>
          <p:spPr>
            <a:xfrm rot="10800000">
              <a:off x="4321675" y="2189825"/>
              <a:ext cx="347100" cy="69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0" name="Shape 1390"/>
            <p:cNvCxnSpPr>
              <a:endCxn id="1371" idx="2"/>
            </p:cNvCxnSpPr>
            <p:nvPr/>
          </p:nvCxnSpPr>
          <p:spPr>
            <a:xfrm rot="10800000" flipH="1">
              <a:off x="4255250" y="1956250"/>
              <a:ext cx="1038300" cy="390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1" name="Shape 1391"/>
            <p:cNvCxnSpPr>
              <a:stCxn id="1371" idx="5"/>
              <a:endCxn id="1368" idx="1"/>
            </p:cNvCxnSpPr>
            <p:nvPr/>
          </p:nvCxnSpPr>
          <p:spPr>
            <a:xfrm>
              <a:off x="5489184" y="2037284"/>
              <a:ext cx="957600" cy="798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2" name="Shape 1392"/>
            <p:cNvCxnSpPr>
              <a:stCxn id="1368" idx="3"/>
              <a:endCxn id="1367" idx="6"/>
            </p:cNvCxnSpPr>
            <p:nvPr/>
          </p:nvCxnSpPr>
          <p:spPr>
            <a:xfrm flipH="1">
              <a:off x="5301790" y="2997509"/>
              <a:ext cx="1145100" cy="802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3" name="Shape 1393"/>
            <p:cNvCxnSpPr>
              <a:stCxn id="1367" idx="2"/>
              <a:endCxn id="1372" idx="6"/>
            </p:cNvCxnSpPr>
            <p:nvPr/>
          </p:nvCxnSpPr>
          <p:spPr>
            <a:xfrm rot="10800000">
              <a:off x="4436475" y="3645300"/>
              <a:ext cx="636000" cy="154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4" name="Shape 1394"/>
            <p:cNvCxnSpPr>
              <a:stCxn id="1372" idx="0"/>
              <a:endCxn id="1369" idx="4"/>
            </p:cNvCxnSpPr>
            <p:nvPr/>
          </p:nvCxnSpPr>
          <p:spPr>
            <a:xfrm rot="10800000">
              <a:off x="4140575" y="2461775"/>
              <a:ext cx="181200" cy="1068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5" name="Shape 1395"/>
            <p:cNvCxnSpPr>
              <a:stCxn id="1375" idx="6"/>
              <a:endCxn id="1373" idx="3"/>
            </p:cNvCxnSpPr>
            <p:nvPr/>
          </p:nvCxnSpPr>
          <p:spPr>
            <a:xfrm rot="10800000" flipH="1">
              <a:off x="3363475" y="3273600"/>
              <a:ext cx="648000" cy="5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6" name="Shape 1396"/>
            <p:cNvCxnSpPr>
              <a:stCxn id="1373" idx="6"/>
              <a:endCxn id="1374" idx="2"/>
            </p:cNvCxnSpPr>
            <p:nvPr/>
          </p:nvCxnSpPr>
          <p:spPr>
            <a:xfrm>
              <a:off x="4207175" y="3192550"/>
              <a:ext cx="10485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7" name="Shape 1397"/>
            <p:cNvCxnSpPr>
              <a:stCxn id="1374" idx="4"/>
              <a:endCxn id="1377" idx="0"/>
            </p:cNvCxnSpPr>
            <p:nvPr/>
          </p:nvCxnSpPr>
          <p:spPr>
            <a:xfrm>
              <a:off x="5370250" y="3459525"/>
              <a:ext cx="0" cy="104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8" name="Shape 1398"/>
            <p:cNvCxnSpPr>
              <a:stCxn id="1377" idx="2"/>
              <a:endCxn id="1376" idx="6"/>
            </p:cNvCxnSpPr>
            <p:nvPr/>
          </p:nvCxnSpPr>
          <p:spPr>
            <a:xfrm flipH="1">
              <a:off x="4207150" y="4618150"/>
              <a:ext cx="1048500" cy="162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9" name="Shape 1399"/>
            <p:cNvCxnSpPr>
              <a:stCxn id="1375" idx="5"/>
              <a:endCxn id="1376" idx="1"/>
            </p:cNvCxnSpPr>
            <p:nvPr/>
          </p:nvCxnSpPr>
          <p:spPr>
            <a:xfrm>
              <a:off x="3329909" y="3881134"/>
              <a:ext cx="681600" cy="8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400" name="Shape 1400"/>
          <p:cNvCxnSpPr/>
          <p:nvPr/>
        </p:nvCxnSpPr>
        <p:spPr>
          <a:xfrm flipH="1">
            <a:off x="6049790" y="2940409"/>
            <a:ext cx="461400" cy="243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1401" name="Shape 1401"/>
          <p:cNvSpPr txBox="1"/>
          <p:nvPr/>
        </p:nvSpPr>
        <p:spPr>
          <a:xfrm>
            <a:off x="6281925" y="4666350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0</a:t>
            </a:r>
          </a:p>
        </p:txBody>
      </p:sp>
      <p:sp>
        <p:nvSpPr>
          <p:cNvPr id="1402" name="Shape 1402"/>
          <p:cNvSpPr txBox="1"/>
          <p:nvPr/>
        </p:nvSpPr>
        <p:spPr>
          <a:xfrm>
            <a:off x="6788675" y="2735612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1</a:t>
            </a:r>
          </a:p>
        </p:txBody>
      </p:sp>
      <p:grpSp>
        <p:nvGrpSpPr>
          <p:cNvPr id="1403" name="Shape 1403"/>
          <p:cNvGrpSpPr/>
          <p:nvPr/>
        </p:nvGrpSpPr>
        <p:grpSpPr>
          <a:xfrm>
            <a:off x="4221825" y="2037140"/>
            <a:ext cx="2225065" cy="1762868"/>
            <a:chOff x="4221825" y="2037140"/>
            <a:chExt cx="2225065" cy="1762868"/>
          </a:xfrm>
        </p:grpSpPr>
        <p:cxnSp>
          <p:nvCxnSpPr>
            <p:cNvPr id="1404" name="Shape 1404"/>
            <p:cNvCxnSpPr>
              <a:stCxn id="1368" idx="2"/>
              <a:endCxn id="1369" idx="5"/>
            </p:cNvCxnSpPr>
            <p:nvPr/>
          </p:nvCxnSpPr>
          <p:spPr>
            <a:xfrm rot="10800000">
              <a:off x="4221825" y="2428075"/>
              <a:ext cx="2191500" cy="488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405" name="Shape 1405"/>
            <p:cNvCxnSpPr>
              <a:stCxn id="1368" idx="1"/>
              <a:endCxn id="1371" idx="5"/>
            </p:cNvCxnSpPr>
            <p:nvPr/>
          </p:nvCxnSpPr>
          <p:spPr>
            <a:xfrm rot="10800000">
              <a:off x="5489290" y="2037140"/>
              <a:ext cx="957600" cy="798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406" name="Shape 1406"/>
            <p:cNvCxnSpPr>
              <a:stCxn id="1368" idx="2"/>
              <a:endCxn id="1372" idx="7"/>
            </p:cNvCxnSpPr>
            <p:nvPr/>
          </p:nvCxnSpPr>
          <p:spPr>
            <a:xfrm flipH="1">
              <a:off x="4402725" y="2916475"/>
              <a:ext cx="2010600" cy="647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407" name="Shape 1407"/>
            <p:cNvCxnSpPr>
              <a:stCxn id="1368" idx="3"/>
              <a:endCxn id="1367" idx="6"/>
            </p:cNvCxnSpPr>
            <p:nvPr/>
          </p:nvCxnSpPr>
          <p:spPr>
            <a:xfrm flipH="1">
              <a:off x="5301790" y="2997509"/>
              <a:ext cx="1145100" cy="802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cxnSp>
        <p:nvCxnSpPr>
          <p:cNvPr id="1408" name="Shape 1408"/>
          <p:cNvCxnSpPr>
            <a:stCxn id="1368" idx="1"/>
            <a:endCxn id="1371" idx="5"/>
          </p:cNvCxnSpPr>
          <p:nvPr/>
        </p:nvCxnSpPr>
        <p:spPr>
          <a:xfrm rot="10800000">
            <a:off x="5489290" y="2037140"/>
            <a:ext cx="957600" cy="79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Shape 14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Chan’s algorithm: Example</a:t>
            </a:r>
          </a:p>
        </p:txBody>
      </p:sp>
      <p:sp>
        <p:nvSpPr>
          <p:cNvPr id="1414" name="Shape 1414"/>
          <p:cNvSpPr/>
          <p:nvPr/>
        </p:nvSpPr>
        <p:spPr>
          <a:xfrm>
            <a:off x="2758775" y="24571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5" name="Shape 1415"/>
          <p:cNvSpPr/>
          <p:nvPr/>
        </p:nvSpPr>
        <p:spPr>
          <a:xfrm>
            <a:off x="3644650" y="15551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6" name="Shape 1416"/>
          <p:cNvSpPr/>
          <p:nvPr/>
        </p:nvSpPr>
        <p:spPr>
          <a:xfrm>
            <a:off x="5704100" y="26152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7" name="Shape 1417"/>
          <p:cNvSpPr/>
          <p:nvPr/>
        </p:nvSpPr>
        <p:spPr>
          <a:xfrm>
            <a:off x="6131550" y="16124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4954500" y="11524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9" name="Shape 1419"/>
          <p:cNvSpPr/>
          <p:nvPr/>
        </p:nvSpPr>
        <p:spPr>
          <a:xfrm>
            <a:off x="3484100" y="2761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0" name="Shape 1420"/>
          <p:cNvSpPr/>
          <p:nvPr/>
        </p:nvSpPr>
        <p:spPr>
          <a:xfrm>
            <a:off x="4655612" y="25327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1" name="Shape 1421"/>
          <p:cNvSpPr/>
          <p:nvPr/>
        </p:nvSpPr>
        <p:spPr>
          <a:xfrm>
            <a:off x="4843275" y="16811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2" name="Shape 1422"/>
          <p:cNvSpPr/>
          <p:nvPr/>
        </p:nvSpPr>
        <p:spPr>
          <a:xfrm>
            <a:off x="50724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3" name="Shape 1423"/>
          <p:cNvSpPr/>
          <p:nvPr/>
        </p:nvSpPr>
        <p:spPr>
          <a:xfrm>
            <a:off x="6413325" y="28018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4" name="Shape 1424"/>
          <p:cNvSpPr/>
          <p:nvPr/>
        </p:nvSpPr>
        <p:spPr>
          <a:xfrm>
            <a:off x="4026050" y="2232437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5" name="Shape 1425"/>
          <p:cNvSpPr/>
          <p:nvPr/>
        </p:nvSpPr>
        <p:spPr>
          <a:xfrm>
            <a:off x="4207175" y="19606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6" name="Shape 1426"/>
          <p:cNvSpPr/>
          <p:nvPr/>
        </p:nvSpPr>
        <p:spPr>
          <a:xfrm>
            <a:off x="5293550" y="18416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7" name="Shape 1427"/>
          <p:cNvSpPr/>
          <p:nvPr/>
        </p:nvSpPr>
        <p:spPr>
          <a:xfrm>
            <a:off x="4207175" y="35306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/>
          <p:nvPr/>
        </p:nvSpPr>
        <p:spPr>
          <a:xfrm>
            <a:off x="3977975" y="3077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9" name="Shape 1429"/>
          <p:cNvSpPr/>
          <p:nvPr/>
        </p:nvSpPr>
        <p:spPr>
          <a:xfrm>
            <a:off x="5255650" y="32303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0" name="Shape 1430"/>
          <p:cNvSpPr/>
          <p:nvPr/>
        </p:nvSpPr>
        <p:spPr>
          <a:xfrm>
            <a:off x="31342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1" name="Shape 1431"/>
          <p:cNvSpPr/>
          <p:nvPr/>
        </p:nvSpPr>
        <p:spPr>
          <a:xfrm>
            <a:off x="3977975" y="46663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2" name="Shape 1432"/>
          <p:cNvSpPr/>
          <p:nvPr/>
        </p:nvSpPr>
        <p:spPr>
          <a:xfrm>
            <a:off x="5255650" y="45035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3" name="Shape 1433"/>
          <p:cNvSpPr/>
          <p:nvPr/>
        </p:nvSpPr>
        <p:spPr>
          <a:xfrm>
            <a:off x="4554175" y="28864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34" name="Shape 1434"/>
          <p:cNvGrpSpPr/>
          <p:nvPr/>
        </p:nvGrpSpPr>
        <p:grpSpPr>
          <a:xfrm>
            <a:off x="2954409" y="1267075"/>
            <a:ext cx="3492481" cy="3513975"/>
            <a:chOff x="2954409" y="1267075"/>
            <a:chExt cx="3492481" cy="3513975"/>
          </a:xfrm>
        </p:grpSpPr>
        <p:cxnSp>
          <p:nvCxnSpPr>
            <p:cNvPr id="1435" name="Shape 1435"/>
            <p:cNvCxnSpPr>
              <a:stCxn id="1414" idx="7"/>
              <a:endCxn id="1415" idx="3"/>
            </p:cNvCxnSpPr>
            <p:nvPr/>
          </p:nvCxnSpPr>
          <p:spPr>
            <a:xfrm rot="10800000" flipH="1">
              <a:off x="2954409" y="1750915"/>
              <a:ext cx="723900" cy="73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36" name="Shape 1436"/>
            <p:cNvCxnSpPr>
              <a:stCxn id="1415" idx="6"/>
              <a:endCxn id="1421" idx="2"/>
            </p:cNvCxnSpPr>
            <p:nvPr/>
          </p:nvCxnSpPr>
          <p:spPr>
            <a:xfrm>
              <a:off x="3873850" y="1669775"/>
              <a:ext cx="969300" cy="12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37" name="Shape 1437"/>
            <p:cNvCxnSpPr>
              <a:stCxn id="1414" idx="5"/>
              <a:endCxn id="1419" idx="2"/>
            </p:cNvCxnSpPr>
            <p:nvPr/>
          </p:nvCxnSpPr>
          <p:spPr>
            <a:xfrm>
              <a:off x="2954409" y="2652784"/>
              <a:ext cx="52980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38" name="Shape 1438"/>
            <p:cNvCxnSpPr>
              <a:stCxn id="1419" idx="6"/>
              <a:endCxn id="1420" idx="2"/>
            </p:cNvCxnSpPr>
            <p:nvPr/>
          </p:nvCxnSpPr>
          <p:spPr>
            <a:xfrm rot="10800000" flipH="1">
              <a:off x="3713300" y="2647350"/>
              <a:ext cx="942300" cy="22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39" name="Shape 1439"/>
            <p:cNvCxnSpPr>
              <a:stCxn id="1420" idx="0"/>
              <a:endCxn id="1421" idx="4"/>
            </p:cNvCxnSpPr>
            <p:nvPr/>
          </p:nvCxnSpPr>
          <p:spPr>
            <a:xfrm rot="10800000" flipH="1">
              <a:off x="4770212" y="1910250"/>
              <a:ext cx="187800" cy="62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0" name="Shape 1440"/>
            <p:cNvCxnSpPr>
              <a:stCxn id="1425" idx="7"/>
              <a:endCxn id="1418" idx="3"/>
            </p:cNvCxnSpPr>
            <p:nvPr/>
          </p:nvCxnSpPr>
          <p:spPr>
            <a:xfrm rot="10800000" flipH="1">
              <a:off x="4402809" y="1347990"/>
              <a:ext cx="585300" cy="64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1" name="Shape 1441"/>
            <p:cNvCxnSpPr>
              <a:stCxn id="1418" idx="6"/>
              <a:endCxn id="1417" idx="2"/>
            </p:cNvCxnSpPr>
            <p:nvPr/>
          </p:nvCxnSpPr>
          <p:spPr>
            <a:xfrm>
              <a:off x="5183700" y="1267075"/>
              <a:ext cx="948000" cy="45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2" name="Shape 1442"/>
            <p:cNvCxnSpPr>
              <a:stCxn id="1417" idx="4"/>
              <a:endCxn id="1416" idx="7"/>
            </p:cNvCxnSpPr>
            <p:nvPr/>
          </p:nvCxnSpPr>
          <p:spPr>
            <a:xfrm flipH="1">
              <a:off x="5899650" y="1841650"/>
              <a:ext cx="3465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3" name="Shape 1443"/>
            <p:cNvCxnSpPr>
              <a:stCxn id="1416" idx="3"/>
              <a:endCxn id="1433" idx="6"/>
            </p:cNvCxnSpPr>
            <p:nvPr/>
          </p:nvCxnSpPr>
          <p:spPr>
            <a:xfrm flipH="1">
              <a:off x="4783365" y="2810884"/>
              <a:ext cx="954300" cy="1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4" name="Shape 1444"/>
            <p:cNvCxnSpPr>
              <a:stCxn id="1433" idx="0"/>
              <a:endCxn id="1425" idx="4"/>
            </p:cNvCxnSpPr>
            <p:nvPr/>
          </p:nvCxnSpPr>
          <p:spPr>
            <a:xfrm rot="10800000">
              <a:off x="4321675" y="2189825"/>
              <a:ext cx="347100" cy="69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5" name="Shape 1445"/>
            <p:cNvCxnSpPr>
              <a:endCxn id="1426" idx="2"/>
            </p:cNvCxnSpPr>
            <p:nvPr/>
          </p:nvCxnSpPr>
          <p:spPr>
            <a:xfrm rot="10800000" flipH="1">
              <a:off x="4255250" y="1956250"/>
              <a:ext cx="1038300" cy="390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6" name="Shape 1446"/>
            <p:cNvCxnSpPr>
              <a:stCxn id="1426" idx="5"/>
              <a:endCxn id="1423" idx="1"/>
            </p:cNvCxnSpPr>
            <p:nvPr/>
          </p:nvCxnSpPr>
          <p:spPr>
            <a:xfrm>
              <a:off x="5489184" y="2037284"/>
              <a:ext cx="957600" cy="798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7" name="Shape 1447"/>
            <p:cNvCxnSpPr>
              <a:stCxn id="1423" idx="3"/>
              <a:endCxn id="1422" idx="6"/>
            </p:cNvCxnSpPr>
            <p:nvPr/>
          </p:nvCxnSpPr>
          <p:spPr>
            <a:xfrm flipH="1">
              <a:off x="5301790" y="2997509"/>
              <a:ext cx="1145100" cy="8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8" name="Shape 1448"/>
            <p:cNvCxnSpPr>
              <a:stCxn id="1422" idx="2"/>
              <a:endCxn id="1427" idx="6"/>
            </p:cNvCxnSpPr>
            <p:nvPr/>
          </p:nvCxnSpPr>
          <p:spPr>
            <a:xfrm rot="10800000">
              <a:off x="4436475" y="3645300"/>
              <a:ext cx="636000" cy="15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9" name="Shape 1449"/>
            <p:cNvCxnSpPr>
              <a:stCxn id="1427" idx="0"/>
              <a:endCxn id="1424" idx="4"/>
            </p:cNvCxnSpPr>
            <p:nvPr/>
          </p:nvCxnSpPr>
          <p:spPr>
            <a:xfrm rot="10800000">
              <a:off x="4140575" y="2461775"/>
              <a:ext cx="181200" cy="106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50" name="Shape 1450"/>
            <p:cNvCxnSpPr>
              <a:stCxn id="1430" idx="6"/>
              <a:endCxn id="1428" idx="3"/>
            </p:cNvCxnSpPr>
            <p:nvPr/>
          </p:nvCxnSpPr>
          <p:spPr>
            <a:xfrm rot="10800000" flipH="1">
              <a:off x="3363475" y="3273600"/>
              <a:ext cx="648000" cy="5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51" name="Shape 1451"/>
            <p:cNvCxnSpPr>
              <a:stCxn id="1428" idx="6"/>
              <a:endCxn id="1429" idx="2"/>
            </p:cNvCxnSpPr>
            <p:nvPr/>
          </p:nvCxnSpPr>
          <p:spPr>
            <a:xfrm>
              <a:off x="4207175" y="3192550"/>
              <a:ext cx="10485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52" name="Shape 1452"/>
            <p:cNvCxnSpPr>
              <a:stCxn id="1429" idx="4"/>
              <a:endCxn id="1432" idx="0"/>
            </p:cNvCxnSpPr>
            <p:nvPr/>
          </p:nvCxnSpPr>
          <p:spPr>
            <a:xfrm>
              <a:off x="5370250" y="3459525"/>
              <a:ext cx="0" cy="104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53" name="Shape 1453"/>
            <p:cNvCxnSpPr>
              <a:stCxn id="1432" idx="2"/>
              <a:endCxn id="1431" idx="6"/>
            </p:cNvCxnSpPr>
            <p:nvPr/>
          </p:nvCxnSpPr>
          <p:spPr>
            <a:xfrm flipH="1">
              <a:off x="4207150" y="4618150"/>
              <a:ext cx="1048500" cy="162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54" name="Shape 1454"/>
            <p:cNvCxnSpPr>
              <a:stCxn id="1430" idx="5"/>
              <a:endCxn id="1431" idx="1"/>
            </p:cNvCxnSpPr>
            <p:nvPr/>
          </p:nvCxnSpPr>
          <p:spPr>
            <a:xfrm>
              <a:off x="3329909" y="3881134"/>
              <a:ext cx="681600" cy="8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455" name="Shape 1455"/>
          <p:cNvCxnSpPr/>
          <p:nvPr/>
        </p:nvCxnSpPr>
        <p:spPr>
          <a:xfrm flipH="1">
            <a:off x="6049790" y="2940409"/>
            <a:ext cx="461400" cy="243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1456" name="Shape 1456"/>
          <p:cNvSpPr txBox="1"/>
          <p:nvPr/>
        </p:nvSpPr>
        <p:spPr>
          <a:xfrm>
            <a:off x="6281925" y="4666350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0</a:t>
            </a:r>
          </a:p>
        </p:txBody>
      </p:sp>
      <p:sp>
        <p:nvSpPr>
          <p:cNvPr id="1457" name="Shape 1457"/>
          <p:cNvSpPr txBox="1"/>
          <p:nvPr/>
        </p:nvSpPr>
        <p:spPr>
          <a:xfrm>
            <a:off x="6788675" y="2735612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1</a:t>
            </a:r>
          </a:p>
        </p:txBody>
      </p:sp>
      <p:cxnSp>
        <p:nvCxnSpPr>
          <p:cNvPr id="1458" name="Shape 1458"/>
          <p:cNvCxnSpPr>
            <a:stCxn id="1423" idx="1"/>
            <a:endCxn id="1426" idx="5"/>
          </p:cNvCxnSpPr>
          <p:nvPr/>
        </p:nvCxnSpPr>
        <p:spPr>
          <a:xfrm rot="10800000">
            <a:off x="5489290" y="2037140"/>
            <a:ext cx="957600" cy="79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459" name="Shape 1459"/>
          <p:cNvGrpSpPr/>
          <p:nvPr/>
        </p:nvGrpSpPr>
        <p:grpSpPr>
          <a:xfrm>
            <a:off x="4402690" y="1348040"/>
            <a:ext cx="2125234" cy="1649468"/>
            <a:chOff x="4402690" y="1348040"/>
            <a:chExt cx="2125234" cy="1649468"/>
          </a:xfrm>
        </p:grpSpPr>
        <p:cxnSp>
          <p:nvCxnSpPr>
            <p:cNvPr id="1460" name="Shape 1460"/>
            <p:cNvCxnSpPr>
              <a:stCxn id="1423" idx="0"/>
              <a:endCxn id="1417" idx="5"/>
            </p:cNvCxnSpPr>
            <p:nvPr/>
          </p:nvCxnSpPr>
          <p:spPr>
            <a:xfrm rot="10800000">
              <a:off x="6327225" y="1807975"/>
              <a:ext cx="200700" cy="993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461" name="Shape 1461"/>
            <p:cNvCxnSpPr>
              <a:stCxn id="1423" idx="1"/>
              <a:endCxn id="1418" idx="5"/>
            </p:cNvCxnSpPr>
            <p:nvPr/>
          </p:nvCxnSpPr>
          <p:spPr>
            <a:xfrm rot="10800000">
              <a:off x="5149990" y="1348040"/>
              <a:ext cx="1296900" cy="1487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462" name="Shape 1462"/>
            <p:cNvCxnSpPr>
              <a:stCxn id="1423" idx="1"/>
              <a:endCxn id="1425" idx="5"/>
            </p:cNvCxnSpPr>
            <p:nvPr/>
          </p:nvCxnSpPr>
          <p:spPr>
            <a:xfrm rot="10800000">
              <a:off x="4402690" y="2156240"/>
              <a:ext cx="2044200" cy="679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463" name="Shape 1463"/>
            <p:cNvCxnSpPr>
              <a:stCxn id="1423" idx="3"/>
              <a:endCxn id="1433" idx="7"/>
            </p:cNvCxnSpPr>
            <p:nvPr/>
          </p:nvCxnSpPr>
          <p:spPr>
            <a:xfrm rot="10800000">
              <a:off x="4749790" y="2920109"/>
              <a:ext cx="1697100" cy="77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464" name="Shape 1464"/>
            <p:cNvCxnSpPr>
              <a:stCxn id="1423" idx="2"/>
              <a:endCxn id="1416" idx="5"/>
            </p:cNvCxnSpPr>
            <p:nvPr/>
          </p:nvCxnSpPr>
          <p:spPr>
            <a:xfrm rot="10800000">
              <a:off x="5899725" y="2810875"/>
              <a:ext cx="513600" cy="105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cxnSp>
        <p:nvCxnSpPr>
          <p:cNvPr id="1465" name="Shape 1465"/>
          <p:cNvCxnSpPr>
            <a:stCxn id="1423" idx="0"/>
            <a:endCxn id="1417" idx="5"/>
          </p:cNvCxnSpPr>
          <p:nvPr/>
        </p:nvCxnSpPr>
        <p:spPr>
          <a:xfrm rot="10800000">
            <a:off x="6327225" y="1807975"/>
            <a:ext cx="200700" cy="99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466" name="Shape 1466"/>
          <p:cNvGrpSpPr/>
          <p:nvPr/>
        </p:nvGrpSpPr>
        <p:grpSpPr>
          <a:xfrm>
            <a:off x="4173525" y="1876640"/>
            <a:ext cx="2273365" cy="1234834"/>
            <a:chOff x="4173525" y="1876640"/>
            <a:chExt cx="2273365" cy="1234834"/>
          </a:xfrm>
        </p:grpSpPr>
        <p:cxnSp>
          <p:nvCxnSpPr>
            <p:cNvPr id="1467" name="Shape 1467"/>
            <p:cNvCxnSpPr>
              <a:stCxn id="1423" idx="1"/>
              <a:endCxn id="1421" idx="5"/>
            </p:cNvCxnSpPr>
            <p:nvPr/>
          </p:nvCxnSpPr>
          <p:spPr>
            <a:xfrm rot="10800000">
              <a:off x="5038990" y="1876640"/>
              <a:ext cx="1407900" cy="958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68" name="Shape 1468"/>
            <p:cNvCxnSpPr>
              <a:stCxn id="1423" idx="2"/>
              <a:endCxn id="1428" idx="7"/>
            </p:cNvCxnSpPr>
            <p:nvPr/>
          </p:nvCxnSpPr>
          <p:spPr>
            <a:xfrm flipH="1">
              <a:off x="4173525" y="2916475"/>
              <a:ext cx="2239800" cy="195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Chan’s algorithm: Example</a:t>
            </a:r>
          </a:p>
        </p:txBody>
      </p:sp>
      <p:sp>
        <p:nvSpPr>
          <p:cNvPr id="1474" name="Shape 1474"/>
          <p:cNvSpPr/>
          <p:nvPr/>
        </p:nvSpPr>
        <p:spPr>
          <a:xfrm>
            <a:off x="2758775" y="24571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5" name="Shape 1475"/>
          <p:cNvSpPr/>
          <p:nvPr/>
        </p:nvSpPr>
        <p:spPr>
          <a:xfrm>
            <a:off x="3644650" y="15551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6" name="Shape 1476"/>
          <p:cNvSpPr/>
          <p:nvPr/>
        </p:nvSpPr>
        <p:spPr>
          <a:xfrm>
            <a:off x="5704100" y="26152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7" name="Shape 1477"/>
          <p:cNvSpPr/>
          <p:nvPr/>
        </p:nvSpPr>
        <p:spPr>
          <a:xfrm>
            <a:off x="6131550" y="16124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4954500" y="11524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9" name="Shape 1479"/>
          <p:cNvSpPr/>
          <p:nvPr/>
        </p:nvSpPr>
        <p:spPr>
          <a:xfrm>
            <a:off x="3484100" y="2761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0" name="Shape 1480"/>
          <p:cNvSpPr/>
          <p:nvPr/>
        </p:nvSpPr>
        <p:spPr>
          <a:xfrm>
            <a:off x="4655612" y="25327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1" name="Shape 1481"/>
          <p:cNvSpPr/>
          <p:nvPr/>
        </p:nvSpPr>
        <p:spPr>
          <a:xfrm>
            <a:off x="4843275" y="16811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2" name="Shape 1482"/>
          <p:cNvSpPr/>
          <p:nvPr/>
        </p:nvSpPr>
        <p:spPr>
          <a:xfrm>
            <a:off x="50724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3" name="Shape 1483"/>
          <p:cNvSpPr/>
          <p:nvPr/>
        </p:nvSpPr>
        <p:spPr>
          <a:xfrm>
            <a:off x="6413325" y="28018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4" name="Shape 1484"/>
          <p:cNvSpPr/>
          <p:nvPr/>
        </p:nvSpPr>
        <p:spPr>
          <a:xfrm>
            <a:off x="4026050" y="2232437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5" name="Shape 1485"/>
          <p:cNvSpPr/>
          <p:nvPr/>
        </p:nvSpPr>
        <p:spPr>
          <a:xfrm>
            <a:off x="4207175" y="19606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5293550" y="18416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7" name="Shape 1487"/>
          <p:cNvSpPr/>
          <p:nvPr/>
        </p:nvSpPr>
        <p:spPr>
          <a:xfrm>
            <a:off x="4207175" y="35306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8" name="Shape 1488"/>
          <p:cNvSpPr/>
          <p:nvPr/>
        </p:nvSpPr>
        <p:spPr>
          <a:xfrm>
            <a:off x="3977975" y="3077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9" name="Shape 1489"/>
          <p:cNvSpPr/>
          <p:nvPr/>
        </p:nvSpPr>
        <p:spPr>
          <a:xfrm>
            <a:off x="5255650" y="32303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0" name="Shape 1490"/>
          <p:cNvSpPr/>
          <p:nvPr/>
        </p:nvSpPr>
        <p:spPr>
          <a:xfrm>
            <a:off x="31342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1" name="Shape 1491"/>
          <p:cNvSpPr/>
          <p:nvPr/>
        </p:nvSpPr>
        <p:spPr>
          <a:xfrm>
            <a:off x="3977975" y="46663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2" name="Shape 1492"/>
          <p:cNvSpPr/>
          <p:nvPr/>
        </p:nvSpPr>
        <p:spPr>
          <a:xfrm>
            <a:off x="5255650" y="45035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3" name="Shape 1493"/>
          <p:cNvSpPr/>
          <p:nvPr/>
        </p:nvSpPr>
        <p:spPr>
          <a:xfrm>
            <a:off x="4554175" y="28864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94" name="Shape 1494"/>
          <p:cNvGrpSpPr/>
          <p:nvPr/>
        </p:nvGrpSpPr>
        <p:grpSpPr>
          <a:xfrm>
            <a:off x="2954409" y="1267075"/>
            <a:ext cx="3492481" cy="3513975"/>
            <a:chOff x="2954409" y="1267075"/>
            <a:chExt cx="3492481" cy="3513975"/>
          </a:xfrm>
        </p:grpSpPr>
        <p:cxnSp>
          <p:nvCxnSpPr>
            <p:cNvPr id="1495" name="Shape 1495"/>
            <p:cNvCxnSpPr>
              <a:stCxn id="1474" idx="7"/>
              <a:endCxn id="1475" idx="3"/>
            </p:cNvCxnSpPr>
            <p:nvPr/>
          </p:nvCxnSpPr>
          <p:spPr>
            <a:xfrm rot="10800000" flipH="1">
              <a:off x="2954409" y="1750915"/>
              <a:ext cx="723900" cy="73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96" name="Shape 1496"/>
            <p:cNvCxnSpPr>
              <a:stCxn id="1475" idx="6"/>
              <a:endCxn id="1481" idx="2"/>
            </p:cNvCxnSpPr>
            <p:nvPr/>
          </p:nvCxnSpPr>
          <p:spPr>
            <a:xfrm>
              <a:off x="3873850" y="1669775"/>
              <a:ext cx="969300" cy="12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97" name="Shape 1497"/>
            <p:cNvCxnSpPr>
              <a:stCxn id="1474" idx="5"/>
              <a:endCxn id="1479" idx="2"/>
            </p:cNvCxnSpPr>
            <p:nvPr/>
          </p:nvCxnSpPr>
          <p:spPr>
            <a:xfrm>
              <a:off x="2954409" y="2652784"/>
              <a:ext cx="52980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98" name="Shape 1498"/>
            <p:cNvCxnSpPr>
              <a:stCxn id="1479" idx="6"/>
              <a:endCxn id="1480" idx="2"/>
            </p:cNvCxnSpPr>
            <p:nvPr/>
          </p:nvCxnSpPr>
          <p:spPr>
            <a:xfrm rot="10800000" flipH="1">
              <a:off x="3713300" y="2647350"/>
              <a:ext cx="942300" cy="22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99" name="Shape 1499"/>
            <p:cNvCxnSpPr>
              <a:stCxn id="1480" idx="0"/>
              <a:endCxn id="1481" idx="4"/>
            </p:cNvCxnSpPr>
            <p:nvPr/>
          </p:nvCxnSpPr>
          <p:spPr>
            <a:xfrm rot="10800000" flipH="1">
              <a:off x="4770212" y="1910250"/>
              <a:ext cx="187800" cy="62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0" name="Shape 1500"/>
            <p:cNvCxnSpPr>
              <a:stCxn id="1485" idx="7"/>
              <a:endCxn id="1478" idx="3"/>
            </p:cNvCxnSpPr>
            <p:nvPr/>
          </p:nvCxnSpPr>
          <p:spPr>
            <a:xfrm rot="10800000" flipH="1">
              <a:off x="4402809" y="1347990"/>
              <a:ext cx="585300" cy="64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1" name="Shape 1501"/>
            <p:cNvCxnSpPr>
              <a:stCxn id="1478" idx="6"/>
              <a:endCxn id="1477" idx="2"/>
            </p:cNvCxnSpPr>
            <p:nvPr/>
          </p:nvCxnSpPr>
          <p:spPr>
            <a:xfrm>
              <a:off x="5183700" y="1267075"/>
              <a:ext cx="948000" cy="45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2" name="Shape 1502"/>
            <p:cNvCxnSpPr>
              <a:stCxn id="1477" idx="4"/>
              <a:endCxn id="1476" idx="7"/>
            </p:cNvCxnSpPr>
            <p:nvPr/>
          </p:nvCxnSpPr>
          <p:spPr>
            <a:xfrm flipH="1">
              <a:off x="5899650" y="1841650"/>
              <a:ext cx="3465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3" name="Shape 1503"/>
            <p:cNvCxnSpPr>
              <a:stCxn id="1476" idx="3"/>
              <a:endCxn id="1493" idx="6"/>
            </p:cNvCxnSpPr>
            <p:nvPr/>
          </p:nvCxnSpPr>
          <p:spPr>
            <a:xfrm flipH="1">
              <a:off x="4783365" y="2810884"/>
              <a:ext cx="954300" cy="1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4" name="Shape 1504"/>
            <p:cNvCxnSpPr>
              <a:stCxn id="1493" idx="0"/>
              <a:endCxn id="1485" idx="4"/>
            </p:cNvCxnSpPr>
            <p:nvPr/>
          </p:nvCxnSpPr>
          <p:spPr>
            <a:xfrm rot="10800000">
              <a:off x="4321675" y="2189825"/>
              <a:ext cx="347100" cy="69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5" name="Shape 1505"/>
            <p:cNvCxnSpPr>
              <a:endCxn id="1486" idx="2"/>
            </p:cNvCxnSpPr>
            <p:nvPr/>
          </p:nvCxnSpPr>
          <p:spPr>
            <a:xfrm rot="10800000" flipH="1">
              <a:off x="4255250" y="1956250"/>
              <a:ext cx="1038300" cy="390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6" name="Shape 1506"/>
            <p:cNvCxnSpPr>
              <a:stCxn id="1486" idx="5"/>
              <a:endCxn id="1483" idx="1"/>
            </p:cNvCxnSpPr>
            <p:nvPr/>
          </p:nvCxnSpPr>
          <p:spPr>
            <a:xfrm>
              <a:off x="5489184" y="2037284"/>
              <a:ext cx="957600" cy="79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7" name="Shape 1507"/>
            <p:cNvCxnSpPr>
              <a:stCxn id="1483" idx="3"/>
              <a:endCxn id="1482" idx="6"/>
            </p:cNvCxnSpPr>
            <p:nvPr/>
          </p:nvCxnSpPr>
          <p:spPr>
            <a:xfrm flipH="1">
              <a:off x="5301790" y="2997509"/>
              <a:ext cx="1145100" cy="8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8" name="Shape 1508"/>
            <p:cNvCxnSpPr>
              <a:stCxn id="1482" idx="2"/>
              <a:endCxn id="1487" idx="6"/>
            </p:cNvCxnSpPr>
            <p:nvPr/>
          </p:nvCxnSpPr>
          <p:spPr>
            <a:xfrm rot="10800000">
              <a:off x="4436475" y="3645300"/>
              <a:ext cx="636000" cy="15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9" name="Shape 1509"/>
            <p:cNvCxnSpPr>
              <a:stCxn id="1487" idx="0"/>
              <a:endCxn id="1484" idx="4"/>
            </p:cNvCxnSpPr>
            <p:nvPr/>
          </p:nvCxnSpPr>
          <p:spPr>
            <a:xfrm rot="10800000">
              <a:off x="4140575" y="2461775"/>
              <a:ext cx="181200" cy="106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10" name="Shape 1510"/>
            <p:cNvCxnSpPr>
              <a:stCxn id="1490" idx="6"/>
              <a:endCxn id="1488" idx="3"/>
            </p:cNvCxnSpPr>
            <p:nvPr/>
          </p:nvCxnSpPr>
          <p:spPr>
            <a:xfrm rot="10800000" flipH="1">
              <a:off x="3363475" y="3273600"/>
              <a:ext cx="648000" cy="5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11" name="Shape 1511"/>
            <p:cNvCxnSpPr>
              <a:stCxn id="1488" idx="6"/>
              <a:endCxn id="1489" idx="2"/>
            </p:cNvCxnSpPr>
            <p:nvPr/>
          </p:nvCxnSpPr>
          <p:spPr>
            <a:xfrm>
              <a:off x="4207175" y="3192550"/>
              <a:ext cx="10485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12" name="Shape 1512"/>
            <p:cNvCxnSpPr>
              <a:stCxn id="1489" idx="4"/>
              <a:endCxn id="1492" idx="0"/>
            </p:cNvCxnSpPr>
            <p:nvPr/>
          </p:nvCxnSpPr>
          <p:spPr>
            <a:xfrm>
              <a:off x="5370250" y="3459525"/>
              <a:ext cx="0" cy="104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13" name="Shape 1513"/>
            <p:cNvCxnSpPr>
              <a:stCxn id="1492" idx="2"/>
              <a:endCxn id="1491" idx="6"/>
            </p:cNvCxnSpPr>
            <p:nvPr/>
          </p:nvCxnSpPr>
          <p:spPr>
            <a:xfrm flipH="1">
              <a:off x="4207150" y="4618150"/>
              <a:ext cx="1048500" cy="162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14" name="Shape 1514"/>
            <p:cNvCxnSpPr>
              <a:stCxn id="1490" idx="5"/>
              <a:endCxn id="1491" idx="1"/>
            </p:cNvCxnSpPr>
            <p:nvPr/>
          </p:nvCxnSpPr>
          <p:spPr>
            <a:xfrm>
              <a:off x="3329909" y="3881134"/>
              <a:ext cx="681600" cy="8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515" name="Shape 1515"/>
          <p:cNvCxnSpPr/>
          <p:nvPr/>
        </p:nvCxnSpPr>
        <p:spPr>
          <a:xfrm flipH="1">
            <a:off x="6049790" y="2940409"/>
            <a:ext cx="461400" cy="243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1516" name="Shape 1516"/>
          <p:cNvSpPr txBox="1"/>
          <p:nvPr/>
        </p:nvSpPr>
        <p:spPr>
          <a:xfrm>
            <a:off x="6281925" y="4666350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0</a:t>
            </a:r>
          </a:p>
        </p:txBody>
      </p:sp>
      <p:sp>
        <p:nvSpPr>
          <p:cNvPr id="1517" name="Shape 1517"/>
          <p:cNvSpPr txBox="1"/>
          <p:nvPr/>
        </p:nvSpPr>
        <p:spPr>
          <a:xfrm>
            <a:off x="6788675" y="2735612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1</a:t>
            </a:r>
          </a:p>
        </p:txBody>
      </p:sp>
      <p:cxnSp>
        <p:nvCxnSpPr>
          <p:cNvPr id="1518" name="Shape 1518"/>
          <p:cNvCxnSpPr>
            <a:stCxn id="1483" idx="0"/>
            <a:endCxn id="1477" idx="5"/>
          </p:cNvCxnSpPr>
          <p:nvPr/>
        </p:nvCxnSpPr>
        <p:spPr>
          <a:xfrm rot="10800000">
            <a:off x="6327225" y="1807975"/>
            <a:ext cx="200700" cy="99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19" name="Shape 1519"/>
          <p:cNvSpPr txBox="1"/>
          <p:nvPr/>
        </p:nvSpPr>
        <p:spPr>
          <a:xfrm>
            <a:off x="6511200" y="1124387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Chan’s algorithm: Example</a:t>
            </a:r>
          </a:p>
        </p:txBody>
      </p:sp>
      <p:sp>
        <p:nvSpPr>
          <p:cNvPr id="1525" name="Shape 1525"/>
          <p:cNvSpPr/>
          <p:nvPr/>
        </p:nvSpPr>
        <p:spPr>
          <a:xfrm>
            <a:off x="2758775" y="24571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6" name="Shape 1526"/>
          <p:cNvSpPr/>
          <p:nvPr/>
        </p:nvSpPr>
        <p:spPr>
          <a:xfrm>
            <a:off x="3644650" y="15551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7" name="Shape 1527"/>
          <p:cNvSpPr/>
          <p:nvPr/>
        </p:nvSpPr>
        <p:spPr>
          <a:xfrm>
            <a:off x="5704100" y="26152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8" name="Shape 1528"/>
          <p:cNvSpPr/>
          <p:nvPr/>
        </p:nvSpPr>
        <p:spPr>
          <a:xfrm>
            <a:off x="6131550" y="16124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9" name="Shape 1529"/>
          <p:cNvSpPr/>
          <p:nvPr/>
        </p:nvSpPr>
        <p:spPr>
          <a:xfrm>
            <a:off x="4954500" y="11524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0" name="Shape 1530"/>
          <p:cNvSpPr/>
          <p:nvPr/>
        </p:nvSpPr>
        <p:spPr>
          <a:xfrm>
            <a:off x="3484100" y="2761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1" name="Shape 1531"/>
          <p:cNvSpPr/>
          <p:nvPr/>
        </p:nvSpPr>
        <p:spPr>
          <a:xfrm>
            <a:off x="4655612" y="25327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2" name="Shape 1532"/>
          <p:cNvSpPr/>
          <p:nvPr/>
        </p:nvSpPr>
        <p:spPr>
          <a:xfrm>
            <a:off x="4843275" y="16811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3" name="Shape 1533"/>
          <p:cNvSpPr/>
          <p:nvPr/>
        </p:nvSpPr>
        <p:spPr>
          <a:xfrm>
            <a:off x="50724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4" name="Shape 1534"/>
          <p:cNvSpPr/>
          <p:nvPr/>
        </p:nvSpPr>
        <p:spPr>
          <a:xfrm>
            <a:off x="6413325" y="28018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5" name="Shape 1535"/>
          <p:cNvSpPr/>
          <p:nvPr/>
        </p:nvSpPr>
        <p:spPr>
          <a:xfrm>
            <a:off x="4026050" y="2232437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6" name="Shape 1536"/>
          <p:cNvSpPr/>
          <p:nvPr/>
        </p:nvSpPr>
        <p:spPr>
          <a:xfrm>
            <a:off x="4207175" y="19606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7" name="Shape 1537"/>
          <p:cNvSpPr/>
          <p:nvPr/>
        </p:nvSpPr>
        <p:spPr>
          <a:xfrm>
            <a:off x="5293550" y="18416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8" name="Shape 1538"/>
          <p:cNvSpPr/>
          <p:nvPr/>
        </p:nvSpPr>
        <p:spPr>
          <a:xfrm>
            <a:off x="4207175" y="35306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9" name="Shape 1539"/>
          <p:cNvSpPr/>
          <p:nvPr/>
        </p:nvSpPr>
        <p:spPr>
          <a:xfrm>
            <a:off x="3977975" y="3077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0" name="Shape 1540"/>
          <p:cNvSpPr/>
          <p:nvPr/>
        </p:nvSpPr>
        <p:spPr>
          <a:xfrm>
            <a:off x="5255650" y="32303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1" name="Shape 1541"/>
          <p:cNvSpPr/>
          <p:nvPr/>
        </p:nvSpPr>
        <p:spPr>
          <a:xfrm>
            <a:off x="31342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2" name="Shape 1542"/>
          <p:cNvSpPr/>
          <p:nvPr/>
        </p:nvSpPr>
        <p:spPr>
          <a:xfrm>
            <a:off x="3977975" y="46663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3" name="Shape 1543"/>
          <p:cNvSpPr/>
          <p:nvPr/>
        </p:nvSpPr>
        <p:spPr>
          <a:xfrm>
            <a:off x="5255650" y="45035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4" name="Shape 1544"/>
          <p:cNvSpPr/>
          <p:nvPr/>
        </p:nvSpPr>
        <p:spPr>
          <a:xfrm>
            <a:off x="4554175" y="28864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45" name="Shape 1545"/>
          <p:cNvGrpSpPr/>
          <p:nvPr/>
        </p:nvGrpSpPr>
        <p:grpSpPr>
          <a:xfrm>
            <a:off x="2954409" y="1267075"/>
            <a:ext cx="3492481" cy="3513975"/>
            <a:chOff x="2954409" y="1267075"/>
            <a:chExt cx="3492481" cy="3513975"/>
          </a:xfrm>
        </p:grpSpPr>
        <p:cxnSp>
          <p:nvCxnSpPr>
            <p:cNvPr id="1546" name="Shape 1546"/>
            <p:cNvCxnSpPr>
              <a:stCxn id="1525" idx="7"/>
              <a:endCxn id="1526" idx="3"/>
            </p:cNvCxnSpPr>
            <p:nvPr/>
          </p:nvCxnSpPr>
          <p:spPr>
            <a:xfrm rot="10800000" flipH="1">
              <a:off x="2954409" y="1750915"/>
              <a:ext cx="723900" cy="73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47" name="Shape 1547"/>
            <p:cNvCxnSpPr>
              <a:stCxn id="1526" idx="6"/>
              <a:endCxn id="1532" idx="2"/>
            </p:cNvCxnSpPr>
            <p:nvPr/>
          </p:nvCxnSpPr>
          <p:spPr>
            <a:xfrm>
              <a:off x="3873850" y="1669775"/>
              <a:ext cx="969300" cy="12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48" name="Shape 1548"/>
            <p:cNvCxnSpPr>
              <a:stCxn id="1525" idx="5"/>
              <a:endCxn id="1530" idx="2"/>
            </p:cNvCxnSpPr>
            <p:nvPr/>
          </p:nvCxnSpPr>
          <p:spPr>
            <a:xfrm>
              <a:off x="2954409" y="2652784"/>
              <a:ext cx="52980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49" name="Shape 1549"/>
            <p:cNvCxnSpPr>
              <a:stCxn id="1530" idx="6"/>
              <a:endCxn id="1531" idx="2"/>
            </p:cNvCxnSpPr>
            <p:nvPr/>
          </p:nvCxnSpPr>
          <p:spPr>
            <a:xfrm rot="10800000" flipH="1">
              <a:off x="3713300" y="2647350"/>
              <a:ext cx="942300" cy="22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0" name="Shape 1550"/>
            <p:cNvCxnSpPr>
              <a:stCxn id="1531" idx="0"/>
              <a:endCxn id="1532" idx="4"/>
            </p:cNvCxnSpPr>
            <p:nvPr/>
          </p:nvCxnSpPr>
          <p:spPr>
            <a:xfrm rot="10800000" flipH="1">
              <a:off x="4770212" y="1910250"/>
              <a:ext cx="187800" cy="62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1" name="Shape 1551"/>
            <p:cNvCxnSpPr>
              <a:stCxn id="1536" idx="7"/>
              <a:endCxn id="1529" idx="3"/>
            </p:cNvCxnSpPr>
            <p:nvPr/>
          </p:nvCxnSpPr>
          <p:spPr>
            <a:xfrm rot="10800000" flipH="1">
              <a:off x="4402809" y="1347990"/>
              <a:ext cx="585300" cy="64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2" name="Shape 1552"/>
            <p:cNvCxnSpPr>
              <a:stCxn id="1529" idx="6"/>
              <a:endCxn id="1528" idx="2"/>
            </p:cNvCxnSpPr>
            <p:nvPr/>
          </p:nvCxnSpPr>
          <p:spPr>
            <a:xfrm>
              <a:off x="5183700" y="1267075"/>
              <a:ext cx="948000" cy="45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3" name="Shape 1553"/>
            <p:cNvCxnSpPr>
              <a:stCxn id="1528" idx="4"/>
              <a:endCxn id="1527" idx="7"/>
            </p:cNvCxnSpPr>
            <p:nvPr/>
          </p:nvCxnSpPr>
          <p:spPr>
            <a:xfrm flipH="1">
              <a:off x="5899650" y="1841650"/>
              <a:ext cx="3465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4" name="Shape 1554"/>
            <p:cNvCxnSpPr>
              <a:stCxn id="1527" idx="3"/>
              <a:endCxn id="1544" idx="6"/>
            </p:cNvCxnSpPr>
            <p:nvPr/>
          </p:nvCxnSpPr>
          <p:spPr>
            <a:xfrm flipH="1">
              <a:off x="4783365" y="2810884"/>
              <a:ext cx="954300" cy="1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5" name="Shape 1555"/>
            <p:cNvCxnSpPr>
              <a:stCxn id="1544" idx="0"/>
              <a:endCxn id="1536" idx="4"/>
            </p:cNvCxnSpPr>
            <p:nvPr/>
          </p:nvCxnSpPr>
          <p:spPr>
            <a:xfrm rot="10800000">
              <a:off x="4321675" y="2189825"/>
              <a:ext cx="347100" cy="69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6" name="Shape 1556"/>
            <p:cNvCxnSpPr>
              <a:endCxn id="1537" idx="2"/>
            </p:cNvCxnSpPr>
            <p:nvPr/>
          </p:nvCxnSpPr>
          <p:spPr>
            <a:xfrm rot="10800000" flipH="1">
              <a:off x="4255250" y="1956250"/>
              <a:ext cx="1038300" cy="390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7" name="Shape 1557"/>
            <p:cNvCxnSpPr>
              <a:stCxn id="1537" idx="5"/>
              <a:endCxn id="1534" idx="1"/>
            </p:cNvCxnSpPr>
            <p:nvPr/>
          </p:nvCxnSpPr>
          <p:spPr>
            <a:xfrm>
              <a:off x="5489184" y="2037284"/>
              <a:ext cx="957600" cy="79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8" name="Shape 1558"/>
            <p:cNvCxnSpPr>
              <a:stCxn id="1534" idx="3"/>
              <a:endCxn id="1533" idx="6"/>
            </p:cNvCxnSpPr>
            <p:nvPr/>
          </p:nvCxnSpPr>
          <p:spPr>
            <a:xfrm flipH="1">
              <a:off x="5301790" y="2997509"/>
              <a:ext cx="1145100" cy="8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9" name="Shape 1559"/>
            <p:cNvCxnSpPr>
              <a:stCxn id="1533" idx="2"/>
              <a:endCxn id="1538" idx="6"/>
            </p:cNvCxnSpPr>
            <p:nvPr/>
          </p:nvCxnSpPr>
          <p:spPr>
            <a:xfrm rot="10800000">
              <a:off x="4436475" y="3645300"/>
              <a:ext cx="636000" cy="15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0" name="Shape 1560"/>
            <p:cNvCxnSpPr>
              <a:stCxn id="1538" idx="0"/>
              <a:endCxn id="1535" idx="4"/>
            </p:cNvCxnSpPr>
            <p:nvPr/>
          </p:nvCxnSpPr>
          <p:spPr>
            <a:xfrm rot="10800000">
              <a:off x="4140575" y="2461775"/>
              <a:ext cx="181200" cy="106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1" name="Shape 1561"/>
            <p:cNvCxnSpPr>
              <a:stCxn id="1541" idx="6"/>
              <a:endCxn id="1539" idx="3"/>
            </p:cNvCxnSpPr>
            <p:nvPr/>
          </p:nvCxnSpPr>
          <p:spPr>
            <a:xfrm rot="10800000" flipH="1">
              <a:off x="3363475" y="3273600"/>
              <a:ext cx="648000" cy="5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2" name="Shape 1562"/>
            <p:cNvCxnSpPr>
              <a:stCxn id="1539" idx="6"/>
              <a:endCxn id="1540" idx="2"/>
            </p:cNvCxnSpPr>
            <p:nvPr/>
          </p:nvCxnSpPr>
          <p:spPr>
            <a:xfrm>
              <a:off x="4207175" y="3192550"/>
              <a:ext cx="10485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3" name="Shape 1563"/>
            <p:cNvCxnSpPr>
              <a:stCxn id="1540" idx="4"/>
              <a:endCxn id="1543" idx="0"/>
            </p:cNvCxnSpPr>
            <p:nvPr/>
          </p:nvCxnSpPr>
          <p:spPr>
            <a:xfrm>
              <a:off x="5370250" y="3459525"/>
              <a:ext cx="0" cy="104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4" name="Shape 1564"/>
            <p:cNvCxnSpPr>
              <a:stCxn id="1543" idx="2"/>
              <a:endCxn id="1542" idx="6"/>
            </p:cNvCxnSpPr>
            <p:nvPr/>
          </p:nvCxnSpPr>
          <p:spPr>
            <a:xfrm flipH="1">
              <a:off x="4207150" y="4618150"/>
              <a:ext cx="1048500" cy="162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5" name="Shape 1565"/>
            <p:cNvCxnSpPr>
              <a:stCxn id="1541" idx="5"/>
              <a:endCxn id="1542" idx="1"/>
            </p:cNvCxnSpPr>
            <p:nvPr/>
          </p:nvCxnSpPr>
          <p:spPr>
            <a:xfrm>
              <a:off x="3329909" y="3881134"/>
              <a:ext cx="681600" cy="8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566" name="Shape 1566"/>
          <p:cNvSpPr txBox="1"/>
          <p:nvPr/>
        </p:nvSpPr>
        <p:spPr>
          <a:xfrm>
            <a:off x="6788675" y="2735612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1</a:t>
            </a:r>
          </a:p>
        </p:txBody>
      </p:sp>
      <p:cxnSp>
        <p:nvCxnSpPr>
          <p:cNvPr id="1567" name="Shape 1567"/>
          <p:cNvCxnSpPr>
            <a:stCxn id="1534" idx="0"/>
            <a:endCxn id="1528" idx="5"/>
          </p:cNvCxnSpPr>
          <p:nvPr/>
        </p:nvCxnSpPr>
        <p:spPr>
          <a:xfrm rot="10800000">
            <a:off x="6327225" y="1807975"/>
            <a:ext cx="200700" cy="99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68" name="Shape 1568"/>
          <p:cNvSpPr txBox="1"/>
          <p:nvPr/>
        </p:nvSpPr>
        <p:spPr>
          <a:xfrm>
            <a:off x="6511200" y="1124387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2</a:t>
            </a:r>
          </a:p>
        </p:txBody>
      </p:sp>
      <p:grpSp>
        <p:nvGrpSpPr>
          <p:cNvPr id="1569" name="Shape 1569"/>
          <p:cNvGrpSpPr/>
          <p:nvPr/>
        </p:nvGrpSpPr>
        <p:grpSpPr>
          <a:xfrm>
            <a:off x="3873850" y="1267075"/>
            <a:ext cx="2257850" cy="1844475"/>
            <a:chOff x="3873850" y="1267075"/>
            <a:chExt cx="2257850" cy="1844475"/>
          </a:xfrm>
        </p:grpSpPr>
        <p:cxnSp>
          <p:nvCxnSpPr>
            <p:cNvPr id="1570" name="Shape 1570"/>
            <p:cNvCxnSpPr>
              <a:endCxn id="1529" idx="6"/>
            </p:cNvCxnSpPr>
            <p:nvPr/>
          </p:nvCxnSpPr>
          <p:spPr>
            <a:xfrm rot="10800000">
              <a:off x="5183700" y="1267075"/>
              <a:ext cx="948000" cy="459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1" name="Shape 1571"/>
            <p:cNvCxnSpPr>
              <a:endCxn id="1526" idx="6"/>
            </p:cNvCxnSpPr>
            <p:nvPr/>
          </p:nvCxnSpPr>
          <p:spPr>
            <a:xfrm rot="10800000">
              <a:off x="3873850" y="1669775"/>
              <a:ext cx="2257800" cy="57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2" name="Shape 1572"/>
            <p:cNvCxnSpPr>
              <a:stCxn id="1528" idx="2"/>
              <a:endCxn id="1537" idx="7"/>
            </p:cNvCxnSpPr>
            <p:nvPr/>
          </p:nvCxnSpPr>
          <p:spPr>
            <a:xfrm flipH="1">
              <a:off x="5489250" y="1727050"/>
              <a:ext cx="642300" cy="148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3" name="Shape 1573"/>
            <p:cNvCxnSpPr>
              <a:stCxn id="1528" idx="2"/>
              <a:endCxn id="1539" idx="7"/>
            </p:cNvCxnSpPr>
            <p:nvPr/>
          </p:nvCxnSpPr>
          <p:spPr>
            <a:xfrm flipH="1">
              <a:off x="4173750" y="1727050"/>
              <a:ext cx="1957800" cy="1384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574" name="Shape 1574"/>
          <p:cNvCxnSpPr>
            <a:stCxn id="1528" idx="2"/>
            <a:endCxn id="1529" idx="6"/>
          </p:cNvCxnSpPr>
          <p:nvPr/>
        </p:nvCxnSpPr>
        <p:spPr>
          <a:xfrm rot="10800000">
            <a:off x="5183850" y="1267150"/>
            <a:ext cx="947700" cy="459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75" name="Shape 1575"/>
          <p:cNvSpPr txBox="1"/>
          <p:nvPr/>
        </p:nvSpPr>
        <p:spPr>
          <a:xfrm>
            <a:off x="5293550" y="842662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Shape 15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Chan’s algorithm: Example</a:t>
            </a:r>
          </a:p>
        </p:txBody>
      </p:sp>
      <p:sp>
        <p:nvSpPr>
          <p:cNvPr id="1581" name="Shape 1581"/>
          <p:cNvSpPr/>
          <p:nvPr/>
        </p:nvSpPr>
        <p:spPr>
          <a:xfrm>
            <a:off x="2758775" y="24571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2" name="Shape 1582"/>
          <p:cNvSpPr/>
          <p:nvPr/>
        </p:nvSpPr>
        <p:spPr>
          <a:xfrm>
            <a:off x="3644650" y="15551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3" name="Shape 1583"/>
          <p:cNvSpPr/>
          <p:nvPr/>
        </p:nvSpPr>
        <p:spPr>
          <a:xfrm>
            <a:off x="5704100" y="26152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4" name="Shape 1584"/>
          <p:cNvSpPr/>
          <p:nvPr/>
        </p:nvSpPr>
        <p:spPr>
          <a:xfrm>
            <a:off x="6131550" y="16124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5" name="Shape 1585"/>
          <p:cNvSpPr/>
          <p:nvPr/>
        </p:nvSpPr>
        <p:spPr>
          <a:xfrm>
            <a:off x="4954500" y="11524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6" name="Shape 1586"/>
          <p:cNvSpPr/>
          <p:nvPr/>
        </p:nvSpPr>
        <p:spPr>
          <a:xfrm>
            <a:off x="3484100" y="2761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7" name="Shape 1587"/>
          <p:cNvSpPr/>
          <p:nvPr/>
        </p:nvSpPr>
        <p:spPr>
          <a:xfrm>
            <a:off x="4655612" y="25327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8" name="Shape 1588"/>
          <p:cNvSpPr/>
          <p:nvPr/>
        </p:nvSpPr>
        <p:spPr>
          <a:xfrm>
            <a:off x="4843275" y="16811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9" name="Shape 1589"/>
          <p:cNvSpPr/>
          <p:nvPr/>
        </p:nvSpPr>
        <p:spPr>
          <a:xfrm>
            <a:off x="50724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0" name="Shape 1590"/>
          <p:cNvSpPr/>
          <p:nvPr/>
        </p:nvSpPr>
        <p:spPr>
          <a:xfrm>
            <a:off x="6413325" y="28018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1" name="Shape 1591"/>
          <p:cNvSpPr/>
          <p:nvPr/>
        </p:nvSpPr>
        <p:spPr>
          <a:xfrm>
            <a:off x="4026050" y="2232437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2" name="Shape 1592"/>
          <p:cNvSpPr/>
          <p:nvPr/>
        </p:nvSpPr>
        <p:spPr>
          <a:xfrm>
            <a:off x="4207175" y="19606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3" name="Shape 1593"/>
          <p:cNvSpPr/>
          <p:nvPr/>
        </p:nvSpPr>
        <p:spPr>
          <a:xfrm>
            <a:off x="5293550" y="18416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4" name="Shape 1594"/>
          <p:cNvSpPr/>
          <p:nvPr/>
        </p:nvSpPr>
        <p:spPr>
          <a:xfrm>
            <a:off x="4207175" y="353067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5" name="Shape 1595"/>
          <p:cNvSpPr/>
          <p:nvPr/>
        </p:nvSpPr>
        <p:spPr>
          <a:xfrm>
            <a:off x="3977975" y="30779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6" name="Shape 1596"/>
          <p:cNvSpPr/>
          <p:nvPr/>
        </p:nvSpPr>
        <p:spPr>
          <a:xfrm>
            <a:off x="5255650" y="32303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7" name="Shape 1597"/>
          <p:cNvSpPr/>
          <p:nvPr/>
        </p:nvSpPr>
        <p:spPr>
          <a:xfrm>
            <a:off x="3134275" y="368550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8" name="Shape 1598"/>
          <p:cNvSpPr/>
          <p:nvPr/>
        </p:nvSpPr>
        <p:spPr>
          <a:xfrm>
            <a:off x="3977975" y="46663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9" name="Shape 1599"/>
          <p:cNvSpPr/>
          <p:nvPr/>
        </p:nvSpPr>
        <p:spPr>
          <a:xfrm>
            <a:off x="5255650" y="4503550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0" name="Shape 1600"/>
          <p:cNvSpPr/>
          <p:nvPr/>
        </p:nvSpPr>
        <p:spPr>
          <a:xfrm>
            <a:off x="4554175" y="2886425"/>
            <a:ext cx="229200" cy="22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01" name="Shape 1601"/>
          <p:cNvGrpSpPr/>
          <p:nvPr/>
        </p:nvGrpSpPr>
        <p:grpSpPr>
          <a:xfrm>
            <a:off x="2954409" y="1267075"/>
            <a:ext cx="3492481" cy="3513975"/>
            <a:chOff x="2954409" y="1267075"/>
            <a:chExt cx="3492481" cy="3513975"/>
          </a:xfrm>
        </p:grpSpPr>
        <p:cxnSp>
          <p:nvCxnSpPr>
            <p:cNvPr id="1602" name="Shape 1602"/>
            <p:cNvCxnSpPr>
              <a:stCxn id="1581" idx="7"/>
              <a:endCxn id="1582" idx="3"/>
            </p:cNvCxnSpPr>
            <p:nvPr/>
          </p:nvCxnSpPr>
          <p:spPr>
            <a:xfrm rot="10800000" flipH="1">
              <a:off x="2954409" y="1750915"/>
              <a:ext cx="723900" cy="73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3" name="Shape 1603"/>
            <p:cNvCxnSpPr>
              <a:stCxn id="1582" idx="6"/>
              <a:endCxn id="1588" idx="2"/>
            </p:cNvCxnSpPr>
            <p:nvPr/>
          </p:nvCxnSpPr>
          <p:spPr>
            <a:xfrm>
              <a:off x="3873850" y="1669775"/>
              <a:ext cx="969300" cy="12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4" name="Shape 1604"/>
            <p:cNvCxnSpPr>
              <a:stCxn id="1581" idx="5"/>
              <a:endCxn id="1586" idx="2"/>
            </p:cNvCxnSpPr>
            <p:nvPr/>
          </p:nvCxnSpPr>
          <p:spPr>
            <a:xfrm>
              <a:off x="2954409" y="2652784"/>
              <a:ext cx="52980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5" name="Shape 1605"/>
            <p:cNvCxnSpPr>
              <a:stCxn id="1586" idx="6"/>
              <a:endCxn id="1587" idx="2"/>
            </p:cNvCxnSpPr>
            <p:nvPr/>
          </p:nvCxnSpPr>
          <p:spPr>
            <a:xfrm rot="10800000" flipH="1">
              <a:off x="3713300" y="2647350"/>
              <a:ext cx="942300" cy="22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6" name="Shape 1606"/>
            <p:cNvCxnSpPr>
              <a:stCxn id="1587" idx="0"/>
              <a:endCxn id="1588" idx="4"/>
            </p:cNvCxnSpPr>
            <p:nvPr/>
          </p:nvCxnSpPr>
          <p:spPr>
            <a:xfrm rot="10800000" flipH="1">
              <a:off x="4770212" y="1910250"/>
              <a:ext cx="187800" cy="62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7" name="Shape 1607"/>
            <p:cNvCxnSpPr>
              <a:stCxn id="1592" idx="7"/>
              <a:endCxn id="1585" idx="3"/>
            </p:cNvCxnSpPr>
            <p:nvPr/>
          </p:nvCxnSpPr>
          <p:spPr>
            <a:xfrm rot="10800000" flipH="1">
              <a:off x="4402809" y="1347990"/>
              <a:ext cx="585300" cy="64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8" name="Shape 1608"/>
            <p:cNvCxnSpPr>
              <a:stCxn id="1585" idx="6"/>
              <a:endCxn id="1584" idx="2"/>
            </p:cNvCxnSpPr>
            <p:nvPr/>
          </p:nvCxnSpPr>
          <p:spPr>
            <a:xfrm>
              <a:off x="5183700" y="1267075"/>
              <a:ext cx="948000" cy="45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9" name="Shape 1609"/>
            <p:cNvCxnSpPr>
              <a:stCxn id="1584" idx="4"/>
              <a:endCxn id="1583" idx="7"/>
            </p:cNvCxnSpPr>
            <p:nvPr/>
          </p:nvCxnSpPr>
          <p:spPr>
            <a:xfrm flipH="1">
              <a:off x="5899650" y="1841650"/>
              <a:ext cx="3465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0" name="Shape 1610"/>
            <p:cNvCxnSpPr>
              <a:stCxn id="1583" idx="3"/>
              <a:endCxn id="1600" idx="6"/>
            </p:cNvCxnSpPr>
            <p:nvPr/>
          </p:nvCxnSpPr>
          <p:spPr>
            <a:xfrm flipH="1">
              <a:off x="4783365" y="2810884"/>
              <a:ext cx="954300" cy="19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1" name="Shape 1611"/>
            <p:cNvCxnSpPr>
              <a:stCxn id="1600" idx="0"/>
              <a:endCxn id="1592" idx="4"/>
            </p:cNvCxnSpPr>
            <p:nvPr/>
          </p:nvCxnSpPr>
          <p:spPr>
            <a:xfrm rot="10800000">
              <a:off x="4321675" y="2189825"/>
              <a:ext cx="347100" cy="69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2" name="Shape 1612"/>
            <p:cNvCxnSpPr>
              <a:endCxn id="1593" idx="2"/>
            </p:cNvCxnSpPr>
            <p:nvPr/>
          </p:nvCxnSpPr>
          <p:spPr>
            <a:xfrm rot="10800000" flipH="1">
              <a:off x="4255250" y="1956250"/>
              <a:ext cx="1038300" cy="390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3" name="Shape 1613"/>
            <p:cNvCxnSpPr>
              <a:stCxn id="1593" idx="5"/>
              <a:endCxn id="1590" idx="1"/>
            </p:cNvCxnSpPr>
            <p:nvPr/>
          </p:nvCxnSpPr>
          <p:spPr>
            <a:xfrm>
              <a:off x="5489184" y="2037284"/>
              <a:ext cx="957600" cy="79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4" name="Shape 1614"/>
            <p:cNvCxnSpPr>
              <a:stCxn id="1590" idx="3"/>
              <a:endCxn id="1589" idx="6"/>
            </p:cNvCxnSpPr>
            <p:nvPr/>
          </p:nvCxnSpPr>
          <p:spPr>
            <a:xfrm flipH="1">
              <a:off x="5301790" y="2997509"/>
              <a:ext cx="1145100" cy="80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5" name="Shape 1615"/>
            <p:cNvCxnSpPr>
              <a:stCxn id="1589" idx="2"/>
              <a:endCxn id="1594" idx="6"/>
            </p:cNvCxnSpPr>
            <p:nvPr/>
          </p:nvCxnSpPr>
          <p:spPr>
            <a:xfrm rot="10800000">
              <a:off x="4436475" y="3645300"/>
              <a:ext cx="636000" cy="15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6" name="Shape 1616"/>
            <p:cNvCxnSpPr>
              <a:stCxn id="1594" idx="0"/>
              <a:endCxn id="1591" idx="4"/>
            </p:cNvCxnSpPr>
            <p:nvPr/>
          </p:nvCxnSpPr>
          <p:spPr>
            <a:xfrm rot="10800000">
              <a:off x="4140575" y="2461775"/>
              <a:ext cx="181200" cy="106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7" name="Shape 1617"/>
            <p:cNvCxnSpPr>
              <a:stCxn id="1597" idx="6"/>
              <a:endCxn id="1595" idx="3"/>
            </p:cNvCxnSpPr>
            <p:nvPr/>
          </p:nvCxnSpPr>
          <p:spPr>
            <a:xfrm rot="10800000" flipH="1">
              <a:off x="3363475" y="3273600"/>
              <a:ext cx="648000" cy="5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8" name="Shape 1618"/>
            <p:cNvCxnSpPr>
              <a:stCxn id="1595" idx="6"/>
              <a:endCxn id="1596" idx="2"/>
            </p:cNvCxnSpPr>
            <p:nvPr/>
          </p:nvCxnSpPr>
          <p:spPr>
            <a:xfrm>
              <a:off x="4207175" y="3192550"/>
              <a:ext cx="10485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9" name="Shape 1619"/>
            <p:cNvCxnSpPr>
              <a:stCxn id="1596" idx="4"/>
              <a:endCxn id="1599" idx="0"/>
            </p:cNvCxnSpPr>
            <p:nvPr/>
          </p:nvCxnSpPr>
          <p:spPr>
            <a:xfrm>
              <a:off x="5370250" y="3459525"/>
              <a:ext cx="0" cy="104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20" name="Shape 1620"/>
            <p:cNvCxnSpPr>
              <a:stCxn id="1599" idx="2"/>
              <a:endCxn id="1598" idx="6"/>
            </p:cNvCxnSpPr>
            <p:nvPr/>
          </p:nvCxnSpPr>
          <p:spPr>
            <a:xfrm flipH="1">
              <a:off x="4207150" y="4618150"/>
              <a:ext cx="1048500" cy="162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21" name="Shape 1621"/>
            <p:cNvCxnSpPr>
              <a:stCxn id="1597" idx="5"/>
              <a:endCxn id="1598" idx="1"/>
            </p:cNvCxnSpPr>
            <p:nvPr/>
          </p:nvCxnSpPr>
          <p:spPr>
            <a:xfrm>
              <a:off x="3329909" y="3881134"/>
              <a:ext cx="681600" cy="81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622" name="Shape 1622"/>
          <p:cNvSpPr txBox="1"/>
          <p:nvPr/>
        </p:nvSpPr>
        <p:spPr>
          <a:xfrm>
            <a:off x="6788675" y="2735612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1</a:t>
            </a:r>
          </a:p>
        </p:txBody>
      </p:sp>
      <p:cxnSp>
        <p:nvCxnSpPr>
          <p:cNvPr id="1623" name="Shape 1623"/>
          <p:cNvCxnSpPr>
            <a:stCxn id="1590" idx="0"/>
            <a:endCxn id="1584" idx="5"/>
          </p:cNvCxnSpPr>
          <p:nvPr/>
        </p:nvCxnSpPr>
        <p:spPr>
          <a:xfrm rot="10800000">
            <a:off x="6327225" y="1807975"/>
            <a:ext cx="200700" cy="99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24" name="Shape 1624"/>
          <p:cNvSpPr txBox="1"/>
          <p:nvPr/>
        </p:nvSpPr>
        <p:spPr>
          <a:xfrm>
            <a:off x="6511200" y="1124387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2</a:t>
            </a:r>
          </a:p>
        </p:txBody>
      </p:sp>
      <p:cxnSp>
        <p:nvCxnSpPr>
          <p:cNvPr id="1625" name="Shape 1625"/>
          <p:cNvCxnSpPr>
            <a:stCxn id="1584" idx="2"/>
            <a:endCxn id="1585" idx="6"/>
          </p:cNvCxnSpPr>
          <p:nvPr/>
        </p:nvCxnSpPr>
        <p:spPr>
          <a:xfrm rot="10800000">
            <a:off x="5183850" y="1267150"/>
            <a:ext cx="947700" cy="459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26" name="Shape 1626"/>
          <p:cNvSpPr txBox="1"/>
          <p:nvPr/>
        </p:nvSpPr>
        <p:spPr>
          <a:xfrm>
            <a:off x="5293550" y="842662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3</a:t>
            </a:r>
          </a:p>
        </p:txBody>
      </p:sp>
      <p:cxnSp>
        <p:nvCxnSpPr>
          <p:cNvPr id="1627" name="Shape 1627"/>
          <p:cNvCxnSpPr>
            <a:stCxn id="1585" idx="2"/>
            <a:endCxn id="1582" idx="7"/>
          </p:cNvCxnSpPr>
          <p:nvPr/>
        </p:nvCxnSpPr>
        <p:spPr>
          <a:xfrm flipH="1">
            <a:off x="3840300" y="1267075"/>
            <a:ext cx="1114200" cy="321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28" name="Shape 1628"/>
          <p:cNvSpPr txBox="1"/>
          <p:nvPr/>
        </p:nvSpPr>
        <p:spPr>
          <a:xfrm>
            <a:off x="3250650" y="1124387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4</a:t>
            </a:r>
          </a:p>
        </p:txBody>
      </p:sp>
      <p:cxnSp>
        <p:nvCxnSpPr>
          <p:cNvPr id="1629" name="Shape 1629"/>
          <p:cNvCxnSpPr>
            <a:endCxn id="1581" idx="7"/>
          </p:cNvCxnSpPr>
          <p:nvPr/>
        </p:nvCxnSpPr>
        <p:spPr>
          <a:xfrm flipH="1">
            <a:off x="2954409" y="1735615"/>
            <a:ext cx="743700" cy="755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30" name="Shape 1630"/>
          <p:cNvSpPr txBox="1"/>
          <p:nvPr/>
        </p:nvSpPr>
        <p:spPr>
          <a:xfrm>
            <a:off x="2335800" y="2283287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5</a:t>
            </a:r>
          </a:p>
        </p:txBody>
      </p:sp>
      <p:sp>
        <p:nvSpPr>
          <p:cNvPr id="1631" name="Shape 1631"/>
          <p:cNvSpPr txBox="1"/>
          <p:nvPr/>
        </p:nvSpPr>
        <p:spPr>
          <a:xfrm>
            <a:off x="2693075" y="3592012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6</a:t>
            </a:r>
          </a:p>
        </p:txBody>
      </p:sp>
      <p:sp>
        <p:nvSpPr>
          <p:cNvPr id="1632" name="Shape 1632"/>
          <p:cNvSpPr txBox="1"/>
          <p:nvPr/>
        </p:nvSpPr>
        <p:spPr>
          <a:xfrm>
            <a:off x="3490400" y="4566587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7</a:t>
            </a:r>
          </a:p>
        </p:txBody>
      </p:sp>
      <p:cxnSp>
        <p:nvCxnSpPr>
          <p:cNvPr id="1633" name="Shape 1633"/>
          <p:cNvCxnSpPr>
            <a:stCxn id="1581" idx="4"/>
            <a:endCxn id="1597" idx="1"/>
          </p:cNvCxnSpPr>
          <p:nvPr/>
        </p:nvCxnSpPr>
        <p:spPr>
          <a:xfrm>
            <a:off x="2873375" y="2686350"/>
            <a:ext cx="294600" cy="1032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34" name="Shape 1634"/>
          <p:cNvSpPr txBox="1"/>
          <p:nvPr/>
        </p:nvSpPr>
        <p:spPr>
          <a:xfrm>
            <a:off x="5522750" y="4441962"/>
            <a:ext cx="360600" cy="5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</a:t>
            </a:r>
            <a:r>
              <a:rPr lang="en-GB" baseline="-25000"/>
              <a:t>8</a:t>
            </a:r>
          </a:p>
        </p:txBody>
      </p:sp>
      <p:cxnSp>
        <p:nvCxnSpPr>
          <p:cNvPr id="1635" name="Shape 1635"/>
          <p:cNvCxnSpPr>
            <a:stCxn id="1597" idx="5"/>
            <a:endCxn id="1598" idx="1"/>
          </p:cNvCxnSpPr>
          <p:nvPr/>
        </p:nvCxnSpPr>
        <p:spPr>
          <a:xfrm>
            <a:off x="3329909" y="3881134"/>
            <a:ext cx="681600" cy="818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36" name="Shape 1636"/>
          <p:cNvCxnSpPr>
            <a:stCxn id="1598" idx="6"/>
            <a:endCxn id="1599" idx="2"/>
          </p:cNvCxnSpPr>
          <p:nvPr/>
        </p:nvCxnSpPr>
        <p:spPr>
          <a:xfrm rot="10800000" flipH="1">
            <a:off x="4207175" y="4618050"/>
            <a:ext cx="1048500" cy="162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37" name="Shape 1637"/>
          <p:cNvCxnSpPr>
            <a:endCxn id="1590" idx="3"/>
          </p:cNvCxnSpPr>
          <p:nvPr/>
        </p:nvCxnSpPr>
        <p:spPr>
          <a:xfrm rot="10800000" flipH="1">
            <a:off x="5443690" y="2997509"/>
            <a:ext cx="1003200" cy="1569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38" name="Shape 1638"/>
          <p:cNvSpPr txBox="1">
            <a:spLocks noGrp="1"/>
          </p:cNvSpPr>
          <p:nvPr>
            <p:ph type="body" idx="1"/>
          </p:nvPr>
        </p:nvSpPr>
        <p:spPr>
          <a:xfrm>
            <a:off x="311700" y="3240100"/>
            <a:ext cx="2105100" cy="818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 wrapping must happen h times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253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Orientation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98771" y="960125"/>
            <a:ext cx="5022000" cy="21632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dirty="0" smtClean="0">
                <a:solidFill>
                  <a:schemeClr val="dk1"/>
                </a:solidFill>
              </a:rPr>
              <a:t>Calculating Orientation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b="1" dirty="0" smtClean="0">
                <a:solidFill>
                  <a:schemeClr val="dk1"/>
                </a:solidFill>
              </a:rPr>
              <a:t>Three kinds of orientation for three points (a, b, c)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dirty="0" smtClean="0">
                <a:solidFill>
                  <a:schemeClr val="dk1"/>
                </a:solidFill>
              </a:rPr>
              <a:t>Clockwise </a:t>
            </a:r>
            <a:r>
              <a:rPr lang="en-GB" dirty="0">
                <a:solidFill>
                  <a:schemeClr val="dk1"/>
                </a:solidFill>
              </a:rPr>
              <a:t>(CW): right turn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dirty="0" err="1">
                <a:solidFill>
                  <a:schemeClr val="dk1"/>
                </a:solidFill>
              </a:rPr>
              <a:t>Counterclockwise</a:t>
            </a:r>
            <a:r>
              <a:rPr lang="en-GB" dirty="0">
                <a:solidFill>
                  <a:schemeClr val="dk1"/>
                </a:solidFill>
              </a:rPr>
              <a:t> (CCW): left turn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Collinear (COLL): no turn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34150" y="3072149"/>
            <a:ext cx="5428800" cy="1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b="1" dirty="0">
                <a:solidFill>
                  <a:schemeClr val="dk1"/>
                </a:solidFill>
              </a:rPr>
              <a:t>The orientation can be characterized by the sign of the determinant △(</a:t>
            </a:r>
            <a:r>
              <a:rPr lang="en-GB" b="1" dirty="0" err="1">
                <a:solidFill>
                  <a:schemeClr val="dk1"/>
                </a:solidFill>
              </a:rPr>
              <a:t>a,b,c</a:t>
            </a:r>
            <a:r>
              <a:rPr lang="en-GB" b="1" dirty="0">
                <a:solidFill>
                  <a:schemeClr val="dk1"/>
                </a:solidFill>
              </a:rPr>
              <a:t>)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If △(</a:t>
            </a:r>
            <a:r>
              <a:rPr lang="en-GB" dirty="0" err="1">
                <a:solidFill>
                  <a:schemeClr val="dk1"/>
                </a:solidFill>
              </a:rPr>
              <a:t>a,b,c</a:t>
            </a:r>
            <a:r>
              <a:rPr lang="en-GB" dirty="0">
                <a:solidFill>
                  <a:schemeClr val="dk1"/>
                </a:solidFill>
              </a:rPr>
              <a:t>)&lt;0 ⇒ </a:t>
            </a:r>
            <a:r>
              <a:rPr lang="en-GB" b="1" dirty="0">
                <a:solidFill>
                  <a:schemeClr val="dk1"/>
                </a:solidFill>
              </a:rPr>
              <a:t>clockwise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If △(</a:t>
            </a:r>
            <a:r>
              <a:rPr lang="en-GB" dirty="0" err="1">
                <a:solidFill>
                  <a:schemeClr val="dk1"/>
                </a:solidFill>
              </a:rPr>
              <a:t>a,b,c</a:t>
            </a:r>
            <a:r>
              <a:rPr lang="en-GB" dirty="0">
                <a:solidFill>
                  <a:schemeClr val="dk1"/>
                </a:solidFill>
              </a:rPr>
              <a:t>)=0 ⇒ </a:t>
            </a:r>
            <a:r>
              <a:rPr lang="en-GB" b="1" dirty="0">
                <a:solidFill>
                  <a:schemeClr val="dk1"/>
                </a:solidFill>
              </a:rPr>
              <a:t>collinear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If △(</a:t>
            </a:r>
            <a:r>
              <a:rPr lang="en-GB" dirty="0" err="1">
                <a:solidFill>
                  <a:schemeClr val="dk1"/>
                </a:solidFill>
              </a:rPr>
              <a:t>a,b,c</a:t>
            </a:r>
            <a:r>
              <a:rPr lang="en-GB" dirty="0">
                <a:solidFill>
                  <a:schemeClr val="dk1"/>
                </a:solidFill>
              </a:rPr>
              <a:t>)&gt;0 ⇒ </a:t>
            </a:r>
            <a:r>
              <a:rPr lang="en-GB" b="1" dirty="0" err="1">
                <a:solidFill>
                  <a:schemeClr val="dk1"/>
                </a:solidFill>
              </a:rPr>
              <a:t>counterclockwise</a:t>
            </a:r>
            <a:endParaRPr lang="en-GB" b="1" dirty="0">
              <a:solidFill>
                <a:schemeClr val="dk1"/>
              </a:solidFill>
            </a:endParaRPr>
          </a:p>
        </p:txBody>
      </p:sp>
      <p:grpSp>
        <p:nvGrpSpPr>
          <p:cNvPr id="236" name="Shape 236"/>
          <p:cNvGrpSpPr/>
          <p:nvPr/>
        </p:nvGrpSpPr>
        <p:grpSpPr>
          <a:xfrm>
            <a:off x="6933125" y="823075"/>
            <a:ext cx="1974325" cy="1032725"/>
            <a:chOff x="6933125" y="823075"/>
            <a:chExt cx="1974325" cy="1032725"/>
          </a:xfrm>
        </p:grpSpPr>
        <p:grpSp>
          <p:nvGrpSpPr>
            <p:cNvPr id="237" name="Shape 237"/>
            <p:cNvGrpSpPr/>
            <p:nvPr/>
          </p:nvGrpSpPr>
          <p:grpSpPr>
            <a:xfrm>
              <a:off x="6933125" y="823075"/>
              <a:ext cx="1974325" cy="1032725"/>
              <a:chOff x="6933125" y="823075"/>
              <a:chExt cx="1974325" cy="1032725"/>
            </a:xfrm>
          </p:grpSpPr>
          <p:grpSp>
            <p:nvGrpSpPr>
              <p:cNvPr id="238" name="Shape 238"/>
              <p:cNvGrpSpPr/>
              <p:nvPr/>
            </p:nvGrpSpPr>
            <p:grpSpPr>
              <a:xfrm>
                <a:off x="7171200" y="1069375"/>
                <a:ext cx="1736250" cy="695025"/>
                <a:chOff x="7171200" y="1069375"/>
                <a:chExt cx="1736250" cy="695025"/>
              </a:xfrm>
            </p:grpSpPr>
            <p:sp>
              <p:nvSpPr>
                <p:cNvPr id="239" name="Shape 239"/>
                <p:cNvSpPr/>
                <p:nvPr/>
              </p:nvSpPr>
              <p:spPr>
                <a:xfrm>
                  <a:off x="7548650" y="1069375"/>
                  <a:ext cx="124500" cy="1248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0" name="Shape 240"/>
                <p:cNvSpPr/>
                <p:nvPr/>
              </p:nvSpPr>
              <p:spPr>
                <a:xfrm>
                  <a:off x="7171200" y="1639600"/>
                  <a:ext cx="124500" cy="1248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1" name="Shape 241"/>
                <p:cNvSpPr/>
                <p:nvPr/>
              </p:nvSpPr>
              <p:spPr>
                <a:xfrm>
                  <a:off x="7936550" y="1554175"/>
                  <a:ext cx="124500" cy="1248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42" name="Shape 242"/>
                <p:cNvCxnSpPr>
                  <a:stCxn id="240" idx="7"/>
                  <a:endCxn id="239" idx="3"/>
                </p:cNvCxnSpPr>
                <p:nvPr/>
              </p:nvCxnSpPr>
              <p:spPr>
                <a:xfrm rot="10800000" flipH="1">
                  <a:off x="7277467" y="1175776"/>
                  <a:ext cx="289500" cy="482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cxnSp>
              <p:nvCxnSpPr>
                <p:cNvPr id="243" name="Shape 243"/>
                <p:cNvCxnSpPr>
                  <a:stCxn id="239" idx="5"/>
                  <a:endCxn id="241" idx="1"/>
                </p:cNvCxnSpPr>
                <p:nvPr/>
              </p:nvCxnSpPr>
              <p:spPr>
                <a:xfrm>
                  <a:off x="7654917" y="1175898"/>
                  <a:ext cx="300000" cy="39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sp>
              <p:nvSpPr>
                <p:cNvPr id="244" name="Shape 244"/>
                <p:cNvSpPr txBox="1"/>
                <p:nvPr/>
              </p:nvSpPr>
              <p:spPr>
                <a:xfrm>
                  <a:off x="8376150" y="1218525"/>
                  <a:ext cx="531300" cy="39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-GB"/>
                    <a:t>CW</a:t>
                  </a:r>
                </a:p>
              </p:txBody>
            </p:sp>
          </p:grpSp>
          <p:sp>
            <p:nvSpPr>
              <p:cNvPr id="245" name="Shape 245"/>
              <p:cNvSpPr txBox="1"/>
              <p:nvPr/>
            </p:nvSpPr>
            <p:spPr>
              <a:xfrm>
                <a:off x="6933125" y="1526400"/>
                <a:ext cx="30960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a</a:t>
                </a:r>
              </a:p>
            </p:txBody>
          </p:sp>
          <p:sp>
            <p:nvSpPr>
              <p:cNvPr id="246" name="Shape 246"/>
              <p:cNvSpPr txBox="1"/>
              <p:nvPr/>
            </p:nvSpPr>
            <p:spPr>
              <a:xfrm>
                <a:off x="7369525" y="823075"/>
                <a:ext cx="30960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b</a:t>
                </a:r>
              </a:p>
            </p:txBody>
          </p:sp>
          <p:sp>
            <p:nvSpPr>
              <p:cNvPr id="247" name="Shape 247"/>
              <p:cNvSpPr txBox="1"/>
              <p:nvPr/>
            </p:nvSpPr>
            <p:spPr>
              <a:xfrm>
                <a:off x="8020275" y="1435000"/>
                <a:ext cx="30960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c</a:t>
                </a:r>
              </a:p>
            </p:txBody>
          </p:sp>
        </p:grpSp>
        <p:sp>
          <p:nvSpPr>
            <p:cNvPr id="248" name="Shape 248"/>
            <p:cNvSpPr/>
            <p:nvPr/>
          </p:nvSpPr>
          <p:spPr>
            <a:xfrm>
              <a:off x="7494352" y="1442687"/>
              <a:ext cx="259350" cy="333274"/>
            </a:xfrm>
            <a:custGeom>
              <a:avLst/>
              <a:gdLst/>
              <a:ahLst/>
              <a:cxnLst/>
              <a:rect l="0" t="0" r="0" b="0"/>
              <a:pathLst>
                <a:path w="10374" h="13331" extrusionOk="0">
                  <a:moveTo>
                    <a:pt x="2853" y="13331"/>
                  </a:moveTo>
                  <a:cubicBezTo>
                    <a:pt x="-914" y="11069"/>
                    <a:pt x="-1081" y="877"/>
                    <a:pt x="3253" y="154"/>
                  </a:cubicBezTo>
                  <a:cubicBezTo>
                    <a:pt x="6931" y="-460"/>
                    <a:pt x="12278" y="6701"/>
                    <a:pt x="9642" y="933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249" name="Shape 249"/>
          <p:cNvGrpSpPr/>
          <p:nvPr/>
        </p:nvGrpSpPr>
        <p:grpSpPr>
          <a:xfrm>
            <a:off x="7000175" y="1978950"/>
            <a:ext cx="1998475" cy="931700"/>
            <a:chOff x="7000175" y="1978950"/>
            <a:chExt cx="1998475" cy="931700"/>
          </a:xfrm>
        </p:grpSpPr>
        <p:grpSp>
          <p:nvGrpSpPr>
            <p:cNvPr id="250" name="Shape 250"/>
            <p:cNvGrpSpPr/>
            <p:nvPr/>
          </p:nvGrpSpPr>
          <p:grpSpPr>
            <a:xfrm>
              <a:off x="7000175" y="1978950"/>
              <a:ext cx="1998475" cy="931700"/>
              <a:chOff x="7000175" y="1978950"/>
              <a:chExt cx="1998475" cy="931700"/>
            </a:xfrm>
          </p:grpSpPr>
          <p:grpSp>
            <p:nvGrpSpPr>
              <p:cNvPr id="251" name="Shape 251"/>
              <p:cNvGrpSpPr/>
              <p:nvPr/>
            </p:nvGrpSpPr>
            <p:grpSpPr>
              <a:xfrm>
                <a:off x="7199100" y="2215612"/>
                <a:ext cx="1799550" cy="695025"/>
                <a:chOff x="7199100" y="2215612"/>
                <a:chExt cx="1799550" cy="695025"/>
              </a:xfrm>
            </p:grpSpPr>
            <p:sp>
              <p:nvSpPr>
                <p:cNvPr id="252" name="Shape 252"/>
                <p:cNvSpPr/>
                <p:nvPr/>
              </p:nvSpPr>
              <p:spPr>
                <a:xfrm>
                  <a:off x="7576550" y="2215612"/>
                  <a:ext cx="124500" cy="1248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3" name="Shape 253"/>
                <p:cNvSpPr/>
                <p:nvPr/>
              </p:nvSpPr>
              <p:spPr>
                <a:xfrm>
                  <a:off x="7199100" y="2785837"/>
                  <a:ext cx="124500" cy="1248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4" name="Shape 254"/>
                <p:cNvSpPr/>
                <p:nvPr/>
              </p:nvSpPr>
              <p:spPr>
                <a:xfrm>
                  <a:off x="7964450" y="2700412"/>
                  <a:ext cx="124500" cy="1248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55" name="Shape 255"/>
                <p:cNvCxnSpPr>
                  <a:stCxn id="253" idx="6"/>
                  <a:endCxn id="254" idx="2"/>
                </p:cNvCxnSpPr>
                <p:nvPr/>
              </p:nvCxnSpPr>
              <p:spPr>
                <a:xfrm rot="10800000" flipH="1">
                  <a:off x="7323600" y="2762737"/>
                  <a:ext cx="640800" cy="85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cxnSp>
              <p:nvCxnSpPr>
                <p:cNvPr id="256" name="Shape 256"/>
                <p:cNvCxnSpPr>
                  <a:stCxn id="254" idx="1"/>
                  <a:endCxn id="252" idx="5"/>
                </p:cNvCxnSpPr>
                <p:nvPr/>
              </p:nvCxnSpPr>
              <p:spPr>
                <a:xfrm rot="10800000">
                  <a:off x="7682682" y="2322089"/>
                  <a:ext cx="300000" cy="39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sp>
              <p:nvSpPr>
                <p:cNvPr id="257" name="Shape 257"/>
                <p:cNvSpPr txBox="1"/>
                <p:nvPr/>
              </p:nvSpPr>
              <p:spPr>
                <a:xfrm>
                  <a:off x="8284950" y="2322100"/>
                  <a:ext cx="713700" cy="39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-GB"/>
                    <a:t>CCW</a:t>
                  </a:r>
                </a:p>
              </p:txBody>
            </p:sp>
          </p:grpSp>
          <p:sp>
            <p:nvSpPr>
              <p:cNvPr id="258" name="Shape 258"/>
              <p:cNvSpPr txBox="1"/>
              <p:nvPr/>
            </p:nvSpPr>
            <p:spPr>
              <a:xfrm>
                <a:off x="7000175" y="2581250"/>
                <a:ext cx="30960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a</a:t>
                </a:r>
              </a:p>
            </p:txBody>
          </p:sp>
          <p:sp>
            <p:nvSpPr>
              <p:cNvPr id="259" name="Shape 259"/>
              <p:cNvSpPr txBox="1"/>
              <p:nvPr/>
            </p:nvSpPr>
            <p:spPr>
              <a:xfrm>
                <a:off x="8020275" y="2493400"/>
                <a:ext cx="30960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b</a:t>
                </a:r>
              </a:p>
            </p:txBody>
          </p:sp>
          <p:sp>
            <p:nvSpPr>
              <p:cNvPr id="260" name="Shape 260"/>
              <p:cNvSpPr txBox="1"/>
              <p:nvPr/>
            </p:nvSpPr>
            <p:spPr>
              <a:xfrm>
                <a:off x="7625250" y="1978950"/>
                <a:ext cx="30960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c</a:t>
                </a:r>
              </a:p>
            </p:txBody>
          </p:sp>
        </p:grpSp>
        <p:sp>
          <p:nvSpPr>
            <p:cNvPr id="261" name="Shape 261"/>
            <p:cNvSpPr/>
            <p:nvPr/>
          </p:nvSpPr>
          <p:spPr>
            <a:xfrm>
              <a:off x="7414896" y="2429310"/>
              <a:ext cx="266900" cy="314950"/>
            </a:xfrm>
            <a:custGeom>
              <a:avLst/>
              <a:gdLst/>
              <a:ahLst/>
              <a:cxnLst/>
              <a:rect l="0" t="0" r="0" b="0"/>
              <a:pathLst>
                <a:path w="10676" h="12598" extrusionOk="0">
                  <a:moveTo>
                    <a:pt x="1240" y="12598"/>
                  </a:moveTo>
                  <a:cubicBezTo>
                    <a:pt x="5385" y="12598"/>
                    <a:pt x="11430" y="8234"/>
                    <a:pt x="10424" y="4213"/>
                  </a:cubicBezTo>
                  <a:cubicBezTo>
                    <a:pt x="9672" y="1209"/>
                    <a:pt x="5041" y="-530"/>
                    <a:pt x="2038" y="220"/>
                  </a:cubicBezTo>
                  <a:cubicBezTo>
                    <a:pt x="-126" y="760"/>
                    <a:pt x="42" y="4377"/>
                    <a:pt x="42" y="6609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262" name="Shape 262"/>
          <p:cNvGrpSpPr/>
          <p:nvPr/>
        </p:nvGrpSpPr>
        <p:grpSpPr>
          <a:xfrm>
            <a:off x="7158725" y="3381825"/>
            <a:ext cx="1866175" cy="1003600"/>
            <a:chOff x="7158725" y="3381825"/>
            <a:chExt cx="1866175" cy="1003600"/>
          </a:xfrm>
        </p:grpSpPr>
        <p:grpSp>
          <p:nvGrpSpPr>
            <p:cNvPr id="263" name="Shape 263"/>
            <p:cNvGrpSpPr/>
            <p:nvPr/>
          </p:nvGrpSpPr>
          <p:grpSpPr>
            <a:xfrm>
              <a:off x="7158725" y="3381825"/>
              <a:ext cx="1866175" cy="1003600"/>
              <a:chOff x="7158725" y="3381825"/>
              <a:chExt cx="1866175" cy="1003600"/>
            </a:xfrm>
          </p:grpSpPr>
          <p:grpSp>
            <p:nvGrpSpPr>
              <p:cNvPr id="264" name="Shape 264"/>
              <p:cNvGrpSpPr/>
              <p:nvPr/>
            </p:nvGrpSpPr>
            <p:grpSpPr>
              <a:xfrm>
                <a:off x="7369525" y="3612800"/>
                <a:ext cx="1655375" cy="772625"/>
                <a:chOff x="7369525" y="3612800"/>
                <a:chExt cx="1655375" cy="772625"/>
              </a:xfrm>
            </p:grpSpPr>
            <p:sp>
              <p:nvSpPr>
                <p:cNvPr id="265" name="Shape 265"/>
                <p:cNvSpPr/>
                <p:nvPr/>
              </p:nvSpPr>
              <p:spPr>
                <a:xfrm>
                  <a:off x="7369525" y="4260625"/>
                  <a:ext cx="124500" cy="1248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6" name="Shape 266"/>
                <p:cNvSpPr/>
                <p:nvPr/>
              </p:nvSpPr>
              <p:spPr>
                <a:xfrm>
                  <a:off x="7701050" y="3932775"/>
                  <a:ext cx="124500" cy="1248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7" name="Shape 267"/>
                <p:cNvSpPr/>
                <p:nvPr/>
              </p:nvSpPr>
              <p:spPr>
                <a:xfrm>
                  <a:off x="8010375" y="3612800"/>
                  <a:ext cx="124500" cy="1248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68" name="Shape 268"/>
                <p:cNvCxnSpPr>
                  <a:stCxn id="265" idx="7"/>
                  <a:endCxn id="266" idx="3"/>
                </p:cNvCxnSpPr>
                <p:nvPr/>
              </p:nvCxnSpPr>
              <p:spPr>
                <a:xfrm rot="10800000" flipH="1">
                  <a:off x="7475792" y="4039201"/>
                  <a:ext cx="243600" cy="239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cxnSp>
              <p:nvCxnSpPr>
                <p:cNvPr id="269" name="Shape 269"/>
                <p:cNvCxnSpPr>
                  <a:stCxn id="266" idx="7"/>
                  <a:endCxn id="267" idx="3"/>
                </p:cNvCxnSpPr>
                <p:nvPr/>
              </p:nvCxnSpPr>
              <p:spPr>
                <a:xfrm rot="10800000" flipH="1">
                  <a:off x="7807317" y="3719451"/>
                  <a:ext cx="221400" cy="231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sp>
              <p:nvSpPr>
                <p:cNvPr id="270" name="Shape 270"/>
                <p:cNvSpPr txBox="1"/>
                <p:nvPr/>
              </p:nvSpPr>
              <p:spPr>
                <a:xfrm>
                  <a:off x="8311200" y="3796875"/>
                  <a:ext cx="713700" cy="39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-GB"/>
                    <a:t>COLL</a:t>
                  </a:r>
                </a:p>
              </p:txBody>
            </p:sp>
          </p:grpSp>
          <p:sp>
            <p:nvSpPr>
              <p:cNvPr id="271" name="Shape 271"/>
              <p:cNvSpPr txBox="1"/>
              <p:nvPr/>
            </p:nvSpPr>
            <p:spPr>
              <a:xfrm>
                <a:off x="7158725" y="3999850"/>
                <a:ext cx="30960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a</a:t>
                </a:r>
              </a:p>
            </p:txBody>
          </p:sp>
          <p:sp>
            <p:nvSpPr>
              <p:cNvPr id="272" name="Shape 272"/>
              <p:cNvSpPr txBox="1"/>
              <p:nvPr/>
            </p:nvSpPr>
            <p:spPr>
              <a:xfrm>
                <a:off x="7520775" y="3711225"/>
                <a:ext cx="30960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 dirty="0"/>
                  <a:t>b</a:t>
                </a:r>
              </a:p>
            </p:txBody>
          </p:sp>
          <p:sp>
            <p:nvSpPr>
              <p:cNvPr id="273" name="Shape 273"/>
              <p:cNvSpPr txBox="1"/>
              <p:nvPr/>
            </p:nvSpPr>
            <p:spPr>
              <a:xfrm>
                <a:off x="7830375" y="3381825"/>
                <a:ext cx="30960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c</a:t>
                </a:r>
              </a:p>
            </p:txBody>
          </p:sp>
        </p:grpSp>
        <p:cxnSp>
          <p:nvCxnSpPr>
            <p:cNvPr id="274" name="Shape 274"/>
            <p:cNvCxnSpPr/>
            <p:nvPr/>
          </p:nvCxnSpPr>
          <p:spPr>
            <a:xfrm rot="10800000" flipH="1">
              <a:off x="7775325" y="3962175"/>
              <a:ext cx="309600" cy="3693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925" y="3638675"/>
            <a:ext cx="192405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uiExpand="1" build="p"/>
      <p:bldP spid="23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Shape 16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Selecting H	</a:t>
            </a:r>
          </a:p>
        </p:txBody>
      </p:sp>
      <p:sp>
        <p:nvSpPr>
          <p:cNvPr id="1644" name="Shape 1644"/>
          <p:cNvSpPr txBox="1">
            <a:spLocks noGrp="1"/>
          </p:cNvSpPr>
          <p:nvPr>
            <p:ph type="body" idx="1"/>
          </p:nvPr>
        </p:nvSpPr>
        <p:spPr>
          <a:xfrm>
            <a:off x="438325" y="3489800"/>
            <a:ext cx="8520600" cy="133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The algorithm will only return the convex hull when H </a:t>
            </a:r>
            <a:r>
              <a:rPr lang="en-GB" sz="1400">
                <a:solidFill>
                  <a:srgbClr val="666666"/>
                </a:solidFill>
              </a:rPr>
              <a:t>≥ </a:t>
            </a:r>
            <a:r>
              <a:rPr lang="en-GB"/>
              <a:t>h</a:t>
            </a:r>
          </a:p>
          <a:p>
            <a:pPr marL="457200" lvl="0" indent="-228600">
              <a:spcBef>
                <a:spcPts val="0"/>
              </a:spcBef>
              <a:buClr>
                <a:srgbClr val="666666"/>
              </a:buClr>
            </a:pPr>
            <a:r>
              <a:rPr lang="en-GB">
                <a:solidFill>
                  <a:srgbClr val="666666"/>
                </a:solidFill>
              </a:rPr>
              <a:t>Therefore how can the desired answer be obtained?</a:t>
            </a:r>
          </a:p>
        </p:txBody>
      </p:sp>
      <p:grpSp>
        <p:nvGrpSpPr>
          <p:cNvPr id="1645" name="Shape 1645"/>
          <p:cNvGrpSpPr/>
          <p:nvPr/>
        </p:nvGrpSpPr>
        <p:grpSpPr>
          <a:xfrm>
            <a:off x="311700" y="1017716"/>
            <a:ext cx="6581775" cy="2442457"/>
            <a:chOff x="216450" y="2445941"/>
            <a:chExt cx="6581775" cy="2442457"/>
          </a:xfrm>
        </p:grpSpPr>
        <p:pic>
          <p:nvPicPr>
            <p:cNvPr id="1646" name="Shape 1646"/>
            <p:cNvPicPr preferRelativeResize="0"/>
            <p:nvPr/>
          </p:nvPicPr>
          <p:blipFill rotWithShape="1">
            <a:blip r:embed="rId3">
              <a:alphaModFix/>
            </a:blip>
            <a:srcRect t="69098"/>
            <a:stretch/>
          </p:blipFill>
          <p:spPr>
            <a:xfrm>
              <a:off x="311700" y="2445941"/>
              <a:ext cx="6486525" cy="638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7" name="Shape 1647"/>
            <p:cNvPicPr preferRelativeResize="0"/>
            <p:nvPr/>
          </p:nvPicPr>
          <p:blipFill rotWithShape="1">
            <a:blip r:embed="rId4">
              <a:alphaModFix/>
            </a:blip>
            <a:srcRect t="4507"/>
            <a:stretch/>
          </p:blipFill>
          <p:spPr>
            <a:xfrm>
              <a:off x="216450" y="2987374"/>
              <a:ext cx="6505575" cy="190102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48" name="Shape 1648"/>
          <p:cNvCxnSpPr/>
          <p:nvPr/>
        </p:nvCxnSpPr>
        <p:spPr>
          <a:xfrm rot="10800000">
            <a:off x="3095500" y="1659350"/>
            <a:ext cx="448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9" name="Shape 1649"/>
          <p:cNvSpPr txBox="1">
            <a:spLocks noGrp="1"/>
          </p:cNvSpPr>
          <p:nvPr>
            <p:ph type="body" idx="1"/>
          </p:nvPr>
        </p:nvSpPr>
        <p:spPr>
          <a:xfrm>
            <a:off x="3638725" y="1388775"/>
            <a:ext cx="3347700" cy="67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 wrapping is done H times</a:t>
            </a:r>
          </a:p>
        </p:txBody>
      </p:sp>
      <p:pic>
        <p:nvPicPr>
          <p:cNvPr id="1650" name="Shape 1650"/>
          <p:cNvPicPr preferRelativeResize="0"/>
          <p:nvPr/>
        </p:nvPicPr>
        <p:blipFill rotWithShape="1">
          <a:blip r:embed="rId5">
            <a:alphaModFix/>
          </a:blip>
          <a:srcRect b="71412"/>
          <a:stretch/>
        </p:blipFill>
        <p:spPr>
          <a:xfrm>
            <a:off x="3095500" y="836575"/>
            <a:ext cx="6400800" cy="4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Shape 16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Selecting H	</a:t>
            </a:r>
          </a:p>
        </p:txBody>
      </p:sp>
      <p:sp>
        <p:nvSpPr>
          <p:cNvPr id="1656" name="Shape 165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83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Since the value of h is not known in advance, we use a sequence of H's to "guess" its value</a:t>
            </a:r>
          </a:p>
        </p:txBody>
      </p:sp>
      <p:pic>
        <p:nvPicPr>
          <p:cNvPr id="1657" name="Shape 16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487" y="2170775"/>
            <a:ext cx="6696075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2" name="Shape 16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00" y="1407750"/>
            <a:ext cx="640080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Shape 16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Time complexity of Chan’s algorithm</a:t>
            </a:r>
          </a:p>
        </p:txBody>
      </p:sp>
      <p:cxnSp>
        <p:nvCxnSpPr>
          <p:cNvPr id="1664" name="Shape 1664"/>
          <p:cNvCxnSpPr/>
          <p:nvPr/>
        </p:nvCxnSpPr>
        <p:spPr>
          <a:xfrm rot="10800000">
            <a:off x="6918975" y="1920550"/>
            <a:ext cx="448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5" name="Shape 1665"/>
          <p:cNvCxnSpPr/>
          <p:nvPr/>
        </p:nvCxnSpPr>
        <p:spPr>
          <a:xfrm rot="10800000">
            <a:off x="6929200" y="2436712"/>
            <a:ext cx="448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66" name="Shape 16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7600" y="2317650"/>
            <a:ext cx="167640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7" name="Shape 16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7587" y="1796725"/>
            <a:ext cx="4667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8" name="Shape 16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7600" y="2624575"/>
            <a:ext cx="1181100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3" name="Shape 1673"/>
          <p:cNvGrpSpPr/>
          <p:nvPr/>
        </p:nvGrpSpPr>
        <p:grpSpPr>
          <a:xfrm>
            <a:off x="311700" y="1113816"/>
            <a:ext cx="6581775" cy="2442457"/>
            <a:chOff x="216450" y="2445941"/>
            <a:chExt cx="6581775" cy="2442457"/>
          </a:xfrm>
        </p:grpSpPr>
        <p:pic>
          <p:nvPicPr>
            <p:cNvPr id="1674" name="Shape 1674"/>
            <p:cNvPicPr preferRelativeResize="0"/>
            <p:nvPr/>
          </p:nvPicPr>
          <p:blipFill rotWithShape="1">
            <a:blip r:embed="rId3">
              <a:alphaModFix/>
            </a:blip>
            <a:srcRect t="69098"/>
            <a:stretch/>
          </p:blipFill>
          <p:spPr>
            <a:xfrm>
              <a:off x="311700" y="2445941"/>
              <a:ext cx="6486525" cy="638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5" name="Shape 1675"/>
            <p:cNvPicPr preferRelativeResize="0"/>
            <p:nvPr/>
          </p:nvPicPr>
          <p:blipFill rotWithShape="1">
            <a:blip r:embed="rId4">
              <a:alphaModFix/>
            </a:blip>
            <a:srcRect t="4507"/>
            <a:stretch/>
          </p:blipFill>
          <p:spPr>
            <a:xfrm>
              <a:off x="216450" y="2987374"/>
              <a:ext cx="6505575" cy="19010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6" name="Shape 16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Time complexity of Chan’s algorithm</a:t>
            </a:r>
          </a:p>
        </p:txBody>
      </p:sp>
      <p:cxnSp>
        <p:nvCxnSpPr>
          <p:cNvPr id="1677" name="Shape 1677"/>
          <p:cNvCxnSpPr/>
          <p:nvPr/>
        </p:nvCxnSpPr>
        <p:spPr>
          <a:xfrm rot="10800000">
            <a:off x="6745800" y="2455275"/>
            <a:ext cx="448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78" name="Shape 16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2100" y="2331450"/>
            <a:ext cx="13620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9" name="Shape 1679"/>
          <p:cNvSpPr txBox="1"/>
          <p:nvPr/>
        </p:nvSpPr>
        <p:spPr>
          <a:xfrm>
            <a:off x="7010000" y="3197850"/>
            <a:ext cx="1915200" cy="6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Because this is done up to h times,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0" name="Shape 16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5875" y="3892812"/>
            <a:ext cx="16383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Shape 1681"/>
          <p:cNvSpPr/>
          <p:nvPr/>
        </p:nvSpPr>
        <p:spPr>
          <a:xfrm>
            <a:off x="442200" y="1916550"/>
            <a:ext cx="6165600" cy="750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Shape 16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Time complexity of Chan’s algorithm</a:t>
            </a:r>
          </a:p>
        </p:txBody>
      </p:sp>
      <p:sp>
        <p:nvSpPr>
          <p:cNvPr id="1687" name="Shape 1687"/>
          <p:cNvSpPr txBox="1">
            <a:spLocks noGrp="1"/>
          </p:cNvSpPr>
          <p:nvPr>
            <p:ph type="body" idx="1"/>
          </p:nvPr>
        </p:nvSpPr>
        <p:spPr>
          <a:xfrm>
            <a:off x="311700" y="2347025"/>
            <a:ext cx="8520600" cy="78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Since h is H in the algorithm </a:t>
            </a:r>
          </a:p>
        </p:txBody>
      </p:sp>
      <p:pic>
        <p:nvPicPr>
          <p:cNvPr id="1688" name="Shape 16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200" y="2816275"/>
            <a:ext cx="2739179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9" name="Shape 1689"/>
          <p:cNvSpPr txBox="1">
            <a:spLocks noGrp="1"/>
          </p:cNvSpPr>
          <p:nvPr>
            <p:ph type="body" idx="1"/>
          </p:nvPr>
        </p:nvSpPr>
        <p:spPr>
          <a:xfrm>
            <a:off x="311700" y="3307375"/>
            <a:ext cx="8520600" cy="78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When </a:t>
            </a:r>
          </a:p>
        </p:txBody>
      </p:sp>
      <p:pic>
        <p:nvPicPr>
          <p:cNvPr id="1690" name="Shape 16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934" y="3452975"/>
            <a:ext cx="65722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1" name="Shape 16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200" y="3803125"/>
            <a:ext cx="2279040" cy="3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2" name="Shape 16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187" y="4223862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3" name="Shape 16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8750" y="4147677"/>
            <a:ext cx="1277048" cy="35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4" name="Shape 16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8755" y="1735580"/>
            <a:ext cx="5893184" cy="3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1" name="Shape 17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262" y="1145025"/>
            <a:ext cx="669607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Shape 16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>
                <a:latin typeface="+mj-lt"/>
              </a:rPr>
              <a:t>Time complexity of Chan’s algorithm</a:t>
            </a:r>
          </a:p>
        </p:txBody>
      </p:sp>
      <p:sp>
        <p:nvSpPr>
          <p:cNvPr id="1700" name="Shape 1700"/>
          <p:cNvSpPr txBox="1">
            <a:spLocks noGrp="1"/>
          </p:cNvSpPr>
          <p:nvPr>
            <p:ph type="body" idx="1"/>
          </p:nvPr>
        </p:nvSpPr>
        <p:spPr>
          <a:xfrm>
            <a:off x="311700" y="2253361"/>
            <a:ext cx="8520600" cy="24852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</a:rPr>
              <a:t>This procedure stops with the list of hull vertices as soon as the value of H in the for-loop reaches or exceeds h.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</a:rPr>
              <a:t>Therefore the number of iterations of the loop is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i="1" dirty="0" err="1">
                <a:solidFill>
                  <a:schemeClr val="tx1"/>
                </a:solidFill>
              </a:rPr>
              <a:t>t</a:t>
            </a:r>
            <a:r>
              <a:rPr lang="en-GB" baseline="30000" dirty="0" err="1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iteration of the loop takes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</a:rPr>
              <a:t>Therefor the total time complexity is, </a:t>
            </a:r>
          </a:p>
        </p:txBody>
      </p:sp>
      <p:pic>
        <p:nvPicPr>
          <p:cNvPr id="1702" name="Shape 1702"/>
          <p:cNvPicPr preferRelativeResize="0"/>
          <p:nvPr/>
        </p:nvPicPr>
        <p:blipFill rotWithShape="1">
          <a:blip r:embed="rId4">
            <a:alphaModFix/>
          </a:blip>
          <a:srcRect b="11707"/>
          <a:stretch/>
        </p:blipFill>
        <p:spPr>
          <a:xfrm>
            <a:off x="6381803" y="3122269"/>
            <a:ext cx="923925" cy="33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Shape 17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0656" y="3695789"/>
            <a:ext cx="19050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4" name="Shape 1704"/>
          <p:cNvPicPr preferRelativeResize="0"/>
          <p:nvPr/>
        </p:nvPicPr>
        <p:blipFill rotWithShape="1">
          <a:blip r:embed="rId6">
            <a:alphaModFix/>
          </a:blip>
          <a:srcRect t="8113"/>
          <a:stretch/>
        </p:blipFill>
        <p:spPr>
          <a:xfrm>
            <a:off x="1988829" y="4566266"/>
            <a:ext cx="4854937" cy="43608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Shape 1709"/>
          <p:cNvSpPr txBox="1">
            <a:spLocks noGrp="1"/>
          </p:cNvSpPr>
          <p:nvPr>
            <p:ph type="title"/>
          </p:nvPr>
        </p:nvSpPr>
        <p:spPr>
          <a:xfrm>
            <a:off x="473475" y="1955350"/>
            <a:ext cx="5837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>
                <a:latin typeface="+mj-lt"/>
              </a:rPr>
              <a:t>Algorithms Correctness</a:t>
            </a:r>
          </a:p>
        </p:txBody>
      </p:sp>
      <p:sp>
        <p:nvSpPr>
          <p:cNvPr id="1710" name="Shape 1710"/>
          <p:cNvSpPr txBox="1"/>
          <p:nvPr/>
        </p:nvSpPr>
        <p:spPr>
          <a:xfrm>
            <a:off x="7108350" y="3472100"/>
            <a:ext cx="1182000" cy="9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Guo Qi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Shape 17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6" name="Shape 1716"/>
          <p:cNvSpPr txBox="1">
            <a:spLocks noGrp="1"/>
          </p:cNvSpPr>
          <p:nvPr>
            <p:ph type="body" idx="1"/>
          </p:nvPr>
        </p:nvSpPr>
        <p:spPr>
          <a:xfrm>
            <a:off x="311700" y="1107319"/>
            <a:ext cx="8520600" cy="1390975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The correctness of Graham’s scan lies in two situations.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-GB" dirty="0">
                <a:solidFill>
                  <a:srgbClr val="000000"/>
                </a:solidFill>
              </a:rPr>
              <a:t>Part 1 deals with </a:t>
            </a:r>
            <a:r>
              <a:rPr lang="en-GB" b="1" dirty="0" err="1">
                <a:solidFill>
                  <a:srgbClr val="FF0000"/>
                </a:solidFill>
              </a:rPr>
              <a:t>nonleft</a:t>
            </a:r>
            <a:r>
              <a:rPr lang="en-GB" dirty="0">
                <a:solidFill>
                  <a:srgbClr val="000000"/>
                </a:solidFill>
              </a:rPr>
              <a:t> turns;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-GB" dirty="0">
                <a:solidFill>
                  <a:srgbClr val="000000"/>
                </a:solidFill>
              </a:rPr>
              <a:t>Part 2 deals with </a:t>
            </a:r>
            <a:r>
              <a:rPr lang="en-GB" b="1" dirty="0">
                <a:solidFill>
                  <a:srgbClr val="FF0000"/>
                </a:solidFill>
              </a:rPr>
              <a:t>left</a:t>
            </a:r>
            <a:r>
              <a:rPr lang="en-GB" dirty="0">
                <a:solidFill>
                  <a:srgbClr val="000000"/>
                </a:solidFill>
              </a:rPr>
              <a:t> turns.</a:t>
            </a:r>
          </a:p>
        </p:txBody>
      </p:sp>
      <p:sp>
        <p:nvSpPr>
          <p:cNvPr id="1717" name="Shape 17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Correctness of Graham’s Scan</a:t>
            </a:r>
          </a:p>
        </p:txBody>
      </p:sp>
      <p:sp>
        <p:nvSpPr>
          <p:cNvPr id="1718" name="Shape 1718"/>
          <p:cNvSpPr txBox="1"/>
          <p:nvPr/>
        </p:nvSpPr>
        <p:spPr>
          <a:xfrm>
            <a:off x="311700" y="3150725"/>
            <a:ext cx="2781000" cy="13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Proof</a:t>
            </a:r>
            <a:r>
              <a:rPr lang="en-GB"/>
              <a:t>: The claim holds immediately after line 5.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Points p</a:t>
            </a:r>
            <a:r>
              <a:rPr lang="en-GB" baseline="-25000"/>
              <a:t>0</a:t>
            </a:r>
            <a:r>
              <a:rPr lang="en-GB"/>
              <a:t>, p</a:t>
            </a:r>
            <a:r>
              <a:rPr lang="en-GB" baseline="-25000"/>
              <a:t>1</a:t>
            </a:r>
            <a:r>
              <a:rPr lang="en-GB"/>
              <a:t>, and p</a:t>
            </a:r>
            <a:r>
              <a:rPr lang="en-GB" baseline="-25000"/>
              <a:t>2</a:t>
            </a:r>
            <a:r>
              <a:rPr lang="en-GB"/>
              <a:t> form a triangle.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  <p:sp>
        <p:nvSpPr>
          <p:cNvPr id="1719" name="Shape 1719"/>
          <p:cNvSpPr txBox="1"/>
          <p:nvPr/>
        </p:nvSpPr>
        <p:spPr>
          <a:xfrm>
            <a:off x="311700" y="2509583"/>
            <a:ext cx="7890600" cy="486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i="1" dirty="0"/>
              <a:t>Claim 1: The points on stack always form the vertices of a convex polygon.</a:t>
            </a:r>
          </a:p>
        </p:txBody>
      </p:sp>
      <p:pic>
        <p:nvPicPr>
          <p:cNvPr id="1720" name="Shape 17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581" y="3041338"/>
            <a:ext cx="4201717" cy="19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1" name="Shape 1721"/>
          <p:cNvSpPr/>
          <p:nvPr/>
        </p:nvSpPr>
        <p:spPr>
          <a:xfrm>
            <a:off x="4322275" y="4389500"/>
            <a:ext cx="1556100" cy="633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722" name="Shape 1722"/>
          <p:cNvGraphicFramePr/>
          <p:nvPr/>
        </p:nvGraphicFramePr>
        <p:xfrm>
          <a:off x="3132850" y="3575475"/>
          <a:ext cx="1019725" cy="1158200"/>
        </p:xfrm>
        <a:graphic>
          <a:graphicData uri="http://schemas.openxmlformats.org/drawingml/2006/table">
            <a:tbl>
              <a:tblPr>
                <a:noFill/>
                <a:tableStyleId>{7EAEF368-618C-47C2-9712-4FC54DBC4D92}</a:tableStyleId>
              </a:tblPr>
              <a:tblGrid>
                <a:gridCol w="1019725"/>
              </a:tblGrid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200" i="1"/>
                        <a:t>p</a:t>
                      </a:r>
                      <a:r>
                        <a:rPr lang="en-GB" sz="1200" i="1" baseline="-25000"/>
                        <a:t>2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200" i="1"/>
                        <a:t>p</a:t>
                      </a:r>
                      <a:r>
                        <a:rPr lang="en-GB" sz="1200" i="1" baseline="-25000"/>
                        <a:t>1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200" i="1"/>
                        <a:t>p</a:t>
                      </a:r>
                      <a:r>
                        <a:rPr lang="en-GB" sz="1200" i="1" baseline="-25000"/>
                        <a:t>0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7" name="Shape 17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774" y="143025"/>
            <a:ext cx="4275225" cy="31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8" name="Shape 17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Correctness of Graham’s Scan</a:t>
            </a:r>
          </a:p>
          <a:p>
            <a:endParaRPr>
              <a:latin typeface="+mj-lt"/>
            </a:endParaRPr>
          </a:p>
        </p:txBody>
      </p:sp>
      <p:sp>
        <p:nvSpPr>
          <p:cNvPr id="1729" name="Shape 1729"/>
          <p:cNvSpPr txBox="1"/>
          <p:nvPr/>
        </p:nvSpPr>
        <p:spPr>
          <a:xfrm>
            <a:off x="311700" y="1248925"/>
            <a:ext cx="4625400" cy="14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Proof (cont’d)</a:t>
            </a:r>
            <a:r>
              <a:rPr lang="en-GB"/>
              <a:t>: Note stack changes in two ways: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GB"/>
              <a:t>Case i: When points are popped from the stack S.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/>
              <a:t>Case ii: When points are pushed onto the stack S.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-GB" b="1"/>
              <a:t>Case i.</a:t>
            </a:r>
            <a:r>
              <a:rPr lang="en-GB"/>
              <a:t> Here we rely on the geometric property: If a vertex is removed from a convex polygon, then the resulting polygon is convex.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0" name="Shape 1730"/>
          <p:cNvSpPr/>
          <p:nvPr/>
        </p:nvSpPr>
        <p:spPr>
          <a:xfrm>
            <a:off x="5676575" y="2717575"/>
            <a:ext cx="1123800" cy="201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1" name="Shape 1731"/>
          <p:cNvSpPr/>
          <p:nvPr/>
        </p:nvSpPr>
        <p:spPr>
          <a:xfrm>
            <a:off x="919600" y="4617675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2" name="Shape 1732"/>
          <p:cNvSpPr/>
          <p:nvPr/>
        </p:nvSpPr>
        <p:spPr>
          <a:xfrm>
            <a:off x="1802500" y="4339600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3" name="Shape 1733"/>
          <p:cNvSpPr/>
          <p:nvPr/>
        </p:nvSpPr>
        <p:spPr>
          <a:xfrm>
            <a:off x="2346200" y="3931125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4" name="Shape 1734"/>
          <p:cNvSpPr/>
          <p:nvPr/>
        </p:nvSpPr>
        <p:spPr>
          <a:xfrm>
            <a:off x="2258900" y="3332300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5" name="Shape 1735"/>
          <p:cNvSpPr/>
          <p:nvPr/>
        </p:nvSpPr>
        <p:spPr>
          <a:xfrm>
            <a:off x="1802500" y="2959825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6" name="Shape 1736"/>
          <p:cNvSpPr/>
          <p:nvPr/>
        </p:nvSpPr>
        <p:spPr>
          <a:xfrm>
            <a:off x="1407675" y="3237800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7" name="Shape 1737"/>
          <p:cNvSpPr/>
          <p:nvPr/>
        </p:nvSpPr>
        <p:spPr>
          <a:xfrm>
            <a:off x="1090475" y="2919175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38" name="Shape 1738"/>
          <p:cNvCxnSpPr/>
          <p:nvPr/>
        </p:nvCxnSpPr>
        <p:spPr>
          <a:xfrm rot="10800000" flipH="1">
            <a:off x="1000637" y="4399758"/>
            <a:ext cx="808500" cy="2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39" name="Shape 1739"/>
          <p:cNvCxnSpPr>
            <a:stCxn id="1732" idx="6"/>
            <a:endCxn id="1733" idx="3"/>
          </p:cNvCxnSpPr>
          <p:nvPr/>
        </p:nvCxnSpPr>
        <p:spPr>
          <a:xfrm rot="10800000" flipH="1">
            <a:off x="1889800" y="4011850"/>
            <a:ext cx="469200" cy="375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40" name="Shape 1740"/>
          <p:cNvCxnSpPr>
            <a:stCxn id="1733" idx="0"/>
            <a:endCxn id="1734" idx="4"/>
          </p:cNvCxnSpPr>
          <p:nvPr/>
        </p:nvCxnSpPr>
        <p:spPr>
          <a:xfrm rot="10800000">
            <a:off x="2302550" y="3426825"/>
            <a:ext cx="87300" cy="50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41" name="Shape 1741"/>
          <p:cNvCxnSpPr>
            <a:stCxn id="1734" idx="1"/>
            <a:endCxn id="1735" idx="5"/>
          </p:cNvCxnSpPr>
          <p:nvPr/>
        </p:nvCxnSpPr>
        <p:spPr>
          <a:xfrm rot="10800000">
            <a:off x="1876884" y="3040439"/>
            <a:ext cx="394800" cy="30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42" name="Shape 1742"/>
          <p:cNvCxnSpPr/>
          <p:nvPr/>
        </p:nvCxnSpPr>
        <p:spPr>
          <a:xfrm flipH="1">
            <a:off x="1451200" y="3040450"/>
            <a:ext cx="351300" cy="230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43" name="Shape 1743"/>
          <p:cNvCxnSpPr>
            <a:endCxn id="1737" idx="5"/>
          </p:cNvCxnSpPr>
          <p:nvPr/>
        </p:nvCxnSpPr>
        <p:spPr>
          <a:xfrm rot="10800000">
            <a:off x="1164990" y="2999835"/>
            <a:ext cx="276600" cy="274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1744" name="Shape 1744"/>
          <p:cNvSpPr txBox="1"/>
          <p:nvPr/>
        </p:nvSpPr>
        <p:spPr>
          <a:xfrm>
            <a:off x="736900" y="4617675"/>
            <a:ext cx="4281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0</a:t>
            </a:r>
          </a:p>
        </p:txBody>
      </p:sp>
      <p:sp>
        <p:nvSpPr>
          <p:cNvPr id="1745" name="Shape 1745"/>
          <p:cNvSpPr txBox="1"/>
          <p:nvPr/>
        </p:nvSpPr>
        <p:spPr>
          <a:xfrm>
            <a:off x="1619800" y="4339600"/>
            <a:ext cx="4692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1</a:t>
            </a:r>
          </a:p>
        </p:txBody>
      </p:sp>
      <p:sp>
        <p:nvSpPr>
          <p:cNvPr id="1746" name="Shape 1746"/>
          <p:cNvSpPr txBox="1"/>
          <p:nvPr/>
        </p:nvSpPr>
        <p:spPr>
          <a:xfrm>
            <a:off x="2359000" y="3900075"/>
            <a:ext cx="5943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2</a:t>
            </a:r>
          </a:p>
        </p:txBody>
      </p:sp>
      <p:sp>
        <p:nvSpPr>
          <p:cNvPr id="1747" name="Shape 1747"/>
          <p:cNvSpPr txBox="1"/>
          <p:nvPr/>
        </p:nvSpPr>
        <p:spPr>
          <a:xfrm>
            <a:off x="1889800" y="2843225"/>
            <a:ext cx="3948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k</a:t>
            </a:r>
          </a:p>
        </p:txBody>
      </p:sp>
      <p:sp>
        <p:nvSpPr>
          <p:cNvPr id="1748" name="Shape 1748"/>
          <p:cNvSpPr txBox="1"/>
          <p:nvPr/>
        </p:nvSpPr>
        <p:spPr>
          <a:xfrm>
            <a:off x="1359975" y="3206750"/>
            <a:ext cx="5676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j</a:t>
            </a:r>
          </a:p>
        </p:txBody>
      </p:sp>
      <p:sp>
        <p:nvSpPr>
          <p:cNvPr id="1749" name="Shape 1749"/>
          <p:cNvSpPr txBox="1"/>
          <p:nvPr/>
        </p:nvSpPr>
        <p:spPr>
          <a:xfrm>
            <a:off x="919600" y="2843225"/>
            <a:ext cx="5676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i</a:t>
            </a:r>
          </a:p>
        </p:txBody>
      </p:sp>
      <p:cxnSp>
        <p:nvCxnSpPr>
          <p:cNvPr id="1750" name="Shape 1750"/>
          <p:cNvCxnSpPr>
            <a:endCxn id="1731" idx="7"/>
          </p:cNvCxnSpPr>
          <p:nvPr/>
        </p:nvCxnSpPr>
        <p:spPr>
          <a:xfrm flipH="1">
            <a:off x="994115" y="3285414"/>
            <a:ext cx="457200" cy="134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1751" name="Shape 1751"/>
          <p:cNvGraphicFramePr/>
          <p:nvPr/>
        </p:nvGraphicFramePr>
        <p:xfrm>
          <a:off x="4385800" y="3332292"/>
          <a:ext cx="737750" cy="1676250"/>
        </p:xfrm>
        <a:graphic>
          <a:graphicData uri="http://schemas.openxmlformats.org/drawingml/2006/table">
            <a:tbl>
              <a:tblPr>
                <a:noFill/>
                <a:tableStyleId>{7EAEF368-618C-47C2-9712-4FC54DBC4D92}</a:tableStyleId>
              </a:tblPr>
              <a:tblGrid>
                <a:gridCol w="737750"/>
              </a:tblGrid>
              <a:tr h="310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j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k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...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1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0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52" name="Shape 1752"/>
          <p:cNvSpPr/>
          <p:nvPr/>
        </p:nvSpPr>
        <p:spPr>
          <a:xfrm>
            <a:off x="5524725" y="3854725"/>
            <a:ext cx="974700" cy="4599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753" name="Shape 1753"/>
          <p:cNvGraphicFramePr/>
          <p:nvPr/>
        </p:nvGraphicFramePr>
        <p:xfrm>
          <a:off x="6695525" y="3667542"/>
          <a:ext cx="737750" cy="1341000"/>
        </p:xfrm>
        <a:graphic>
          <a:graphicData uri="http://schemas.openxmlformats.org/drawingml/2006/table">
            <a:tbl>
              <a:tblPr>
                <a:noFill/>
                <a:tableStyleId>{7EAEF368-618C-47C2-9712-4FC54DBC4D92}</a:tableStyleId>
              </a:tblPr>
              <a:tblGrid>
                <a:gridCol w="737750"/>
              </a:tblGrid>
              <a:tr h="310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k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...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1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0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754" name="Shape 1754"/>
          <p:cNvCxnSpPr>
            <a:endCxn id="1731" idx="6"/>
          </p:cNvCxnSpPr>
          <p:nvPr/>
        </p:nvCxnSpPr>
        <p:spPr>
          <a:xfrm flipH="1">
            <a:off x="1006900" y="3054525"/>
            <a:ext cx="829800" cy="161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" name="Shape 17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774" y="-9375"/>
            <a:ext cx="4275225" cy="31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0" name="Shape 17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+mj-lt"/>
              </a:rPr>
              <a:t>Correctness of Graham’s Scan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+mj-lt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latin typeface="+mj-lt"/>
            </a:endParaRPr>
          </a:p>
        </p:txBody>
      </p:sp>
      <p:sp>
        <p:nvSpPr>
          <p:cNvPr id="1761" name="Shape 1761"/>
          <p:cNvSpPr txBox="1"/>
          <p:nvPr/>
        </p:nvSpPr>
        <p:spPr>
          <a:xfrm>
            <a:off x="311700" y="1248925"/>
            <a:ext cx="4625400" cy="18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Proof (cont’d)</a:t>
            </a:r>
            <a:r>
              <a:rPr lang="en-GB" dirty="0"/>
              <a:t>: Note stack changes in two ways: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GB" dirty="0"/>
              <a:t>Case i: When points are popped from the stack S.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 dirty="0"/>
              <a:t>Case ii: When points are pushed onto the stack S.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-GB" b="1" dirty="0"/>
              <a:t>Case ii.</a:t>
            </a:r>
            <a:r>
              <a:rPr lang="en-GB" dirty="0"/>
              <a:t> If p</a:t>
            </a:r>
            <a:r>
              <a:rPr lang="en-GB" baseline="-25000" dirty="0"/>
              <a:t>i</a:t>
            </a:r>
            <a:r>
              <a:rPr lang="en-GB" dirty="0"/>
              <a:t> is pushed onto the stack: </a:t>
            </a:r>
          </a:p>
          <a:p>
            <a:pPr marL="457200" lvl="0" indent="-304800" rtl="0">
              <a:spcBef>
                <a:spcPts val="0"/>
              </a:spcBef>
              <a:buChar char="●"/>
            </a:pPr>
            <a:r>
              <a:rPr lang="en-GB" dirty="0"/>
              <a:t>By the choice of</a:t>
            </a:r>
            <a:r>
              <a:rPr lang="en-GB" sz="1200" dirty="0"/>
              <a:t> </a:t>
            </a:r>
            <a:r>
              <a:rPr lang="en-GB" dirty="0"/>
              <a:t>p</a:t>
            </a:r>
            <a:r>
              <a:rPr lang="en-GB" baseline="-25000" dirty="0"/>
              <a:t>0</a:t>
            </a:r>
            <a:r>
              <a:rPr lang="en-GB" dirty="0"/>
              <a:t> and p</a:t>
            </a:r>
            <a:r>
              <a:rPr lang="en-GB" baseline="-25000" dirty="0"/>
              <a:t>1</a:t>
            </a:r>
            <a:r>
              <a:rPr lang="en-GB" dirty="0"/>
              <a:t>, p</a:t>
            </a:r>
            <a:r>
              <a:rPr lang="en-GB" baseline="-25000" dirty="0"/>
              <a:t>i</a:t>
            </a:r>
            <a:r>
              <a:rPr lang="en-GB" dirty="0"/>
              <a:t> lies above the extension of the line p</a:t>
            </a:r>
            <a:r>
              <a:rPr lang="en-GB" baseline="-25000" dirty="0"/>
              <a:t>0</a:t>
            </a:r>
            <a:r>
              <a:rPr lang="en-GB" dirty="0"/>
              <a:t>p</a:t>
            </a:r>
            <a:r>
              <a:rPr lang="en-GB" baseline="-25000" dirty="0"/>
              <a:t>1</a:t>
            </a:r>
            <a:r>
              <a:rPr lang="en-GB" dirty="0"/>
              <a:t>.</a:t>
            </a:r>
          </a:p>
          <a:p>
            <a:pPr marL="457200" lvl="0" indent="-304800" rtl="0">
              <a:spcBef>
                <a:spcPts val="0"/>
              </a:spcBef>
              <a:buChar char="●"/>
            </a:pPr>
            <a:r>
              <a:rPr lang="en-GB" dirty="0"/>
              <a:t>By the fact, a left turn occurs at</a:t>
            </a:r>
            <a:r>
              <a:rPr lang="en-GB" sz="1200" dirty="0"/>
              <a:t> </a:t>
            </a:r>
            <a:r>
              <a:rPr lang="en-GB" dirty="0" err="1"/>
              <a:t>p</a:t>
            </a:r>
            <a:r>
              <a:rPr lang="en-GB" baseline="-25000" dirty="0" err="1"/>
              <a:t>j</a:t>
            </a:r>
            <a:r>
              <a:rPr lang="en-GB" dirty="0"/>
              <a:t>, p</a:t>
            </a:r>
            <a:r>
              <a:rPr lang="en-GB" baseline="-25000" dirty="0"/>
              <a:t>i</a:t>
            </a:r>
            <a:r>
              <a:rPr lang="en-GB" dirty="0"/>
              <a:t> lies below the extension of the line joining </a:t>
            </a:r>
            <a:r>
              <a:rPr lang="en-GB" dirty="0" err="1"/>
              <a:t>p</a:t>
            </a:r>
            <a:r>
              <a:rPr lang="en-GB" baseline="-25000" dirty="0" err="1"/>
              <a:t>k</a:t>
            </a:r>
            <a:r>
              <a:rPr lang="en-GB" dirty="0"/>
              <a:t> and </a:t>
            </a:r>
            <a:r>
              <a:rPr lang="en-GB" dirty="0" err="1"/>
              <a:t>p</a:t>
            </a:r>
            <a:r>
              <a:rPr lang="en-GB" baseline="-25000" dirty="0" err="1"/>
              <a:t>j</a:t>
            </a:r>
            <a:r>
              <a:rPr lang="en-GB" dirty="0"/>
              <a:t>. </a:t>
            </a:r>
          </a:p>
          <a:p>
            <a:pPr marL="457200" lvl="0" indent="-304800" rtl="0">
              <a:spcBef>
                <a:spcPts val="0"/>
              </a:spcBef>
              <a:buChar char="●"/>
            </a:pPr>
            <a:r>
              <a:rPr lang="en-GB" dirty="0"/>
              <a:t>By the order of polar angle</a:t>
            </a:r>
            <a:r>
              <a:rPr lang="en-GB" sz="1200" dirty="0"/>
              <a:t>, </a:t>
            </a:r>
            <a:r>
              <a:rPr lang="en-GB" dirty="0"/>
              <a:t>p</a:t>
            </a:r>
            <a:r>
              <a:rPr lang="en-GB" baseline="-25000" dirty="0"/>
              <a:t>i</a:t>
            </a:r>
            <a:r>
              <a:rPr lang="en-GB" dirty="0"/>
              <a:t> lies left of the line joining p</a:t>
            </a:r>
            <a:r>
              <a:rPr lang="en-GB" baseline="-25000" dirty="0"/>
              <a:t>0</a:t>
            </a:r>
            <a:r>
              <a:rPr lang="en-GB" dirty="0"/>
              <a:t> and </a:t>
            </a:r>
            <a:r>
              <a:rPr lang="en-GB" dirty="0" err="1"/>
              <a:t>p</a:t>
            </a:r>
            <a:r>
              <a:rPr lang="en-GB" baseline="-25000" dirty="0" err="1"/>
              <a:t>j</a:t>
            </a:r>
            <a:r>
              <a:rPr lang="en-GB" dirty="0"/>
              <a:t>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62" name="Shape 1762"/>
          <p:cNvSpPr/>
          <p:nvPr/>
        </p:nvSpPr>
        <p:spPr>
          <a:xfrm>
            <a:off x="5676575" y="2755354"/>
            <a:ext cx="1123800" cy="201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3" name="Shape 17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850" y="3011775"/>
            <a:ext cx="2089075" cy="1971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64" name="Shape 1764"/>
          <p:cNvGraphicFramePr/>
          <p:nvPr/>
        </p:nvGraphicFramePr>
        <p:xfrm>
          <a:off x="2255525" y="3467242"/>
          <a:ext cx="737750" cy="1600050"/>
        </p:xfrm>
        <a:graphic>
          <a:graphicData uri="http://schemas.openxmlformats.org/drawingml/2006/table">
            <a:tbl>
              <a:tblPr>
                <a:noFill/>
                <a:tableStyleId>{7EAEF368-618C-47C2-9712-4FC54DBC4D92}</a:tableStyleId>
              </a:tblPr>
              <a:tblGrid>
                <a:gridCol w="737750"/>
              </a:tblGrid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p</a:t>
                      </a:r>
                      <a:r>
                        <a:rPr lang="en-GB" sz="900" i="1" baseline="-25000"/>
                        <a:t>j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p</a:t>
                      </a:r>
                      <a:r>
                        <a:rPr lang="en-GB" sz="900" i="1" baseline="-25000"/>
                        <a:t>k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...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p</a:t>
                      </a:r>
                      <a:r>
                        <a:rPr lang="en-GB" sz="900" i="1" baseline="-25000"/>
                        <a:t>1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p</a:t>
                      </a:r>
                      <a:r>
                        <a:rPr lang="en-GB" sz="900" i="1" baseline="-25000"/>
                        <a:t>0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65" name="Shape 1765"/>
          <p:cNvSpPr/>
          <p:nvPr/>
        </p:nvSpPr>
        <p:spPr>
          <a:xfrm>
            <a:off x="3374050" y="3986150"/>
            <a:ext cx="974700" cy="4599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766" name="Shape 1766"/>
          <p:cNvGraphicFramePr/>
          <p:nvPr/>
        </p:nvGraphicFramePr>
        <p:xfrm>
          <a:off x="4729525" y="3151042"/>
          <a:ext cx="737750" cy="1920060"/>
        </p:xfrm>
        <a:graphic>
          <a:graphicData uri="http://schemas.openxmlformats.org/drawingml/2006/table">
            <a:tbl>
              <a:tblPr>
                <a:noFill/>
                <a:tableStyleId>{7EAEF368-618C-47C2-9712-4FC54DBC4D92}</a:tableStyleId>
              </a:tblPr>
              <a:tblGrid>
                <a:gridCol w="737750"/>
              </a:tblGrid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p</a:t>
                      </a:r>
                      <a:r>
                        <a:rPr lang="en-GB" sz="900" i="1" baseline="-25000"/>
                        <a:t>i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p</a:t>
                      </a:r>
                      <a:r>
                        <a:rPr lang="en-GB" sz="900" i="1" baseline="-25000"/>
                        <a:t>j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p</a:t>
                      </a:r>
                      <a:r>
                        <a:rPr lang="en-GB" sz="900" i="1" baseline="-25000"/>
                        <a:t>k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...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p</a:t>
                      </a:r>
                      <a:r>
                        <a:rPr lang="en-GB" sz="900" i="1" baseline="-25000"/>
                        <a:t>1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i="1"/>
                        <a:t>p</a:t>
                      </a:r>
                      <a:r>
                        <a:rPr lang="en-GB" sz="900" i="1" baseline="-25000"/>
                        <a:t>0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Why?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11699" y="1161100"/>
            <a:ext cx="4271875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sz="2400" dirty="0">
                <a:solidFill>
                  <a:schemeClr val="dk1"/>
                </a:solidFill>
              </a:rPr>
              <a:t>Cross product</a:t>
            </a:r>
          </a:p>
          <a:p>
            <a:pPr marL="971550" lvl="1" indent="-285750" rtl="0"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sz="1800" b="1" dirty="0">
                <a:solidFill>
                  <a:schemeClr val="dk1"/>
                </a:solidFill>
              </a:rPr>
              <a:t>Direction</a:t>
            </a:r>
            <a:r>
              <a:rPr lang="en-GB" sz="1800" dirty="0">
                <a:solidFill>
                  <a:schemeClr val="dk1"/>
                </a:solidFill>
              </a:rPr>
              <a:t>: right hand rule</a:t>
            </a:r>
          </a:p>
          <a:p>
            <a:pPr marL="971550" lvl="1" indent="-285750" rtl="0"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GB" sz="1800" b="1" dirty="0">
                <a:solidFill>
                  <a:schemeClr val="dk1"/>
                </a:solidFill>
              </a:rPr>
              <a:t>Magnitude</a:t>
            </a:r>
            <a:r>
              <a:rPr lang="en-GB" sz="1800" dirty="0">
                <a:solidFill>
                  <a:schemeClr val="dk1"/>
                </a:solidFill>
              </a:rPr>
              <a:t>: the area of the parallelogram that the vectors span</a:t>
            </a:r>
          </a:p>
        </p:txBody>
      </p:sp>
      <p:grpSp>
        <p:nvGrpSpPr>
          <p:cNvPr id="282" name="Shape 282"/>
          <p:cNvGrpSpPr/>
          <p:nvPr/>
        </p:nvGrpSpPr>
        <p:grpSpPr>
          <a:xfrm>
            <a:off x="5449034" y="2591138"/>
            <a:ext cx="2410710" cy="2106587"/>
            <a:chOff x="5276150" y="2120575"/>
            <a:chExt cx="2410710" cy="2106587"/>
          </a:xfrm>
        </p:grpSpPr>
        <p:pic>
          <p:nvPicPr>
            <p:cNvPr id="283" name="Shape 2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76150" y="2331687"/>
              <a:ext cx="2095500" cy="1895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Shape 284"/>
            <p:cNvPicPr preferRelativeResize="0"/>
            <p:nvPr/>
          </p:nvPicPr>
          <p:blipFill rotWithShape="1">
            <a:blip r:embed="rId4">
              <a:alphaModFix/>
            </a:blip>
            <a:srcRect l="81813"/>
            <a:stretch/>
          </p:blipFill>
          <p:spPr>
            <a:xfrm>
              <a:off x="6799934" y="2120575"/>
              <a:ext cx="886925" cy="90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Shape 285"/>
            <p:cNvPicPr preferRelativeResize="0"/>
            <p:nvPr/>
          </p:nvPicPr>
          <p:blipFill rotWithShape="1">
            <a:blip r:embed="rId4">
              <a:alphaModFix/>
            </a:blip>
            <a:srcRect l="80664" t="39403" r="11760" b="26119"/>
            <a:stretch/>
          </p:blipFill>
          <p:spPr>
            <a:xfrm>
              <a:off x="5494700" y="2807050"/>
              <a:ext cx="369249" cy="35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Shape 286"/>
            <p:cNvPicPr preferRelativeResize="0"/>
            <p:nvPr/>
          </p:nvPicPr>
          <p:blipFill rotWithShape="1">
            <a:blip r:embed="rId4">
              <a:alphaModFix/>
            </a:blip>
            <a:srcRect l="92428" t="43115" b="23211"/>
            <a:stretch/>
          </p:blipFill>
          <p:spPr>
            <a:xfrm>
              <a:off x="5570900" y="3468224"/>
              <a:ext cx="369249" cy="303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 r="4336"/>
          <a:stretch/>
        </p:blipFill>
        <p:spPr>
          <a:xfrm>
            <a:off x="3716991" y="940155"/>
            <a:ext cx="5057154" cy="80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734958" y="2033704"/>
            <a:ext cx="3887137" cy="405538"/>
            <a:chOff x="3727375" y="1907389"/>
            <a:chExt cx="3887137" cy="405538"/>
          </a:xfrm>
        </p:grpSpPr>
        <p:pic>
          <p:nvPicPr>
            <p:cNvPr id="288" name="Shape 28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27375" y="1969562"/>
              <a:ext cx="1676400" cy="314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Shape 290"/>
            <p:cNvSpPr txBox="1"/>
            <p:nvPr/>
          </p:nvSpPr>
          <p:spPr>
            <a:xfrm>
              <a:off x="5307050" y="1928887"/>
              <a:ext cx="1371477" cy="3665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GB" dirty="0" smtClean="0"/>
                <a:t>is the scalar of </a:t>
              </a:r>
              <a:endParaRPr lang="en-GB" dirty="0"/>
            </a:p>
          </p:txBody>
        </p:sp>
        <p:pic>
          <p:nvPicPr>
            <p:cNvPr id="13" name="Shape 284"/>
            <p:cNvPicPr preferRelativeResize="0"/>
            <p:nvPr/>
          </p:nvPicPr>
          <p:blipFill rotWithShape="1">
            <a:blip r:embed="rId4">
              <a:alphaModFix/>
            </a:blip>
            <a:srcRect l="81813" t="36556" b="22396"/>
            <a:stretch/>
          </p:blipFill>
          <p:spPr>
            <a:xfrm>
              <a:off x="6602327" y="1907389"/>
              <a:ext cx="1012185" cy="4055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Shape 17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+mj-lt"/>
              </a:rPr>
              <a:t>Correctness of Graham’s Scan</a:t>
            </a:r>
          </a:p>
        </p:txBody>
      </p:sp>
      <p:sp>
        <p:nvSpPr>
          <p:cNvPr id="1772" name="Shape 1772"/>
          <p:cNvSpPr txBox="1"/>
          <p:nvPr/>
        </p:nvSpPr>
        <p:spPr>
          <a:xfrm>
            <a:off x="321400" y="1815950"/>
            <a:ext cx="5994300" cy="308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773" name="Shape 1773"/>
          <p:cNvSpPr txBox="1"/>
          <p:nvPr/>
        </p:nvSpPr>
        <p:spPr>
          <a:xfrm>
            <a:off x="311700" y="1055175"/>
            <a:ext cx="7890600" cy="803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i="1"/>
              <a:t>Claim 2: Each point popped from the stack is not a vertex of CH(P) and lies inside new convex hull.</a:t>
            </a:r>
          </a:p>
        </p:txBody>
      </p:sp>
      <p:pic>
        <p:nvPicPr>
          <p:cNvPr id="1774" name="Shape 17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799" y="1896025"/>
            <a:ext cx="1416649" cy="2035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75" name="Shape 1775"/>
          <p:cNvSpPr txBox="1"/>
          <p:nvPr/>
        </p:nvSpPr>
        <p:spPr>
          <a:xfrm>
            <a:off x="311700" y="1971850"/>
            <a:ext cx="5397600" cy="282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Proof</a:t>
            </a:r>
            <a:r>
              <a:rPr lang="en-GB"/>
              <a:t>: Suppose that point p</a:t>
            </a:r>
            <a:r>
              <a:rPr lang="en-GB" baseline="-25000"/>
              <a:t>j</a:t>
            </a:r>
            <a:r>
              <a:rPr lang="en-GB"/>
              <a:t> is popped from the stack because angle p</a:t>
            </a:r>
            <a:r>
              <a:rPr lang="en-GB" baseline="-25000"/>
              <a:t>k</a:t>
            </a:r>
            <a:r>
              <a:rPr lang="en-GB"/>
              <a:t>p</a:t>
            </a:r>
            <a:r>
              <a:rPr lang="en-GB" baseline="-25000"/>
              <a:t>j</a:t>
            </a:r>
            <a:r>
              <a:rPr lang="en-GB"/>
              <a:t>p</a:t>
            </a:r>
            <a:r>
              <a:rPr lang="en-GB" baseline="-25000"/>
              <a:t>i</a:t>
            </a:r>
            <a:r>
              <a:rPr lang="en-GB"/>
              <a:t> makes a nonleft turn as shown in the figure.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Since points are ordered in increasing polar angle around anchor p</a:t>
            </a:r>
            <a:r>
              <a:rPr lang="en-GB" baseline="-25000"/>
              <a:t>0</a:t>
            </a:r>
            <a:r>
              <a:rPr lang="en-GB"/>
              <a:t>, there exists a triangle Δp</a:t>
            </a:r>
            <a:r>
              <a:rPr lang="en-GB" baseline="-25000"/>
              <a:t>0</a:t>
            </a:r>
            <a:r>
              <a:rPr lang="en-GB"/>
              <a:t>p</a:t>
            </a:r>
            <a:r>
              <a:rPr lang="en-GB" baseline="-25000"/>
              <a:t>i</a:t>
            </a:r>
            <a:r>
              <a:rPr lang="en-GB"/>
              <a:t>p</a:t>
            </a:r>
            <a:r>
              <a:rPr lang="en-GB" baseline="-25000"/>
              <a:t>k</a:t>
            </a:r>
            <a:r>
              <a:rPr lang="en-GB"/>
              <a:t> with p</a:t>
            </a:r>
            <a:r>
              <a:rPr lang="en-GB" baseline="-25000"/>
              <a:t>j</a:t>
            </a:r>
            <a:r>
              <a:rPr lang="en-GB"/>
              <a:t> either in the interior of the triangle or on the line segment joining p</a:t>
            </a:r>
            <a:r>
              <a:rPr lang="en-GB" baseline="-25000"/>
              <a:t>i</a:t>
            </a:r>
            <a:r>
              <a:rPr lang="en-GB"/>
              <a:t> and p</a:t>
            </a:r>
            <a:r>
              <a:rPr lang="en-GB" baseline="-25000"/>
              <a:t>k</a:t>
            </a:r>
            <a:r>
              <a:rPr lang="en-GB"/>
              <a:t>. In either case, point p</a:t>
            </a:r>
            <a:r>
              <a:rPr lang="en-GB" baseline="-25000"/>
              <a:t>j</a:t>
            </a:r>
            <a:r>
              <a:rPr lang="en-GB"/>
              <a:t> cannot be a vertex of </a:t>
            </a:r>
            <a:r>
              <a:rPr lang="en-GB" i="1"/>
              <a:t>CH(P)</a:t>
            </a:r>
            <a:r>
              <a:rPr lang="en-GB"/>
              <a:t>. </a:t>
            </a:r>
          </a:p>
        </p:txBody>
      </p:sp>
      <p:graphicFrame>
        <p:nvGraphicFramePr>
          <p:cNvPr id="1776" name="Shape 1776"/>
          <p:cNvGraphicFramePr/>
          <p:nvPr/>
        </p:nvGraphicFramePr>
        <p:xfrm>
          <a:off x="3329000" y="3370967"/>
          <a:ext cx="737750" cy="1676250"/>
        </p:xfrm>
        <a:graphic>
          <a:graphicData uri="http://schemas.openxmlformats.org/drawingml/2006/table">
            <a:tbl>
              <a:tblPr>
                <a:noFill/>
                <a:tableStyleId>{7EAEF368-618C-47C2-9712-4FC54DBC4D92}</a:tableStyleId>
              </a:tblPr>
              <a:tblGrid>
                <a:gridCol w="737750"/>
              </a:tblGrid>
              <a:tr h="310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j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k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...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1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0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77" name="Shape 1777"/>
          <p:cNvGraphicFramePr/>
          <p:nvPr/>
        </p:nvGraphicFramePr>
        <p:xfrm>
          <a:off x="4795900" y="3706217"/>
          <a:ext cx="737750" cy="1341000"/>
        </p:xfrm>
        <a:graphic>
          <a:graphicData uri="http://schemas.openxmlformats.org/drawingml/2006/table">
            <a:tbl>
              <a:tblPr>
                <a:noFill/>
                <a:tableStyleId>{7EAEF368-618C-47C2-9712-4FC54DBC4D92}</a:tableStyleId>
              </a:tblPr>
              <a:tblGrid>
                <a:gridCol w="737750"/>
              </a:tblGrid>
              <a:tr h="310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k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...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1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0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78" name="Shape 1778"/>
          <p:cNvSpPr/>
          <p:nvPr/>
        </p:nvSpPr>
        <p:spPr>
          <a:xfrm>
            <a:off x="4132825" y="4009375"/>
            <a:ext cx="597000" cy="4599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9" name="Shape 1779"/>
          <p:cNvSpPr/>
          <p:nvPr/>
        </p:nvSpPr>
        <p:spPr>
          <a:xfrm>
            <a:off x="5599725" y="4045775"/>
            <a:ext cx="597000" cy="4599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780" name="Shape 1780"/>
          <p:cNvGraphicFramePr/>
          <p:nvPr/>
        </p:nvGraphicFramePr>
        <p:xfrm>
          <a:off x="6262800" y="3370967"/>
          <a:ext cx="737750" cy="1676250"/>
        </p:xfrm>
        <a:graphic>
          <a:graphicData uri="http://schemas.openxmlformats.org/drawingml/2006/table">
            <a:tbl>
              <a:tblPr>
                <a:noFill/>
                <a:tableStyleId>{7EAEF368-618C-47C2-9712-4FC54DBC4D92}</a:tableStyleId>
              </a:tblPr>
              <a:tblGrid>
                <a:gridCol w="737750"/>
              </a:tblGrid>
              <a:tr h="310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i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k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...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1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000" i="1"/>
                        <a:t>p</a:t>
                      </a:r>
                      <a:r>
                        <a:rPr lang="en-GB" sz="1000" i="1" baseline="-25000"/>
                        <a:t>0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Shape 17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>
                <a:latin typeface="+mj-lt"/>
              </a:rPr>
              <a:t>Correctness of Graham’s Scan</a:t>
            </a:r>
          </a:p>
          <a:p>
            <a:endParaRPr dirty="0">
              <a:latin typeface="+mj-lt"/>
            </a:endParaRPr>
          </a:p>
        </p:txBody>
      </p:sp>
      <p:sp>
        <p:nvSpPr>
          <p:cNvPr id="1786" name="Shape 1786"/>
          <p:cNvSpPr txBox="1"/>
          <p:nvPr/>
        </p:nvSpPr>
        <p:spPr>
          <a:xfrm>
            <a:off x="385675" y="1221350"/>
            <a:ext cx="4563900" cy="36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/>
              <a:t>Conclusion</a:t>
            </a:r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>
              <a:spcBef>
                <a:spcPts val="0"/>
              </a:spcBef>
              <a:buNone/>
            </a:pPr>
            <a:r>
              <a:rPr lang="en-GB" sz="1600"/>
              <a:t>Since each point popped from the stack is not a vertex of </a:t>
            </a:r>
            <a:r>
              <a:rPr lang="en-GB" sz="1600" i="1"/>
              <a:t>CH(P)</a:t>
            </a:r>
            <a:r>
              <a:rPr lang="en-GB" sz="1600"/>
              <a:t> (by Claim 2). And the points on stack always form the vertices of a convex polygon (by Claim 1). Therefore, Graham’s Scan is correct.</a:t>
            </a:r>
          </a:p>
        </p:txBody>
      </p:sp>
      <p:pic>
        <p:nvPicPr>
          <p:cNvPr id="1787" name="Shape 17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300" y="1595175"/>
            <a:ext cx="3097274" cy="309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Shape 17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>
                <a:latin typeface="+mj-lt"/>
              </a:rPr>
              <a:t>Correctness of Jarvis March</a:t>
            </a:r>
          </a:p>
        </p:txBody>
      </p:sp>
      <p:sp>
        <p:nvSpPr>
          <p:cNvPr id="1793" name="Shape 1793"/>
          <p:cNvSpPr txBox="1"/>
          <p:nvPr/>
        </p:nvSpPr>
        <p:spPr>
          <a:xfrm>
            <a:off x="414275" y="1168350"/>
            <a:ext cx="4998000" cy="359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Jarvis March relies on the following two facts: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-GB" sz="1800"/>
              <a:t>The leftmost point must be one vertex of the convex hull;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>
              <a:spcBef>
                <a:spcPts val="0"/>
              </a:spcBef>
              <a:buSzPct val="100000"/>
              <a:buAutoNum type="arabicPeriod"/>
            </a:pPr>
            <a:r>
              <a:rPr lang="en-GB" sz="1800"/>
              <a:t>If point </a:t>
            </a:r>
            <a:r>
              <a:rPr lang="en-GB" sz="1800" i="1"/>
              <a:t>p</a:t>
            </a:r>
            <a:r>
              <a:rPr lang="en-GB" sz="1800"/>
              <a:t> is a vertex of the convex hull, then the points furthest clockwise and counterclockwise are also vertices of the convex hull.</a:t>
            </a:r>
          </a:p>
        </p:txBody>
      </p:sp>
      <p:pic>
        <p:nvPicPr>
          <p:cNvPr id="1794" name="Shape 17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275" y="1125425"/>
            <a:ext cx="31432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Shape 17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Correctness of Jarvis March</a:t>
            </a:r>
          </a:p>
          <a:p>
            <a:endParaRPr>
              <a:latin typeface="+mj-lt"/>
            </a:endParaRPr>
          </a:p>
        </p:txBody>
      </p:sp>
      <p:sp>
        <p:nvSpPr>
          <p:cNvPr id="1800" name="Shape 1800"/>
          <p:cNvSpPr txBox="1"/>
          <p:nvPr/>
        </p:nvSpPr>
        <p:spPr>
          <a:xfrm>
            <a:off x="418850" y="1230800"/>
            <a:ext cx="8520600" cy="74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If point </a:t>
            </a:r>
            <a:r>
              <a:rPr lang="en-GB" sz="1800" i="1"/>
              <a:t>p</a:t>
            </a:r>
            <a:r>
              <a:rPr lang="en-GB" sz="1800"/>
              <a:t> is a vertex of the convex hull, then </a:t>
            </a:r>
            <a:r>
              <a:rPr lang="en-GB" sz="1800" i="1"/>
              <a:t>p</a:t>
            </a:r>
            <a:r>
              <a:rPr lang="en-GB" sz="1800"/>
              <a:t>’s furthest counterclockwise is also a vertex of the convex hull.</a:t>
            </a:r>
          </a:p>
        </p:txBody>
      </p:sp>
      <p:sp>
        <p:nvSpPr>
          <p:cNvPr id="1801" name="Shape 1801"/>
          <p:cNvSpPr/>
          <p:nvPr/>
        </p:nvSpPr>
        <p:spPr>
          <a:xfrm>
            <a:off x="767200" y="4084275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2" name="Shape 1802"/>
          <p:cNvSpPr/>
          <p:nvPr/>
        </p:nvSpPr>
        <p:spPr>
          <a:xfrm>
            <a:off x="1650100" y="3806200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3" name="Shape 1803"/>
          <p:cNvSpPr/>
          <p:nvPr/>
        </p:nvSpPr>
        <p:spPr>
          <a:xfrm>
            <a:off x="2193800" y="3397725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4" name="Shape 1804"/>
          <p:cNvSpPr/>
          <p:nvPr/>
        </p:nvSpPr>
        <p:spPr>
          <a:xfrm>
            <a:off x="2106500" y="2798900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5" name="Shape 1805"/>
          <p:cNvSpPr/>
          <p:nvPr/>
        </p:nvSpPr>
        <p:spPr>
          <a:xfrm>
            <a:off x="1650100" y="2426425"/>
            <a:ext cx="87300" cy="945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6" name="Shape 1806"/>
          <p:cNvSpPr/>
          <p:nvPr/>
        </p:nvSpPr>
        <p:spPr>
          <a:xfrm>
            <a:off x="1255275" y="2704400"/>
            <a:ext cx="87300" cy="94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7" name="Shape 1807"/>
          <p:cNvSpPr/>
          <p:nvPr/>
        </p:nvSpPr>
        <p:spPr>
          <a:xfrm>
            <a:off x="938075" y="2385775"/>
            <a:ext cx="87300" cy="94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8" name="Shape 1808"/>
          <p:cNvSpPr txBox="1"/>
          <p:nvPr/>
        </p:nvSpPr>
        <p:spPr>
          <a:xfrm>
            <a:off x="584500" y="4084275"/>
            <a:ext cx="4869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0</a:t>
            </a:r>
          </a:p>
        </p:txBody>
      </p:sp>
      <p:sp>
        <p:nvSpPr>
          <p:cNvPr id="1809" name="Shape 1809"/>
          <p:cNvSpPr txBox="1"/>
          <p:nvPr/>
        </p:nvSpPr>
        <p:spPr>
          <a:xfrm>
            <a:off x="1467400" y="3806200"/>
            <a:ext cx="4869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1</a:t>
            </a:r>
          </a:p>
        </p:txBody>
      </p:sp>
      <p:sp>
        <p:nvSpPr>
          <p:cNvPr id="1810" name="Shape 1810"/>
          <p:cNvSpPr txBox="1"/>
          <p:nvPr/>
        </p:nvSpPr>
        <p:spPr>
          <a:xfrm>
            <a:off x="2206600" y="3366675"/>
            <a:ext cx="4500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2</a:t>
            </a:r>
          </a:p>
        </p:txBody>
      </p:sp>
      <p:sp>
        <p:nvSpPr>
          <p:cNvPr id="1811" name="Shape 1811"/>
          <p:cNvSpPr txBox="1"/>
          <p:nvPr/>
        </p:nvSpPr>
        <p:spPr>
          <a:xfrm>
            <a:off x="1737400" y="2309825"/>
            <a:ext cx="3690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k</a:t>
            </a:r>
          </a:p>
        </p:txBody>
      </p:sp>
      <p:sp>
        <p:nvSpPr>
          <p:cNvPr id="1812" name="Shape 1812"/>
          <p:cNvSpPr txBox="1"/>
          <p:nvPr/>
        </p:nvSpPr>
        <p:spPr>
          <a:xfrm>
            <a:off x="694025" y="2103787"/>
            <a:ext cx="5754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i</a:t>
            </a:r>
          </a:p>
        </p:txBody>
      </p:sp>
      <p:sp>
        <p:nvSpPr>
          <p:cNvPr id="1813" name="Shape 1813"/>
          <p:cNvSpPr txBox="1"/>
          <p:nvPr/>
        </p:nvSpPr>
        <p:spPr>
          <a:xfrm>
            <a:off x="1207575" y="2673350"/>
            <a:ext cx="450000" cy="15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i="1"/>
              <a:t>p</a:t>
            </a:r>
            <a:r>
              <a:rPr lang="en-GB" sz="1200" i="1" baseline="-25000"/>
              <a:t>j</a:t>
            </a:r>
          </a:p>
        </p:txBody>
      </p:sp>
      <p:sp>
        <p:nvSpPr>
          <p:cNvPr id="1814" name="Shape 1814"/>
          <p:cNvSpPr txBox="1"/>
          <p:nvPr/>
        </p:nvSpPr>
        <p:spPr>
          <a:xfrm>
            <a:off x="2751575" y="2210275"/>
            <a:ext cx="5748000" cy="26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Proof (by contradiction):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n-GB"/>
              <a:t>W.L.O.G, consider the case at </a:t>
            </a:r>
            <a:r>
              <a:rPr lang="en-GB" i="1"/>
              <a:t>p</a:t>
            </a:r>
            <a:r>
              <a:rPr lang="en-GB" i="1" baseline="-25000"/>
              <a:t>i</a:t>
            </a:r>
            <a:r>
              <a:rPr lang="en-GB"/>
              <a:t> 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Then, </a:t>
            </a:r>
            <a:r>
              <a:rPr lang="en-GB" i="1"/>
              <a:t>p</a:t>
            </a:r>
            <a:r>
              <a:rPr lang="en-GB" i="1" baseline="-25000"/>
              <a:t>k</a:t>
            </a:r>
            <a:r>
              <a:rPr lang="en-GB"/>
              <a:t> is the furthest counterclockwise.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Suppose </a:t>
            </a:r>
            <a:r>
              <a:rPr lang="en-GB" i="1"/>
              <a:t>p</a:t>
            </a:r>
            <a:r>
              <a:rPr lang="en-GB" i="1" baseline="-25000"/>
              <a:t>k</a:t>
            </a:r>
            <a:r>
              <a:rPr lang="en-GB"/>
              <a:t> is not a vertex of the convex hull. However, since </a:t>
            </a:r>
            <a:r>
              <a:rPr lang="en-GB" i="1"/>
              <a:t>p</a:t>
            </a:r>
            <a:r>
              <a:rPr lang="en-GB" i="1" baseline="-25000"/>
              <a:t>i</a:t>
            </a:r>
            <a:r>
              <a:rPr lang="en-GB"/>
              <a:t> is a vertex of the convex hull, it must connect with one other vertex.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In this case, vertices will fall on two sides of the edge. Contradiction!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15" name="Shape 1815"/>
          <p:cNvCxnSpPr>
            <a:stCxn id="1807" idx="4"/>
            <a:endCxn id="1808" idx="0"/>
          </p:cNvCxnSpPr>
          <p:nvPr/>
        </p:nvCxnSpPr>
        <p:spPr>
          <a:xfrm flipH="1">
            <a:off x="827825" y="2480275"/>
            <a:ext cx="153900" cy="160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16" name="Shape 1816"/>
          <p:cNvCxnSpPr>
            <a:stCxn id="1807" idx="5"/>
            <a:endCxn id="1804" idx="2"/>
          </p:cNvCxnSpPr>
          <p:nvPr/>
        </p:nvCxnSpPr>
        <p:spPr>
          <a:xfrm>
            <a:off x="1012590" y="2466435"/>
            <a:ext cx="109380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Correctness of Jarvis March</a:t>
            </a:r>
          </a:p>
          <a:p>
            <a:endParaRPr>
              <a:latin typeface="+mj-lt"/>
            </a:endParaRPr>
          </a:p>
          <a:p>
            <a:endParaRPr>
              <a:latin typeface="+mj-lt"/>
            </a:endParaRPr>
          </a:p>
        </p:txBody>
      </p:sp>
      <p:pic>
        <p:nvPicPr>
          <p:cNvPr id="1822" name="Shape 18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275" y="1125425"/>
            <a:ext cx="3143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Shape 1823"/>
          <p:cNvSpPr txBox="1"/>
          <p:nvPr/>
        </p:nvSpPr>
        <p:spPr>
          <a:xfrm>
            <a:off x="385675" y="1221350"/>
            <a:ext cx="4563900" cy="36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/>
              <a:t>Conclusion</a:t>
            </a:r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r>
              <a:rPr lang="en-GB" sz="1600"/>
              <a:t>Since we start at a vertex which must be one of the convex hull (the leftmost vertex). And each iteration we add a vertex which must be one of the convex hull (the counterclockwise of current vertex).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/>
              <a:t>Since the convex hull has at most </a:t>
            </a:r>
            <a:r>
              <a:rPr lang="en-GB" sz="1600" i="1"/>
              <a:t>h</a:t>
            </a:r>
            <a:r>
              <a:rPr lang="en-GB" sz="1600"/>
              <a:t> vertices. Thus, Jarvis March is correct.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Shape 1828"/>
          <p:cNvSpPr txBox="1">
            <a:spLocks noGrp="1"/>
          </p:cNvSpPr>
          <p:nvPr>
            <p:ph type="title"/>
          </p:nvPr>
        </p:nvSpPr>
        <p:spPr>
          <a:xfrm>
            <a:off x="473475" y="1955350"/>
            <a:ext cx="7752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Algorithms Correctness and Application </a:t>
            </a:r>
          </a:p>
        </p:txBody>
      </p:sp>
      <p:sp>
        <p:nvSpPr>
          <p:cNvPr id="1829" name="Shape 1829"/>
          <p:cNvSpPr txBox="1"/>
          <p:nvPr/>
        </p:nvSpPr>
        <p:spPr>
          <a:xfrm>
            <a:off x="7108350" y="3472100"/>
            <a:ext cx="1829400" cy="9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Chen Zhenghai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Shape 18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Correctness of Chan’s Algorithm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5" name="Shape 1835"/>
          <p:cNvSpPr txBox="1"/>
          <p:nvPr/>
        </p:nvSpPr>
        <p:spPr>
          <a:xfrm>
            <a:off x="311700" y="1203000"/>
            <a:ext cx="8478900" cy="350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/>
              <a:t>Proof</a:t>
            </a:r>
            <a:r>
              <a:rPr lang="en-GB" sz="180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This algorithm preprocesses the input points and then uses Jarvis March to find the convex hull. 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Both algorithms have the same starting points: visual point and leftmost point.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Every iteration, it gets the same point as Jarvis March gets. (Assume that H is big enough)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So it is correct because Jarvis March is correct.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Applications</a:t>
            </a:r>
          </a:p>
        </p:txBody>
      </p:sp>
      <p:sp>
        <p:nvSpPr>
          <p:cNvPr id="1841" name="Shape 1841"/>
          <p:cNvSpPr txBox="1"/>
          <p:nvPr/>
        </p:nvSpPr>
        <p:spPr>
          <a:xfrm>
            <a:off x="344575" y="1140225"/>
            <a:ext cx="4363500" cy="37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b="1"/>
              <a:t>Fast collision detection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Costly exact collision detection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Need to handle 2 polygons with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18 vertices even if they stay far away from each other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</p:txBody>
      </p:sp>
      <p:grpSp>
        <p:nvGrpSpPr>
          <p:cNvPr id="1842" name="Shape 1842"/>
          <p:cNvGrpSpPr/>
          <p:nvPr/>
        </p:nvGrpSpPr>
        <p:grpSpPr>
          <a:xfrm>
            <a:off x="4427818" y="2519094"/>
            <a:ext cx="2341741" cy="2199231"/>
            <a:chOff x="4534075" y="1606475"/>
            <a:chExt cx="2774575" cy="2605725"/>
          </a:xfrm>
        </p:grpSpPr>
        <p:sp>
          <p:nvSpPr>
            <p:cNvPr id="1843" name="Shape 1843"/>
            <p:cNvSpPr/>
            <p:nvPr/>
          </p:nvSpPr>
          <p:spPr>
            <a:xfrm>
              <a:off x="5767225" y="1819162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4" name="Shape 1844"/>
            <p:cNvSpPr/>
            <p:nvPr/>
          </p:nvSpPr>
          <p:spPr>
            <a:xfrm>
              <a:off x="5253962" y="2062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5" name="Shape 1845"/>
            <p:cNvSpPr/>
            <p:nvPr/>
          </p:nvSpPr>
          <p:spPr>
            <a:xfrm>
              <a:off x="5767225" y="27623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6" name="Shape 1846"/>
            <p:cNvSpPr/>
            <p:nvPr/>
          </p:nvSpPr>
          <p:spPr>
            <a:xfrm>
              <a:off x="6279425" y="24653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7" name="Shape 1847"/>
            <p:cNvSpPr/>
            <p:nvPr/>
          </p:nvSpPr>
          <p:spPr>
            <a:xfrm>
              <a:off x="5565137" y="31408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8" name="Shape 1848"/>
            <p:cNvSpPr/>
            <p:nvPr/>
          </p:nvSpPr>
          <p:spPr>
            <a:xfrm>
              <a:off x="5914525" y="34354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9" name="Shape 1849"/>
            <p:cNvSpPr/>
            <p:nvPr/>
          </p:nvSpPr>
          <p:spPr>
            <a:xfrm>
              <a:off x="6354525" y="33654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0" name="Shape 1850"/>
            <p:cNvSpPr/>
            <p:nvPr/>
          </p:nvSpPr>
          <p:spPr>
            <a:xfrm>
              <a:off x="5712450" y="385642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1" name="Shape 1851"/>
            <p:cNvSpPr/>
            <p:nvPr/>
          </p:nvSpPr>
          <p:spPr>
            <a:xfrm>
              <a:off x="6354525" y="4064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2" name="Shape 1852"/>
            <p:cNvSpPr/>
            <p:nvPr/>
          </p:nvSpPr>
          <p:spPr>
            <a:xfrm>
              <a:off x="5139912" y="4064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3" name="Shape 1853"/>
            <p:cNvSpPr/>
            <p:nvPr/>
          </p:nvSpPr>
          <p:spPr>
            <a:xfrm>
              <a:off x="4730350" y="29096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4" name="Shape 1854"/>
            <p:cNvSpPr/>
            <p:nvPr/>
          </p:nvSpPr>
          <p:spPr>
            <a:xfrm>
              <a:off x="4534075" y="35127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5" name="Shape 1855"/>
            <p:cNvSpPr/>
            <p:nvPr/>
          </p:nvSpPr>
          <p:spPr>
            <a:xfrm>
              <a:off x="5191137" y="26126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6" name="Shape 1856"/>
            <p:cNvSpPr/>
            <p:nvPr/>
          </p:nvSpPr>
          <p:spPr>
            <a:xfrm>
              <a:off x="6550875" y="16064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7" name="Shape 1857"/>
            <p:cNvSpPr/>
            <p:nvPr/>
          </p:nvSpPr>
          <p:spPr>
            <a:xfrm>
              <a:off x="6900509" y="21323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8" name="Shape 1858"/>
            <p:cNvSpPr/>
            <p:nvPr/>
          </p:nvSpPr>
          <p:spPr>
            <a:xfrm>
              <a:off x="7161350" y="32881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9" name="Shape 1859"/>
            <p:cNvSpPr/>
            <p:nvPr/>
          </p:nvSpPr>
          <p:spPr>
            <a:xfrm>
              <a:off x="7068400" y="37816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0" name="Shape 1860"/>
            <p:cNvSpPr/>
            <p:nvPr/>
          </p:nvSpPr>
          <p:spPr>
            <a:xfrm>
              <a:off x="6698175" y="29935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861" name="Shape 1861"/>
            <p:cNvCxnSpPr>
              <a:stCxn id="1844" idx="7"/>
              <a:endCxn id="1843" idx="3"/>
            </p:cNvCxnSpPr>
            <p:nvPr/>
          </p:nvCxnSpPr>
          <p:spPr>
            <a:xfrm rot="10800000" flipH="1">
              <a:off x="5379690" y="1944671"/>
              <a:ext cx="409200" cy="13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62" name="Shape 1862"/>
            <p:cNvCxnSpPr>
              <a:endCxn id="1856" idx="3"/>
            </p:cNvCxnSpPr>
            <p:nvPr/>
          </p:nvCxnSpPr>
          <p:spPr>
            <a:xfrm rot="10800000" flipH="1">
              <a:off x="5914546" y="1732203"/>
              <a:ext cx="657900" cy="16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63" name="Shape 1863"/>
            <p:cNvCxnSpPr>
              <a:stCxn id="1844" idx="4"/>
              <a:endCxn id="1855" idx="0"/>
            </p:cNvCxnSpPr>
            <p:nvPr/>
          </p:nvCxnSpPr>
          <p:spPr>
            <a:xfrm flipH="1">
              <a:off x="5264612" y="2210200"/>
              <a:ext cx="63000" cy="40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64" name="Shape 1864"/>
            <p:cNvCxnSpPr>
              <a:stCxn id="1855" idx="3"/>
              <a:endCxn id="1853" idx="7"/>
            </p:cNvCxnSpPr>
            <p:nvPr/>
          </p:nvCxnSpPr>
          <p:spPr>
            <a:xfrm flipH="1">
              <a:off x="4856309" y="2738403"/>
              <a:ext cx="356400" cy="19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65" name="Shape 1865"/>
            <p:cNvCxnSpPr>
              <a:stCxn id="1853" idx="3"/>
              <a:endCxn id="1854" idx="7"/>
            </p:cNvCxnSpPr>
            <p:nvPr/>
          </p:nvCxnSpPr>
          <p:spPr>
            <a:xfrm flipH="1">
              <a:off x="4659821" y="3035378"/>
              <a:ext cx="92100" cy="49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66" name="Shape 1866"/>
            <p:cNvCxnSpPr>
              <a:stCxn id="1854" idx="5"/>
              <a:endCxn id="1852" idx="1"/>
            </p:cNvCxnSpPr>
            <p:nvPr/>
          </p:nvCxnSpPr>
          <p:spPr>
            <a:xfrm>
              <a:off x="4659803" y="3638428"/>
              <a:ext cx="501600" cy="44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67" name="Shape 1867"/>
            <p:cNvCxnSpPr>
              <a:stCxn id="1852" idx="6"/>
              <a:endCxn id="1850" idx="3"/>
            </p:cNvCxnSpPr>
            <p:nvPr/>
          </p:nvCxnSpPr>
          <p:spPr>
            <a:xfrm rot="10800000" flipH="1">
              <a:off x="5287212" y="3982250"/>
              <a:ext cx="446700" cy="15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68" name="Shape 1868"/>
            <p:cNvCxnSpPr>
              <a:stCxn id="1850" idx="5"/>
              <a:endCxn id="1851" idx="2"/>
            </p:cNvCxnSpPr>
            <p:nvPr/>
          </p:nvCxnSpPr>
          <p:spPr>
            <a:xfrm>
              <a:off x="5838178" y="3982153"/>
              <a:ext cx="516600" cy="15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69" name="Shape 1869"/>
            <p:cNvCxnSpPr>
              <a:stCxn id="1851" idx="6"/>
              <a:endCxn id="1859" idx="3"/>
            </p:cNvCxnSpPr>
            <p:nvPr/>
          </p:nvCxnSpPr>
          <p:spPr>
            <a:xfrm rot="10800000" flipH="1">
              <a:off x="6501825" y="3907550"/>
              <a:ext cx="588300" cy="23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70" name="Shape 1870"/>
            <p:cNvCxnSpPr>
              <a:stCxn id="1859" idx="0"/>
              <a:endCxn id="1858" idx="4"/>
            </p:cNvCxnSpPr>
            <p:nvPr/>
          </p:nvCxnSpPr>
          <p:spPr>
            <a:xfrm rot="10800000" flipH="1">
              <a:off x="7142050" y="3435450"/>
              <a:ext cx="92700" cy="34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71" name="Shape 1871"/>
            <p:cNvCxnSpPr>
              <a:stCxn id="1858" idx="1"/>
              <a:endCxn id="1860" idx="5"/>
            </p:cNvCxnSpPr>
            <p:nvPr/>
          </p:nvCxnSpPr>
          <p:spPr>
            <a:xfrm rot="10800000">
              <a:off x="6823821" y="3119246"/>
              <a:ext cx="359100" cy="19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72" name="Shape 1872"/>
            <p:cNvCxnSpPr>
              <a:stCxn id="1860" idx="3"/>
              <a:endCxn id="1849" idx="7"/>
            </p:cNvCxnSpPr>
            <p:nvPr/>
          </p:nvCxnSpPr>
          <p:spPr>
            <a:xfrm flipH="1">
              <a:off x="6480046" y="3119303"/>
              <a:ext cx="239700" cy="26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73" name="Shape 1873"/>
            <p:cNvCxnSpPr>
              <a:stCxn id="1849" idx="3"/>
              <a:endCxn id="1848" idx="6"/>
            </p:cNvCxnSpPr>
            <p:nvPr/>
          </p:nvCxnSpPr>
          <p:spPr>
            <a:xfrm flipH="1">
              <a:off x="6061996" y="3491128"/>
              <a:ext cx="3141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74" name="Shape 1874"/>
            <p:cNvCxnSpPr>
              <a:stCxn id="1848" idx="1"/>
              <a:endCxn id="1847" idx="5"/>
            </p:cNvCxnSpPr>
            <p:nvPr/>
          </p:nvCxnSpPr>
          <p:spPr>
            <a:xfrm rot="10800000">
              <a:off x="5690696" y="3266546"/>
              <a:ext cx="245400" cy="19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75" name="Shape 1875"/>
            <p:cNvCxnSpPr>
              <a:stCxn id="1847" idx="7"/>
              <a:endCxn id="1845" idx="3"/>
            </p:cNvCxnSpPr>
            <p:nvPr/>
          </p:nvCxnSpPr>
          <p:spPr>
            <a:xfrm rot="10800000" flipH="1">
              <a:off x="5690865" y="2887946"/>
              <a:ext cx="98100" cy="27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76" name="Shape 1876"/>
            <p:cNvCxnSpPr>
              <a:stCxn id="1845" idx="7"/>
              <a:endCxn id="1846" idx="3"/>
            </p:cNvCxnSpPr>
            <p:nvPr/>
          </p:nvCxnSpPr>
          <p:spPr>
            <a:xfrm rot="10800000" flipH="1">
              <a:off x="5892953" y="2591321"/>
              <a:ext cx="408000" cy="19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77" name="Shape 1877"/>
            <p:cNvCxnSpPr>
              <a:stCxn id="1846" idx="7"/>
              <a:endCxn id="1857" idx="3"/>
            </p:cNvCxnSpPr>
            <p:nvPr/>
          </p:nvCxnSpPr>
          <p:spPr>
            <a:xfrm rot="10800000" flipH="1">
              <a:off x="6405153" y="2258046"/>
              <a:ext cx="516899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78" name="Shape 1878"/>
            <p:cNvCxnSpPr>
              <a:stCxn id="1856" idx="5"/>
              <a:endCxn id="1857" idx="1"/>
            </p:cNvCxnSpPr>
            <p:nvPr/>
          </p:nvCxnSpPr>
          <p:spPr>
            <a:xfrm>
              <a:off x="6676603" y="1732203"/>
              <a:ext cx="245700" cy="42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879" name="Shape 1879"/>
          <p:cNvGrpSpPr/>
          <p:nvPr/>
        </p:nvGrpSpPr>
        <p:grpSpPr>
          <a:xfrm rot="1465575">
            <a:off x="6525054" y="-7495"/>
            <a:ext cx="2376459" cy="2241888"/>
            <a:chOff x="4487921" y="1606475"/>
            <a:chExt cx="2861728" cy="2699678"/>
          </a:xfrm>
        </p:grpSpPr>
        <p:sp>
          <p:nvSpPr>
            <p:cNvPr id="1880" name="Shape 1880"/>
            <p:cNvSpPr/>
            <p:nvPr/>
          </p:nvSpPr>
          <p:spPr>
            <a:xfrm>
              <a:off x="5767225" y="1819162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1" name="Shape 1881"/>
            <p:cNvSpPr/>
            <p:nvPr/>
          </p:nvSpPr>
          <p:spPr>
            <a:xfrm>
              <a:off x="5253962" y="2062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2" name="Shape 1882"/>
            <p:cNvSpPr/>
            <p:nvPr/>
          </p:nvSpPr>
          <p:spPr>
            <a:xfrm>
              <a:off x="5767225" y="27623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3" name="Shape 1883"/>
            <p:cNvSpPr/>
            <p:nvPr/>
          </p:nvSpPr>
          <p:spPr>
            <a:xfrm>
              <a:off x="6279425" y="24653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4" name="Shape 1884"/>
            <p:cNvSpPr/>
            <p:nvPr/>
          </p:nvSpPr>
          <p:spPr>
            <a:xfrm>
              <a:off x="5565137" y="31408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5" name="Shape 1885"/>
            <p:cNvSpPr/>
            <p:nvPr/>
          </p:nvSpPr>
          <p:spPr>
            <a:xfrm>
              <a:off x="5914525" y="34354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6" name="Shape 1886"/>
            <p:cNvSpPr/>
            <p:nvPr/>
          </p:nvSpPr>
          <p:spPr>
            <a:xfrm>
              <a:off x="6354525" y="33654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7" name="Shape 1887"/>
            <p:cNvSpPr/>
            <p:nvPr/>
          </p:nvSpPr>
          <p:spPr>
            <a:xfrm>
              <a:off x="5712450" y="385642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8" name="Shape 1888"/>
            <p:cNvSpPr/>
            <p:nvPr/>
          </p:nvSpPr>
          <p:spPr>
            <a:xfrm>
              <a:off x="6354525" y="4064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9" name="Shape 1889"/>
            <p:cNvSpPr/>
            <p:nvPr/>
          </p:nvSpPr>
          <p:spPr>
            <a:xfrm>
              <a:off x="5139912" y="4064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0" name="Shape 1890"/>
            <p:cNvSpPr/>
            <p:nvPr/>
          </p:nvSpPr>
          <p:spPr>
            <a:xfrm>
              <a:off x="4730350" y="29096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1" name="Shape 1891"/>
            <p:cNvSpPr/>
            <p:nvPr/>
          </p:nvSpPr>
          <p:spPr>
            <a:xfrm>
              <a:off x="4534075" y="35127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2" name="Shape 1892"/>
            <p:cNvSpPr/>
            <p:nvPr/>
          </p:nvSpPr>
          <p:spPr>
            <a:xfrm>
              <a:off x="5191137" y="26126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3" name="Shape 1893"/>
            <p:cNvSpPr/>
            <p:nvPr/>
          </p:nvSpPr>
          <p:spPr>
            <a:xfrm>
              <a:off x="6550875" y="16064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4" name="Shape 1894"/>
            <p:cNvSpPr/>
            <p:nvPr/>
          </p:nvSpPr>
          <p:spPr>
            <a:xfrm>
              <a:off x="6893771" y="209440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5" name="Shape 1895"/>
            <p:cNvSpPr/>
            <p:nvPr/>
          </p:nvSpPr>
          <p:spPr>
            <a:xfrm>
              <a:off x="7161350" y="32881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6" name="Shape 1896"/>
            <p:cNvSpPr/>
            <p:nvPr/>
          </p:nvSpPr>
          <p:spPr>
            <a:xfrm>
              <a:off x="7068400" y="37816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7" name="Shape 1897"/>
            <p:cNvSpPr/>
            <p:nvPr/>
          </p:nvSpPr>
          <p:spPr>
            <a:xfrm>
              <a:off x="6698175" y="29935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898" name="Shape 1898"/>
            <p:cNvCxnSpPr>
              <a:stCxn id="1881" idx="7"/>
              <a:endCxn id="1880" idx="3"/>
            </p:cNvCxnSpPr>
            <p:nvPr/>
          </p:nvCxnSpPr>
          <p:spPr>
            <a:xfrm rot="-1465249">
              <a:off x="5369142" y="1993628"/>
              <a:ext cx="430297" cy="418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99" name="Shape 1899"/>
            <p:cNvCxnSpPr>
              <a:endCxn id="1893" idx="3"/>
            </p:cNvCxnSpPr>
            <p:nvPr/>
          </p:nvCxnSpPr>
          <p:spPr>
            <a:xfrm rot="-1464970">
              <a:off x="5910586" y="1748916"/>
              <a:ext cx="665519" cy="12647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0" name="Shape 1900"/>
            <p:cNvCxnSpPr>
              <a:stCxn id="1881" idx="4"/>
              <a:endCxn id="1892" idx="0"/>
            </p:cNvCxnSpPr>
            <p:nvPr/>
          </p:nvCxnSpPr>
          <p:spPr>
            <a:xfrm rot="-1463966" flipH="1">
              <a:off x="5184273" y="2241177"/>
              <a:ext cx="223677" cy="3403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1" name="Shape 1901"/>
            <p:cNvCxnSpPr>
              <a:stCxn id="1892" idx="3"/>
              <a:endCxn id="1890" idx="7"/>
            </p:cNvCxnSpPr>
            <p:nvPr/>
          </p:nvCxnSpPr>
          <p:spPr>
            <a:xfrm rot="-1466215" flipH="1">
              <a:off x="4832034" y="2820838"/>
              <a:ext cx="404649" cy="2832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2" name="Shape 1902"/>
            <p:cNvCxnSpPr>
              <a:stCxn id="1890" idx="3"/>
              <a:endCxn id="1891" idx="7"/>
            </p:cNvCxnSpPr>
            <p:nvPr/>
          </p:nvCxnSpPr>
          <p:spPr>
            <a:xfrm rot="-1466637" flipH="1">
              <a:off x="4561025" y="3076731"/>
              <a:ext cx="289993" cy="41619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3" name="Shape 1903"/>
            <p:cNvCxnSpPr>
              <a:stCxn id="1891" idx="5"/>
              <a:endCxn id="1889" idx="1"/>
            </p:cNvCxnSpPr>
            <p:nvPr/>
          </p:nvCxnSpPr>
          <p:spPr>
            <a:xfrm rot="-1463182">
              <a:off x="4774881" y="3554794"/>
              <a:ext cx="271744" cy="61516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4" name="Shape 1904"/>
            <p:cNvCxnSpPr>
              <a:stCxn id="1889" idx="6"/>
              <a:endCxn id="1887" idx="3"/>
            </p:cNvCxnSpPr>
            <p:nvPr/>
          </p:nvCxnSpPr>
          <p:spPr>
            <a:xfrm rot="-1465732">
              <a:off x="5274806" y="4039170"/>
              <a:ext cx="471511" cy="4215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5" name="Shape 1905"/>
            <p:cNvCxnSpPr>
              <a:stCxn id="1887" idx="5"/>
              <a:endCxn id="1888" idx="2"/>
            </p:cNvCxnSpPr>
            <p:nvPr/>
          </p:nvCxnSpPr>
          <p:spPr>
            <a:xfrm rot="-1466427">
              <a:off x="5893518" y="3882409"/>
              <a:ext cx="405319" cy="35578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6" name="Shape 1906"/>
            <p:cNvCxnSpPr>
              <a:stCxn id="1888" idx="6"/>
              <a:endCxn id="1896" idx="3"/>
            </p:cNvCxnSpPr>
            <p:nvPr/>
          </p:nvCxnSpPr>
          <p:spPr>
            <a:xfrm rot="-1465961">
              <a:off x="6480320" y="4006601"/>
              <a:ext cx="631008" cy="3289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7" name="Shape 1907"/>
            <p:cNvCxnSpPr>
              <a:stCxn id="1896" idx="0"/>
              <a:endCxn id="1895" idx="4"/>
            </p:cNvCxnSpPr>
            <p:nvPr/>
          </p:nvCxnSpPr>
          <p:spPr>
            <a:xfrm rot="9335609" flipH="1">
              <a:off x="7074713" y="3470194"/>
              <a:ext cx="227972" cy="27671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8" name="Shape 1908"/>
            <p:cNvCxnSpPr>
              <a:stCxn id="1895" idx="1"/>
              <a:endCxn id="1897" idx="5"/>
            </p:cNvCxnSpPr>
            <p:nvPr/>
          </p:nvCxnSpPr>
          <p:spPr>
            <a:xfrm rot="9334395">
              <a:off x="6879317" y="3053523"/>
              <a:ext cx="248107" cy="32194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9" name="Shape 1909"/>
            <p:cNvCxnSpPr>
              <a:stCxn id="1897" idx="3"/>
              <a:endCxn id="1886" idx="7"/>
            </p:cNvCxnSpPr>
            <p:nvPr/>
          </p:nvCxnSpPr>
          <p:spPr>
            <a:xfrm rot="-1464820" flipH="1">
              <a:off x="6435496" y="3180803"/>
              <a:ext cx="328799" cy="14459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0" name="Shape 1910"/>
            <p:cNvCxnSpPr>
              <a:stCxn id="1886" idx="3"/>
              <a:endCxn id="1885" idx="6"/>
            </p:cNvCxnSpPr>
            <p:nvPr/>
          </p:nvCxnSpPr>
          <p:spPr>
            <a:xfrm rot="9333363">
              <a:off x="6072237" y="3443620"/>
              <a:ext cx="293618" cy="11331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1" name="Shape 1911"/>
            <p:cNvCxnSpPr>
              <a:stCxn id="1885" idx="1"/>
              <a:endCxn id="1884" idx="5"/>
            </p:cNvCxnSpPr>
            <p:nvPr/>
          </p:nvCxnSpPr>
          <p:spPr>
            <a:xfrm rot="9336904">
              <a:off x="5741096" y="3224385"/>
              <a:ext cx="144599" cy="27482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2" name="Shape 1912"/>
            <p:cNvCxnSpPr>
              <a:stCxn id="1884" idx="7"/>
              <a:endCxn id="1882" idx="3"/>
            </p:cNvCxnSpPr>
            <p:nvPr/>
          </p:nvCxnSpPr>
          <p:spPr>
            <a:xfrm rot="9335890" flipH="1">
              <a:off x="5638616" y="2920757"/>
              <a:ext cx="202597" cy="2091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3" name="Shape 1913"/>
            <p:cNvCxnSpPr>
              <a:stCxn id="1882" idx="7"/>
              <a:endCxn id="1883" idx="3"/>
            </p:cNvCxnSpPr>
            <p:nvPr/>
          </p:nvCxnSpPr>
          <p:spPr>
            <a:xfrm rot="9333930" flipH="1">
              <a:off x="5871401" y="2684044"/>
              <a:ext cx="451103" cy="685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4" name="Shape 1914"/>
            <p:cNvCxnSpPr>
              <a:stCxn id="1883" idx="7"/>
              <a:endCxn id="1894" idx="3"/>
            </p:cNvCxnSpPr>
            <p:nvPr/>
          </p:nvCxnSpPr>
          <p:spPr>
            <a:xfrm rot="9334551" flipH="1">
              <a:off x="6372841" y="2337906"/>
              <a:ext cx="574623" cy="3168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5" name="Shape 1915"/>
            <p:cNvCxnSpPr>
              <a:stCxn id="1893" idx="5"/>
              <a:endCxn id="1894" idx="1"/>
            </p:cNvCxnSpPr>
            <p:nvPr/>
          </p:nvCxnSpPr>
          <p:spPr>
            <a:xfrm rot="-1468092">
              <a:off x="6766668" y="1699992"/>
              <a:ext cx="58668" cy="44842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Shape 19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Applications</a:t>
            </a:r>
          </a:p>
        </p:txBody>
      </p:sp>
      <p:sp>
        <p:nvSpPr>
          <p:cNvPr id="1921" name="Shape 1921"/>
          <p:cNvSpPr txBox="1"/>
          <p:nvPr/>
        </p:nvSpPr>
        <p:spPr>
          <a:xfrm>
            <a:off x="344575" y="1140225"/>
            <a:ext cx="4083300" cy="37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b="1"/>
              <a:t>Fast collision detection</a:t>
            </a:r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If compute convex hull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Handle 2 polygons with 10 vertices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Failing convex hull intersection test means two objects definitely don't collide and we can skip the costly exact collision detection step.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Thus speed up</a:t>
            </a:r>
          </a:p>
        </p:txBody>
      </p:sp>
      <p:grpSp>
        <p:nvGrpSpPr>
          <p:cNvPr id="1922" name="Shape 1922"/>
          <p:cNvGrpSpPr/>
          <p:nvPr/>
        </p:nvGrpSpPr>
        <p:grpSpPr>
          <a:xfrm>
            <a:off x="4427818" y="2519094"/>
            <a:ext cx="2341741" cy="2199231"/>
            <a:chOff x="4534075" y="1606475"/>
            <a:chExt cx="2774575" cy="2605725"/>
          </a:xfrm>
        </p:grpSpPr>
        <p:sp>
          <p:nvSpPr>
            <p:cNvPr id="1923" name="Shape 1923"/>
            <p:cNvSpPr/>
            <p:nvPr/>
          </p:nvSpPr>
          <p:spPr>
            <a:xfrm>
              <a:off x="5767225" y="1819162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4" name="Shape 1924"/>
            <p:cNvSpPr/>
            <p:nvPr/>
          </p:nvSpPr>
          <p:spPr>
            <a:xfrm>
              <a:off x="5253962" y="2062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5" name="Shape 1925"/>
            <p:cNvSpPr/>
            <p:nvPr/>
          </p:nvSpPr>
          <p:spPr>
            <a:xfrm>
              <a:off x="5767225" y="27623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6" name="Shape 1926"/>
            <p:cNvSpPr/>
            <p:nvPr/>
          </p:nvSpPr>
          <p:spPr>
            <a:xfrm>
              <a:off x="6279425" y="24653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7" name="Shape 1927"/>
            <p:cNvSpPr/>
            <p:nvPr/>
          </p:nvSpPr>
          <p:spPr>
            <a:xfrm>
              <a:off x="5565137" y="31408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8" name="Shape 1928"/>
            <p:cNvSpPr/>
            <p:nvPr/>
          </p:nvSpPr>
          <p:spPr>
            <a:xfrm>
              <a:off x="5914525" y="34354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9" name="Shape 1929"/>
            <p:cNvSpPr/>
            <p:nvPr/>
          </p:nvSpPr>
          <p:spPr>
            <a:xfrm>
              <a:off x="6354525" y="33654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0" name="Shape 1930"/>
            <p:cNvSpPr/>
            <p:nvPr/>
          </p:nvSpPr>
          <p:spPr>
            <a:xfrm>
              <a:off x="5712450" y="385642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1" name="Shape 1931"/>
            <p:cNvSpPr/>
            <p:nvPr/>
          </p:nvSpPr>
          <p:spPr>
            <a:xfrm>
              <a:off x="6354525" y="4064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2" name="Shape 1932"/>
            <p:cNvSpPr/>
            <p:nvPr/>
          </p:nvSpPr>
          <p:spPr>
            <a:xfrm>
              <a:off x="5139912" y="4064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3" name="Shape 1933"/>
            <p:cNvSpPr/>
            <p:nvPr/>
          </p:nvSpPr>
          <p:spPr>
            <a:xfrm>
              <a:off x="4730350" y="29096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4" name="Shape 1934"/>
            <p:cNvSpPr/>
            <p:nvPr/>
          </p:nvSpPr>
          <p:spPr>
            <a:xfrm>
              <a:off x="4534075" y="35127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5" name="Shape 1935"/>
            <p:cNvSpPr/>
            <p:nvPr/>
          </p:nvSpPr>
          <p:spPr>
            <a:xfrm>
              <a:off x="5191137" y="26126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6" name="Shape 1936"/>
            <p:cNvSpPr/>
            <p:nvPr/>
          </p:nvSpPr>
          <p:spPr>
            <a:xfrm>
              <a:off x="6550875" y="16064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7" name="Shape 1937"/>
            <p:cNvSpPr/>
            <p:nvPr/>
          </p:nvSpPr>
          <p:spPr>
            <a:xfrm>
              <a:off x="6900509" y="21323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8" name="Shape 1938"/>
            <p:cNvSpPr/>
            <p:nvPr/>
          </p:nvSpPr>
          <p:spPr>
            <a:xfrm>
              <a:off x="7161350" y="32881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9" name="Shape 1939"/>
            <p:cNvSpPr/>
            <p:nvPr/>
          </p:nvSpPr>
          <p:spPr>
            <a:xfrm>
              <a:off x="7068400" y="37816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0" name="Shape 1940"/>
            <p:cNvSpPr/>
            <p:nvPr/>
          </p:nvSpPr>
          <p:spPr>
            <a:xfrm>
              <a:off x="6698175" y="29935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941" name="Shape 1941"/>
            <p:cNvCxnSpPr>
              <a:stCxn id="1924" idx="7"/>
              <a:endCxn id="1923" idx="3"/>
            </p:cNvCxnSpPr>
            <p:nvPr/>
          </p:nvCxnSpPr>
          <p:spPr>
            <a:xfrm rot="10800000" flipH="1">
              <a:off x="5379690" y="1944671"/>
              <a:ext cx="409200" cy="1398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42" name="Shape 1942"/>
            <p:cNvCxnSpPr>
              <a:endCxn id="1936" idx="3"/>
            </p:cNvCxnSpPr>
            <p:nvPr/>
          </p:nvCxnSpPr>
          <p:spPr>
            <a:xfrm rot="10800000" flipH="1">
              <a:off x="5914546" y="1732203"/>
              <a:ext cx="657900" cy="1608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43" name="Shape 1943"/>
            <p:cNvCxnSpPr>
              <a:stCxn id="1924" idx="4"/>
              <a:endCxn id="1935" idx="0"/>
            </p:cNvCxnSpPr>
            <p:nvPr/>
          </p:nvCxnSpPr>
          <p:spPr>
            <a:xfrm flipH="1">
              <a:off x="5264612" y="2210200"/>
              <a:ext cx="63000" cy="40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44" name="Shape 1944"/>
            <p:cNvCxnSpPr>
              <a:stCxn id="1935" idx="3"/>
              <a:endCxn id="1933" idx="7"/>
            </p:cNvCxnSpPr>
            <p:nvPr/>
          </p:nvCxnSpPr>
          <p:spPr>
            <a:xfrm flipH="1">
              <a:off x="4856309" y="2738403"/>
              <a:ext cx="356400" cy="19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45" name="Shape 1945"/>
            <p:cNvCxnSpPr>
              <a:stCxn id="1933" idx="3"/>
              <a:endCxn id="1934" idx="7"/>
            </p:cNvCxnSpPr>
            <p:nvPr/>
          </p:nvCxnSpPr>
          <p:spPr>
            <a:xfrm flipH="1">
              <a:off x="4659821" y="3035378"/>
              <a:ext cx="92100" cy="4992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46" name="Shape 1946"/>
            <p:cNvCxnSpPr>
              <a:stCxn id="1934" idx="5"/>
              <a:endCxn id="1932" idx="1"/>
            </p:cNvCxnSpPr>
            <p:nvPr/>
          </p:nvCxnSpPr>
          <p:spPr>
            <a:xfrm>
              <a:off x="4659803" y="3638428"/>
              <a:ext cx="501600" cy="447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47" name="Shape 1947"/>
            <p:cNvCxnSpPr>
              <a:stCxn id="1932" idx="6"/>
              <a:endCxn id="1930" idx="3"/>
            </p:cNvCxnSpPr>
            <p:nvPr/>
          </p:nvCxnSpPr>
          <p:spPr>
            <a:xfrm rot="10800000" flipH="1">
              <a:off x="5287212" y="3982250"/>
              <a:ext cx="446700" cy="15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48" name="Shape 1948"/>
            <p:cNvCxnSpPr>
              <a:stCxn id="1930" idx="5"/>
              <a:endCxn id="1931" idx="2"/>
            </p:cNvCxnSpPr>
            <p:nvPr/>
          </p:nvCxnSpPr>
          <p:spPr>
            <a:xfrm>
              <a:off x="5838178" y="3982153"/>
              <a:ext cx="516600" cy="15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49" name="Shape 1949"/>
            <p:cNvCxnSpPr>
              <a:stCxn id="1931" idx="6"/>
              <a:endCxn id="1939" idx="3"/>
            </p:cNvCxnSpPr>
            <p:nvPr/>
          </p:nvCxnSpPr>
          <p:spPr>
            <a:xfrm rot="10800000" flipH="1">
              <a:off x="6501825" y="3907550"/>
              <a:ext cx="588300" cy="2310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50" name="Shape 1950"/>
            <p:cNvCxnSpPr>
              <a:stCxn id="1939" idx="0"/>
              <a:endCxn id="1938" idx="4"/>
            </p:cNvCxnSpPr>
            <p:nvPr/>
          </p:nvCxnSpPr>
          <p:spPr>
            <a:xfrm rot="10800000" flipH="1">
              <a:off x="7142050" y="3435450"/>
              <a:ext cx="92700" cy="3462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51" name="Shape 1951"/>
            <p:cNvCxnSpPr>
              <a:stCxn id="1938" idx="1"/>
              <a:endCxn id="1940" idx="5"/>
            </p:cNvCxnSpPr>
            <p:nvPr/>
          </p:nvCxnSpPr>
          <p:spPr>
            <a:xfrm rot="10800000">
              <a:off x="6823821" y="3119246"/>
              <a:ext cx="359100" cy="19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52" name="Shape 1952"/>
            <p:cNvCxnSpPr>
              <a:stCxn id="1940" idx="3"/>
              <a:endCxn id="1929" idx="7"/>
            </p:cNvCxnSpPr>
            <p:nvPr/>
          </p:nvCxnSpPr>
          <p:spPr>
            <a:xfrm flipH="1">
              <a:off x="6480046" y="3119303"/>
              <a:ext cx="239700" cy="26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53" name="Shape 1953"/>
            <p:cNvCxnSpPr>
              <a:stCxn id="1929" idx="3"/>
              <a:endCxn id="1928" idx="6"/>
            </p:cNvCxnSpPr>
            <p:nvPr/>
          </p:nvCxnSpPr>
          <p:spPr>
            <a:xfrm flipH="1">
              <a:off x="6061996" y="3491128"/>
              <a:ext cx="314100" cy="1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54" name="Shape 1954"/>
            <p:cNvCxnSpPr>
              <a:stCxn id="1928" idx="1"/>
              <a:endCxn id="1927" idx="5"/>
            </p:cNvCxnSpPr>
            <p:nvPr/>
          </p:nvCxnSpPr>
          <p:spPr>
            <a:xfrm rot="10800000">
              <a:off x="5690696" y="3266546"/>
              <a:ext cx="245400" cy="19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55" name="Shape 1955"/>
            <p:cNvCxnSpPr>
              <a:stCxn id="1927" idx="7"/>
              <a:endCxn id="1925" idx="3"/>
            </p:cNvCxnSpPr>
            <p:nvPr/>
          </p:nvCxnSpPr>
          <p:spPr>
            <a:xfrm rot="10800000" flipH="1">
              <a:off x="5690865" y="2887946"/>
              <a:ext cx="98100" cy="27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56" name="Shape 1956"/>
            <p:cNvCxnSpPr>
              <a:stCxn id="1925" idx="7"/>
              <a:endCxn id="1926" idx="3"/>
            </p:cNvCxnSpPr>
            <p:nvPr/>
          </p:nvCxnSpPr>
          <p:spPr>
            <a:xfrm rot="10800000" flipH="1">
              <a:off x="5892953" y="2591321"/>
              <a:ext cx="408000" cy="19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57" name="Shape 1957"/>
            <p:cNvCxnSpPr>
              <a:stCxn id="1926" idx="7"/>
              <a:endCxn id="1937" idx="3"/>
            </p:cNvCxnSpPr>
            <p:nvPr/>
          </p:nvCxnSpPr>
          <p:spPr>
            <a:xfrm rot="10800000" flipH="1">
              <a:off x="6405153" y="2258046"/>
              <a:ext cx="516899" cy="228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58" name="Shape 1958"/>
            <p:cNvCxnSpPr>
              <a:stCxn id="1936" idx="5"/>
              <a:endCxn id="1937" idx="1"/>
            </p:cNvCxnSpPr>
            <p:nvPr/>
          </p:nvCxnSpPr>
          <p:spPr>
            <a:xfrm>
              <a:off x="6676603" y="1732203"/>
              <a:ext cx="245700" cy="421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959" name="Shape 1959"/>
          <p:cNvCxnSpPr>
            <a:stCxn id="1924" idx="3"/>
            <a:endCxn id="1933" idx="7"/>
          </p:cNvCxnSpPr>
          <p:nvPr/>
        </p:nvCxnSpPr>
        <p:spPr>
          <a:xfrm flipH="1">
            <a:off x="4699610" y="3010432"/>
            <a:ext cx="354000" cy="626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60" name="Shape 1960"/>
          <p:cNvCxnSpPr>
            <a:stCxn id="1932" idx="6"/>
            <a:endCxn id="1931" idx="2"/>
          </p:cNvCxnSpPr>
          <p:nvPr/>
        </p:nvCxnSpPr>
        <p:spPr>
          <a:xfrm>
            <a:off x="5063466" y="4656165"/>
            <a:ext cx="9009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61" name="Shape 1961"/>
          <p:cNvCxnSpPr>
            <a:stCxn id="1938" idx="0"/>
            <a:endCxn id="1937" idx="5"/>
          </p:cNvCxnSpPr>
          <p:nvPr/>
        </p:nvCxnSpPr>
        <p:spPr>
          <a:xfrm rot="10800000">
            <a:off x="6531299" y="3069049"/>
            <a:ext cx="176100" cy="86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62" name="Shape 1962"/>
          <p:cNvCxnSpPr>
            <a:stCxn id="1963" idx="6"/>
            <a:endCxn id="1964" idx="2"/>
          </p:cNvCxnSpPr>
          <p:nvPr/>
        </p:nvCxnSpPr>
        <p:spPr>
          <a:xfrm>
            <a:off x="6829771" y="1790454"/>
            <a:ext cx="807000" cy="366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65" name="Shape 1965"/>
          <p:cNvCxnSpPr>
            <a:stCxn id="1966" idx="7"/>
            <a:endCxn id="1967" idx="5"/>
          </p:cNvCxnSpPr>
          <p:nvPr/>
        </p:nvCxnSpPr>
        <p:spPr>
          <a:xfrm rot="10800000" flipH="1">
            <a:off x="8626438" y="934807"/>
            <a:ext cx="171900" cy="915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68" name="Shape 1968"/>
          <p:cNvCxnSpPr>
            <a:stCxn id="1969" idx="0"/>
            <a:endCxn id="1970" idx="3"/>
          </p:cNvCxnSpPr>
          <p:nvPr/>
        </p:nvCxnSpPr>
        <p:spPr>
          <a:xfrm rot="10800000" flipH="1">
            <a:off x="6886418" y="312248"/>
            <a:ext cx="604200" cy="38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971" name="Shape 1971"/>
          <p:cNvGrpSpPr/>
          <p:nvPr/>
        </p:nvGrpSpPr>
        <p:grpSpPr>
          <a:xfrm rot="1465575">
            <a:off x="6525054" y="-7495"/>
            <a:ext cx="2376459" cy="2241888"/>
            <a:chOff x="4487921" y="1606475"/>
            <a:chExt cx="2861728" cy="2699678"/>
          </a:xfrm>
        </p:grpSpPr>
        <p:sp>
          <p:nvSpPr>
            <p:cNvPr id="1972" name="Shape 1972"/>
            <p:cNvSpPr/>
            <p:nvPr/>
          </p:nvSpPr>
          <p:spPr>
            <a:xfrm>
              <a:off x="5767225" y="1819162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0" name="Shape 1970"/>
            <p:cNvSpPr/>
            <p:nvPr/>
          </p:nvSpPr>
          <p:spPr>
            <a:xfrm>
              <a:off x="5253962" y="2062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3" name="Shape 1973"/>
            <p:cNvSpPr/>
            <p:nvPr/>
          </p:nvSpPr>
          <p:spPr>
            <a:xfrm>
              <a:off x="5767225" y="27623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4" name="Shape 1974"/>
            <p:cNvSpPr/>
            <p:nvPr/>
          </p:nvSpPr>
          <p:spPr>
            <a:xfrm>
              <a:off x="6279425" y="24653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5" name="Shape 1975"/>
            <p:cNvSpPr/>
            <p:nvPr/>
          </p:nvSpPr>
          <p:spPr>
            <a:xfrm>
              <a:off x="5565137" y="31408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6" name="Shape 1976"/>
            <p:cNvSpPr/>
            <p:nvPr/>
          </p:nvSpPr>
          <p:spPr>
            <a:xfrm>
              <a:off x="5914525" y="34354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7" name="Shape 1977"/>
            <p:cNvSpPr/>
            <p:nvPr/>
          </p:nvSpPr>
          <p:spPr>
            <a:xfrm>
              <a:off x="6354525" y="33654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8" name="Shape 1978"/>
            <p:cNvSpPr/>
            <p:nvPr/>
          </p:nvSpPr>
          <p:spPr>
            <a:xfrm>
              <a:off x="5712450" y="385642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4" name="Shape 1964"/>
            <p:cNvSpPr/>
            <p:nvPr/>
          </p:nvSpPr>
          <p:spPr>
            <a:xfrm>
              <a:off x="6354525" y="4064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3" name="Shape 1963"/>
            <p:cNvSpPr/>
            <p:nvPr/>
          </p:nvSpPr>
          <p:spPr>
            <a:xfrm>
              <a:off x="5139912" y="40649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9" name="Shape 1969"/>
            <p:cNvSpPr/>
            <p:nvPr/>
          </p:nvSpPr>
          <p:spPr>
            <a:xfrm>
              <a:off x="4730350" y="29096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9" name="Shape 1979"/>
            <p:cNvSpPr/>
            <p:nvPr/>
          </p:nvSpPr>
          <p:spPr>
            <a:xfrm>
              <a:off x="4534075" y="351270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0" name="Shape 1980"/>
            <p:cNvSpPr/>
            <p:nvPr/>
          </p:nvSpPr>
          <p:spPr>
            <a:xfrm>
              <a:off x="5191137" y="26126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1" name="Shape 1981"/>
            <p:cNvSpPr/>
            <p:nvPr/>
          </p:nvSpPr>
          <p:spPr>
            <a:xfrm>
              <a:off x="6550875" y="16064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7" name="Shape 1967"/>
            <p:cNvSpPr/>
            <p:nvPr/>
          </p:nvSpPr>
          <p:spPr>
            <a:xfrm>
              <a:off x="6893771" y="209440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2" name="Shape 1982"/>
            <p:cNvSpPr/>
            <p:nvPr/>
          </p:nvSpPr>
          <p:spPr>
            <a:xfrm>
              <a:off x="7161350" y="32881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3" name="Shape 1983"/>
            <p:cNvSpPr/>
            <p:nvPr/>
          </p:nvSpPr>
          <p:spPr>
            <a:xfrm>
              <a:off x="7068400" y="3781650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4" name="Shape 1984"/>
            <p:cNvSpPr/>
            <p:nvPr/>
          </p:nvSpPr>
          <p:spPr>
            <a:xfrm>
              <a:off x="6698175" y="2993575"/>
              <a:ext cx="147300" cy="14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985" name="Shape 1985"/>
            <p:cNvCxnSpPr>
              <a:stCxn id="1970" idx="7"/>
              <a:endCxn id="1972" idx="3"/>
            </p:cNvCxnSpPr>
            <p:nvPr/>
          </p:nvCxnSpPr>
          <p:spPr>
            <a:xfrm rot="-1465249">
              <a:off x="5369142" y="1993628"/>
              <a:ext cx="430297" cy="41885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86" name="Shape 1986"/>
            <p:cNvCxnSpPr>
              <a:endCxn id="1981" idx="3"/>
            </p:cNvCxnSpPr>
            <p:nvPr/>
          </p:nvCxnSpPr>
          <p:spPr>
            <a:xfrm rot="-1464970">
              <a:off x="5910586" y="1748916"/>
              <a:ext cx="665519" cy="126474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87" name="Shape 1987"/>
            <p:cNvCxnSpPr>
              <a:stCxn id="1970" idx="4"/>
              <a:endCxn id="1980" idx="0"/>
            </p:cNvCxnSpPr>
            <p:nvPr/>
          </p:nvCxnSpPr>
          <p:spPr>
            <a:xfrm rot="-1463966" flipH="1">
              <a:off x="5184273" y="2241177"/>
              <a:ext cx="223677" cy="3403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88" name="Shape 1988"/>
            <p:cNvCxnSpPr>
              <a:stCxn id="1980" idx="3"/>
              <a:endCxn id="1969" idx="7"/>
            </p:cNvCxnSpPr>
            <p:nvPr/>
          </p:nvCxnSpPr>
          <p:spPr>
            <a:xfrm rot="-1466215" flipH="1">
              <a:off x="4832034" y="2820838"/>
              <a:ext cx="404649" cy="2832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89" name="Shape 1989"/>
            <p:cNvCxnSpPr>
              <a:stCxn id="1969" idx="3"/>
              <a:endCxn id="1979" idx="7"/>
            </p:cNvCxnSpPr>
            <p:nvPr/>
          </p:nvCxnSpPr>
          <p:spPr>
            <a:xfrm rot="-1466637" flipH="1">
              <a:off x="4561025" y="3076731"/>
              <a:ext cx="289993" cy="416194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90" name="Shape 1990"/>
            <p:cNvCxnSpPr>
              <a:stCxn id="1979" idx="5"/>
              <a:endCxn id="1963" idx="1"/>
            </p:cNvCxnSpPr>
            <p:nvPr/>
          </p:nvCxnSpPr>
          <p:spPr>
            <a:xfrm rot="-1463182">
              <a:off x="4774881" y="3554794"/>
              <a:ext cx="271744" cy="615167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91" name="Shape 1991"/>
            <p:cNvCxnSpPr>
              <a:stCxn id="1963" idx="6"/>
              <a:endCxn id="1978" idx="3"/>
            </p:cNvCxnSpPr>
            <p:nvPr/>
          </p:nvCxnSpPr>
          <p:spPr>
            <a:xfrm rot="-1465732">
              <a:off x="5274806" y="4039170"/>
              <a:ext cx="471511" cy="4215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92" name="Shape 1992"/>
            <p:cNvCxnSpPr>
              <a:stCxn id="1978" idx="5"/>
              <a:endCxn id="1964" idx="2"/>
            </p:cNvCxnSpPr>
            <p:nvPr/>
          </p:nvCxnSpPr>
          <p:spPr>
            <a:xfrm rot="-1466427">
              <a:off x="5893518" y="3882409"/>
              <a:ext cx="405319" cy="35578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93" name="Shape 1993"/>
            <p:cNvCxnSpPr>
              <a:stCxn id="1964" idx="6"/>
              <a:endCxn id="1983" idx="3"/>
            </p:cNvCxnSpPr>
            <p:nvPr/>
          </p:nvCxnSpPr>
          <p:spPr>
            <a:xfrm rot="-1465961">
              <a:off x="6480320" y="4006601"/>
              <a:ext cx="631008" cy="32897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94" name="Shape 1994"/>
            <p:cNvCxnSpPr>
              <a:stCxn id="1983" idx="0"/>
              <a:endCxn id="1982" idx="4"/>
            </p:cNvCxnSpPr>
            <p:nvPr/>
          </p:nvCxnSpPr>
          <p:spPr>
            <a:xfrm rot="9335609" flipH="1">
              <a:off x="7074713" y="3470194"/>
              <a:ext cx="227972" cy="27671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95" name="Shape 1995"/>
            <p:cNvCxnSpPr>
              <a:stCxn id="1982" idx="1"/>
              <a:endCxn id="1984" idx="5"/>
            </p:cNvCxnSpPr>
            <p:nvPr/>
          </p:nvCxnSpPr>
          <p:spPr>
            <a:xfrm rot="9334395">
              <a:off x="6879317" y="3053523"/>
              <a:ext cx="248107" cy="32194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96" name="Shape 1996"/>
            <p:cNvCxnSpPr>
              <a:stCxn id="1984" idx="3"/>
              <a:endCxn id="1977" idx="7"/>
            </p:cNvCxnSpPr>
            <p:nvPr/>
          </p:nvCxnSpPr>
          <p:spPr>
            <a:xfrm rot="-1464820" flipH="1">
              <a:off x="6435496" y="3180803"/>
              <a:ext cx="328799" cy="14459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97" name="Shape 1997"/>
            <p:cNvCxnSpPr>
              <a:stCxn id="1977" idx="3"/>
              <a:endCxn id="1976" idx="6"/>
            </p:cNvCxnSpPr>
            <p:nvPr/>
          </p:nvCxnSpPr>
          <p:spPr>
            <a:xfrm rot="9333363">
              <a:off x="6072237" y="3443620"/>
              <a:ext cx="293618" cy="11331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98" name="Shape 1998"/>
            <p:cNvCxnSpPr>
              <a:stCxn id="1976" idx="1"/>
              <a:endCxn id="1975" idx="5"/>
            </p:cNvCxnSpPr>
            <p:nvPr/>
          </p:nvCxnSpPr>
          <p:spPr>
            <a:xfrm rot="9336904">
              <a:off x="5741096" y="3224385"/>
              <a:ext cx="144599" cy="27482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99" name="Shape 1999"/>
            <p:cNvCxnSpPr>
              <a:stCxn id="1975" idx="7"/>
              <a:endCxn id="1973" idx="3"/>
            </p:cNvCxnSpPr>
            <p:nvPr/>
          </p:nvCxnSpPr>
          <p:spPr>
            <a:xfrm rot="9335890" flipH="1">
              <a:off x="5638616" y="2920757"/>
              <a:ext cx="202597" cy="2091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000" name="Shape 2000"/>
            <p:cNvCxnSpPr>
              <a:stCxn id="1973" idx="7"/>
              <a:endCxn id="1974" idx="3"/>
            </p:cNvCxnSpPr>
            <p:nvPr/>
          </p:nvCxnSpPr>
          <p:spPr>
            <a:xfrm rot="9333930" flipH="1">
              <a:off x="5871401" y="2684044"/>
              <a:ext cx="451103" cy="685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001" name="Shape 2001"/>
            <p:cNvCxnSpPr>
              <a:stCxn id="1974" idx="7"/>
              <a:endCxn id="1967" idx="3"/>
            </p:cNvCxnSpPr>
            <p:nvPr/>
          </p:nvCxnSpPr>
          <p:spPr>
            <a:xfrm rot="9334551" flipH="1">
              <a:off x="6372841" y="2337906"/>
              <a:ext cx="574623" cy="3168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002" name="Shape 2002"/>
            <p:cNvCxnSpPr>
              <a:stCxn id="1981" idx="5"/>
              <a:endCxn id="1967" idx="1"/>
            </p:cNvCxnSpPr>
            <p:nvPr/>
          </p:nvCxnSpPr>
          <p:spPr>
            <a:xfrm rot="-1468092">
              <a:off x="6766668" y="1699992"/>
              <a:ext cx="58668" cy="448421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Shape 20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Applications</a:t>
            </a:r>
          </a:p>
        </p:txBody>
      </p:sp>
      <p:sp>
        <p:nvSpPr>
          <p:cNvPr id="2008" name="Shape 2008"/>
          <p:cNvSpPr txBox="1"/>
          <p:nvPr/>
        </p:nvSpPr>
        <p:spPr>
          <a:xfrm>
            <a:off x="344575" y="1140225"/>
            <a:ext cx="4363500" cy="3796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b="1"/>
              <a:t>Shortest path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Computing the convex hull of all points (including s and t).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In order to get from s to t, the shortest path will either be the </a:t>
            </a:r>
            <a:r>
              <a:rPr lang="en-GB" sz="1800">
                <a:solidFill>
                  <a:srgbClr val="FF0000"/>
                </a:solidFill>
              </a:rPr>
              <a:t>straight line</a:t>
            </a:r>
            <a:r>
              <a:rPr lang="en-GB" sz="1800"/>
              <a:t> from s to t (if the obstacle doesn't intersect it)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or </a:t>
            </a:r>
            <a:r>
              <a:rPr lang="en-GB" sz="1800">
                <a:solidFill>
                  <a:srgbClr val="FF0000"/>
                </a:solidFill>
              </a:rPr>
              <a:t>one of the two polygonal chains</a:t>
            </a:r>
            <a:r>
              <a:rPr lang="en-GB" sz="1800"/>
              <a:t> of the convex hull.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009" name="Shape 20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850" y="1342538"/>
            <a:ext cx="4284150" cy="265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Convexity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0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A shape or set is </a:t>
            </a:r>
            <a:r>
              <a:rPr lang="en-GB">
                <a:solidFill>
                  <a:srgbClr val="C00000"/>
                </a:solidFill>
              </a:rPr>
              <a:t>convex</a:t>
            </a:r>
            <a:r>
              <a:rPr lang="en-GB">
                <a:solidFill>
                  <a:srgbClr val="000000"/>
                </a:solidFill>
              </a:rPr>
              <a:t> :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If for any two points that are part of the shape, the whole connecting line segment is also part of the shape.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652" y="2965726"/>
            <a:ext cx="1443049" cy="13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2370" y="2965725"/>
            <a:ext cx="1443053" cy="1364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Shape 299"/>
          <p:cNvGrpSpPr/>
          <p:nvPr/>
        </p:nvGrpSpPr>
        <p:grpSpPr>
          <a:xfrm>
            <a:off x="1083500" y="3064175"/>
            <a:ext cx="2651900" cy="1233300"/>
            <a:chOff x="1083500" y="2378375"/>
            <a:chExt cx="2651900" cy="1233300"/>
          </a:xfrm>
        </p:grpSpPr>
        <p:sp>
          <p:nvSpPr>
            <p:cNvPr id="300" name="Shape 300"/>
            <p:cNvSpPr/>
            <p:nvPr/>
          </p:nvSpPr>
          <p:spPr>
            <a:xfrm>
              <a:off x="2292400" y="2378375"/>
              <a:ext cx="1443000" cy="1233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301" name="Shape 301"/>
            <p:cNvCxnSpPr>
              <a:stCxn id="302" idx="3"/>
              <a:endCxn id="300" idx="1"/>
            </p:cNvCxnSpPr>
            <p:nvPr/>
          </p:nvCxnSpPr>
          <p:spPr>
            <a:xfrm>
              <a:off x="1837100" y="2771925"/>
              <a:ext cx="455400" cy="223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302" name="Shape 302"/>
            <p:cNvSpPr txBox="1"/>
            <p:nvPr/>
          </p:nvSpPr>
          <p:spPr>
            <a:xfrm>
              <a:off x="1083500" y="2584875"/>
              <a:ext cx="753600" cy="3741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F0000"/>
                  </a:solidFill>
                </a:rPr>
                <a:t>convex</a:t>
              </a:r>
            </a:p>
          </p:txBody>
        </p:sp>
      </p:grpSp>
      <p:grpSp>
        <p:nvGrpSpPr>
          <p:cNvPr id="303" name="Shape 303"/>
          <p:cNvGrpSpPr/>
          <p:nvPr/>
        </p:nvGrpSpPr>
        <p:grpSpPr>
          <a:xfrm>
            <a:off x="4911675" y="3031375"/>
            <a:ext cx="2987550" cy="1233300"/>
            <a:chOff x="4911675" y="2345575"/>
            <a:chExt cx="2987550" cy="1233300"/>
          </a:xfrm>
        </p:grpSpPr>
        <p:sp>
          <p:nvSpPr>
            <p:cNvPr id="304" name="Shape 304"/>
            <p:cNvSpPr/>
            <p:nvPr/>
          </p:nvSpPr>
          <p:spPr>
            <a:xfrm>
              <a:off x="4911675" y="2345575"/>
              <a:ext cx="1443000" cy="1233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 txBox="1"/>
            <p:nvPr/>
          </p:nvSpPr>
          <p:spPr>
            <a:xfrm>
              <a:off x="6732825" y="2584875"/>
              <a:ext cx="1166400" cy="3741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>
                  <a:solidFill>
                    <a:srgbClr val="FF0000"/>
                  </a:solidFill>
                </a:rPr>
                <a:t>non-convex</a:t>
              </a:r>
            </a:p>
          </p:txBody>
        </p:sp>
        <p:cxnSp>
          <p:nvCxnSpPr>
            <p:cNvPr id="306" name="Shape 306"/>
            <p:cNvCxnSpPr>
              <a:stCxn id="305" idx="1"/>
              <a:endCxn id="304" idx="3"/>
            </p:cNvCxnSpPr>
            <p:nvPr/>
          </p:nvCxnSpPr>
          <p:spPr>
            <a:xfrm flipH="1">
              <a:off x="6354825" y="2771925"/>
              <a:ext cx="378000" cy="190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Shape 20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Applications</a:t>
            </a:r>
          </a:p>
        </p:txBody>
      </p:sp>
      <p:sp>
        <p:nvSpPr>
          <p:cNvPr id="2015" name="Shape 2015"/>
          <p:cNvSpPr txBox="1"/>
          <p:nvPr/>
        </p:nvSpPr>
        <p:spPr>
          <a:xfrm>
            <a:off x="344575" y="1140225"/>
            <a:ext cx="3979800" cy="37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b="1"/>
              <a:t>Creating new mixture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We have some existing mixtures with known ingredient quantities.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Two ingredients: A and B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We want to create a new mixture with specific ingredient quantities.</a:t>
            </a:r>
          </a:p>
        </p:txBody>
      </p:sp>
      <p:graphicFrame>
        <p:nvGraphicFramePr>
          <p:cNvPr id="2016" name="Shape 2016"/>
          <p:cNvGraphicFramePr/>
          <p:nvPr/>
        </p:nvGraphicFramePr>
        <p:xfrm>
          <a:off x="4988025" y="1559600"/>
          <a:ext cx="3477450" cy="2377260"/>
        </p:xfrm>
        <a:graphic>
          <a:graphicData uri="http://schemas.openxmlformats.org/drawingml/2006/table">
            <a:tbl>
              <a:tblPr>
                <a:noFill/>
                <a:tableStyleId>{7EAEF368-618C-47C2-9712-4FC54DBC4D92}</a:tableStyleId>
              </a:tblPr>
              <a:tblGrid>
                <a:gridCol w="1159150"/>
                <a:gridCol w="1159150"/>
                <a:gridCol w="115915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B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10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20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35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40</a:t>
                      </a:r>
                    </a:p>
                  </a:txBody>
                  <a:tcPr marL="91425" marR="91425" marT="91425" marB="91425"/>
                </a:tc>
              </a:tr>
              <a:tr h="381000">
                <a:tc gridSpan="3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…...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35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Shape 20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Applications</a:t>
            </a:r>
          </a:p>
        </p:txBody>
      </p:sp>
      <p:sp>
        <p:nvSpPr>
          <p:cNvPr id="2022" name="Shape 2022"/>
          <p:cNvSpPr txBox="1"/>
          <p:nvPr/>
        </p:nvSpPr>
        <p:spPr>
          <a:xfrm>
            <a:off x="344575" y="1140225"/>
            <a:ext cx="5060700" cy="37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b="1"/>
              <a:t>Creating new mixture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Assuming that new mixture can be created by the linear combination of existing mixtures.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Given a finite number of points                   in a real vector space.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where the real numbers    satisfy          and </a:t>
            </a:r>
          </a:p>
        </p:txBody>
      </p:sp>
      <p:pic>
        <p:nvPicPr>
          <p:cNvPr id="2023" name="Shape 20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75" y="3410225"/>
            <a:ext cx="2327975" cy="1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4" name="Shape 20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487" y="2697912"/>
            <a:ext cx="105727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5" name="Shape 20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0837" y="3810000"/>
            <a:ext cx="161925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6" name="Shape 20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1425" y="3786187"/>
            <a:ext cx="514350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7" name="Shape 20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275" y="4219600"/>
            <a:ext cx="18859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8" name="Shape 2028"/>
          <p:cNvSpPr/>
          <p:nvPr/>
        </p:nvSpPr>
        <p:spPr>
          <a:xfrm>
            <a:off x="7572150" y="1431025"/>
            <a:ext cx="162000" cy="16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9" name="Shape 2029"/>
          <p:cNvSpPr/>
          <p:nvPr/>
        </p:nvSpPr>
        <p:spPr>
          <a:xfrm>
            <a:off x="6677875" y="3548325"/>
            <a:ext cx="162000" cy="16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30" name="Shape 2030"/>
          <p:cNvCxnSpPr>
            <a:stCxn id="2028" idx="3"/>
            <a:endCxn id="2029" idx="7"/>
          </p:cNvCxnSpPr>
          <p:nvPr/>
        </p:nvCxnSpPr>
        <p:spPr>
          <a:xfrm flipH="1">
            <a:off x="6816174" y="1569300"/>
            <a:ext cx="779700" cy="200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31" name="Shape 2031"/>
          <p:cNvSpPr/>
          <p:nvPr/>
        </p:nvSpPr>
        <p:spPr>
          <a:xfrm>
            <a:off x="7062175" y="2678837"/>
            <a:ext cx="162000" cy="16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Shape 20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Applications</a:t>
            </a:r>
          </a:p>
        </p:txBody>
      </p:sp>
      <p:sp>
        <p:nvSpPr>
          <p:cNvPr id="2037" name="Shape 2037"/>
          <p:cNvSpPr txBox="1"/>
          <p:nvPr/>
        </p:nvSpPr>
        <p:spPr>
          <a:xfrm>
            <a:off x="344575" y="1140225"/>
            <a:ext cx="3915900" cy="34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b="1"/>
              <a:t>Creating new mixture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How to test whether we can create the new mixture or not?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First, we compute the convex hull of all existing mixture points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Then, test if the new mixture point is inside the convex hull.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2038" name="Shape 2038"/>
          <p:cNvCxnSpPr/>
          <p:nvPr/>
        </p:nvCxnSpPr>
        <p:spPr>
          <a:xfrm>
            <a:off x="4832775" y="1216425"/>
            <a:ext cx="0" cy="309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2039" name="Shape 2039"/>
          <p:cNvCxnSpPr/>
          <p:nvPr/>
        </p:nvCxnSpPr>
        <p:spPr>
          <a:xfrm>
            <a:off x="4832775" y="4320200"/>
            <a:ext cx="339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40" name="Shape 2040"/>
          <p:cNvSpPr txBox="1"/>
          <p:nvPr/>
        </p:nvSpPr>
        <p:spPr>
          <a:xfrm>
            <a:off x="4448550" y="1216425"/>
            <a:ext cx="327000" cy="5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</a:t>
            </a:r>
          </a:p>
        </p:txBody>
      </p:sp>
      <p:sp>
        <p:nvSpPr>
          <p:cNvPr id="2041" name="Shape 2041"/>
          <p:cNvSpPr txBox="1"/>
          <p:nvPr/>
        </p:nvSpPr>
        <p:spPr>
          <a:xfrm>
            <a:off x="8019050" y="4320200"/>
            <a:ext cx="327000" cy="5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B</a:t>
            </a:r>
          </a:p>
        </p:txBody>
      </p:sp>
      <p:sp>
        <p:nvSpPr>
          <p:cNvPr id="2042" name="Shape 2042"/>
          <p:cNvSpPr/>
          <p:nvPr/>
        </p:nvSpPr>
        <p:spPr>
          <a:xfrm>
            <a:off x="5307025" y="3777900"/>
            <a:ext cx="171600" cy="17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3" name="Shape 2043"/>
          <p:cNvSpPr/>
          <p:nvPr/>
        </p:nvSpPr>
        <p:spPr>
          <a:xfrm>
            <a:off x="5909175" y="2485950"/>
            <a:ext cx="171600" cy="17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4" name="Shape 2044"/>
          <p:cNvSpPr/>
          <p:nvPr/>
        </p:nvSpPr>
        <p:spPr>
          <a:xfrm>
            <a:off x="7754275" y="2057775"/>
            <a:ext cx="171600" cy="17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5" name="Shape 2045"/>
          <p:cNvSpPr/>
          <p:nvPr/>
        </p:nvSpPr>
        <p:spPr>
          <a:xfrm>
            <a:off x="7448750" y="4009175"/>
            <a:ext cx="171600" cy="17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6" name="Shape 2046"/>
          <p:cNvSpPr/>
          <p:nvPr/>
        </p:nvSpPr>
        <p:spPr>
          <a:xfrm>
            <a:off x="5909175" y="3317050"/>
            <a:ext cx="171600" cy="17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7" name="Shape 2047"/>
          <p:cNvSpPr/>
          <p:nvPr/>
        </p:nvSpPr>
        <p:spPr>
          <a:xfrm>
            <a:off x="7233775" y="2485950"/>
            <a:ext cx="171600" cy="17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8" name="Shape 2048"/>
          <p:cNvSpPr/>
          <p:nvPr/>
        </p:nvSpPr>
        <p:spPr>
          <a:xfrm>
            <a:off x="6443775" y="3145450"/>
            <a:ext cx="171600" cy="17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9" name="Shape 2049"/>
          <p:cNvSpPr/>
          <p:nvPr/>
        </p:nvSpPr>
        <p:spPr>
          <a:xfrm>
            <a:off x="6330700" y="3571950"/>
            <a:ext cx="171600" cy="17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0" name="Shape 2050"/>
          <p:cNvSpPr/>
          <p:nvPr/>
        </p:nvSpPr>
        <p:spPr>
          <a:xfrm>
            <a:off x="7448750" y="2896925"/>
            <a:ext cx="171600" cy="17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1" name="Shape 2051"/>
          <p:cNvSpPr/>
          <p:nvPr/>
        </p:nvSpPr>
        <p:spPr>
          <a:xfrm>
            <a:off x="6769300" y="3743550"/>
            <a:ext cx="171600" cy="17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52" name="Shape 2052"/>
          <p:cNvCxnSpPr>
            <a:endCxn id="2043" idx="3"/>
          </p:cNvCxnSpPr>
          <p:nvPr/>
        </p:nvCxnSpPr>
        <p:spPr>
          <a:xfrm rot="10800000" flipH="1">
            <a:off x="5462405" y="2632419"/>
            <a:ext cx="471900" cy="118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53" name="Shape 2053"/>
          <p:cNvCxnSpPr>
            <a:stCxn id="2043" idx="7"/>
            <a:endCxn id="2044" idx="2"/>
          </p:cNvCxnSpPr>
          <p:nvPr/>
        </p:nvCxnSpPr>
        <p:spPr>
          <a:xfrm rot="10800000" flipH="1">
            <a:off x="6055644" y="2143580"/>
            <a:ext cx="1698600" cy="36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54" name="Shape 2054"/>
          <p:cNvCxnSpPr>
            <a:stCxn id="2044" idx="4"/>
            <a:endCxn id="2045" idx="7"/>
          </p:cNvCxnSpPr>
          <p:nvPr/>
        </p:nvCxnSpPr>
        <p:spPr>
          <a:xfrm flipH="1">
            <a:off x="7595275" y="2229375"/>
            <a:ext cx="244800" cy="18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55" name="Shape 2055"/>
          <p:cNvCxnSpPr>
            <a:stCxn id="2042" idx="5"/>
            <a:endCxn id="2045" idx="2"/>
          </p:cNvCxnSpPr>
          <p:nvPr/>
        </p:nvCxnSpPr>
        <p:spPr>
          <a:xfrm>
            <a:off x="5453494" y="3924369"/>
            <a:ext cx="1995300" cy="17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56" name="Shape 2056"/>
          <p:cNvSpPr txBox="1"/>
          <p:nvPr/>
        </p:nvSpPr>
        <p:spPr>
          <a:xfrm>
            <a:off x="4979637" y="3734925"/>
            <a:ext cx="327000" cy="5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1</a:t>
            </a:r>
          </a:p>
        </p:txBody>
      </p:sp>
      <p:sp>
        <p:nvSpPr>
          <p:cNvPr id="2057" name="Shape 2057"/>
          <p:cNvSpPr/>
          <p:nvPr/>
        </p:nvSpPr>
        <p:spPr>
          <a:xfrm>
            <a:off x="7019600" y="1650975"/>
            <a:ext cx="171600" cy="171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8" name="Shape 2058"/>
          <p:cNvSpPr/>
          <p:nvPr/>
        </p:nvSpPr>
        <p:spPr>
          <a:xfrm rot="1208742">
            <a:off x="7019591" y="3131874"/>
            <a:ext cx="171598" cy="17159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59" name="Shape 2059"/>
          <p:cNvCxnSpPr>
            <a:stCxn id="2045" idx="1"/>
            <a:endCxn id="2058" idx="5"/>
          </p:cNvCxnSpPr>
          <p:nvPr/>
        </p:nvCxnSpPr>
        <p:spPr>
          <a:xfrm rot="10800000">
            <a:off x="7141480" y="3295405"/>
            <a:ext cx="332400" cy="73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060" name="Shape 2060"/>
          <p:cNvCxnSpPr>
            <a:stCxn id="2058" idx="1"/>
            <a:endCxn id="2061" idx="5"/>
          </p:cNvCxnSpPr>
          <p:nvPr/>
        </p:nvCxnSpPr>
        <p:spPr>
          <a:xfrm rot="10800000">
            <a:off x="6791828" y="2455821"/>
            <a:ext cx="277500" cy="68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061" name="Shape 2061"/>
          <p:cNvSpPr/>
          <p:nvPr/>
        </p:nvSpPr>
        <p:spPr>
          <a:xfrm rot="961675">
            <a:off x="6664404" y="2294851"/>
            <a:ext cx="171673" cy="17167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2" name="Shape 2062"/>
          <p:cNvSpPr txBox="1"/>
          <p:nvPr/>
        </p:nvSpPr>
        <p:spPr>
          <a:xfrm>
            <a:off x="5574900" y="2296950"/>
            <a:ext cx="327000" cy="3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2</a:t>
            </a:r>
          </a:p>
        </p:txBody>
      </p:sp>
      <p:sp>
        <p:nvSpPr>
          <p:cNvPr id="2063" name="Shape 2063"/>
          <p:cNvSpPr txBox="1"/>
          <p:nvPr/>
        </p:nvSpPr>
        <p:spPr>
          <a:xfrm>
            <a:off x="7971425" y="1861875"/>
            <a:ext cx="327000" cy="3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3</a:t>
            </a:r>
          </a:p>
        </p:txBody>
      </p:sp>
      <p:sp>
        <p:nvSpPr>
          <p:cNvPr id="2064" name="Shape 2064"/>
          <p:cNvSpPr txBox="1"/>
          <p:nvPr/>
        </p:nvSpPr>
        <p:spPr>
          <a:xfrm>
            <a:off x="7693500" y="3911225"/>
            <a:ext cx="327000" cy="3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Shape 20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Applications</a:t>
            </a:r>
          </a:p>
        </p:txBody>
      </p:sp>
      <p:sp>
        <p:nvSpPr>
          <p:cNvPr id="2070" name="Shape 2070"/>
          <p:cNvSpPr txBox="1"/>
          <p:nvPr/>
        </p:nvSpPr>
        <p:spPr>
          <a:xfrm>
            <a:off x="344575" y="1140225"/>
            <a:ext cx="3979800" cy="37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 b="1"/>
              <a:t>Hand tracking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https://www.youtube.com/watch?v=eHLHNaGQUos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071" name="Shape 20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1875" y="981972"/>
            <a:ext cx="4887800" cy="33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Shape 2076"/>
          <p:cNvSpPr txBox="1">
            <a:spLocks noGrp="1"/>
          </p:cNvSpPr>
          <p:nvPr>
            <p:ph type="title"/>
          </p:nvPr>
        </p:nvSpPr>
        <p:spPr>
          <a:xfrm>
            <a:off x="311700" y="20439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Appendix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-GB"/>
              <a:t> 											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Shape 20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082" name="Shape 20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hull(S) = smallest convex set that contains S (points are stored in ccw order)</a:t>
            </a:r>
          </a:p>
          <a:p>
            <a:pPr marL="457200" lvl="0" indent="-3556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Sort all points of S with increasing x-coordinates</a:t>
            </a:r>
          </a:p>
          <a:p>
            <a:pPr marL="457200" lvl="0" indent="-3556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 conv(S, n)</a:t>
            </a:r>
          </a:p>
          <a:p>
            <a:pPr lvl="0" indent="45720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n &lt; 4, then trivially solved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	else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DIVIDE:   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RECUR:   conv(S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n/2), conv(S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n/2)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MERGE:  combine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and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Shape 20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088" name="Shape 20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 conv(S, n)</a:t>
            </a:r>
          </a:p>
          <a:p>
            <a:pPr lvl="0" indent="45720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n &lt; 4, then trivially solved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	else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DIVIDE:   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RECUR:   conv(S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n/2), conv(S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n/2)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		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MERGE:  combine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and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9" name="Shape 2089"/>
          <p:cNvSpPr/>
          <p:nvPr/>
        </p:nvSpPr>
        <p:spPr>
          <a:xfrm>
            <a:off x="6664575" y="1017725"/>
            <a:ext cx="1310100" cy="11079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90" name="Shape 2090"/>
          <p:cNvCxnSpPr/>
          <p:nvPr/>
        </p:nvCxnSpPr>
        <p:spPr>
          <a:xfrm rot="10800000" flipH="1">
            <a:off x="6620600" y="2851825"/>
            <a:ext cx="14946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91" name="Shape 2091"/>
          <p:cNvSpPr/>
          <p:nvPr/>
        </p:nvSpPr>
        <p:spPr>
          <a:xfrm>
            <a:off x="7323950" y="3481775"/>
            <a:ext cx="87900" cy="87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Shape 20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097" name="Shape 20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 conv(S, n)</a:t>
            </a:r>
          </a:p>
          <a:p>
            <a:pPr lvl="0" indent="45720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n &lt; 4, then trivially solved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	else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DIVIDE:   S</a:t>
            </a:r>
            <a:r>
              <a:rPr lang="en-GB" sz="20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&amp; S</a:t>
            </a:r>
            <a:r>
              <a:rPr lang="en-GB" sz="20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RECUR:   conv(S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n/2), conv(S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n/2)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		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MERGE:  combine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and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8" name="Shape 2098"/>
          <p:cNvSpPr txBox="1"/>
          <p:nvPr/>
        </p:nvSpPr>
        <p:spPr>
          <a:xfrm>
            <a:off x="6383225" y="3596025"/>
            <a:ext cx="4395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2000" baseline="-25000">
                <a:latin typeface="Calibri"/>
                <a:ea typeface="Calibri"/>
                <a:cs typeface="Calibri"/>
                <a:sym typeface="Calibri"/>
              </a:rPr>
              <a:t>l</a:t>
            </a:r>
          </a:p>
        </p:txBody>
      </p:sp>
      <p:sp>
        <p:nvSpPr>
          <p:cNvPr id="2099" name="Shape 2099"/>
          <p:cNvSpPr txBox="1"/>
          <p:nvPr/>
        </p:nvSpPr>
        <p:spPr>
          <a:xfrm>
            <a:off x="8012725" y="3596025"/>
            <a:ext cx="4395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2000" baseline="-25000">
                <a:latin typeface="Calibri"/>
                <a:ea typeface="Calibri"/>
                <a:cs typeface="Calibri"/>
                <a:sym typeface="Calibri"/>
              </a:rPr>
              <a:t>r</a:t>
            </a:r>
          </a:p>
        </p:txBody>
      </p:sp>
      <p:pic>
        <p:nvPicPr>
          <p:cNvPr id="2100" name="Shape 2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1" name="Shape 2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6" name="Shape 2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7" name="Shape 2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108" name="Shape 2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 conv(S, n)</a:t>
            </a:r>
          </a:p>
          <a:p>
            <a:pPr lvl="0" indent="45720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n &lt; 4, then trivially solved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	else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DIVIDE:   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RECUR:   conv(S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n/2), conv(S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n/2)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		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MERGE:  combine hull(S</a:t>
            </a:r>
            <a:r>
              <a:rPr lang="en-GB" sz="20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and hull(S</a:t>
            </a:r>
            <a:r>
              <a:rPr lang="en-GB" sz="20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09" name="Shape 2109"/>
          <p:cNvCxnSpPr/>
          <p:nvPr/>
        </p:nvCxnSpPr>
        <p:spPr>
          <a:xfrm rot="10800000" flipH="1">
            <a:off x="6603025" y="3455650"/>
            <a:ext cx="1063800" cy="26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10" name="Shape 2110"/>
          <p:cNvSpPr txBox="1"/>
          <p:nvPr/>
        </p:nvSpPr>
        <p:spPr>
          <a:xfrm>
            <a:off x="7376750" y="375540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lower bridge</a:t>
            </a:r>
          </a:p>
        </p:txBody>
      </p:sp>
      <p:cxnSp>
        <p:nvCxnSpPr>
          <p:cNvPr id="2111" name="Shape 2111"/>
          <p:cNvCxnSpPr/>
          <p:nvPr/>
        </p:nvCxnSpPr>
        <p:spPr>
          <a:xfrm rot="5400000" flipH="1">
            <a:off x="7438350" y="3569750"/>
            <a:ext cx="404400" cy="35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112" name="Shape 2112"/>
          <p:cNvCxnSpPr/>
          <p:nvPr/>
        </p:nvCxnSpPr>
        <p:spPr>
          <a:xfrm rot="10800000" flipH="1">
            <a:off x="6386150" y="1969375"/>
            <a:ext cx="1351200" cy="2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13" name="Shape 2113"/>
          <p:cNvCxnSpPr/>
          <p:nvPr/>
        </p:nvCxnSpPr>
        <p:spPr>
          <a:xfrm rot="5400000">
            <a:off x="7354685" y="1674775"/>
            <a:ext cx="369300" cy="167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114" name="Shape 2114"/>
          <p:cNvSpPr txBox="1"/>
          <p:nvPr/>
        </p:nvSpPr>
        <p:spPr>
          <a:xfrm>
            <a:off x="7376750" y="112755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upper bridge</a:t>
            </a:r>
          </a:p>
        </p:txBody>
      </p:sp>
      <p:pic>
        <p:nvPicPr>
          <p:cNvPr id="2115" name="Shape 2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Shape 2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 : rightmost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v : leftmost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succ : next point in ccw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prec : next point in cw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w lies below uv means cw(uvw)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21" name="Shape 2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pic>
        <p:nvPicPr>
          <p:cNvPr id="2122" name="Shape 2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3" name="Shape 2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4" name="Shape 2124"/>
          <p:cNvSpPr txBox="1"/>
          <p:nvPr/>
        </p:nvSpPr>
        <p:spPr>
          <a:xfrm>
            <a:off x="6755725" y="194308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sp>
        <p:nvSpPr>
          <p:cNvPr id="2125" name="Shape 2125"/>
          <p:cNvSpPr txBox="1"/>
          <p:nvPr/>
        </p:nvSpPr>
        <p:spPr>
          <a:xfrm>
            <a:off x="7658100" y="23082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sp>
        <p:nvSpPr>
          <p:cNvPr id="2126" name="Shape 2126"/>
          <p:cNvSpPr txBox="1"/>
          <p:nvPr/>
        </p:nvSpPr>
        <p:spPr>
          <a:xfrm>
            <a:off x="6045850" y="1536925"/>
            <a:ext cx="802800" cy="4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succ(u)</a:t>
            </a:r>
          </a:p>
        </p:txBody>
      </p:sp>
      <p:sp>
        <p:nvSpPr>
          <p:cNvPr id="2127" name="Shape 2127"/>
          <p:cNvSpPr txBox="1"/>
          <p:nvPr/>
        </p:nvSpPr>
        <p:spPr>
          <a:xfrm>
            <a:off x="7605350" y="1536925"/>
            <a:ext cx="802800" cy="4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pred(v)</a:t>
            </a:r>
          </a:p>
        </p:txBody>
      </p:sp>
      <p:sp>
        <p:nvSpPr>
          <p:cNvPr id="2128" name="Shape 2128"/>
          <p:cNvSpPr txBox="1"/>
          <p:nvPr/>
        </p:nvSpPr>
        <p:spPr>
          <a:xfrm>
            <a:off x="6209375" y="2505812"/>
            <a:ext cx="802800" cy="4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pred(u)</a:t>
            </a:r>
          </a:p>
        </p:txBody>
      </p:sp>
      <p:sp>
        <p:nvSpPr>
          <p:cNvPr id="2129" name="Shape 2129"/>
          <p:cNvSpPr txBox="1"/>
          <p:nvPr/>
        </p:nvSpPr>
        <p:spPr>
          <a:xfrm>
            <a:off x="7405400" y="3382000"/>
            <a:ext cx="802800" cy="4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succ(v)</a:t>
            </a:r>
          </a:p>
        </p:txBody>
      </p:sp>
      <p:cxnSp>
        <p:nvCxnSpPr>
          <p:cNvPr id="2130" name="Shape 2130"/>
          <p:cNvCxnSpPr/>
          <p:nvPr/>
        </p:nvCxnSpPr>
        <p:spPr>
          <a:xfrm>
            <a:off x="1651775" y="3497050"/>
            <a:ext cx="1611000" cy="212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31" name="Shape 2131"/>
          <p:cNvSpPr/>
          <p:nvPr/>
        </p:nvSpPr>
        <p:spPr>
          <a:xfrm flipH="1">
            <a:off x="1553675" y="3426300"/>
            <a:ext cx="98100" cy="9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2" name="Shape 2132"/>
          <p:cNvSpPr/>
          <p:nvPr/>
        </p:nvSpPr>
        <p:spPr>
          <a:xfrm flipH="1">
            <a:off x="3210725" y="3659775"/>
            <a:ext cx="98100" cy="9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3" name="Shape 2133"/>
          <p:cNvSpPr/>
          <p:nvPr/>
        </p:nvSpPr>
        <p:spPr>
          <a:xfrm flipH="1">
            <a:off x="2291900" y="4253750"/>
            <a:ext cx="98100" cy="9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4" name="Shape 2134"/>
          <p:cNvSpPr txBox="1"/>
          <p:nvPr/>
        </p:nvSpPr>
        <p:spPr>
          <a:xfrm>
            <a:off x="1208550" y="321018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sp>
        <p:nvSpPr>
          <p:cNvPr id="2135" name="Shape 2135"/>
          <p:cNvSpPr txBox="1"/>
          <p:nvPr/>
        </p:nvSpPr>
        <p:spPr>
          <a:xfrm>
            <a:off x="3366075" y="349703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sp>
        <p:nvSpPr>
          <p:cNvPr id="2136" name="Shape 2136"/>
          <p:cNvSpPr txBox="1"/>
          <p:nvPr/>
        </p:nvSpPr>
        <p:spPr>
          <a:xfrm>
            <a:off x="2422725" y="409953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>
                <a:latin typeface="+mj-lt"/>
              </a:rPr>
              <a:t>Convex hull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1845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Convex hull of a point set P, CH(P):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Smallest convex set containing P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Intersection of all convex sets containing P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grpSp>
        <p:nvGrpSpPr>
          <p:cNvPr id="313" name="Shape 313"/>
          <p:cNvGrpSpPr/>
          <p:nvPr/>
        </p:nvGrpSpPr>
        <p:grpSpPr>
          <a:xfrm>
            <a:off x="6051919" y="1922006"/>
            <a:ext cx="2872979" cy="3036299"/>
            <a:chOff x="2715596" y="2317894"/>
            <a:chExt cx="2872979" cy="3036299"/>
          </a:xfrm>
        </p:grpSpPr>
        <p:grpSp>
          <p:nvGrpSpPr>
            <p:cNvPr id="314" name="Shape 314"/>
            <p:cNvGrpSpPr/>
            <p:nvPr/>
          </p:nvGrpSpPr>
          <p:grpSpPr>
            <a:xfrm>
              <a:off x="2715596" y="2317894"/>
              <a:ext cx="2872979" cy="3036299"/>
              <a:chOff x="3782396" y="2317894"/>
              <a:chExt cx="2872979" cy="3036299"/>
            </a:xfrm>
          </p:grpSpPr>
          <p:pic>
            <p:nvPicPr>
              <p:cNvPr id="315" name="Shape 3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533075" y="3161550"/>
                <a:ext cx="1371600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6" name="Shape 316"/>
              <p:cNvPicPr preferRelativeResize="0"/>
              <p:nvPr/>
            </p:nvPicPr>
            <p:blipFill>
              <a:blip r:embed="rId4">
                <a:alphaModFix amt="39000"/>
              </a:blip>
              <a:stretch>
                <a:fillRect/>
              </a:stretch>
            </p:blipFill>
            <p:spPr>
              <a:xfrm>
                <a:off x="4556900" y="3233400"/>
                <a:ext cx="1323975" cy="13711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7" name="Shape 317"/>
              <p:cNvPicPr preferRelativeResize="0"/>
              <p:nvPr/>
            </p:nvPicPr>
            <p:blipFill>
              <a:blip r:embed="rId5">
                <a:alphaModFix amt="33000"/>
              </a:blip>
              <a:stretch>
                <a:fillRect/>
              </a:stretch>
            </p:blipFill>
            <p:spPr>
              <a:xfrm rot="1874528">
                <a:off x="4264831" y="2639144"/>
                <a:ext cx="1908110" cy="2393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18" name="Shape 318"/>
            <p:cNvSpPr txBox="1"/>
            <p:nvPr/>
          </p:nvSpPr>
          <p:spPr>
            <a:xfrm>
              <a:off x="3602625" y="2734225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GB"/>
                <a:t>a</a:t>
              </a: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4982875" y="3595375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d</a:t>
              </a: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4935625" y="2929225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c</a:t>
              </a:r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4479100" y="2507125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b</a:t>
              </a:r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x="3731300" y="3113725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h</a:t>
              </a:r>
            </a:p>
          </p:txBody>
        </p:sp>
        <p:sp>
          <p:nvSpPr>
            <p:cNvPr id="323" name="Shape 323"/>
            <p:cNvSpPr txBox="1"/>
            <p:nvPr/>
          </p:nvSpPr>
          <p:spPr>
            <a:xfrm>
              <a:off x="3346400" y="4604275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f</a:t>
              </a:r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2829975" y="3974875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g</a:t>
              </a:r>
            </a:p>
          </p:txBody>
        </p:sp>
        <p:sp>
          <p:nvSpPr>
            <p:cNvPr id="325" name="Shape 325"/>
            <p:cNvSpPr txBox="1"/>
            <p:nvPr/>
          </p:nvSpPr>
          <p:spPr>
            <a:xfrm>
              <a:off x="4300050" y="4699450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e</a:t>
              </a:r>
            </a:p>
          </p:txBody>
        </p:sp>
        <p:sp>
          <p:nvSpPr>
            <p:cNvPr id="326" name="Shape 326"/>
            <p:cNvSpPr txBox="1"/>
            <p:nvPr/>
          </p:nvSpPr>
          <p:spPr>
            <a:xfrm>
              <a:off x="4589325" y="2961325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i</a:t>
              </a:r>
            </a:p>
          </p:txBody>
        </p:sp>
        <p:sp>
          <p:nvSpPr>
            <p:cNvPr id="327" name="Shape 327"/>
            <p:cNvSpPr txBox="1"/>
            <p:nvPr/>
          </p:nvSpPr>
          <p:spPr>
            <a:xfrm>
              <a:off x="3426925" y="4319950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k</a:t>
              </a: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4300050" y="4319950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j</a:t>
              </a: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3270200" y="3669250"/>
              <a:ext cx="384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/>
                <a:t>m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Shape 2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142" name="Shape 2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Find-lower-Bridge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u : rightmost of hull(S</a:t>
            </a:r>
            <a:r>
              <a:rPr lang="en-GB" sz="20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v : leftmost of hull(S</a:t>
            </a:r>
            <a:r>
              <a:rPr lang="en-GB" sz="20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either pred(u)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succ(v) lies below uv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pred(u) lies below then u:=pred(u)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 = succ(v)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endwhile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return uv</a:t>
            </a:r>
          </a:p>
        </p:txBody>
      </p:sp>
      <p:pic>
        <p:nvPicPr>
          <p:cNvPr id="2143" name="Shape 2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4" name="Shape 2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5" name="Shape 2145"/>
          <p:cNvSpPr txBox="1"/>
          <p:nvPr/>
        </p:nvSpPr>
        <p:spPr>
          <a:xfrm>
            <a:off x="6755725" y="194308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sp>
        <p:nvSpPr>
          <p:cNvPr id="2146" name="Shape 2146"/>
          <p:cNvSpPr txBox="1"/>
          <p:nvPr/>
        </p:nvSpPr>
        <p:spPr>
          <a:xfrm>
            <a:off x="7658100" y="23082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cxnSp>
        <p:nvCxnSpPr>
          <p:cNvPr id="2147" name="Shape 2147"/>
          <p:cNvCxnSpPr>
            <a:stCxn id="2145" idx="2"/>
          </p:cNvCxnSpPr>
          <p:nvPr/>
        </p:nvCxnSpPr>
        <p:spPr>
          <a:xfrm>
            <a:off x="7010725" y="2195387"/>
            <a:ext cx="638700" cy="357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Shape 2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153" name="Shape 21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Find-lower-Bridge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 : rightmost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v : leftmost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either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pred(u)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succ(v) lies below uv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pred(u) lies below then u:=pred(u)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 = succ(v)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endwhile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return uv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537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54" name="Shape 2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5" name="Shape 2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6" name="Shape 2156"/>
          <p:cNvSpPr txBox="1"/>
          <p:nvPr/>
        </p:nvSpPr>
        <p:spPr>
          <a:xfrm>
            <a:off x="7658100" y="23082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cxnSp>
        <p:nvCxnSpPr>
          <p:cNvPr id="2157" name="Shape 2157"/>
          <p:cNvCxnSpPr>
            <a:stCxn id="2158" idx="2"/>
          </p:cNvCxnSpPr>
          <p:nvPr/>
        </p:nvCxnSpPr>
        <p:spPr>
          <a:xfrm>
            <a:off x="7010725" y="2195387"/>
            <a:ext cx="638700" cy="357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59" name="Shape 2159"/>
          <p:cNvCxnSpPr/>
          <p:nvPr/>
        </p:nvCxnSpPr>
        <p:spPr>
          <a:xfrm rot="10800000" flipH="1">
            <a:off x="6910750" y="2510625"/>
            <a:ext cx="747300" cy="311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60" name="Shape 2160"/>
          <p:cNvSpPr txBox="1"/>
          <p:nvPr/>
        </p:nvSpPr>
        <p:spPr>
          <a:xfrm>
            <a:off x="6705125" y="194308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sp>
        <p:nvSpPr>
          <p:cNvPr id="2161" name="Shape 2161"/>
          <p:cNvSpPr txBox="1"/>
          <p:nvPr/>
        </p:nvSpPr>
        <p:spPr>
          <a:xfrm>
            <a:off x="6566150" y="2540325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Shape 2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167" name="Shape 2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Find-lower-Bridge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 : rightmost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v : leftmost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either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pred(u)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succ(v) lies below uv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pred(u) lies below then u:=pred(u)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 = succ(v)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endwhile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return uv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68" name="Shape 2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9" name="Shape 2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0" name="Shape 2170"/>
          <p:cNvSpPr txBox="1"/>
          <p:nvPr/>
        </p:nvSpPr>
        <p:spPr>
          <a:xfrm>
            <a:off x="7658100" y="23082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cxnSp>
        <p:nvCxnSpPr>
          <p:cNvPr id="2171" name="Shape 2171"/>
          <p:cNvCxnSpPr>
            <a:stCxn id="2172" idx="2"/>
          </p:cNvCxnSpPr>
          <p:nvPr/>
        </p:nvCxnSpPr>
        <p:spPr>
          <a:xfrm>
            <a:off x="7010725" y="2195387"/>
            <a:ext cx="638700" cy="357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73" name="Shape 2173"/>
          <p:cNvCxnSpPr/>
          <p:nvPr/>
        </p:nvCxnSpPr>
        <p:spPr>
          <a:xfrm rot="10800000" flipH="1">
            <a:off x="6910750" y="2510625"/>
            <a:ext cx="747300" cy="311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74" name="Shape 2174"/>
          <p:cNvCxnSpPr/>
          <p:nvPr/>
        </p:nvCxnSpPr>
        <p:spPr>
          <a:xfrm rot="10800000" flipH="1">
            <a:off x="6620600" y="2510475"/>
            <a:ext cx="1037400" cy="95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75" name="Shape 2175"/>
          <p:cNvSpPr txBox="1"/>
          <p:nvPr/>
        </p:nvSpPr>
        <p:spPr>
          <a:xfrm>
            <a:off x="6566150" y="2540325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sp>
        <p:nvSpPr>
          <p:cNvPr id="2176" name="Shape 2176"/>
          <p:cNvSpPr txBox="1"/>
          <p:nvPr/>
        </p:nvSpPr>
        <p:spPr>
          <a:xfrm>
            <a:off x="6245725" y="333353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Shape 2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182" name="Shape 2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Find-lower-Bridge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 : rightmost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v : leftmost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either pred(u)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succ(v)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lies below uv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pred(u) lies below then u:=pred(u)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v = succ(v)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endwhile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return uv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537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83" name="Shape 2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4" name="Shape 2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Shape 2185"/>
          <p:cNvSpPr txBox="1"/>
          <p:nvPr/>
        </p:nvSpPr>
        <p:spPr>
          <a:xfrm>
            <a:off x="7658100" y="23082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cxnSp>
        <p:nvCxnSpPr>
          <p:cNvPr id="2186" name="Shape 2186"/>
          <p:cNvCxnSpPr>
            <a:stCxn id="2187" idx="2"/>
          </p:cNvCxnSpPr>
          <p:nvPr/>
        </p:nvCxnSpPr>
        <p:spPr>
          <a:xfrm>
            <a:off x="7010725" y="2195387"/>
            <a:ext cx="638700" cy="357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88" name="Shape 2188"/>
          <p:cNvCxnSpPr/>
          <p:nvPr/>
        </p:nvCxnSpPr>
        <p:spPr>
          <a:xfrm rot="10800000" flipH="1">
            <a:off x="6910750" y="2510625"/>
            <a:ext cx="747300" cy="311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89" name="Shape 2189"/>
          <p:cNvCxnSpPr/>
          <p:nvPr/>
        </p:nvCxnSpPr>
        <p:spPr>
          <a:xfrm rot="10800000" flipH="1">
            <a:off x="6620600" y="2510475"/>
            <a:ext cx="1037400" cy="95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90" name="Shape 2190"/>
          <p:cNvCxnSpPr/>
          <p:nvPr/>
        </p:nvCxnSpPr>
        <p:spPr>
          <a:xfrm rot="10800000" flipH="1">
            <a:off x="6585450" y="3437650"/>
            <a:ext cx="1098900" cy="4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91" name="Shape 2191"/>
          <p:cNvSpPr txBox="1"/>
          <p:nvPr/>
        </p:nvSpPr>
        <p:spPr>
          <a:xfrm>
            <a:off x="6245725" y="333353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sp>
        <p:nvSpPr>
          <p:cNvPr id="2192" name="Shape 2192"/>
          <p:cNvSpPr txBox="1"/>
          <p:nvPr/>
        </p:nvSpPr>
        <p:spPr>
          <a:xfrm>
            <a:off x="7658100" y="333353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Shape 21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198" name="Shape 21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Find-lower-Bridge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 : rightmost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v : leftmost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either pred(u)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succ(v) lies below uv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pred(u) lies below then u:=pred(u)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 = succ(v)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endwhile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return uv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537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99" name="Shape 2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0" name="Shape 2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1" name="Shape 2201"/>
          <p:cNvCxnSpPr>
            <a:stCxn id="2202" idx="2"/>
          </p:cNvCxnSpPr>
          <p:nvPr/>
        </p:nvCxnSpPr>
        <p:spPr>
          <a:xfrm>
            <a:off x="7010725" y="2195387"/>
            <a:ext cx="638700" cy="357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03" name="Shape 2203"/>
          <p:cNvCxnSpPr/>
          <p:nvPr/>
        </p:nvCxnSpPr>
        <p:spPr>
          <a:xfrm rot="10800000" flipH="1">
            <a:off x="6910750" y="2510625"/>
            <a:ext cx="747300" cy="311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04" name="Shape 2204"/>
          <p:cNvCxnSpPr/>
          <p:nvPr/>
        </p:nvCxnSpPr>
        <p:spPr>
          <a:xfrm rot="10800000" flipH="1">
            <a:off x="6585450" y="3437650"/>
            <a:ext cx="1098900" cy="4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05" name="Shape 2205"/>
          <p:cNvSpPr txBox="1"/>
          <p:nvPr/>
        </p:nvSpPr>
        <p:spPr>
          <a:xfrm>
            <a:off x="6245725" y="333353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sp>
        <p:nvSpPr>
          <p:cNvPr id="2206" name="Shape 2206"/>
          <p:cNvSpPr txBox="1"/>
          <p:nvPr/>
        </p:nvSpPr>
        <p:spPr>
          <a:xfrm>
            <a:off x="7658100" y="333353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sp>
        <p:nvSpPr>
          <p:cNvPr id="2207" name="Shape 2207"/>
          <p:cNvSpPr txBox="1"/>
          <p:nvPr/>
        </p:nvSpPr>
        <p:spPr>
          <a:xfrm>
            <a:off x="7376750" y="375540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lower bridge</a:t>
            </a:r>
          </a:p>
        </p:txBody>
      </p:sp>
      <p:cxnSp>
        <p:nvCxnSpPr>
          <p:cNvPr id="2208" name="Shape 2208"/>
          <p:cNvCxnSpPr/>
          <p:nvPr/>
        </p:nvCxnSpPr>
        <p:spPr>
          <a:xfrm rot="5400000" flipH="1">
            <a:off x="7438350" y="3569750"/>
            <a:ext cx="404400" cy="35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209" name="Shape 2209"/>
          <p:cNvCxnSpPr/>
          <p:nvPr/>
        </p:nvCxnSpPr>
        <p:spPr>
          <a:xfrm rot="10800000" flipH="1">
            <a:off x="6620600" y="2510475"/>
            <a:ext cx="1037400" cy="95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Shape 2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215" name="Shape 22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Find-upper-Bridge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u : rightmost of hull(S</a:t>
            </a:r>
            <a:r>
              <a:rPr lang="en-GB" sz="20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v : leftmost of hull(S</a:t>
            </a:r>
            <a:r>
              <a:rPr lang="en-GB" sz="20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either succ(u)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pred(v) lies below uv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succ(u) lies below then u:=succ(u)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 = prev(v)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endwhile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return uv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537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16" name="Shape 2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7" name="Shape 2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8" name="Shape 2218"/>
          <p:cNvSpPr txBox="1"/>
          <p:nvPr/>
        </p:nvSpPr>
        <p:spPr>
          <a:xfrm>
            <a:off x="6755725" y="194308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sp>
        <p:nvSpPr>
          <p:cNvPr id="2219" name="Shape 2219"/>
          <p:cNvSpPr txBox="1"/>
          <p:nvPr/>
        </p:nvSpPr>
        <p:spPr>
          <a:xfrm>
            <a:off x="7658100" y="23082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cxnSp>
        <p:nvCxnSpPr>
          <p:cNvPr id="2220" name="Shape 2220"/>
          <p:cNvCxnSpPr>
            <a:stCxn id="2218" idx="2"/>
          </p:cNvCxnSpPr>
          <p:nvPr/>
        </p:nvCxnSpPr>
        <p:spPr>
          <a:xfrm>
            <a:off x="7010725" y="2195387"/>
            <a:ext cx="638700" cy="357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21" name="Shape 2221"/>
          <p:cNvCxnSpPr/>
          <p:nvPr/>
        </p:nvCxnSpPr>
        <p:spPr>
          <a:xfrm rot="10800000" flipH="1">
            <a:off x="6585450" y="3437650"/>
            <a:ext cx="1098900" cy="4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22" name="Shape 2222"/>
          <p:cNvSpPr txBox="1"/>
          <p:nvPr/>
        </p:nvSpPr>
        <p:spPr>
          <a:xfrm>
            <a:off x="7376750" y="375540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lower bridge</a:t>
            </a:r>
          </a:p>
        </p:txBody>
      </p:sp>
      <p:cxnSp>
        <p:nvCxnSpPr>
          <p:cNvPr id="2223" name="Shape 2223"/>
          <p:cNvCxnSpPr/>
          <p:nvPr/>
        </p:nvCxnSpPr>
        <p:spPr>
          <a:xfrm rot="5400000" flipH="1">
            <a:off x="7438350" y="3569750"/>
            <a:ext cx="404400" cy="35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Shape 2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229" name="Shape 22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Find-upper-Bridge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 : rightmost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v : leftmost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either succ(u)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pred(v)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lies below uv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succ(u) lies below then u:=succ(u)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v = prev(v)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endwhile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return uv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537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30" name="Shape 2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1" name="Shape 2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2" name="Shape 2232"/>
          <p:cNvSpPr txBox="1"/>
          <p:nvPr/>
        </p:nvSpPr>
        <p:spPr>
          <a:xfrm>
            <a:off x="6755725" y="194308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sp>
        <p:nvSpPr>
          <p:cNvPr id="2233" name="Shape 2233"/>
          <p:cNvSpPr txBox="1"/>
          <p:nvPr/>
        </p:nvSpPr>
        <p:spPr>
          <a:xfrm>
            <a:off x="7658100" y="23082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cxnSp>
        <p:nvCxnSpPr>
          <p:cNvPr id="2234" name="Shape 2234"/>
          <p:cNvCxnSpPr>
            <a:stCxn id="2232" idx="2"/>
          </p:cNvCxnSpPr>
          <p:nvPr/>
        </p:nvCxnSpPr>
        <p:spPr>
          <a:xfrm>
            <a:off x="7010725" y="2195387"/>
            <a:ext cx="638700" cy="357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35" name="Shape 2235"/>
          <p:cNvCxnSpPr/>
          <p:nvPr/>
        </p:nvCxnSpPr>
        <p:spPr>
          <a:xfrm rot="10800000" flipH="1">
            <a:off x="6585450" y="3437650"/>
            <a:ext cx="1098900" cy="4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36" name="Shape 2236"/>
          <p:cNvCxnSpPr/>
          <p:nvPr/>
        </p:nvCxnSpPr>
        <p:spPr>
          <a:xfrm rot="10800000" flipH="1">
            <a:off x="7010725" y="1969487"/>
            <a:ext cx="708900" cy="225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37" name="Shape 2237"/>
          <p:cNvSpPr txBox="1"/>
          <p:nvPr/>
        </p:nvSpPr>
        <p:spPr>
          <a:xfrm>
            <a:off x="7376750" y="375540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lower bridge</a:t>
            </a:r>
          </a:p>
        </p:txBody>
      </p:sp>
      <p:cxnSp>
        <p:nvCxnSpPr>
          <p:cNvPr id="2238" name="Shape 2238"/>
          <p:cNvCxnSpPr/>
          <p:nvPr/>
        </p:nvCxnSpPr>
        <p:spPr>
          <a:xfrm rot="5400000" flipH="1">
            <a:off x="7438350" y="3569750"/>
            <a:ext cx="404400" cy="35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239" name="Shape 2239"/>
          <p:cNvSpPr txBox="1"/>
          <p:nvPr/>
        </p:nvSpPr>
        <p:spPr>
          <a:xfrm>
            <a:off x="7610075" y="15368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Shape 2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245" name="Shape 22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Find-upper-Bridge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 : rightmost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v : leftmost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either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succ(u)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pred(v) lies below uv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succ(u) lies below then u:=succ(u)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 = prev(v)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endwhile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return uv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537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46" name="Shape 2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7" name="Shape 2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8" name="Shape 2248"/>
          <p:cNvSpPr txBox="1"/>
          <p:nvPr/>
        </p:nvSpPr>
        <p:spPr>
          <a:xfrm>
            <a:off x="6755725" y="194308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cxnSp>
        <p:nvCxnSpPr>
          <p:cNvPr id="2249" name="Shape 2249"/>
          <p:cNvCxnSpPr>
            <a:stCxn id="2248" idx="2"/>
          </p:cNvCxnSpPr>
          <p:nvPr/>
        </p:nvCxnSpPr>
        <p:spPr>
          <a:xfrm>
            <a:off x="7010725" y="2195387"/>
            <a:ext cx="638700" cy="357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50" name="Shape 2250"/>
          <p:cNvCxnSpPr/>
          <p:nvPr/>
        </p:nvCxnSpPr>
        <p:spPr>
          <a:xfrm rot="10800000" flipH="1">
            <a:off x="6585450" y="3437650"/>
            <a:ext cx="1098900" cy="4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51" name="Shape 2251"/>
          <p:cNvCxnSpPr/>
          <p:nvPr/>
        </p:nvCxnSpPr>
        <p:spPr>
          <a:xfrm rot="10800000" flipH="1">
            <a:off x="7010725" y="1969487"/>
            <a:ext cx="708900" cy="225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52" name="Shape 2252"/>
          <p:cNvSpPr txBox="1"/>
          <p:nvPr/>
        </p:nvSpPr>
        <p:spPr>
          <a:xfrm>
            <a:off x="7376750" y="375540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lower bridge</a:t>
            </a:r>
          </a:p>
        </p:txBody>
      </p:sp>
      <p:cxnSp>
        <p:nvCxnSpPr>
          <p:cNvPr id="2253" name="Shape 2253"/>
          <p:cNvCxnSpPr/>
          <p:nvPr/>
        </p:nvCxnSpPr>
        <p:spPr>
          <a:xfrm rot="5400000" flipH="1">
            <a:off x="7438350" y="3569750"/>
            <a:ext cx="404400" cy="35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254" name="Shape 2254"/>
          <p:cNvSpPr txBox="1"/>
          <p:nvPr/>
        </p:nvSpPr>
        <p:spPr>
          <a:xfrm>
            <a:off x="7610075" y="15368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cxnSp>
        <p:nvCxnSpPr>
          <p:cNvPr id="2255" name="Shape 2255"/>
          <p:cNvCxnSpPr/>
          <p:nvPr/>
        </p:nvCxnSpPr>
        <p:spPr>
          <a:xfrm rot="10800000" flipH="1">
            <a:off x="6435975" y="1969575"/>
            <a:ext cx="1283700" cy="8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56" name="Shape 2256"/>
          <p:cNvSpPr txBox="1"/>
          <p:nvPr/>
        </p:nvSpPr>
        <p:spPr>
          <a:xfrm>
            <a:off x="6175675" y="15368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Shape 22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262" name="Shape 22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Find-upper-Bridge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 : rightmost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v : leftmost of hull(S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either succ(u)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pred(v) lies below uv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succ(u) lies below then u:=succ(u)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 = prev(v)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endwhile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return uv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537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63" name="Shape 2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4" name="Shape 2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5" name="Shape 2265"/>
          <p:cNvCxnSpPr>
            <a:stCxn id="2266" idx="2"/>
          </p:cNvCxnSpPr>
          <p:nvPr/>
        </p:nvCxnSpPr>
        <p:spPr>
          <a:xfrm>
            <a:off x="7010725" y="2195387"/>
            <a:ext cx="638700" cy="357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67" name="Shape 2267"/>
          <p:cNvCxnSpPr/>
          <p:nvPr/>
        </p:nvCxnSpPr>
        <p:spPr>
          <a:xfrm rot="10800000" flipH="1">
            <a:off x="6585450" y="3437650"/>
            <a:ext cx="1098900" cy="4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68" name="Shape 2268"/>
          <p:cNvCxnSpPr/>
          <p:nvPr/>
        </p:nvCxnSpPr>
        <p:spPr>
          <a:xfrm rot="10800000" flipH="1">
            <a:off x="7010725" y="1969487"/>
            <a:ext cx="708900" cy="225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69" name="Shape 2269"/>
          <p:cNvSpPr txBox="1"/>
          <p:nvPr/>
        </p:nvSpPr>
        <p:spPr>
          <a:xfrm>
            <a:off x="7376750" y="375540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lower bridge</a:t>
            </a:r>
          </a:p>
        </p:txBody>
      </p:sp>
      <p:cxnSp>
        <p:nvCxnSpPr>
          <p:cNvPr id="2270" name="Shape 2270"/>
          <p:cNvCxnSpPr/>
          <p:nvPr/>
        </p:nvCxnSpPr>
        <p:spPr>
          <a:xfrm rot="5400000" flipH="1">
            <a:off x="7438350" y="3569750"/>
            <a:ext cx="404400" cy="35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271" name="Shape 2271"/>
          <p:cNvSpPr txBox="1"/>
          <p:nvPr/>
        </p:nvSpPr>
        <p:spPr>
          <a:xfrm>
            <a:off x="7610075" y="15368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</a:p>
        </p:txBody>
      </p:sp>
      <p:cxnSp>
        <p:nvCxnSpPr>
          <p:cNvPr id="2272" name="Shape 2272"/>
          <p:cNvCxnSpPr/>
          <p:nvPr/>
        </p:nvCxnSpPr>
        <p:spPr>
          <a:xfrm rot="10800000" flipH="1">
            <a:off x="6435975" y="1969575"/>
            <a:ext cx="1283700" cy="8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73" name="Shape 2273"/>
          <p:cNvSpPr txBox="1"/>
          <p:nvPr/>
        </p:nvSpPr>
        <p:spPr>
          <a:xfrm>
            <a:off x="6175675" y="15368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</a:p>
        </p:txBody>
      </p:sp>
      <p:sp>
        <p:nvSpPr>
          <p:cNvPr id="2274" name="Shape 2274"/>
          <p:cNvSpPr txBox="1"/>
          <p:nvPr/>
        </p:nvSpPr>
        <p:spPr>
          <a:xfrm>
            <a:off x="7376750" y="112755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upper bridge</a:t>
            </a:r>
          </a:p>
        </p:txBody>
      </p:sp>
      <p:cxnSp>
        <p:nvCxnSpPr>
          <p:cNvPr id="2275" name="Shape 2275"/>
          <p:cNvCxnSpPr/>
          <p:nvPr/>
        </p:nvCxnSpPr>
        <p:spPr>
          <a:xfrm rot="5400000">
            <a:off x="7354685" y="1674775"/>
            <a:ext cx="369300" cy="167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Shape 22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281" name="Shape 22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 conv(S, n)</a:t>
            </a:r>
          </a:p>
          <a:p>
            <a:pPr lvl="0" indent="45720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n &lt; 4, then trivially solved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	else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DIVIDE:   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		RECUR:   conv(S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n/2), conv(S</a:t>
            </a:r>
            <a:r>
              <a:rPr lang="en-GB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n/2)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		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MERGE:  combine hull(S</a:t>
            </a:r>
            <a:r>
              <a:rPr lang="en-GB" sz="20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and hull(S</a:t>
            </a:r>
            <a:r>
              <a:rPr lang="en-GB" sz="20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537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82" name="Shape 2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3" name="Shape 2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4" name="Shape 2284"/>
          <p:cNvCxnSpPr/>
          <p:nvPr/>
        </p:nvCxnSpPr>
        <p:spPr>
          <a:xfrm rot="10800000" flipH="1">
            <a:off x="6585450" y="3437650"/>
            <a:ext cx="1098900" cy="4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85" name="Shape 2285"/>
          <p:cNvSpPr txBox="1"/>
          <p:nvPr/>
        </p:nvSpPr>
        <p:spPr>
          <a:xfrm>
            <a:off x="7376750" y="375540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lower bridge</a:t>
            </a:r>
          </a:p>
        </p:txBody>
      </p:sp>
      <p:cxnSp>
        <p:nvCxnSpPr>
          <p:cNvPr id="2286" name="Shape 2286"/>
          <p:cNvCxnSpPr/>
          <p:nvPr/>
        </p:nvCxnSpPr>
        <p:spPr>
          <a:xfrm rot="5400000" flipH="1">
            <a:off x="7438350" y="3569750"/>
            <a:ext cx="404400" cy="35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287" name="Shape 2287"/>
          <p:cNvSpPr txBox="1"/>
          <p:nvPr/>
        </p:nvSpPr>
        <p:spPr>
          <a:xfrm>
            <a:off x="7610075" y="15368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  <a:r>
              <a:rPr lang="en-GB" baseline="-25000"/>
              <a:t>1</a:t>
            </a:r>
          </a:p>
        </p:txBody>
      </p:sp>
      <p:cxnSp>
        <p:nvCxnSpPr>
          <p:cNvPr id="2288" name="Shape 2288"/>
          <p:cNvCxnSpPr/>
          <p:nvPr/>
        </p:nvCxnSpPr>
        <p:spPr>
          <a:xfrm rot="10800000" flipH="1">
            <a:off x="6435975" y="1969575"/>
            <a:ext cx="1283700" cy="8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89" name="Shape 2289"/>
          <p:cNvSpPr txBox="1"/>
          <p:nvPr/>
        </p:nvSpPr>
        <p:spPr>
          <a:xfrm>
            <a:off x="6175675" y="1536812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  <a:r>
              <a:rPr lang="en-GB" baseline="-25000"/>
              <a:t>1</a:t>
            </a:r>
          </a:p>
        </p:txBody>
      </p:sp>
      <p:sp>
        <p:nvSpPr>
          <p:cNvPr id="2290" name="Shape 2290"/>
          <p:cNvSpPr txBox="1"/>
          <p:nvPr/>
        </p:nvSpPr>
        <p:spPr>
          <a:xfrm>
            <a:off x="7376750" y="112755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upper bridge</a:t>
            </a:r>
          </a:p>
        </p:txBody>
      </p:sp>
      <p:cxnSp>
        <p:nvCxnSpPr>
          <p:cNvPr id="2291" name="Shape 2291"/>
          <p:cNvCxnSpPr/>
          <p:nvPr/>
        </p:nvCxnSpPr>
        <p:spPr>
          <a:xfrm rot="5400000">
            <a:off x="7354685" y="1674775"/>
            <a:ext cx="369300" cy="167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292" name="Shape 2292"/>
          <p:cNvSpPr txBox="1"/>
          <p:nvPr/>
        </p:nvSpPr>
        <p:spPr>
          <a:xfrm>
            <a:off x="6219525" y="329103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u</a:t>
            </a:r>
            <a:r>
              <a:rPr lang="en-GB" baseline="-25000"/>
              <a:t>0</a:t>
            </a:r>
          </a:p>
        </p:txBody>
      </p:sp>
      <p:sp>
        <p:nvSpPr>
          <p:cNvPr id="2293" name="Shape 2293"/>
          <p:cNvSpPr txBox="1"/>
          <p:nvPr/>
        </p:nvSpPr>
        <p:spPr>
          <a:xfrm>
            <a:off x="7684350" y="3333537"/>
            <a:ext cx="510000" cy="2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/>
              <a:t>v</a:t>
            </a:r>
            <a:r>
              <a:rPr lang="en-GB" baseline="-25000"/>
              <a:t>0</a:t>
            </a:r>
          </a:p>
        </p:txBody>
      </p:sp>
      <p:sp>
        <p:nvSpPr>
          <p:cNvPr id="2294" name="Shape 2294"/>
          <p:cNvSpPr/>
          <p:nvPr/>
        </p:nvSpPr>
        <p:spPr>
          <a:xfrm>
            <a:off x="5188818" y="1636725"/>
            <a:ext cx="1391524" cy="2263050"/>
          </a:xfrm>
          <a:custGeom>
            <a:avLst/>
            <a:gdLst/>
            <a:ahLst/>
            <a:cxnLst/>
            <a:rect l="0" t="0" r="0" b="0"/>
            <a:pathLst>
              <a:path w="55661" h="90522" extrusionOk="0">
                <a:moveTo>
                  <a:pt x="49314" y="0"/>
                </a:moveTo>
                <a:cubicBezTo>
                  <a:pt x="45417" y="723"/>
                  <a:pt x="34115" y="-723"/>
                  <a:pt x="25932" y="4343"/>
                </a:cubicBezTo>
                <a:cubicBezTo>
                  <a:pt x="17748" y="9409"/>
                  <a:pt x="1715" y="20988"/>
                  <a:pt x="212" y="30397"/>
                </a:cubicBezTo>
                <a:cubicBezTo>
                  <a:pt x="-1291" y="39805"/>
                  <a:pt x="7671" y="50772"/>
                  <a:pt x="16913" y="60793"/>
                </a:cubicBezTo>
                <a:cubicBezTo>
                  <a:pt x="26154" y="70813"/>
                  <a:pt x="49203" y="85567"/>
                  <a:pt x="55661" y="9052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295" name="Shape 2295"/>
          <p:cNvSpPr/>
          <p:nvPr/>
        </p:nvSpPr>
        <p:spPr>
          <a:xfrm>
            <a:off x="7724375" y="1645075"/>
            <a:ext cx="1330775" cy="2204600"/>
          </a:xfrm>
          <a:custGeom>
            <a:avLst/>
            <a:gdLst/>
            <a:ahLst/>
            <a:cxnLst/>
            <a:rect l="0" t="0" r="0" b="0"/>
            <a:pathLst>
              <a:path w="53231" h="88184" extrusionOk="0">
                <a:moveTo>
                  <a:pt x="9019" y="88184"/>
                </a:moveTo>
                <a:cubicBezTo>
                  <a:pt x="12971" y="86513"/>
                  <a:pt x="25497" y="83952"/>
                  <a:pt x="32735" y="78163"/>
                </a:cubicBezTo>
                <a:cubicBezTo>
                  <a:pt x="39972" y="72373"/>
                  <a:pt x="50049" y="62185"/>
                  <a:pt x="52443" y="53445"/>
                </a:cubicBezTo>
                <a:cubicBezTo>
                  <a:pt x="54836" y="44704"/>
                  <a:pt x="51217" y="33626"/>
                  <a:pt x="47098" y="25721"/>
                </a:cubicBezTo>
                <a:cubicBezTo>
                  <a:pt x="42978" y="17815"/>
                  <a:pt x="35574" y="10299"/>
                  <a:pt x="27725" y="6013"/>
                </a:cubicBezTo>
                <a:cubicBezTo>
                  <a:pt x="19875" y="1726"/>
                  <a:pt x="4620" y="1002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>
                <a:latin typeface="+mj-lt"/>
              </a:rPr>
              <a:t>Convex hull problem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Give an algorithm that computes the convex hull of any given set of n points in the plane efficiently.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11700" y="1970100"/>
            <a:ext cx="8520600" cy="12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Inputs: location of n points</a:t>
            </a:r>
          </a:p>
          <a:p>
            <a:pPr marL="2857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Outputs: a convex polygon </a:t>
            </a:r>
            <a:r>
              <a:rPr lang="en-GB" dirty="0" smtClean="0">
                <a:solidFill>
                  <a:srgbClr val="000000"/>
                </a:solidFill>
              </a:rPr>
              <a:t>⇒ </a:t>
            </a:r>
            <a:r>
              <a:rPr lang="en-GB" dirty="0">
                <a:solidFill>
                  <a:srgbClr val="000000"/>
                </a:solidFill>
              </a:rPr>
              <a:t>a sorted sequence of the points, clockwise (CW) or </a:t>
            </a:r>
            <a:r>
              <a:rPr lang="en-GB" dirty="0" err="1">
                <a:solidFill>
                  <a:srgbClr val="000000"/>
                </a:solidFill>
              </a:rPr>
              <a:t>counterclockwise</a:t>
            </a:r>
            <a:r>
              <a:rPr lang="en-GB" dirty="0">
                <a:solidFill>
                  <a:srgbClr val="000000"/>
                </a:solidFill>
              </a:rPr>
              <a:t> (CCW) along the boundary</a:t>
            </a:r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500" y="3282728"/>
            <a:ext cx="2658024" cy="162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4130650" y="3343775"/>
            <a:ext cx="4590600" cy="147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inputs= a set of point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p</a:t>
            </a:r>
            <a:r>
              <a:rPr lang="en-GB" baseline="-25000" dirty="0"/>
              <a:t>1</a:t>
            </a:r>
            <a:r>
              <a:rPr lang="en-GB" dirty="0"/>
              <a:t>,p</a:t>
            </a:r>
            <a:r>
              <a:rPr lang="en-GB" baseline="-25000" dirty="0"/>
              <a:t>2</a:t>
            </a:r>
            <a:r>
              <a:rPr lang="en-GB" dirty="0"/>
              <a:t>,p</a:t>
            </a:r>
            <a:r>
              <a:rPr lang="en-GB" baseline="-25000" dirty="0"/>
              <a:t>3</a:t>
            </a:r>
            <a:r>
              <a:rPr lang="en-GB" dirty="0"/>
              <a:t>,p</a:t>
            </a:r>
            <a:r>
              <a:rPr lang="en-GB" baseline="-25000" dirty="0"/>
              <a:t>4</a:t>
            </a:r>
            <a:r>
              <a:rPr lang="en-GB" dirty="0"/>
              <a:t>,p</a:t>
            </a:r>
            <a:r>
              <a:rPr lang="en-GB" baseline="-25000" dirty="0"/>
              <a:t>5</a:t>
            </a:r>
            <a:r>
              <a:rPr lang="en-GB" dirty="0"/>
              <a:t>,p</a:t>
            </a:r>
            <a:r>
              <a:rPr lang="en-GB" baseline="-25000" dirty="0"/>
              <a:t>6</a:t>
            </a:r>
            <a:r>
              <a:rPr lang="en-GB" dirty="0"/>
              <a:t>,p</a:t>
            </a:r>
            <a:r>
              <a:rPr lang="en-GB" baseline="-25000" dirty="0"/>
              <a:t>7</a:t>
            </a:r>
            <a:r>
              <a:rPr lang="en-GB" dirty="0"/>
              <a:t>,p</a:t>
            </a:r>
            <a:r>
              <a:rPr lang="en-GB" baseline="-25000" dirty="0"/>
              <a:t>8</a:t>
            </a:r>
            <a:r>
              <a:rPr lang="en-GB" dirty="0"/>
              <a:t>,p</a:t>
            </a:r>
            <a:r>
              <a:rPr lang="en-GB" baseline="-25000" dirty="0"/>
              <a:t>9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outputs= representation of the convex hull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p</a:t>
            </a:r>
            <a:r>
              <a:rPr lang="en-GB" baseline="-25000" dirty="0"/>
              <a:t>4</a:t>
            </a:r>
            <a:r>
              <a:rPr lang="en-GB" dirty="0"/>
              <a:t>,p</a:t>
            </a:r>
            <a:r>
              <a:rPr lang="en-GB" baseline="-25000" dirty="0"/>
              <a:t>5</a:t>
            </a:r>
            <a:r>
              <a:rPr lang="en-GB" dirty="0"/>
              <a:t>,p</a:t>
            </a:r>
            <a:r>
              <a:rPr lang="en-GB" baseline="-25000" dirty="0"/>
              <a:t>8</a:t>
            </a:r>
            <a:r>
              <a:rPr lang="en-GB" dirty="0"/>
              <a:t>,p</a:t>
            </a:r>
            <a:r>
              <a:rPr lang="en-GB" baseline="-25000" dirty="0"/>
              <a:t>2</a:t>
            </a:r>
            <a:r>
              <a:rPr lang="en-GB" dirty="0"/>
              <a:t>,p</a:t>
            </a:r>
            <a:r>
              <a:rPr lang="en-GB" baseline="-25000" dirty="0"/>
              <a:t>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Shape 23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301" name="Shape 23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T(n) = 2T(n/2) + cn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2T(n/2): Recursion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cn: Combine conv(S</a:t>
            </a:r>
            <a:r>
              <a:rPr lang="en-GB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and conv(S</a:t>
            </a:r>
            <a:r>
              <a:rPr lang="en-GB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Master theorem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Easily calculate the running time without 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doing an expansion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 b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02" name="Shape 2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3662">
            <a:off x="5467023" y="1828075"/>
            <a:ext cx="3501124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3" name="Shape 2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912" y="490525"/>
            <a:ext cx="28575" cy="416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4" name="Shape 2304"/>
          <p:cNvCxnSpPr/>
          <p:nvPr/>
        </p:nvCxnSpPr>
        <p:spPr>
          <a:xfrm rot="10800000" flipH="1">
            <a:off x="6585450" y="3437650"/>
            <a:ext cx="1098900" cy="4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05" name="Shape 2305"/>
          <p:cNvCxnSpPr/>
          <p:nvPr/>
        </p:nvCxnSpPr>
        <p:spPr>
          <a:xfrm rot="10800000" flipH="1">
            <a:off x="6435975" y="1969575"/>
            <a:ext cx="1283700" cy="8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06" name="Shape 2306"/>
          <p:cNvSpPr txBox="1"/>
          <p:nvPr/>
        </p:nvSpPr>
        <p:spPr>
          <a:xfrm>
            <a:off x="7376750" y="112755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upper bridge</a:t>
            </a:r>
          </a:p>
        </p:txBody>
      </p:sp>
      <p:cxnSp>
        <p:nvCxnSpPr>
          <p:cNvPr id="2307" name="Shape 2307"/>
          <p:cNvCxnSpPr/>
          <p:nvPr/>
        </p:nvCxnSpPr>
        <p:spPr>
          <a:xfrm rot="5400000">
            <a:off x="7354685" y="1674775"/>
            <a:ext cx="369300" cy="167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308" name="Shape 2308"/>
          <p:cNvSpPr txBox="1"/>
          <p:nvPr/>
        </p:nvSpPr>
        <p:spPr>
          <a:xfrm>
            <a:off x="7376750" y="3755400"/>
            <a:ext cx="15474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lower bridge</a:t>
            </a:r>
          </a:p>
        </p:txBody>
      </p:sp>
      <p:cxnSp>
        <p:nvCxnSpPr>
          <p:cNvPr id="2309" name="Shape 2309"/>
          <p:cNvCxnSpPr/>
          <p:nvPr/>
        </p:nvCxnSpPr>
        <p:spPr>
          <a:xfrm rot="5400000" flipH="1">
            <a:off x="7438350" y="3569750"/>
            <a:ext cx="404400" cy="35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Shape 23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Divide &amp; Conquer</a:t>
            </a:r>
          </a:p>
        </p:txBody>
      </p:sp>
      <p:sp>
        <p:nvSpPr>
          <p:cNvPr id="2315" name="Shape 23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T(n) = 2T(n/2) + cn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a=2, b=2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f(n) = cn 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∈</a:t>
            </a: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⊝(n)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d=1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T(n)=⊝(n log n)  (a=b</a:t>
            </a:r>
            <a:r>
              <a:rPr lang="en-GB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=2)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16" name="Shape 2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950" y="0"/>
            <a:ext cx="5543049" cy="315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Shape 23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Applications</a:t>
            </a:r>
          </a:p>
        </p:txBody>
      </p:sp>
      <p:sp>
        <p:nvSpPr>
          <p:cNvPr id="2322" name="Shape 2322"/>
          <p:cNvSpPr txBox="1"/>
          <p:nvPr/>
        </p:nvSpPr>
        <p:spPr>
          <a:xfrm>
            <a:off x="344575" y="1140225"/>
            <a:ext cx="8181900" cy="37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Fundamental content to computational geometry;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	(e.g. Voronoi diagrams)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Computer visualization, ray tracing;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	(e.g. video games, replacement of bounding boxes)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Path finding;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	(e.g. embedded AI of Mars mission rovers)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Visual pattern matching;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	(e.g. detecting car license plates)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Verification methods;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	(e.g. bounding of Number Decision Diagrams)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Shape 23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How to perform the binary search in Chan’s</a:t>
            </a:r>
          </a:p>
        </p:txBody>
      </p:sp>
      <p:sp>
        <p:nvSpPr>
          <p:cNvPr id="2328" name="Shape 23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29" name="Shape 2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223" y="1152475"/>
            <a:ext cx="3256326" cy="374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Shape 23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Intuition of binary search in Chan’s</a:t>
            </a:r>
          </a:p>
        </p:txBody>
      </p:sp>
      <p:sp>
        <p:nvSpPr>
          <p:cNvPr id="2335" name="Shape 23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36" name="Shape 2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152475"/>
            <a:ext cx="69627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Shape 23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Intuition of binary search in Chan’s</a:t>
            </a:r>
          </a:p>
        </p:txBody>
      </p:sp>
      <p:sp>
        <p:nvSpPr>
          <p:cNvPr id="2342" name="Shape 23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43" name="Shape 2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152462"/>
            <a:ext cx="681037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Shape 23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Intuition of binary search in Chan’s</a:t>
            </a:r>
          </a:p>
        </p:txBody>
      </p:sp>
      <p:sp>
        <p:nvSpPr>
          <p:cNvPr id="2349" name="Shape 23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50" name="Shape 2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706755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3350</Words>
  <Application>Microsoft Office PowerPoint</Application>
  <PresentationFormat>On-screen Show (16:9)</PresentationFormat>
  <Paragraphs>832</Paragraphs>
  <Slides>96</Slides>
  <Notes>95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96</vt:i4>
      </vt:variant>
    </vt:vector>
  </HeadingPairs>
  <TitlesOfParts>
    <vt:vector size="99" baseType="lpstr">
      <vt:lpstr>spearmint</vt:lpstr>
      <vt:lpstr>Office Theme</vt:lpstr>
      <vt:lpstr>Office Theme</vt:lpstr>
      <vt:lpstr>Convex Hulls</vt:lpstr>
      <vt:lpstr>Outline</vt:lpstr>
      <vt:lpstr>Introduction                Shen Shiqi </vt:lpstr>
      <vt:lpstr>Polar angle</vt:lpstr>
      <vt:lpstr>Orientation</vt:lpstr>
      <vt:lpstr>Why?</vt:lpstr>
      <vt:lpstr>Convexity</vt:lpstr>
      <vt:lpstr>Convex hull</vt:lpstr>
      <vt:lpstr>Convex hull problem</vt:lpstr>
      <vt:lpstr>How to develop an algorithm?</vt:lpstr>
      <vt:lpstr>Simple method</vt:lpstr>
      <vt:lpstr>Graham's Scan and Jarvis March</vt:lpstr>
      <vt:lpstr>Graham's Scan Algorithm</vt:lpstr>
      <vt:lpstr>Graham's Scan</vt:lpstr>
      <vt:lpstr>Step1: Select a start point</vt:lpstr>
      <vt:lpstr>Step 2: Sort points by polar angle</vt:lpstr>
      <vt:lpstr>Step3: Push first 3 points</vt:lpstr>
      <vt:lpstr>Step4: Work around all points by sorting order</vt:lpstr>
      <vt:lpstr>Step4: Work around all points by sorting order</vt:lpstr>
      <vt:lpstr>Step4: Work around all points by sorting order</vt:lpstr>
      <vt:lpstr>Step4: Work around all points by sorting order</vt:lpstr>
      <vt:lpstr>Step4: Work around all points by sorting order</vt:lpstr>
      <vt:lpstr>Step4: Work around all points by sorting order</vt:lpstr>
      <vt:lpstr>Step4: Work around all points by sorting order</vt:lpstr>
      <vt:lpstr>Step4: Work around all points by sorting order</vt:lpstr>
      <vt:lpstr>PowerPoint Presentation</vt:lpstr>
      <vt:lpstr>Complexity of Graham’s Scan</vt:lpstr>
      <vt:lpstr>Jarvis March</vt:lpstr>
      <vt:lpstr>Jarvis March</vt:lpstr>
      <vt:lpstr>Find an extreme point</vt:lpstr>
      <vt:lpstr>Jarvis March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complexity</vt:lpstr>
      <vt:lpstr>Graham Scan vs. Jarvis March</vt:lpstr>
      <vt:lpstr>Chan’s algorithm</vt:lpstr>
      <vt:lpstr>Chan’s algorithm</vt:lpstr>
      <vt:lpstr>Chan’s algorithm</vt:lpstr>
      <vt:lpstr>Chan’s algorithm: Phase 1</vt:lpstr>
      <vt:lpstr>Chan’s algorithm: Phase 2</vt:lpstr>
      <vt:lpstr>Chan’s algorithm: Example</vt:lpstr>
      <vt:lpstr>Chan’s algorithm: Example</vt:lpstr>
      <vt:lpstr>Chan’s algorithm: Example</vt:lpstr>
      <vt:lpstr>Chan’s algorithm: Example</vt:lpstr>
      <vt:lpstr>Chan’s algorithm: Example</vt:lpstr>
      <vt:lpstr>Chan’s algorithm: Example</vt:lpstr>
      <vt:lpstr>Selecting H </vt:lpstr>
      <vt:lpstr>Selecting H </vt:lpstr>
      <vt:lpstr>Time complexity of Chan’s algorithm</vt:lpstr>
      <vt:lpstr>Time complexity of Chan’s algorithm</vt:lpstr>
      <vt:lpstr>Time complexity of Chan’s algorithm</vt:lpstr>
      <vt:lpstr>Time complexity of Chan’s algorithm</vt:lpstr>
      <vt:lpstr>Algorithms Correctness</vt:lpstr>
      <vt:lpstr> </vt:lpstr>
      <vt:lpstr>Correctness of Graham’s Scan </vt:lpstr>
      <vt:lpstr>Correctness of Graham’s Scan  </vt:lpstr>
      <vt:lpstr>Correctness of Graham’s Scan</vt:lpstr>
      <vt:lpstr>Correctness of Graham’s Scan </vt:lpstr>
      <vt:lpstr>Correctness of Jarvis March</vt:lpstr>
      <vt:lpstr>Correctness of Jarvis March </vt:lpstr>
      <vt:lpstr>Correctness of Jarvis March  </vt:lpstr>
      <vt:lpstr>Algorithms Correctness and Application </vt:lpstr>
      <vt:lpstr>Correctness of Chan’s Algorithm  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Appendix                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Divide &amp; Conquer</vt:lpstr>
      <vt:lpstr>Applications</vt:lpstr>
      <vt:lpstr>How to perform the binary search in Chan’s</vt:lpstr>
      <vt:lpstr>Intuition of binary search in Chan’s</vt:lpstr>
      <vt:lpstr>Intuition of binary search in Chan’s</vt:lpstr>
      <vt:lpstr>Intuition of binary search in Chan’s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Convex Hulls</dc:title>
  <cp:lastModifiedBy>qiguo</cp:lastModifiedBy>
  <cp:revision>9</cp:revision>
  <dcterms:modified xsi:type="dcterms:W3CDTF">2016-04-08T07:37:59Z</dcterms:modified>
</cp:coreProperties>
</file>