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66"/>
  </p:notesMasterIdLst>
  <p:sldIdLst>
    <p:sldId id="313" r:id="rId2"/>
    <p:sldId id="33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329" r:id="rId18"/>
    <p:sldId id="270" r:id="rId19"/>
    <p:sldId id="271" r:id="rId20"/>
    <p:sldId id="332" r:id="rId21"/>
    <p:sldId id="333" r:id="rId22"/>
    <p:sldId id="272" r:id="rId23"/>
    <p:sldId id="273" r:id="rId24"/>
    <p:sldId id="331" r:id="rId25"/>
    <p:sldId id="274" r:id="rId26"/>
    <p:sldId id="330" r:id="rId27"/>
    <p:sldId id="275" r:id="rId28"/>
    <p:sldId id="323" r:id="rId29"/>
    <p:sldId id="324" r:id="rId30"/>
    <p:sldId id="325" r:id="rId31"/>
    <p:sldId id="326" r:id="rId32"/>
    <p:sldId id="327" r:id="rId33"/>
    <p:sldId id="315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7" r:id="rId48"/>
    <p:sldId id="299" r:id="rId49"/>
    <p:sldId id="317" r:id="rId50"/>
    <p:sldId id="334" r:id="rId51"/>
    <p:sldId id="316" r:id="rId52"/>
    <p:sldId id="300" r:id="rId53"/>
    <p:sldId id="301" r:id="rId54"/>
    <p:sldId id="318" r:id="rId55"/>
    <p:sldId id="303" r:id="rId56"/>
    <p:sldId id="304" r:id="rId57"/>
    <p:sldId id="305" r:id="rId58"/>
    <p:sldId id="312" r:id="rId59"/>
    <p:sldId id="306" r:id="rId60"/>
    <p:sldId id="307" r:id="rId61"/>
    <p:sldId id="308" r:id="rId62"/>
    <p:sldId id="309" r:id="rId63"/>
    <p:sldId id="310" r:id="rId64"/>
    <p:sldId id="311" r:id="rId6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F90402-5B44-4D60-8A3D-D6B42E72D1E6}">
  <a:tblStyle styleId="{C9F90402-5B44-4D60-8A3D-D6B42E72D1E6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12" autoAdjust="0"/>
    <p:restoredTop sz="65913" autoAdjust="0"/>
  </p:normalViewPr>
  <p:slideViewPr>
    <p:cSldViewPr snapToGrid="0">
      <p:cViewPr varScale="1">
        <p:scale>
          <a:sx n="62" d="100"/>
          <a:sy n="62" d="100"/>
        </p:scale>
        <p:origin x="1242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76881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tching_(graph_theory)#cite_note-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241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Again, we do not know of a good deterministic approximation algorithms for any #P­complete problem. However, the situation changes appreciably if we permit ourselves the use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of randomization in the approximation algorithm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6879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Notice that when #(I) is not in the range [A(I)(1 – </a:t>
            </a:r>
            <a:r>
              <a:rPr lang="en" sz="1200" i="1">
                <a:solidFill>
                  <a:schemeClr val="dk1"/>
                </a:solidFill>
              </a:rPr>
              <a:t>ε</a:t>
            </a:r>
            <a:r>
              <a:rPr lang="en"/>
              <a:t>), A(I)(1 + </a:t>
            </a:r>
            <a:r>
              <a:rPr lang="en" sz="1200" i="1">
                <a:solidFill>
                  <a:schemeClr val="dk1"/>
                </a:solidFill>
              </a:rPr>
              <a:t>ε</a:t>
            </a:r>
            <a:r>
              <a:rPr lang="en"/>
              <a:t> )], an event that occurs with probability at most 1/4, we assume nothing about how far A(I) is from #(I).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529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694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500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600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8334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655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802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520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4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693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967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444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019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66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7344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182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A state </a:t>
            </a:r>
            <a:r>
              <a:rPr lang="en" sz="1050" i="1">
                <a:solidFill>
                  <a:srgbClr val="252525"/>
                </a:solidFill>
                <a:highlight>
                  <a:srgbClr val="FFFFFF"/>
                </a:highlight>
              </a:rPr>
              <a:t>i</a:t>
            </a: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 has </a:t>
            </a:r>
            <a:r>
              <a:rPr lang="en" sz="1050" b="1">
                <a:solidFill>
                  <a:srgbClr val="252525"/>
                </a:solidFill>
                <a:highlight>
                  <a:srgbClr val="FFFFFF"/>
                </a:highlight>
              </a:rPr>
              <a:t>period</a:t>
            </a: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 </a:t>
            </a:r>
            <a:r>
              <a:rPr lang="en" sz="1050" i="1">
                <a:solidFill>
                  <a:srgbClr val="252525"/>
                </a:solidFill>
                <a:highlight>
                  <a:srgbClr val="FFFFFF"/>
                </a:highlight>
              </a:rPr>
              <a:t>k</a:t>
            </a: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 if any return to state </a:t>
            </a:r>
            <a:r>
              <a:rPr lang="en" sz="1050" i="1">
                <a:solidFill>
                  <a:srgbClr val="252525"/>
                </a:solidFill>
                <a:highlight>
                  <a:srgbClr val="FFFFFF"/>
                </a:highlight>
              </a:rPr>
              <a:t>i</a:t>
            </a: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 must occur in multiples of </a:t>
            </a:r>
            <a:r>
              <a:rPr lang="en" sz="1050" i="1">
                <a:solidFill>
                  <a:srgbClr val="252525"/>
                </a:solidFill>
                <a:highlight>
                  <a:srgbClr val="FFFFFF"/>
                </a:highlight>
              </a:rPr>
              <a:t>k</a:t>
            </a: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 time steps. If </a:t>
            </a:r>
            <a:r>
              <a:rPr lang="en" sz="1050" i="1">
                <a:solidFill>
                  <a:srgbClr val="252525"/>
                </a:solidFill>
                <a:highlight>
                  <a:srgbClr val="FFFFFF"/>
                </a:highlight>
              </a:rPr>
              <a:t>k</a:t>
            </a: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 = 1, then the state is said to be </a:t>
            </a:r>
            <a:r>
              <a:rPr lang="en" sz="1050" b="1">
                <a:solidFill>
                  <a:srgbClr val="252525"/>
                </a:solidFill>
                <a:highlight>
                  <a:srgbClr val="FFFFFF"/>
                </a:highlight>
              </a:rPr>
              <a:t>aperiodic</a:t>
            </a: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A Markov chain is said to be </a:t>
            </a:r>
            <a:r>
              <a:rPr lang="en" sz="1050" b="1">
                <a:solidFill>
                  <a:srgbClr val="252525"/>
                </a:solidFill>
                <a:highlight>
                  <a:srgbClr val="FFFFFF"/>
                </a:highlight>
              </a:rPr>
              <a:t>irreducible</a:t>
            </a: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 if its state space is a single communicating class; in other words, if it is possible to get to any state from any state.</a:t>
            </a:r>
          </a:p>
        </p:txBody>
      </p:sp>
    </p:spTree>
    <p:extLst>
      <p:ext uri="{BB962C8B-B14F-4D97-AF65-F5344CB8AC3E}">
        <p14:creationId xmlns:p14="http://schemas.microsoft.com/office/powerpoint/2010/main" val="7792405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9823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8969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87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50" b="1">
                <a:solidFill>
                  <a:srgbClr val="252525"/>
                </a:solidFill>
                <a:highlight>
                  <a:srgbClr val="FFFFFF"/>
                </a:highlight>
              </a:rPr>
              <a:t>Unfortunately, we do not know of a good deterministic approximation algorithms for any #P-­complete problem.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050" b="1">
                <a:solidFill>
                  <a:srgbClr val="252525"/>
                </a:solidFill>
                <a:highlight>
                  <a:srgbClr val="FFFFFF"/>
                </a:highlight>
              </a:rPr>
              <a:t>However, the situation changes appreciably if we permit ourselves the use of randomization in the approximation algorithm.</a:t>
            </a:r>
          </a:p>
          <a:p>
            <a:pPr lvl="0">
              <a:spcBef>
                <a:spcPts val="0"/>
              </a:spcBef>
              <a:buNone/>
            </a:pPr>
            <a:endParaRPr sz="1050">
              <a:solidFill>
                <a:srgbClr val="252525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396637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5939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4487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695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89898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9978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46D2019-C6CD-4C44-8261-F637A92C3F3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952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Capacity is the probability that the </a:t>
            </a:r>
            <a:r>
              <a:rPr lang="en-US" dirty="0" err="1" smtClean="0"/>
              <a:t>markov</a:t>
            </a:r>
            <a:r>
              <a:rPr lang="en-US" dirty="0" smtClean="0"/>
              <a:t> chain</a:t>
            </a:r>
            <a:r>
              <a:rPr lang="en-US" baseline="0" dirty="0" smtClean="0"/>
              <a:t> in a state of S</a:t>
            </a:r>
          </a:p>
          <a:p>
            <a:r>
              <a:rPr lang="en-US" baseline="0" dirty="0" smtClean="0"/>
              <a:t>Ergodic flow is the probability that it will leave S </a:t>
            </a:r>
          </a:p>
          <a:p>
            <a:r>
              <a:rPr lang="en-US" baseline="0" dirty="0" smtClean="0"/>
              <a:t>Conductance is the probability that it will leave S conditional upon being inside a state in 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Higher the conductance, the lower the chance for the chain to get stuck inside S. If all sets S have high </a:t>
            </a:r>
            <a:r>
              <a:rPr lang="en-US" baseline="0" dirty="0" err="1" smtClean="0"/>
              <a:t>conductances</a:t>
            </a:r>
            <a:r>
              <a:rPr lang="en-US" baseline="0" dirty="0" smtClean="0"/>
              <a:t>, then the Markov chain will be rapidly mixing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91565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baseline="0" dirty="0" smtClean="0"/>
              <a:t> = size of perfect match (</a:t>
            </a:r>
            <a:r>
              <a:rPr lang="en-US" baseline="0" dirty="0" err="1" smtClean="0"/>
              <a:t>i</a:t>
            </a:r>
            <a:r>
              <a:rPr lang="en-US" baseline="0" dirty="0" smtClean="0"/>
              <a:t>.,e number of vertices in each group of the bi-partite graph)</a:t>
            </a:r>
          </a:p>
          <a:p>
            <a:endParaRPr lang="en-US" baseline="0" dirty="0" smtClean="0"/>
          </a:p>
          <a:p>
            <a:r>
              <a:rPr lang="en-US" baseline="0" dirty="0" smtClean="0"/>
              <a:t>By proving the lower bound being polynomial in n, we indirectly prove the upper bound polynomial in n, which proves that the number of steps in polynomial in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46D2019-C6CD-4C44-8261-F637A92C3F3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391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Remember that this is purely a theoretical exercise to prove the upper bound on the number of steps needed for the Markov chain to approximate a near uniform generation. We do NOT need to calculate the following during run-time.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46D2019-C6CD-4C44-8261-F637A92C3F3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765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baseline="0" dirty="0" smtClean="0"/>
              <a:t> = size of perfect match (</a:t>
            </a:r>
            <a:r>
              <a:rPr lang="en-US" baseline="0" dirty="0" err="1" smtClean="0"/>
              <a:t>i</a:t>
            </a:r>
            <a:r>
              <a:rPr lang="en-US" baseline="0" dirty="0" smtClean="0"/>
              <a:t>.,e number of vertices in each group of the bi-partite graph)</a:t>
            </a:r>
          </a:p>
          <a:p>
            <a:endParaRPr lang="en-US" baseline="0" dirty="0" smtClean="0"/>
          </a:p>
          <a:p>
            <a:r>
              <a:rPr lang="en-US" baseline="0" dirty="0" smtClean="0"/>
              <a:t>By proving the lower bound being polynomial in n, we indirectly prove the upper bound polynomial in n, which proves that the number of steps in polynomial in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46D2019-C6CD-4C44-8261-F637A92C3F3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One has to distinguish between algorithms that use the random input to reduce the expected running time or memory usage, but always terminate with a correct result in a bounded amount of time </a:t>
            </a:r>
            <a:r>
              <a:rPr lang="en" sz="1050">
                <a:solidFill>
                  <a:srgbClr val="252525"/>
                </a:solidFill>
              </a:rPr>
              <a:t>(given an array with “a” in it - find “a”. This first types randomly picks an element until “a” is found)</a:t>
            </a: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, and </a:t>
            </a:r>
            <a:r>
              <a:rPr lang="en" sz="1050" b="1">
                <a:solidFill>
                  <a:srgbClr val="252525"/>
                </a:solidFill>
                <a:highlight>
                  <a:srgbClr val="FFFFFF"/>
                </a:highlight>
              </a:rPr>
              <a:t>probabilistic algorithms</a:t>
            </a: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, which, depending on the random input, have a chance of producing an incorrect result or fail to produce a result either by signalling a failure or failing to terminate (randomly pick an element for upto k times or until “a” is found).</a:t>
            </a:r>
          </a:p>
          <a:p>
            <a:pPr lvl="0" rtl="0">
              <a:spcBef>
                <a:spcPts val="0"/>
              </a:spcBef>
              <a:buNone/>
            </a:pPr>
            <a:endParaRPr sz="105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bounded-error is on false positive: output Yes, but it was actually a No</a:t>
            </a:r>
          </a:p>
          <a:p>
            <a:pPr lvl="0" rtl="0">
              <a:spcBef>
                <a:spcPts val="0"/>
              </a:spcBef>
              <a:buNone/>
            </a:pPr>
            <a:endParaRPr sz="105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105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sz="1050">
              <a:solidFill>
                <a:srgbClr val="252525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038550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edge</a:t>
            </a:r>
            <a:r>
              <a:rPr lang="en-US" baseline="0" dirty="0" smtClean="0"/>
              <a:t> = 1 transition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46D2019-C6CD-4C44-8261-F637A92C3F3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244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½ probability that it will not transition (x-&gt;x)</a:t>
            </a:r>
            <a:endParaRPr lang="en-US" b="0" dirty="0" smtClean="0">
              <a:effectLst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½ probability that it will pick e from |E| and perform an augment, reduce or rotate.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46D2019-C6CD-4C44-8261-F637A92C3F3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785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Remember that this is purely a theoretical exercise to prove the upper bound on the number of steps needed for the Markov chain to approximate a near uniform generation. We do NOT need to calculate the following during run-time.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46D2019-C6CD-4C44-8261-F637A92C3F3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617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 2:</a:t>
            </a:r>
            <a:r>
              <a:rPr lang="en-US" baseline="0" dirty="0" smtClean="0"/>
              <a:t> Augment</a:t>
            </a:r>
          </a:p>
          <a:p>
            <a:r>
              <a:rPr lang="en-US" baseline="0" dirty="0" smtClean="0"/>
              <a:t>Case 3: Rotate &amp; Augment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46D2019-C6CD-4C44-8261-F637A92C3F3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196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46D2019-C6CD-4C44-8261-F637A92C3F3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986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The only perfect matching that chooses m as its partner is m itself.  It requires n Reduce operations to reach any near </a:t>
            </a:r>
            <a:r>
              <a:rPr lang="en-US" sz="1200" dirty="0" err="1" smtClean="0"/>
              <a:t>near</a:t>
            </a:r>
            <a:r>
              <a:rPr lang="en-US" sz="1200" dirty="0" smtClean="0"/>
              <a:t> perfect matching adjacent to m. The number of near perfect matchings at distance exactly 2 from m is at most n(n-1). </a:t>
            </a:r>
          </a:p>
          <a:p>
            <a:pPr marL="0" indent="0">
              <a:buNone/>
            </a:pPr>
            <a:r>
              <a:rPr lang="en-US" sz="1200" dirty="0" smtClean="0"/>
              <a:t>Thus, there are at most </a:t>
            </a:r>
            <a:r>
              <a:rPr lang="en-US" sz="1200" dirty="0" err="1" smtClean="0"/>
              <a:t>n+n</a:t>
            </a:r>
            <a:r>
              <a:rPr lang="en-US" sz="1200" dirty="0" smtClean="0"/>
              <a:t>(n-1) different near perfect matchings within distance of two of m.</a:t>
            </a:r>
            <a:endParaRPr lang="en-SG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46D2019-C6CD-4C44-8261-F637A92C3F3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022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E46D2019-C6CD-4C44-8261-F637A92C3F3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639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52499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A </a:t>
            </a:r>
            <a:r>
              <a:rPr lang="en" sz="1050" b="1">
                <a:solidFill>
                  <a:srgbClr val="252525"/>
                </a:solidFill>
                <a:highlight>
                  <a:srgbClr val="FFFFFF"/>
                </a:highlight>
              </a:rPr>
              <a:t>maximal matching</a:t>
            </a: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 is a matching </a:t>
            </a:r>
            <a:r>
              <a:rPr lang="en" sz="1050" i="1">
                <a:solidFill>
                  <a:srgbClr val="252525"/>
                </a:solidFill>
                <a:highlight>
                  <a:srgbClr val="FFFFFF"/>
                </a:highlight>
              </a:rPr>
              <a:t>M</a:t>
            </a: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 of a graph </a:t>
            </a:r>
            <a:r>
              <a:rPr lang="en" sz="1050" i="1">
                <a:solidFill>
                  <a:srgbClr val="252525"/>
                </a:solidFill>
                <a:highlight>
                  <a:srgbClr val="FFFFFF"/>
                </a:highlight>
              </a:rPr>
              <a:t>G</a:t>
            </a: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 with the property that if any edge not in </a:t>
            </a:r>
            <a:r>
              <a:rPr lang="en" sz="1050" i="1">
                <a:solidFill>
                  <a:srgbClr val="252525"/>
                </a:solidFill>
                <a:highlight>
                  <a:srgbClr val="FFFFFF"/>
                </a:highlight>
              </a:rPr>
              <a:t>M</a:t>
            </a: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 is added to </a:t>
            </a:r>
            <a:r>
              <a:rPr lang="en" sz="1050" i="1">
                <a:solidFill>
                  <a:srgbClr val="252525"/>
                </a:solidFill>
                <a:highlight>
                  <a:srgbClr val="FFFFFF"/>
                </a:highlight>
              </a:rPr>
              <a:t>M</a:t>
            </a: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, it is no longer a matching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A </a:t>
            </a:r>
            <a:r>
              <a:rPr lang="en" sz="1050" b="1">
                <a:solidFill>
                  <a:srgbClr val="252525"/>
                </a:solidFill>
                <a:highlight>
                  <a:srgbClr val="FFFFFF"/>
                </a:highlight>
              </a:rPr>
              <a:t>maximum matching</a:t>
            </a: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 (also known as maximum-cardinality matching</a:t>
            </a:r>
            <a:r>
              <a:rPr lang="en" sz="1400" baseline="30000">
                <a:solidFill>
                  <a:srgbClr val="0B0080"/>
                </a:solidFill>
                <a:highlight>
                  <a:srgbClr val="FFFFFF"/>
                </a:highlight>
                <a:hlinkClick r:id="rId3"/>
              </a:rPr>
              <a:t>[1]</a:t>
            </a: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) is a matching that contains the largest possible number of edges. Note that every maximum matching is maximal, but not every maximal matching is a maximum matching.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50">
                <a:solidFill>
                  <a:srgbClr val="252525"/>
                </a:solidFill>
                <a:highlight>
                  <a:srgbClr val="FFFFFF"/>
                </a:highlight>
              </a:rPr>
              <a:t>Perfect matching is maximum and thus maximal.</a:t>
            </a:r>
          </a:p>
          <a:p>
            <a:pPr lvl="0">
              <a:spcBef>
                <a:spcPts val="0"/>
              </a:spcBef>
              <a:buNone/>
            </a:pPr>
            <a:endParaRPr sz="1050">
              <a:solidFill>
                <a:srgbClr val="252525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99935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Application: suppose that a set P of people are all seeking jobs from among a set of J jobs, with not all people suitable for all jobs. This situation can be modeled as a bipartite graph (P,J,E) where an edge connects each job-seeker with each suitable job. A perfect matching describes a way of simultaneously satisfying all job-seekers and filling all jobs</a:t>
            </a:r>
          </a:p>
        </p:txBody>
      </p:sp>
    </p:spTree>
    <p:extLst>
      <p:ext uri="{BB962C8B-B14F-4D97-AF65-F5344CB8AC3E}">
        <p14:creationId xmlns:p14="http://schemas.microsoft.com/office/powerpoint/2010/main" val="2284539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959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649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16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0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980000"/>
              </a:buClr>
              <a:buSzPct val="100000"/>
              <a:buNone/>
              <a:defRPr sz="2800">
                <a:solidFill>
                  <a:srgbClr val="980000"/>
                </a:solidFill>
              </a:defRPr>
            </a:lvl1pPr>
            <a:lvl2pPr lvl="1">
              <a:spcBef>
                <a:spcPts val="0"/>
              </a:spcBef>
              <a:buClr>
                <a:srgbClr val="980000"/>
              </a:buClr>
              <a:buSzPct val="100000"/>
              <a:buNone/>
              <a:defRPr sz="2800">
                <a:solidFill>
                  <a:srgbClr val="980000"/>
                </a:solidFill>
              </a:defRPr>
            </a:lvl2pPr>
            <a:lvl3pPr lvl="2">
              <a:spcBef>
                <a:spcPts val="0"/>
              </a:spcBef>
              <a:buClr>
                <a:srgbClr val="980000"/>
              </a:buClr>
              <a:buSzPct val="100000"/>
              <a:buNone/>
              <a:defRPr sz="2800">
                <a:solidFill>
                  <a:srgbClr val="980000"/>
                </a:solidFill>
              </a:defRPr>
            </a:lvl3pPr>
            <a:lvl4pPr lvl="3">
              <a:spcBef>
                <a:spcPts val="0"/>
              </a:spcBef>
              <a:buClr>
                <a:srgbClr val="980000"/>
              </a:buClr>
              <a:buSzPct val="100000"/>
              <a:buNone/>
              <a:defRPr sz="2800">
                <a:solidFill>
                  <a:srgbClr val="980000"/>
                </a:solidFill>
              </a:defRPr>
            </a:lvl4pPr>
            <a:lvl5pPr lvl="4">
              <a:spcBef>
                <a:spcPts val="0"/>
              </a:spcBef>
              <a:buClr>
                <a:srgbClr val="980000"/>
              </a:buClr>
              <a:buSzPct val="100000"/>
              <a:buNone/>
              <a:defRPr sz="2800">
                <a:solidFill>
                  <a:srgbClr val="980000"/>
                </a:solidFill>
              </a:defRPr>
            </a:lvl5pPr>
            <a:lvl6pPr lvl="5">
              <a:spcBef>
                <a:spcPts val="0"/>
              </a:spcBef>
              <a:buClr>
                <a:srgbClr val="980000"/>
              </a:buClr>
              <a:buSzPct val="100000"/>
              <a:buNone/>
              <a:defRPr sz="2800">
                <a:solidFill>
                  <a:srgbClr val="980000"/>
                </a:solidFill>
              </a:defRPr>
            </a:lvl6pPr>
            <a:lvl7pPr lvl="6">
              <a:spcBef>
                <a:spcPts val="0"/>
              </a:spcBef>
              <a:buClr>
                <a:srgbClr val="980000"/>
              </a:buClr>
              <a:buSzPct val="100000"/>
              <a:buNone/>
              <a:defRPr sz="2800">
                <a:solidFill>
                  <a:srgbClr val="980000"/>
                </a:solidFill>
              </a:defRPr>
            </a:lvl7pPr>
            <a:lvl8pPr lvl="7">
              <a:spcBef>
                <a:spcPts val="0"/>
              </a:spcBef>
              <a:buClr>
                <a:srgbClr val="980000"/>
              </a:buClr>
              <a:buSzPct val="100000"/>
              <a:buNone/>
              <a:defRPr sz="2800">
                <a:solidFill>
                  <a:srgbClr val="980000"/>
                </a:solidFill>
              </a:defRPr>
            </a:lvl8pPr>
            <a:lvl9pPr lvl="8">
              <a:spcBef>
                <a:spcPts val="0"/>
              </a:spcBef>
              <a:buClr>
                <a:srgbClr val="980000"/>
              </a:buClr>
              <a:buSzPct val="100000"/>
              <a:buNone/>
              <a:defRPr sz="2800">
                <a:solidFill>
                  <a:srgbClr val="980000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 smtClean="0"/>
              <a:t>Randomized Algorithms</a:t>
            </a:r>
            <a:endParaRPr lang="en-S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sz="2000" dirty="0" smtClean="0"/>
              <a:t>Hung Dang, </a:t>
            </a:r>
            <a:r>
              <a:rPr lang="en-SG" sz="2000" dirty="0" err="1" smtClean="0"/>
              <a:t>Zheyuan</a:t>
            </a:r>
            <a:r>
              <a:rPr lang="en-SG" sz="2000" dirty="0" smtClean="0"/>
              <a:t> Gao, </a:t>
            </a:r>
            <a:r>
              <a:rPr lang="en" sz="2000" dirty="0" smtClean="0"/>
              <a:t>Irvan Jahja, </a:t>
            </a:r>
            <a:r>
              <a:rPr lang="en-SG" sz="2000" dirty="0" err="1" smtClean="0"/>
              <a:t>Loi</a:t>
            </a:r>
            <a:r>
              <a:rPr lang="en-SG" sz="2000" dirty="0" smtClean="0"/>
              <a:t> </a:t>
            </a:r>
            <a:r>
              <a:rPr lang="en-SG" sz="2000" dirty="0" err="1" smtClean="0"/>
              <a:t>Luu</a:t>
            </a:r>
            <a:r>
              <a:rPr lang="en-SG" sz="2000" dirty="0" smtClean="0"/>
              <a:t>, Divya Sivasankaran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25887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Permanent of a matrix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bg2"/>
                </a:solidFill>
              </a:rPr>
              <a:t>Expanding along the first column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037" y="1676400"/>
            <a:ext cx="5495925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Permanent of a matrix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dirty="0">
                <a:solidFill>
                  <a:schemeClr val="bg2"/>
                </a:solidFill>
              </a:rPr>
              <a:t>Expanding along the last row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037" y="1676400"/>
            <a:ext cx="5495925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Definitions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i="1" dirty="0">
                <a:solidFill>
                  <a:schemeClr val="bg2"/>
                </a:solidFill>
              </a:rPr>
              <a:t>A polynomial approximation scheme (PAS)</a:t>
            </a:r>
            <a:r>
              <a:rPr lang="en" dirty="0">
                <a:solidFill>
                  <a:schemeClr val="bg2"/>
                </a:solidFill>
              </a:rPr>
              <a:t> for a counting problem is a </a:t>
            </a:r>
            <a:r>
              <a:rPr lang="en" i="1" dirty="0">
                <a:solidFill>
                  <a:srgbClr val="0070C0"/>
                </a:solidFill>
              </a:rPr>
              <a:t>deterministic</a:t>
            </a:r>
            <a:r>
              <a:rPr lang="en" dirty="0">
                <a:solidFill>
                  <a:schemeClr val="bg2"/>
                </a:solidFill>
              </a:rPr>
              <a:t> algorithm that takes an input instance </a:t>
            </a:r>
            <a:r>
              <a:rPr lang="en" i="1" dirty="0">
                <a:solidFill>
                  <a:schemeClr val="bg2"/>
                </a:solidFill>
              </a:rPr>
              <a:t>I</a:t>
            </a:r>
            <a:r>
              <a:rPr lang="en" dirty="0">
                <a:solidFill>
                  <a:schemeClr val="bg2"/>
                </a:solidFill>
              </a:rPr>
              <a:t> and a real number ε &gt; 0, and in time polynomial in n = |</a:t>
            </a:r>
            <a:r>
              <a:rPr lang="en" i="1" dirty="0">
                <a:solidFill>
                  <a:schemeClr val="bg2"/>
                </a:solidFill>
              </a:rPr>
              <a:t>I</a:t>
            </a:r>
            <a:r>
              <a:rPr lang="en" dirty="0">
                <a:solidFill>
                  <a:schemeClr val="bg2"/>
                </a:solidFill>
              </a:rPr>
              <a:t>| produces an output A(</a:t>
            </a:r>
            <a:r>
              <a:rPr lang="en" i="1" dirty="0">
                <a:solidFill>
                  <a:schemeClr val="bg2"/>
                </a:solidFill>
              </a:rPr>
              <a:t>I</a:t>
            </a:r>
            <a:r>
              <a:rPr lang="en" dirty="0">
                <a:solidFill>
                  <a:schemeClr val="bg2"/>
                </a:solidFill>
              </a:rPr>
              <a:t>) such that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 b="1" i="1" dirty="0">
                <a:solidFill>
                  <a:schemeClr val="bg2"/>
                </a:solidFill>
              </a:rPr>
              <a:t>(1 - ε) #(I) ≤ A(I) (1 + ε) #(I)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i="1" dirty="0">
                <a:solidFill>
                  <a:schemeClr val="bg2"/>
                </a:solidFill>
              </a:rPr>
              <a:t>A fully polynomial approximation scheme (FPAS)</a:t>
            </a:r>
            <a:r>
              <a:rPr lang="en" dirty="0">
                <a:solidFill>
                  <a:schemeClr val="bg2"/>
                </a:solidFill>
              </a:rPr>
              <a:t> is a PAS whose running time is </a:t>
            </a:r>
            <a:r>
              <a:rPr lang="en" i="1" dirty="0">
                <a:solidFill>
                  <a:schemeClr val="bg2"/>
                </a:solidFill>
              </a:rPr>
              <a:t>polynomially bounded in both n and 1/ε</a:t>
            </a:r>
            <a:r>
              <a:rPr lang="en" dirty="0">
                <a:solidFill>
                  <a:schemeClr val="bg2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Definitions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b="1" i="1" dirty="0">
                <a:solidFill>
                  <a:schemeClr val="bg2"/>
                </a:solidFill>
              </a:rPr>
              <a:t>A polynomial randomized approximation scheme (PRAS)</a:t>
            </a:r>
            <a:r>
              <a:rPr lang="en" dirty="0">
                <a:solidFill>
                  <a:schemeClr val="bg2"/>
                </a:solidFill>
              </a:rPr>
              <a:t> for a counting problem is a </a:t>
            </a:r>
            <a:r>
              <a:rPr lang="en" i="1" dirty="0">
                <a:solidFill>
                  <a:srgbClr val="0070C0"/>
                </a:solidFill>
              </a:rPr>
              <a:t>randomized</a:t>
            </a:r>
            <a:r>
              <a:rPr lang="en" dirty="0">
                <a:solidFill>
                  <a:schemeClr val="bg2"/>
                </a:solidFill>
              </a:rPr>
              <a:t> algorithm that takes an input instance </a:t>
            </a:r>
            <a:r>
              <a:rPr lang="en" i="1" dirty="0">
                <a:solidFill>
                  <a:schemeClr val="bg2"/>
                </a:solidFill>
              </a:rPr>
              <a:t>I</a:t>
            </a:r>
            <a:r>
              <a:rPr lang="en" dirty="0">
                <a:solidFill>
                  <a:schemeClr val="bg2"/>
                </a:solidFill>
              </a:rPr>
              <a:t> and a real number  ε &gt; 0, and in time polynomial in n = |</a:t>
            </a:r>
            <a:r>
              <a:rPr lang="en" i="1" dirty="0">
                <a:solidFill>
                  <a:schemeClr val="bg2"/>
                </a:solidFill>
              </a:rPr>
              <a:t>I</a:t>
            </a:r>
            <a:r>
              <a:rPr lang="en" dirty="0">
                <a:solidFill>
                  <a:schemeClr val="bg2"/>
                </a:solidFill>
              </a:rPr>
              <a:t>| produces an output A(</a:t>
            </a:r>
            <a:r>
              <a:rPr lang="en" i="1" dirty="0">
                <a:solidFill>
                  <a:schemeClr val="bg2"/>
                </a:solidFill>
              </a:rPr>
              <a:t>I</a:t>
            </a:r>
            <a:r>
              <a:rPr lang="en" dirty="0">
                <a:solidFill>
                  <a:schemeClr val="bg2"/>
                </a:solidFill>
              </a:rPr>
              <a:t>) such that</a:t>
            </a:r>
          </a:p>
          <a:p>
            <a:pPr lvl="0">
              <a:buClr>
                <a:schemeClr val="dk1"/>
              </a:buClr>
              <a:buSzPct val="61111"/>
            </a:pPr>
            <a:r>
              <a:rPr lang="en" dirty="0">
                <a:solidFill>
                  <a:schemeClr val="bg2"/>
                </a:solidFill>
              </a:rPr>
              <a:t>		</a:t>
            </a:r>
            <a:r>
              <a:rPr lang="en" b="1" dirty="0">
                <a:solidFill>
                  <a:schemeClr val="bg2"/>
                </a:solidFill>
              </a:rPr>
              <a:t>Pr[</a:t>
            </a:r>
            <a:r>
              <a:rPr lang="en" b="1" i="1" dirty="0">
                <a:solidFill>
                  <a:schemeClr val="bg2"/>
                </a:solidFill>
              </a:rPr>
              <a:t>(1 - ε) #(I) ≤ A(I) ≤ (1 + ε) #(I)</a:t>
            </a:r>
            <a:r>
              <a:rPr lang="en" b="1" dirty="0">
                <a:solidFill>
                  <a:schemeClr val="bg2"/>
                </a:solidFill>
              </a:rPr>
              <a:t>] ≥ </a:t>
            </a:r>
            <a:r>
              <a:rPr lang="en" b="1" dirty="0" smtClean="0">
                <a:solidFill>
                  <a:schemeClr val="bg2"/>
                </a:solidFill>
              </a:rPr>
              <a:t>1-</a:t>
            </a:r>
            <a:r>
              <a:rPr lang="en" b="1" dirty="0" smtClean="0"/>
              <a:t>δ </a:t>
            </a:r>
          </a:p>
          <a:p>
            <a:pPr lvl="0">
              <a:buClr>
                <a:schemeClr val="dk1"/>
              </a:buClr>
              <a:buSzPct val="61111"/>
            </a:pPr>
            <a:r>
              <a:rPr lang="en" dirty="0" smtClean="0">
                <a:solidFill>
                  <a:schemeClr val="bg2"/>
                </a:solidFill>
              </a:rPr>
              <a:t>A </a:t>
            </a:r>
            <a:r>
              <a:rPr lang="en" dirty="0">
                <a:solidFill>
                  <a:schemeClr val="bg2"/>
                </a:solidFill>
              </a:rPr>
              <a:t>fully polynomial randomized approximation scheme </a:t>
            </a:r>
            <a:r>
              <a:rPr lang="en" dirty="0"/>
              <a:t>(ε,δ)-FPRAS </a:t>
            </a:r>
            <a:r>
              <a:rPr lang="en" dirty="0" smtClean="0">
                <a:solidFill>
                  <a:schemeClr val="bg2"/>
                </a:solidFill>
              </a:rPr>
              <a:t>is </a:t>
            </a:r>
            <a:r>
              <a:rPr lang="en" dirty="0">
                <a:solidFill>
                  <a:schemeClr val="bg2"/>
                </a:solidFill>
              </a:rPr>
              <a:t>a </a:t>
            </a:r>
            <a:r>
              <a:rPr lang="en" i="1" dirty="0">
                <a:solidFill>
                  <a:schemeClr val="bg2"/>
                </a:solidFill>
              </a:rPr>
              <a:t>PRAS</a:t>
            </a:r>
            <a:r>
              <a:rPr lang="en" dirty="0">
                <a:solidFill>
                  <a:schemeClr val="bg2"/>
                </a:solidFill>
              </a:rPr>
              <a:t> whose running time is </a:t>
            </a:r>
            <a:r>
              <a:rPr lang="en" i="1" dirty="0">
                <a:solidFill>
                  <a:schemeClr val="bg2"/>
                </a:solidFill>
              </a:rPr>
              <a:t>polynomially bounded in </a:t>
            </a:r>
            <a:r>
              <a:rPr lang="en" i="1" dirty="0" smtClean="0"/>
              <a:t>n</a:t>
            </a:r>
            <a:r>
              <a:rPr lang="en" i="1" dirty="0"/>
              <a:t>, 1/ε, and log 1/δ</a:t>
            </a:r>
            <a:endParaRPr lang="en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 smtClean="0"/>
              <a:t>DNF Counting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 err="1" smtClean="0"/>
              <a:t>Zheyuan</a:t>
            </a:r>
            <a:r>
              <a:rPr lang="en-SG" dirty="0" smtClean="0"/>
              <a:t> Gao</a:t>
            </a:r>
            <a:endParaRPr lang="en-SG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DNF Counting Problem	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Disjunctive normal form(DNF)</a:t>
            </a:r>
            <a:r>
              <a:rPr lang="en" dirty="0"/>
              <a:t>:  F(X</a:t>
            </a:r>
            <a:r>
              <a:rPr lang="en" baseline="-25000" dirty="0"/>
              <a:t>1 </a:t>
            </a:r>
            <a:r>
              <a:rPr lang="en" dirty="0"/>
              <a:t>,X</a:t>
            </a:r>
            <a:r>
              <a:rPr lang="en" baseline="-25000" dirty="0"/>
              <a:t>2</a:t>
            </a:r>
            <a:r>
              <a:rPr lang="en" dirty="0"/>
              <a:t>...X</a:t>
            </a:r>
            <a:r>
              <a:rPr lang="en" baseline="-25000" dirty="0"/>
              <a:t>n</a:t>
            </a:r>
            <a:r>
              <a:rPr lang="en" dirty="0"/>
              <a:t>)=C</a:t>
            </a:r>
            <a:r>
              <a:rPr lang="en" baseline="-25000" dirty="0"/>
              <a:t>1 </a:t>
            </a:r>
            <a:r>
              <a:rPr lang="en" dirty="0"/>
              <a:t>∨C</a:t>
            </a:r>
            <a:r>
              <a:rPr lang="en" baseline="-25000" dirty="0"/>
              <a:t>2</a:t>
            </a:r>
            <a:r>
              <a:rPr lang="en" dirty="0"/>
              <a:t>...∨C</a:t>
            </a:r>
            <a:r>
              <a:rPr lang="en" baseline="-25000" dirty="0"/>
              <a:t>n</a:t>
            </a:r>
            <a:r>
              <a:rPr lang="en" dirty="0"/>
              <a:t>,  C</a:t>
            </a:r>
            <a:r>
              <a:rPr lang="en" baseline="-25000" dirty="0"/>
              <a:t>i</a:t>
            </a:r>
            <a:r>
              <a:rPr lang="en" dirty="0"/>
              <a:t>=L</a:t>
            </a:r>
            <a:r>
              <a:rPr lang="en" baseline="-25000" dirty="0"/>
              <a:t>1 </a:t>
            </a:r>
            <a:r>
              <a:rPr lang="en" dirty="0"/>
              <a:t>∧L</a:t>
            </a:r>
            <a:r>
              <a:rPr lang="en" baseline="-25000" dirty="0"/>
              <a:t>2</a:t>
            </a:r>
            <a:r>
              <a:rPr lang="en" dirty="0"/>
              <a:t>...∧L</a:t>
            </a:r>
            <a:r>
              <a:rPr lang="en" baseline="-25000" dirty="0"/>
              <a:t>ri,  </a:t>
            </a:r>
            <a:r>
              <a:rPr lang="en" dirty="0"/>
              <a:t>L</a:t>
            </a:r>
            <a:r>
              <a:rPr lang="en" baseline="-25000" dirty="0"/>
              <a:t>j</a:t>
            </a:r>
            <a:r>
              <a:rPr lang="en" dirty="0"/>
              <a:t> is either X</a:t>
            </a:r>
            <a:r>
              <a:rPr lang="en" baseline="-25000" dirty="0"/>
              <a:t>k</a:t>
            </a:r>
            <a:r>
              <a:rPr lang="en" dirty="0"/>
              <a:t>or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/>
              <a:t>Truth assignment: </a:t>
            </a:r>
            <a:r>
              <a:rPr lang="en" b="1" dirty="0" smtClean="0"/>
              <a:t>x</a:t>
            </a:r>
            <a:r>
              <a:rPr lang="en" dirty="0" smtClean="0"/>
              <a:t>=(</a:t>
            </a:r>
            <a:r>
              <a:rPr lang="en" dirty="0"/>
              <a:t>x</a:t>
            </a:r>
            <a:r>
              <a:rPr lang="en" baseline="-25000" dirty="0" smtClean="0"/>
              <a:t>1,...,</a:t>
            </a:r>
            <a:r>
              <a:rPr lang="en" dirty="0"/>
              <a:t>x</a:t>
            </a:r>
            <a:r>
              <a:rPr lang="en" baseline="-25000" dirty="0" smtClean="0"/>
              <a:t>n</a:t>
            </a:r>
            <a:r>
              <a:rPr lang="en" dirty="0"/>
              <a:t>) satisfies </a:t>
            </a:r>
            <a:r>
              <a:rPr lang="en" dirty="0" smtClean="0"/>
              <a:t>F(x</a:t>
            </a:r>
            <a:r>
              <a:rPr lang="en" baseline="-25000" dirty="0" smtClean="0"/>
              <a:t>1 </a:t>
            </a:r>
            <a:r>
              <a:rPr lang="en" dirty="0" smtClean="0"/>
              <a:t>,x</a:t>
            </a:r>
            <a:r>
              <a:rPr lang="en" baseline="-25000" dirty="0" smtClean="0"/>
              <a:t>2</a:t>
            </a:r>
            <a:r>
              <a:rPr lang="en" dirty="0" smtClean="0"/>
              <a:t>...x</a:t>
            </a:r>
            <a:r>
              <a:rPr lang="en" baseline="-25000" dirty="0" smtClean="0"/>
              <a:t>n</a:t>
            </a:r>
            <a:r>
              <a:rPr lang="en" dirty="0"/>
              <a:t>)=1 or True.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/>
              <a:t>#F: </a:t>
            </a:r>
            <a:r>
              <a:rPr lang="en" dirty="0"/>
              <a:t>Number of distinct satisfying assignments of formula F(0&lt;#F⩽2</a:t>
            </a:r>
            <a:r>
              <a:rPr lang="en" baseline="30000" dirty="0"/>
              <a:t>n</a:t>
            </a:r>
            <a:r>
              <a:rPr lang="en" dirty="0"/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/>
              <a:t>DNF Counting Problem:</a:t>
            </a:r>
            <a:r>
              <a:rPr lang="en" dirty="0"/>
              <a:t> Compute the value of #F.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Attemption </a:t>
            </a:r>
            <a:r>
              <a:rPr lang="en" dirty="0" smtClean="0"/>
              <a:t>of </a:t>
            </a:r>
            <a:r>
              <a:rPr lang="en" dirty="0"/>
              <a:t>construct (ε,δ)-FPRAS for this problem</a:t>
            </a:r>
            <a:r>
              <a:rPr lang="en" dirty="0" smtClean="0"/>
              <a:t>.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5012" y="1520700"/>
            <a:ext cx="371475" cy="3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An Unsuccessful Attempt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3" name="Shape 223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US" sz="1600" dirty="0" smtClean="0"/>
                  <a:t>Abstract Problem: Let G be the set of all true assignments for F. We need to estimate |G|</a:t>
                </a:r>
                <a:endParaRPr lang="en-US" sz="1600" i="1" dirty="0" smtClean="0"/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-US" sz="1600" dirty="0" smtClean="0"/>
                  <a:t>Solution:</a:t>
                </a:r>
                <a:r>
                  <a:rPr lang="en-US" sz="1600" b="1" dirty="0" smtClean="0"/>
                  <a:t>Classical Monte Carlo Method：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-US" sz="1600" b="1" dirty="0" smtClean="0"/>
                  <a:t>                                           Z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|</m:t>
                    </m:r>
                    <m:nary>
                      <m:naryPr>
                        <m:chr m:val="∑"/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f>
                          <m:f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den>
                        </m:f>
                      </m:e>
                    </m:nary>
                  </m:oMath>
                </a14:m>
                <a:endParaRPr lang="en-US" b="1" dirty="0"/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Monte Carlo works by</a:t>
                </a:r>
              </a:p>
              <a:p>
                <a:pPr marL="171450" lvl="0" indent="-171450" rtl="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Sampling from a distribution Y to estimate it’s mean</a:t>
                </a:r>
              </a:p>
              <a:p>
                <a:pPr marL="171450" lvl="0" indent="-171450" rtl="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Higher sampling leads to higher accuracy</a:t>
                </a:r>
              </a:p>
              <a:p>
                <a:pPr lvl="0"/>
                <a:r>
                  <a:rPr lang="en-US" sz="1600" dirty="0" smtClean="0">
                    <a:solidFill>
                      <a:schemeClr val="bg2"/>
                    </a:solidFill>
                  </a:rPr>
                  <a:t>How many samples do we need to take to guarantee 1-δ accuracy?</a:t>
                </a:r>
                <a:endParaRPr lang="en-US" sz="1600" dirty="0">
                  <a:solidFill>
                    <a:schemeClr val="bg2"/>
                  </a:solidFill>
                </a:endParaRPr>
              </a:p>
              <a:p>
                <a:pPr lvl="0">
                  <a:spcBef>
                    <a:spcPts val="0"/>
                  </a:spcBef>
                  <a:buNone/>
                </a:pPr>
                <a:endParaRPr sz="1200" dirty="0"/>
              </a:p>
            </p:txBody>
          </p:sp>
        </mc:Choice>
        <mc:Fallback>
          <p:sp>
            <p:nvSpPr>
              <p:cNvPr id="223" name="Shape 22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 rotWithShape="0">
                <a:blip r:embed="rId3"/>
                <a:stretch>
                  <a:fillRect l="-358" b="-267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" name="Shape 226"/>
          <p:cNvSpPr txBox="1"/>
          <p:nvPr/>
        </p:nvSpPr>
        <p:spPr>
          <a:xfrm>
            <a:off x="5021452" y="1679401"/>
            <a:ext cx="3640368" cy="1683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 dirty="0">
                <a:solidFill>
                  <a:schemeClr val="dk2"/>
                </a:solidFill>
              </a:rPr>
              <a:t>Z</a:t>
            </a:r>
            <a:r>
              <a:rPr lang="en" sz="1200" dirty="0">
                <a:solidFill>
                  <a:schemeClr val="dk2"/>
                </a:solidFill>
              </a:rPr>
              <a:t>: </a:t>
            </a:r>
            <a:r>
              <a:rPr lang="en" sz="1200" dirty="0" smtClean="0">
                <a:solidFill>
                  <a:schemeClr val="dk2"/>
                </a:solidFill>
              </a:rPr>
              <a:t>Estimation </a:t>
            </a:r>
            <a:r>
              <a:rPr lang="en" sz="1200" dirty="0">
                <a:solidFill>
                  <a:schemeClr val="dk2"/>
                </a:solidFill>
              </a:rPr>
              <a:t>of size of truth assignments.</a:t>
            </a:r>
          </a:p>
          <a:p>
            <a:pPr lvl="0">
              <a:spcAft>
                <a:spcPts val="1600"/>
              </a:spcAft>
            </a:pPr>
            <a:r>
              <a:rPr lang="en" sz="1200" dirty="0">
                <a:solidFill>
                  <a:schemeClr val="dk2"/>
                </a:solidFill>
              </a:rPr>
              <a:t>U</a:t>
            </a:r>
            <a:r>
              <a:rPr lang="en" sz="1200" dirty="0" smtClean="0">
                <a:solidFill>
                  <a:schemeClr val="dk2"/>
                </a:solidFill>
              </a:rPr>
              <a:t>: Set of all assignments. </a:t>
            </a:r>
            <a:r>
              <a:rPr lang="en" sz="1200" i="1" dirty="0"/>
              <a:t>F:U➡{0,1</a:t>
            </a:r>
            <a:r>
              <a:rPr lang="en" sz="1200" i="1" dirty="0" smtClean="0"/>
              <a:t>}</a:t>
            </a:r>
            <a:endParaRPr lang="en" sz="1200" dirty="0">
              <a:solidFill>
                <a:schemeClr val="dk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200" dirty="0">
                <a:solidFill>
                  <a:schemeClr val="dk2"/>
                </a:solidFill>
              </a:rPr>
              <a:t>Y</a:t>
            </a:r>
            <a:r>
              <a:rPr lang="en" sz="1200" baseline="-25000" dirty="0">
                <a:solidFill>
                  <a:schemeClr val="dk2"/>
                </a:solidFill>
              </a:rPr>
              <a:t>i</a:t>
            </a:r>
            <a:r>
              <a:rPr lang="en" sz="1200" dirty="0">
                <a:solidFill>
                  <a:schemeClr val="dk2"/>
                </a:solidFill>
              </a:rPr>
              <a:t>: equals 1 if </a:t>
            </a:r>
            <a:r>
              <a:rPr lang="en" sz="1200" dirty="0" smtClean="0">
                <a:solidFill>
                  <a:schemeClr val="dk2"/>
                </a:solidFill>
              </a:rPr>
              <a:t>F(u</a:t>
            </a:r>
            <a:r>
              <a:rPr lang="en" sz="1200" baseline="-25000" dirty="0" smtClean="0">
                <a:solidFill>
                  <a:schemeClr val="dk2"/>
                </a:solidFill>
              </a:rPr>
              <a:t>1</a:t>
            </a:r>
            <a:r>
              <a:rPr lang="en" sz="1200" dirty="0">
                <a:solidFill>
                  <a:schemeClr val="dk2"/>
                </a:solidFill>
              </a:rPr>
              <a:t>)=1,  and 0 otherwise.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200" dirty="0">
                <a:solidFill>
                  <a:schemeClr val="dk2"/>
                </a:solidFill>
              </a:rPr>
              <a:t>N: Number of total attemption of assignment tests.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/>
              <a:t>An Unsuccessful Attempt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2"/>
                    </a:solidFill>
                  </a:rPr>
                  <a:t>How many samples do we need to take to guarantee 1-δ accuracy?</a:t>
                </a:r>
                <a:endParaRPr lang="en" dirty="0"/>
              </a:p>
              <a:p>
                <a:pPr lvl="0"/>
                <a:r>
                  <a:rPr lang="en" dirty="0" smtClean="0"/>
                  <a:t>Let </a:t>
                </a:r>
                <a:r>
                  <a:rPr lang="en" dirty="0"/>
                  <a:t>ρ=|G|/|U|, </a:t>
                </a:r>
                <a:r>
                  <a:rPr lang="en" dirty="0" smtClean="0"/>
                  <a:t>using Chernoff bound, we </a:t>
                </a:r>
                <a:r>
                  <a:rPr lang="en" dirty="0"/>
                  <a:t>can derive that:</a:t>
                </a:r>
              </a:p>
              <a:p>
                <a:pPr lvl="0"/>
                <a:r>
                  <a:rPr lang="en" dirty="0"/>
                  <a:t>	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" dirty="0"/>
                  <a:t>	</a:t>
                </a:r>
                <a:r>
                  <a:rPr lang="en" dirty="0" smtClean="0"/>
                  <a:t>with </a:t>
                </a:r>
                <a:r>
                  <a:rPr lang="en" dirty="0"/>
                  <a:t>probability at least 1-δ provided</a:t>
                </a:r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7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An Unsuccessful Attempt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Shape 233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dirty="0" smtClean="0"/>
                  <a:t>Chernoff bound for the sum of independent Bernoulli trials: 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" dirty="0" smtClean="0"/>
                  <a:t>  where </a:t>
                </a:r>
                <a:r>
                  <a:rPr lang="en" dirty="0"/>
                  <a:t>X</a:t>
                </a:r>
                <a:r>
                  <a:rPr lang="en" baseline="-25000" dirty="0"/>
                  <a:t>i</a:t>
                </a:r>
                <a:r>
                  <a:rPr lang="en" dirty="0"/>
                  <a:t>=1 with probability p</a:t>
                </a:r>
                <a:r>
                  <a:rPr lang="en" baseline="-25000" dirty="0"/>
                  <a:t>i</a:t>
                </a:r>
                <a:r>
                  <a:rPr lang="en" dirty="0"/>
                  <a:t> and X</a:t>
                </a:r>
                <a:r>
                  <a:rPr lang="en" baseline="-25000" dirty="0"/>
                  <a:t>i</a:t>
                </a:r>
                <a:r>
                  <a:rPr lang="en" dirty="0"/>
                  <a:t>=0 with probability 1-p</a:t>
                </a:r>
                <a:r>
                  <a:rPr lang="en" baseline="-25000" dirty="0"/>
                  <a:t>i</a:t>
                </a:r>
                <a:r>
                  <a:rPr lang="en" dirty="0"/>
                  <a:t> </a:t>
                </a:r>
              </a:p>
              <a:p>
                <a:pPr lvl="0"/>
                <a:r>
                  <a:rPr lang="en" b="1" dirty="0"/>
                  <a:t>Upper Tail: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b="1" dirty="0" smtClean="0"/>
                  <a:t>Lower Tail: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endParaRPr lang="en" dirty="0" smtClean="0"/>
              </a:p>
              <a:p>
                <a:pPr>
                  <a:buClr>
                    <a:srgbClr val="000000"/>
                  </a:buClr>
                  <a:buSzPct val="61111"/>
                </a:pPr>
                <a:r>
                  <a:rPr lang="en" dirty="0"/>
                  <a:t>Using Chernoff bound we can derive </a:t>
                </a:r>
                <a:r>
                  <a:rPr lang="en" dirty="0" smtClean="0"/>
                  <a:t>that</a:t>
                </a:r>
              </a:p>
              <a:p>
                <a:pPr>
                  <a:buClr>
                    <a:srgbClr val="000000"/>
                  </a:buClr>
                  <a:buSzPct val="61111"/>
                </a:pPr>
                <a:r>
                  <a:rPr lang="en" dirty="0" smtClean="0"/>
                  <a:t>    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</m:d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Z</m:t>
                            </m:r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ε</m:t>
                                </m:r>
                              </m:e>
                            </m:d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CN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rgbClr val="000000"/>
                  </a:buClr>
                  <a:buSzPct val="61111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ε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Clr>
                    <a:srgbClr val="000000"/>
                  </a:buClr>
                  <a:buSzPct val="61111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dirty="0">
                  <a:ea typeface="Cambria Math" panose="02040503050406030204" pitchFamily="18" charset="0"/>
                </a:endParaRPr>
              </a:p>
              <a:p>
                <a:pPr>
                  <a:buClr>
                    <a:srgbClr val="000000"/>
                  </a:buClr>
                  <a:buSzPct val="61111"/>
                </a:pPr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pPr>
                  <a:buClr>
                    <a:srgbClr val="000000"/>
                  </a:buClr>
                  <a:buSzPct val="61111"/>
                </a:pP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>
                  <a:buClr>
                    <a:srgbClr val="000000"/>
                  </a:buClr>
                  <a:buSzPct val="61111"/>
                </a:pPr>
                <a:endParaRPr lang="en" dirty="0"/>
              </a:p>
            </p:txBody>
          </p:sp>
        </mc:Choice>
        <mc:Fallback xmlns="">
          <p:sp>
            <p:nvSpPr>
              <p:cNvPr id="233" name="Shape 23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572" b="-1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An Unsuccessful Attempt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>
                <a:latin typeface="+mn-lt"/>
              </a:rPr>
              <a:t>1.­ It has a running time of at least N, where N ≥ 1/ρ, but we don’t know ρ. </a:t>
            </a:r>
            <a:r>
              <a:rPr lang="en" dirty="0" smtClean="0">
                <a:latin typeface="+mn-lt"/>
              </a:rPr>
              <a:t>(ρ</a:t>
            </a:r>
            <a:r>
              <a:rPr lang="en" dirty="0">
                <a:latin typeface="+mn-lt"/>
              </a:rPr>
              <a:t>=|G|/|U</a:t>
            </a:r>
            <a:r>
              <a:rPr lang="en" dirty="0" smtClean="0">
                <a:latin typeface="+mn-lt"/>
              </a:rPr>
              <a:t>|)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+mn-lt"/>
              </a:rPr>
              <a:t>2. The running time is inversely proportional to ρ, and at least for the DNF counting problem this could be exponentially large.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400" indent="-230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DNF Counting Problem</a:t>
            </a:r>
          </a:p>
          <a:p>
            <a:pPr marL="230400" indent="-230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Approximating the </a:t>
            </a:r>
            <a:r>
              <a:rPr lang="en-SG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</a:t>
            </a:r>
          </a:p>
          <a:p>
            <a:pPr marL="573300" lvl="1" indent="-230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to near uniform generation</a:t>
            </a:r>
            <a:endParaRPr lang="en-SG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300" lvl="1" indent="-230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Near-Uniform Generation of Matchings</a:t>
            </a:r>
          </a:p>
          <a:p>
            <a:pPr marL="573300" lvl="1" indent="-230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Canonical Path Argument</a:t>
            </a:r>
          </a:p>
          <a:p>
            <a:pPr marL="230400" lvl="1" indent="-230400" algn="just">
              <a:spcAft>
                <a:spcPts val="600"/>
              </a:spcAft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400" lvl="1" indent="-230400" algn="just">
              <a:spcAft>
                <a:spcPts val="600"/>
              </a:spcAft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2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SG" sz="2400">
                <a:solidFill>
                  <a:srgbClr val="980000"/>
                </a:solidFill>
                <a:latin typeface="Arial"/>
                <a:ea typeface="Arial"/>
              </a:rPr>
              <a:t>Why naive Monte Carlo doesn’t work?</a:t>
            </a:r>
            <a:endParaRPr/>
          </a:p>
        </p:txBody>
      </p:sp>
      <p:sp>
        <p:nvSpPr>
          <p:cNvPr id="186" name="CustomShape 2"/>
          <p:cNvSpPr/>
          <p:nvPr/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r>
              <a:rPr lang="en" sz="1800" dirty="0" smtClean="0"/>
              <a:t>1</a:t>
            </a:r>
            <a:r>
              <a:rPr lang="en" sz="1800" dirty="0"/>
              <a:t>.­ </a:t>
            </a:r>
            <a:r>
              <a:rPr lang="en-SG" sz="1800" dirty="0" smtClean="0">
                <a:solidFill>
                  <a:schemeClr val="dk2"/>
                </a:solidFill>
              </a:rPr>
              <a:t>When </a:t>
            </a:r>
            <a:r>
              <a:rPr lang="en-SG" sz="1800" dirty="0">
                <a:solidFill>
                  <a:schemeClr val="dk2"/>
                </a:solidFill>
              </a:rPr>
              <a:t>the fraction of true assignments is very small compared to all assignments(e.g., 2-n fraction), then it is unlikely that we will ever successfully sample a true </a:t>
            </a:r>
            <a:r>
              <a:rPr lang="en-SG" sz="1800" dirty="0" smtClean="0">
                <a:solidFill>
                  <a:schemeClr val="dk2"/>
                </a:solidFill>
              </a:rPr>
              <a:t>assignment.</a:t>
            </a:r>
          </a:p>
          <a:p>
            <a:endParaRPr lang="en-SG" sz="1800" dirty="0">
              <a:solidFill>
                <a:schemeClr val="dk2"/>
              </a:solidFill>
            </a:endParaRPr>
          </a:p>
          <a:p>
            <a:r>
              <a:rPr lang="en-SG" sz="1800" dirty="0" smtClean="0">
                <a:solidFill>
                  <a:schemeClr val="dk2"/>
                </a:solidFill>
              </a:rPr>
              <a:t>2. We </a:t>
            </a:r>
            <a:r>
              <a:rPr lang="en-SG" sz="1800" dirty="0">
                <a:solidFill>
                  <a:schemeClr val="dk2"/>
                </a:solidFill>
              </a:rPr>
              <a:t>will incorrectly approximate the number of true assignments to be </a:t>
            </a:r>
            <a:r>
              <a:rPr lang="en-SG" sz="1800" dirty="0" smtClean="0">
                <a:solidFill>
                  <a:schemeClr val="dk2"/>
                </a:solidFill>
              </a:rPr>
              <a:t>zero. </a:t>
            </a:r>
          </a:p>
          <a:p>
            <a:endParaRPr lang="en-SG" sz="1800" dirty="0" smtClean="0">
              <a:solidFill>
                <a:schemeClr val="dk2"/>
              </a:solidFill>
            </a:endParaRPr>
          </a:p>
          <a:p>
            <a:r>
              <a:rPr lang="en-SG" sz="1800" dirty="0" smtClean="0">
                <a:solidFill>
                  <a:schemeClr val="dk2"/>
                </a:solidFill>
              </a:rPr>
              <a:t>3. According </a:t>
            </a:r>
            <a:r>
              <a:rPr lang="en-SG" sz="1800" dirty="0">
                <a:solidFill>
                  <a:schemeClr val="dk2"/>
                </a:solidFill>
              </a:rPr>
              <a:t>to </a:t>
            </a:r>
            <a:r>
              <a:rPr lang="en" sz="1800" dirty="0">
                <a:solidFill>
                  <a:schemeClr val="dk2"/>
                </a:solidFill>
              </a:rPr>
              <a:t>(ε,δ)-FPRAS, 0 is an incorrect approximation to any positive </a:t>
            </a:r>
            <a:r>
              <a:rPr lang="en" sz="1800" dirty="0" smtClean="0">
                <a:solidFill>
                  <a:schemeClr val="dk2"/>
                </a:solidFill>
              </a:rPr>
              <a:t>value.</a:t>
            </a:r>
            <a:endParaRPr sz="18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07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SG" sz="2400">
                <a:solidFill>
                  <a:srgbClr val="980000"/>
                </a:solidFill>
                <a:latin typeface="Arial"/>
                <a:ea typeface="Arial"/>
              </a:rPr>
              <a:t>Fundamental Issue with Monte Carlo</a:t>
            </a:r>
            <a:endParaRPr/>
          </a:p>
        </p:txBody>
      </p:sp>
      <p:sp>
        <p:nvSpPr>
          <p:cNvPr id="188" name="CustomShape 2"/>
          <p:cNvSpPr/>
          <p:nvPr/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SG" sz="1800" dirty="0" smtClean="0">
                <a:solidFill>
                  <a:schemeClr val="dk2"/>
                </a:solidFill>
              </a:rPr>
              <a:t>1. Does </a:t>
            </a:r>
            <a:r>
              <a:rPr lang="en-SG" sz="1800" dirty="0">
                <a:solidFill>
                  <a:schemeClr val="dk2"/>
                </a:solidFill>
              </a:rPr>
              <a:t>not work if the fraction we want to approximate may be extremely </a:t>
            </a:r>
            <a:r>
              <a:rPr lang="en-SG" sz="1800" dirty="0" smtClean="0">
                <a:solidFill>
                  <a:schemeClr val="dk2"/>
                </a:solidFill>
              </a:rPr>
              <a:t>small.</a:t>
            </a:r>
            <a:endParaRPr sz="1800" dirty="0">
              <a:solidFill>
                <a:schemeClr val="dk2"/>
              </a:solidFill>
            </a:endParaRPr>
          </a:p>
          <a:p>
            <a:pPr>
              <a:lnSpc>
                <a:spcPct val="100000"/>
              </a:lnSpc>
            </a:pPr>
            <a:endParaRPr lang="en-SG" sz="1800" dirty="0" smtClean="0">
              <a:solidFill>
                <a:schemeClr val="dk2"/>
              </a:solidFill>
            </a:endParaRPr>
          </a:p>
          <a:p>
            <a:pPr>
              <a:lnSpc>
                <a:spcPct val="100000"/>
              </a:lnSpc>
            </a:pPr>
            <a:r>
              <a:rPr lang="en-SG" sz="1800" dirty="0" smtClean="0">
                <a:solidFill>
                  <a:schemeClr val="dk2"/>
                </a:solidFill>
              </a:rPr>
              <a:t>2. We </a:t>
            </a:r>
            <a:r>
              <a:rPr lang="en-SG" sz="1800" dirty="0">
                <a:solidFill>
                  <a:schemeClr val="dk2"/>
                </a:solidFill>
              </a:rPr>
              <a:t>will later use Monte Carlo to approximate something else that will either be zero, or be not very </a:t>
            </a:r>
            <a:r>
              <a:rPr lang="en-SG" sz="1800" dirty="0" smtClean="0">
                <a:solidFill>
                  <a:schemeClr val="dk2"/>
                </a:solidFill>
              </a:rPr>
              <a:t>small.</a:t>
            </a:r>
            <a:endParaRPr sz="1800" dirty="0">
              <a:solidFill>
                <a:schemeClr val="dk2"/>
              </a:solidFill>
            </a:endParaRPr>
          </a:p>
          <a:p>
            <a:pPr>
              <a:lnSpc>
                <a:spcPct val="100000"/>
              </a:lnSpc>
            </a:pPr>
            <a:endParaRPr lang="en-SG" sz="1800" dirty="0" smtClean="0">
              <a:solidFill>
                <a:schemeClr val="dk2"/>
              </a:solidFill>
            </a:endParaRPr>
          </a:p>
          <a:p>
            <a:pPr>
              <a:lnSpc>
                <a:spcPct val="100000"/>
              </a:lnSpc>
            </a:pPr>
            <a:r>
              <a:rPr lang="en-SG" sz="1800" dirty="0" smtClean="0">
                <a:solidFill>
                  <a:schemeClr val="dk2"/>
                </a:solidFill>
              </a:rPr>
              <a:t>3. In </a:t>
            </a:r>
            <a:r>
              <a:rPr lang="en-SG" sz="1800" dirty="0">
                <a:solidFill>
                  <a:schemeClr val="dk2"/>
                </a:solidFill>
              </a:rPr>
              <a:t>this case, Monte Carlo method will yield good </a:t>
            </a:r>
            <a:r>
              <a:rPr lang="en-SG" sz="1800" dirty="0" smtClean="0">
                <a:solidFill>
                  <a:schemeClr val="dk2"/>
                </a:solidFill>
              </a:rPr>
              <a:t>approximation.</a:t>
            </a:r>
            <a:endParaRPr sz="18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904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The Coverage Algorithm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Reducing the size of sample space?</a:t>
            </a:r>
          </a:p>
          <a:p>
            <a:pPr lvl="0"/>
            <a:r>
              <a:rPr lang="en" dirty="0" smtClean="0"/>
              <a:t>We will solve a slightly </a:t>
            </a:r>
            <a:r>
              <a:rPr lang="en" dirty="0"/>
              <a:t>different problem: </a:t>
            </a:r>
            <a:r>
              <a:rPr lang="en" b="1" dirty="0"/>
              <a:t>Union of </a:t>
            </a:r>
            <a:r>
              <a:rPr lang="en" b="1" dirty="0" smtClean="0"/>
              <a:t>sets </a:t>
            </a:r>
            <a:r>
              <a:rPr lang="en" dirty="0" smtClean="0"/>
              <a:t>and use it to estimate </a:t>
            </a:r>
            <a:r>
              <a:rPr lang="en" dirty="0"/>
              <a:t>ρ</a:t>
            </a:r>
            <a:r>
              <a:rPr lang="en" dirty="0" smtClean="0"/>
              <a:t> 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Let V be a finite universe, giving </a:t>
            </a:r>
            <a:r>
              <a:rPr lang="en" dirty="0" smtClean="0"/>
              <a:t>n </a:t>
            </a:r>
            <a:r>
              <a:rPr lang="en" dirty="0"/>
              <a:t>subsets </a:t>
            </a:r>
            <a:r>
              <a:rPr lang="en" i="1" dirty="0"/>
              <a:t>H</a:t>
            </a:r>
            <a:r>
              <a:rPr lang="en" i="1" baseline="-25000" dirty="0"/>
              <a:t>1</a:t>
            </a:r>
            <a:r>
              <a:rPr lang="en" i="1" dirty="0"/>
              <a:t>H</a:t>
            </a:r>
            <a:r>
              <a:rPr lang="en" i="1" baseline="-25000" dirty="0"/>
              <a:t>2</a:t>
            </a:r>
            <a:r>
              <a:rPr lang="en" i="1" dirty="0"/>
              <a:t>...</a:t>
            </a:r>
            <a:r>
              <a:rPr lang="en" i="1" dirty="0" smtClean="0"/>
              <a:t>H</a:t>
            </a:r>
            <a:r>
              <a:rPr lang="en" i="1" baseline="-25000" dirty="0"/>
              <a:t>m</a:t>
            </a:r>
            <a:r>
              <a:rPr lang="en" dirty="0" smtClean="0"/>
              <a:t>⊆</a:t>
            </a:r>
            <a:r>
              <a:rPr lang="en" i="1" dirty="0"/>
              <a:t>V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 </a:t>
            </a:r>
            <a:r>
              <a:rPr lang="en" sz="1600" dirty="0" smtClean="0"/>
              <a:t>     </a:t>
            </a:r>
            <a:r>
              <a:rPr lang="en" sz="1600" dirty="0"/>
              <a:t> </a:t>
            </a:r>
            <a:r>
              <a:rPr lang="en" sz="1600" dirty="0" smtClean="0"/>
              <a:t>  </a:t>
            </a:r>
            <a:r>
              <a:rPr lang="en" sz="1600" dirty="0" smtClean="0"/>
              <a:t>For </a:t>
            </a:r>
            <a:r>
              <a:rPr lang="en" sz="1600" dirty="0"/>
              <a:t>all  i, |</a:t>
            </a:r>
            <a:r>
              <a:rPr lang="en" sz="1600" i="1" dirty="0"/>
              <a:t>H</a:t>
            </a:r>
            <a:r>
              <a:rPr lang="en" sz="1600" i="1" baseline="-25000" dirty="0"/>
              <a:t>i</a:t>
            </a:r>
            <a:r>
              <a:rPr lang="en" sz="1600" i="1" dirty="0"/>
              <a:t>|</a:t>
            </a:r>
            <a:r>
              <a:rPr lang="en" sz="1600" dirty="0"/>
              <a:t> is computable in polynomial time.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1600" dirty="0"/>
              <a:t> </a:t>
            </a:r>
            <a:r>
              <a:rPr lang="en" sz="1600" dirty="0" smtClean="0"/>
              <a:t>        It </a:t>
            </a:r>
            <a:r>
              <a:rPr lang="en" sz="1600" dirty="0"/>
              <a:t>is possible to sample uniformly at random from any </a:t>
            </a:r>
            <a:r>
              <a:rPr lang="en" sz="1600" i="1" dirty="0"/>
              <a:t>H</a:t>
            </a:r>
            <a:r>
              <a:rPr lang="en" sz="1600" i="1" baseline="-25000" dirty="0"/>
              <a:t>i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         </a:t>
            </a:r>
            <a:r>
              <a:rPr lang="en" sz="1600" dirty="0" smtClean="0"/>
              <a:t>For </a:t>
            </a:r>
            <a:r>
              <a:rPr lang="en" sz="1600" dirty="0"/>
              <a:t>all v ∈V, it can be determined in polynomial time whether v∈ </a:t>
            </a:r>
            <a:r>
              <a:rPr lang="en" sz="1600" i="1" dirty="0"/>
              <a:t>H</a:t>
            </a:r>
            <a:r>
              <a:rPr lang="en" sz="1600" i="1" baseline="-25000" dirty="0"/>
              <a:t>i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dirty="0"/>
              <a:t>Target: Estimate the size of </a:t>
            </a:r>
            <a:r>
              <a:rPr lang="en" i="1" dirty="0"/>
              <a:t>H</a:t>
            </a:r>
            <a:r>
              <a:rPr lang="en" i="1" baseline="-25000" dirty="0"/>
              <a:t>1</a:t>
            </a:r>
            <a:r>
              <a:rPr lang="en" dirty="0"/>
              <a:t>U</a:t>
            </a:r>
            <a:r>
              <a:rPr lang="en" i="1" dirty="0"/>
              <a:t>H</a:t>
            </a:r>
            <a:r>
              <a:rPr lang="en" i="1" baseline="-25000" dirty="0"/>
              <a:t>2</a:t>
            </a:r>
            <a:r>
              <a:rPr lang="en" dirty="0"/>
              <a:t>U</a:t>
            </a:r>
            <a:r>
              <a:rPr lang="en" i="1" dirty="0"/>
              <a:t>...</a:t>
            </a:r>
            <a:r>
              <a:rPr lang="en" dirty="0" smtClean="0"/>
              <a:t>U</a:t>
            </a:r>
            <a:r>
              <a:rPr lang="en" i="1" dirty="0" smtClean="0"/>
              <a:t>H</a:t>
            </a:r>
            <a:r>
              <a:rPr lang="en" i="1" baseline="-25000" dirty="0"/>
              <a:t>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The Coverage Algorithm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Shape 255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US" dirty="0" smtClean="0"/>
                  <a:t>Multiset union                              which </a:t>
                </a:r>
                <a:r>
                  <a:rPr lang="en-US" dirty="0"/>
                  <a:t>contains as many copies as </a:t>
                </a:r>
                <a:r>
                  <a:rPr lang="en-US" dirty="0" err="1"/>
                  <a:t>v∈V</a:t>
                </a:r>
                <a:r>
                  <a:rPr lang="en-US" dirty="0" smtClean="0"/>
                  <a:t>.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-US" dirty="0" smtClean="0"/>
                  <a:t>Adopt </a:t>
                </a:r>
                <a:r>
                  <a:rPr lang="en-US" dirty="0"/>
                  <a:t>the ordered </a:t>
                </a:r>
                <a:r>
                  <a:rPr lang="en-US" dirty="0" smtClean="0"/>
                  <a:t>pairs: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={(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-US" dirty="0"/>
                  <a:t>For all v∈H, the coverage set of v; is defined </a:t>
                </a:r>
                <a:r>
                  <a:rPr lang="en-US" dirty="0" smtClean="0"/>
                  <a:t>by: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⁡{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}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-US" dirty="0" smtClean="0"/>
                  <a:t>We define G’: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={(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0" rtl="0">
                  <a:spcBef>
                    <a:spcPts val="0"/>
                  </a:spcBef>
                  <a:buNone/>
                </a:pPr>
                <a:endParaRPr lang="en-US" dirty="0"/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endParaRPr lang="en-US" baseline="-25000" dirty="0"/>
              </a:p>
              <a:p>
                <a:pPr lvl="0">
                  <a:spcBef>
                    <a:spcPts val="0"/>
                  </a:spcBef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255" name="Shape 25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>
                <a:blip r:embed="rId3"/>
                <a:stretch>
                  <a:fillRect l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8626" y="2289830"/>
            <a:ext cx="2305449" cy="30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862" y="1249838"/>
            <a:ext cx="1687453" cy="31822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Monte Carlo with Coverage Algorithm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/>
              <a:t>Assume that we know the number of samples N (for now)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/>
              <a:t>Sample from U’, and estimate number |G’|/|U’|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/>
              <a:t>This fraction will be at least 1/m (since one assignment can be in at most m sets)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/>
              <a:t>From the estimate of this ratio, we can estimate |G’|</a:t>
            </a:r>
          </a:p>
        </p:txBody>
      </p:sp>
    </p:spTree>
    <p:extLst>
      <p:ext uri="{BB962C8B-B14F-4D97-AF65-F5344CB8AC3E}">
        <p14:creationId xmlns:p14="http://schemas.microsoft.com/office/powerpoint/2010/main" val="144305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dirty="0" smtClean="0"/>
              <a:t>Finding 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In the union of sets problem</a:t>
            </a:r>
            <a:r>
              <a:rPr lang="en" dirty="0" smtClean="0"/>
              <a:t>: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Proof: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Conclusion: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		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2450" y="1520525"/>
            <a:ext cx="13716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3750" y="2651973"/>
            <a:ext cx="2029849" cy="136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5250" y="4372037"/>
            <a:ext cx="1466850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Relating back to DNF counting problem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/>
              <a:t>Pose the DNF problem as a Coverage problem where H</a:t>
            </a:r>
            <a:r>
              <a:rPr lang="en-SG" baseline="-25000" dirty="0" smtClean="0"/>
              <a:t>i</a:t>
            </a:r>
            <a:r>
              <a:rPr lang="en-SG" dirty="0" smtClean="0"/>
              <a:t> is the set of assignments for which C</a:t>
            </a:r>
            <a:r>
              <a:rPr lang="en-SG" baseline="-25000" dirty="0" smtClean="0"/>
              <a:t>i</a:t>
            </a:r>
            <a:r>
              <a:rPr lang="en-SG" dirty="0" smtClean="0"/>
              <a:t> is true.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 smtClean="0"/>
              <a:t>Estimating |G| in the DNF problem is the same as estimating |G’| in coverage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dirty="0" smtClean="0"/>
          </a:p>
        </p:txBody>
      </p:sp>
    </p:spTree>
    <p:extLst>
      <p:ext uri="{BB962C8B-B14F-4D97-AF65-F5344CB8AC3E}">
        <p14:creationId xmlns:p14="http://schemas.microsoft.com/office/powerpoint/2010/main" val="1293689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SG" dirty="0" smtClean="0"/>
              <a:t>Approximating the Permanent using Monte Carlo </a:t>
            </a:r>
            <a:endParaRPr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11707" y="3128039"/>
            <a:ext cx="8520599" cy="792600"/>
          </a:xfrm>
        </p:spPr>
        <p:txBody>
          <a:bodyPr/>
          <a:lstStyle/>
          <a:p>
            <a:r>
              <a:rPr lang="en" dirty="0"/>
              <a:t>Irvan Jahja</a:t>
            </a:r>
            <a:endParaRPr lang="en-SG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SG" sz="2400">
                <a:solidFill>
                  <a:srgbClr val="980000"/>
                </a:solidFill>
                <a:latin typeface="Arial"/>
                <a:ea typeface="Arial"/>
              </a:rPr>
              <a:t>Perfect Matching Approximation</a:t>
            </a:r>
            <a:endParaRPr/>
          </a:p>
        </p:txBody>
      </p:sp>
      <p:sp>
        <p:nvSpPr>
          <p:cNvPr id="190" name="CustomShape 2"/>
          <p:cNvSpPr/>
          <p:nvPr/>
        </p:nvSpPr>
        <p:spPr>
          <a:xfrm>
            <a:off x="311760" y="1116360"/>
            <a:ext cx="8519760" cy="341568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 marL="741600" indent="-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en-SG" sz="1800" dirty="0">
                <a:solidFill>
                  <a:srgbClr val="595959"/>
                </a:solidFill>
              </a:rPr>
              <a:t>Define </a:t>
            </a:r>
            <a:r>
              <a:rPr lang="en-SG" sz="1800" dirty="0" err="1">
                <a:solidFill>
                  <a:srgbClr val="595959"/>
                </a:solidFill>
              </a:rPr>
              <a:t>m</a:t>
            </a:r>
            <a:r>
              <a:rPr lang="en-SG" sz="1800" baseline="-25000" dirty="0" err="1">
                <a:solidFill>
                  <a:srgbClr val="595959"/>
                </a:solidFill>
              </a:rPr>
              <a:t>k</a:t>
            </a:r>
            <a:r>
              <a:rPr lang="en-SG" sz="1800" baseline="-25000" dirty="0">
                <a:solidFill>
                  <a:srgbClr val="595959"/>
                </a:solidFill>
              </a:rPr>
              <a:t> </a:t>
            </a:r>
            <a:r>
              <a:rPr lang="en-SG" sz="1800" dirty="0">
                <a:solidFill>
                  <a:srgbClr val="595959"/>
                </a:solidFill>
              </a:rPr>
              <a:t>to be the number of matchings with k edges in the graph G</a:t>
            </a:r>
            <a:endParaRPr sz="1800" dirty="0"/>
          </a:p>
          <a:p>
            <a:pPr marL="741600" indent="-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en-SG" sz="1800" dirty="0">
                <a:solidFill>
                  <a:srgbClr val="595959"/>
                </a:solidFill>
              </a:rPr>
              <a:t>Works </a:t>
            </a:r>
            <a:r>
              <a:rPr lang="en-SG" sz="1800" dirty="0" smtClean="0">
                <a:solidFill>
                  <a:srgbClr val="595959"/>
                </a:solidFill>
              </a:rPr>
              <a:t>iteratively. </a:t>
            </a:r>
            <a:endParaRPr sz="1800" dirty="0"/>
          </a:p>
          <a:p>
            <a:pPr marL="741600" lvl="3" indent="-457200">
              <a:spcBef>
                <a:spcPts val="600"/>
              </a:spcBef>
              <a:buFont typeface="Arial"/>
              <a:buChar char="•"/>
            </a:pPr>
            <a:r>
              <a:rPr lang="en-SG" sz="1800" dirty="0" smtClean="0">
                <a:solidFill>
                  <a:srgbClr val="595959"/>
                </a:solidFill>
              </a:rPr>
              <a:t>Calculate m1</a:t>
            </a:r>
            <a:endParaRPr sz="1800" dirty="0"/>
          </a:p>
          <a:p>
            <a:pPr marL="741600" lvl="2" indent="-457200">
              <a:spcBef>
                <a:spcPts val="600"/>
              </a:spcBef>
              <a:buFont typeface="Arial"/>
              <a:buChar char="•"/>
            </a:pPr>
            <a:r>
              <a:rPr lang="en-SG" sz="1800" dirty="0">
                <a:solidFill>
                  <a:srgbClr val="595959"/>
                </a:solidFill>
              </a:rPr>
              <a:t>For </a:t>
            </a:r>
            <a:r>
              <a:rPr lang="en-SG" sz="1800" dirty="0" err="1">
                <a:solidFill>
                  <a:srgbClr val="595959"/>
                </a:solidFill>
              </a:rPr>
              <a:t>i</a:t>
            </a:r>
            <a:r>
              <a:rPr lang="en-SG" sz="1800" dirty="0">
                <a:solidFill>
                  <a:srgbClr val="595959"/>
                </a:solidFill>
              </a:rPr>
              <a:t>= 0..</a:t>
            </a:r>
            <a:r>
              <a:rPr lang="en-SG" sz="1800" dirty="0" smtClean="0">
                <a:solidFill>
                  <a:srgbClr val="595959"/>
                </a:solidFill>
              </a:rPr>
              <a:t>k. Calculate </a:t>
            </a:r>
            <a:r>
              <a:rPr lang="en-SG" sz="1800" dirty="0">
                <a:solidFill>
                  <a:srgbClr val="595959"/>
                </a:solidFill>
              </a:rPr>
              <a:t>m</a:t>
            </a:r>
            <a:r>
              <a:rPr lang="en-SG" sz="1800" baseline="-25000" dirty="0">
                <a:solidFill>
                  <a:srgbClr val="595959"/>
                </a:solidFill>
              </a:rPr>
              <a:t>i+1</a:t>
            </a:r>
            <a:r>
              <a:rPr lang="en-SG" sz="1800" dirty="0">
                <a:solidFill>
                  <a:srgbClr val="595959"/>
                </a:solidFill>
              </a:rPr>
              <a:t> using m</a:t>
            </a:r>
            <a:r>
              <a:rPr lang="en-SG" sz="1800" baseline="-25000" dirty="0">
                <a:solidFill>
                  <a:srgbClr val="595959"/>
                </a:solidFill>
              </a:rPr>
              <a:t>i</a:t>
            </a:r>
            <a:endParaRPr sz="1800" baseline="-25000" dirty="0"/>
          </a:p>
          <a:p>
            <a:pPr marL="741600" indent="-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en-SG" sz="1800" dirty="0" err="1">
                <a:solidFill>
                  <a:srgbClr val="595959"/>
                </a:solidFill>
              </a:rPr>
              <a:t>m</a:t>
            </a:r>
            <a:r>
              <a:rPr lang="en-SG" sz="1800" baseline="-25000" dirty="0" err="1">
                <a:solidFill>
                  <a:srgbClr val="595959"/>
                </a:solidFill>
              </a:rPr>
              <a:t>n</a:t>
            </a:r>
            <a:r>
              <a:rPr lang="en-SG" sz="1800" dirty="0">
                <a:solidFill>
                  <a:srgbClr val="595959"/>
                </a:solidFill>
              </a:rPr>
              <a:t> is the answer.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6259990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SG" sz="2400" dirty="0">
                <a:solidFill>
                  <a:srgbClr val="980000"/>
                </a:solidFill>
                <a:latin typeface="Arial"/>
                <a:ea typeface="Arial"/>
              </a:rPr>
              <a:t>Calculating </a:t>
            </a:r>
            <a:r>
              <a:rPr lang="en-SG" sz="2400" dirty="0" smtClean="0">
                <a:solidFill>
                  <a:srgbClr val="980000"/>
                </a:solidFill>
                <a:latin typeface="Arial"/>
                <a:ea typeface="Arial"/>
              </a:rPr>
              <a:t>m</a:t>
            </a:r>
            <a:r>
              <a:rPr lang="en-SG" sz="1500" dirty="0" smtClean="0">
                <a:solidFill>
                  <a:srgbClr val="980000"/>
                </a:solidFill>
                <a:latin typeface="Arial"/>
                <a:ea typeface="Arial"/>
              </a:rPr>
              <a:t>i+1</a:t>
            </a:r>
            <a:r>
              <a:rPr lang="en-SG" sz="2400" dirty="0" smtClean="0">
                <a:solidFill>
                  <a:srgbClr val="980000"/>
                </a:solidFill>
                <a:latin typeface="Arial"/>
                <a:ea typeface="Arial"/>
              </a:rPr>
              <a:t> </a:t>
            </a:r>
            <a:r>
              <a:rPr lang="en-SG" sz="2400" dirty="0">
                <a:solidFill>
                  <a:srgbClr val="980000"/>
                </a:solidFill>
                <a:latin typeface="Arial"/>
                <a:ea typeface="Arial"/>
              </a:rPr>
              <a:t>from </a:t>
            </a:r>
            <a:r>
              <a:rPr lang="en-SG" sz="2400" dirty="0" smtClean="0">
                <a:solidFill>
                  <a:srgbClr val="980000"/>
                </a:solidFill>
                <a:latin typeface="Arial"/>
                <a:ea typeface="Arial"/>
              </a:rPr>
              <a:t>m</a:t>
            </a:r>
            <a:r>
              <a:rPr lang="en-SG" sz="1500" dirty="0" smtClean="0">
                <a:solidFill>
                  <a:srgbClr val="980000"/>
                </a:solidFill>
                <a:latin typeface="Arial"/>
                <a:ea typeface="Arial"/>
              </a:rPr>
              <a:t>i</a:t>
            </a:r>
            <a:endParaRPr dirty="0"/>
          </a:p>
        </p:txBody>
      </p:sp>
      <p:sp>
        <p:nvSpPr>
          <p:cNvPr id="192" name="CustomShape 2"/>
          <p:cNvSpPr/>
          <p:nvPr/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 marL="284400" indent="-284400">
              <a:lnSpc>
                <a:spcPct val="100000"/>
              </a:lnSpc>
              <a:spcBef>
                <a:spcPts val="600"/>
              </a:spcBef>
            </a:pPr>
            <a:r>
              <a:rPr lang="en-SG" sz="1800" dirty="0">
                <a:solidFill>
                  <a:srgbClr val="595959"/>
                </a:solidFill>
              </a:rPr>
              <a:t>If we know the ratio between m</a:t>
            </a:r>
            <a:r>
              <a:rPr lang="en-SG" sz="1800" baseline="-25000" dirty="0">
                <a:solidFill>
                  <a:srgbClr val="595959"/>
                </a:solidFill>
              </a:rPr>
              <a:t>i+1</a:t>
            </a:r>
            <a:r>
              <a:rPr lang="en-SG" sz="1800" dirty="0">
                <a:solidFill>
                  <a:srgbClr val="595959"/>
                </a:solidFill>
              </a:rPr>
              <a:t> and </a:t>
            </a:r>
            <a:r>
              <a:rPr lang="en-SG" sz="1800" dirty="0" smtClean="0">
                <a:solidFill>
                  <a:srgbClr val="595959"/>
                </a:solidFill>
              </a:rPr>
              <a:t>m</a:t>
            </a:r>
            <a:r>
              <a:rPr lang="en-SG" sz="1800" baseline="-25000" dirty="0" smtClean="0">
                <a:solidFill>
                  <a:srgbClr val="595959"/>
                </a:solidFill>
              </a:rPr>
              <a:t>i</a:t>
            </a:r>
            <a:r>
              <a:rPr lang="en-SG" sz="1800" dirty="0" smtClean="0">
                <a:solidFill>
                  <a:srgbClr val="595959"/>
                </a:solidFill>
              </a:rPr>
              <a:t> and we know m</a:t>
            </a:r>
            <a:r>
              <a:rPr lang="en-SG" sz="1800" baseline="-25000" dirty="0" smtClean="0">
                <a:solidFill>
                  <a:srgbClr val="595959"/>
                </a:solidFill>
              </a:rPr>
              <a:t>i</a:t>
            </a:r>
            <a:r>
              <a:rPr lang="en-SG" sz="1800" dirty="0" smtClean="0">
                <a:solidFill>
                  <a:srgbClr val="595959"/>
                </a:solidFill>
              </a:rPr>
              <a:t>, </a:t>
            </a:r>
            <a:r>
              <a:rPr lang="en-SG" sz="1800" dirty="0">
                <a:solidFill>
                  <a:srgbClr val="595959"/>
                </a:solidFill>
              </a:rPr>
              <a:t>we can use this ratio </a:t>
            </a:r>
            <a:r>
              <a:rPr lang="en-SG" sz="1800" dirty="0" smtClean="0">
                <a:solidFill>
                  <a:srgbClr val="595959"/>
                </a:solidFill>
              </a:rPr>
              <a:t>to calculate </a:t>
            </a:r>
            <a:r>
              <a:rPr lang="en-SG" sz="1800" dirty="0" smtClean="0">
                <a:solidFill>
                  <a:srgbClr val="595959"/>
                </a:solidFill>
              </a:rPr>
              <a:t>m</a:t>
            </a:r>
            <a:r>
              <a:rPr lang="en-SG" sz="1800" baseline="-25000" dirty="0" smtClean="0">
                <a:solidFill>
                  <a:srgbClr val="595959"/>
                </a:solidFill>
              </a:rPr>
              <a:t>i+1</a:t>
            </a:r>
            <a:r>
              <a:rPr lang="en-SG" sz="1800" dirty="0" smtClean="0">
                <a:solidFill>
                  <a:srgbClr val="595959"/>
                </a:solidFill>
              </a:rPr>
              <a:t> </a:t>
            </a:r>
            <a:r>
              <a:rPr lang="en-SG" sz="1800" dirty="0">
                <a:solidFill>
                  <a:srgbClr val="595959"/>
                </a:solidFill>
              </a:rPr>
              <a:t>from m</a:t>
            </a:r>
            <a:r>
              <a:rPr lang="en-SG" sz="1800" baseline="-25000" dirty="0">
                <a:solidFill>
                  <a:srgbClr val="595959"/>
                </a:solidFill>
              </a:rPr>
              <a:t>i</a:t>
            </a:r>
            <a:r>
              <a:rPr lang="en-SG" sz="1800" dirty="0" smtClean="0">
                <a:solidFill>
                  <a:srgbClr val="595959"/>
                </a:solidFill>
              </a:rPr>
              <a:t>.</a:t>
            </a:r>
          </a:p>
          <a:p>
            <a:pPr marL="284400" indent="-284400">
              <a:lnSpc>
                <a:spcPct val="100000"/>
              </a:lnSpc>
              <a:spcBef>
                <a:spcPts val="600"/>
              </a:spcBef>
            </a:pPr>
            <a:r>
              <a:rPr lang="en-SG" sz="1800" dirty="0" smtClean="0">
                <a:solidFill>
                  <a:srgbClr val="595959"/>
                </a:solidFill>
              </a:rPr>
              <a:t>Let r be this ratio.</a:t>
            </a:r>
            <a:endParaRPr sz="1800" dirty="0"/>
          </a:p>
          <a:p>
            <a:pPr marL="284400" indent="-2844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en-SG" sz="1800" dirty="0">
                <a:solidFill>
                  <a:srgbClr val="595959"/>
                </a:solidFill>
              </a:rPr>
              <a:t>Assuming we have a uniform generator that can generate a uniformly random </a:t>
            </a:r>
            <a:r>
              <a:rPr lang="en-SG" sz="1800" dirty="0" smtClean="0">
                <a:solidFill>
                  <a:srgbClr val="595959"/>
                </a:solidFill>
              </a:rPr>
              <a:t>matching </a:t>
            </a:r>
            <a:r>
              <a:rPr lang="en-SG" sz="1800" dirty="0">
                <a:solidFill>
                  <a:srgbClr val="595959"/>
                </a:solidFill>
              </a:rPr>
              <a:t>from m</a:t>
            </a:r>
            <a:r>
              <a:rPr lang="en-SG" sz="1800" baseline="-25000" dirty="0">
                <a:solidFill>
                  <a:srgbClr val="595959"/>
                </a:solidFill>
              </a:rPr>
              <a:t>i+1</a:t>
            </a:r>
            <a:r>
              <a:rPr lang="en-SG" sz="1800" dirty="0">
                <a:solidFill>
                  <a:srgbClr val="595959"/>
                </a:solidFill>
              </a:rPr>
              <a:t> and m</a:t>
            </a:r>
            <a:r>
              <a:rPr lang="en-SG" sz="1800" baseline="-25000" dirty="0">
                <a:solidFill>
                  <a:srgbClr val="595959"/>
                </a:solidFill>
              </a:rPr>
              <a:t>i</a:t>
            </a:r>
            <a:r>
              <a:rPr lang="en-SG" sz="1800" dirty="0">
                <a:solidFill>
                  <a:srgbClr val="595959"/>
                </a:solidFill>
              </a:rPr>
              <a:t>, we can use this generator to approximate </a:t>
            </a:r>
            <a:r>
              <a:rPr lang="en-SG" sz="1800" dirty="0" smtClean="0">
                <a:solidFill>
                  <a:srgbClr val="595959"/>
                </a:solidFill>
              </a:rPr>
              <a:t>this </a:t>
            </a:r>
            <a:r>
              <a:rPr lang="en-SG" sz="1800" dirty="0">
                <a:solidFill>
                  <a:srgbClr val="595959"/>
                </a:solidFill>
              </a:rPr>
              <a:t>ratio via monte </a:t>
            </a:r>
            <a:r>
              <a:rPr lang="en-SG" sz="1800" dirty="0" err="1">
                <a:solidFill>
                  <a:srgbClr val="595959"/>
                </a:solidFill>
              </a:rPr>
              <a:t>carlo</a:t>
            </a:r>
            <a:r>
              <a:rPr lang="en-SG" sz="1800" dirty="0" smtClean="0">
                <a:solidFill>
                  <a:srgbClr val="595959"/>
                </a:solidFill>
              </a:rPr>
              <a:t>.</a:t>
            </a:r>
          </a:p>
          <a:p>
            <a:pPr marL="284400" indent="-2844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en-SG" sz="1800" dirty="0" smtClean="0">
                <a:solidFill>
                  <a:srgbClr val="595959"/>
                </a:solidFill>
              </a:rPr>
              <a:t>m</a:t>
            </a:r>
            <a:r>
              <a:rPr lang="en-SG" sz="1800" baseline="-25000" dirty="0" smtClean="0">
                <a:solidFill>
                  <a:srgbClr val="595959"/>
                </a:solidFill>
              </a:rPr>
              <a:t>1</a:t>
            </a:r>
            <a:r>
              <a:rPr lang="en-SG" sz="1800" dirty="0" smtClean="0">
                <a:solidFill>
                  <a:srgbClr val="595959"/>
                </a:solidFill>
              </a:rPr>
              <a:t> </a:t>
            </a:r>
            <a:r>
              <a:rPr lang="en-SG" sz="1800" dirty="0" smtClean="0">
                <a:solidFill>
                  <a:srgbClr val="595959"/>
                </a:solidFill>
              </a:rPr>
              <a:t>is easy to calculate (equal to |E|)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3582481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dirty="0" smtClean="0"/>
              <a:t>Introduction</a:t>
            </a:r>
            <a:endParaRPr lang="en" sz="4800" dirty="0"/>
          </a:p>
        </p:txBody>
      </p:sp>
      <p:sp>
        <p:nvSpPr>
          <p:cNvPr id="136" name="Shape 136"/>
          <p:cNvSpPr txBox="1">
            <a:spLocks noGrp="1"/>
          </p:cNvSpPr>
          <p:nvPr>
            <p:ph type="subTitle" idx="1"/>
          </p:nvPr>
        </p:nvSpPr>
        <p:spPr>
          <a:xfrm>
            <a:off x="311708" y="2797174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SG" dirty="0" smtClean="0"/>
              <a:t>Hung Dang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SG" sz="2400">
                <a:solidFill>
                  <a:srgbClr val="980000"/>
                </a:solidFill>
                <a:latin typeface="Arial"/>
                <a:ea typeface="Arial"/>
              </a:rPr>
              <a:t>Ratio guarantees</a:t>
            </a:r>
            <a:endParaRPr/>
          </a:p>
        </p:txBody>
      </p:sp>
      <p:sp>
        <p:nvSpPr>
          <p:cNvPr id="194" name="CustomShape 2"/>
          <p:cNvSpPr/>
          <p:nvPr/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 marL="28440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SG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use Monte Carlo to approximate the ratio, we need the </a:t>
            </a:r>
            <a:r>
              <a:rPr lang="en-SG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 that </a:t>
            </a:r>
            <a:r>
              <a:rPr lang="en-SG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ratio cannot be too small or too </a:t>
            </a:r>
            <a:r>
              <a:rPr lang="en-SG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big.</a:t>
            </a:r>
            <a:endParaRPr lang="en-SG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40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SG" sz="18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</a:t>
            </a:r>
            <a:r>
              <a:rPr lang="en-SG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 will only get samples from either mi or m</a:t>
            </a:r>
            <a:r>
              <a:rPr lang="en-SG" sz="1800" baseline="-25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i+1</a:t>
            </a:r>
            <a:r>
              <a:rPr lang="en-SG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40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SG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reason we need the n/2 degree assumption.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10692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SG" sz="2400">
                <a:solidFill>
                  <a:srgbClr val="980000"/>
                </a:solidFill>
                <a:latin typeface="Arial"/>
                <a:ea typeface="Arial"/>
              </a:rPr>
              <a:t>Ratio guarantees</a:t>
            </a:r>
            <a:endParaRPr/>
          </a:p>
        </p:txBody>
      </p:sp>
      <p:sp>
        <p:nvSpPr>
          <p:cNvPr id="196" name="CustomShape 2"/>
          <p:cNvSpPr/>
          <p:nvPr/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 marL="284400" indent="-284400">
              <a:lnSpc>
                <a:spcPct val="100000"/>
              </a:lnSpc>
              <a:spcBef>
                <a:spcPts val="600"/>
              </a:spcBef>
            </a:pPr>
            <a:r>
              <a:rPr lang="en-SG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Theorem 11.5: </a:t>
            </a:r>
            <a:r>
              <a:rPr lang="en-SG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G be a bipartite graph with minimum degree at least n/2. Then, for all k, 1</a:t>
            </a:r>
            <a:r>
              <a:rPr lang="en-SG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/(</a:t>
            </a:r>
            <a:r>
              <a:rPr lang="en-SG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SG" sz="1800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SG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SG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r ≤ </a:t>
            </a:r>
            <a:r>
              <a:rPr lang="en-SG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SG" sz="1800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800" baseline="30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400" indent="-284400">
              <a:lnSpc>
                <a:spcPct val="100000"/>
              </a:lnSpc>
              <a:spcBef>
                <a:spcPts val="600"/>
              </a:spcBef>
            </a:pPr>
            <a:endParaRPr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SG" sz="1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Proof:</a:t>
            </a:r>
            <a:endParaRPr lang="en-SG" sz="1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SG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lang="en-SG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matching with </a:t>
            </a:r>
            <a:r>
              <a:rPr lang="en-SG" sz="1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SG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edges, the number of matches with i+1 edges that contain this matching as a subset will be at most </a:t>
            </a:r>
            <a:r>
              <a:rPr lang="en-SG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SG" sz="1800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SG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SG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SG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SG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n/2 degree assumption, every matching with </a:t>
            </a:r>
            <a:r>
              <a:rPr lang="en-SG" sz="1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SG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edges has an augmenting path of length </a:t>
            </a:r>
            <a:r>
              <a:rPr lang="en-SG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SG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SG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lang="en-SG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matching with i+1 edges, there are at most </a:t>
            </a:r>
            <a:r>
              <a:rPr lang="en-SG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SG" sz="1800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SG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matchings with </a:t>
            </a:r>
            <a:r>
              <a:rPr lang="en-SG" sz="1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SG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edges that is a subset of this matching.</a:t>
            </a:r>
            <a:endParaRPr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78727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>
              <a:lnSpc>
                <a:spcPct val="100000"/>
              </a:lnSpc>
            </a:pPr>
            <a:r>
              <a:rPr lang="en-SG" sz="2400">
                <a:solidFill>
                  <a:srgbClr val="980000"/>
                </a:solidFill>
                <a:latin typeface="Arial"/>
                <a:ea typeface="Arial"/>
              </a:rPr>
              <a:t>Summary so far</a:t>
            </a:r>
            <a:endParaRPr/>
          </a:p>
        </p:txBody>
      </p:sp>
      <p:sp>
        <p:nvSpPr>
          <p:cNvPr id="198" name="CustomShape 2"/>
          <p:cNvSpPr/>
          <p:nvPr/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91440"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SG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a black box to uniformly sample a matching from m</a:t>
            </a:r>
            <a:r>
              <a:rPr lang="en-SG" sz="180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SG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m</a:t>
            </a:r>
            <a:r>
              <a:rPr lang="en-SG" sz="180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i+1</a:t>
            </a:r>
            <a:r>
              <a:rPr lang="en-SG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exist, we can get a good approximation to the number of perfect matchings</a:t>
            </a:r>
            <a:endParaRPr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SG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one write such a black box?</a:t>
            </a:r>
            <a:endParaRPr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0965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 smtClean="0"/>
              <a:t>Near Uniform Generation of Perfect Matchings</a:t>
            </a:r>
            <a:endParaRPr lang="en-S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 err="1" smtClean="0"/>
              <a:t>Loi</a:t>
            </a:r>
            <a:r>
              <a:rPr lang="en-SG" dirty="0" smtClean="0"/>
              <a:t> </a:t>
            </a:r>
            <a:r>
              <a:rPr lang="en-SG" dirty="0" err="1" smtClean="0"/>
              <a:t>Luu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474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Near uniform generation of matching</a:t>
            </a:r>
            <a:r>
              <a:rPr lang="en" sz="1800" dirty="0">
                <a:solidFill>
                  <a:schemeClr val="dk2"/>
                </a:solidFill>
              </a:rPr>
              <a:t>  </a:t>
            </a:r>
            <a:endParaRPr dirty="0"/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Input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A bipartite graph </a:t>
            </a:r>
            <a:r>
              <a:rPr lang="en" b="1" dirty="0"/>
              <a:t>G = (V</a:t>
            </a:r>
            <a:r>
              <a:rPr lang="en" b="1" baseline="-25000" dirty="0"/>
              <a:t>1</a:t>
            </a:r>
            <a:r>
              <a:rPr lang="en" b="1" dirty="0"/>
              <a:t>, V</a:t>
            </a:r>
            <a:r>
              <a:rPr lang="en" b="1" baseline="-25000" dirty="0"/>
              <a:t>2</a:t>
            </a:r>
            <a:r>
              <a:rPr lang="en" b="1" dirty="0"/>
              <a:t>, E)</a:t>
            </a:r>
            <a:r>
              <a:rPr lang="en" dirty="0"/>
              <a:t> with minimum degree of n/2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Step 2: Ultimate goal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Counting m</a:t>
            </a:r>
            <a:r>
              <a:rPr lang="en" baseline="-25000" dirty="0"/>
              <a:t>n</a:t>
            </a:r>
            <a:r>
              <a:rPr lang="en" dirty="0"/>
              <a:t>=|M</a:t>
            </a:r>
            <a:r>
              <a:rPr lang="en" baseline="-25000" dirty="0"/>
              <a:t>n</a:t>
            </a:r>
            <a:r>
              <a:rPr lang="en" dirty="0"/>
              <a:t>|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Step 1: Estimate r</a:t>
            </a:r>
            <a:r>
              <a:rPr lang="en" baseline="-25000" dirty="0"/>
              <a:t>k</a:t>
            </a:r>
            <a:r>
              <a:rPr lang="en" dirty="0"/>
              <a:t>=m</a:t>
            </a:r>
            <a:r>
              <a:rPr lang="en" baseline="-25000" dirty="0"/>
              <a:t>k</a:t>
            </a:r>
            <a:r>
              <a:rPr lang="en" dirty="0"/>
              <a:t>/m</a:t>
            </a:r>
            <a:r>
              <a:rPr lang="en" baseline="-25000" dirty="0"/>
              <a:t>k-1</a:t>
            </a:r>
          </a:p>
          <a:p>
            <a:pPr marL="8572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ct val="128571"/>
              <a:buFont typeface="Arial" panose="020B0604020202020204" pitchFamily="34" charset="0"/>
              <a:buChar char="•"/>
            </a:pPr>
            <a:r>
              <a:rPr lang="en" dirty="0"/>
              <a:t>Given r</a:t>
            </a:r>
            <a:r>
              <a:rPr lang="en" baseline="-25000" dirty="0"/>
              <a:t>1</a:t>
            </a:r>
            <a:r>
              <a:rPr lang="en" dirty="0"/>
              <a:t>=m</a:t>
            </a:r>
            <a:r>
              <a:rPr lang="en" baseline="-25000" dirty="0"/>
              <a:t>1</a:t>
            </a:r>
            <a:r>
              <a:rPr lang="en" dirty="0"/>
              <a:t>=|E|, can estimate m</a:t>
            </a:r>
            <a:r>
              <a:rPr lang="en" baseline="-25000" dirty="0"/>
              <a:t>n</a:t>
            </a:r>
            <a:r>
              <a:rPr lang="en" dirty="0"/>
              <a:t>=</a:t>
            </a:r>
            <a:r>
              <a:rPr lang="en" sz="1800" dirty="0"/>
              <a:t>r</a:t>
            </a:r>
            <a:r>
              <a:rPr lang="en" sz="1800" baseline="-25000" dirty="0"/>
              <a:t>1</a:t>
            </a:r>
            <a:r>
              <a:rPr lang="en" sz="1800" dirty="0"/>
              <a:t>r</a:t>
            </a:r>
            <a:r>
              <a:rPr lang="en" sz="1800" baseline="-25000" dirty="0"/>
              <a:t>2</a:t>
            </a:r>
            <a:r>
              <a:rPr lang="en" sz="1800" dirty="0"/>
              <a:t>...r</a:t>
            </a:r>
            <a:r>
              <a:rPr lang="en" sz="1800" baseline="-25000" dirty="0"/>
              <a:t>n</a:t>
            </a:r>
          </a:p>
          <a:p>
            <a:pPr marL="514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Step 0: Uniformly samples in M</a:t>
            </a:r>
            <a:r>
              <a:rPr lang="en" baseline="-25000" dirty="0"/>
              <a:t>k</a:t>
            </a:r>
            <a:r>
              <a:rPr lang="en" dirty="0"/>
              <a:t>U M</a:t>
            </a:r>
            <a:r>
              <a:rPr lang="en" baseline="-25000" dirty="0"/>
              <a:t>k-1</a:t>
            </a:r>
          </a:p>
          <a:p>
            <a:pPr marL="9715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Can estimate r</a:t>
            </a:r>
            <a:r>
              <a:rPr lang="en" baseline="-25000" dirty="0"/>
              <a:t>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Near uniform generation of matching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Goal: Find a near-uniform random  matching generator for M</a:t>
            </a:r>
            <a:r>
              <a:rPr lang="en" baseline="-25000" dirty="0"/>
              <a:t>k</a:t>
            </a:r>
            <a:r>
              <a:rPr lang="en" dirty="0"/>
              <a:t> U M</a:t>
            </a:r>
            <a:r>
              <a:rPr lang="en" baseline="-25000" dirty="0"/>
              <a:t>k-1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b="1" dirty="0"/>
              <a:t>Input</a:t>
            </a:r>
            <a:r>
              <a:rPr lang="en" dirty="0"/>
              <a:t>: A bipartite graph </a:t>
            </a:r>
            <a:r>
              <a:rPr lang="en" b="1" dirty="0"/>
              <a:t>G = (V</a:t>
            </a:r>
            <a:r>
              <a:rPr lang="en" b="1" baseline="-25000" dirty="0"/>
              <a:t>1</a:t>
            </a:r>
            <a:r>
              <a:rPr lang="en" b="1" dirty="0"/>
              <a:t>, V</a:t>
            </a:r>
            <a:r>
              <a:rPr lang="en" b="1" baseline="-25000" dirty="0"/>
              <a:t>2</a:t>
            </a:r>
            <a:r>
              <a:rPr lang="en" b="1" dirty="0"/>
              <a:t>, E)</a:t>
            </a:r>
            <a:r>
              <a:rPr lang="en" dirty="0"/>
              <a:t> with minimum degree of n/2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b="1" dirty="0"/>
              <a:t>Output</a:t>
            </a:r>
            <a:r>
              <a:rPr lang="en" dirty="0"/>
              <a:t>: A matching m which is almost uniformly chosen at random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Requirement: error rate </a:t>
            </a:r>
            <a:r>
              <a:rPr lang="en" b="1" dirty="0"/>
              <a:t>r &lt; 1/n</a:t>
            </a:r>
            <a:r>
              <a:rPr lang="en" b="1" baseline="30000" dirty="0"/>
              <a:t>4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Approach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Devise a Markov chain model</a:t>
            </a:r>
          </a:p>
          <a:p>
            <a:pPr marL="1428750" lvl="2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Each matching m for G is a state</a:t>
            </a:r>
          </a:p>
          <a:p>
            <a:pPr marL="1428750" lvl="2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Each edge in E is a transition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Start from an arbitrary matching m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Use random walk in polynomial number of steps to reach a matching m’ at uniformly random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Background: Markov Chain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75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Chain of states</a:t>
            </a:r>
          </a:p>
          <a:p>
            <a:pPr marL="514350" lvl="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Markov property</a:t>
            </a:r>
          </a:p>
          <a:p>
            <a:pPr marL="971550" lvl="1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The state of the system at time t depends only on the state of the system at time t-1</a:t>
            </a:r>
          </a:p>
          <a:p>
            <a:pPr marL="514350" lvl="0" indent="-285750" rtl="0">
              <a:spcAft>
                <a:spcPts val="600"/>
              </a:spcAft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" dirty="0"/>
              <a:t>Stationary Assumption (memoryless property)</a:t>
            </a:r>
          </a:p>
          <a:p>
            <a:pPr marL="971550" lvl="1" indent="-285750" rtl="0">
              <a:spcAft>
                <a:spcPts val="600"/>
              </a:spcAft>
              <a:buClr>
                <a:srgbClr val="434343"/>
              </a:buClr>
              <a:buFont typeface="Arial" panose="020B0604020202020204" pitchFamily="34" charset="0"/>
              <a:buChar char="•"/>
            </a:pPr>
            <a:r>
              <a:rPr lang="en" dirty="0"/>
              <a:t>Transition probabilities are independent of time (t)</a:t>
            </a:r>
          </a:p>
          <a:p>
            <a:pPr lvl="0">
              <a:spcAft>
                <a:spcPts val="600"/>
              </a:spcAft>
              <a:buNone/>
            </a:pPr>
            <a:endParaRPr dirty="0"/>
          </a:p>
        </p:txBody>
      </p:sp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217" y="3368119"/>
            <a:ext cx="2909499" cy="4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3150" y="1000079"/>
            <a:ext cx="2204350" cy="220437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/>
          <p:nvPr/>
        </p:nvSpPr>
        <p:spPr>
          <a:xfrm>
            <a:off x="6718075" y="1549125"/>
            <a:ext cx="388199" cy="322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B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Markov Chain: Weather Example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  <a:p>
            <a:pPr lvl="0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  <a:p>
            <a:pPr lvl="0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  <a:p>
            <a:pPr lvl="0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Vector </a:t>
            </a:r>
            <a:r>
              <a:rPr lang="en" dirty="0"/>
              <a:t>X</a:t>
            </a:r>
            <a:r>
              <a:rPr lang="en" baseline="30000" dirty="0"/>
              <a:t>(t)</a:t>
            </a:r>
            <a:r>
              <a:rPr lang="en" dirty="0"/>
              <a:t> is a distribution at day t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800" dirty="0"/>
              <a:t>X</a:t>
            </a:r>
            <a:r>
              <a:rPr lang="en" sz="1800" baseline="30000" dirty="0"/>
              <a:t>(t)</a:t>
            </a:r>
            <a:r>
              <a:rPr lang="en" sz="1800" dirty="0"/>
              <a:t>[i]: probability of reaching state i at time t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800" dirty="0"/>
              <a:t>X</a:t>
            </a:r>
            <a:r>
              <a:rPr lang="en" sz="1800" baseline="30000" dirty="0"/>
              <a:t>(0)</a:t>
            </a:r>
            <a:r>
              <a:rPr lang="en" sz="1800" dirty="0"/>
              <a:t>[0]: probability of having rain when the Earth was “born”</a:t>
            </a:r>
          </a:p>
          <a:p>
            <a:pPr marL="857250" lvl="1" indent="-285750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X</a:t>
            </a:r>
            <a:r>
              <a:rPr lang="en" sz="1800" baseline="30000" dirty="0"/>
              <a:t>(t)</a:t>
            </a:r>
            <a:r>
              <a:rPr lang="en" sz="1800" dirty="0"/>
              <a:t>[0]: probability of having rain in day t</a:t>
            </a:r>
          </a:p>
          <a:p>
            <a:pPr marL="857250" lvl="1" indent="-285750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X</a:t>
            </a:r>
            <a:r>
              <a:rPr lang="en" sz="1800" baseline="30000" dirty="0"/>
              <a:t>(t)</a:t>
            </a:r>
            <a:r>
              <a:rPr lang="en" sz="1800" dirty="0"/>
              <a:t>=X</a:t>
            </a:r>
            <a:r>
              <a:rPr lang="en" sz="1800" baseline="30000" dirty="0"/>
              <a:t>(t-1)</a:t>
            </a:r>
            <a:r>
              <a:rPr lang="en" sz="1800" dirty="0"/>
              <a:t>P</a:t>
            </a:r>
          </a:p>
          <a:p>
            <a:pPr lvl="0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  <p:graphicFrame>
        <p:nvGraphicFramePr>
          <p:cNvPr id="346" name="Shape 346"/>
          <p:cNvGraphicFramePr/>
          <p:nvPr>
            <p:extLst>
              <p:ext uri="{D42A27DB-BD31-4B8C-83A1-F6EECF244321}">
                <p14:modId xmlns:p14="http://schemas.microsoft.com/office/powerpoint/2010/main" val="683081856"/>
              </p:ext>
            </p:extLst>
          </p:nvPr>
        </p:nvGraphicFramePr>
        <p:xfrm>
          <a:off x="311700" y="1152475"/>
          <a:ext cx="5443325" cy="1559200"/>
        </p:xfrm>
        <a:graphic>
          <a:graphicData uri="http://schemas.openxmlformats.org/drawingml/2006/table">
            <a:tbl>
              <a:tblPr>
                <a:noFill/>
                <a:tableStyleId>{C9F90402-5B44-4D60-8A3D-D6B42E72D1E6}</a:tableStyleId>
              </a:tblPr>
              <a:tblGrid>
                <a:gridCol w="1809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2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31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0-Rain (day t+1)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1-No Rain (day t+1)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0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0-Rain (day t)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60%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0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</a:rPr>
                        <a:t>1-No Rain (day t)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80%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47" name="Shape 347"/>
          <p:cNvSpPr txBox="1"/>
          <p:nvPr/>
        </p:nvSpPr>
        <p:spPr>
          <a:xfrm>
            <a:off x="6703625" y="1264075"/>
            <a:ext cx="23003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99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Stochastic Matrix</a:t>
            </a:r>
          </a:p>
        </p:txBody>
      </p:sp>
      <p:pic>
        <p:nvPicPr>
          <p:cNvPr id="348" name="Shape 3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4925" y="1836762"/>
            <a:ext cx="2133600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Observation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If X</a:t>
            </a:r>
            <a:r>
              <a:rPr lang="en" baseline="30000" dirty="0"/>
              <a:t>(t)</a:t>
            </a:r>
            <a:r>
              <a:rPr lang="en" dirty="0"/>
              <a:t> is uniformly distributed for all t &gt; T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Regardless of the starting state, we’ll reach to a state S at uniformly random after T times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Back to our problem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We start with </a:t>
            </a:r>
            <a:r>
              <a:rPr lang="en" dirty="0" smtClean="0"/>
              <a:t>some arbitrary m</a:t>
            </a:r>
            <a:endParaRPr lang="en" dirty="0"/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We want to sample some </a:t>
            </a:r>
            <a:r>
              <a:rPr lang="en" dirty="0" smtClean="0"/>
              <a:t>matching </a:t>
            </a:r>
            <a:r>
              <a:rPr lang="en" dirty="0"/>
              <a:t>m’ at uniformly </a:t>
            </a:r>
            <a:r>
              <a:rPr lang="en" dirty="0" smtClean="0"/>
              <a:t>random</a:t>
            </a:r>
          </a:p>
          <a:p>
            <a:pPr marL="9715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We will be able to do this easily once we show that the distribution is almost stationary.</a:t>
            </a:r>
            <a:endParaRPr lang="en" dirty="0"/>
          </a:p>
          <a:p>
            <a:pPr marL="9715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Whether T exists? How large?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Background: Markov Chain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311700" y="117772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Stationary distribution: A vector </a:t>
            </a:r>
            <a:r>
              <a:rPr lang="en" dirty="0">
                <a:solidFill>
                  <a:schemeClr val="dk1"/>
                </a:solidFill>
              </a:rPr>
              <a:t>𝛑</a:t>
            </a:r>
            <a:r>
              <a:rPr lang="en" dirty="0"/>
              <a:t> </a:t>
            </a:r>
          </a:p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dirty="0"/>
          </a:p>
          <a:p>
            <a:pPr marL="2857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dirty="0"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dirty="0"/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" sz="1400" dirty="0" smtClean="0"/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400" dirty="0" smtClean="0"/>
              <a:t>If </a:t>
            </a:r>
            <a:r>
              <a:rPr lang="en" dirty="0">
                <a:solidFill>
                  <a:schemeClr val="dk1"/>
                </a:solidFill>
              </a:rPr>
              <a:t>𝛑</a:t>
            </a:r>
            <a:r>
              <a:rPr lang="en" sz="1400" dirty="0"/>
              <a:t> is uniform</a:t>
            </a:r>
          </a:p>
          <a:p>
            <a:pPr marL="882650" lvl="1" indent="-285750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All states can be reached with the same probability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If the Markov chain is irreducible and aperiodic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There is a unique stationary distribution  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Reach stationary distribution </a:t>
            </a:r>
            <a:r>
              <a:rPr lang="en" sz="1800" dirty="0">
                <a:solidFill>
                  <a:schemeClr val="dk1"/>
                </a:solidFill>
              </a:rPr>
              <a:t>𝛑 </a:t>
            </a:r>
            <a:r>
              <a:rPr lang="en" dirty="0"/>
              <a:t>from any X</a:t>
            </a:r>
            <a:r>
              <a:rPr lang="en" baseline="30000" dirty="0"/>
              <a:t>(0)</a:t>
            </a:r>
          </a:p>
        </p:txBody>
      </p:sp>
      <p:pic>
        <p:nvPicPr>
          <p:cNvPr id="361" name="Shape 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725" y="1628120"/>
            <a:ext cx="1473575" cy="307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 rotWithShape="1">
          <a:blip r:embed="rId4">
            <a:alphaModFix/>
          </a:blip>
          <a:srcRect t="-16157" r="-21197"/>
          <a:stretch/>
        </p:blipFill>
        <p:spPr>
          <a:xfrm>
            <a:off x="1400750" y="1935125"/>
            <a:ext cx="1540750" cy="6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2075" y="2618650"/>
            <a:ext cx="1718099" cy="572699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/>
          <p:nvPr/>
        </p:nvSpPr>
        <p:spPr>
          <a:xfrm>
            <a:off x="3317592" y="2202650"/>
            <a:ext cx="1073699" cy="306900"/>
          </a:xfrm>
          <a:prstGeom prst="wedgeRoundRectCallout">
            <a:avLst>
              <a:gd name="adj1" fmla="val -62067"/>
              <a:gd name="adj2" fmla="val 105552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𝛑 = </a:t>
            </a:r>
            <a:r>
              <a:rPr lang="en">
                <a:solidFill>
                  <a:schemeClr val="dk1"/>
                </a:solidFill>
              </a:rPr>
              <a:t>𝛑</a:t>
            </a:r>
            <a:r>
              <a:rPr lang="en"/>
              <a:t>*P</a:t>
            </a:r>
          </a:p>
        </p:txBody>
      </p:sp>
      <p:pic>
        <p:nvPicPr>
          <p:cNvPr id="365" name="Shape 3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2471" y="1034150"/>
            <a:ext cx="1231153" cy="66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22470" y="1795675"/>
            <a:ext cx="1071154" cy="66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22475" y="2618650"/>
            <a:ext cx="2187860" cy="66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problem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</a:pPr>
            <a:r>
              <a:rPr lang="en" dirty="0">
                <a:solidFill>
                  <a:schemeClr val="bg2"/>
                </a:solidFill>
              </a:rPr>
              <a:t>Counting the number of Perfect Matchings in a (dense) bipartite graph.</a:t>
            </a:r>
          </a:p>
          <a:p>
            <a:pPr marL="230400" lvl="3" indent="-230400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bg2"/>
                </a:solidFill>
              </a:rPr>
              <a:t>Each vertex has a degree of at least n/2 (n is number of vertices).</a:t>
            </a:r>
          </a:p>
          <a:p>
            <a:pPr marL="230400" lvl="1" indent="-230400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bg2"/>
                </a:solidFill>
              </a:rPr>
              <a:t>Number of perfect matching in a </a:t>
            </a:r>
            <a:r>
              <a:rPr lang="en" sz="1600" i="1" dirty="0">
                <a:solidFill>
                  <a:schemeClr val="bg2"/>
                </a:solidFill>
              </a:rPr>
              <a:t>bipartite graph</a:t>
            </a:r>
            <a:r>
              <a:rPr lang="en" sz="1600" dirty="0">
                <a:solidFill>
                  <a:schemeClr val="bg2"/>
                </a:solidFill>
              </a:rPr>
              <a:t> is equal to the </a:t>
            </a:r>
            <a:r>
              <a:rPr lang="en" sz="1600" i="1" dirty="0">
                <a:solidFill>
                  <a:schemeClr val="bg2"/>
                </a:solidFill>
              </a:rPr>
              <a:t>permanent </a:t>
            </a:r>
            <a:r>
              <a:rPr lang="en" sz="1600" dirty="0">
                <a:solidFill>
                  <a:schemeClr val="bg2"/>
                </a:solidFill>
              </a:rPr>
              <a:t>of the adjacency matrix representing the graph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4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Stationary distribution &amp; random walk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/>
              <a:t>A random walk</a:t>
            </a:r>
          </a:p>
          <a:p>
            <a:pPr marL="857250" lvl="1" indent="-1714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/>
              <a:t>The next state is chosen uniformly random among all possible states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/>
              <a:t>If a Markov chain is in its stationary distribution </a:t>
            </a:r>
          </a:p>
          <a:p>
            <a:pPr marL="857250" lvl="1" indent="-1714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/>
              <a:t>After a random walk still in stationary distribution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 smtClean="0"/>
              <a:t>Take </a:t>
            </a:r>
            <a:r>
              <a:rPr lang="en" sz="1600" dirty="0"/>
              <a:t>random walks </a:t>
            </a:r>
            <a:r>
              <a:rPr lang="en" sz="1600" dirty="0" smtClean="0"/>
              <a:t>of length T in </a:t>
            </a:r>
            <a:r>
              <a:rPr lang="en" sz="1600" dirty="0"/>
              <a:t>a Markov chain C</a:t>
            </a:r>
          </a:p>
          <a:p>
            <a:pPr marL="857250" lvl="1" indent="-1714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/>
              <a:t>T must </a:t>
            </a:r>
            <a:r>
              <a:rPr lang="en" sz="1200" dirty="0"/>
              <a:t>large enough to reach C’s stationary distribution</a:t>
            </a:r>
          </a:p>
          <a:p>
            <a:pPr marL="857250" lvl="1" indent="-1714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/>
              <a:t>End up in a state chosen uniformly at random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/>
              <a:t>Problem</a:t>
            </a:r>
          </a:p>
          <a:p>
            <a:pPr marL="857250" lvl="1" indent="-1714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 smtClean="0"/>
              <a:t>T </a:t>
            </a:r>
            <a:r>
              <a:rPr lang="en" sz="1200" dirty="0"/>
              <a:t>may reach </a:t>
            </a:r>
            <a:r>
              <a:rPr lang="en" sz="1200" b="1" dirty="0"/>
              <a:t>∞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600" dirty="0"/>
              <a:t>Intuition: trade off efficiency vs. accuracy</a:t>
            </a:r>
          </a:p>
          <a:p>
            <a:pPr marL="857250" lvl="1" indent="-1714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/>
              <a:t>only take some polynomial steps </a:t>
            </a:r>
            <a:r>
              <a:rPr lang="en" sz="1200" dirty="0" smtClean="0"/>
              <a:t>T</a:t>
            </a:r>
            <a:endParaRPr lang="en" sz="1200" dirty="0"/>
          </a:p>
          <a:p>
            <a:pPr marL="857250" lvl="1" indent="-1714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200" dirty="0"/>
              <a:t>nearly uniform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Building Markov Chain </a:t>
            </a:r>
            <a:r>
              <a:rPr lang="en" dirty="0" smtClean="0"/>
              <a:t>C</a:t>
            </a:r>
            <a:r>
              <a:rPr lang="en" baseline="-25000" dirty="0"/>
              <a:t>k</a:t>
            </a:r>
            <a:r>
              <a:rPr lang="en" dirty="0" smtClean="0"/>
              <a:t> </a:t>
            </a:r>
            <a:r>
              <a:rPr lang="en" dirty="0"/>
              <a:t>from G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Given: Graph </a:t>
            </a:r>
            <a:r>
              <a:rPr lang="en" sz="1400" b="1" dirty="0"/>
              <a:t>G = (V</a:t>
            </a:r>
            <a:r>
              <a:rPr lang="en" sz="1400" b="1" baseline="-25000" dirty="0"/>
              <a:t>1</a:t>
            </a:r>
            <a:r>
              <a:rPr lang="en" sz="1400" b="1" dirty="0"/>
              <a:t>, V</a:t>
            </a:r>
            <a:r>
              <a:rPr lang="en" sz="1400" b="1" baseline="-25000" dirty="0"/>
              <a:t>2</a:t>
            </a:r>
            <a:r>
              <a:rPr lang="en" sz="1400" b="1" dirty="0"/>
              <a:t>, E)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Devise </a:t>
            </a:r>
            <a:r>
              <a:rPr lang="en" dirty="0"/>
              <a:t>a Markov chain </a:t>
            </a:r>
            <a:r>
              <a:rPr lang="en" dirty="0" smtClean="0"/>
              <a:t>C</a:t>
            </a:r>
            <a:r>
              <a:rPr lang="en" baseline="-25000" dirty="0"/>
              <a:t>k</a:t>
            </a:r>
            <a:r>
              <a:rPr lang="en" dirty="0" smtClean="0"/>
              <a:t> </a:t>
            </a:r>
            <a:endParaRPr lang="en" dirty="0"/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Each matching in </a:t>
            </a:r>
            <a:r>
              <a:rPr lang="en" sz="1800" dirty="0"/>
              <a:t>M</a:t>
            </a:r>
            <a:r>
              <a:rPr lang="en" sz="1800" baseline="-25000" dirty="0"/>
              <a:t>k</a:t>
            </a:r>
            <a:r>
              <a:rPr lang="en" sz="1800" dirty="0"/>
              <a:t> U M</a:t>
            </a:r>
            <a:r>
              <a:rPr lang="en" sz="1800" baseline="-25000" dirty="0"/>
              <a:t>k-1 </a:t>
            </a:r>
            <a:r>
              <a:rPr lang="en" dirty="0"/>
              <a:t>is a state in </a:t>
            </a:r>
            <a:r>
              <a:rPr lang="en" dirty="0" smtClean="0"/>
              <a:t>C</a:t>
            </a:r>
            <a:r>
              <a:rPr lang="en" baseline="-25000" dirty="0"/>
              <a:t>k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Each edge e=(u, v) is a transition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dirty="0"/>
              <a:t>Markov Chain </a:t>
            </a:r>
            <a:r>
              <a:rPr lang="en" dirty="0" smtClean="0"/>
              <a:t>C</a:t>
            </a:r>
            <a:r>
              <a:rPr lang="en" baseline="-25000" dirty="0" smtClean="0"/>
              <a:t>k</a:t>
            </a:r>
            <a:r>
              <a:rPr lang="en" dirty="0" smtClean="0"/>
              <a:t>: </a:t>
            </a:r>
            <a:r>
              <a:rPr lang="en" dirty="0"/>
              <a:t>transition of state m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351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p=½ remains at m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p=½ randomly choose an edge e=(u, v) of E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b="1" dirty="0"/>
              <a:t>Reduce</a:t>
            </a:r>
            <a:r>
              <a:rPr lang="en" dirty="0"/>
              <a:t>: if m in </a:t>
            </a:r>
            <a:r>
              <a:rPr lang="en" dirty="0" smtClean="0"/>
              <a:t>M</a:t>
            </a:r>
            <a:r>
              <a:rPr lang="en" baseline="-25000" dirty="0" smtClean="0"/>
              <a:t>k</a:t>
            </a:r>
            <a:r>
              <a:rPr lang="en" dirty="0" smtClean="0"/>
              <a:t>, </a:t>
            </a:r>
            <a:r>
              <a:rPr lang="en" dirty="0"/>
              <a:t>e in m, move to state (matching) m’ = m-e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b="1" dirty="0"/>
              <a:t>Augment</a:t>
            </a:r>
            <a:r>
              <a:rPr lang="en" dirty="0"/>
              <a:t>: If m in </a:t>
            </a:r>
            <a:r>
              <a:rPr lang="en" dirty="0" smtClean="0"/>
              <a:t>M</a:t>
            </a:r>
            <a:r>
              <a:rPr lang="en" baseline="-25000" dirty="0" smtClean="0"/>
              <a:t>k-1</a:t>
            </a:r>
            <a:r>
              <a:rPr lang="en" dirty="0" smtClean="0"/>
              <a:t> </a:t>
            </a:r>
            <a:r>
              <a:rPr lang="en" dirty="0"/>
              <a:t>with u, v are not matched in m, move to m’ = m+e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b="1" dirty="0"/>
              <a:t>Rotate</a:t>
            </a:r>
            <a:r>
              <a:rPr lang="en" dirty="0"/>
              <a:t>: If m in </a:t>
            </a:r>
            <a:r>
              <a:rPr lang="en" dirty="0" smtClean="0"/>
              <a:t>M</a:t>
            </a:r>
            <a:r>
              <a:rPr lang="en" baseline="-25000" dirty="0" smtClean="0"/>
              <a:t>k-1</a:t>
            </a:r>
            <a:r>
              <a:rPr lang="en" dirty="0" smtClean="0"/>
              <a:t> </a:t>
            </a:r>
            <a:r>
              <a:rPr lang="en" dirty="0"/>
              <a:t>with u is matched by edge f, v is not matched, move to m’=(m+e)-f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b="1" dirty="0"/>
              <a:t>Idle</a:t>
            </a:r>
            <a:r>
              <a:rPr lang="en" dirty="0"/>
              <a:t>: otherwise</a:t>
            </a:r>
          </a:p>
        </p:txBody>
      </p:sp>
      <p:pic>
        <p:nvPicPr>
          <p:cNvPr id="386" name="Shape 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7475" y="1107850"/>
            <a:ext cx="3144125" cy="335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 of C</a:t>
            </a:r>
            <a:r>
              <a:rPr lang="en" baseline="-25000"/>
              <a:t>2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93" name="Shape 3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325" y="1382712"/>
            <a:ext cx="4803749" cy="295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Properties of C</a:t>
            </a:r>
            <a:r>
              <a:rPr lang="en" baseline="-25000"/>
              <a:t>n</a:t>
            </a:r>
          </a:p>
        </p:txBody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C</a:t>
            </a:r>
            <a:r>
              <a:rPr lang="en" baseline="-25000" dirty="0"/>
              <a:t>n </a:t>
            </a:r>
            <a:r>
              <a:rPr lang="en" dirty="0"/>
              <a:t>has uniform stationary distribution</a:t>
            </a:r>
          </a:p>
          <a:p>
            <a:pPr marL="514350" lvl="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Starting from any initial state, will reach stationary distribution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Goal:</a:t>
            </a:r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Within some polynomial steps </a:t>
            </a:r>
            <a:r>
              <a:rPr lang="en" dirty="0" smtClean="0"/>
              <a:t>t: X</a:t>
            </a:r>
            <a:r>
              <a:rPr lang="en" baseline="30000" dirty="0" smtClean="0"/>
              <a:t>(t)</a:t>
            </a:r>
            <a:r>
              <a:rPr lang="en" dirty="0" smtClean="0"/>
              <a:t> </a:t>
            </a:r>
            <a:r>
              <a:rPr lang="en" dirty="0"/>
              <a:t>resembles </a:t>
            </a:r>
            <a:r>
              <a:rPr lang="en" sz="1800" dirty="0">
                <a:solidFill>
                  <a:schemeClr val="dk1"/>
                </a:solidFill>
              </a:rPr>
              <a:t>𝛑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Call </a:t>
            </a:r>
            <a:r>
              <a:rPr lang="en" dirty="0" smtClean="0"/>
              <a:t>p</a:t>
            </a:r>
            <a:r>
              <a:rPr lang="en" baseline="-25000" dirty="0" smtClean="0"/>
              <a:t>ij</a:t>
            </a:r>
            <a:r>
              <a:rPr lang="en" baseline="30000" dirty="0" smtClean="0"/>
              <a:t>(t)</a:t>
            </a:r>
            <a:r>
              <a:rPr lang="en" dirty="0" smtClean="0"/>
              <a:t>: </a:t>
            </a:r>
            <a:r>
              <a:rPr lang="en" dirty="0"/>
              <a:t>probability of reaching j from state i after </a:t>
            </a:r>
            <a:r>
              <a:rPr lang="en" dirty="0" smtClean="0"/>
              <a:t>t step</a:t>
            </a:r>
            <a:r>
              <a:rPr lang="en-US" dirty="0" smtClean="0"/>
              <a:t>s</a:t>
            </a:r>
            <a:endParaRPr lang="en" dirty="0"/>
          </a:p>
          <a:p>
            <a:pPr marL="971550" lvl="1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1800" dirty="0" smtClean="0"/>
              <a:t>p</a:t>
            </a:r>
            <a:r>
              <a:rPr lang="en" sz="1800" baseline="-25000" dirty="0" smtClean="0"/>
              <a:t>ij</a:t>
            </a:r>
            <a:r>
              <a:rPr lang="en" sz="1800" baseline="30000" dirty="0" smtClean="0"/>
              <a:t>(t)</a:t>
            </a:r>
            <a:r>
              <a:rPr lang="en" sz="1800" baseline="-25000" dirty="0" smtClean="0"/>
              <a:t> </a:t>
            </a:r>
            <a:r>
              <a:rPr lang="en" sz="1800" dirty="0"/>
              <a:t>=</a:t>
            </a:r>
            <a:r>
              <a:rPr lang="en" sz="1800" baseline="-25000" dirty="0"/>
              <a:t> </a:t>
            </a:r>
            <a:r>
              <a:rPr lang="en" sz="1800" dirty="0" smtClean="0">
                <a:solidFill>
                  <a:schemeClr val="dk1"/>
                </a:solidFill>
              </a:rPr>
              <a:t>𝛑</a:t>
            </a:r>
            <a:r>
              <a:rPr lang="en-US" sz="1800" dirty="0" smtClean="0">
                <a:solidFill>
                  <a:schemeClr val="dk1"/>
                </a:solidFill>
              </a:rPr>
              <a:t>[j]</a:t>
            </a:r>
            <a:r>
              <a:rPr lang="en" dirty="0" smtClean="0"/>
              <a:t> </a:t>
            </a:r>
            <a:r>
              <a:rPr lang="en" dirty="0"/>
              <a:t>if </a:t>
            </a:r>
            <a:r>
              <a:rPr lang="en" dirty="0" smtClean="0"/>
              <a:t>t </a:t>
            </a:r>
            <a:r>
              <a:rPr lang="en" dirty="0"/>
              <a:t>is infinite, i.e. stationary distribution</a:t>
            </a:r>
          </a:p>
          <a:p>
            <a:pPr marL="514350" lvl="0" indent="-285750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Pointwise distance: how close to reaching the stationary distribution</a:t>
            </a:r>
          </a:p>
          <a:p>
            <a:pPr marL="9715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In stationary 𝚫(t) = 0</a:t>
            </a:r>
          </a:p>
          <a:p>
            <a:pPr marL="9715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We want to show after </a:t>
            </a:r>
            <a:r>
              <a:rPr lang="en" dirty="0"/>
              <a:t>some polynomial step t: 𝚫(t)&lt;= 1/n</a:t>
            </a:r>
            <a:r>
              <a:rPr lang="en" baseline="30000" dirty="0"/>
              <a:t>4</a:t>
            </a:r>
            <a:r>
              <a:rPr lang="en" dirty="0"/>
              <a:t> (error rate)</a:t>
            </a:r>
          </a:p>
        </p:txBody>
      </p:sp>
      <p:pic>
        <p:nvPicPr>
          <p:cNvPr id="400" name="Shape 4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580" y="3936376"/>
            <a:ext cx="1822224" cy="76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Supporting theorem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Theorem 11.7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/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/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Pick t as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We get 𝚫(t) ≤ 1/n</a:t>
            </a:r>
            <a:r>
              <a:rPr lang="en" baseline="30000" dirty="0"/>
              <a:t>4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What’s remaining?</a:t>
            </a:r>
          </a:p>
          <a:p>
            <a:pPr marL="9715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Show 1/(1-ƛ</a:t>
            </a:r>
            <a:r>
              <a:rPr lang="en" baseline="-25000" dirty="0"/>
              <a:t>2</a:t>
            </a:r>
            <a:r>
              <a:rPr lang="en" dirty="0"/>
              <a:t>) is bounded by a polynomial of n</a:t>
            </a:r>
          </a:p>
        </p:txBody>
      </p:sp>
      <p:pic>
        <p:nvPicPr>
          <p:cNvPr id="407" name="Shape 4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4700" y="1631675"/>
            <a:ext cx="3009750" cy="839549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Shape 408"/>
          <p:cNvSpPr/>
          <p:nvPr/>
        </p:nvSpPr>
        <p:spPr>
          <a:xfrm>
            <a:off x="4415900" y="2026525"/>
            <a:ext cx="2345399" cy="499200"/>
          </a:xfrm>
          <a:prstGeom prst="wedgeRectCallout">
            <a:avLst>
              <a:gd name="adj1" fmla="val -64468"/>
              <a:gd name="adj2" fmla="val -4078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N: </a:t>
            </a:r>
            <a:r>
              <a:rPr lang="en" dirty="0" smtClean="0"/>
              <a:t>nu</a:t>
            </a:r>
            <a:r>
              <a:rPr lang="en-US" dirty="0" smtClean="0"/>
              <a:t>m</a:t>
            </a:r>
            <a:r>
              <a:rPr lang="en" dirty="0" smtClean="0"/>
              <a:t>ber </a:t>
            </a:r>
            <a:r>
              <a:rPr lang="en" dirty="0"/>
              <a:t>of states of C</a:t>
            </a:r>
            <a:r>
              <a:rPr lang="en" baseline="-25000" dirty="0"/>
              <a:t>n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N = O(n</a:t>
            </a:r>
            <a:r>
              <a:rPr lang="en" baseline="30000" dirty="0"/>
              <a:t>2</a:t>
            </a:r>
            <a:r>
              <a:rPr lang="en" dirty="0"/>
              <a:t>)</a:t>
            </a:r>
          </a:p>
        </p:txBody>
      </p:sp>
      <p:sp>
        <p:nvSpPr>
          <p:cNvPr id="409" name="Shape 409"/>
          <p:cNvSpPr/>
          <p:nvPr/>
        </p:nvSpPr>
        <p:spPr>
          <a:xfrm>
            <a:off x="3856550" y="1075100"/>
            <a:ext cx="2345399" cy="499200"/>
          </a:xfrm>
          <a:prstGeom prst="wedgeRectCallout">
            <a:avLst>
              <a:gd name="adj1" fmla="val -59502"/>
              <a:gd name="adj2" fmla="val 10141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dirty="0"/>
              <a:t>ƛ</a:t>
            </a:r>
            <a:r>
              <a:rPr lang="en" baseline="-25000" dirty="0"/>
              <a:t>2</a:t>
            </a:r>
            <a:r>
              <a:rPr lang="en" dirty="0" smtClean="0"/>
              <a:t>: </a:t>
            </a:r>
            <a:r>
              <a:rPr lang="en" dirty="0"/>
              <a:t>second eigenvalue</a:t>
            </a:r>
          </a:p>
        </p:txBody>
      </p:sp>
      <p:pic>
        <p:nvPicPr>
          <p:cNvPr id="410" name="Shape 4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2468" y="2700824"/>
            <a:ext cx="2334967" cy="49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Supporting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6" name="Shape 416"/>
              <p:cNvSpPr txBox="1">
                <a:spLocks noGrp="1"/>
              </p:cNvSpPr>
              <p:nvPr>
                <p:ph type="body" idx="1"/>
              </p:nvPr>
            </p:nvSpPr>
            <p:spPr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228600" lvl="0" rtl="0">
                  <a:spcBef>
                    <a:spcPts val="0"/>
                  </a:spcBef>
                  <a:spcAft>
                    <a:spcPts val="600"/>
                  </a:spcAft>
                </a:pPr>
                <a:endParaRPr lang="en-SG" dirty="0"/>
              </a:p>
              <a:p>
                <a:pPr marL="514350" lvl="0" indent="-285750" rtl="0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endParaRPr lang="en-SG" dirty="0" smtClean="0"/>
              </a:p>
              <a:p>
                <a:pPr marL="514350" lvl="0" indent="-285750" rtl="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SG" dirty="0" smtClean="0"/>
                  <a:t>Assume </a:t>
                </a:r>
                <a:r>
                  <a:rPr lang="en-SG" dirty="0"/>
                  <a:t>for now: </a:t>
                </a:r>
                <a:r>
                  <a:rPr lang="el-GR" sz="1400" dirty="0"/>
                  <a:t>Φ </a:t>
                </a:r>
                <a:r>
                  <a:rPr lang="en-SG" sz="1400" dirty="0"/>
                  <a:t>is a magic number in C</a:t>
                </a:r>
                <a:r>
                  <a:rPr lang="en-SG" sz="1400" baseline="-25000" dirty="0"/>
                  <a:t>n</a:t>
                </a:r>
              </a:p>
              <a:p>
                <a:pPr marL="514350" lvl="0" indent="-285750" rtl="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SG" dirty="0"/>
                  <a:t>What’s remaining</a:t>
                </a:r>
              </a:p>
              <a:p>
                <a:pPr marL="971550" lvl="1" indent="-285750" rtl="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SG" dirty="0"/>
                  <a:t>Show that </a:t>
                </a:r>
                <a:r>
                  <a:rPr lang="el-GR" dirty="0"/>
                  <a:t>Φ’</a:t>
                </a:r>
                <a:r>
                  <a:rPr lang="en-SG" dirty="0"/>
                  <a:t>s lower bound is some polynomial of n</a:t>
                </a:r>
              </a:p>
              <a:p>
                <a:pPr marL="971550" lvl="1" indent="-285750" rtl="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SG" dirty="0"/>
                  <a:t>1/(1-ƛ</a:t>
                </a:r>
                <a:r>
                  <a:rPr lang="en-SG" baseline="-25000" dirty="0"/>
                  <a:t>2</a:t>
                </a:r>
                <a:r>
                  <a:rPr lang="en-SG" dirty="0"/>
                  <a:t>) is bounded by a polynomial of n! QED!</a:t>
                </a:r>
              </a:p>
              <a:p>
                <a:pPr marL="514350" lvl="0" indent="-285750" rtl="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SG" dirty="0"/>
                  <a:t>Coming up: </a:t>
                </a:r>
                <a:r>
                  <a:rPr lang="en-SG" sz="2400" dirty="0">
                    <a:solidFill>
                      <a:srgbClr val="980000"/>
                    </a:solidFill>
                  </a:rPr>
                  <a:t>Divya</a:t>
                </a:r>
              </a:p>
              <a:p>
                <a:pPr marL="971550" lvl="1" indent="-285750" rtl="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SG" dirty="0">
                    <a:latin typeface="+mn-lt"/>
                  </a:rPr>
                  <a:t>Define what </a:t>
                </a:r>
                <a:r>
                  <a:rPr lang="el-GR" dirty="0">
                    <a:latin typeface="+mn-lt"/>
                  </a:rPr>
                  <a:t>Φ </a:t>
                </a:r>
                <a:r>
                  <a:rPr lang="en-SG" dirty="0">
                    <a:latin typeface="+mn-lt"/>
                  </a:rPr>
                  <a:t>is</a:t>
                </a:r>
              </a:p>
              <a:p>
                <a:pPr marL="9715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SG" dirty="0">
                    <a:latin typeface="+mn-lt"/>
                  </a:rPr>
                  <a:t>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/>
                      </a:rPr>
                      <m:t>Φ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l-GR" dirty="0" smtClean="0"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≥</a:t>
                </a:r>
                <a:r>
                  <a:rPr lang="en-SG" dirty="0" smtClean="0"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a:rPr lang="ar-A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ar-AE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ar-AE" dirty="0">
                    <a:latin typeface="+mn-lt"/>
                  </a:rPr>
                  <a:t> </a:t>
                </a:r>
                <a:r>
                  <a:rPr lang="ar-AE" dirty="0" smtClean="0">
                    <a:latin typeface="+mn-lt"/>
                  </a:rPr>
                  <a:t>  </a:t>
                </a:r>
                <a:r>
                  <a:rPr lang="en-SG" dirty="0">
                    <a:latin typeface="+mn-lt"/>
                  </a:rPr>
                  <a:t>by </a:t>
                </a:r>
                <a:r>
                  <a:rPr lang="en-SG" i="1" dirty="0">
                    <a:latin typeface="+mn-lt"/>
                  </a:rPr>
                  <a:t>canonical argument</a:t>
                </a:r>
                <a:r>
                  <a:rPr lang="en-SG" dirty="0">
                    <a:latin typeface="+mn-lt"/>
                  </a:rPr>
                  <a:t>!</a:t>
                </a:r>
                <a:endParaRPr lang="en" dirty="0">
                  <a:latin typeface="+mn-lt"/>
                </a:endParaRPr>
              </a:p>
            </p:txBody>
          </p:sp>
        </mc:Choice>
        <mc:Fallback xmlns="">
          <p:sp>
            <p:nvSpPr>
              <p:cNvPr id="416" name="Shape 41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prstGeom prst="rect">
                <a:avLst/>
              </a:prstGeom>
              <a:blipFill rotWithShape="0"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7" name="Shape 4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69" y="1152475"/>
            <a:ext cx="2753875" cy="72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 smtClean="0"/>
              <a:t>Canonical Path Argument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 smtClean="0"/>
              <a:t>Divya Sivasankaran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31374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8650" y="1118847"/>
                <a:ext cx="7886700" cy="3736182"/>
              </a:xfrm>
            </p:spPr>
            <p:txBody>
              <a:bodyPr>
                <a:noAutofit/>
              </a:bodyPr>
              <a:lstStyle/>
              <a:p>
                <a:pPr marL="284400" indent="-28440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Input graph G = (V, E)</a:t>
                </a:r>
              </a:p>
              <a:p>
                <a:pPr marL="284400" indent="-28440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Graph </a:t>
                </a: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underlying the </a:t>
                </a:r>
                <a:r>
                  <a:rPr lang="en-US" sz="18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markov</a:t>
                </a: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chain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</a:t>
                </a:r>
                <a:r>
                  <a:rPr lang="en-US" sz="1800" baseline="-250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H</a:t>
                </a:r>
              </a:p>
              <a:p>
                <a:pPr marL="284400" indent="-28440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We show only for C</a:t>
                </a:r>
                <a:r>
                  <a:rPr lang="en-US" sz="1800" baseline="-250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– For </a:t>
                </a:r>
                <a:r>
                  <a:rPr lang="en-US" sz="1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</a:t>
                </a:r>
                <a:r>
                  <a:rPr lang="en-US" sz="1800" baseline="-250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the same proof works with minor modification.</a:t>
                </a:r>
                <a:endParaRPr lang="en-US" sz="1800" baseline="-25000" dirty="0">
                  <a:solidFill>
                    <a:schemeClr val="bg2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4400" indent="-28440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Number of nodes in H: N</a:t>
                </a:r>
              </a:p>
              <a:p>
                <a:pPr marL="284400" indent="-28440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second </a:t>
                </a:r>
                <a:r>
                  <a:rPr lang="en-US" sz="1800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eigen</a:t>
                </a: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value of the transition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4400" indent="-28440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Prove: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  <m:t>1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polynomially upper-bounded in </a:t>
                </a:r>
                <a:r>
                  <a:rPr lang="en-US" sz="1800" i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</a:p>
              <a:p>
                <a:pPr marL="284400" indent="-28440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Lemma: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18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Φ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1800" i="1" dirty="0">
                  <a:solidFill>
                    <a:schemeClr val="bg2"/>
                  </a:solidFill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marL="284400" indent="-28440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	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  <m:t>1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sym typeface="Wingdings" pitchFamily="2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≤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18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Φ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4400" indent="-28440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Sufficient to prove 1/</a:t>
                </a:r>
                <a:r>
                  <a:rPr lang="el-GR" sz="18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has an upper bound polynomial in n</a:t>
                </a:r>
              </a:p>
              <a:p>
                <a:pPr marL="284400" indent="-28440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118847"/>
                <a:ext cx="7886700" cy="3736182"/>
              </a:xfrm>
              <a:blipFill rotWithShape="0">
                <a:blip r:embed="rId3"/>
                <a:stretch>
                  <a:fillRect l="-618" b="-817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5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Conductance</a:t>
            </a:r>
            <a:endParaRPr lang="en-S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lvl="0" indent="-228600" algn="l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marL="228600" lvl="0" indent="-228600" algn="l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Let S be a subset of the set of states of C</a:t>
                </a:r>
                <a:r>
                  <a:rPr lang="en-US" kern="1200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 </a:t>
                </a:r>
                <a:r>
                  <a:rPr lang="en-US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such that Ø</a:t>
                </a:r>
                <a:r>
                  <a:rPr lang="en-US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⊂S⊂M</a:t>
                </a:r>
                <a:r>
                  <a:rPr lang="en-US" kern="1200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</a:t>
                </a:r>
                <a:r>
                  <a:rPr lang="en-US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∪M</a:t>
                </a:r>
                <a:r>
                  <a:rPr lang="en-US" kern="1200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n-1</a:t>
                </a:r>
                <a:r>
                  <a:rPr lang="en-US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with complement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kern="12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 kern="12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S</m:t>
                        </m:r>
                      </m:e>
                    </m:acc>
                  </m:oMath>
                </a14:m>
                <a:endParaRPr lang="en-US" kern="1200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685800" lvl="1" indent="-228600" algn="l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sz="1800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Capacity of 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kern="12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800" i="0" kern="12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 kern="12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S</m:t>
                        </m:r>
                      </m:sub>
                    </m:sSub>
                    <m:r>
                      <a:rPr lang="en-US" sz="180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9"/>
                          </m:rPr>
                          <a:rPr lang="en-US" sz="1800" i="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i</m:t>
                        </m:r>
                        <m:r>
                          <a:rPr lang="en-US" sz="1800" i="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1800" i="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S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800" kern="120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i="0" kern="120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π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i="0" kern="120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i</m:t>
                            </m:r>
                          </m:sub>
                        </m:sSub>
                      </m:e>
                    </m:nary>
                  </m:oMath>
                </a14:m>
                <a:endParaRPr lang="en-US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685800" lvl="1" indent="-228600" algn="l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sz="1800" kern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Ergodic</a:t>
                </a:r>
                <a:r>
                  <a:rPr lang="en-US" sz="1800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flow out of 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s</m:t>
                        </m:r>
                      </m:sub>
                    </m:sSub>
                    <m:r>
                      <a:rPr lang="en-US" sz="180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9"/>
                          </m:rPr>
                          <a:rPr lang="en-US" sz="1800" i="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i</m:t>
                        </m:r>
                        <m:r>
                          <a:rPr lang="en-US" sz="1800" i="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1800" i="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S</m:t>
                        </m:r>
                        <m:r>
                          <a:rPr lang="en-US" sz="1800" i="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 i="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j</m:t>
                        </m:r>
                        <m:r>
                          <a:rPr lang="en-US" sz="1800" i="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sz="1800" kern="120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800" i="0" kern="120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S</m:t>
                            </m:r>
                          </m:e>
                        </m:acc>
                      </m:sub>
                      <m:sup/>
                      <m:e>
                        <m:sSub>
                          <m:sSubPr>
                            <m:ctrlPr>
                              <a:rPr lang="en-US" sz="1800" kern="120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i="0" kern="120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i="0" kern="120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ij</m:t>
                            </m:r>
                          </m:sub>
                        </m:sSub>
                      </m:e>
                    </m:nary>
                  </m:oMath>
                </a14:m>
                <a:endParaRPr lang="en-US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685800" lvl="1" indent="-228600" algn="l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sz="1800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Conductance of 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S</m:t>
                        </m:r>
                      </m:sub>
                    </m:sSub>
                    <m:r>
                      <a:rPr lang="en-US" sz="180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en-US" sz="180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S</m:t>
                        </m:r>
                      </m:sub>
                    </m:sSub>
                    <m:r>
                      <a:rPr lang="en-US" sz="180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  <a:cs typeface="+mn-cs"/>
                      </a:rPr>
                      <m:t>/</m:t>
                    </m:r>
                    <m:sSub>
                      <m:sSubPr>
                        <m:ctrlPr>
                          <a:rPr lang="en-US" sz="180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bPr>
                      <m:e>
                        <m:r>
                          <a:rPr lang="en-US" sz="1800" i="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S</m:t>
                        </m:r>
                      </m:sub>
                    </m:sSub>
                  </m:oMath>
                </a14:m>
                <a:endParaRPr lang="en-SG" sz="18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30400" lvl="2" algn="l">
                  <a:lnSpc>
                    <a:spcPct val="150000"/>
                  </a:lnSpc>
                  <a:spcAft>
                    <a:spcPts val="600"/>
                  </a:spcAft>
                  <a:buClrTx/>
                </a:pPr>
                <a:r>
                  <a: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π</m:t>
                    </m:r>
                  </m:oMath>
                </a14:m>
                <a:r>
                  <a:rPr lang="en-US" sz="1800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stationary distribution </a:t>
                </a:r>
                <a:r>
                  <a:rPr lang="en-US" sz="1800" kern="12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1800" i="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800" i="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ij</m:t>
                        </m:r>
                      </m:sub>
                    </m:sSub>
                  </m:oMath>
                </a14:m>
                <a:r>
                  <a:rPr lang="en-US" sz="1800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 kern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kern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800" kern="1200" baseline="-25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ij</a:t>
                </a:r>
                <a:r>
                  <a:rPr lang="en-US" sz="1800" kern="1200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the stationary probability of transition </a:t>
                </a:r>
                <a:r>
                  <a:rPr lang="en-US" sz="1800" kern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1800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-&gt;j</a:t>
                </a:r>
                <a:endParaRPr lang="en-US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85750" lvl="8" indent="-285750">
                  <a:lnSpc>
                    <a:spcPct val="10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endParaRPr lang="en-SG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8" indent="-285750">
                  <a:lnSpc>
                    <a:spcPct val="10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endParaRPr lang="en-SG" dirty="0">
                  <a:latin typeface="+mn-lt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429" r="-107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6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30400" lvl="0" indent="-2304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Counting problem</a:t>
            </a:r>
          </a:p>
          <a:p>
            <a:pPr marL="230400" lvl="0" indent="-2304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bg2"/>
                </a:solidFill>
              </a:rPr>
              <a:t>asks for the number of solutions to a given decision problem</a:t>
            </a:r>
          </a:p>
          <a:p>
            <a:pPr marL="230400" lvl="0" indent="-2304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FF"/>
                </a:solidFill>
              </a:rPr>
              <a:t>as hard as the corresponding decision problem</a:t>
            </a:r>
          </a:p>
          <a:p>
            <a:pPr marL="230400" lvl="0" indent="-2304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#P Problem</a:t>
            </a:r>
          </a:p>
          <a:p>
            <a:pPr marL="230400" lvl="0" indent="-2304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bg2"/>
                </a:solidFill>
              </a:rPr>
              <a:t>Counting problem associated with the decision problems in NP</a:t>
            </a:r>
          </a:p>
          <a:p>
            <a:pPr marL="230400" lvl="0" indent="-2304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#P-complete Problem</a:t>
            </a:r>
          </a:p>
          <a:p>
            <a:pPr marL="230400" lvl="0" indent="-2304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bg2"/>
                </a:solidFill>
              </a:rPr>
              <a:t>A problem is #P-complete if any other problem in #P can be reduced to it in polynomial time</a:t>
            </a:r>
          </a:p>
          <a:p>
            <a:pPr marL="230400" lvl="0" indent="-2304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Conductance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228600" lvl="0" indent="-22860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sz="1800" kern="12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Conductance of Markov chain with state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kern="1200" dirty="0">
                        <a:solidFill>
                          <a:schemeClr val="bg2"/>
                        </a:solidFill>
                        <a:latin typeface="Cambria Math"/>
                      </a:rPr>
                      <m:t>Q</m:t>
                    </m:r>
                  </m:oMath>
                </a14:m>
                <a:r>
                  <a:rPr lang="en-US" sz="1800" kern="12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is defined as </a:t>
                </a:r>
                <a:endParaRPr lang="en-US" sz="1800" kern="1200" dirty="0">
                  <a:solidFill>
                    <a:schemeClr val="bg2"/>
                  </a:solidFill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marL="685800" lvl="1" indent="-228600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kern="120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Φ</m:t>
                    </m:r>
                    <m:r>
                      <a:rPr lang="en-US" kern="120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= </m:t>
                    </m:r>
                    <m:func>
                      <m:funcPr>
                        <m:ctrlPr>
                          <a:rPr lang="en-US" i="1" kern="12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kern="120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kern="120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kern="120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∅</m:t>
                            </m:r>
                            <m:r>
                              <a:rPr lang="en-US" kern="120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⊂</m:t>
                            </m:r>
                            <m:r>
                              <m:rPr>
                                <m:sty m:val="p"/>
                              </m:rPr>
                              <a:rPr lang="en-US" kern="120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S</m:t>
                            </m:r>
                            <m:r>
                              <a:rPr lang="en-US" kern="120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⊂</m:t>
                            </m:r>
                            <m:r>
                              <m:rPr>
                                <m:sty m:val="p"/>
                              </m:rPr>
                              <a:rPr lang="en-US" kern="120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Q</m:t>
                            </m:r>
                            <m:r>
                              <a:rPr lang="en-US" kern="120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kern="1200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kern="1200" dirty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</a:rPr>
                                  <m:t>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kern="1200" dirty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S</m:t>
                                </m:r>
                              </m:sub>
                            </m:sSub>
                            <m:r>
                              <a:rPr lang="en-US" kern="1200" dirty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kern="1200" dirty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kern="1200" dirty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kern="1200" dirty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kern="120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kern="120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kern="120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S</m:t>
                            </m:r>
                          </m:sub>
                        </m:sSub>
                      </m:e>
                    </m:func>
                  </m:oMath>
                </a14:m>
                <a:endParaRPr lang="en-SG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8" indent="-285750">
                  <a:lnSpc>
                    <a:spcPct val="10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Intuitively, conductance </a:t>
                </a: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the probability that it will leave S conditional upon being inside a state in </a:t>
                </a: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during the random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walk</a:t>
                </a: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lvl="8" indent="-285750">
                  <a:lnSpc>
                    <a:spcPct val="10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0400" indent="-2304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b="1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800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Jerrum</a:t>
                </a: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Sinclair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):</a:t>
                </a:r>
              </a:p>
              <a:p>
                <a:pPr marL="230400" indent="-2304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Markov chain C</a:t>
                </a:r>
                <a:r>
                  <a:rPr lang="en-US" sz="1800" baseline="-25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a:rPr lang="en-US" sz="18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 baseline="300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300" dirty="0">
                  <a:solidFill>
                    <a:schemeClr val="bg2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5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15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1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61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43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Canonical path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Autofit/>
              </a:bodyPr>
              <a:lstStyle/>
              <a:p>
                <a:pPr marL="230400" indent="-230400" algn="just">
                  <a:lnSpc>
                    <a:spcPct val="8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every pair of states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bg2"/>
                        </a:solidFill>
                        <a:latin typeface="Cambria Math"/>
                      </a:rPr>
                      <m:t>X</m:t>
                    </m:r>
                    <m:r>
                      <a:rPr lang="en-US" sz="180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chemeClr val="bg2"/>
                        </a:solidFill>
                        <a:latin typeface="Cambria Math"/>
                      </a:rPr>
                      <m:t>Y</m:t>
                    </m:r>
                    <m:r>
                      <a:rPr lang="en-US" sz="180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Q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define a path </a:t>
                </a:r>
              </a:p>
              <a:p>
                <a:pPr marL="230400" indent="-230400" algn="just">
                  <a:lnSpc>
                    <a:spcPct val="8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bg2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1800" dirty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bg2"/>
                            </a:solidFill>
                            <a:latin typeface="Cambria Math"/>
                          </a:rPr>
                          <m:t>Y</m:t>
                        </m:r>
                      </m:e>
                    </m:d>
                    <m:r>
                      <a:rPr lang="en-US" sz="1800" dirty="0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8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bg2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1800" dirty="0">
                            <a:solidFill>
                              <a:schemeClr val="bg2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 sz="1800" dirty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sz="1800" dirty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,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 sz="1800" dirty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1800" dirty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,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a:rPr lang="en-US" sz="1800" dirty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1800" dirty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,</m:t>
                            </m:r>
                          </m:sub>
                        </m:sSub>
                        <m:r>
                          <a:rPr lang="en-US" sz="1800" dirty="0">
                            <a:solidFill>
                              <a:schemeClr val="bg2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m</m:t>
                            </m:r>
                            <m:r>
                              <a:rPr lang="en-US" sz="1800" dirty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,</m:t>
                            </m:r>
                          </m:sub>
                        </m:sSub>
                        <m:r>
                          <a:rPr lang="en-US" sz="1800" dirty="0">
                            <a:solidFill>
                              <a:schemeClr val="bg2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bg2"/>
                            </a:solidFill>
                            <a:latin typeface="Cambria Math"/>
                          </a:rPr>
                          <m:t>Y</m:t>
                        </m:r>
                      </m:e>
                    </m:d>
                  </m:oMath>
                </a14:m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0400" indent="-230400" algn="just">
                  <a:lnSpc>
                    <a:spcPct val="8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where the probability of going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bg2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bg2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bg2"/>
                            </a:solidFill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bg2"/>
                            </a:solidFill>
                            <a:latin typeface="Cambria Math"/>
                          </a:rPr>
                          <m:t>i</m:t>
                        </m:r>
                        <m:r>
                          <a:rPr lang="en-US" sz="1800" dirty="0">
                            <a:solidFill>
                              <a:schemeClr val="bg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800" dirty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dirty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nonzero</a:t>
                </a:r>
              </a:p>
              <a:p>
                <a:pPr marL="230400" indent="-230400" algn="just">
                  <a:lnSpc>
                    <a:spcPct val="8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Remember this is only a theoretical exercise!!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618" t="-1308" b="-1140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lh6.googleusercontent.com/nQ1Cr0ASIXZD9z1xl6RMeHjEYXVo39Dj7YSoDKGo92eYGlCl8NkGW9GM8d3Fk3eJye85J3VmuLymkyDSveJvlFGHQbLo56cnhrHGalu0VR537_3lzocFBJs_fKX1eagdu9-FZAedPB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1" y="2468749"/>
            <a:ext cx="3126018" cy="1763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0016" y="3197213"/>
            <a:ext cx="2119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0621" y="3197213"/>
            <a:ext cx="2119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5989" y="2402290"/>
            <a:ext cx="3866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</a:rPr>
              <a:t>P</a:t>
            </a:r>
            <a:r>
              <a:rPr lang="en-US" sz="1050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4254" y="2656206"/>
            <a:ext cx="384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05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7902" y="2669335"/>
            <a:ext cx="3999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05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48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for lower bound on conductance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230400" indent="-2304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Theorem (</a:t>
                </a:r>
                <a:r>
                  <a:rPr lang="en-US" sz="1800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Jerrum</a:t>
                </a: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Sinclair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):</a:t>
                </a:r>
              </a:p>
              <a:p>
                <a:pPr marL="230400" indent="-23040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Markov chain C</a:t>
                </a:r>
                <a:r>
                  <a:rPr lang="en-US" sz="1800" baseline="-25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a:rPr lang="en-US" sz="18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 baseline="300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300" dirty="0">
                  <a:solidFill>
                    <a:schemeClr val="bg2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30400" indent="-2304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Proof:</a:t>
                </a:r>
              </a:p>
              <a:p>
                <a:pPr marL="230400" indent="-2304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Assumption (1)</a:t>
                </a:r>
              </a:p>
              <a:p>
                <a:pPr marL="230400" indent="-2304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 0 &lt; |S| ≤ N/2</a:t>
                </a:r>
              </a:p>
              <a:p>
                <a:pPr marL="230400" indent="-2304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Specify 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 canonical path between every pair of vertices in H, such that no oriented edge of H occurs in more than </a:t>
                </a:r>
                <a:r>
                  <a:rPr lang="en-US" sz="16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bN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of these paths</a:t>
                </a:r>
              </a:p>
              <a:p>
                <a:pPr marL="230400" indent="-2304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 every such S, # 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of paths crossing from S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</m:acc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: 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|S|(N-|S|)</a:t>
                </a:r>
              </a:p>
              <a:p>
                <a:pPr marL="0" indent="0">
                  <a:buNone/>
                </a:pPr>
                <a:endParaRPr lang="en-US" sz="15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15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1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618" r="-7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3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8650" y="1172235"/>
                <a:ext cx="7886700" cy="3263400"/>
              </a:xfrm>
            </p:spPr>
            <p:txBody>
              <a:bodyPr>
                <a:noAutofit/>
              </a:bodyPr>
              <a:lstStyle/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From (1), N-|S| ≥ N/2</a:t>
                </a: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Hence # of paths</a:t>
                </a: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	|S|(N-|S|) 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sz="16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  <m:r>
                          <a:rPr lang="en-US" sz="16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sz="16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16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# of edges from S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sz="16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  <m:r>
                          <a:rPr lang="en-US" sz="16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sz="16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16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16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𝑏𝑁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1600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600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16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16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1600" dirty="0">
                  <a:solidFill>
                    <a:schemeClr val="bg2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Proposition: 2.11</a:t>
                </a:r>
                <a:r>
                  <a:rPr lang="en-US" sz="1600" baseline="30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(2)</a:t>
                </a: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1600" i="1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 </a:t>
                </a:r>
                <a:r>
                  <a:rPr lang="en-US" sz="1600" i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 subset S</a:t>
                </a:r>
                <a:r>
                  <a:rPr lang="en-US" sz="1600" i="1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⊆ V</a:t>
                </a:r>
                <a:r>
                  <a:rPr lang="en-US" sz="1600" i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l-GR" sz="1600" i="1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Γ</a:t>
                </a:r>
                <a:r>
                  <a:rPr lang="en-US" sz="1600" i="1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(S) is the cut set defined by S (edges connecting S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6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1600" i="1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);</a:t>
                </a: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600" i="1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the edge magnification </a:t>
                </a:r>
                <a:r>
                  <a:rPr lang="en-US" sz="1600" i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1600" i="1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μ</a:t>
                </a:r>
                <a:r>
                  <a:rPr lang="en-US" sz="1600" i="1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(H)  = min </a:t>
                </a:r>
                <a:r>
                  <a:rPr lang="en-US" sz="1600" i="1" baseline="-250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0&lt;|S|≤|V|/2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l-GR" sz="1600" i="1" dirty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Γ</m:t>
                        </m:r>
                        <m:r>
                          <m:rPr>
                            <m:nor/>
                          </m:rPr>
                          <a:rPr lang="en-US" sz="1600" i="1" dirty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1600" i="1" dirty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1600" i="1" dirty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600" i="1" dirty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den>
                    </m:f>
                  </m:oMath>
                </a14:m>
                <a:endParaRPr lang="en-US" sz="1600" i="1" dirty="0">
                  <a:solidFill>
                    <a:schemeClr val="bg2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600" i="1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then, </a:t>
                </a:r>
                <a14:m>
                  <m:oMath xmlns:m="http://schemas.openxmlformats.org/officeDocument/2006/math">
                    <m:r>
                      <a:rPr lang="el-GR" sz="16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𝛷</m:t>
                    </m:r>
                  </m:oMath>
                </a14:m>
                <a:r>
                  <a:rPr lang="en-US" sz="1600" i="1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1600" i="1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</a:t>
                </a:r>
                <a:r>
                  <a:rPr lang="en-US" sz="1600" i="1" baseline="-250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ij</a:t>
                </a:r>
                <a:r>
                  <a:rPr lang="el-GR" sz="1600" i="1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μ</a:t>
                </a:r>
                <a:r>
                  <a:rPr lang="en-US" sz="1600" i="1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(H); where </a:t>
                </a:r>
                <a:r>
                  <a:rPr lang="en-US" sz="1600" i="1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</a:t>
                </a:r>
                <a:r>
                  <a:rPr lang="en-US" sz="1600" i="1" baseline="-250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ij</a:t>
                </a:r>
                <a:r>
                  <a:rPr lang="en-US" sz="1600" i="1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is the transition probability</a:t>
                </a:r>
                <a:r>
                  <a:rPr lang="en-US" sz="1600" i="1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  <a:endParaRPr lang="en-US" sz="1600" dirty="0" smtClean="0">
                  <a:solidFill>
                    <a:schemeClr val="bg2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</a:pPr>
                <a:endParaRPr lang="en-US" sz="1600" dirty="0" smtClean="0">
                  <a:solidFill>
                    <a:schemeClr val="bg2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The </a:t>
                </a:r>
                <a:r>
                  <a:rPr lang="en-US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only thing we don’t know to </a:t>
                </a:r>
                <a:r>
                  <a:rPr lang="en-US" sz="16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comupte</a:t>
                </a:r>
                <a:r>
                  <a:rPr lang="en-US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6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𝛷</m:t>
                    </m:r>
                  </m:oMath>
                </a14:m>
                <a:r>
                  <a:rPr lang="en-US" sz="1600" i="1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i="1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is </a:t>
                </a:r>
                <a:r>
                  <a:rPr lang="en-US" sz="1600" i="1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</a:t>
                </a:r>
                <a:r>
                  <a:rPr lang="en-US" sz="1600" i="1" baseline="-250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ij</a:t>
                </a:r>
                <a:r>
                  <a:rPr lang="el-GR" sz="1600" i="1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solidFill>
                    <a:schemeClr val="bg2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600" dirty="0">
                  <a:solidFill>
                    <a:schemeClr val="bg2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172235"/>
                <a:ext cx="7886700" cy="3263400"/>
              </a:xfrm>
              <a:blipFill rotWithShape="0">
                <a:blip r:embed="rId3"/>
                <a:stretch>
                  <a:fillRect l="-309" r="-696" b="-65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199505" y="4733926"/>
            <a:ext cx="8753302" cy="307181"/>
          </a:xfrm>
        </p:spPr>
        <p:txBody>
          <a:bodyPr/>
          <a:lstStyle/>
          <a:p>
            <a:pPr algn="l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A. Sinclair. Algorithms for random generation and counting: a Markov chain approach. Progress in Theoretical Computer Science. </a:t>
            </a:r>
            <a:r>
              <a:rPr lang="en-US" sz="10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Birkh¨auser</a:t>
            </a:r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Boston, 1993</a:t>
            </a:r>
          </a:p>
        </p:txBody>
      </p:sp>
    </p:spTree>
    <p:extLst>
      <p:ext uri="{BB962C8B-B14F-4D97-AF65-F5344CB8AC3E}">
        <p14:creationId xmlns:p14="http://schemas.microsoft.com/office/powerpoint/2010/main" val="21714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Autofit/>
              </a:bodyPr>
              <a:lstStyle/>
              <a:p>
                <a:pPr marL="230400" indent="-2304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Transition probability for each transition in H: </a:t>
                </a:r>
                <a:r>
                  <a:rPr lang="en-US" sz="16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</a:t>
                </a:r>
                <a:r>
                  <a:rPr lang="en-US" sz="1600" baseline="-250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ij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E</m:t>
                        </m:r>
                        <m: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den>
                    </m:f>
                  </m:oMath>
                </a14:m>
                <a:endParaRPr lang="en-US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0400" indent="-2304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Substituting the values for </a:t>
                </a:r>
                <a:r>
                  <a:rPr lang="en-US" sz="16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P</a:t>
                </a:r>
                <a:r>
                  <a:rPr lang="en-US" sz="1600" baseline="-250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ij</a:t>
                </a:r>
                <a:r>
                  <a:rPr lang="en-US" sz="1600" baseline="-250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and </a:t>
                </a:r>
                <a:r>
                  <a:rPr lang="el-GR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μ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(H) in (2)</a:t>
                </a:r>
                <a:endParaRPr lang="en-US" sz="1600" dirty="0">
                  <a:solidFill>
                    <a:schemeClr val="bg2"/>
                  </a:solidFill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marL="230400" indent="-2304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	</a:t>
                </a:r>
                <a:r>
                  <a:rPr lang="el-GR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SG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E</m:t>
                        </m:r>
                        <m: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num>
                      <m:den>
                        <m:r>
                          <a:rPr lang="en-US" sz="16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16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den>
                    </m:f>
                  </m:oMath>
                </a14:m>
                <a:endParaRPr lang="en-US" sz="1600" dirty="0">
                  <a:solidFill>
                    <a:schemeClr val="bg2"/>
                  </a:solidFill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SG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E</m:t>
                        </m:r>
                        <m: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bn</m:t>
                        </m:r>
                        <m:r>
                          <a:rPr lang="en-US" sz="1600" baseline="300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[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∵ 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maximum value for |E| = n</a:t>
                </a:r>
                <a:r>
                  <a:rPr lang="en-US" sz="1600" baseline="30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  <a:p>
                <a:pPr marL="230400" indent="-2304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prove that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160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Φ</m:t>
                    </m:r>
                    <m:r>
                      <a:rPr lang="en-SG" sz="16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US" sz="16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US" sz="1600" baseline="300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; we need to prove that b 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≤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3n</a:t>
                </a:r>
                <a:r>
                  <a:rPr lang="en-US" sz="1600" baseline="30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</a:p>
              <a:p>
                <a:r>
                  <a:rPr lang="en-US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Recall that </a:t>
                </a:r>
                <a:r>
                  <a:rPr lang="en-US" sz="16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bN</a:t>
                </a:r>
                <a:r>
                  <a:rPr lang="en-US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maximum number of paths per edge</a:t>
                </a:r>
                <a:endParaRPr lang="en-US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309" b="-747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3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estimate the bound on b?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Autofit/>
              </a:bodyPr>
              <a:lstStyle/>
              <a:p>
                <a:pPr marL="285750" indent="-285750" algn="just">
                  <a:lnSpc>
                    <a:spcPct val="8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will show that there exists a set of canonical paths, </a:t>
                </a: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such that b </a:t>
                </a: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≤</a:t>
                </a: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3n</a:t>
                </a:r>
                <a:r>
                  <a:rPr lang="en-US" sz="1800" baseline="30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endParaRPr lang="en-US" sz="18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lnSpc>
                    <a:spcPct val="8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sufficient to guarantee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Φ</m:t>
                    </m:r>
                    <m:r>
                      <a:rPr lang="en-SG" sz="180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US" sz="1800" baseline="30000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1800" baseline="30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464" t="-130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2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Constructing canonical paths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every node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s</m:t>
                    </m:r>
                    <m:r>
                      <a:rPr lang="en-US" sz="1800" i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18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n</m:t>
                        </m:r>
                        <m: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800" i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18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associate it with any one partner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node</a:t>
                </a:r>
              </a:p>
              <a:p>
                <a:pPr marL="0" indent="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</m:e>
                    </m:acc>
                    <m:r>
                      <a:rPr lang="en-US" sz="1800" i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SG" sz="1800" b="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/>
                  </a:rPr>
                  <a:t> that is close to s</a:t>
                </a:r>
              </a:p>
              <a:p>
                <a:pPr marL="285750" indent="-28575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Choose </a:t>
                </a: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canonical path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s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s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then we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s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</m:e>
                    </m:acc>
                    <m:r>
                      <a:rPr lang="en-US" sz="1800" i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general, canonical paths between nodes </a:t>
                </a:r>
                <a14:m>
                  <m:oMath xmlns:m="http://schemas.openxmlformats.org/officeDocument/2006/math">
                    <m:r>
                      <a:rPr lang="en-US" sz="1800" i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i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s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>
                        <a:solidFill>
                          <a:schemeClr val="bg2"/>
                        </a:solidFill>
                        <a:latin typeface="Cambria Math"/>
                      </a:rPr>
                      <m:t>t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18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n</m:t>
                        </m:r>
                        <m: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800" i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18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consists of three consecutive segments,  s to </a:t>
                </a:r>
                <a14:m>
                  <m:oMath xmlns:m="http://schemas.openxmlformats.org/officeDocument/2006/math">
                    <m:r>
                      <a:rPr lang="en-US" sz="1800" i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8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to t .</a:t>
                </a: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Two types of paths/segments</a:t>
                </a:r>
              </a:p>
              <a:p>
                <a:pPr marL="230400" lvl="1" indent="-23040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Type A : paths between a node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s</m:t>
                    </m:r>
                    <m:r>
                      <a:rPr lang="en-US" i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n</m:t>
                        </m:r>
                        <m:r>
                          <a:rPr lang="en-US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its partner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</m:e>
                    </m:acc>
                    <m:r>
                      <a:rPr lang="en-US" i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 to </a:t>
                </a:r>
                <a14:m>
                  <m:oMath xmlns:m="http://schemas.openxmlformats.org/officeDocument/2006/math">
                    <m:r>
                      <a:rPr lang="en-US" i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&amp;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to t)</a:t>
                </a:r>
              </a:p>
              <a:p>
                <a:pPr marL="230400" lvl="1" indent="-23040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Type B : paths between pairs of nodes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30400" lvl="1" indent="-230400" algn="just">
                  <a:spcBef>
                    <a:spcPts val="0"/>
                  </a:spcBef>
                  <a:spcAft>
                    <a:spcPts val="600"/>
                  </a:spcAft>
                </a:pPr>
                <a:endParaRPr lang="en-US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</a:pPr>
                <a:endParaRPr lang="en-US" sz="14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464" t="-374" r="-216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9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Canonical Path Argument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Type A, 3 cases</a:t>
                </a:r>
              </a:p>
              <a:p>
                <a:pPr marL="573300" lvl="3" indent="-230400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; empty path,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s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</m:oMath>
                </a14:m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3300" lvl="3" indent="-230400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and there exists an edge e (from graph G), such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s + {e}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3300" lvl="3" indent="-230400" algn="just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no augmenting path. Recall that since degree is at least N/2, the maximum augmenting length is 3. </a:t>
                </a:r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∴ maximum transitions needed is 2.</a:t>
                </a: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1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464" t="-374" r="-69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Canonical Path Argument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400" indent="-230400"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B:</a:t>
            </a:r>
          </a:p>
          <a:p>
            <a:pPr marL="573300" lvl="1" indent="-230400" algn="just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 any 2 perfect matchings,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s,t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∈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</a:t>
            </a:r>
            <a:r>
              <a:rPr lang="en-US" baseline="-25000" dirty="0" err="1">
                <a:solidFill>
                  <a:schemeClr val="bg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 baseline="-25000" dirty="0">
                <a:solidFill>
                  <a:schemeClr val="bg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d = s ⊕</a:t>
            </a:r>
            <a:r>
              <a:rPr lang="en-US" baseline="-25000" dirty="0">
                <a:solidFill>
                  <a:schemeClr val="bg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</a:t>
            </a:r>
            <a:endParaRPr lang="en-US" baseline="-25000" dirty="0">
              <a:solidFill>
                <a:schemeClr val="bg2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573300" lvl="1" indent="-230400" algn="just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⊕</a:t>
            </a:r>
            <a:r>
              <a:rPr lang="en-US" baseline="-25000" dirty="0">
                <a:solidFill>
                  <a:schemeClr val="bg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 symmetric difference operator</a:t>
            </a:r>
          </a:p>
          <a:p>
            <a:pPr marL="573300" lvl="1" indent="-230400" algn="just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d: disjoint, alternating cycles</a:t>
            </a:r>
          </a:p>
          <a:p>
            <a:pPr marL="573300" lvl="1" indent="-230400" algn="just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Arbitrarily order the vertices in these cycles and pick a start vertex</a:t>
            </a:r>
          </a:p>
          <a:p>
            <a:pPr marL="573300" lvl="1" indent="-230400" algn="just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Unwind each of the cycles in d, to obtain a canonical set of transitions in H from s to t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527985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Unwinding a cycle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400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400" indent="-230400" algn="just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at vertex v</a:t>
            </a:r>
            <a:r>
              <a:rPr lang="en-US" sz="1800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remove the edge that belongs to s, move to the next vertex v</a:t>
            </a:r>
            <a:r>
              <a:rPr lang="en-US" sz="1800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i+1</a:t>
            </a:r>
          </a:p>
          <a:p>
            <a:pPr marL="230400" lvl="1" indent="-230400" algn="just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is no edge of s connecting v</a:t>
            </a:r>
            <a:r>
              <a:rPr lang="en-US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i+2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add the edge that belongs to t (Augment)</a:t>
            </a:r>
          </a:p>
          <a:p>
            <a:pPr marL="230400" lvl="1" indent="-230400" algn="just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Else, Rotate to add the edge that belongs to t and move to the next vertex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r="13388" b="72147"/>
          <a:stretch/>
        </p:blipFill>
        <p:spPr>
          <a:xfrm>
            <a:off x="1817914" y="3181218"/>
            <a:ext cx="5087938" cy="155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6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Background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600" dirty="0">
                <a:solidFill>
                  <a:schemeClr val="bg2"/>
                </a:solidFill>
              </a:rPr>
              <a:t>Randomized Algorithm</a:t>
            </a:r>
          </a:p>
          <a:p>
            <a:pPr marL="4127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bg2"/>
                </a:solidFill>
              </a:rPr>
              <a:t>employs a degree of randomness as part of its logic</a:t>
            </a:r>
          </a:p>
          <a:p>
            <a:pPr marL="4127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bg2"/>
                </a:solidFill>
              </a:rPr>
              <a:t>uses uniformly random bits as an auxiliary input</a:t>
            </a:r>
          </a:p>
          <a:p>
            <a:pPr marL="4127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bg2"/>
                </a:solidFill>
              </a:rPr>
              <a:t>good performance in the "average case"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600" dirty="0">
                <a:solidFill>
                  <a:schemeClr val="bg2"/>
                </a:solidFill>
              </a:rPr>
              <a:t>Probabilistic Algorithm</a:t>
            </a:r>
          </a:p>
          <a:p>
            <a:pPr marL="4127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bg2"/>
                </a:solidFill>
              </a:rPr>
              <a:t>A randomized algorithm which may output incorrect result or even fail to give an answer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600" dirty="0">
                <a:solidFill>
                  <a:schemeClr val="bg2"/>
                </a:solidFill>
              </a:rPr>
              <a:t>Approximation Algorithm</a:t>
            </a:r>
          </a:p>
          <a:p>
            <a:pPr marL="4127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bg2"/>
                </a:solidFill>
              </a:rPr>
              <a:t>Return the solutions to optimization problem</a:t>
            </a:r>
          </a:p>
          <a:p>
            <a:pPr marL="4127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bg2"/>
                </a:solidFill>
              </a:rPr>
              <a:t>Approximation ratio is that the ratio between the result obtained by the algorithm and the optimal solution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1600" dirty="0">
              <a:solidFill>
                <a:schemeClr val="bg2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600" dirty="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Unwinding a cycle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6"/>
          <a:stretch/>
        </p:blipFill>
        <p:spPr>
          <a:xfrm>
            <a:off x="964908" y="1268043"/>
            <a:ext cx="6167822" cy="340696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5" t="5947" r="41760" b="72147"/>
          <a:stretch/>
        </p:blipFill>
        <p:spPr>
          <a:xfrm>
            <a:off x="6773884" y="511232"/>
            <a:ext cx="1346662" cy="12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3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Canonical Path Argument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Autofit/>
              </a:bodyPr>
              <a:lstStyle/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s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bg2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there exists a </a:t>
                </a:r>
                <a:r>
                  <a:rPr lang="en-US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set 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canonical paths in H.</a:t>
                </a: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∈ </m:t>
                    </m:r>
                  </m:oMath>
                </a14:m>
                <a:r>
                  <a:rPr lang="en-US" sz="1600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1600" baseline="-25000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; k(m) – set of all nodes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/>
                      </a:rPr>
                      <m:t>𝑠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SG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SG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sz="1600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/>
                      </a:rPr>
                      <m:t>𝑚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/>
                      </a:rPr>
                      <m:t>𝑎𝑛𝑑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/>
                      </a:rPr>
                      <m:t>𝑠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en-US" sz="1600" dirty="0">
                  <a:solidFill>
                    <a:schemeClr val="bg2"/>
                  </a:solidFill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1600" dirty="0">
                  <a:solidFill>
                    <a:schemeClr val="bg2"/>
                  </a:solidFill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600" b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Lemma: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chemeClr val="bg2"/>
                        </a:solidFill>
                        <a:latin typeface="Cambria Math"/>
                      </a:rPr>
                      <m:t>m</m:t>
                    </m:r>
                    <m:r>
                      <a:rPr lang="en-US" sz="16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16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SG" sz="1600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SG" sz="1600" b="1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Proof</a:t>
                </a: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Only perfect matching that chooses m as a partner is itself.</a:t>
                </a: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any near perfect matching of distance 1, there are exactly n possible nodes s incident on m</a:t>
                </a: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any near perfect matching of distance 2, there are n(n-1) possible nodes to m</a:t>
                </a: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Maximum number of near-perfect matchings that could pick m as it’s partner = </a:t>
                </a:r>
                <a:r>
                  <a:rPr lang="en-US" sz="1600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n+n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(n-1) = n</a:t>
                </a:r>
                <a:r>
                  <a:rPr lang="en-US" sz="1600" baseline="30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386" r="-46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8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upper bound on b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Autofit/>
              </a:bodyPr>
              <a:lstStyle/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s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bg2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there exists a </a:t>
                </a:r>
                <a:r>
                  <a:rPr lang="en-US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set 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canonical paths in H as </a:t>
                </a:r>
                <a:r>
                  <a:rPr lang="en-US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to t .</a:t>
                </a: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defined the maximum such paths a particular transition/edge can be a part of as </a:t>
                </a:r>
                <a:r>
                  <a:rPr lang="en-US" sz="1600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bN</a:t>
                </a:r>
                <a:endParaRPr lang="en-US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600" b="1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Lemma: </a:t>
                </a:r>
                <a:r>
                  <a:rPr lang="en-US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 transition T in H lies on at most 3n</a:t>
                </a:r>
                <a:r>
                  <a:rPr lang="en-US" sz="1600" baseline="300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16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distinct canonical paths</a:t>
                </a: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1600" b="1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Proof</a:t>
                </a:r>
                <a:endParaRPr lang="en-US" sz="16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 a path T (</a:t>
                </a:r>
                <a:r>
                  <a:rPr lang="en-US" sz="1600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u,v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in H. T can lie in 2 types of canonical segments</a:t>
                </a: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Type A Paths (first and last segments)</a:t>
                </a:r>
              </a:p>
              <a:p>
                <a:pPr marL="230400" lvl="1" indent="-230400" algn="just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to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s must be in the set k(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); maximum number of paths |k(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)| N (N = number of nodes possible for s)</a:t>
                </a:r>
              </a:p>
              <a:p>
                <a:pPr marL="230400" lvl="1" indent="-230400" algn="just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to t,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must be in the set k(t</a:t>
                </a:r>
                <a:r>
                  <a:rPr lang="en-US" sz="16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); maximum number of paths |k(t)| N</a:t>
                </a:r>
              </a:p>
              <a:p>
                <a:pPr marL="230400" indent="-230400" algn="just">
                  <a:spcBef>
                    <a:spcPts val="0"/>
                  </a:spcBef>
                  <a:spcAft>
                    <a:spcPts val="600"/>
                  </a:spcAft>
                </a:pPr>
                <a:endParaRPr lang="en-US" sz="16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386" r="-293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4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upper bound on b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ctd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30400" indent="-23040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Type B Paths (middle segment,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  <m:r>
                      <a:rPr lang="en-US" sz="180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to</m:t>
                    </m:r>
                    <m:r>
                      <a:rPr lang="en-US" sz="180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30400" lvl="1" indent="-23040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Number of paths that T can lie in: |k(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)| |k(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)|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  <a:p>
                <a:pPr marL="230400" lvl="1" indent="-230400">
                  <a:spcBef>
                    <a:spcPts val="0"/>
                  </a:spcBef>
                  <a:spcAft>
                    <a:spcPts val="600"/>
                  </a:spcAft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∴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Maximum number of paths T can be a part of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bN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Type A + Type B</a:t>
                </a: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30400" lvl="1" indent="-23040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30400" lvl="1" indent="-230400" algn="ctr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bN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|k(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)| |k(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)| N + |k(t)| N + |k(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)| N </a:t>
                </a:r>
                <a:endParaRPr lang="en-US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30400" lvl="1" indent="-230400" algn="ctr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baseline="30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+ 2n</a:t>
                </a:r>
                <a:r>
                  <a:rPr lang="en-US" baseline="300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≤ 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3n</a:t>
                </a:r>
                <a:r>
                  <a:rPr lang="en-US" baseline="300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4</a:t>
                </a: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</a:t>
                </a:r>
              </a:p>
              <a:p>
                <a:pPr marL="230400" lvl="1" indent="-23040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∴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 ≤ 3n</a:t>
                </a:r>
                <a:r>
                  <a:rPr lang="en-US" baseline="30000" dirty="0">
                    <a:solidFill>
                      <a:schemeClr val="bg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4</a:t>
                </a: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618" t="-37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5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400" indent="-230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DNF Counting Problem</a:t>
            </a:r>
          </a:p>
          <a:p>
            <a:pPr marL="230400" indent="-230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Approximating the </a:t>
            </a:r>
            <a:r>
              <a:rPr lang="en-SG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</a:t>
            </a:r>
          </a:p>
          <a:p>
            <a:pPr marL="573300" lvl="1" indent="-230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to near uniform generation</a:t>
            </a:r>
            <a:endParaRPr lang="en-SG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3300" lvl="1" indent="-230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Near-Uniform Generation of Matchings</a:t>
            </a:r>
          </a:p>
          <a:p>
            <a:pPr marL="573300" lvl="1" indent="-230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S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Canonical Path Argument</a:t>
            </a:r>
          </a:p>
          <a:p>
            <a:pPr marL="230400" indent="-230400" algn="just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marL="573300" lvl="3" indent="-230400" algn="just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reliability</a:t>
            </a:r>
          </a:p>
          <a:p>
            <a:pPr marL="573300" lvl="3" indent="-230400" algn="just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Physics</a:t>
            </a:r>
          </a:p>
          <a:p>
            <a:pPr marL="230400" lvl="1" indent="-230400" algn="just">
              <a:spcAft>
                <a:spcPts val="600"/>
              </a:spcAft>
            </a:pPr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400" lvl="1" indent="-230400" algn="just">
              <a:spcAft>
                <a:spcPts val="600"/>
              </a:spcAft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Perfect Matching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A matching (aka independent edge set) on a graph G = (V, E) is a subset of E such that no two edge in the subset share a vertex in common.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A perfect matching (aka complete matching or 1-factor) of a graph is a matching in which </a:t>
            </a:r>
            <a:r>
              <a:rPr lang="en" i="1" dirty="0">
                <a:solidFill>
                  <a:schemeClr val="bg2"/>
                </a:solidFill>
              </a:rPr>
              <a:t>every vertex</a:t>
            </a:r>
            <a:r>
              <a:rPr lang="en" dirty="0">
                <a:solidFill>
                  <a:schemeClr val="bg2"/>
                </a:solidFill>
              </a:rPr>
              <a:t> of the graph is </a:t>
            </a:r>
            <a:r>
              <a:rPr lang="en" i="1" dirty="0">
                <a:solidFill>
                  <a:schemeClr val="bg2"/>
                </a:solidFill>
              </a:rPr>
              <a:t>incident</a:t>
            </a:r>
            <a:r>
              <a:rPr lang="en" dirty="0">
                <a:solidFill>
                  <a:schemeClr val="bg2"/>
                </a:solidFill>
              </a:rPr>
              <a:t> </a:t>
            </a:r>
            <a:r>
              <a:rPr lang="en" i="1" dirty="0">
                <a:solidFill>
                  <a:schemeClr val="bg2"/>
                </a:solidFill>
              </a:rPr>
              <a:t>to exactly one edge</a:t>
            </a:r>
            <a:r>
              <a:rPr lang="en" dirty="0">
                <a:solidFill>
                  <a:schemeClr val="bg2"/>
                </a:solidFill>
              </a:rPr>
              <a:t> of the matching.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bg2"/>
                </a:solidFill>
              </a:rPr>
              <a:t>containing n/2 edges (the largest possible)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bg2"/>
                </a:solidFill>
              </a:rPr>
              <a:t>finding a perfect matching is in P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2063" y="3282923"/>
            <a:ext cx="43434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Perfect Matching in Bipartite Graph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6059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30400" lvl="0" indent="-230400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dirty="0">
                <a:solidFill>
                  <a:schemeClr val="bg2"/>
                </a:solidFill>
              </a:rPr>
              <a:t>Nevertheless, finding the number of perfect matching is </a:t>
            </a:r>
            <a:r>
              <a:rPr lang="en" b="1" i="1" dirty="0">
                <a:solidFill>
                  <a:schemeClr val="bg2"/>
                </a:solidFill>
              </a:rPr>
              <a:t>not</a:t>
            </a:r>
            <a:r>
              <a:rPr lang="en" dirty="0">
                <a:solidFill>
                  <a:schemeClr val="bg2"/>
                </a:solidFill>
              </a:rPr>
              <a:t> believed to be in P. Rather, it is #P-complete to count this number.</a:t>
            </a:r>
          </a:p>
          <a:p>
            <a:pPr marL="230400" lvl="0" indent="-230400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dirty="0">
                <a:solidFill>
                  <a:schemeClr val="bg2"/>
                </a:solidFill>
              </a:rPr>
              <a:t>Interestingly, number of perfect matching in a </a:t>
            </a:r>
            <a:r>
              <a:rPr lang="en" i="1" dirty="0">
                <a:solidFill>
                  <a:schemeClr val="bg2"/>
                </a:solidFill>
              </a:rPr>
              <a:t>bipartite graph</a:t>
            </a:r>
            <a:r>
              <a:rPr lang="en" dirty="0">
                <a:solidFill>
                  <a:schemeClr val="bg2"/>
                </a:solidFill>
              </a:rPr>
              <a:t> is equal to the </a:t>
            </a:r>
            <a:r>
              <a:rPr lang="en" i="1" dirty="0">
                <a:solidFill>
                  <a:schemeClr val="bg2"/>
                </a:solidFill>
              </a:rPr>
              <a:t>permanent </a:t>
            </a:r>
            <a:r>
              <a:rPr lang="en" dirty="0">
                <a:solidFill>
                  <a:schemeClr val="bg2"/>
                </a:solidFill>
              </a:rPr>
              <a:t>of the adjacency matrix representing the graph</a:t>
            </a:r>
          </a:p>
          <a:p>
            <a:pPr marL="285750" lvl="0" indent="-285750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i="1" dirty="0">
                <a:solidFill>
                  <a:schemeClr val="bg2"/>
                </a:solidFill>
              </a:rPr>
              <a:t>bipartite graph: </a:t>
            </a:r>
            <a:r>
              <a:rPr lang="en" dirty="0">
                <a:solidFill>
                  <a:schemeClr val="bg2"/>
                </a:solidFill>
              </a:rPr>
              <a:t>vertices can be divided into </a:t>
            </a:r>
            <a:r>
              <a:rPr lang="en" i="1" dirty="0">
                <a:solidFill>
                  <a:schemeClr val="bg2"/>
                </a:solidFill>
              </a:rPr>
              <a:t>two disjoint</a:t>
            </a:r>
            <a:r>
              <a:rPr lang="en" dirty="0">
                <a:solidFill>
                  <a:schemeClr val="bg2"/>
                </a:solidFill>
              </a:rPr>
              <a:t> sets U and V such that every edge </a:t>
            </a:r>
            <a:r>
              <a:rPr lang="en" i="1" dirty="0">
                <a:solidFill>
                  <a:schemeClr val="bg2"/>
                </a:solidFill>
              </a:rPr>
              <a:t>connects a vertex in U to one in V</a:t>
            </a:r>
            <a:r>
              <a:rPr lang="en" dirty="0">
                <a:solidFill>
                  <a:schemeClr val="bg2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3962" y="1500175"/>
            <a:ext cx="1838325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Permanent of a matrix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" dirty="0" smtClean="0">
              <a:solidFill>
                <a:schemeClr val="bg2"/>
              </a:solidFill>
              <a:highlight>
                <a:srgbClr val="FFFFFF"/>
              </a:highlight>
            </a:endParaRPr>
          </a:p>
          <a:p>
            <a:r>
              <a:rPr lang="en" dirty="0" smtClean="0">
                <a:solidFill>
                  <a:schemeClr val="bg2"/>
                </a:solidFill>
                <a:highlight>
                  <a:srgbClr val="FFFFFF"/>
                </a:highlight>
              </a:rPr>
              <a:t>  </a:t>
            </a:r>
          </a:p>
          <a:p>
            <a:r>
              <a:rPr lang="en" dirty="0" smtClean="0">
                <a:solidFill>
                  <a:schemeClr val="bg2"/>
                </a:solidFill>
                <a:highlight>
                  <a:srgbClr val="FFFFFF"/>
                </a:highlight>
              </a:rPr>
              <a:t>The </a:t>
            </a:r>
            <a:r>
              <a:rPr lang="en" dirty="0">
                <a:solidFill>
                  <a:schemeClr val="bg2"/>
                </a:solidFill>
                <a:highlight>
                  <a:srgbClr val="FFFFFF"/>
                </a:highlight>
              </a:rPr>
              <a:t>sum here extends over all elements σ of the symmetric group Sn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4597" y="1252207"/>
            <a:ext cx="20478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800" y="2910887"/>
            <a:ext cx="195262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7006" y="2791824"/>
            <a:ext cx="447675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515399" y="1942094"/>
            <a:ext cx="8316900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sz="1800" dirty="0">
              <a:solidFill>
                <a:srgbClr val="25252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3663</Words>
  <Application>Microsoft Office PowerPoint</Application>
  <PresentationFormat>On-screen Show (16:9)</PresentationFormat>
  <Paragraphs>479</Paragraphs>
  <Slides>64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Cambria Math</vt:lpstr>
      <vt:lpstr>Comic Sans MS</vt:lpstr>
      <vt:lpstr>Wingdings</vt:lpstr>
      <vt:lpstr>simple-light-2</vt:lpstr>
      <vt:lpstr>Randomized Algorithms</vt:lpstr>
      <vt:lpstr>Agenda</vt:lpstr>
      <vt:lpstr>Introduction</vt:lpstr>
      <vt:lpstr>Our problem</vt:lpstr>
      <vt:lpstr>Background</vt:lpstr>
      <vt:lpstr>Background  </vt:lpstr>
      <vt:lpstr>Perfect Matching</vt:lpstr>
      <vt:lpstr>Perfect Matching in Bipartite Graph</vt:lpstr>
      <vt:lpstr>Permanent of a matrix</vt:lpstr>
      <vt:lpstr>Permanent of a matrix</vt:lpstr>
      <vt:lpstr>Permanent of a matrix</vt:lpstr>
      <vt:lpstr>Definitions </vt:lpstr>
      <vt:lpstr>Definitions</vt:lpstr>
      <vt:lpstr>DNF Counting</vt:lpstr>
      <vt:lpstr>The DNF Counting Problem </vt:lpstr>
      <vt:lpstr>An Unsuccessful Attempt</vt:lpstr>
      <vt:lpstr>An Unsuccessful Attempt</vt:lpstr>
      <vt:lpstr>An Unsuccessful Attempt </vt:lpstr>
      <vt:lpstr>An Unsuccessful Attempt</vt:lpstr>
      <vt:lpstr>PowerPoint Presentation</vt:lpstr>
      <vt:lpstr>PowerPoint Presentation</vt:lpstr>
      <vt:lpstr>The Coverage Algorithm</vt:lpstr>
      <vt:lpstr>The Coverage Algorithm </vt:lpstr>
      <vt:lpstr>Monte Carlo with Coverage Algorithm</vt:lpstr>
      <vt:lpstr>Finding N  </vt:lpstr>
      <vt:lpstr>Relating back to DNF counting problem</vt:lpstr>
      <vt:lpstr>Approximating the Permanent using Monte Carlo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Near Uniform Generation of Perfect Matchings</vt:lpstr>
      <vt:lpstr>Near uniform generation of matching  </vt:lpstr>
      <vt:lpstr>Near uniform generation of matching  </vt:lpstr>
      <vt:lpstr>Background: Markov Chain</vt:lpstr>
      <vt:lpstr>Markov Chain: Weather Example</vt:lpstr>
      <vt:lpstr>Observation</vt:lpstr>
      <vt:lpstr>Background: Markov Chain</vt:lpstr>
      <vt:lpstr>Stationary distribution &amp; random walk </vt:lpstr>
      <vt:lpstr>Building Markov Chain Ck from G</vt:lpstr>
      <vt:lpstr>Markov Chain Ck: transition of state m </vt:lpstr>
      <vt:lpstr>Example of C2</vt:lpstr>
      <vt:lpstr>Properties of Cn</vt:lpstr>
      <vt:lpstr>Supporting theorem</vt:lpstr>
      <vt:lpstr>Supporting lemma</vt:lpstr>
      <vt:lpstr>Canonical Path Argument</vt:lpstr>
      <vt:lpstr>Background</vt:lpstr>
      <vt:lpstr>Conductance</vt:lpstr>
      <vt:lpstr>Conductance</vt:lpstr>
      <vt:lpstr>Canonical path</vt:lpstr>
      <vt:lpstr>Proof for lower bound on conductance</vt:lpstr>
      <vt:lpstr>Proof</vt:lpstr>
      <vt:lpstr>Proof</vt:lpstr>
      <vt:lpstr>How do we estimate the bound on b?</vt:lpstr>
      <vt:lpstr>Constructing canonical paths</vt:lpstr>
      <vt:lpstr>Canonical Path Argument</vt:lpstr>
      <vt:lpstr>Canonical Path Argument</vt:lpstr>
      <vt:lpstr>Unwinding a cycle Ck</vt:lpstr>
      <vt:lpstr>Unwinding a cycle</vt:lpstr>
      <vt:lpstr>Canonical Path Argument</vt:lpstr>
      <vt:lpstr>Proof of upper bound on b</vt:lpstr>
      <vt:lpstr>Proof of upper bound on b ctd..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Approximating Counting: Approximating the Permanent</dc:title>
  <cp:lastModifiedBy>Divya Sivasankaran</cp:lastModifiedBy>
  <cp:revision>293</cp:revision>
  <dcterms:modified xsi:type="dcterms:W3CDTF">2016-02-19T06:52:39Z</dcterms:modified>
</cp:coreProperties>
</file>