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SG" dirty="0" smtClean="0">
                <a:solidFill>
                  <a:srgbClr val="FF0000"/>
                </a:solidFill>
              </a:rPr>
              <a:t>Topics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SG" dirty="0"/>
          </a:p>
          <a:p>
            <a:pPr marL="0" indent="0">
              <a:buNone/>
            </a:pPr>
            <a:endParaRPr lang="en-SG" dirty="0" smtClean="0"/>
          </a:p>
          <a:p>
            <a:pPr marL="514350" indent="-514350">
              <a:buFont typeface="+mj-lt"/>
              <a:buAutoNum type="arabicPeriod"/>
            </a:pPr>
            <a:r>
              <a:rPr lang="en-SG" dirty="0" smtClean="0"/>
              <a:t>Approximation Algorithms: Book “Approximation Algorithms” by Vijay V. </a:t>
            </a:r>
            <a:r>
              <a:rPr lang="en-SG" dirty="0" err="1" smtClean="0"/>
              <a:t>Vazirani</a:t>
            </a:r>
            <a:r>
              <a:rPr lang="en-SG" dirty="0" smtClean="0"/>
              <a:t>, Chapter 3, Steiner Tree and TSP (Travelling Salesman Problem).</a:t>
            </a:r>
            <a:endParaRPr lang="en-SG" dirty="0"/>
          </a:p>
          <a:p>
            <a:pPr marL="514350" indent="-514350">
              <a:buFont typeface="+mj-lt"/>
              <a:buAutoNum type="arabicPeriod"/>
            </a:pPr>
            <a:endParaRPr lang="en-SG" dirty="0" smtClean="0"/>
          </a:p>
          <a:p>
            <a:pPr marL="514350" indent="-514350">
              <a:buFont typeface="+mj-lt"/>
              <a:buAutoNum type="arabicPeriod"/>
            </a:pPr>
            <a:r>
              <a:rPr lang="en-SG" dirty="0"/>
              <a:t>Randomized </a:t>
            </a:r>
            <a:r>
              <a:rPr lang="en-SG" dirty="0" smtClean="0"/>
              <a:t>Algorithms</a:t>
            </a:r>
            <a:r>
              <a:rPr lang="en-SG" dirty="0"/>
              <a:t>:  Book "Randomized Algorithms“ by Rajeev </a:t>
            </a:r>
            <a:r>
              <a:rPr lang="en-SG" dirty="0" err="1"/>
              <a:t>Motwani</a:t>
            </a:r>
            <a:r>
              <a:rPr lang="en-SG" dirty="0"/>
              <a:t> and </a:t>
            </a:r>
            <a:r>
              <a:rPr lang="en-SG" dirty="0" err="1"/>
              <a:t>Prabhakar</a:t>
            </a:r>
            <a:r>
              <a:rPr lang="en-SG" dirty="0"/>
              <a:t> </a:t>
            </a:r>
            <a:r>
              <a:rPr lang="en-SG" dirty="0" err="1"/>
              <a:t>Raghavan</a:t>
            </a:r>
            <a:r>
              <a:rPr lang="en-SG" dirty="0"/>
              <a:t>. </a:t>
            </a:r>
            <a:r>
              <a:rPr lang="en-SG" dirty="0" smtClean="0"/>
              <a:t>Chapter 11, Section 11.3, Approximating the Permanent.</a:t>
            </a:r>
            <a:endParaRPr lang="en-SG" dirty="0"/>
          </a:p>
          <a:p>
            <a:pPr marL="514350" indent="-514350">
              <a:buFont typeface="+mj-lt"/>
              <a:buAutoNum type="arabicPeriod"/>
            </a:pPr>
            <a:endParaRPr lang="en-SG" dirty="0" smtClean="0"/>
          </a:p>
          <a:p>
            <a:pPr marL="514350" indent="-514350">
              <a:buFont typeface="+mj-lt"/>
              <a:buAutoNum type="arabicPeriod"/>
            </a:pPr>
            <a:r>
              <a:rPr lang="en-SG" dirty="0" smtClean="0"/>
              <a:t>Parallel </a:t>
            </a:r>
            <a:r>
              <a:rPr lang="en-SG" dirty="0"/>
              <a:t>and Distributed A</a:t>
            </a:r>
            <a:r>
              <a:rPr lang="en-SG" dirty="0" smtClean="0"/>
              <a:t>lgorithms: Book "</a:t>
            </a:r>
            <a:r>
              <a:rPr lang="en-SG" dirty="0"/>
              <a:t>Randomized </a:t>
            </a:r>
            <a:r>
              <a:rPr lang="en-SG" dirty="0" smtClean="0"/>
              <a:t>Algorithms“ by Rajeev </a:t>
            </a:r>
            <a:r>
              <a:rPr lang="en-SG" dirty="0" err="1" smtClean="0"/>
              <a:t>Motwani</a:t>
            </a:r>
            <a:r>
              <a:rPr lang="en-SG" dirty="0" smtClean="0"/>
              <a:t> </a:t>
            </a:r>
            <a:r>
              <a:rPr lang="en-SG" dirty="0"/>
              <a:t>and </a:t>
            </a:r>
            <a:r>
              <a:rPr lang="en-SG" dirty="0" err="1" smtClean="0"/>
              <a:t>Prabhakar</a:t>
            </a:r>
            <a:r>
              <a:rPr lang="en-SG" dirty="0" smtClean="0"/>
              <a:t> </a:t>
            </a:r>
            <a:r>
              <a:rPr lang="en-SG" dirty="0" err="1" smtClean="0"/>
              <a:t>Raghavan</a:t>
            </a:r>
            <a:r>
              <a:rPr lang="en-SG" dirty="0" smtClean="0"/>
              <a:t>. Chapter 12, Section 12.4 Perfect </a:t>
            </a:r>
            <a:r>
              <a:rPr lang="en-SG" dirty="0" err="1" smtClean="0"/>
              <a:t>Matchings</a:t>
            </a:r>
            <a:r>
              <a:rPr lang="en-SG" dirty="0" smtClean="0"/>
              <a:t> and Section 12.6 Byzantine Agreement.</a:t>
            </a:r>
          </a:p>
          <a:p>
            <a:pPr marL="514350" indent="-514350">
              <a:buFont typeface="+mj-lt"/>
              <a:buAutoNum type="arabicPeriod"/>
            </a:pPr>
            <a:endParaRPr lang="en-SG" dirty="0"/>
          </a:p>
          <a:p>
            <a:pPr marL="514350" indent="-514350">
              <a:buFont typeface="+mj-lt"/>
              <a:buAutoNum type="arabicPeriod"/>
            </a:pPr>
            <a:r>
              <a:rPr lang="en-SG" dirty="0" smtClean="0"/>
              <a:t>Convex Optimization:</a:t>
            </a:r>
            <a:r>
              <a:rPr lang="en-SG" dirty="0"/>
              <a:t> </a:t>
            </a:r>
            <a:r>
              <a:rPr lang="en-SG" dirty="0" smtClean="0"/>
              <a:t>Book “Convex Optimization” by Stephen Boyd and </a:t>
            </a:r>
            <a:r>
              <a:rPr lang="en-SG" dirty="0" err="1" smtClean="0"/>
              <a:t>Lieven</a:t>
            </a:r>
            <a:r>
              <a:rPr lang="en-SG" dirty="0" smtClean="0"/>
              <a:t> </a:t>
            </a:r>
            <a:r>
              <a:rPr lang="en-SG" dirty="0" err="1" smtClean="0"/>
              <a:t>Vandenberghe</a:t>
            </a:r>
            <a:r>
              <a:rPr lang="en-SG" dirty="0" smtClean="0"/>
              <a:t>. Chapter 9, Unconstrained Minimization. Sections 9.1, 9.2 Descent Methods, 9.3 Gradient Descent Method, 9.4 Steepest Descent Method.</a:t>
            </a:r>
          </a:p>
          <a:p>
            <a:pPr marL="514350" indent="-514350">
              <a:buFont typeface="+mj-lt"/>
              <a:buAutoNum type="arabicPeriod"/>
            </a:pPr>
            <a:endParaRPr lang="en-SG" dirty="0"/>
          </a:p>
          <a:p>
            <a:pPr marL="514350" indent="-514350">
              <a:buFont typeface="+mj-lt"/>
              <a:buAutoNum type="arabicPeriod"/>
            </a:pPr>
            <a:r>
              <a:rPr lang="en-SG" dirty="0" smtClean="0"/>
              <a:t>Streaming Algorithms: “Crash Course on Data Stream Algorithms, Part 1” by Andrew McGregor. Article in IVLE.</a:t>
            </a:r>
          </a:p>
          <a:p>
            <a:pPr marL="514350" indent="-514350">
              <a:buFont typeface="+mj-lt"/>
              <a:buAutoNum type="arabicPeriod"/>
            </a:pPr>
            <a:endParaRPr lang="en-SG" dirty="0"/>
          </a:p>
          <a:p>
            <a:pPr marL="514350" indent="-514350">
              <a:buFont typeface="+mj-lt"/>
              <a:buAutoNum type="arabicPeriod"/>
            </a:pPr>
            <a:r>
              <a:rPr lang="en-SG" smtClean="0"/>
              <a:t>Machine Learning</a:t>
            </a:r>
            <a:r>
              <a:rPr lang="en-SG" smtClean="0"/>
              <a:t>: </a:t>
            </a:r>
            <a:r>
              <a:rPr lang="en-SG" dirty="0" smtClean="0"/>
              <a:t>“Online Algorithms in Machine Learning” by </a:t>
            </a:r>
            <a:r>
              <a:rPr lang="en-SG" dirty="0" err="1" smtClean="0"/>
              <a:t>Avrim</a:t>
            </a:r>
            <a:r>
              <a:rPr lang="en-SG" dirty="0" smtClean="0"/>
              <a:t> Blum. Article in IVLE.</a:t>
            </a:r>
          </a:p>
        </p:txBody>
      </p:sp>
    </p:spTree>
    <p:extLst>
      <p:ext uri="{BB962C8B-B14F-4D97-AF65-F5344CB8AC3E}">
        <p14:creationId xmlns:p14="http://schemas.microsoft.com/office/powerpoint/2010/main" val="144740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SG" dirty="0" smtClean="0">
                <a:solidFill>
                  <a:srgbClr val="FF0000"/>
                </a:solidFill>
              </a:rPr>
              <a:t>Helpful things to remember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SG" dirty="0"/>
          </a:p>
          <a:p>
            <a:r>
              <a:rPr lang="en-SG" dirty="0" smtClean="0"/>
              <a:t>The </a:t>
            </a:r>
            <a:r>
              <a:rPr lang="en-SG" dirty="0"/>
              <a:t>key </a:t>
            </a:r>
            <a:r>
              <a:rPr lang="en-SG" dirty="0" smtClean="0"/>
              <a:t>and most important point </a:t>
            </a:r>
            <a:r>
              <a:rPr lang="en-SG" dirty="0"/>
              <a:t>that is </a:t>
            </a:r>
            <a:r>
              <a:rPr lang="en-SG" dirty="0" smtClean="0"/>
              <a:t>tested: Your </a:t>
            </a:r>
            <a:r>
              <a:rPr lang="en-SG" dirty="0"/>
              <a:t>understanding of the algorithms and analysis and clarity of your </a:t>
            </a:r>
            <a:r>
              <a:rPr lang="en-SG" dirty="0" smtClean="0"/>
              <a:t>explanations.</a:t>
            </a:r>
          </a:p>
          <a:p>
            <a:endParaRPr lang="en-SG" dirty="0"/>
          </a:p>
          <a:p>
            <a:r>
              <a:rPr lang="en-SG" dirty="0" smtClean="0"/>
              <a:t>Must </a:t>
            </a:r>
            <a:r>
              <a:rPr lang="en-SG" dirty="0"/>
              <a:t>do a run of the talk among the group members, a few days before the actual talk to the class</a:t>
            </a:r>
            <a:r>
              <a:rPr lang="en-SG" dirty="0" smtClean="0"/>
              <a:t>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SG" dirty="0" smtClean="0"/>
              <a:t>Helps </a:t>
            </a:r>
            <a:r>
              <a:rPr lang="en-SG" dirty="0"/>
              <a:t>in syncing notations, fonts </a:t>
            </a:r>
            <a:r>
              <a:rPr lang="en-SG" dirty="0" smtClean="0"/>
              <a:t>etc. </a:t>
            </a:r>
            <a:r>
              <a:rPr lang="en-SG" dirty="0"/>
              <a:t>in slides of different members </a:t>
            </a:r>
            <a:r>
              <a:rPr lang="en-SG" dirty="0" smtClean="0"/>
              <a:t> (</a:t>
            </a:r>
            <a:r>
              <a:rPr lang="en-SG" dirty="0"/>
              <a:t>they must be </a:t>
            </a:r>
            <a:r>
              <a:rPr lang="en-SG" dirty="0" smtClean="0"/>
              <a:t>consistent</a:t>
            </a:r>
            <a:r>
              <a:rPr lang="en-SG" dirty="0"/>
              <a:t>). </a:t>
            </a:r>
            <a:endParaRPr lang="en-SG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SG" dirty="0" smtClean="0"/>
              <a:t>The </a:t>
            </a:r>
            <a:r>
              <a:rPr lang="en-SG" dirty="0"/>
              <a:t>group members must ask </a:t>
            </a:r>
            <a:r>
              <a:rPr lang="en-SG" dirty="0" smtClean="0"/>
              <a:t>questions between </a:t>
            </a:r>
            <a:r>
              <a:rPr lang="en-SG" dirty="0"/>
              <a:t>themselves so that all aspects </a:t>
            </a:r>
            <a:r>
              <a:rPr lang="en-SG" dirty="0" smtClean="0"/>
              <a:t>of </a:t>
            </a:r>
            <a:r>
              <a:rPr lang="en-SG" dirty="0"/>
              <a:t>algorithm and analysis are clarified. </a:t>
            </a:r>
            <a:endParaRPr lang="en-SG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SG" dirty="0" smtClean="0"/>
              <a:t>This </a:t>
            </a:r>
            <a:r>
              <a:rPr lang="en-SG" dirty="0"/>
              <a:t>has been very helpful in the last couple of years  </a:t>
            </a:r>
            <a:r>
              <a:rPr lang="en-SG" dirty="0" smtClean="0"/>
              <a:t>to </a:t>
            </a:r>
            <a:r>
              <a:rPr lang="en-SG" dirty="0"/>
              <a:t>all the groups to improve </a:t>
            </a:r>
            <a:r>
              <a:rPr lang="en-SG" dirty="0" smtClean="0"/>
              <a:t>their presentations</a:t>
            </a:r>
            <a:r>
              <a:rPr lang="en-SG" dirty="0"/>
              <a:t>. </a:t>
            </a:r>
            <a:endParaRPr lang="en-SG" dirty="0" smtClean="0"/>
          </a:p>
          <a:p>
            <a:endParaRPr lang="en-SG" dirty="0"/>
          </a:p>
          <a:p>
            <a:r>
              <a:rPr lang="en-SG" dirty="0" smtClean="0"/>
              <a:t>Explain </a:t>
            </a:r>
            <a:r>
              <a:rPr lang="en-SG" dirty="0"/>
              <a:t>the key points of the algorithms first and then the other details.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SG" dirty="0" smtClean="0"/>
              <a:t>Ask yourself: What </a:t>
            </a:r>
            <a:r>
              <a:rPr lang="en-SG" dirty="0"/>
              <a:t>you would like to remember about the algorithm six months from </a:t>
            </a:r>
            <a:r>
              <a:rPr lang="en-SG" dirty="0" smtClean="0"/>
              <a:t>now?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SG" dirty="0" smtClean="0"/>
              <a:t>Try to state it </a:t>
            </a:r>
            <a:r>
              <a:rPr lang="en-SG" dirty="0"/>
              <a:t>in a few sentences </a:t>
            </a:r>
            <a:r>
              <a:rPr lang="en-SG" dirty="0" smtClean="0"/>
              <a:t>only.</a:t>
            </a:r>
          </a:p>
          <a:p>
            <a:endParaRPr lang="en-SG" dirty="0"/>
          </a:p>
          <a:p>
            <a:r>
              <a:rPr lang="en-SG" dirty="0" smtClean="0"/>
              <a:t>Must </a:t>
            </a:r>
            <a:r>
              <a:rPr lang="en-SG" dirty="0"/>
              <a:t>finish the presentation by 90 minutes. 30 minutes must be left for questions by the audience</a:t>
            </a:r>
            <a:r>
              <a:rPr lang="en-SG" dirty="0" smtClean="0"/>
              <a:t>. Questions can be asked in between.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SG" dirty="0" smtClean="0"/>
              <a:t>We want to understand a few things but understand them well. (Not a lot of things that are unclear).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SG" dirty="0" smtClean="0"/>
              <a:t>A </a:t>
            </a:r>
            <a:r>
              <a:rPr lang="en-SG" dirty="0"/>
              <a:t>thumb rule: No more than three algorithms plus </a:t>
            </a:r>
            <a:r>
              <a:rPr lang="en-SG" dirty="0" smtClean="0"/>
              <a:t>analysis.</a:t>
            </a:r>
          </a:p>
          <a:p>
            <a:endParaRPr lang="en-SG" dirty="0"/>
          </a:p>
          <a:p>
            <a:r>
              <a:rPr lang="en-SG" dirty="0" smtClean="0"/>
              <a:t>Can </a:t>
            </a:r>
            <a:r>
              <a:rPr lang="en-SG" dirty="0"/>
              <a:t>use the slides and materials from the web, must give appropriate mention of the </a:t>
            </a:r>
            <a:r>
              <a:rPr lang="en-SG" dirty="0" smtClean="0"/>
              <a:t>source.</a:t>
            </a:r>
          </a:p>
          <a:p>
            <a:endParaRPr lang="en-SG" dirty="0"/>
          </a:p>
          <a:p>
            <a:r>
              <a:rPr lang="en-SG" dirty="0" smtClean="0"/>
              <a:t>Marking </a:t>
            </a:r>
            <a:r>
              <a:rPr lang="en-SG" dirty="0"/>
              <a:t>scheme : 40 marks for each presentation and 20 marks for </a:t>
            </a:r>
            <a:r>
              <a:rPr lang="en-SG" dirty="0" smtClean="0"/>
              <a:t>IVLE </a:t>
            </a:r>
            <a:r>
              <a:rPr lang="en-SG" dirty="0"/>
              <a:t>forum discussions. </a:t>
            </a:r>
            <a:endParaRPr lang="en-SG" dirty="0" smtClean="0"/>
          </a:p>
          <a:p>
            <a:endParaRPr lang="en-SG" dirty="0"/>
          </a:p>
          <a:p>
            <a:r>
              <a:rPr lang="en-SG" dirty="0" smtClean="0"/>
              <a:t>Information about previous years: www.comp.nus.edu.sg\~rahul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756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411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Topics</vt:lpstr>
      <vt:lpstr>Helpful things to remember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Rahul Jain</dc:creator>
  <cp:lastModifiedBy>Rahul Jain</cp:lastModifiedBy>
  <cp:revision>22</cp:revision>
  <dcterms:created xsi:type="dcterms:W3CDTF">2006-08-16T00:00:00Z</dcterms:created>
  <dcterms:modified xsi:type="dcterms:W3CDTF">2016-01-12T23:20:56Z</dcterms:modified>
</cp:coreProperties>
</file>