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9" r:id="rId77"/>
    <p:sldId id="340" r:id="rId78"/>
    <p:sldId id="341" r:id="rId79"/>
    <p:sldId id="342" r:id="rId80"/>
    <p:sldId id="343" r:id="rId81"/>
    <p:sldId id="344" r:id="rId82"/>
    <p:sldId id="345" r:id="rId83"/>
    <p:sldId id="346" r:id="rId84"/>
    <p:sldId id="347" r:id="rId85"/>
    <p:sldId id="332" r:id="rId86"/>
    <p:sldId id="333" r:id="rId87"/>
    <p:sldId id="334" r:id="rId88"/>
    <p:sldId id="335" r:id="rId89"/>
    <p:sldId id="336" r:id="rId90"/>
    <p:sldId id="337" r:id="rId91"/>
    <p:sldId id="338" r:id="rId9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5994" autoAdjust="0"/>
  </p:normalViewPr>
  <p:slideViewPr>
    <p:cSldViewPr>
      <p:cViewPr>
        <p:scale>
          <a:sx n="50" d="100"/>
          <a:sy n="50" d="100"/>
        </p:scale>
        <p:origin x="-175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93B1B2-0467-4EF0-9AB7-D972468A6859}" type="datetimeFigureOut">
              <a:rPr lang="en-US" smtClean="0"/>
              <a:pPr/>
              <a:t>5/1/2012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F15F13-6515-4FC3-BC06-149B35C18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Extending the Limits of </a:t>
            </a:r>
            <a:r>
              <a:rPr lang="en-US" dirty="0" err="1" smtClean="0"/>
              <a:t>Tranctability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CS3230R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Notations</a:t>
            </a:r>
          </a:p>
          <a:p>
            <a:r>
              <a:rPr lang="en-US" dirty="0" smtClean="0"/>
              <a:t>n: the number of nodes in the graph</a:t>
            </a:r>
          </a:p>
          <a:p>
            <a:r>
              <a:rPr lang="en-US" dirty="0" smtClean="0"/>
              <a:t>k: the allowable size of a vertex cover </a:t>
            </a:r>
            <a:r>
              <a:rPr lang="en-US" dirty="0" smtClean="0">
                <a:solidFill>
                  <a:srgbClr val="FF0000"/>
                </a:solidFill>
              </a:rPr>
              <a:t>(cannot be greater than k)</a:t>
            </a:r>
          </a:p>
          <a:p>
            <a:r>
              <a:rPr lang="en-US" dirty="0" smtClean="0"/>
              <a:t>Suppose k is a constant, we just try all the subsets of V of size k to see if any of them is a vertex cover</a:t>
            </a:r>
          </a:p>
          <a:p>
            <a:r>
              <a:rPr lang="en-US" dirty="0" smtClean="0"/>
              <a:t>Subsets: O(n choose k)</a:t>
            </a:r>
          </a:p>
          <a:p>
            <a:r>
              <a:rPr lang="en-US" dirty="0" smtClean="0"/>
              <a:t>Checking each subset takes O(</a:t>
            </a:r>
            <a:r>
              <a:rPr lang="en-US" dirty="0" err="1" smtClean="0"/>
              <a:t>kn</a:t>
            </a:r>
            <a:r>
              <a:rPr lang="en-US" dirty="0" smtClean="0"/>
              <a:t>), </a:t>
            </a:r>
            <a:r>
              <a:rPr lang="en-US" dirty="0" smtClean="0">
                <a:solidFill>
                  <a:srgbClr val="FF0000"/>
                </a:solidFill>
              </a:rPr>
              <a:t>since for each vertex in k, check if it is connected with other vertices takes O(n)</a:t>
            </a:r>
          </a:p>
          <a:p>
            <a:r>
              <a:rPr lang="en-US" dirty="0" smtClean="0"/>
              <a:t>In all, O(</a:t>
            </a:r>
            <a:r>
              <a:rPr lang="en-US" dirty="0" err="1" smtClean="0"/>
              <a:t>kn</a:t>
            </a:r>
            <a:r>
              <a:rPr lang="en-US" dirty="0" smtClean="0"/>
              <a:t>(n choose k)) = O(</a:t>
            </a:r>
            <a:r>
              <a:rPr lang="en-US" dirty="0" err="1" smtClean="0"/>
              <a:t>kn</a:t>
            </a:r>
            <a:r>
              <a:rPr lang="en-US" dirty="0" smtClean="0"/>
              <a:t>^(k+1)), </a:t>
            </a:r>
            <a:r>
              <a:rPr lang="en-US" dirty="0" smtClean="0">
                <a:solidFill>
                  <a:srgbClr val="FF0000"/>
                </a:solidFill>
              </a:rPr>
              <a:t>since O(n choose k) &lt; O(</a:t>
            </a:r>
            <a:r>
              <a:rPr lang="en-US" dirty="0" err="1" smtClean="0">
                <a:solidFill>
                  <a:srgbClr val="FF0000"/>
                </a:solidFill>
              </a:rPr>
              <a:t>n^k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Cost: O(</a:t>
            </a:r>
            <a:r>
              <a:rPr lang="en-US" dirty="0" err="1" smtClean="0"/>
              <a:t>kn</a:t>
            </a:r>
            <a:r>
              <a:rPr lang="en-US" dirty="0" smtClean="0"/>
              <a:t>^(k+1))</a:t>
            </a:r>
          </a:p>
          <a:p>
            <a:r>
              <a:rPr lang="en-US" dirty="0" smtClean="0"/>
              <a:t>Observation: </a:t>
            </a:r>
          </a:p>
          <a:p>
            <a:r>
              <a:rPr lang="en-US" dirty="0" smtClean="0"/>
              <a:t>1. If k is a function of n, the cost grows fast</a:t>
            </a:r>
          </a:p>
          <a:p>
            <a:r>
              <a:rPr lang="en-US" dirty="0" smtClean="0"/>
              <a:t>2. Even if k is small, the cost is already too big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 n = 1000, k = 10 take more than 10^24 seconds to decide, </a:t>
            </a:r>
            <a:r>
              <a:rPr lang="en-US" dirty="0" smtClean="0">
                <a:solidFill>
                  <a:srgbClr val="FF0000"/>
                </a:solidFill>
              </a:rPr>
              <a:t>larger than the age of the universe!</a:t>
            </a:r>
          </a:p>
          <a:p>
            <a:r>
              <a:rPr lang="en-US" dirty="0" smtClean="0"/>
              <a:t>Solution: use a better algorithm</a:t>
            </a:r>
          </a:p>
          <a:p>
            <a:r>
              <a:rPr lang="en-US" dirty="0" smtClean="0"/>
              <a:t>Idea: we want to separate n and k in the n^k+1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Designing the algorithm</a:t>
            </a:r>
          </a:p>
          <a:p>
            <a:r>
              <a:rPr lang="en-US" dirty="0" smtClean="0"/>
              <a:t>Observation: If a graph has a small vertex cover, then it cannot have many edges</a:t>
            </a:r>
          </a:p>
          <a:p>
            <a:r>
              <a:rPr lang="en-US" dirty="0" smtClean="0"/>
              <a:t>(10.1) If G = (V,E) has n nodes, the maximum degree of any node is at most d, and there is a vertex cover of size at most k, then G has at most </a:t>
            </a:r>
            <a:r>
              <a:rPr lang="en-US" dirty="0" err="1" smtClean="0"/>
              <a:t>kd</a:t>
            </a:r>
            <a:r>
              <a:rPr lang="en-US" dirty="0" smtClean="0"/>
              <a:t> edges</a:t>
            </a:r>
          </a:p>
          <a:p>
            <a:r>
              <a:rPr lang="en-US" dirty="0" smtClean="0"/>
              <a:t>Proof: Let S be a vertex cover in G of size k’ &lt;= k Every edge has at least one end in S, but can cover at most d edges. There can be at most </a:t>
            </a:r>
            <a:r>
              <a:rPr lang="en-US" dirty="0" err="1" smtClean="0"/>
              <a:t>k’d</a:t>
            </a:r>
            <a:r>
              <a:rPr lang="en-US" dirty="0" smtClean="0"/>
              <a:t> &lt;= </a:t>
            </a:r>
            <a:r>
              <a:rPr lang="en-US" dirty="0" err="1" smtClean="0"/>
              <a:t>kd</a:t>
            </a:r>
            <a:r>
              <a:rPr lang="en-US" dirty="0" smtClean="0"/>
              <a:t> edges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(10.2) If G = (V,E) has n nodes and a vertex cover of size k, then G has at most k(n-1) &lt;= </a:t>
            </a:r>
            <a:r>
              <a:rPr lang="en-US" dirty="0" err="1" smtClean="0"/>
              <a:t>kn</a:t>
            </a:r>
            <a:r>
              <a:rPr lang="en-US" dirty="0" smtClean="0"/>
              <a:t> edges</a:t>
            </a:r>
          </a:p>
          <a:p>
            <a:r>
              <a:rPr lang="en-US" dirty="0" smtClean="0"/>
              <a:t>Proof: just substitute d with n - 1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</a:t>
            </a:r>
            <a:r>
              <a:rPr lang="en-US" dirty="0" smtClean="0"/>
              <a:t>: G-{u} is the graph obtained by deleting u and all its incident edges</a:t>
            </a:r>
          </a:p>
          <a:p>
            <a:r>
              <a:rPr lang="en-US" dirty="0" smtClean="0"/>
              <a:t>(10.3) Let e = (</a:t>
            </a:r>
            <a:r>
              <a:rPr lang="en-US" dirty="0" err="1" smtClean="0"/>
              <a:t>u,v</a:t>
            </a:r>
            <a:r>
              <a:rPr lang="en-US" dirty="0" smtClean="0"/>
              <a:t>) be any edge of G. The graph G has a vertex cover of size at most k if and only if at least one of the graphs G – {u{ and G – {v} has a vertex cover of size at most k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 of (10.3):</a:t>
            </a:r>
          </a:p>
          <a:p>
            <a:r>
              <a:rPr lang="en-US" dirty="0" smtClean="0"/>
              <a:t>=&gt; Suppose G has a vertex cover S of size at most k</a:t>
            </a:r>
          </a:p>
          <a:p>
            <a:r>
              <a:rPr lang="en-US" dirty="0" smtClean="0"/>
              <a:t>Then S contains at least u or v. The set S –{u} must cover all edges that have neither end equal to u. Therefore S – {u} is a vertex cover all edges that have neither end equal to u</a:t>
            </a:r>
          </a:p>
          <a:p>
            <a:r>
              <a:rPr lang="en-US" dirty="0" smtClean="0"/>
              <a:t>&lt;= Suppose G – {u} has a vertex cover of size at most k – 1 and vertex cover T. T U {u} covers all edges in G with size at most 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Algorithm:</a:t>
            </a:r>
          </a:p>
          <a:p>
            <a:r>
              <a:rPr lang="en-US" sz="1600" dirty="0" smtClean="0"/>
              <a:t>To search for a k-node vertex cover in G:</a:t>
            </a:r>
          </a:p>
          <a:p>
            <a:r>
              <a:rPr lang="en-US" sz="1600" dirty="0" smtClean="0"/>
              <a:t>    if G contains no edges, then the empty set is a vertex cover            </a:t>
            </a:r>
            <a:r>
              <a:rPr lang="en-US" sz="1600" dirty="0" smtClean="0">
                <a:solidFill>
                  <a:srgbClr val="FF0000"/>
                </a:solidFill>
              </a:rPr>
              <a:t>(special case)</a:t>
            </a:r>
          </a:p>
          <a:p>
            <a:r>
              <a:rPr lang="en-US" sz="1600" dirty="0" smtClean="0"/>
              <a:t>    if G contains &gt; </a:t>
            </a:r>
            <a:r>
              <a:rPr lang="en-US" sz="1600" dirty="0" err="1" smtClean="0"/>
              <a:t>k|V</a:t>
            </a:r>
            <a:r>
              <a:rPr lang="en-US" sz="1600" dirty="0" smtClean="0"/>
              <a:t>| edges, then it has no k-node vertex cover       </a:t>
            </a:r>
            <a:r>
              <a:rPr lang="en-US" sz="1600" dirty="0" smtClean="0">
                <a:solidFill>
                  <a:srgbClr val="FF0000"/>
                </a:solidFill>
              </a:rPr>
              <a:t>(special case)</a:t>
            </a:r>
          </a:p>
          <a:p>
            <a:r>
              <a:rPr lang="en-US" sz="1600" dirty="0" smtClean="0"/>
              <a:t>    else let e = (</a:t>
            </a:r>
            <a:r>
              <a:rPr lang="en-US" sz="1600" dirty="0" err="1" smtClean="0"/>
              <a:t>u,v</a:t>
            </a:r>
            <a:r>
              <a:rPr lang="en-US" sz="1600" dirty="0" smtClean="0"/>
              <a:t>) be an edge of G</a:t>
            </a:r>
          </a:p>
          <a:p>
            <a:r>
              <a:rPr lang="en-US" sz="1600" dirty="0" smtClean="0"/>
              <a:t>          Recursively check if either of G – {u} or  G – {v} has a vertex cover of size k - 1 </a:t>
            </a:r>
          </a:p>
          <a:p>
            <a:r>
              <a:rPr lang="en-US" sz="1600" dirty="0" smtClean="0"/>
              <a:t>    if neither of them does, then G has no k-node vertex cover</a:t>
            </a:r>
          </a:p>
          <a:p>
            <a:r>
              <a:rPr lang="en-US" sz="1600" dirty="0" smtClean="0"/>
              <a:t>    else, on e of them (say, G –{u})has a (k -1) node vertex cover T</a:t>
            </a:r>
          </a:p>
          <a:p>
            <a:r>
              <a:rPr lang="en-US" sz="1600" dirty="0" smtClean="0"/>
              <a:t>        In this case, T U {u} is a k-node vertex cover of G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endif</a:t>
            </a:r>
            <a:endParaRPr lang="en-US" sz="1600" dirty="0" smtClean="0"/>
          </a:p>
          <a:p>
            <a:r>
              <a:rPr lang="en-US" sz="1600" dirty="0" err="1" smtClean="0"/>
              <a:t>endif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Analyzing the algorithm</a:t>
            </a:r>
          </a:p>
          <a:p>
            <a:r>
              <a:rPr lang="en-US" dirty="0" smtClean="0"/>
              <a:t>Picture the recursive execution of the algorithm as giving rise to a tree, each node corresponding to a different system call</a:t>
            </a:r>
          </a:p>
          <a:p>
            <a:r>
              <a:rPr lang="en-US" dirty="0" smtClean="0"/>
              <a:t>A node has two children                  </a:t>
            </a:r>
          </a:p>
          <a:p>
            <a:r>
              <a:rPr lang="en-US" dirty="0" smtClean="0"/>
              <a:t>The tree has at most 2^(k+1) nodes, each call spends O(</a:t>
            </a:r>
            <a:r>
              <a:rPr lang="en-US" dirty="0" err="1" smtClean="0"/>
              <a:t>kn</a:t>
            </a:r>
            <a:r>
              <a:rPr lang="en-US" dirty="0" smtClean="0"/>
              <a:t>)</a:t>
            </a:r>
          </a:p>
          <a:p>
            <a:r>
              <a:rPr lang="en-US" dirty="0">
                <a:solidFill>
                  <a:srgbClr val="FF0000"/>
                </a:solidFill>
              </a:rPr>
              <a:t>(show drawing)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(10.4) The running time of the Vertex Cover Algorithm on an n-node graph with parameter k , is O(2^k</a:t>
            </a:r>
            <a:r>
              <a:rPr lang="en-US" dirty="0"/>
              <a:t> </a:t>
            </a:r>
            <a:r>
              <a:rPr lang="en-US" dirty="0" smtClean="0"/>
              <a:t>* </a:t>
            </a:r>
            <a:r>
              <a:rPr lang="en-US" dirty="0" err="1" smtClean="0"/>
              <a:t>kn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Proof: Let T(</a:t>
            </a:r>
            <a:r>
              <a:rPr lang="en-US" dirty="0" err="1" smtClean="0"/>
              <a:t>n,k</a:t>
            </a:r>
            <a:r>
              <a:rPr lang="en-US" dirty="0" smtClean="0"/>
              <a:t>) denotes the running time on an n-node graph with parameter k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T(n, 1) &lt;= </a:t>
            </a:r>
            <a:r>
              <a:rPr lang="en-US" sz="2000" dirty="0" err="1" smtClean="0"/>
              <a:t>cn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since we have each call has cost O(</a:t>
            </a:r>
            <a:r>
              <a:rPr lang="en-US" sz="2000" dirty="0" err="1" smtClean="0">
                <a:solidFill>
                  <a:srgbClr val="FF0000"/>
                </a:solidFill>
              </a:rPr>
              <a:t>kn</a:t>
            </a:r>
            <a:r>
              <a:rPr lang="en-US" sz="2000" dirty="0" smtClean="0">
                <a:solidFill>
                  <a:srgbClr val="FF0000"/>
                </a:solidFill>
              </a:rPr>
              <a:t>), now k = 1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T(</a:t>
            </a:r>
            <a:r>
              <a:rPr lang="en-US" sz="2000" dirty="0" err="1" smtClean="0"/>
              <a:t>n,k</a:t>
            </a:r>
            <a:r>
              <a:rPr lang="en-US" sz="2000" dirty="0" smtClean="0"/>
              <a:t>) &lt;= 2T(n,k-1) + </a:t>
            </a:r>
            <a:r>
              <a:rPr lang="en-US" sz="2000" dirty="0" err="1" smtClean="0"/>
              <a:t>ckn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By induction, we have T(</a:t>
            </a:r>
            <a:r>
              <a:rPr lang="en-US" sz="2000" dirty="0" err="1" smtClean="0"/>
              <a:t>n,k</a:t>
            </a:r>
            <a:r>
              <a:rPr lang="en-US" sz="2000" dirty="0" smtClean="0"/>
              <a:t>) &lt;= 2T(n-1, k-1) + </a:t>
            </a:r>
            <a:r>
              <a:rPr lang="en-US" sz="2000" dirty="0" err="1" smtClean="0"/>
              <a:t>ckn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&lt;=2c*(2^(k-1))*(k-1)n + </a:t>
            </a:r>
            <a:r>
              <a:rPr lang="en-US" sz="2000" dirty="0" err="1" smtClean="0"/>
              <a:t>ckn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=c*(2^k) *(</a:t>
            </a:r>
            <a:r>
              <a:rPr lang="en-US" sz="2000" dirty="0" err="1" smtClean="0"/>
              <a:t>kn</a:t>
            </a:r>
            <a:r>
              <a:rPr lang="en-US" sz="2000" dirty="0" smtClean="0"/>
              <a:t>) – c*2kn + </a:t>
            </a:r>
            <a:r>
              <a:rPr lang="en-US" sz="2000" dirty="0" err="1" smtClean="0"/>
              <a:t>ckn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    &lt;=c*(2^k)*</a:t>
            </a:r>
            <a:r>
              <a:rPr lang="en-US" sz="2000" dirty="0" err="1" smtClean="0"/>
              <a:t>kn</a:t>
            </a:r>
            <a:r>
              <a:rPr lang="en-US" sz="2000" dirty="0" smtClean="0"/>
              <a:t>          </a:t>
            </a:r>
            <a:r>
              <a:rPr lang="en-US" sz="2000" dirty="0" smtClean="0">
                <a:solidFill>
                  <a:srgbClr val="FF0000"/>
                </a:solidFill>
              </a:rPr>
              <a:t>(2^k &gt; k for k &gt;=1)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</a:p>
          <a:p>
            <a:r>
              <a:rPr lang="en-US" dirty="0" smtClean="0"/>
              <a:t>Previous cost O(k(n</a:t>
            </a:r>
            <a:r>
              <a:rPr lang="en-US" dirty="0"/>
              <a:t>^(k+1</a:t>
            </a:r>
            <a:r>
              <a:rPr lang="en-US" dirty="0" smtClean="0"/>
              <a:t>)))</a:t>
            </a:r>
            <a:endParaRPr lang="en-US" dirty="0"/>
          </a:p>
          <a:p>
            <a:r>
              <a:rPr lang="en-US" dirty="0" smtClean="0"/>
              <a:t>New cost </a:t>
            </a:r>
            <a:r>
              <a:rPr lang="en-US" dirty="0"/>
              <a:t>O</a:t>
            </a:r>
            <a:r>
              <a:rPr lang="en-US" dirty="0" smtClean="0"/>
              <a:t>((2^k) </a:t>
            </a:r>
            <a:r>
              <a:rPr lang="en-US" dirty="0"/>
              <a:t>* </a:t>
            </a:r>
            <a:r>
              <a:rPr lang="en-US" dirty="0" err="1"/>
              <a:t>kn</a:t>
            </a:r>
            <a:r>
              <a:rPr lang="en-US" dirty="0"/>
              <a:t>)</a:t>
            </a:r>
          </a:p>
          <a:p>
            <a:r>
              <a:rPr lang="en-US" dirty="0" smtClean="0"/>
              <a:t>For n = 1000, k = 10, only takes a few seconds</a:t>
            </a:r>
          </a:p>
          <a:p>
            <a:r>
              <a:rPr lang="en-US" dirty="0" err="1" smtClean="0"/>
              <a:t>Previouly</a:t>
            </a:r>
            <a:r>
              <a:rPr lang="en-US" dirty="0" smtClean="0"/>
              <a:t>, more than the age of universe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423852"/>
            <a:ext cx="2743200" cy="21192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studied many efficient techniques for solving problems, such as divide and conquer, greedy algorithm, dynamic programming…</a:t>
            </a:r>
          </a:p>
          <a:p>
            <a:r>
              <a:rPr lang="en-US" dirty="0" smtClean="0"/>
              <a:t>We also find that some problems are NP-complete or even PSPACE-complete</a:t>
            </a:r>
          </a:p>
          <a:p>
            <a:r>
              <a:rPr lang="en-US" dirty="0" smtClean="0"/>
              <a:t>We derive a two-pronged approach to dealing with new computational problems.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NP-Hard Problems 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solving Vertex Cover Problem, we try to solve with small parameters. For this section, we solve problems whose input graph is structurally simple</a:t>
            </a:r>
          </a:p>
          <a:p>
            <a:r>
              <a:rPr lang="en-US" b="1" dirty="0"/>
              <a:t>2</a:t>
            </a:r>
            <a:r>
              <a:rPr lang="en-US" b="1" dirty="0" smtClean="0"/>
              <a:t> problems</a:t>
            </a:r>
          </a:p>
          <a:p>
            <a:r>
              <a:rPr lang="en-US" dirty="0" smtClean="0"/>
              <a:t>1. Independent Set Problem solved by greedy algorithm</a:t>
            </a:r>
          </a:p>
          <a:p>
            <a:r>
              <a:rPr lang="en-US" dirty="0" smtClean="0"/>
              <a:t>2. Maximum-Weight Independent Set Problem by dynamic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algorithm for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Crucial property of trees: every tree has at least one leaf – a node of degree 1     </a:t>
            </a:r>
            <a:r>
              <a:rPr lang="en-US" dirty="0" smtClean="0">
                <a:solidFill>
                  <a:srgbClr val="FF0000"/>
                </a:solidFill>
              </a:rPr>
              <a:t>(connected with its parent)</a:t>
            </a:r>
          </a:p>
          <a:p>
            <a:r>
              <a:rPr lang="en-US" dirty="0" smtClean="0"/>
              <a:t>Idea: consider a leaf v, and let (</a:t>
            </a:r>
            <a:r>
              <a:rPr lang="en-US" dirty="0" err="1" smtClean="0"/>
              <a:t>u,v</a:t>
            </a:r>
            <a:r>
              <a:rPr lang="en-US" dirty="0" smtClean="0"/>
              <a:t>) be the unique edge incident to v.</a:t>
            </a:r>
          </a:p>
          <a:p>
            <a:r>
              <a:rPr lang="en-US" dirty="0" smtClean="0"/>
              <a:t>2 cases:</a:t>
            </a:r>
          </a:p>
          <a:p>
            <a:r>
              <a:rPr lang="en-US" dirty="0" smtClean="0"/>
              <a:t>If we include v, the only node directly blocked is u</a:t>
            </a:r>
          </a:p>
          <a:p>
            <a:r>
              <a:rPr lang="en-US" dirty="0" smtClean="0"/>
              <a:t>If we include u, not only block v, but also other nodes joined to u as well</a:t>
            </a:r>
          </a:p>
          <a:p>
            <a:r>
              <a:rPr lang="en-US" dirty="0" err="1" smtClean="0"/>
              <a:t>Desicion</a:t>
            </a:r>
            <a:r>
              <a:rPr lang="en-US" dirty="0" smtClean="0"/>
              <a:t>: since we want to maximize the size of </a:t>
            </a:r>
            <a:r>
              <a:rPr lang="en-US" dirty="0" err="1" smtClean="0"/>
              <a:t>independet</a:t>
            </a:r>
            <a:r>
              <a:rPr lang="en-US" dirty="0" smtClean="0"/>
              <a:t> set, including v is better or at least as good as including 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algorithm for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(10.5) If T =(V,E) is a tree and v is a leaf of the tree, then there exists a maximum-size independent set that contains v</a:t>
            </a:r>
          </a:p>
          <a:p>
            <a:r>
              <a:rPr lang="en-US" dirty="0" smtClean="0"/>
              <a:t>Proof: Let e = (</a:t>
            </a:r>
            <a:r>
              <a:rPr lang="en-US" dirty="0" err="1" smtClean="0"/>
              <a:t>u,v</a:t>
            </a:r>
            <a:r>
              <a:rPr lang="en-US" dirty="0" smtClean="0"/>
              <a:t>) be the unique edge incident to node v. At least u or v is in S (independent set). </a:t>
            </a:r>
          </a:p>
          <a:p>
            <a:r>
              <a:rPr lang="en-US" dirty="0" smtClean="0"/>
              <a:t>3 cases:</a:t>
            </a:r>
          </a:p>
          <a:p>
            <a:r>
              <a:rPr lang="en-US" dirty="0" smtClean="0"/>
              <a:t>1. If neither present, add v to S, size increases</a:t>
            </a:r>
          </a:p>
          <a:p>
            <a:r>
              <a:rPr lang="en-US" dirty="0" smtClean="0"/>
              <a:t>2. If v </a:t>
            </a:r>
            <a:r>
              <a:rPr lang="az-Cyrl-AZ" dirty="0" smtClean="0"/>
              <a:t>є</a:t>
            </a:r>
            <a:r>
              <a:rPr lang="en-US" dirty="0" smtClean="0"/>
              <a:t> S, then done</a:t>
            </a:r>
          </a:p>
          <a:p>
            <a:r>
              <a:rPr lang="en-US" dirty="0" smtClean="0"/>
              <a:t>3. If u </a:t>
            </a:r>
            <a:r>
              <a:rPr lang="az-Cyrl-AZ" dirty="0" smtClean="0"/>
              <a:t>є</a:t>
            </a:r>
            <a:r>
              <a:rPr lang="en-US" dirty="0" smtClean="0"/>
              <a:t> S, then we obtain another independent set with the same size by deleting u and inserting 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algorithm for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previous idea repeatedly to identify and delete nodes that can be placed in the independent set. T may become disconnected.</a:t>
            </a:r>
          </a:p>
          <a:p>
            <a:r>
              <a:rPr lang="en-US" dirty="0" smtClean="0"/>
              <a:t>A more general case: find the Maximum-Weight Independent Set Problem for a </a:t>
            </a:r>
            <a:r>
              <a:rPr lang="en-US" dirty="0" smtClean="0">
                <a:solidFill>
                  <a:srgbClr val="FF0000"/>
                </a:solidFill>
              </a:rPr>
              <a:t>forest. </a:t>
            </a:r>
          </a:p>
          <a:p>
            <a:r>
              <a:rPr lang="en-US" dirty="0" smtClean="0"/>
              <a:t>Idea: an optimal solution for a forest is the union of optimal solutions for each tree component.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algorithm for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Algorithm</a:t>
            </a:r>
          </a:p>
          <a:p>
            <a:r>
              <a:rPr lang="en-US" dirty="0" smtClean="0"/>
              <a:t>Idea: delete v (included) and u (cannot be included) and all incident edges to obtain a smaller tree</a:t>
            </a:r>
          </a:p>
          <a:p>
            <a:r>
              <a:rPr lang="en-US" sz="1800" dirty="0" smtClean="0"/>
              <a:t>To find a maximum-size independent set in a forest F:</a:t>
            </a:r>
          </a:p>
          <a:p>
            <a:r>
              <a:rPr lang="en-US" sz="1800" dirty="0" smtClean="0"/>
              <a:t>    let s be the independent set to be constructed       </a:t>
            </a:r>
            <a:r>
              <a:rPr lang="en-US" sz="1800" dirty="0" smtClean="0">
                <a:solidFill>
                  <a:srgbClr val="FF0000"/>
                </a:solidFill>
              </a:rPr>
              <a:t>(initially empty)</a:t>
            </a:r>
          </a:p>
          <a:p>
            <a:r>
              <a:rPr lang="en-US" sz="1800" dirty="0" smtClean="0"/>
              <a:t>    While F has at least one edge</a:t>
            </a:r>
          </a:p>
          <a:p>
            <a:r>
              <a:rPr lang="en-US" sz="1800" dirty="0" smtClean="0"/>
              <a:t>        Let e = (</a:t>
            </a:r>
            <a:r>
              <a:rPr lang="en-US" sz="1800" dirty="0" err="1" smtClean="0"/>
              <a:t>u,v</a:t>
            </a:r>
            <a:r>
              <a:rPr lang="en-US" sz="1800" dirty="0" smtClean="0"/>
              <a:t>) be an edge of F such that v is a leaf</a:t>
            </a:r>
          </a:p>
          <a:p>
            <a:r>
              <a:rPr lang="en-US" sz="1800" dirty="0" smtClean="0"/>
              <a:t>        Add v to S</a:t>
            </a:r>
          </a:p>
          <a:p>
            <a:r>
              <a:rPr lang="en-US" sz="1800" dirty="0" smtClean="0"/>
              <a:t>        Delete from F nodes </a:t>
            </a:r>
            <a:r>
              <a:rPr lang="en-US" sz="1800" dirty="0" smtClean="0">
                <a:solidFill>
                  <a:srgbClr val="FF0000"/>
                </a:solidFill>
              </a:rPr>
              <a:t>u and v</a:t>
            </a:r>
            <a:r>
              <a:rPr lang="en-US" sz="1800" dirty="0" smtClean="0"/>
              <a:t>, and all edges incident to them</a:t>
            </a:r>
          </a:p>
          <a:p>
            <a:r>
              <a:rPr lang="en-US" sz="1800" dirty="0" smtClean="0"/>
              <a:t>    </a:t>
            </a:r>
            <a:r>
              <a:rPr lang="en-US" sz="1800" dirty="0" err="1" smtClean="0"/>
              <a:t>Endwhile</a:t>
            </a:r>
            <a:endParaRPr lang="en-US" sz="1800" dirty="0" smtClean="0"/>
          </a:p>
          <a:p>
            <a:r>
              <a:rPr lang="en-US" sz="1800" dirty="0" smtClean="0"/>
              <a:t>Return 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algorithm for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Implementation</a:t>
            </a:r>
          </a:p>
          <a:p>
            <a:r>
              <a:rPr lang="en-US" dirty="0" smtClean="0"/>
              <a:t>To run fast, we should find an edge incident to a leaf efficiently </a:t>
            </a:r>
            <a:r>
              <a:rPr lang="en-US" dirty="0" smtClean="0">
                <a:solidFill>
                  <a:srgbClr val="FF0000"/>
                </a:solidFill>
              </a:rPr>
              <a:t>(maintain the forest)</a:t>
            </a:r>
          </a:p>
          <a:p>
            <a:r>
              <a:rPr lang="en-US" dirty="0" smtClean="0"/>
              <a:t>Limitation: the greedy algorithm cannot always find a leaf on general graphs</a:t>
            </a:r>
          </a:p>
          <a:p>
            <a:r>
              <a:rPr lang="en-US" dirty="0" smtClean="0"/>
              <a:t>E.g. A circle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Maximum-Weight Independent Set on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Goal: to find an independent set S in the graph T = (V, E) so that the total weight </a:t>
            </a:r>
            <a:r>
              <a:rPr lang="en-SG" dirty="0" smtClean="0"/>
              <a:t>∑</a:t>
            </a:r>
            <a:r>
              <a:rPr lang="en-SG" dirty="0" err="1" smtClean="0"/>
              <a:t>v</a:t>
            </a:r>
            <a:r>
              <a:rPr lang="en-SG" dirty="0" err="1"/>
              <a:t>ϵ</a:t>
            </a:r>
            <a:r>
              <a:rPr lang="en-SG" dirty="0" err="1" smtClean="0"/>
              <a:t>S</a:t>
            </a:r>
            <a:r>
              <a:rPr lang="en-SG" dirty="0" smtClean="0"/>
              <a:t> W(v) is as large as possible</a:t>
            </a:r>
          </a:p>
          <a:p>
            <a:r>
              <a:rPr lang="en-US" dirty="0" smtClean="0"/>
              <a:t>Edge e  = (</a:t>
            </a:r>
            <a:r>
              <a:rPr lang="en-US" dirty="0" err="1" smtClean="0"/>
              <a:t>u,v</a:t>
            </a:r>
            <a:r>
              <a:rPr lang="en-US" dirty="0" smtClean="0"/>
              <a:t>) v is the leaf</a:t>
            </a:r>
            <a:endParaRPr lang="en-SG" dirty="0" smtClean="0"/>
          </a:p>
          <a:p>
            <a:r>
              <a:rPr lang="en-US" dirty="0" smtClean="0"/>
              <a:t>Case 1: weight(v) &gt;= weight(u) </a:t>
            </a:r>
            <a:r>
              <a:rPr lang="en-US" dirty="0" smtClean="0">
                <a:solidFill>
                  <a:srgbClr val="FF0000"/>
                </a:solidFill>
              </a:rPr>
              <a:t>use greedy algorithm</a:t>
            </a:r>
          </a:p>
          <a:p>
            <a:r>
              <a:rPr lang="en-US" dirty="0" smtClean="0"/>
              <a:t>Case 2: weight(v) &lt; weight(u)</a:t>
            </a:r>
          </a:p>
          <a:p>
            <a:r>
              <a:rPr lang="en-US" dirty="0" smtClean="0"/>
              <a:t>2 possibilities:</a:t>
            </a:r>
          </a:p>
          <a:p>
            <a:r>
              <a:rPr lang="en-US" dirty="0"/>
              <a:t> </a:t>
            </a:r>
            <a:r>
              <a:rPr lang="en-US" dirty="0" smtClean="0"/>
              <a:t> p1: more weight if including u</a:t>
            </a:r>
          </a:p>
          <a:p>
            <a:r>
              <a:rPr lang="en-US" dirty="0"/>
              <a:t> </a:t>
            </a:r>
            <a:r>
              <a:rPr lang="en-US" dirty="0" smtClean="0"/>
              <a:t> p2: more options if including v</a:t>
            </a:r>
          </a:p>
          <a:p>
            <a:r>
              <a:rPr lang="en-US" dirty="0" smtClean="0"/>
              <a:t>Special case: If u’s adjacent nodes are all leaves, including u or all leaves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Maximum-Weight Independent Set on Trees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Algorithm: Dynamic programming</a:t>
            </a:r>
          </a:p>
          <a:p>
            <a:r>
              <a:rPr lang="en-US" dirty="0" smtClean="0"/>
              <a:t>First to consider: </a:t>
            </a:r>
            <a:r>
              <a:rPr lang="en-US" dirty="0" err="1" smtClean="0"/>
              <a:t>subproblems</a:t>
            </a:r>
            <a:endParaRPr lang="en-US" dirty="0" smtClean="0"/>
          </a:p>
          <a:p>
            <a:r>
              <a:rPr lang="en-US" dirty="0" smtClean="0"/>
              <a:t>Construction of </a:t>
            </a:r>
            <a:r>
              <a:rPr lang="en-US" dirty="0" err="1" smtClean="0"/>
              <a:t>subproblems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1. Root the tree T at an arbitrary node r. </a:t>
            </a:r>
          </a:p>
          <a:p>
            <a:r>
              <a:rPr lang="en-US" dirty="0" smtClean="0"/>
              <a:t>2. For any node u != r, the parent p(u) of u is the node adjacent to u along the path from the root r. </a:t>
            </a:r>
          </a:p>
          <a:p>
            <a:r>
              <a:rPr lang="en-US" dirty="0" smtClean="0"/>
              <a:t>3. The other neighbors of u are its children. </a:t>
            </a:r>
          </a:p>
          <a:p>
            <a:r>
              <a:rPr lang="en-US" dirty="0" smtClean="0"/>
              <a:t>4. The node u and its descendants form a </a:t>
            </a:r>
            <a:r>
              <a:rPr lang="en-US" dirty="0" err="1" smtClean="0"/>
              <a:t>subtree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0513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Maximum-Weight Independent Set on Trees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Case 1: if u != r is a leaf, then </a:t>
            </a:r>
            <a:r>
              <a:rPr lang="en-US" dirty="0" err="1" smtClean="0"/>
              <a:t>Tu</a:t>
            </a:r>
            <a:r>
              <a:rPr lang="en-US" dirty="0" smtClean="0"/>
              <a:t> consists of a single node </a:t>
            </a:r>
            <a:r>
              <a:rPr lang="en-US" dirty="0" smtClean="0">
                <a:solidFill>
                  <a:srgbClr val="FF0000"/>
                </a:solidFill>
              </a:rPr>
              <a:t>(u itself)</a:t>
            </a:r>
          </a:p>
          <a:p>
            <a:r>
              <a:rPr lang="en-US" dirty="0" smtClean="0"/>
              <a:t>Special Case 2: if children(u) are all leaves, </a:t>
            </a:r>
            <a:r>
              <a:rPr lang="en-US" dirty="0" err="1" smtClean="0"/>
              <a:t>Tu</a:t>
            </a:r>
            <a:r>
              <a:rPr lang="en-US" dirty="0" smtClean="0"/>
              <a:t> is discussed above. </a:t>
            </a:r>
            <a:r>
              <a:rPr lang="en-US" dirty="0" smtClean="0">
                <a:solidFill>
                  <a:srgbClr val="FF0000"/>
                </a:solidFill>
              </a:rPr>
              <a:t>(including u or all the leaves)</a:t>
            </a:r>
          </a:p>
          <a:p>
            <a:r>
              <a:rPr lang="en-US" dirty="0" smtClean="0"/>
              <a:t>General Case 1: If we include u, we cannot include any of its children</a:t>
            </a:r>
          </a:p>
          <a:p>
            <a:r>
              <a:rPr lang="en-US" dirty="0" smtClean="0"/>
              <a:t>General Case 2: If we do not include u, then we have the freedom to include or omit these children</a:t>
            </a:r>
          </a:p>
          <a:p>
            <a:r>
              <a:rPr lang="en-US" dirty="0" smtClean="0"/>
              <a:t>Therefore, for each </a:t>
            </a:r>
            <a:r>
              <a:rPr lang="en-US" dirty="0" err="1" smtClean="0"/>
              <a:t>subtree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, there are two </a:t>
            </a:r>
            <a:r>
              <a:rPr lang="en-US" dirty="0" err="1" smtClean="0"/>
              <a:t>subproblems</a:t>
            </a:r>
            <a:r>
              <a:rPr lang="en-US" dirty="0" smtClean="0"/>
              <a:t> including u or not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637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Maximum-Weight Independent Set on Trees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Notation 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OPTin</a:t>
            </a:r>
            <a:r>
              <a:rPr lang="en-US" dirty="0" smtClean="0"/>
              <a:t>(u): maximum weight of an independent set of </a:t>
            </a:r>
            <a:r>
              <a:rPr lang="en-US" dirty="0" err="1" smtClean="0"/>
              <a:t>Tu</a:t>
            </a:r>
            <a:r>
              <a:rPr lang="en-US" dirty="0" smtClean="0"/>
              <a:t> that includes u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OPTout</a:t>
            </a:r>
            <a:r>
              <a:rPr lang="en-US" dirty="0" smtClean="0"/>
              <a:t>(u): maximum weight of an independent set of </a:t>
            </a:r>
            <a:r>
              <a:rPr lang="en-US" dirty="0" err="1" smtClean="0"/>
              <a:t>Tu</a:t>
            </a:r>
            <a:r>
              <a:rPr lang="en-US" dirty="0" smtClean="0"/>
              <a:t> that does not include u</a:t>
            </a:r>
          </a:p>
          <a:p>
            <a:r>
              <a:rPr lang="en-US" dirty="0" smtClean="0"/>
              <a:t>Now consider 2 cases:</a:t>
            </a:r>
          </a:p>
          <a:p>
            <a:r>
              <a:rPr lang="en-US" dirty="0" smtClean="0"/>
              <a:t>Case 1: u is a leaf. </a:t>
            </a:r>
            <a:r>
              <a:rPr lang="en-US" dirty="0" err="1" smtClean="0"/>
              <a:t>OPTout</a:t>
            </a:r>
            <a:r>
              <a:rPr lang="en-US" dirty="0" smtClean="0"/>
              <a:t>(u) = 0 </a:t>
            </a:r>
            <a:r>
              <a:rPr lang="en-US" dirty="0" err="1" smtClean="0"/>
              <a:t>OPTin</a:t>
            </a:r>
            <a:r>
              <a:rPr lang="en-US" dirty="0" smtClean="0"/>
              <a:t>(u) = Wu</a:t>
            </a:r>
          </a:p>
          <a:p>
            <a:r>
              <a:rPr lang="en-US" dirty="0" smtClean="0"/>
              <a:t>Case 2: u has children</a:t>
            </a:r>
          </a:p>
          <a:p>
            <a:r>
              <a:rPr lang="en-US" dirty="0" err="1" smtClean="0"/>
              <a:t>OPTin</a:t>
            </a:r>
            <a:r>
              <a:rPr lang="en-US" dirty="0" smtClean="0"/>
              <a:t>(u) = Wu + ∑</a:t>
            </a:r>
            <a:r>
              <a:rPr lang="en-US" sz="1800" dirty="0" smtClean="0"/>
              <a:t>v</a:t>
            </a:r>
            <a:r>
              <a:rPr lang="en-SG" sz="1800" dirty="0" smtClean="0"/>
              <a:t>ϵchildren(u)</a:t>
            </a:r>
            <a:r>
              <a:rPr lang="en-US" dirty="0" err="1" smtClean="0"/>
              <a:t>OPTout</a:t>
            </a:r>
            <a:r>
              <a:rPr lang="en-US" dirty="0" smtClean="0"/>
              <a:t>(v)</a:t>
            </a:r>
          </a:p>
          <a:p>
            <a:r>
              <a:rPr lang="en-US" dirty="0" err="1" smtClean="0"/>
              <a:t>OPTout</a:t>
            </a:r>
            <a:r>
              <a:rPr lang="en-US" dirty="0" smtClean="0"/>
              <a:t>(u) = ∑</a:t>
            </a:r>
            <a:r>
              <a:rPr lang="en-US" sz="2800" dirty="0"/>
              <a:t> </a:t>
            </a:r>
            <a:r>
              <a:rPr lang="en-US" sz="1800" dirty="0"/>
              <a:t>v</a:t>
            </a:r>
            <a:r>
              <a:rPr lang="en-SG" sz="1800" dirty="0"/>
              <a:t>ϵchildren(u)</a:t>
            </a:r>
            <a:r>
              <a:rPr lang="en-US" sz="1600" dirty="0" smtClean="0"/>
              <a:t> </a:t>
            </a:r>
            <a:r>
              <a:rPr lang="en-US" dirty="0" smtClean="0"/>
              <a:t>max(</a:t>
            </a:r>
            <a:r>
              <a:rPr lang="en-US" dirty="0" err="1" smtClean="0"/>
              <a:t>OPTout</a:t>
            </a:r>
            <a:r>
              <a:rPr lang="en-US" dirty="0" smtClean="0"/>
              <a:t>(v), </a:t>
            </a:r>
            <a:r>
              <a:rPr lang="en-US" dirty="0" err="1" smtClean="0"/>
              <a:t>OPTin</a:t>
            </a:r>
            <a:r>
              <a:rPr lang="en-US" dirty="0" smtClean="0"/>
              <a:t>(v))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5406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Two-pronged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try to develop an efficient algorithm</a:t>
            </a:r>
          </a:p>
          <a:p>
            <a:r>
              <a:rPr lang="en-US" dirty="0" smtClean="0"/>
              <a:t>If fails, try to prove it NP-complete (or even PSPACE-complete)</a:t>
            </a:r>
          </a:p>
          <a:p>
            <a:r>
              <a:rPr lang="en-US" dirty="0" smtClean="0"/>
              <a:t>In the end, you end up either a solution to the problem or a potent “reason” for its difficulty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Maximum-Weight Independent Set on Trees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Algorithm</a:t>
            </a:r>
          </a:p>
          <a:p>
            <a:r>
              <a:rPr lang="en-SG" sz="2000" dirty="0"/>
              <a:t>To find a maximum-weight independent set of a tree T:</a:t>
            </a:r>
          </a:p>
          <a:p>
            <a:pPr marL="393192" lvl="1" indent="0">
              <a:buNone/>
            </a:pPr>
            <a:r>
              <a:rPr lang="en-SG" sz="2000" dirty="0"/>
              <a:t>Root the tree at a node r</a:t>
            </a:r>
          </a:p>
          <a:p>
            <a:pPr marL="393192" lvl="1" indent="0">
              <a:buNone/>
            </a:pPr>
            <a:r>
              <a:rPr lang="en-SG" sz="2000" dirty="0"/>
              <a:t>For all nodes u of T in post-order</a:t>
            </a:r>
          </a:p>
          <a:p>
            <a:pPr marL="667512" lvl="2" indent="0">
              <a:buNone/>
            </a:pPr>
            <a:r>
              <a:rPr lang="en-SG" sz="1800" dirty="0"/>
              <a:t>If u is a leaf then set the values:</a:t>
            </a:r>
          </a:p>
          <a:p>
            <a:pPr marL="667512" lvl="2" indent="0">
              <a:buNone/>
            </a:pPr>
            <a:r>
              <a:rPr lang="en-SG" sz="1800" i="1" dirty="0" smtClean="0"/>
              <a:t>	</a:t>
            </a:r>
            <a:r>
              <a:rPr lang="en-SG" sz="1800" i="1" dirty="0" err="1" smtClean="0"/>
              <a:t>Mout</a:t>
            </a:r>
            <a:r>
              <a:rPr lang="en-SG" sz="1800" i="1" dirty="0" smtClean="0"/>
              <a:t>[u] = 0;</a:t>
            </a:r>
            <a:endParaRPr lang="en-SG" sz="1800" dirty="0"/>
          </a:p>
          <a:p>
            <a:pPr marL="0" indent="0">
              <a:buNone/>
            </a:pPr>
            <a:r>
              <a:rPr lang="en-SG" sz="2000" i="1" dirty="0" smtClean="0"/>
              <a:t>	Min </a:t>
            </a:r>
            <a:r>
              <a:rPr lang="en-SG" sz="2000" dirty="0"/>
              <a:t>[U] = </a:t>
            </a:r>
            <a:r>
              <a:rPr lang="en-SG" sz="2000" dirty="0" smtClean="0"/>
              <a:t>Wu;</a:t>
            </a:r>
            <a:endParaRPr lang="en-SG" sz="2000" dirty="0"/>
          </a:p>
          <a:p>
            <a:pPr marL="393192" lvl="1" indent="0">
              <a:buNone/>
            </a:pPr>
            <a:r>
              <a:rPr lang="en-SG" sz="2000" dirty="0"/>
              <a:t> </a:t>
            </a:r>
            <a:r>
              <a:rPr lang="en-SG" sz="2000" dirty="0" smtClean="0"/>
              <a:t>   Else </a:t>
            </a:r>
            <a:r>
              <a:rPr lang="en-SG" sz="2000" dirty="0"/>
              <a:t>set the values:</a:t>
            </a:r>
          </a:p>
          <a:p>
            <a:pPr marL="0" indent="0">
              <a:buNone/>
            </a:pPr>
            <a:r>
              <a:rPr lang="en-SG" sz="1800" i="1" dirty="0" smtClean="0"/>
              <a:t>	Min[u]= </a:t>
            </a:r>
            <a:r>
              <a:rPr lang="en-US" sz="2200" dirty="0"/>
              <a:t>Wu</a:t>
            </a:r>
            <a:r>
              <a:rPr lang="en-US" dirty="0"/>
              <a:t> + ∑</a:t>
            </a:r>
            <a:r>
              <a:rPr lang="en-US" sz="1800" dirty="0"/>
              <a:t>v</a:t>
            </a:r>
            <a:r>
              <a:rPr lang="en-SG" sz="1800" dirty="0" smtClean="0"/>
              <a:t>ϵchildren(u)</a:t>
            </a:r>
            <a:r>
              <a:rPr lang="en-US" sz="2200" dirty="0" err="1" smtClean="0"/>
              <a:t>Mout</a:t>
            </a:r>
            <a:r>
              <a:rPr lang="en-US" sz="2200" dirty="0" smtClean="0"/>
              <a:t>(u)</a:t>
            </a:r>
          </a:p>
          <a:p>
            <a:pPr marL="667512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Mout</a:t>
            </a:r>
            <a:r>
              <a:rPr lang="en-US" dirty="0" smtClean="0"/>
              <a:t>[u] = </a:t>
            </a:r>
            <a:r>
              <a:rPr lang="en-US" dirty="0"/>
              <a:t>∑</a:t>
            </a:r>
            <a:r>
              <a:rPr lang="en-US" sz="2400" dirty="0"/>
              <a:t> </a:t>
            </a:r>
            <a:r>
              <a:rPr lang="en-US" sz="1600" dirty="0"/>
              <a:t>v</a:t>
            </a:r>
            <a:r>
              <a:rPr lang="en-SG" sz="1600" dirty="0"/>
              <a:t>ϵchildren(u)</a:t>
            </a:r>
            <a:r>
              <a:rPr lang="en-US" sz="1400" dirty="0"/>
              <a:t> </a:t>
            </a:r>
            <a:r>
              <a:rPr lang="en-US" dirty="0" smtClean="0"/>
              <a:t>max(</a:t>
            </a:r>
            <a:r>
              <a:rPr lang="en-US" dirty="0" err="1" smtClean="0"/>
              <a:t>Mout</a:t>
            </a:r>
            <a:r>
              <a:rPr lang="en-US" dirty="0" smtClean="0"/>
              <a:t>(u), Min(u)</a:t>
            </a:r>
            <a:endParaRPr lang="en-US" dirty="0"/>
          </a:p>
          <a:p>
            <a:pPr marL="0" indent="0">
              <a:buNone/>
            </a:pPr>
            <a:r>
              <a:rPr lang="en-SG" sz="2000" dirty="0" smtClean="0"/>
              <a:t>         </a:t>
            </a:r>
            <a:r>
              <a:rPr lang="en-SG" sz="2000" dirty="0" err="1" smtClean="0"/>
              <a:t>Endif</a:t>
            </a:r>
            <a:endParaRPr lang="en-SG" sz="2000" dirty="0"/>
          </a:p>
          <a:p>
            <a:pPr marL="0" indent="0">
              <a:buNone/>
            </a:pPr>
            <a:r>
              <a:rPr lang="en-SG" sz="2000" dirty="0" smtClean="0"/>
              <a:t>     </a:t>
            </a:r>
            <a:r>
              <a:rPr lang="en-SG" sz="2000" dirty="0" err="1" smtClean="0"/>
              <a:t>Endfor</a:t>
            </a:r>
            <a:endParaRPr lang="en-SG" sz="2000" dirty="0"/>
          </a:p>
          <a:p>
            <a:pPr marL="0" indent="0">
              <a:buNone/>
            </a:pPr>
            <a:r>
              <a:rPr lang="en-SG" sz="2000" dirty="0" smtClean="0"/>
              <a:t>     Return </a:t>
            </a:r>
            <a:r>
              <a:rPr lang="en-SG" sz="2000" i="1" dirty="0" smtClean="0"/>
              <a:t>max(</a:t>
            </a:r>
            <a:r>
              <a:rPr lang="en-SG" sz="2000" i="1" dirty="0" err="1" smtClean="0"/>
              <a:t>Mout</a:t>
            </a:r>
            <a:r>
              <a:rPr lang="en-SG" sz="2000" i="1" dirty="0" smtClean="0"/>
              <a:t> </a:t>
            </a:r>
            <a:r>
              <a:rPr lang="en-SG" sz="2000" dirty="0"/>
              <a:t>[r], Min[r])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0145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Wavelength-division multiplexing</a:t>
            </a:r>
          </a:p>
          <a:p>
            <a:r>
              <a:rPr lang="en-US" dirty="0" smtClean="0"/>
              <a:t>If the paths Pi and </a:t>
            </a:r>
            <a:r>
              <a:rPr lang="en-US" dirty="0" err="1" smtClean="0"/>
              <a:t>Pj</a:t>
            </a:r>
            <a:r>
              <a:rPr lang="en-US" dirty="0" smtClean="0"/>
              <a:t> share some edge in G, it is still possible to send data along these two streams simultaneously as long as they are routed using different wavelengths.</a:t>
            </a:r>
          </a:p>
          <a:p>
            <a:r>
              <a:rPr lang="en-US" dirty="0" smtClean="0"/>
              <a:t>Path Coloring Problem: assign a wavelength to each stream Pi such that each pair of streams that share an edge in the graph are assigned different wavelengths.</a:t>
            </a:r>
          </a:p>
          <a:p>
            <a:r>
              <a:rPr lang="en-US" dirty="0" smtClean="0"/>
              <a:t>Restrictions on underlying network structure: </a:t>
            </a:r>
            <a:r>
              <a:rPr lang="en-US" dirty="0" smtClean="0">
                <a:solidFill>
                  <a:srgbClr val="FF0000"/>
                </a:solidFill>
              </a:rPr>
              <a:t>a ring</a:t>
            </a:r>
            <a:endParaRPr lang="en-S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4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valid assignment using k = 3 wavelengths</a:t>
            </a:r>
          </a:p>
          <a:p>
            <a:r>
              <a:rPr lang="en-US" dirty="0" smtClean="0"/>
              <a:t>Wavelength 1: paths a and e</a:t>
            </a:r>
          </a:p>
          <a:p>
            <a:r>
              <a:rPr lang="en-US" dirty="0" smtClean="0"/>
              <a:t>Wavelength 2: paths b and f</a:t>
            </a:r>
          </a:p>
          <a:p>
            <a:r>
              <a:rPr lang="en-US" dirty="0" smtClean="0"/>
              <a:t>Wavelength 3: paths c and d</a:t>
            </a:r>
          </a:p>
          <a:p>
            <a:r>
              <a:rPr lang="en-US" dirty="0" smtClean="0"/>
              <a:t>Paths are arcs, network as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circle, Circular-Arc Coloring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Problem</a:t>
            </a:r>
            <a:endParaRPr lang="en-SG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857" y="2590800"/>
            <a:ext cx="4162143" cy="359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possible to solve Circular-Arc Coloring Problem in time polynomial in n</a:t>
            </a:r>
          </a:p>
          <a:p>
            <a:r>
              <a:rPr lang="en-US" dirty="0" smtClean="0"/>
              <a:t>Special Case: Interval  Coloring, coloring intervals on a line</a:t>
            </a:r>
          </a:p>
          <a:p>
            <a:r>
              <a:rPr lang="en-US" dirty="0" smtClean="0"/>
              <a:t>The number of colors required is clearly at least the depth, since intervals containing a common point need different colors; one never needs a number of colors that is greater than the depth</a:t>
            </a:r>
          </a:p>
          <a:p>
            <a:r>
              <a:rPr lang="en-US" dirty="0" smtClean="0"/>
              <a:t>Does not hold for Circular-Arc Coloring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617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Depth 2, but 3 colors</a:t>
            </a:r>
          </a:p>
          <a:p>
            <a:r>
              <a:rPr lang="en-US" dirty="0" smtClean="0"/>
              <a:t>Idea: transform to Interval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Coloring Problem</a:t>
            </a:r>
          </a:p>
          <a:p>
            <a:r>
              <a:rPr lang="en-US" dirty="0" smtClean="0"/>
              <a:t>First </a:t>
            </a:r>
            <a:r>
              <a:rPr lang="en-US" dirty="0"/>
              <a:t>step: cut the cycle by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slicing </a:t>
            </a:r>
            <a:r>
              <a:rPr lang="en-US" dirty="0"/>
              <a:t>through the edge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(</a:t>
            </a:r>
            <a:r>
              <a:rPr lang="en-US" dirty="0" err="1"/>
              <a:t>vn</a:t>
            </a:r>
            <a:r>
              <a:rPr lang="en-US" dirty="0"/>
              <a:t>, v1)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vn</a:t>
            </a:r>
            <a:r>
              <a:rPr lang="en-US" dirty="0">
                <a:solidFill>
                  <a:srgbClr val="FF0000"/>
                </a:solidFill>
              </a:rPr>
              <a:t> and v1 are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nodes)</a:t>
            </a:r>
            <a:r>
              <a:rPr lang="en-US" dirty="0" smtClean="0"/>
              <a:t>, </a:t>
            </a:r>
            <a:r>
              <a:rPr lang="en-US" dirty="0"/>
              <a:t>and then unroll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the </a:t>
            </a:r>
            <a:r>
              <a:rPr lang="en-US" dirty="0"/>
              <a:t>cycle into a path G’</a:t>
            </a:r>
          </a:p>
          <a:p>
            <a:pPr marL="0" indent="0">
              <a:buNone/>
            </a:pPr>
            <a:endParaRPr lang="en-US" dirty="0" smtClean="0"/>
          </a:p>
          <a:p>
            <a:endParaRPr lang="en-SG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933" y="2629876"/>
            <a:ext cx="3066667" cy="2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G’ has the same nodes as G plus two extra ones v0 </a:t>
            </a:r>
            <a:r>
              <a:rPr lang="en-US" dirty="0" smtClean="0">
                <a:solidFill>
                  <a:srgbClr val="FF0000"/>
                </a:solidFill>
              </a:rPr>
              <a:t>(adjacent to v1) </a:t>
            </a:r>
            <a:r>
              <a:rPr lang="en-US" dirty="0" smtClean="0"/>
              <a:t>and vn+1 </a:t>
            </a:r>
            <a:r>
              <a:rPr lang="en-US" dirty="0" smtClean="0">
                <a:solidFill>
                  <a:srgbClr val="FF0000"/>
                </a:solidFill>
              </a:rPr>
              <a:t>(adjacent to </a:t>
            </a:r>
            <a:r>
              <a:rPr lang="en-US" dirty="0" err="1" smtClean="0">
                <a:solidFill>
                  <a:srgbClr val="FF0000"/>
                </a:solidFill>
              </a:rPr>
              <a:t>vn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Suppose P1, …, </a:t>
            </a:r>
            <a:r>
              <a:rPr lang="en-US" dirty="0" err="1" smtClean="0"/>
              <a:t>Pk</a:t>
            </a:r>
            <a:r>
              <a:rPr lang="en-US" dirty="0" smtClean="0"/>
              <a:t> are the paths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containing edge (</a:t>
            </a:r>
            <a:r>
              <a:rPr lang="en-US" dirty="0" err="1" smtClean="0"/>
              <a:t>vn</a:t>
            </a:r>
            <a:r>
              <a:rPr lang="en-US" dirty="0" smtClean="0"/>
              <a:t>, v1), so each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path is sliced into two, noted as Pi’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(starting at v0) and Pi’’(ending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at vn+1)</a:t>
            </a:r>
          </a:p>
          <a:p>
            <a:endParaRPr lang="en-US" dirty="0" smtClean="0"/>
          </a:p>
          <a:p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619" y="3009900"/>
            <a:ext cx="3133381" cy="31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2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Interval Coloring instance: depth k, the intervals are P1’, P2’, … , </a:t>
            </a:r>
            <a:r>
              <a:rPr lang="en-US" dirty="0" err="1" smtClean="0"/>
              <a:t>Pk</a:t>
            </a:r>
            <a:r>
              <a:rPr lang="en-US" dirty="0" smtClean="0"/>
              <a:t>’, Pk+1, … , Pm, P1’’, … , </a:t>
            </a:r>
            <a:r>
              <a:rPr lang="en-US" dirty="0" err="1" smtClean="0"/>
              <a:t>Pk</a:t>
            </a:r>
            <a:r>
              <a:rPr lang="en-US" dirty="0" smtClean="0"/>
              <a:t>’’</a:t>
            </a:r>
          </a:p>
          <a:p>
            <a:r>
              <a:rPr lang="en-US" dirty="0" smtClean="0"/>
              <a:t>Problem</a:t>
            </a:r>
            <a:r>
              <a:rPr lang="en-US" dirty="0"/>
              <a:t>: our interval coloring may well not have given the </a:t>
            </a:r>
            <a:r>
              <a:rPr lang="en-US" dirty="0" smtClean="0"/>
              <a:t>paths Pi’ and Pi’’ the same color</a:t>
            </a:r>
            <a:endParaRPr lang="en-US" dirty="0"/>
          </a:p>
          <a:p>
            <a:r>
              <a:rPr lang="en-US" dirty="0" smtClean="0"/>
              <a:t>(10.9) </a:t>
            </a:r>
            <a:r>
              <a:rPr lang="en-SG" i="1" dirty="0"/>
              <a:t>The paths in G can be k-</a:t>
            </a:r>
            <a:r>
              <a:rPr lang="en-SG" i="1" dirty="0" err="1"/>
              <a:t>colored</a:t>
            </a:r>
            <a:r>
              <a:rPr lang="en-SG" i="1" dirty="0"/>
              <a:t> if and only if the paths in G’ can </a:t>
            </a:r>
            <a:r>
              <a:rPr lang="en-SG" i="1" dirty="0" smtClean="0"/>
              <a:t>be k-</a:t>
            </a:r>
            <a:r>
              <a:rPr lang="en-SG" i="1" dirty="0" err="1" smtClean="0"/>
              <a:t>colored</a:t>
            </a:r>
            <a:r>
              <a:rPr lang="en-SG" i="1" dirty="0" smtClean="0"/>
              <a:t> </a:t>
            </a:r>
            <a:r>
              <a:rPr lang="en-SG" i="1" dirty="0"/>
              <a:t>subject to the additional restriction that </a:t>
            </a:r>
            <a:r>
              <a:rPr lang="en-SG" i="1" dirty="0" smtClean="0"/>
              <a:t>Pi’ </a:t>
            </a:r>
            <a:r>
              <a:rPr lang="en-SG" i="1" dirty="0"/>
              <a:t>and </a:t>
            </a:r>
            <a:r>
              <a:rPr lang="en-SG" i="1" dirty="0" smtClean="0"/>
              <a:t>Pi’’ </a:t>
            </a:r>
            <a:r>
              <a:rPr lang="en-SG" i="1" dirty="0"/>
              <a:t>receive the </a:t>
            </a:r>
            <a:r>
              <a:rPr lang="en-SG" i="1" dirty="0" smtClean="0"/>
              <a:t>same </a:t>
            </a:r>
            <a:r>
              <a:rPr lang="en-SG" i="1" dirty="0" err="1" smtClean="0"/>
              <a:t>color</a:t>
            </a:r>
            <a:r>
              <a:rPr lang="en-SG" i="1" dirty="0"/>
              <a:t>, for each </a:t>
            </a:r>
            <a:r>
              <a:rPr lang="en-SG" i="1" dirty="0" err="1"/>
              <a:t>i</a:t>
            </a:r>
            <a:r>
              <a:rPr lang="en-SG" i="1" dirty="0"/>
              <a:t> = 1, 2 </a:t>
            </a:r>
            <a:r>
              <a:rPr lang="en-SG" i="1" dirty="0" smtClean="0"/>
              <a:t>....., k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1843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Proof: =&gt; If the paths in G can be k-colored, we just assign each of Pi’ and Pi’’ the color of Pi</a:t>
            </a:r>
          </a:p>
          <a:p>
            <a:r>
              <a:rPr lang="en-US" dirty="0" smtClean="0"/>
              <a:t>&lt;= If G’ can be k-colored, we just assign Pi the common color of Pi’ and Pi’’. For the paths not cut, receive the color in G’</a:t>
            </a:r>
          </a:p>
        </p:txBody>
      </p:sp>
    </p:spTree>
    <p:extLst>
      <p:ext uri="{BB962C8B-B14F-4D97-AF65-F5344CB8AC3E}">
        <p14:creationId xmlns:p14="http://schemas.microsoft.com/office/powerpoint/2010/main" val="49281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Notation</a:t>
            </a:r>
            <a:r>
              <a:rPr lang="en-US" dirty="0" smtClean="0"/>
              <a:t>: Si denotes the set of paths containing the edge </a:t>
            </a:r>
            <a:r>
              <a:rPr lang="en-US" dirty="0" err="1" smtClean="0"/>
              <a:t>ei</a:t>
            </a:r>
            <a:r>
              <a:rPr lang="en-US" dirty="0" smtClean="0"/>
              <a:t> = (vi, vi+1)</a:t>
            </a:r>
          </a:p>
          <a:p>
            <a:r>
              <a:rPr lang="en-US" b="1" dirty="0" smtClean="0"/>
              <a:t>Definition</a:t>
            </a:r>
            <a:r>
              <a:rPr lang="en-US" dirty="0" smtClean="0"/>
              <a:t>: a k-coloring f of Si and a k-coloring g of </a:t>
            </a:r>
            <a:r>
              <a:rPr lang="en-US" dirty="0" err="1" smtClean="0"/>
              <a:t>Sj</a:t>
            </a:r>
            <a:r>
              <a:rPr lang="en-US" dirty="0" smtClean="0"/>
              <a:t> are consistent if there is a single k-coloring of all the paths that is equal to f on Si and also equal to g on </a:t>
            </a:r>
            <a:r>
              <a:rPr lang="en-US" dirty="0" err="1" smtClean="0"/>
              <a:t>Sj</a:t>
            </a:r>
            <a:endParaRPr lang="en-US" dirty="0" smtClean="0"/>
          </a:p>
          <a:p>
            <a:r>
              <a:rPr lang="en-US" dirty="0" smtClean="0"/>
              <a:t>If f’ denotes the k-coloring of S0 that assigns color </a:t>
            </a:r>
            <a:r>
              <a:rPr lang="en-US" dirty="0" err="1" smtClean="0"/>
              <a:t>i</a:t>
            </a:r>
            <a:r>
              <a:rPr lang="en-US" dirty="0" smtClean="0"/>
              <a:t> to Pi’, and f’’ denotes the k-coloring of </a:t>
            </a:r>
            <a:r>
              <a:rPr lang="en-US" dirty="0" err="1" smtClean="0"/>
              <a:t>Sn</a:t>
            </a:r>
            <a:r>
              <a:rPr lang="en-US" dirty="0" smtClean="0"/>
              <a:t> that assigns color </a:t>
            </a:r>
            <a:r>
              <a:rPr lang="en-US" dirty="0" err="1" smtClean="0"/>
              <a:t>i</a:t>
            </a:r>
            <a:r>
              <a:rPr lang="en-US" dirty="0" smtClean="0"/>
              <a:t> to Pi’’, then we need to decide whether f’ and f’’ are consistent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427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Dynamic Programming</a:t>
            </a:r>
          </a:p>
          <a:p>
            <a:r>
              <a:rPr lang="en-US" dirty="0" err="1" smtClean="0"/>
              <a:t>Subproblem</a:t>
            </a:r>
            <a:r>
              <a:rPr lang="en-US" dirty="0" smtClean="0"/>
              <a:t>: for each set Si, working order over </a:t>
            </a:r>
            <a:r>
              <a:rPr lang="en-US" dirty="0" err="1" smtClean="0"/>
              <a:t>i</a:t>
            </a:r>
            <a:r>
              <a:rPr lang="en-US" dirty="0" smtClean="0"/>
              <a:t> = 0, 1, 2, … , n, we will compute the set Fi of all k-colorings on Si </a:t>
            </a:r>
            <a:r>
              <a:rPr lang="en-US" dirty="0" smtClean="0">
                <a:solidFill>
                  <a:srgbClr val="FF0000"/>
                </a:solidFill>
              </a:rPr>
              <a:t>(Fi contains all the possibilities) </a:t>
            </a:r>
            <a:r>
              <a:rPr lang="en-US" dirty="0" smtClean="0"/>
              <a:t>that are consistent with f’. Once we computed </a:t>
            </a:r>
            <a:r>
              <a:rPr lang="en-US" dirty="0" err="1" smtClean="0"/>
              <a:t>Fn</a:t>
            </a:r>
            <a:r>
              <a:rPr lang="en-US" dirty="0" smtClean="0"/>
              <a:t>, we need to check whether it contains f’’ which is consistent with f’</a:t>
            </a:r>
          </a:p>
          <a:p>
            <a:r>
              <a:rPr lang="en-US" dirty="0" smtClean="0"/>
              <a:t>First step: F0 = {f’}, no other k-coloring of S0 can be consistent with it</a:t>
            </a:r>
          </a:p>
          <a:p>
            <a:r>
              <a:rPr lang="en-US" dirty="0" smtClean="0"/>
              <a:t>Second step: suppose we have computed F0, F1, … , Fi, we show how to compute Fi+1 from Fi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5766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people are not satisfied with the resolution that it’s NP-hard and that they should give up on it</a:t>
            </a:r>
          </a:p>
          <a:p>
            <a:r>
              <a:rPr lang="en-US" dirty="0"/>
              <a:t>They want a solution as good as possible even if it is not the optimal </a:t>
            </a:r>
            <a:r>
              <a:rPr lang="en-US" dirty="0" smtClean="0"/>
              <a:t>answer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 and Si+1 can be divided into 3 types: </a:t>
            </a:r>
            <a:r>
              <a:rPr lang="en-US" dirty="0" smtClean="0">
                <a:solidFill>
                  <a:srgbClr val="FF0000"/>
                </a:solidFill>
              </a:rPr>
              <a:t>(actually paths)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Type 1: </a:t>
            </a:r>
            <a:r>
              <a:rPr lang="en-US" dirty="0"/>
              <a:t>c</a:t>
            </a:r>
            <a:r>
              <a:rPr lang="en-US" dirty="0" smtClean="0"/>
              <a:t>ontain both </a:t>
            </a:r>
            <a:r>
              <a:rPr lang="en-US" dirty="0" err="1" smtClean="0"/>
              <a:t>ei</a:t>
            </a:r>
            <a:r>
              <a:rPr lang="en-US" dirty="0" smtClean="0"/>
              <a:t> and ei+1 (in both Si and Si+1)</a:t>
            </a:r>
          </a:p>
          <a:p>
            <a:pPr marL="0" indent="0">
              <a:buNone/>
            </a:pPr>
            <a:r>
              <a:rPr lang="en-US" dirty="0" smtClean="0"/>
              <a:t>   Type 2: end at node vi+1 (in Si but not in Si+1)</a:t>
            </a:r>
          </a:p>
          <a:p>
            <a:pPr marL="0" indent="0">
              <a:buNone/>
            </a:pPr>
            <a:r>
              <a:rPr lang="en-US" dirty="0" smtClean="0"/>
              <a:t>   Type 3: begin at node vi+1 (in Si+1 but not in Si)</a:t>
            </a:r>
            <a:endParaRPr lang="en-SG" dirty="0"/>
          </a:p>
          <a:p>
            <a:r>
              <a:rPr lang="en-US" dirty="0" smtClean="0"/>
              <a:t>Definition: a coloring g of Si+1 is an </a:t>
            </a:r>
            <a:r>
              <a:rPr lang="en-US" dirty="0" smtClean="0">
                <a:solidFill>
                  <a:srgbClr val="FF0000"/>
                </a:solidFill>
              </a:rPr>
              <a:t>extension</a:t>
            </a:r>
            <a:r>
              <a:rPr lang="en-US" dirty="0" smtClean="0"/>
              <a:t> of f if all the paths in Si intersecting Si+1 have the same colors with respect to f and g </a:t>
            </a:r>
            <a:r>
              <a:rPr lang="en-US" dirty="0" smtClean="0">
                <a:solidFill>
                  <a:srgbClr val="FF0000"/>
                </a:solidFill>
              </a:rPr>
              <a:t>(same path, same color)</a:t>
            </a:r>
          </a:p>
        </p:txBody>
      </p:sp>
    </p:spTree>
    <p:extLst>
      <p:ext uri="{BB962C8B-B14F-4D97-AF65-F5344CB8AC3E}">
        <p14:creationId xmlns:p14="http://schemas.microsoft.com/office/powerpoint/2010/main" val="54661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(10.10) The set Fi+1 is equal to the set of all extensions of k-colorings in </a:t>
            </a:r>
            <a:r>
              <a:rPr lang="en-US" dirty="0" smtClean="0"/>
              <a:t>Fi</a:t>
            </a:r>
          </a:p>
          <a:p>
            <a:r>
              <a:rPr lang="en-US" b="1" dirty="0" smtClean="0"/>
              <a:t>Algorithm</a:t>
            </a:r>
          </a:p>
          <a:p>
            <a:r>
              <a:rPr lang="en-US" sz="2000" dirty="0" smtClean="0"/>
              <a:t>To determine whether f’ and f’’ are consistent</a:t>
            </a:r>
          </a:p>
          <a:p>
            <a:pPr marL="0" indent="0">
              <a:buNone/>
            </a:pPr>
            <a:r>
              <a:rPr lang="en-US" sz="2000" dirty="0" smtClean="0"/>
              <a:t>       Define F0 = {f’}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For </a:t>
            </a:r>
            <a:r>
              <a:rPr lang="en-US" sz="2000" dirty="0" err="1" smtClean="0"/>
              <a:t>i</a:t>
            </a:r>
            <a:r>
              <a:rPr lang="en-US" sz="2000" dirty="0" smtClean="0"/>
              <a:t> = 1, 2, … , n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For each f belongs to Fi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Add all extensions of f to Fi+1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</a:t>
            </a:r>
            <a:r>
              <a:rPr lang="en-US" sz="2000" dirty="0" err="1" smtClean="0"/>
              <a:t>Endfor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err="1" smtClean="0"/>
              <a:t>Endfor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Check whether f’’ is in </a:t>
            </a:r>
            <a:r>
              <a:rPr lang="en-US" sz="2000" dirty="0" err="1" smtClean="0"/>
              <a:t>Fn</a:t>
            </a:r>
            <a:endParaRPr lang="en-US" sz="2000" dirty="0" smtClean="0"/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224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 Set of Circular Arcs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 smtClean="0"/>
              <a:t>E.g</a:t>
            </a:r>
            <a:endParaRPr lang="en-SG" dirty="0" smtClean="0"/>
          </a:p>
          <a:p>
            <a:endParaRPr lang="en-S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19" y="2096620"/>
            <a:ext cx="4047781" cy="41038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043777"/>
            <a:ext cx="3409524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0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Removing the Uniform-Depth Assumption </a:t>
            </a:r>
            <a:r>
              <a:rPr lang="en-US" dirty="0" smtClean="0">
                <a:solidFill>
                  <a:srgbClr val="FF0000"/>
                </a:solidFill>
              </a:rPr>
              <a:t>(which means the number of paths containing any edge is the same </a:t>
            </a:r>
            <a:r>
              <a:rPr lang="en-US" dirty="0" err="1" smtClean="0">
                <a:solidFill>
                  <a:srgbClr val="FF0000"/>
                </a:solidFill>
              </a:rPr>
              <a:t>i.e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In general, each edge may carry a different number of paths, up to a maximum of k. </a:t>
            </a:r>
            <a:r>
              <a:rPr lang="en-US" dirty="0" smtClean="0">
                <a:solidFill>
                  <a:srgbClr val="FF0000"/>
                </a:solidFill>
              </a:rPr>
              <a:t>(If there were an edge contained in k+1 paths, we can include that the input instance is not colorable with k colors.)</a:t>
            </a:r>
          </a:p>
          <a:p>
            <a:r>
              <a:rPr lang="en-US" dirty="0" smtClean="0"/>
              <a:t>Reduce the general case to the uniform-depth case: for each edge </a:t>
            </a:r>
            <a:r>
              <a:rPr lang="en-US" dirty="0" err="1" smtClean="0"/>
              <a:t>ei</a:t>
            </a:r>
            <a:r>
              <a:rPr lang="en-US" dirty="0" smtClean="0"/>
              <a:t> that carries only </a:t>
            </a:r>
            <a:r>
              <a:rPr lang="en-US" dirty="0" err="1" smtClean="0"/>
              <a:t>ki</a:t>
            </a:r>
            <a:r>
              <a:rPr lang="en-US" dirty="0" smtClean="0"/>
              <a:t> &lt; k paths, we </a:t>
            </a:r>
            <a:r>
              <a:rPr lang="en-US" dirty="0" smtClean="0">
                <a:solidFill>
                  <a:srgbClr val="FF0000"/>
                </a:solidFill>
              </a:rPr>
              <a:t>add k –</a:t>
            </a:r>
            <a:r>
              <a:rPr lang="en-US" dirty="0" err="1" smtClean="0">
                <a:solidFill>
                  <a:srgbClr val="FF0000"/>
                </a:solidFill>
              </a:rPr>
              <a:t>ki</a:t>
            </a:r>
            <a:r>
              <a:rPr lang="en-US" dirty="0" smtClean="0">
                <a:solidFill>
                  <a:srgbClr val="FF0000"/>
                </a:solidFill>
              </a:rPr>
              <a:t> paths</a:t>
            </a:r>
            <a:r>
              <a:rPr lang="en-US" dirty="0" smtClean="0"/>
              <a:t> that consist only of the </a:t>
            </a:r>
            <a:r>
              <a:rPr lang="en-US" dirty="0" smtClean="0">
                <a:solidFill>
                  <a:srgbClr val="FF0000"/>
                </a:solidFill>
              </a:rPr>
              <a:t>single edge </a:t>
            </a:r>
            <a:r>
              <a:rPr lang="en-US" dirty="0" err="1" smtClean="0">
                <a:solidFill>
                  <a:srgbClr val="FF0000"/>
                </a:solidFill>
              </a:rPr>
              <a:t>ei</a:t>
            </a:r>
            <a:r>
              <a:rPr lang="en-US" dirty="0" smtClean="0">
                <a:solidFill>
                  <a:srgbClr val="FF0000"/>
                </a:solidFill>
              </a:rPr>
              <a:t>(single </a:t>
            </a:r>
            <a:r>
              <a:rPr lang="en-US" dirty="0" err="1" smtClean="0">
                <a:solidFill>
                  <a:srgbClr val="FF0000"/>
                </a:solidFill>
              </a:rPr>
              <a:t>parth</a:t>
            </a:r>
            <a:r>
              <a:rPr lang="en-US" dirty="0" smtClean="0">
                <a:solidFill>
                  <a:srgbClr val="FF0000"/>
                </a:solidFill>
              </a:rPr>
              <a:t>, single edge)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(10.11) The original instance can be colored with k colors if and only if the modified instance (obtained by adding single-edge paths) can be colored with k colors.</a:t>
            </a:r>
          </a:p>
          <a:p>
            <a:r>
              <a:rPr lang="en-US" dirty="0" smtClean="0"/>
              <a:t>Proof: &lt;= just ignore the single edges we added</a:t>
            </a:r>
          </a:p>
          <a:p>
            <a:r>
              <a:rPr lang="en-US" dirty="0" smtClean="0"/>
              <a:t>=&gt; Suppose the original instance has a k-coloring f. Then we consider the extra single-edge paths one at a time, assigning any free color to each of these paths as we consider them.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Analyzing the Algorithm</a:t>
            </a:r>
          </a:p>
          <a:p>
            <a:r>
              <a:rPr lang="en-US" dirty="0" smtClean="0"/>
              <a:t>Time is dominated by the computing for the sets F1, F2, … , Fn</a:t>
            </a:r>
          </a:p>
          <a:p>
            <a:r>
              <a:rPr lang="en-US" dirty="0" smtClean="0"/>
              <a:t>To build one of these sets Fi+1, we list all permutations of the colors that f assigns to paths in Si – Si+1 </a:t>
            </a:r>
            <a:r>
              <a:rPr lang="en-US" dirty="0" smtClean="0">
                <a:solidFill>
                  <a:srgbClr val="FF0000"/>
                </a:solidFill>
              </a:rPr>
              <a:t>(only belong to Si)</a:t>
            </a:r>
          </a:p>
          <a:p>
            <a:r>
              <a:rPr lang="en-US" dirty="0" smtClean="0"/>
              <a:t>Since Si has k paths, the number of colorings in </a:t>
            </a:r>
            <a:r>
              <a:rPr lang="en-US" dirty="0" err="1" smtClean="0"/>
              <a:t>Fi</a:t>
            </a:r>
            <a:r>
              <a:rPr lang="en-US" dirty="0" smtClean="0"/>
              <a:t> is at most k! Listing all permutations of the colors that f assigns to Si – Si+1 also involves enumerating a set of size l!, where l &lt;= k is the size of Si – Si+1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Coloring a Set of Circular Arcs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 the n iterations of the loop, giving O(f(k) * n)</a:t>
            </a:r>
          </a:p>
          <a:p>
            <a:r>
              <a:rPr lang="en-US" dirty="0" smtClean="0"/>
              <a:t>(10.12 </a:t>
            </a:r>
            <a:r>
              <a:rPr lang="en-US" dirty="0" smtClean="0">
                <a:solidFill>
                  <a:srgbClr val="FF0000"/>
                </a:solidFill>
              </a:rPr>
              <a:t>Cost</a:t>
            </a:r>
            <a:r>
              <a:rPr lang="en-US" dirty="0" smtClean="0"/>
              <a:t>) The algorithm described I this section correctly determines whether a collection of paths on an n-node cycle can be colored with k colors, and its running time is O(f(k)*n) for a function f(.) that depends only on k</a:t>
            </a:r>
          </a:p>
          <a:p>
            <a:r>
              <a:rPr lang="en-US" dirty="0" smtClean="0"/>
              <a:t>Proof: analyzed above</a:t>
            </a:r>
          </a:p>
          <a:p>
            <a:r>
              <a:rPr lang="en-US" dirty="0" smtClean="0"/>
              <a:t>Observation: the time needed to go from one to the other could be made to depend only on k, and not on the size of the cycle G or on the number of paths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Maximum-Weight Independent Set</a:t>
            </a:r>
            <a:r>
              <a:rPr lang="en-US" dirty="0" smtClean="0"/>
              <a:t>: we decide whether or not to include a node u in the independent set, the </a:t>
            </a:r>
            <a:r>
              <a:rPr lang="en-US" dirty="0" err="1" smtClean="0"/>
              <a:t>subproblems</a:t>
            </a:r>
            <a:r>
              <a:rPr lang="en-US" dirty="0" smtClean="0"/>
              <a:t> in each </a:t>
            </a:r>
            <a:r>
              <a:rPr lang="en-US" dirty="0" err="1" smtClean="0"/>
              <a:t>subtree</a:t>
            </a:r>
            <a:r>
              <a:rPr lang="en-US" dirty="0" smtClean="0"/>
              <a:t> become completely separated.</a:t>
            </a:r>
          </a:p>
          <a:p>
            <a:r>
              <a:rPr lang="en-US" dirty="0" smtClean="0"/>
              <a:t>Problem: in general graphs, there might not be a node that separate the </a:t>
            </a:r>
            <a:r>
              <a:rPr lang="en-US" dirty="0" err="1" smtClean="0"/>
              <a:t>subgraphs</a:t>
            </a:r>
            <a:endParaRPr lang="en-US" dirty="0" smtClean="0"/>
          </a:p>
          <a:p>
            <a:r>
              <a:rPr lang="en-US" dirty="0" smtClean="0"/>
              <a:t>In this section; we define tree-width and give the general approach for solving problems on </a:t>
            </a:r>
            <a:r>
              <a:rPr lang="en-US" dirty="0" smtClean="0">
                <a:solidFill>
                  <a:srgbClr val="FF0000"/>
                </a:solidFill>
              </a:rPr>
              <a:t>graphs of bounded tree-width.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Two considerations</a:t>
            </a:r>
          </a:p>
          <a:p>
            <a:r>
              <a:rPr lang="en-US" dirty="0" smtClean="0"/>
              <a:t>Consideration 1: find graphs that we can decompose into disconnected pieces by removing a small number of nodes </a:t>
            </a:r>
            <a:r>
              <a:rPr lang="en-US" dirty="0" smtClean="0">
                <a:solidFill>
                  <a:srgbClr val="FF0000"/>
                </a:solidFill>
              </a:rPr>
              <a:t>(allow us to implement dynamic programming)</a:t>
            </a:r>
          </a:p>
          <a:p>
            <a:r>
              <a:rPr lang="en-US" dirty="0" smtClean="0"/>
              <a:t>Consideration 2: make precise the intuition conveyed by “tree-like” drawings of graphs</a:t>
            </a:r>
            <a:r>
              <a:rPr lang="en-US" dirty="0" smtClean="0">
                <a:solidFill>
                  <a:srgbClr val="FF0000"/>
                </a:solidFill>
              </a:rPr>
              <a:t> (allow us to solve it like a tree)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a graph to a tree-like </a:t>
            </a:r>
            <a:r>
              <a:rPr lang="en-US" dirty="0" smtClean="0"/>
              <a:t>pattern</a:t>
            </a:r>
            <a:endParaRPr lang="en-US" dirty="0"/>
          </a:p>
          <a:p>
            <a:r>
              <a:rPr lang="en-US" dirty="0" smtClean="0"/>
              <a:t>E.g.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293651"/>
            <a:ext cx="5501833" cy="2135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E.g</a:t>
            </a:r>
            <a:r>
              <a:rPr lang="en-US" dirty="0" smtClean="0"/>
              <a:t> Independent Set Problem</a:t>
            </a:r>
          </a:p>
          <a:p>
            <a:r>
              <a:rPr lang="en-US" dirty="0" smtClean="0"/>
              <a:t>Recap: a set of vertices in a graph </a:t>
            </a:r>
            <a:r>
              <a:rPr lang="en-US" dirty="0" smtClean="0">
                <a:solidFill>
                  <a:srgbClr val="FF0000"/>
                </a:solidFill>
              </a:rPr>
              <a:t>(emphasized using blue)</a:t>
            </a:r>
            <a:r>
              <a:rPr lang="en-US" dirty="0" smtClean="0"/>
              <a:t>, no two of which are adjacent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20px-Independent_set_graph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4191000"/>
            <a:ext cx="2095500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represent the tree-like structure of these triangles by having </a:t>
            </a:r>
            <a:r>
              <a:rPr lang="en-US" dirty="0" smtClean="0">
                <a:solidFill>
                  <a:srgbClr val="FF0000"/>
                </a:solidFill>
              </a:rPr>
              <a:t>each triangle corresponding to a nod</a:t>
            </a:r>
            <a:r>
              <a:rPr lang="en-US" dirty="0" smtClean="0"/>
              <a:t>e in a tree.</a:t>
            </a:r>
          </a:p>
          <a:p>
            <a:r>
              <a:rPr lang="en-US" b="1" dirty="0" smtClean="0"/>
              <a:t>Observation of the tree</a:t>
            </a:r>
          </a:p>
          <a:p>
            <a:r>
              <a:rPr lang="en-US" dirty="0" smtClean="0"/>
              <a:t>The same nodes of the graph occur in multiple triangles, even in triangles that are not adjacent in the tree structure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will make correspondence between the tree and the graph.</a:t>
            </a:r>
          </a:p>
          <a:p>
            <a:r>
              <a:rPr lang="en-US" b="1" dirty="0" smtClean="0"/>
              <a:t>Method</a:t>
            </a:r>
            <a:r>
              <a:rPr lang="en-US" dirty="0" smtClean="0"/>
              <a:t>: tree decomposition of a graph</a:t>
            </a:r>
          </a:p>
          <a:p>
            <a:r>
              <a:rPr lang="en-US" b="1" dirty="0" smtClean="0"/>
              <a:t>Definition</a:t>
            </a:r>
            <a:r>
              <a:rPr lang="en-US" dirty="0" smtClean="0"/>
              <a:t>: </a:t>
            </a:r>
            <a:r>
              <a:rPr lang="en-US" dirty="0" err="1" smtClean="0"/>
              <a:t>Vt</a:t>
            </a:r>
            <a:r>
              <a:rPr lang="en-US" dirty="0" smtClean="0"/>
              <a:t> contains the nodes of G associated with node of t (</a:t>
            </a:r>
            <a:r>
              <a:rPr lang="en-US" dirty="0" err="1" smtClean="0"/>
              <a:t>e.g</a:t>
            </a:r>
            <a:r>
              <a:rPr lang="en-US" dirty="0" smtClean="0"/>
              <a:t> from graph)</a:t>
            </a:r>
          </a:p>
          <a:p>
            <a:r>
              <a:rPr lang="en-US" dirty="0" smtClean="0"/>
              <a:t>The tree T and all the nodes (collections of </a:t>
            </a:r>
            <a:r>
              <a:rPr lang="en-US" dirty="0" err="1" smtClean="0"/>
              <a:t>Vt</a:t>
            </a:r>
            <a:r>
              <a:rPr lang="en-US" dirty="0" smtClean="0"/>
              <a:t>) must satisfy 3 properties.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 properties:</a:t>
            </a:r>
          </a:p>
          <a:p>
            <a:r>
              <a:rPr lang="en-US" dirty="0" smtClean="0"/>
              <a:t>Node Coverage: Every node of G belongs to at least one piece </a:t>
            </a:r>
            <a:r>
              <a:rPr lang="en-US" dirty="0" err="1" smtClean="0"/>
              <a:t>Vt</a:t>
            </a:r>
            <a:endParaRPr lang="en-US" dirty="0" smtClean="0"/>
          </a:p>
          <a:p>
            <a:r>
              <a:rPr lang="en-US" dirty="0" smtClean="0"/>
              <a:t>Edge Coverage: For every edge e of G, there is some piece </a:t>
            </a:r>
            <a:r>
              <a:rPr lang="en-US" dirty="0" err="1" smtClean="0"/>
              <a:t>Vt</a:t>
            </a:r>
            <a:r>
              <a:rPr lang="en-US" dirty="0" smtClean="0"/>
              <a:t> containing both ends of e</a:t>
            </a:r>
          </a:p>
          <a:p>
            <a:r>
              <a:rPr lang="en-US" dirty="0" smtClean="0"/>
              <a:t>Coherence: Let t1, t2 and t3 be three nodes of T such that t2 lies on the path from t2 to t3. Then, if node v of G belongs to both Vt1 and Vt3, it also belongs to Vt2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Special Case</a:t>
            </a:r>
            <a:r>
              <a:rPr lang="en-US" dirty="0" smtClean="0"/>
              <a:t>: G is a tree</a:t>
            </a:r>
          </a:p>
          <a:p>
            <a:r>
              <a:rPr lang="en-US" dirty="0" smtClean="0"/>
              <a:t>Build a tree decomposition as follows:</a:t>
            </a:r>
          </a:p>
          <a:p>
            <a:r>
              <a:rPr lang="en-US" dirty="0" smtClean="0"/>
              <a:t>Nodes of T:</a:t>
            </a:r>
          </a:p>
          <a:p>
            <a:r>
              <a:rPr lang="en-US" dirty="0" smtClean="0"/>
              <a:t>A node </a:t>
            </a:r>
            <a:r>
              <a:rPr lang="en-US" dirty="0" err="1" smtClean="0"/>
              <a:t>tv</a:t>
            </a:r>
            <a:r>
              <a:rPr lang="en-US" dirty="0" smtClean="0"/>
              <a:t> for each node v of G, </a:t>
            </a:r>
            <a:r>
              <a:rPr lang="en-US" dirty="0" err="1" smtClean="0"/>
              <a:t>Vtv</a:t>
            </a:r>
            <a:r>
              <a:rPr lang="en-US" dirty="0" smtClean="0"/>
              <a:t> = {v}</a:t>
            </a:r>
          </a:p>
          <a:p>
            <a:r>
              <a:rPr lang="en-US" dirty="0" smtClean="0"/>
              <a:t>A node </a:t>
            </a:r>
            <a:r>
              <a:rPr lang="en-US" dirty="0" err="1" smtClean="0"/>
              <a:t>te</a:t>
            </a:r>
            <a:r>
              <a:rPr lang="en-US" dirty="0" smtClean="0"/>
              <a:t> for each edge e of G, </a:t>
            </a:r>
            <a:r>
              <a:rPr lang="en-US" dirty="0" err="1" smtClean="0"/>
              <a:t>Vte</a:t>
            </a:r>
            <a:r>
              <a:rPr lang="en-US" dirty="0" smtClean="0"/>
              <a:t> = </a:t>
            </a:r>
            <a:r>
              <a:rPr lang="en-US" dirty="0" smtClean="0"/>
              <a:t>{</a:t>
            </a:r>
            <a:r>
              <a:rPr lang="en-US" dirty="0"/>
              <a:t>u</a:t>
            </a:r>
            <a:r>
              <a:rPr lang="en-US" dirty="0" smtClean="0"/>
              <a:t>, v} </a:t>
            </a:r>
            <a:r>
              <a:rPr lang="en-US" dirty="0" smtClean="0"/>
              <a:t>(v is an end of e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Notations</a:t>
            </a:r>
          </a:p>
          <a:p>
            <a:r>
              <a:rPr lang="en-US" dirty="0" smtClean="0"/>
              <a:t>T’ is a </a:t>
            </a:r>
            <a:r>
              <a:rPr lang="en-US" dirty="0" err="1" smtClean="0"/>
              <a:t>subgraph</a:t>
            </a:r>
            <a:r>
              <a:rPr lang="en-US" dirty="0" smtClean="0"/>
              <a:t> of T, we use G</a:t>
            </a:r>
            <a:r>
              <a:rPr lang="en-US" sz="1400" dirty="0" smtClean="0"/>
              <a:t>T’ </a:t>
            </a:r>
            <a:r>
              <a:rPr lang="en-US" dirty="0" smtClean="0"/>
              <a:t>to denote the </a:t>
            </a:r>
            <a:r>
              <a:rPr lang="en-US" dirty="0" err="1" smtClean="0"/>
              <a:t>subgraph</a:t>
            </a:r>
            <a:r>
              <a:rPr lang="en-US" dirty="0" smtClean="0"/>
              <a:t> of induced by the nodes in all pieces associated with nodes of T’, that is, the set union of </a:t>
            </a:r>
            <a:r>
              <a:rPr lang="en-US" dirty="0" err="1" smtClean="0"/>
              <a:t>Vt</a:t>
            </a:r>
            <a:r>
              <a:rPr lang="en-US" dirty="0" smtClean="0"/>
              <a:t> (t belongs to T’)</a:t>
            </a:r>
          </a:p>
          <a:p>
            <a:r>
              <a:rPr lang="en-US" b="1" dirty="0" smtClean="0"/>
              <a:t>Deleting a node t of T</a:t>
            </a:r>
          </a:p>
          <a:p>
            <a:r>
              <a:rPr lang="en-US" dirty="0" smtClean="0"/>
              <a:t>(10.13) Suppose that T – t has </a:t>
            </a:r>
            <a:r>
              <a:rPr lang="en-US" dirty="0" err="1" smtClean="0"/>
              <a:t>componets</a:t>
            </a:r>
            <a:r>
              <a:rPr lang="en-US" dirty="0" smtClean="0"/>
              <a:t> T1, … , Td. Then the </a:t>
            </a:r>
            <a:r>
              <a:rPr lang="en-US" dirty="0" err="1" smtClean="0"/>
              <a:t>subgraphs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G</a:t>
            </a:r>
            <a:r>
              <a:rPr lang="en-US" sz="2000" dirty="0" smtClean="0"/>
              <a:t>T1</a:t>
            </a:r>
            <a:r>
              <a:rPr lang="en-US" dirty="0" smtClean="0"/>
              <a:t> –</a:t>
            </a:r>
            <a:r>
              <a:rPr lang="en-US" dirty="0" err="1" smtClean="0"/>
              <a:t>Vt</a:t>
            </a:r>
            <a:r>
              <a:rPr lang="en-US" dirty="0" smtClean="0"/>
              <a:t>, G</a:t>
            </a:r>
            <a:r>
              <a:rPr lang="en-US" sz="2000" dirty="0" smtClean="0"/>
              <a:t>T2</a:t>
            </a:r>
            <a:r>
              <a:rPr lang="en-US" dirty="0" smtClean="0"/>
              <a:t> – </a:t>
            </a:r>
            <a:r>
              <a:rPr lang="en-US" dirty="0" err="1" smtClean="0"/>
              <a:t>Vt</a:t>
            </a:r>
            <a:r>
              <a:rPr lang="en-US" dirty="0" smtClean="0"/>
              <a:t>, … , </a:t>
            </a:r>
            <a:r>
              <a:rPr lang="en-US" dirty="0" err="1" smtClean="0"/>
              <a:t>G</a:t>
            </a:r>
            <a:r>
              <a:rPr lang="en-US" sz="2000" dirty="0" err="1" smtClean="0"/>
              <a:t>Td</a:t>
            </a:r>
            <a:r>
              <a:rPr lang="en-US" dirty="0" smtClean="0"/>
              <a:t> – </a:t>
            </a:r>
            <a:r>
              <a:rPr lang="en-US" dirty="0" err="1" smtClean="0"/>
              <a:t>Vt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a. have no nodes in common</a:t>
            </a:r>
          </a:p>
          <a:p>
            <a:pPr>
              <a:buNone/>
            </a:pPr>
            <a:r>
              <a:rPr lang="en-US" dirty="0" smtClean="0"/>
              <a:t>    b. there are no edges between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a: have no nodes in common</a:t>
            </a:r>
          </a:p>
          <a:p>
            <a:r>
              <a:rPr lang="en-US" dirty="0" smtClean="0"/>
              <a:t>Proof: Suppose node v belongs to both </a:t>
            </a:r>
            <a:r>
              <a:rPr lang="en-US" dirty="0" err="1" smtClean="0"/>
              <a:t>G</a:t>
            </a:r>
            <a:r>
              <a:rPr lang="en-US" sz="2000" dirty="0" err="1" smtClean="0"/>
              <a:t>Ti</a:t>
            </a:r>
            <a:r>
              <a:rPr lang="en-US" dirty="0" smtClean="0"/>
              <a:t> – </a:t>
            </a:r>
            <a:r>
              <a:rPr lang="en-US" dirty="0" err="1" smtClean="0"/>
              <a:t>Vt</a:t>
            </a:r>
            <a:r>
              <a:rPr lang="en-US" dirty="0" smtClean="0"/>
              <a:t> and </a:t>
            </a:r>
            <a:r>
              <a:rPr lang="en-US" dirty="0" err="1" smtClean="0"/>
              <a:t>G</a:t>
            </a:r>
            <a:r>
              <a:rPr lang="en-US" sz="2000" dirty="0" err="1" smtClean="0"/>
              <a:t>Tj</a:t>
            </a:r>
            <a:r>
              <a:rPr lang="en-US" dirty="0" smtClean="0"/>
              <a:t> – </a:t>
            </a:r>
            <a:r>
              <a:rPr lang="en-US" dirty="0" err="1" smtClean="0"/>
              <a:t>Vt</a:t>
            </a:r>
            <a:r>
              <a:rPr lang="en-US" dirty="0" smtClean="0"/>
              <a:t> for some </a:t>
            </a:r>
            <a:r>
              <a:rPr lang="en-US" dirty="0" err="1" smtClean="0"/>
              <a:t>i</a:t>
            </a:r>
            <a:r>
              <a:rPr lang="en-US" dirty="0" smtClean="0"/>
              <a:t> != j.</a:t>
            </a:r>
          </a:p>
          <a:p>
            <a:r>
              <a:rPr lang="en-US" dirty="0" smtClean="0"/>
              <a:t>1. Then v belongs to some piece </a:t>
            </a:r>
            <a:r>
              <a:rPr lang="en-US" dirty="0" err="1" smtClean="0"/>
              <a:t>Vx</a:t>
            </a:r>
            <a:r>
              <a:rPr lang="en-US" dirty="0" smtClean="0"/>
              <a:t> with x belongs to Ti and to some piece </a:t>
            </a:r>
            <a:r>
              <a:rPr lang="en-US" dirty="0" err="1" smtClean="0"/>
              <a:t>Vy</a:t>
            </a:r>
            <a:r>
              <a:rPr lang="en-US" dirty="0" smtClean="0"/>
              <a:t> with y belongs to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Since t lies on the x-y path in T, it follows from the Coherence Property that v lies in </a:t>
            </a:r>
            <a:r>
              <a:rPr lang="en-US" dirty="0" err="1" smtClean="0"/>
              <a:t>Vt</a:t>
            </a:r>
            <a:r>
              <a:rPr lang="en-US" dirty="0" smtClean="0"/>
              <a:t> and hence belongs to </a:t>
            </a:r>
            <a:r>
              <a:rPr lang="en-US" dirty="0" err="1" smtClean="0"/>
              <a:t>enither</a:t>
            </a:r>
            <a:r>
              <a:rPr lang="en-US" dirty="0" smtClean="0"/>
              <a:t> </a:t>
            </a:r>
            <a:r>
              <a:rPr lang="en-US" dirty="0" err="1" smtClean="0"/>
              <a:t>G</a:t>
            </a:r>
            <a:r>
              <a:rPr lang="en-US" sz="2000" dirty="0" err="1" smtClean="0"/>
              <a:t>Ti</a:t>
            </a:r>
            <a:r>
              <a:rPr lang="en-US" sz="2000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Vt</a:t>
            </a:r>
            <a:r>
              <a:rPr lang="en-US" dirty="0" smtClean="0"/>
              <a:t> nor </a:t>
            </a:r>
            <a:r>
              <a:rPr lang="en-US" dirty="0" err="1" smtClean="0"/>
              <a:t>G</a:t>
            </a:r>
            <a:r>
              <a:rPr lang="en-US" sz="2000" dirty="0" err="1" smtClean="0"/>
              <a:t>Tj</a:t>
            </a:r>
            <a:r>
              <a:rPr lang="en-US" dirty="0" smtClean="0"/>
              <a:t> - </a:t>
            </a:r>
            <a:r>
              <a:rPr lang="en-US" dirty="0" err="1" smtClean="0"/>
              <a:t>Vt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b: no edge e = (</a:t>
            </a:r>
            <a:r>
              <a:rPr lang="en-US" dirty="0" err="1" smtClean="0"/>
              <a:t>u,v</a:t>
            </a:r>
            <a:r>
              <a:rPr lang="en-US" dirty="0" smtClean="0"/>
              <a:t>) in G with one end u in </a:t>
            </a:r>
            <a:r>
              <a:rPr lang="en-US" dirty="0" err="1" smtClean="0"/>
              <a:t>subgraph</a:t>
            </a:r>
            <a:r>
              <a:rPr lang="en-US" dirty="0" smtClean="0"/>
              <a:t> </a:t>
            </a:r>
            <a:r>
              <a:rPr lang="en-US" dirty="0" err="1" smtClean="0"/>
              <a:t>Gti</a:t>
            </a:r>
            <a:r>
              <a:rPr lang="en-US" dirty="0" smtClean="0"/>
              <a:t> – </a:t>
            </a:r>
            <a:r>
              <a:rPr lang="en-US" dirty="0" err="1" smtClean="0"/>
              <a:t>Vt</a:t>
            </a:r>
            <a:r>
              <a:rPr lang="en-US" dirty="0" smtClean="0"/>
              <a:t> and the other end v in </a:t>
            </a:r>
            <a:r>
              <a:rPr lang="en-US" dirty="0" err="1" smtClean="0"/>
              <a:t>G</a:t>
            </a:r>
            <a:r>
              <a:rPr lang="en-US" sz="2000" dirty="0" err="1" smtClean="0"/>
              <a:t>Tj</a:t>
            </a:r>
            <a:r>
              <a:rPr lang="en-US" sz="2000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Vt</a:t>
            </a:r>
            <a:r>
              <a:rPr lang="en-US" dirty="0" smtClean="0"/>
              <a:t> for some j != I</a:t>
            </a:r>
          </a:p>
          <a:p>
            <a:r>
              <a:rPr lang="en-US" dirty="0" smtClean="0"/>
              <a:t>Proof: 1. Suppose an edge exists. By the Edge Coverage Property, there would be some piece </a:t>
            </a:r>
            <a:r>
              <a:rPr lang="en-US" dirty="0" err="1" smtClean="0"/>
              <a:t>Vx</a:t>
            </a:r>
            <a:r>
              <a:rPr lang="en-US" dirty="0" smtClean="0"/>
              <a:t> containing both u and v.</a:t>
            </a:r>
          </a:p>
          <a:p>
            <a:r>
              <a:rPr lang="en-US" dirty="0" smtClean="0"/>
              <a:t>2. The node x cannot be in both </a:t>
            </a:r>
            <a:r>
              <a:rPr lang="en-US" dirty="0" err="1" smtClean="0"/>
              <a:t>Vx</a:t>
            </a:r>
            <a:r>
              <a:rPr lang="en-US" dirty="0" smtClean="0"/>
              <a:t> and </a:t>
            </a:r>
            <a:r>
              <a:rPr lang="en-US" dirty="0" err="1" smtClean="0"/>
              <a:t>Vy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(result a)</a:t>
            </a:r>
          </a:p>
          <a:p>
            <a:r>
              <a:rPr lang="en-US" dirty="0" smtClean="0"/>
              <a:t>3. Suppose x in </a:t>
            </a:r>
            <a:r>
              <a:rPr lang="en-US" dirty="0" err="1" smtClean="0"/>
              <a:t>Tj</a:t>
            </a:r>
            <a:r>
              <a:rPr lang="en-US" dirty="0" smtClean="0"/>
              <a:t>. And node u is in the </a:t>
            </a:r>
            <a:r>
              <a:rPr lang="en-US" dirty="0" err="1" smtClean="0"/>
              <a:t>subgraph</a:t>
            </a:r>
            <a:r>
              <a:rPr lang="en-US" dirty="0" smtClean="0"/>
              <a:t> </a:t>
            </a:r>
            <a:r>
              <a:rPr lang="en-US" dirty="0" err="1" smtClean="0"/>
              <a:t>G</a:t>
            </a:r>
            <a:r>
              <a:rPr lang="en-US" sz="2000" dirty="0" err="1" smtClean="0"/>
              <a:t>Ti</a:t>
            </a:r>
            <a:r>
              <a:rPr lang="en-US" dirty="0" smtClean="0"/>
              <a:t>, so u must be in a set </a:t>
            </a:r>
            <a:r>
              <a:rPr lang="en-US" dirty="0" err="1" smtClean="0"/>
              <a:t>Vy</a:t>
            </a:r>
            <a:r>
              <a:rPr lang="en-US" dirty="0" smtClean="0"/>
              <a:t> for some y in Ti.</a:t>
            </a:r>
          </a:p>
          <a:p>
            <a:r>
              <a:rPr lang="en-US" dirty="0" smtClean="0"/>
              <a:t>4. Then the node u belongs to both </a:t>
            </a:r>
            <a:r>
              <a:rPr lang="en-US" dirty="0" err="1" smtClean="0"/>
              <a:t>Vx</a:t>
            </a:r>
            <a:r>
              <a:rPr lang="en-US" dirty="0" smtClean="0"/>
              <a:t> and </a:t>
            </a:r>
            <a:r>
              <a:rPr lang="en-US" dirty="0" err="1" smtClean="0"/>
              <a:t>Vy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By Coherence Property again, u belongs to </a:t>
            </a:r>
            <a:r>
              <a:rPr lang="en-US" dirty="0" err="1" smtClean="0"/>
              <a:t>Vt</a:t>
            </a:r>
            <a:r>
              <a:rPr lang="en-US" dirty="0" smtClean="0"/>
              <a:t>, which is a contradiction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972" y="3124201"/>
            <a:ext cx="4335176" cy="2990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Deleting an edge</a:t>
            </a:r>
          </a:p>
          <a:p>
            <a:r>
              <a:rPr lang="en-US" dirty="0" smtClean="0"/>
              <a:t>(10.14) Let X </a:t>
            </a:r>
            <a:r>
              <a:rPr lang="en-US" dirty="0" err="1" smtClean="0"/>
              <a:t>nd</a:t>
            </a:r>
            <a:r>
              <a:rPr lang="en-US" dirty="0" smtClean="0"/>
              <a:t> Y be the two components of T after the deletion of the edge (</a:t>
            </a:r>
            <a:r>
              <a:rPr lang="en-US" dirty="0" err="1" smtClean="0"/>
              <a:t>u,v</a:t>
            </a:r>
            <a:r>
              <a:rPr lang="en-US" dirty="0" smtClean="0"/>
              <a:t>). Then deleting the set Vu </a:t>
            </a:r>
            <a:r>
              <a:rPr lang="en-SG" dirty="0"/>
              <a:t>∩</a:t>
            </a:r>
            <a:r>
              <a:rPr lang="en-US" dirty="0" smtClean="0"/>
              <a:t> Vv from V disconnects G into the two </a:t>
            </a:r>
            <a:r>
              <a:rPr lang="en-US" dirty="0" err="1" smtClean="0"/>
              <a:t>subgraphs</a:t>
            </a:r>
            <a:r>
              <a:rPr lang="en-US" dirty="0" smtClean="0"/>
              <a:t> </a:t>
            </a:r>
            <a:r>
              <a:rPr lang="en-US" dirty="0" err="1" smtClean="0"/>
              <a:t>Gx</a:t>
            </a:r>
            <a:r>
              <a:rPr lang="en-US" dirty="0" smtClean="0"/>
              <a:t> – (Vu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Vv</a:t>
            </a:r>
            <a:r>
              <a:rPr lang="en-US" dirty="0" smtClean="0"/>
              <a:t>) </a:t>
            </a:r>
            <a:r>
              <a:rPr lang="en-US" dirty="0"/>
              <a:t>and </a:t>
            </a:r>
            <a:r>
              <a:rPr lang="en-US" dirty="0" err="1" smtClean="0"/>
              <a:t>Gy</a:t>
            </a:r>
            <a:r>
              <a:rPr lang="en-US" dirty="0" smtClean="0"/>
              <a:t> </a:t>
            </a:r>
            <a:r>
              <a:rPr lang="en-US" dirty="0"/>
              <a:t>– (Vu </a:t>
            </a:r>
            <a:r>
              <a:rPr lang="en-SG" dirty="0"/>
              <a:t>∩</a:t>
            </a:r>
            <a:r>
              <a:rPr lang="en-US" dirty="0"/>
              <a:t> </a:t>
            </a:r>
            <a:r>
              <a:rPr lang="en-US" dirty="0" err="1"/>
              <a:t>Vv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(a) these two </a:t>
            </a:r>
            <a:r>
              <a:rPr lang="en-US" dirty="0" err="1" smtClean="0"/>
              <a:t>subgraphs</a:t>
            </a:r>
            <a:r>
              <a:rPr lang="en-US" dirty="0" smtClean="0"/>
              <a:t> do not share any nodes, and (b) there is no edge with one end in each of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 a: </a:t>
            </a:r>
          </a:p>
          <a:p>
            <a:r>
              <a:rPr lang="en-US" dirty="0" smtClean="0"/>
              <a:t>1. Suppose there exists a node v belonging to both </a:t>
            </a:r>
            <a:r>
              <a:rPr lang="en-US" dirty="0" err="1" smtClean="0"/>
              <a:t>Gx</a:t>
            </a:r>
            <a:r>
              <a:rPr lang="en-US" dirty="0" smtClean="0"/>
              <a:t> and </a:t>
            </a:r>
            <a:r>
              <a:rPr lang="en-US" dirty="0" err="1" smtClean="0"/>
              <a:t>Gy</a:t>
            </a:r>
            <a:r>
              <a:rPr lang="en-US" dirty="0" smtClean="0"/>
              <a:t> must belong to both </a:t>
            </a:r>
            <a:r>
              <a:rPr lang="en-US" dirty="0" err="1" smtClean="0"/>
              <a:t>Vx</a:t>
            </a:r>
            <a:r>
              <a:rPr lang="en-US" dirty="0" smtClean="0"/>
              <a:t> and </a:t>
            </a:r>
            <a:r>
              <a:rPr lang="en-US" dirty="0" err="1" smtClean="0"/>
              <a:t>Vy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(Coherence Property)</a:t>
            </a:r>
          </a:p>
          <a:p>
            <a:r>
              <a:rPr lang="en-US" dirty="0" smtClean="0"/>
              <a:t>2. Since both </a:t>
            </a:r>
            <a:r>
              <a:rPr lang="en-US" dirty="0" err="1" smtClean="0"/>
              <a:t>Vx</a:t>
            </a:r>
            <a:r>
              <a:rPr lang="en-US" dirty="0" smtClean="0"/>
              <a:t> and </a:t>
            </a:r>
            <a:r>
              <a:rPr lang="en-US" dirty="0" err="1" smtClean="0"/>
              <a:t>Vy</a:t>
            </a:r>
            <a:r>
              <a:rPr lang="en-US" dirty="0" smtClean="0"/>
              <a:t> contain v, then 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 also contain v</a:t>
            </a:r>
          </a:p>
          <a:p>
            <a:r>
              <a:rPr lang="en-US" dirty="0" smtClean="0"/>
              <a:t>3. Therefore, </a:t>
            </a:r>
            <a:r>
              <a:rPr lang="en-US" dirty="0" err="1" smtClean="0"/>
              <a:t>Gx</a:t>
            </a:r>
            <a:r>
              <a:rPr lang="en-US" dirty="0" smtClean="0"/>
              <a:t> – (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) and </a:t>
            </a:r>
            <a:r>
              <a:rPr lang="en-US" dirty="0" err="1" smtClean="0"/>
              <a:t>Gx</a:t>
            </a:r>
            <a:r>
              <a:rPr lang="en-US" dirty="0" smtClean="0"/>
              <a:t> – (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) do not contain 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Set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if we can’t find the largest independent set in a graph, try to compute for more available time, and output largest independent set we can find.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 b:</a:t>
            </a:r>
          </a:p>
          <a:p>
            <a:r>
              <a:rPr lang="en-US" dirty="0" smtClean="0"/>
              <a:t>1. Suppose there is an edge e = (</a:t>
            </a:r>
            <a:r>
              <a:rPr lang="en-US" dirty="0" err="1" smtClean="0"/>
              <a:t>u,v</a:t>
            </a:r>
            <a:r>
              <a:rPr lang="en-US" dirty="0" smtClean="0"/>
              <a:t>) in G with one end u in </a:t>
            </a:r>
            <a:r>
              <a:rPr lang="en-US" dirty="0" err="1" smtClean="0"/>
              <a:t>Gx</a:t>
            </a:r>
            <a:r>
              <a:rPr lang="en-US" dirty="0" smtClean="0"/>
              <a:t> – (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) and the other end in </a:t>
            </a:r>
            <a:r>
              <a:rPr lang="en-US" dirty="0" err="1" smtClean="0"/>
              <a:t>Gy</a:t>
            </a:r>
            <a:r>
              <a:rPr lang="en-US" dirty="0" smtClean="0"/>
              <a:t> – (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)</a:t>
            </a:r>
          </a:p>
          <a:p>
            <a:r>
              <a:rPr lang="en-US" dirty="0" smtClean="0"/>
              <a:t>2. By Edge Coverage Property, there exists some piece </a:t>
            </a:r>
            <a:r>
              <a:rPr lang="en-US" dirty="0" err="1" smtClean="0"/>
              <a:t>Vz</a:t>
            </a:r>
            <a:r>
              <a:rPr lang="en-US" dirty="0" smtClean="0"/>
              <a:t> containing both u and v. Suppose z belongs to X. Node v also belongs to some piece </a:t>
            </a:r>
            <a:r>
              <a:rPr lang="en-US" dirty="0" err="1" smtClean="0"/>
              <a:t>Vw</a:t>
            </a:r>
            <a:r>
              <a:rPr lang="en-US" dirty="0" smtClean="0"/>
              <a:t> for w belongs to Y.</a:t>
            </a:r>
          </a:p>
          <a:p>
            <a:r>
              <a:rPr lang="en-US" dirty="0" smtClean="0"/>
              <a:t>3. By Coherence Property, v belongs to </a:t>
            </a:r>
            <a:r>
              <a:rPr lang="en-US" dirty="0" err="1" smtClean="0"/>
              <a:t>Vx</a:t>
            </a:r>
            <a:r>
              <a:rPr lang="en-US" dirty="0" smtClean="0"/>
              <a:t> and </a:t>
            </a:r>
            <a:r>
              <a:rPr lang="en-US" dirty="0" err="1" smtClean="0"/>
              <a:t>Vy</a:t>
            </a:r>
            <a:r>
              <a:rPr lang="en-US" dirty="0" smtClean="0"/>
              <a:t>. Hence v belongs to </a:t>
            </a:r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Vy</a:t>
            </a:r>
            <a:r>
              <a:rPr lang="en-US" dirty="0" smtClean="0"/>
              <a:t>, which is a contradiction.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graph has a tree decomposition. Let T be a tree consisting of a single node t. </a:t>
            </a:r>
            <a:r>
              <a:rPr lang="en-US" dirty="0" err="1" smtClean="0"/>
              <a:t>Vt</a:t>
            </a:r>
            <a:r>
              <a:rPr lang="en-US" dirty="0" smtClean="0"/>
              <a:t> be equal to the entire node set of G </a:t>
            </a:r>
            <a:r>
              <a:rPr lang="en-US" dirty="0" smtClean="0">
                <a:solidFill>
                  <a:srgbClr val="FF0000"/>
                </a:solidFill>
              </a:rPr>
              <a:t>(just like the tree decomposition of a tree)</a:t>
            </a:r>
          </a:p>
          <a:p>
            <a:r>
              <a:rPr lang="en-US" dirty="0" smtClean="0"/>
              <a:t>We look for a tree decomposition in which all the pieces are small.</a:t>
            </a:r>
          </a:p>
          <a:p>
            <a:r>
              <a:rPr lang="en-US" dirty="0" smtClean="0"/>
              <a:t>Then the deletion of a very small set of nodes, breaks apart the graph into disconnected </a:t>
            </a:r>
            <a:r>
              <a:rPr lang="en-US" dirty="0" err="1" smtClean="0"/>
              <a:t>subgraphs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</a:t>
            </a:r>
          </a:p>
          <a:p>
            <a:r>
              <a:rPr lang="en-US" dirty="0" smtClean="0"/>
              <a:t>1. Width of a tree decomposition: (T, {</a:t>
            </a:r>
            <a:r>
              <a:rPr lang="en-US" dirty="0" err="1" smtClean="0"/>
              <a:t>Vt</a:t>
            </a:r>
            <a:r>
              <a:rPr lang="en-US" dirty="0" smtClean="0"/>
              <a:t>}) one less than the maximum size of any piece </a:t>
            </a:r>
            <a:r>
              <a:rPr lang="en-US" dirty="0" err="1" smtClean="0"/>
              <a:t>Vt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Width(T,{</a:t>
            </a:r>
            <a:r>
              <a:rPr lang="en-US" dirty="0" err="1" smtClean="0"/>
              <a:t>Vt</a:t>
            </a:r>
            <a:r>
              <a:rPr lang="en-US" dirty="0" smtClean="0"/>
              <a:t>}) = max |</a:t>
            </a:r>
            <a:r>
              <a:rPr lang="en-US" dirty="0" err="1" smtClean="0"/>
              <a:t>Vt</a:t>
            </a:r>
            <a:r>
              <a:rPr lang="en-US" dirty="0" smtClean="0"/>
              <a:t>| - 1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2. Tree-width of a G: the minimum width of any tree decomposition of G</a:t>
            </a:r>
          </a:p>
          <a:p>
            <a:r>
              <a:rPr lang="en-US" dirty="0" smtClean="0"/>
              <a:t>Due to Edge Coverage Property, all tree decompositions must have pieces with at least two nodes, hence tree-width at least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(10.15) A connected graph G has tree-width 1 if and only if it is a tree</a:t>
            </a:r>
          </a:p>
          <a:p>
            <a:r>
              <a:rPr lang="en-US" dirty="0" smtClean="0"/>
              <a:t>Proof: &lt;= Proved before</a:t>
            </a:r>
          </a:p>
          <a:p>
            <a:r>
              <a:rPr lang="en-US" dirty="0" smtClean="0"/>
              <a:t>=&gt;</a:t>
            </a:r>
          </a:p>
          <a:p>
            <a:r>
              <a:rPr lang="en-US" dirty="0" smtClean="0"/>
              <a:t>Fact: If H is the </a:t>
            </a:r>
            <a:r>
              <a:rPr lang="en-US" dirty="0" err="1" smtClean="0"/>
              <a:t>subgraph</a:t>
            </a:r>
            <a:r>
              <a:rPr lang="en-US" dirty="0" smtClean="0"/>
              <a:t> of G, then the tree-width of H is at most of tree-width of G</a:t>
            </a:r>
          </a:p>
          <a:p>
            <a:r>
              <a:rPr lang="en-US" dirty="0" smtClean="0"/>
              <a:t>Prove the fact: we can define a tree decomposition of H by keeping the same underlying tree T and replacing each piece </a:t>
            </a:r>
            <a:r>
              <a:rPr lang="en-US" dirty="0" err="1" smtClean="0"/>
              <a:t>Vt</a:t>
            </a:r>
            <a:r>
              <a:rPr lang="en-US" dirty="0" smtClean="0"/>
              <a:t> with </a:t>
            </a:r>
            <a:r>
              <a:rPr lang="en-US" dirty="0" err="1" smtClean="0"/>
              <a:t>Vt</a:t>
            </a:r>
            <a:r>
              <a:rPr lang="en-US" dirty="0" smtClean="0"/>
              <a:t> intersects H. (properties still hold)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prove =&gt;</a:t>
            </a:r>
          </a:p>
          <a:p>
            <a:r>
              <a:rPr lang="en-US" dirty="0" smtClean="0"/>
              <a:t>Proof by contradiction</a:t>
            </a:r>
          </a:p>
          <a:p>
            <a:r>
              <a:rPr lang="en-US" dirty="0" smtClean="0"/>
              <a:t>1. Suppose G is a connected graph of tree-width 1 (not a tree)</a:t>
            </a:r>
          </a:p>
          <a:p>
            <a:r>
              <a:rPr lang="en-US" dirty="0" smtClean="0"/>
              <a:t>2. G has a </a:t>
            </a:r>
            <a:r>
              <a:rPr lang="en-US" dirty="0" err="1" smtClean="0"/>
              <a:t>subgraph</a:t>
            </a:r>
            <a:r>
              <a:rPr lang="en-US" dirty="0" smtClean="0"/>
              <a:t> consisting of a simple cycle C.</a:t>
            </a:r>
          </a:p>
          <a:p>
            <a:r>
              <a:rPr lang="en-US" dirty="0" smtClean="0"/>
              <a:t>3. From the result of the fact, we can just prove the C has tree-width larger than 1</a:t>
            </a:r>
          </a:p>
          <a:p>
            <a:r>
              <a:rPr lang="en-US" dirty="0" smtClean="0"/>
              <a:t>4. Suppose C has a tree decomposition (T, {</a:t>
            </a:r>
            <a:r>
              <a:rPr lang="en-US" dirty="0" err="1" smtClean="0"/>
              <a:t>Vt</a:t>
            </a:r>
            <a:r>
              <a:rPr lang="en-US" dirty="0" smtClean="0"/>
              <a:t>}) in which each piece had size at most 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It is impossible to disconnect a cycle into two nonempty </a:t>
            </a:r>
            <a:r>
              <a:rPr lang="en-US" dirty="0" err="1" smtClean="0"/>
              <a:t>subgraphs</a:t>
            </a:r>
            <a:r>
              <a:rPr lang="en-US" dirty="0" smtClean="0"/>
              <a:t> by deleting a single node. This is a contradiction. </a:t>
            </a:r>
            <a:r>
              <a:rPr lang="en-US" dirty="0" smtClean="0">
                <a:solidFill>
                  <a:srgbClr val="FF0000"/>
                </a:solidFill>
              </a:rPr>
              <a:t>(Remember that a piece </a:t>
            </a:r>
            <a:r>
              <a:rPr lang="en-US" dirty="0" err="1" smtClean="0">
                <a:solidFill>
                  <a:srgbClr val="FF0000"/>
                </a:solidFill>
              </a:rPr>
              <a:t>Vx</a:t>
            </a:r>
            <a:r>
              <a:rPr lang="en-US" dirty="0" smtClean="0">
                <a:solidFill>
                  <a:srgbClr val="FF0000"/>
                </a:solidFill>
              </a:rPr>
              <a:t> can at most contain 2 nodes)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To decrease the number of pieces.</a:t>
            </a:r>
          </a:p>
          <a:p>
            <a:r>
              <a:rPr lang="en-US" b="1" dirty="0" smtClean="0"/>
              <a:t>Method</a:t>
            </a:r>
            <a:r>
              <a:rPr lang="en-US" dirty="0" smtClean="0"/>
              <a:t>: If there exists an edge (</a:t>
            </a:r>
            <a:r>
              <a:rPr lang="en-US" dirty="0" err="1" smtClean="0"/>
              <a:t>x,y</a:t>
            </a:r>
            <a:r>
              <a:rPr lang="en-US" dirty="0" smtClean="0"/>
              <a:t>) of T such that </a:t>
            </a:r>
            <a:r>
              <a:rPr lang="en-US" dirty="0" err="1" smtClean="0"/>
              <a:t>Vx</a:t>
            </a:r>
            <a:r>
              <a:rPr lang="en-US" dirty="0" smtClean="0"/>
              <a:t> is a subset of </a:t>
            </a:r>
            <a:r>
              <a:rPr lang="en-US" dirty="0" err="1" smtClean="0"/>
              <a:t>Vy</a:t>
            </a:r>
            <a:r>
              <a:rPr lang="en-US" dirty="0" smtClean="0"/>
              <a:t>, then we contract the edge (</a:t>
            </a:r>
            <a:r>
              <a:rPr lang="en-US" dirty="0" err="1" smtClean="0"/>
              <a:t>x,y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(folding the piece </a:t>
            </a:r>
            <a:r>
              <a:rPr lang="en-US" dirty="0" err="1" smtClean="0">
                <a:solidFill>
                  <a:srgbClr val="FF0000"/>
                </a:solidFill>
              </a:rPr>
              <a:t>Vx</a:t>
            </a:r>
            <a:r>
              <a:rPr lang="en-US" dirty="0" smtClean="0">
                <a:solidFill>
                  <a:srgbClr val="FF0000"/>
                </a:solidFill>
              </a:rPr>
              <a:t> into the piece </a:t>
            </a:r>
            <a:r>
              <a:rPr lang="en-US" dirty="0" err="1" smtClean="0">
                <a:solidFill>
                  <a:srgbClr val="FF0000"/>
                </a:solidFill>
              </a:rPr>
              <a:t>Vy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(10.16) Any </a:t>
            </a:r>
            <a:r>
              <a:rPr lang="en-US" dirty="0" err="1" smtClean="0"/>
              <a:t>nonredundant</a:t>
            </a:r>
            <a:r>
              <a:rPr lang="en-US" dirty="0" smtClean="0"/>
              <a:t> tree decomposition of an n-node graph has at most n pieces</a:t>
            </a:r>
          </a:p>
          <a:p>
            <a:r>
              <a:rPr lang="en-US" dirty="0" smtClean="0"/>
              <a:t>Proof by induction: n = 1, clear</a:t>
            </a:r>
          </a:p>
          <a:p>
            <a:r>
              <a:rPr lang="en-US" dirty="0" smtClean="0"/>
              <a:t>If n &gt; 1, we first identify a leaf of 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the </a:t>
            </a:r>
            <a:r>
              <a:rPr lang="en-US" dirty="0" err="1" smtClean="0">
                <a:solidFill>
                  <a:srgbClr val="FF0000"/>
                </a:solidFill>
              </a:rPr>
              <a:t>nonredundency</a:t>
            </a:r>
            <a:r>
              <a:rPr lang="en-US" dirty="0" smtClean="0">
                <a:solidFill>
                  <a:srgbClr val="FF0000"/>
                </a:solidFill>
              </a:rPr>
              <a:t> condition</a:t>
            </a:r>
            <a:r>
              <a:rPr lang="en-US" dirty="0" smtClean="0"/>
              <a:t>, there must be at least one node in </a:t>
            </a:r>
            <a:r>
              <a:rPr lang="en-US" dirty="0" err="1" smtClean="0"/>
              <a:t>Vt</a:t>
            </a:r>
            <a:r>
              <a:rPr lang="en-US" dirty="0" smtClean="0"/>
              <a:t> that does not appear in the neighboring piece, and hence </a:t>
            </a:r>
            <a:r>
              <a:rPr lang="en-US" dirty="0" smtClean="0">
                <a:solidFill>
                  <a:srgbClr val="FF0000"/>
                </a:solidFill>
              </a:rPr>
              <a:t>(by the Coherence Property) </a:t>
            </a:r>
            <a:r>
              <a:rPr lang="en-US" dirty="0" smtClean="0"/>
              <a:t>does not </a:t>
            </a:r>
            <a:r>
              <a:rPr lang="en-US" dirty="0" err="1" smtClean="0"/>
              <a:t>appeat</a:t>
            </a:r>
            <a:r>
              <a:rPr lang="en-US" dirty="0" smtClean="0"/>
              <a:t> in any other piece.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Decompositions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 be the set of all such nodes in Vt.</a:t>
            </a:r>
          </a:p>
          <a:p>
            <a:r>
              <a:rPr lang="en-US" dirty="0" smtClean="0"/>
              <a:t>By deleting t from T, and removing </a:t>
            </a:r>
            <a:r>
              <a:rPr lang="en-US" dirty="0" err="1" smtClean="0"/>
              <a:t>Vt</a:t>
            </a:r>
            <a:r>
              <a:rPr lang="en-US" dirty="0" smtClean="0"/>
              <a:t> from the collection of pieces, we obtain a </a:t>
            </a:r>
            <a:r>
              <a:rPr lang="en-US" dirty="0" err="1" smtClean="0"/>
              <a:t>nonredundant</a:t>
            </a:r>
            <a:r>
              <a:rPr lang="en-US" dirty="0" smtClean="0"/>
              <a:t> tree decomposition of G-U.</a:t>
            </a:r>
          </a:p>
          <a:p>
            <a:r>
              <a:rPr lang="en-US" dirty="0" smtClean="0"/>
              <a:t>By the inductive hypothesis, this tree decomposition has at most n -|U| &lt;= n – 1 pieces, and so (T, {</a:t>
            </a:r>
            <a:r>
              <a:rPr lang="en-US" dirty="0" err="1" smtClean="0"/>
              <a:t>Vt</a:t>
            </a:r>
            <a:r>
              <a:rPr lang="en-US" dirty="0" smtClean="0"/>
              <a:t>}) has at most n pieces. </a:t>
            </a:r>
            <a:r>
              <a:rPr lang="en-US" dirty="0" smtClean="0">
                <a:solidFill>
                  <a:srgbClr val="FF0000"/>
                </a:solidFill>
              </a:rPr>
              <a:t>(deleted at least one node)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Recall: for Vertex Cover Algorithm, we pushed the exponential complexity into the parameter k. Now we invented a similar one, tree-width.</a:t>
            </a:r>
          </a:p>
          <a:p>
            <a:r>
              <a:rPr lang="en-US" dirty="0" smtClean="0"/>
              <a:t>Quite similar to Maximum-Weight Independent Set on Trees</a:t>
            </a:r>
          </a:p>
          <a:p>
            <a:r>
              <a:rPr lang="en-US" dirty="0" smtClean="0"/>
              <a:t>Suppose G with a decomposition (T, {</a:t>
            </a:r>
            <a:r>
              <a:rPr lang="en-US" dirty="0" err="1" smtClean="0"/>
              <a:t>Vt</a:t>
            </a:r>
            <a:r>
              <a:rPr lang="en-US" dirty="0" smtClean="0"/>
              <a:t>}) of width w.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optimal independent set intersects the piece </a:t>
            </a:r>
            <a:r>
              <a:rPr lang="en-US" dirty="0" err="1" smtClean="0">
                <a:solidFill>
                  <a:srgbClr val="FF0000"/>
                </a:solidFill>
              </a:rPr>
              <a:t>Vt</a:t>
            </a:r>
            <a:r>
              <a:rPr lang="en-US" dirty="0" smtClean="0">
                <a:solidFill>
                  <a:srgbClr val="FF0000"/>
                </a:solidFill>
              </a:rPr>
              <a:t> in some subset U</a:t>
            </a:r>
            <a:r>
              <a:rPr lang="en-US" dirty="0" smtClean="0"/>
              <a:t>, but we do not know which set U it is.</a:t>
            </a:r>
            <a:r>
              <a:rPr lang="en-US" dirty="0"/>
              <a:t> </a:t>
            </a:r>
            <a:r>
              <a:rPr lang="en-US" dirty="0" smtClean="0"/>
              <a:t>So we enumerate all the possibilities for this subset 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</a:t>
            </a:r>
            <a:r>
              <a:rPr lang="en-US" dirty="0" err="1" smtClean="0"/>
              <a:t>Vt</a:t>
            </a:r>
            <a:r>
              <a:rPr lang="en-US" dirty="0" smtClean="0"/>
              <a:t> may have size up to w + 1, this may be 2^(w+1) possibilities to consider.</a:t>
            </a:r>
          </a:p>
          <a:p>
            <a:r>
              <a:rPr lang="en-US" b="1" dirty="0" smtClean="0"/>
              <a:t>Defining the </a:t>
            </a:r>
            <a:r>
              <a:rPr lang="en-US" b="1" dirty="0" err="1" smtClean="0"/>
              <a:t>subproblems</a:t>
            </a:r>
            <a:endParaRPr lang="en-US" b="1" dirty="0"/>
          </a:p>
          <a:p>
            <a:r>
              <a:rPr lang="en-US" b="1" dirty="0" smtClean="0"/>
              <a:t>Notation:</a:t>
            </a:r>
          </a:p>
          <a:p>
            <a:r>
              <a:rPr lang="en-US" dirty="0" smtClean="0"/>
              <a:t>1. w(U) total weight of nodes in U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ft</a:t>
            </a:r>
            <a:r>
              <a:rPr lang="en-US" dirty="0" smtClean="0"/>
              <a:t>(U) maximum weight of an independent set S in </a:t>
            </a:r>
            <a:r>
              <a:rPr lang="en-US" dirty="0" err="1" smtClean="0"/>
              <a:t>Gt</a:t>
            </a:r>
            <a:r>
              <a:rPr lang="en-US" dirty="0" smtClean="0"/>
              <a:t> (requirement S </a:t>
            </a:r>
            <a:r>
              <a:rPr lang="en-SG" dirty="0"/>
              <a:t>∩</a:t>
            </a:r>
            <a:r>
              <a:rPr lang="en-US" dirty="0" smtClean="0"/>
              <a:t> </a:t>
            </a:r>
            <a:r>
              <a:rPr lang="en-US" dirty="0" err="1" smtClean="0"/>
              <a:t>Vt</a:t>
            </a:r>
            <a:r>
              <a:rPr lang="en-US" dirty="0" smtClean="0"/>
              <a:t> = U)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093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Finding small vertex covers</a:t>
            </a:r>
          </a:p>
          <a:p>
            <a:r>
              <a:rPr lang="en-US" dirty="0" smtClean="0"/>
              <a:t>2. Solving NP-hard problems on trees</a:t>
            </a:r>
          </a:p>
          <a:p>
            <a:r>
              <a:rPr lang="en-US" dirty="0" smtClean="0"/>
              <a:t>3. Coloring a set of circular arcs</a:t>
            </a:r>
          </a:p>
          <a:p>
            <a:r>
              <a:rPr lang="en-US" dirty="0" smtClean="0"/>
              <a:t>4. Tree decompositions of graphs</a:t>
            </a:r>
          </a:p>
          <a:p>
            <a:r>
              <a:rPr lang="en-US" dirty="0" smtClean="0"/>
              <a:t>5. Constructing a tree decomposition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at most 2^(w+1) </a:t>
            </a:r>
            <a:r>
              <a:rPr lang="en-US" dirty="0" err="1" smtClean="0"/>
              <a:t>subproblems</a:t>
            </a:r>
            <a:r>
              <a:rPr lang="en-US" dirty="0" smtClean="0"/>
              <a:t> associated with each node t of T.</a:t>
            </a:r>
          </a:p>
          <a:p>
            <a:r>
              <a:rPr lang="en-US" dirty="0" smtClean="0"/>
              <a:t>There are at most n pieces from (10.16)</a:t>
            </a:r>
          </a:p>
          <a:p>
            <a:r>
              <a:rPr lang="en-US" dirty="0" smtClean="0"/>
              <a:t>Hence, at most (2^(w+1))*n </a:t>
            </a:r>
            <a:r>
              <a:rPr lang="en-US" dirty="0" err="1" smtClean="0"/>
              <a:t>subproblems</a:t>
            </a:r>
            <a:r>
              <a:rPr lang="en-US" dirty="0" smtClean="0"/>
              <a:t> in all.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520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up the solutions</a:t>
            </a:r>
          </a:p>
          <a:p>
            <a:r>
              <a:rPr lang="en-US" dirty="0" smtClean="0"/>
              <a:t>Case 1: if t is a leaf, </a:t>
            </a:r>
            <a:r>
              <a:rPr lang="en-US" dirty="0" err="1" smtClean="0"/>
              <a:t>ft</a:t>
            </a:r>
            <a:r>
              <a:rPr lang="en-US" dirty="0" smtClean="0"/>
              <a:t>(U) is equal to w(U) for each independent set U (subset of </a:t>
            </a:r>
            <a:r>
              <a:rPr lang="en-US" dirty="0" err="1" smtClean="0"/>
              <a:t>Vt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Case 2: if t has children and we have determined the values of </a:t>
            </a:r>
            <a:r>
              <a:rPr lang="en-US" dirty="0" err="1" smtClean="0"/>
              <a:t>fti</a:t>
            </a:r>
            <a:r>
              <a:rPr lang="en-US" dirty="0" smtClean="0"/>
              <a:t>(W) for each child </a:t>
            </a:r>
            <a:r>
              <a:rPr lang="en-US" dirty="0" err="1" smtClean="0"/>
              <a:t>ti</a:t>
            </a:r>
            <a:r>
              <a:rPr lang="en-US" dirty="0" smtClean="0"/>
              <a:t> and each independent set W (subset of) </a:t>
            </a:r>
            <a:r>
              <a:rPr lang="en-US" dirty="0" err="1" smtClean="0"/>
              <a:t>Vti</a:t>
            </a:r>
            <a:endParaRPr lang="en-US" dirty="0" smtClean="0"/>
          </a:p>
          <a:p>
            <a:r>
              <a:rPr lang="en-US" dirty="0" smtClean="0"/>
              <a:t>Let S be the maximum-weight independent set in </a:t>
            </a:r>
            <a:r>
              <a:rPr lang="en-US" dirty="0" err="1" smtClean="0"/>
              <a:t>Gt</a:t>
            </a:r>
            <a:r>
              <a:rPr lang="en-US" dirty="0" smtClean="0"/>
              <a:t> subject to the requirement that S </a:t>
            </a:r>
            <a:r>
              <a:rPr lang="en-SG" dirty="0" smtClean="0"/>
              <a:t>∩ </a:t>
            </a:r>
            <a:r>
              <a:rPr lang="en-SG" dirty="0" err="1" smtClean="0"/>
              <a:t>Vt</a:t>
            </a:r>
            <a:r>
              <a:rPr lang="en-SG" dirty="0" smtClean="0"/>
              <a:t> = U; that is w(S) = </a:t>
            </a:r>
            <a:r>
              <a:rPr lang="en-SG" dirty="0" err="1" smtClean="0"/>
              <a:t>ft</a:t>
            </a:r>
            <a:r>
              <a:rPr lang="en-SG" dirty="0" smtClean="0"/>
              <a:t>(U)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32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35480"/>
            <a:ext cx="83820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Si denote the intersection of S with the nodes of </a:t>
            </a:r>
            <a:r>
              <a:rPr lang="en-US" dirty="0" err="1" smtClean="0"/>
              <a:t>Gti</a:t>
            </a:r>
            <a:endParaRPr lang="en-US" dirty="0" smtClean="0"/>
          </a:p>
          <a:p>
            <a:r>
              <a:rPr lang="en-US" dirty="0" smtClean="0"/>
              <a:t>(10.17) Si is a maximum-weight independent set of </a:t>
            </a:r>
            <a:r>
              <a:rPr lang="en-US" dirty="0" err="1" smtClean="0"/>
              <a:t>Gti</a:t>
            </a:r>
            <a:r>
              <a:rPr lang="en-US" dirty="0" smtClean="0"/>
              <a:t>, subject to the constraint that Si </a:t>
            </a:r>
            <a:r>
              <a:rPr lang="en-SG" dirty="0" smtClean="0"/>
              <a:t>∩ </a:t>
            </a:r>
            <a:r>
              <a:rPr lang="en-US" dirty="0" err="1" smtClean="0"/>
              <a:t>Vt</a:t>
            </a:r>
            <a:r>
              <a:rPr lang="en-US" dirty="0" smtClean="0"/>
              <a:t> = U </a:t>
            </a:r>
            <a:r>
              <a:rPr lang="en-SG" dirty="0" smtClean="0"/>
              <a:t>∩ </a:t>
            </a:r>
            <a:r>
              <a:rPr lang="en-SG" dirty="0" err="1" smtClean="0"/>
              <a:t>Vti</a:t>
            </a:r>
            <a:endParaRPr lang="en-SG" dirty="0"/>
          </a:p>
          <a:p>
            <a:r>
              <a:rPr lang="en-US" dirty="0" smtClean="0"/>
              <a:t> Proof by contradiction</a:t>
            </a:r>
          </a:p>
          <a:p>
            <a:r>
              <a:rPr lang="en-US" dirty="0" smtClean="0"/>
              <a:t>1. Suppose there were an independent set Si’ </a:t>
            </a:r>
            <a:r>
              <a:rPr lang="en-SG" dirty="0" smtClean="0"/>
              <a:t>∩ </a:t>
            </a:r>
            <a:r>
              <a:rPr lang="en-SG" dirty="0" err="1" smtClean="0"/>
              <a:t>Vt</a:t>
            </a:r>
            <a:r>
              <a:rPr lang="en-SG" dirty="0" smtClean="0"/>
              <a:t> = U ∩ </a:t>
            </a:r>
            <a:r>
              <a:rPr lang="en-SG" dirty="0" err="1" smtClean="0"/>
              <a:t>Vti</a:t>
            </a:r>
            <a:r>
              <a:rPr lang="en-SG" dirty="0" smtClean="0"/>
              <a:t> and w(Si’) &gt; w(Si). Then consider the set S’ = (S – Si) U Si’. </a:t>
            </a:r>
            <a:r>
              <a:rPr lang="en-SG" dirty="0" smtClean="0"/>
              <a:t>Clearly </a:t>
            </a:r>
            <a:r>
              <a:rPr lang="en-SG" dirty="0" smtClean="0"/>
              <a:t>w(S’) &gt; w(S) (since S = (S – Si) U Si)</a:t>
            </a:r>
          </a:p>
          <a:p>
            <a:r>
              <a:rPr lang="en-US" dirty="0" smtClean="0"/>
              <a:t>2. S’ </a:t>
            </a:r>
            <a:r>
              <a:rPr lang="en-SG" dirty="0" smtClean="0"/>
              <a:t>∩ </a:t>
            </a:r>
            <a:r>
              <a:rPr lang="en-SG" dirty="0" err="1" smtClean="0"/>
              <a:t>Vt</a:t>
            </a:r>
            <a:r>
              <a:rPr lang="en-SG" dirty="0" smtClean="0"/>
              <a:t> = U (does not change the nodes in </a:t>
            </a:r>
            <a:r>
              <a:rPr lang="en-SG" dirty="0" err="1" smtClean="0"/>
              <a:t>Vt</a:t>
            </a:r>
            <a:r>
              <a:rPr lang="en-SG" dirty="0" smtClean="0"/>
              <a:t>)</a:t>
            </a:r>
          </a:p>
          <a:p>
            <a:r>
              <a:rPr lang="en-US" dirty="0" smtClean="0"/>
              <a:t>3. If S’ is an independent set in G, this contradicts our choice of S as the maximum-weight </a:t>
            </a:r>
            <a:r>
              <a:rPr lang="en-US" dirty="0" smtClean="0"/>
              <a:t>independent </a:t>
            </a:r>
            <a:r>
              <a:rPr lang="en-US" dirty="0" smtClean="0"/>
              <a:t>set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4558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If S’ is not independent, let e = (</a:t>
            </a:r>
            <a:r>
              <a:rPr lang="en-US" dirty="0" err="1" smtClean="0"/>
              <a:t>u,v</a:t>
            </a:r>
            <a:r>
              <a:rPr lang="en-US" dirty="0" smtClean="0"/>
              <a:t>) with both ends in S’. It cannot be that u and v both belong to S or Si’, since S and Si’ are independent sets.</a:t>
            </a:r>
          </a:p>
          <a:p>
            <a:r>
              <a:rPr lang="en-US" dirty="0" smtClean="0"/>
              <a:t>5. Thus we must have u </a:t>
            </a:r>
            <a:r>
              <a:rPr lang="en-SG" dirty="0" smtClean="0"/>
              <a:t>ϵ S – Si’ and v ϵ Si’ – S (just ignore – Si)</a:t>
            </a:r>
          </a:p>
          <a:p>
            <a:r>
              <a:rPr lang="en-US" dirty="0" smtClean="0"/>
              <a:t>6.  u is not a node of </a:t>
            </a:r>
            <a:r>
              <a:rPr lang="en-US" dirty="0" err="1" smtClean="0"/>
              <a:t>Gti</a:t>
            </a:r>
            <a:r>
              <a:rPr lang="en-US" dirty="0" smtClean="0"/>
              <a:t> while v </a:t>
            </a:r>
            <a:r>
              <a:rPr lang="en-SG" dirty="0" smtClean="0"/>
              <a:t>ϵ </a:t>
            </a:r>
            <a:r>
              <a:rPr lang="en-SG" dirty="0" err="1" smtClean="0"/>
              <a:t>Gti</a:t>
            </a:r>
            <a:r>
              <a:rPr lang="en-SG" dirty="0" smtClean="0"/>
              <a:t> – (</a:t>
            </a:r>
            <a:r>
              <a:rPr lang="en-SG" dirty="0" err="1" smtClean="0"/>
              <a:t>Vt</a:t>
            </a:r>
            <a:r>
              <a:rPr lang="en-SG" dirty="0" smtClean="0"/>
              <a:t> ∩ </a:t>
            </a:r>
            <a:r>
              <a:rPr lang="en-SG" dirty="0" err="1" smtClean="0"/>
              <a:t>Vti</a:t>
            </a:r>
            <a:r>
              <a:rPr lang="en-SG" dirty="0" smtClean="0"/>
              <a:t>) by (10.14), there cannot be an edge joining u and v</a:t>
            </a:r>
          </a:p>
        </p:txBody>
      </p:sp>
    </p:spTree>
    <p:extLst>
      <p:ext uri="{BB962C8B-B14F-4D97-AF65-F5344CB8AC3E}">
        <p14:creationId xmlns:p14="http://schemas.microsoft.com/office/powerpoint/2010/main" val="328528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(10.17) says that for each child </a:t>
            </a:r>
            <a:r>
              <a:rPr lang="en-US" dirty="0" err="1" smtClean="0"/>
              <a:t>ti</a:t>
            </a:r>
            <a:r>
              <a:rPr lang="en-US" dirty="0" smtClean="0"/>
              <a:t>, we need determine the value of the maximum-weight independent set Si of </a:t>
            </a:r>
            <a:r>
              <a:rPr lang="en-US" dirty="0" err="1" smtClean="0"/>
              <a:t>Gti</a:t>
            </a:r>
            <a:r>
              <a:rPr lang="en-US" dirty="0" smtClean="0"/>
              <a:t>, subject to the constraint.</a:t>
            </a:r>
          </a:p>
          <a:p>
            <a:r>
              <a:rPr lang="en-US" dirty="0" smtClean="0"/>
              <a:t>Thus the weight of the optimal Si is equal to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max{</a:t>
            </a:r>
            <a:r>
              <a:rPr lang="en-US" dirty="0" err="1" smtClean="0"/>
              <a:t>fti</a:t>
            </a:r>
            <a:r>
              <a:rPr lang="en-US" dirty="0" smtClean="0"/>
              <a:t>(</a:t>
            </a:r>
            <a:r>
              <a:rPr lang="en-US" dirty="0" err="1" smtClean="0"/>
              <a:t>Ui</a:t>
            </a:r>
            <a:r>
              <a:rPr lang="en-US" dirty="0" smtClean="0"/>
              <a:t>): </a:t>
            </a:r>
            <a:r>
              <a:rPr lang="en-US" dirty="0" err="1" smtClean="0"/>
              <a:t>Ui</a:t>
            </a:r>
            <a:r>
              <a:rPr lang="en-SG" dirty="0" smtClean="0"/>
              <a:t>∩</a:t>
            </a:r>
            <a:r>
              <a:rPr lang="en-SG" dirty="0" err="1" smtClean="0"/>
              <a:t>Vt</a:t>
            </a:r>
            <a:r>
              <a:rPr lang="en-SG" dirty="0" smtClean="0"/>
              <a:t> = </a:t>
            </a:r>
            <a:r>
              <a:rPr lang="en-SG" dirty="0" err="1" smtClean="0"/>
              <a:t>U∩Vti</a:t>
            </a:r>
            <a:r>
              <a:rPr lang="en-SG" dirty="0" smtClean="0"/>
              <a:t>, and </a:t>
            </a:r>
            <a:r>
              <a:rPr lang="en-SG" dirty="0" err="1" smtClean="0"/>
              <a:t>Ui</a:t>
            </a:r>
            <a:r>
              <a:rPr lang="en-SG" dirty="0" smtClean="0"/>
              <a:t> contained in </a:t>
            </a:r>
            <a:r>
              <a:rPr lang="en-SG" dirty="0" err="1" smtClean="0"/>
              <a:t>Vti</a:t>
            </a:r>
            <a:r>
              <a:rPr lang="en-SG" dirty="0" smtClean="0"/>
              <a:t> is </a:t>
            </a:r>
            <a:r>
              <a:rPr lang="en-SG" dirty="0" err="1" smtClean="0"/>
              <a:t>independet</a:t>
            </a:r>
            <a:r>
              <a:rPr lang="en-SG" dirty="0" smtClean="0"/>
              <a:t>}</a:t>
            </a:r>
          </a:p>
          <a:p>
            <a:r>
              <a:rPr lang="en-US" dirty="0" smtClean="0"/>
              <a:t>(10.18) The value of </a:t>
            </a:r>
            <a:r>
              <a:rPr lang="en-US" dirty="0" err="1" smtClean="0"/>
              <a:t>ft</a:t>
            </a:r>
            <a:r>
              <a:rPr lang="en-US" dirty="0" smtClean="0"/>
              <a:t>(U) is given by the following recurrence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ft</a:t>
            </a:r>
            <a:r>
              <a:rPr lang="en-US" dirty="0" smtClean="0"/>
              <a:t>(U) = w(U) + ∑max{</a:t>
            </a:r>
            <a:r>
              <a:rPr lang="en-US" dirty="0" err="1" smtClean="0"/>
              <a:t>fti</a:t>
            </a:r>
            <a:r>
              <a:rPr lang="en-US" dirty="0" smtClean="0"/>
              <a:t>(</a:t>
            </a:r>
            <a:r>
              <a:rPr lang="en-US" dirty="0" err="1" smtClean="0"/>
              <a:t>Ui</a:t>
            </a:r>
            <a:r>
              <a:rPr lang="en-US" dirty="0" smtClean="0"/>
              <a:t>) – w(</a:t>
            </a:r>
            <a:r>
              <a:rPr lang="en-US" dirty="0" err="1" smtClean="0"/>
              <a:t>Ui</a:t>
            </a:r>
            <a:r>
              <a:rPr lang="en-US" dirty="0" smtClean="0"/>
              <a:t> </a:t>
            </a:r>
            <a:r>
              <a:rPr lang="en-SG" dirty="0" smtClean="0"/>
              <a:t>∩ U) : </a:t>
            </a:r>
            <a:r>
              <a:rPr lang="en-SG" dirty="0" err="1" smtClean="0"/>
              <a:t>Ui</a:t>
            </a:r>
            <a:r>
              <a:rPr lang="en-SG" dirty="0" smtClean="0"/>
              <a:t> ∩</a:t>
            </a:r>
            <a:r>
              <a:rPr lang="en-SG" dirty="0"/>
              <a:t> </a:t>
            </a:r>
            <a:r>
              <a:rPr lang="en-SG" dirty="0" err="1" smtClean="0"/>
              <a:t>Vt</a:t>
            </a:r>
            <a:r>
              <a:rPr lang="en-SG" dirty="0" smtClean="0"/>
              <a:t> = U ∩</a:t>
            </a:r>
            <a:r>
              <a:rPr lang="en-SG" dirty="0"/>
              <a:t> </a:t>
            </a:r>
            <a:r>
              <a:rPr lang="en-SG" dirty="0" err="1" smtClean="0"/>
              <a:t>Vti</a:t>
            </a:r>
            <a:r>
              <a:rPr lang="en-SG" dirty="0" smtClean="0"/>
              <a:t> and </a:t>
            </a:r>
            <a:r>
              <a:rPr lang="en-SG" dirty="0" err="1" smtClean="0"/>
              <a:t>Ui</a:t>
            </a:r>
            <a:r>
              <a:rPr lang="en-SG" dirty="0" smtClean="0"/>
              <a:t> contained in </a:t>
            </a:r>
            <a:r>
              <a:rPr lang="en-SG" dirty="0" err="1" smtClean="0"/>
              <a:t>Bti</a:t>
            </a:r>
            <a:r>
              <a:rPr lang="en-SG" dirty="0" smtClean="0"/>
              <a:t> is independent}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688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SG" dirty="0"/>
              <a:t>To find a maximum-weight independent set of G,</a:t>
            </a:r>
          </a:p>
          <a:p>
            <a:r>
              <a:rPr lang="en-SG" dirty="0"/>
              <a:t>given a tree decomposition (T, [</a:t>
            </a:r>
            <a:r>
              <a:rPr lang="en-SG" dirty="0" err="1"/>
              <a:t>Vt</a:t>
            </a:r>
            <a:r>
              <a:rPr lang="en-SG" dirty="0"/>
              <a:t>}) of G:</a:t>
            </a:r>
          </a:p>
          <a:p>
            <a:r>
              <a:rPr lang="en-SG" dirty="0" smtClean="0"/>
              <a:t>    Modify </a:t>
            </a:r>
            <a:r>
              <a:rPr lang="en-SG" dirty="0"/>
              <a:t>the tree decomposition if necessary </a:t>
            </a:r>
            <a:r>
              <a:rPr lang="en-SG" dirty="0" smtClean="0"/>
              <a:t>so it is </a:t>
            </a:r>
            <a:r>
              <a:rPr lang="en-SG" dirty="0" err="1" smtClean="0"/>
              <a:t>nonredundant</a:t>
            </a:r>
            <a:endParaRPr lang="en-SG" dirty="0"/>
          </a:p>
          <a:p>
            <a:r>
              <a:rPr lang="en-SG" dirty="0"/>
              <a:t> </a:t>
            </a:r>
            <a:r>
              <a:rPr lang="en-SG" dirty="0" smtClean="0"/>
              <a:t>   </a:t>
            </a:r>
            <a:r>
              <a:rPr lang="pt-BR" dirty="0" smtClean="0"/>
              <a:t>Root </a:t>
            </a:r>
            <a:r>
              <a:rPr lang="pt-BR" dirty="0"/>
              <a:t>T at a node r</a:t>
            </a:r>
          </a:p>
          <a:p>
            <a:r>
              <a:rPr lang="en-SG" dirty="0" smtClean="0"/>
              <a:t>    For </a:t>
            </a:r>
            <a:r>
              <a:rPr lang="en-SG" dirty="0"/>
              <a:t>each node ~ of T in </a:t>
            </a:r>
            <a:r>
              <a:rPr lang="en-SG" dirty="0" smtClean="0"/>
              <a:t>post-order                                                 </a:t>
            </a:r>
            <a:r>
              <a:rPr lang="en-SG" dirty="0" smtClean="0">
                <a:solidFill>
                  <a:srgbClr val="FF0000"/>
                </a:solidFill>
              </a:rPr>
              <a:t>n</a:t>
            </a:r>
            <a:endParaRPr lang="en-SG" dirty="0">
              <a:solidFill>
                <a:srgbClr val="FF0000"/>
              </a:solidFill>
            </a:endParaRPr>
          </a:p>
          <a:p>
            <a:r>
              <a:rPr lang="en-SG" dirty="0" smtClean="0"/>
              <a:t>        If </a:t>
            </a:r>
            <a:r>
              <a:rPr lang="en-SG" dirty="0"/>
              <a:t>t is a leaf </a:t>
            </a:r>
            <a:r>
              <a:rPr lang="en-SG" dirty="0" smtClean="0"/>
              <a:t>then</a:t>
            </a:r>
          </a:p>
          <a:p>
            <a:r>
              <a:rPr lang="en-SG" dirty="0"/>
              <a:t> </a:t>
            </a:r>
            <a:r>
              <a:rPr lang="en-SG" dirty="0" smtClean="0"/>
              <a:t>           For </a:t>
            </a:r>
            <a:r>
              <a:rPr lang="en-SG" dirty="0"/>
              <a:t>each </a:t>
            </a:r>
            <a:r>
              <a:rPr lang="en-SG" b="1" dirty="0"/>
              <a:t>independent set </a:t>
            </a:r>
            <a:r>
              <a:rPr lang="en-SG" dirty="0"/>
              <a:t>U of </a:t>
            </a:r>
            <a:r>
              <a:rPr lang="en-SG" dirty="0" err="1" smtClean="0"/>
              <a:t>Vt</a:t>
            </a:r>
            <a:endParaRPr lang="en-SG" dirty="0"/>
          </a:p>
          <a:p>
            <a:r>
              <a:rPr lang="en-SG" dirty="0" smtClean="0"/>
              <a:t>                </a:t>
            </a:r>
            <a:r>
              <a:rPr lang="en-SG" dirty="0" err="1" smtClean="0"/>
              <a:t>ft</a:t>
            </a:r>
            <a:r>
              <a:rPr lang="en-SG" dirty="0" smtClean="0"/>
              <a:t>(U) </a:t>
            </a:r>
            <a:r>
              <a:rPr lang="en-SG" dirty="0"/>
              <a:t>= </a:t>
            </a:r>
            <a:r>
              <a:rPr lang="en-SG" dirty="0" smtClean="0"/>
              <a:t>w(U)</a:t>
            </a:r>
            <a:endParaRPr lang="en-SG" dirty="0"/>
          </a:p>
          <a:p>
            <a:r>
              <a:rPr lang="en-SG" dirty="0" smtClean="0"/>
              <a:t>        Else</a:t>
            </a:r>
          </a:p>
          <a:p>
            <a:r>
              <a:rPr lang="en-SG" dirty="0"/>
              <a:t> </a:t>
            </a:r>
            <a:r>
              <a:rPr lang="en-SG" dirty="0" smtClean="0"/>
              <a:t>           For </a:t>
            </a:r>
            <a:r>
              <a:rPr lang="en-SG" dirty="0"/>
              <a:t>each </a:t>
            </a:r>
            <a:r>
              <a:rPr lang="en-SG" b="1" dirty="0"/>
              <a:t>independent set </a:t>
            </a:r>
            <a:r>
              <a:rPr lang="en-SG" dirty="0"/>
              <a:t>U of </a:t>
            </a:r>
            <a:r>
              <a:rPr lang="en-SG" dirty="0" err="1" smtClean="0"/>
              <a:t>Vt</a:t>
            </a:r>
            <a:r>
              <a:rPr lang="en-SG" dirty="0" smtClean="0"/>
              <a:t>                                  </a:t>
            </a:r>
            <a:r>
              <a:rPr lang="en-SG" dirty="0" smtClean="0">
                <a:solidFill>
                  <a:srgbClr val="FF0000"/>
                </a:solidFill>
              </a:rPr>
              <a:t>(2^(w+1))</a:t>
            </a:r>
            <a:endParaRPr lang="en-SG" dirty="0">
              <a:solidFill>
                <a:srgbClr val="FF0000"/>
              </a:solidFill>
            </a:endParaRPr>
          </a:p>
          <a:p>
            <a:r>
              <a:rPr lang="en-SG" dirty="0" smtClean="0"/>
              <a:t>                 </a:t>
            </a:r>
            <a:r>
              <a:rPr lang="en-SG" dirty="0" err="1" smtClean="0"/>
              <a:t>ft</a:t>
            </a:r>
            <a:r>
              <a:rPr lang="en-SG" dirty="0" smtClean="0"/>
              <a:t>(U</a:t>
            </a:r>
            <a:r>
              <a:rPr lang="en-SG" dirty="0"/>
              <a:t>) is determined </a:t>
            </a:r>
            <a:r>
              <a:rPr lang="en-SG" b="1" dirty="0"/>
              <a:t>by the recurrence </a:t>
            </a:r>
            <a:r>
              <a:rPr lang="en-SG" dirty="0"/>
              <a:t>in (10.18</a:t>
            </a:r>
            <a:r>
              <a:rPr lang="en-SG" dirty="0" smtClean="0"/>
              <a:t>) </a:t>
            </a:r>
            <a:r>
              <a:rPr lang="en-SG" dirty="0" smtClean="0">
                <a:solidFill>
                  <a:srgbClr val="FF0000"/>
                </a:solidFill>
              </a:rPr>
              <a:t>(2^(w+1) </a:t>
            </a:r>
            <a:r>
              <a:rPr lang="en-SG" dirty="0" err="1" smtClean="0">
                <a:solidFill>
                  <a:srgbClr val="FF0000"/>
                </a:solidFill>
              </a:rPr>
              <a:t>wd</a:t>
            </a:r>
            <a:r>
              <a:rPr lang="en-SG" dirty="0" smtClean="0">
                <a:solidFill>
                  <a:srgbClr val="FF0000"/>
                </a:solidFill>
              </a:rPr>
              <a:t>)</a:t>
            </a:r>
            <a:endParaRPr lang="en-SG" dirty="0">
              <a:solidFill>
                <a:srgbClr val="FF0000"/>
              </a:solidFill>
            </a:endParaRPr>
          </a:p>
          <a:p>
            <a:r>
              <a:rPr lang="en-SG" dirty="0" smtClean="0"/>
              <a:t>        </a:t>
            </a:r>
            <a:r>
              <a:rPr lang="en-SG" dirty="0" err="1" smtClean="0"/>
              <a:t>Endif</a:t>
            </a:r>
            <a:endParaRPr lang="en-SG" dirty="0"/>
          </a:p>
          <a:p>
            <a:r>
              <a:rPr lang="en-SG" dirty="0" err="1"/>
              <a:t>Endfor</a:t>
            </a:r>
            <a:endParaRPr lang="en-SG" dirty="0"/>
          </a:p>
          <a:p>
            <a:r>
              <a:rPr lang="en-SG" dirty="0"/>
              <a:t>Return max </a:t>
            </a:r>
            <a:r>
              <a:rPr lang="en-SG" dirty="0" smtClean="0"/>
              <a:t>{</a:t>
            </a:r>
            <a:r>
              <a:rPr lang="en-SG" dirty="0" err="1" smtClean="0"/>
              <a:t>fr</a:t>
            </a:r>
            <a:r>
              <a:rPr lang="en-SG" dirty="0" smtClean="0"/>
              <a:t>(U</a:t>
            </a:r>
            <a:r>
              <a:rPr lang="en-SG" dirty="0"/>
              <a:t>) : U </a:t>
            </a:r>
            <a:r>
              <a:rPr lang="en-SG" dirty="0" smtClean="0"/>
              <a:t>(subset of) </a:t>
            </a:r>
            <a:r>
              <a:rPr lang="en-SG" dirty="0" err="1"/>
              <a:t>Vr</a:t>
            </a:r>
            <a:r>
              <a:rPr lang="en-SG" dirty="0"/>
              <a:t> is independent}.</a:t>
            </a:r>
          </a:p>
        </p:txBody>
      </p:sp>
    </p:spTree>
    <p:extLst>
      <p:ext uri="{BB962C8B-B14F-4D97-AF65-F5344CB8AC3E}">
        <p14:creationId xmlns:p14="http://schemas.microsoft.com/office/powerpoint/2010/main" val="6529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of the d children </a:t>
            </a:r>
            <a:r>
              <a:rPr lang="en-US" dirty="0" err="1" smtClean="0"/>
              <a:t>ti</a:t>
            </a:r>
            <a:r>
              <a:rPr lang="en-US" dirty="0" smtClean="0"/>
              <a:t>, for each independent set </a:t>
            </a:r>
            <a:r>
              <a:rPr lang="en-US" dirty="0" err="1" smtClean="0"/>
              <a:t>Ui</a:t>
            </a:r>
            <a:r>
              <a:rPr lang="en-US" dirty="0" smtClean="0"/>
              <a:t> in </a:t>
            </a:r>
            <a:r>
              <a:rPr lang="en-US" dirty="0" err="1" smtClean="0"/>
              <a:t>Vti</a:t>
            </a:r>
            <a:r>
              <a:rPr lang="en-US" dirty="0" smtClean="0"/>
              <a:t>, we spend time O(w) checking if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SG" dirty="0" smtClean="0"/>
              <a:t>∩</a:t>
            </a:r>
            <a:r>
              <a:rPr lang="en-SG" dirty="0" err="1" smtClean="0"/>
              <a:t>Vt</a:t>
            </a:r>
            <a:r>
              <a:rPr lang="en-SG" dirty="0" smtClean="0"/>
              <a:t> = U ∩</a:t>
            </a:r>
            <a:r>
              <a:rPr lang="en-SG" dirty="0" err="1" smtClean="0"/>
              <a:t>Vti</a:t>
            </a:r>
            <a:r>
              <a:rPr lang="en-SG" dirty="0" smtClean="0"/>
              <a:t>, to determine whether it should be considered in the computation of (10.18)</a:t>
            </a:r>
          </a:p>
          <a:p>
            <a:r>
              <a:rPr lang="en-US" dirty="0" smtClean="0"/>
              <a:t>This is a total time of O(2^(w+1) </a:t>
            </a:r>
            <a:r>
              <a:rPr lang="en-US" dirty="0" err="1" smtClean="0"/>
              <a:t>wd</a:t>
            </a:r>
            <a:r>
              <a:rPr lang="en-US" dirty="0" smtClean="0"/>
              <a:t>) for </a:t>
            </a:r>
            <a:r>
              <a:rPr lang="en-US" dirty="0" err="1" smtClean="0"/>
              <a:t>ft</a:t>
            </a:r>
            <a:r>
              <a:rPr lang="en-US" dirty="0" smtClean="0"/>
              <a:t>(U)</a:t>
            </a:r>
          </a:p>
          <a:p>
            <a:r>
              <a:rPr lang="en-US" dirty="0" smtClean="0"/>
              <a:t>Since there are at most 2^(w+1) sets U </a:t>
            </a:r>
            <a:r>
              <a:rPr lang="en-US" dirty="0" err="1" smtClean="0"/>
              <a:t>assiciated</a:t>
            </a:r>
            <a:r>
              <a:rPr lang="en-US" dirty="0" smtClean="0"/>
              <a:t> with t</a:t>
            </a:r>
          </a:p>
          <a:p>
            <a:r>
              <a:rPr lang="en-US" dirty="0" smtClean="0"/>
              <a:t>Total time is (4^(w+1) </a:t>
            </a:r>
            <a:r>
              <a:rPr lang="en-US" dirty="0" err="1" smtClean="0"/>
              <a:t>wn</a:t>
            </a:r>
            <a:r>
              <a:rPr lang="en-US" dirty="0" smtClean="0"/>
              <a:t>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337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graph G of tree-width less than w, it will produce a tree decomposition of G of width less than 4w in time O(f(w) * </a:t>
            </a:r>
            <a:r>
              <a:rPr lang="en-US" dirty="0" err="1" smtClean="0"/>
              <a:t>mn</a:t>
            </a:r>
            <a:r>
              <a:rPr lang="en-US" dirty="0" smtClean="0"/>
              <a:t>), where m and n are the number of edges and nodes of G</a:t>
            </a:r>
          </a:p>
        </p:txBody>
      </p:sp>
    </p:spTree>
    <p:extLst>
      <p:ext uri="{BB962C8B-B14F-4D97-AF65-F5344CB8AC3E}">
        <p14:creationId xmlns:p14="http://schemas.microsoft.com/office/powerpoint/2010/main" val="93961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</a:t>
            </a:r>
          </a:p>
          <a:p>
            <a:r>
              <a:rPr lang="en-US" b="1" dirty="0"/>
              <a:t>separable</a:t>
            </a:r>
            <a:r>
              <a:rPr lang="en-US" dirty="0"/>
              <a:t>: Y,Z (subset of) V of the same </a:t>
            </a:r>
            <a:r>
              <a:rPr lang="en-US" dirty="0" smtClean="0"/>
              <a:t>size</a:t>
            </a:r>
            <a:r>
              <a:rPr lang="en-SG" dirty="0" smtClean="0"/>
              <a:t>, if some strictly smaller set can disconnect them</a:t>
            </a:r>
          </a:p>
          <a:p>
            <a:r>
              <a:rPr lang="en-US" dirty="0" smtClean="0"/>
              <a:t>That is, if a set S (subset of) V such that |S| &lt; |Y| = |Z| and there is no path from Y – S to Z – S in G – S.</a:t>
            </a:r>
          </a:p>
          <a:p>
            <a:r>
              <a:rPr lang="en-US" b="1" dirty="0" smtClean="0"/>
              <a:t>W-linked</a:t>
            </a:r>
            <a:r>
              <a:rPr lang="en-US" dirty="0" smtClean="0"/>
              <a:t>: a set X of nodes in G is w-linked if |X| &gt;= w and X does not contain separable subsets U and Z, such that |Y| = |Z| &lt;= w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864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/>
              <a:t>(10.19) </a:t>
            </a:r>
            <a:r>
              <a:rPr lang="en-SG" i="1" dirty="0"/>
              <a:t>Let G = (V, E) have m edges, let X be a set of k nodes in G, and </a:t>
            </a:r>
            <a:r>
              <a:rPr lang="en-SG" i="1" dirty="0" smtClean="0"/>
              <a:t>let w </a:t>
            </a:r>
            <a:r>
              <a:rPr lang="en-SG" i="1" dirty="0"/>
              <a:t>&lt; k be a given parameter. Then we can determine whether X is w-linked </a:t>
            </a:r>
            <a:r>
              <a:rPr lang="en-SG" i="1" dirty="0" smtClean="0"/>
              <a:t>in time </a:t>
            </a:r>
            <a:r>
              <a:rPr lang="en-SG" dirty="0"/>
              <a:t>O(f(k). </a:t>
            </a:r>
            <a:r>
              <a:rPr lang="en-SG" dirty="0" err="1"/>
              <a:t>rn</a:t>
            </a:r>
            <a:r>
              <a:rPr lang="en-SG" dirty="0"/>
              <a:t>), </a:t>
            </a:r>
            <a:r>
              <a:rPr lang="en-SG" i="1" dirty="0"/>
              <a:t>where f(.) depends only on k. Moreover, if X is not </a:t>
            </a:r>
            <a:r>
              <a:rPr lang="en-SG" i="1" dirty="0" smtClean="0"/>
              <a:t>w-linked, we </a:t>
            </a:r>
            <a:r>
              <a:rPr lang="en-SG" i="1" dirty="0"/>
              <a:t>can return a proof of this in the form of sets Y, Z </a:t>
            </a:r>
            <a:r>
              <a:rPr lang="en-SG" i="1" dirty="0" smtClean="0"/>
              <a:t>(subset 0f) </a:t>
            </a:r>
            <a:r>
              <a:rPr lang="en-SG" i="1" dirty="0"/>
              <a:t>X and S </a:t>
            </a:r>
            <a:r>
              <a:rPr lang="en-SG" i="1" dirty="0" smtClean="0"/>
              <a:t>(subset of)V </a:t>
            </a:r>
            <a:r>
              <a:rPr lang="en-SG" i="1" dirty="0"/>
              <a:t>such </a:t>
            </a:r>
            <a:r>
              <a:rPr lang="en-SG" i="1" dirty="0" smtClean="0"/>
              <a:t>that </a:t>
            </a:r>
            <a:r>
              <a:rPr lang="en-SG" dirty="0" smtClean="0"/>
              <a:t>ISI </a:t>
            </a:r>
            <a:r>
              <a:rPr lang="en-SG" dirty="0"/>
              <a:t>&lt; IYI = </a:t>
            </a:r>
            <a:r>
              <a:rPr lang="en-SG" dirty="0" err="1"/>
              <a:t>IZl</a:t>
            </a:r>
            <a:r>
              <a:rPr lang="en-SG" dirty="0"/>
              <a:t> </a:t>
            </a:r>
            <a:r>
              <a:rPr lang="en-SG" dirty="0" smtClean="0"/>
              <a:t>&lt;= </a:t>
            </a:r>
            <a:r>
              <a:rPr lang="en-SG" dirty="0"/>
              <a:t>w </a:t>
            </a:r>
            <a:r>
              <a:rPr lang="en-SG" i="1" dirty="0"/>
              <a:t>and there is no path from Y-S to Z-S in G-S</a:t>
            </a:r>
            <a:r>
              <a:rPr lang="en-SG" i="1" dirty="0" smtClean="0"/>
              <a:t>.</a:t>
            </a:r>
            <a:endParaRPr lang="en-SG" i="1" dirty="0"/>
          </a:p>
        </p:txBody>
      </p:sp>
    </p:spTree>
    <p:extLst>
      <p:ext uri="{BB962C8B-B14F-4D97-AF65-F5344CB8AC3E}">
        <p14:creationId xmlns:p14="http://schemas.microsoft.com/office/powerpoint/2010/main" val="30232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Solvable Instances of NP-complete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Worst-case of NP-complete problems are hard to solve, but it’s possible that we are </a:t>
            </a:r>
            <a:r>
              <a:rPr lang="en-US" dirty="0" smtClean="0">
                <a:solidFill>
                  <a:srgbClr val="FF0000"/>
                </a:solidFill>
              </a:rPr>
              <a:t>not in the “worst case”</a:t>
            </a:r>
          </a:p>
          <a:p>
            <a:r>
              <a:rPr lang="en-US" dirty="0" smtClean="0"/>
              <a:t>Maybe the instance has some special structure that makes things easy</a:t>
            </a:r>
          </a:p>
          <a:p>
            <a:r>
              <a:rPr lang="en-US" dirty="0" smtClean="0"/>
              <a:t>We will explore two cases: Vertex Cover Problem and the input of a NP problem is a 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Proof:</a:t>
            </a:r>
          </a:p>
          <a:p>
            <a:r>
              <a:rPr lang="en-US" dirty="0" smtClean="0"/>
              <a:t>1. Enumerate all pairs of sufficiently small subsets Y and Z. Since X has 2^k subsets, 4^k pairs.</a:t>
            </a:r>
          </a:p>
          <a:p>
            <a:r>
              <a:rPr lang="en-US" dirty="0" smtClean="0"/>
              <a:t>2. For each pair, determine whether they are separable.</a:t>
            </a:r>
          </a:p>
          <a:p>
            <a:r>
              <a:rPr lang="en-US" dirty="0" smtClean="0"/>
              <a:t>3. l = |Y| = |Z| &lt;= w each pair cost O(lm) </a:t>
            </a:r>
          </a:p>
          <a:p>
            <a:r>
              <a:rPr lang="en-US" dirty="0" smtClean="0"/>
              <a:t>4. In all, cost is O(f(k) * m)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300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(10.20) If G contains a (w+1) linked set of size at least 3w, then G has tree-width at least w.</a:t>
            </a:r>
          </a:p>
          <a:p>
            <a:r>
              <a:rPr lang="en-US" dirty="0" smtClean="0"/>
              <a:t>Proof by contradiction:</a:t>
            </a:r>
          </a:p>
          <a:p>
            <a:r>
              <a:rPr lang="en-US" dirty="0" smtClean="0"/>
              <a:t>1. Suppose G has a (w+1) linked set X of size at least 3w and it also has a tree decomposition of width less than w. </a:t>
            </a:r>
            <a:r>
              <a:rPr lang="en-US" dirty="0" smtClean="0">
                <a:solidFill>
                  <a:srgbClr val="FF0000"/>
                </a:solidFill>
              </a:rPr>
              <a:t>(tree-width at most w-1) </a:t>
            </a:r>
          </a:p>
          <a:p>
            <a:r>
              <a:rPr lang="en-US" dirty="0" smtClean="0"/>
              <a:t>2. Each </a:t>
            </a:r>
            <a:r>
              <a:rPr lang="en-US" dirty="0" err="1" smtClean="0"/>
              <a:t>subgraph</a:t>
            </a:r>
            <a:r>
              <a:rPr lang="en-US" dirty="0" smtClean="0"/>
              <a:t> </a:t>
            </a:r>
            <a:r>
              <a:rPr lang="en-US" dirty="0" err="1" smtClean="0"/>
              <a:t>Gti</a:t>
            </a:r>
            <a:r>
              <a:rPr lang="en-US" dirty="0" smtClean="0"/>
              <a:t> contains at most 2w nodes of X.</a:t>
            </a:r>
          </a:p>
          <a:p>
            <a:r>
              <a:rPr lang="en-US" b="1" dirty="0" smtClean="0"/>
              <a:t>2 cases</a:t>
            </a:r>
          </a:p>
        </p:txBody>
      </p:sp>
    </p:spTree>
    <p:extLst>
      <p:ext uri="{BB962C8B-B14F-4D97-AF65-F5344CB8AC3E}">
        <p14:creationId xmlns:p14="http://schemas.microsoft.com/office/powerpoint/2010/main" val="33247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</a:t>
            </a:r>
          </a:p>
          <a:p>
            <a:r>
              <a:rPr lang="en-US" dirty="0" smtClean="0"/>
              <a:t>1. If there is a child </a:t>
            </a:r>
            <a:r>
              <a:rPr lang="en-US" dirty="0" err="1" smtClean="0"/>
              <a:t>ti</a:t>
            </a:r>
            <a:r>
              <a:rPr lang="en-US" dirty="0" smtClean="0"/>
              <a:t> containing at least w nodes of X.</a:t>
            </a:r>
          </a:p>
          <a:p>
            <a:r>
              <a:rPr lang="en-US" dirty="0" smtClean="0"/>
              <a:t>2. Define Y to be w nodes of X belonging to </a:t>
            </a:r>
            <a:r>
              <a:rPr lang="en-US" dirty="0" err="1" smtClean="0"/>
              <a:t>Gti</a:t>
            </a:r>
            <a:endParaRPr lang="en-US" dirty="0" smtClean="0"/>
          </a:p>
          <a:p>
            <a:r>
              <a:rPr lang="en-US" dirty="0" smtClean="0"/>
              <a:t>3. Define Z to be w nodes of X belonging to G – </a:t>
            </a:r>
            <a:r>
              <a:rPr lang="en-US" dirty="0" err="1" smtClean="0"/>
              <a:t>Gti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4. Since decomposition is </a:t>
            </a:r>
            <a:r>
              <a:rPr lang="en-US" dirty="0" err="1" smtClean="0"/>
              <a:t>nonredundent</a:t>
            </a:r>
            <a:r>
              <a:rPr lang="en-US" dirty="0" smtClean="0"/>
              <a:t>, S = </a:t>
            </a:r>
            <a:r>
              <a:rPr lang="en-US" dirty="0" err="1" smtClean="0"/>
              <a:t>Vti</a:t>
            </a:r>
            <a:r>
              <a:rPr lang="en-US" dirty="0" smtClean="0"/>
              <a:t> </a:t>
            </a:r>
            <a:r>
              <a:rPr lang="en-SG" dirty="0" smtClean="0"/>
              <a:t>∩ </a:t>
            </a:r>
            <a:r>
              <a:rPr lang="en-SG" dirty="0" err="1" smtClean="0"/>
              <a:t>Vt</a:t>
            </a:r>
            <a:r>
              <a:rPr lang="en-SG" dirty="0" smtClean="0"/>
              <a:t> has size at most w – 1 </a:t>
            </a:r>
            <a:r>
              <a:rPr lang="en-SG" dirty="0" smtClean="0">
                <a:solidFill>
                  <a:srgbClr val="FF0000"/>
                </a:solidFill>
              </a:rPr>
              <a:t>(since </a:t>
            </a:r>
            <a:r>
              <a:rPr lang="en-SG" dirty="0" err="1" smtClean="0">
                <a:solidFill>
                  <a:srgbClr val="FF0000"/>
                </a:solidFill>
              </a:rPr>
              <a:t>Vt</a:t>
            </a:r>
            <a:r>
              <a:rPr lang="en-SG" dirty="0" smtClean="0">
                <a:solidFill>
                  <a:srgbClr val="FF0000"/>
                </a:solidFill>
              </a:rPr>
              <a:t> contains at most w -1 )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5. By (10.14), deleting S disconnects Y – S and Z - 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4231310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2:</a:t>
            </a:r>
          </a:p>
          <a:p>
            <a:r>
              <a:rPr lang="en-US" dirty="0" smtClean="0"/>
              <a:t>1. No child </a:t>
            </a:r>
            <a:r>
              <a:rPr lang="en-US" dirty="0" err="1" smtClean="0"/>
              <a:t>ti</a:t>
            </a:r>
            <a:r>
              <a:rPr lang="en-US" dirty="0" smtClean="0"/>
              <a:t> contains at least w nodes of X</a:t>
            </a:r>
          </a:p>
          <a:p>
            <a:r>
              <a:rPr lang="en-US" dirty="0" smtClean="0"/>
              <a:t>2. Combine the child Gi1, Gt2 … until we first obtain a set of nodes of X |W </a:t>
            </a:r>
            <a:r>
              <a:rPr lang="en-SG" dirty="0" smtClean="0"/>
              <a:t>∩ X| &gt; w and also &lt; 2w</a:t>
            </a:r>
          </a:p>
          <a:p>
            <a:r>
              <a:rPr lang="en-US" dirty="0" smtClean="0"/>
              <a:t>3. Hence we define Y to be w+1 nodes of X belonging to W and Z to be w+1 nodes of X belonging to V – W</a:t>
            </a:r>
          </a:p>
          <a:p>
            <a:r>
              <a:rPr lang="en-US" dirty="0" smtClean="0"/>
              <a:t>4. By (10.13), the piece </a:t>
            </a:r>
            <a:r>
              <a:rPr lang="en-US" dirty="0" err="1" smtClean="0"/>
              <a:t>Vt</a:t>
            </a:r>
            <a:r>
              <a:rPr lang="en-US" dirty="0" smtClean="0"/>
              <a:t> is now a set of size at most w whose deletion disconnects Y – </a:t>
            </a:r>
            <a:r>
              <a:rPr lang="en-US" dirty="0" err="1" smtClean="0"/>
              <a:t>Vt</a:t>
            </a:r>
            <a:r>
              <a:rPr lang="en-US" dirty="0" smtClean="0"/>
              <a:t> and Z – </a:t>
            </a:r>
            <a:r>
              <a:rPr lang="en-US" dirty="0" err="1" smtClean="0"/>
              <a:t>Vt</a:t>
            </a:r>
            <a:endParaRPr lang="en-US" dirty="0" smtClean="0"/>
          </a:p>
          <a:p>
            <a:r>
              <a:rPr lang="en-US" dirty="0" smtClean="0"/>
              <a:t>5. Contradiction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274325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Constructing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</a:p>
          <a:p>
            <a:r>
              <a:rPr lang="en-US" smtClean="0"/>
              <a:t>(show)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3491954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Partial assignment of truth values to variables</a:t>
            </a:r>
          </a:p>
          <a:p>
            <a:r>
              <a:rPr lang="en-US" dirty="0" smtClean="0"/>
              <a:t>Given a set of Boolean variables X = {x1, x2, … , </a:t>
            </a:r>
            <a:r>
              <a:rPr lang="en-US" dirty="0" err="1" smtClean="0"/>
              <a:t>xn</a:t>
            </a:r>
            <a:r>
              <a:rPr lang="en-US" dirty="0" smtClean="0"/>
              <a:t>}, a partial assignment for X is an assignment of the value 0, 1, or ? to each xi</a:t>
            </a:r>
          </a:p>
          <a:p>
            <a:r>
              <a:rPr lang="en-US" dirty="0" smtClean="0"/>
              <a:t>A variable xi is determined by the partial assignment if it receives the value 0 or 1, and undetermined if it receives the value ?</a:t>
            </a:r>
          </a:p>
          <a:p>
            <a:r>
              <a:rPr lang="en-US" dirty="0" smtClean="0"/>
              <a:t>Now given a collection of clauses C1, … , Cm, each a disjunction of three terms, we are interested in whether a partial assignment is sufficient to “force: the collection of clause to be satisfied.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2064944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Goal: to find the smallest set of determined variables</a:t>
            </a:r>
          </a:p>
          <a:p>
            <a:r>
              <a:rPr lang="en-US" dirty="0" smtClean="0"/>
              <a:t>Definitions</a:t>
            </a:r>
          </a:p>
          <a:p>
            <a:r>
              <a:rPr lang="en-US" dirty="0" smtClean="0"/>
              <a:t>1. Truth assignment(recall): an assignment of the value 0 or 1 to each xi</a:t>
            </a:r>
          </a:p>
          <a:p>
            <a:r>
              <a:rPr lang="en-US" dirty="0" smtClean="0"/>
              <a:t>2. Consistent: a truth assignment is consistent with a partial assignment p if each variable that is determined in p has the same truth value in both p and v (if p(xi) != ?, then p(xi) = v(xi))</a:t>
            </a:r>
          </a:p>
          <a:p>
            <a:r>
              <a:rPr lang="en-US" dirty="0" smtClean="0"/>
              <a:t>3. forces: a partial assignment forces the collection of clause C1, … ,Cm, for every truth assignment v that is consistent with p, v satisfies C1, … , Cm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357672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(10.22) A partial assignment p forces all clauses if and only if, for each clause </a:t>
            </a:r>
            <a:r>
              <a:rPr lang="en-US" dirty="0" err="1" smtClean="0"/>
              <a:t>Ci</a:t>
            </a:r>
            <a:r>
              <a:rPr lang="en-US" dirty="0" smtClean="0"/>
              <a:t>, at least one of the variables in </a:t>
            </a:r>
            <a:r>
              <a:rPr lang="en-US" dirty="0" err="1" smtClean="0"/>
              <a:t>Ci</a:t>
            </a:r>
            <a:r>
              <a:rPr lang="en-US" dirty="0" smtClean="0"/>
              <a:t> is determined by p in a way that satisfies </a:t>
            </a:r>
            <a:r>
              <a:rPr lang="en-US" dirty="0" err="1" smtClean="0"/>
              <a:t>Ci</a:t>
            </a:r>
            <a:endParaRPr lang="en-US" dirty="0" smtClean="0"/>
          </a:p>
          <a:p>
            <a:r>
              <a:rPr lang="en-US" dirty="0" smtClean="0"/>
              <a:t>Proof: (quite obvious)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928101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Size of a partial assignment: the number of variables it determines</a:t>
            </a:r>
          </a:p>
          <a:p>
            <a:r>
              <a:rPr lang="en-US" dirty="0" smtClean="0"/>
              <a:t>(10.23) There exists a forcing assignment of size at most b if and only if there is a forcing assignment of size at most b – 1 on at least one of the instances reduced by the assignment to xi, </a:t>
            </a:r>
            <a:r>
              <a:rPr lang="en-US" dirty="0" err="1" smtClean="0"/>
              <a:t>xj</a:t>
            </a:r>
            <a:r>
              <a:rPr lang="en-US" dirty="0" smtClean="0"/>
              <a:t>, or </a:t>
            </a:r>
            <a:r>
              <a:rPr lang="en-US" dirty="0" err="1" smtClean="0"/>
              <a:t>xk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277959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Algorithm</a:t>
            </a:r>
          </a:p>
          <a:p>
            <a:r>
              <a:rPr lang="en-US" sz="2000" dirty="0" smtClean="0"/>
              <a:t>To search for a forcing partial assignment of size at most b: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if there are no clauses, then by definition we have a forcing assignment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Else if b = 0 then by (10.22) there is no forcing assignment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Else let </a:t>
            </a:r>
            <a:r>
              <a:rPr lang="en-US" sz="2000" dirty="0" err="1" smtClean="0"/>
              <a:t>Cl</a:t>
            </a:r>
            <a:r>
              <a:rPr lang="en-US" sz="2000" dirty="0" smtClean="0"/>
              <a:t> be an arbitrary clause containing variables xi, xl, </a:t>
            </a:r>
            <a:r>
              <a:rPr lang="en-US" sz="2000" dirty="0" err="1" smtClean="0"/>
              <a:t>xk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for each of xi, </a:t>
            </a:r>
            <a:r>
              <a:rPr lang="en-US" sz="2000" dirty="0" err="1" smtClean="0"/>
              <a:t>xj</a:t>
            </a:r>
            <a:r>
              <a:rPr lang="en-US" sz="2000" dirty="0" smtClean="0"/>
              <a:t>, </a:t>
            </a:r>
            <a:r>
              <a:rPr lang="en-US" sz="2000" dirty="0" err="1" smtClean="0"/>
              <a:t>xk</a:t>
            </a:r>
            <a:endParaRPr lang="en-US" sz="2000" dirty="0"/>
          </a:p>
          <a:p>
            <a:r>
              <a:rPr lang="en-US" sz="2000" dirty="0" smtClean="0"/>
              <a:t>            set xi the way it appears in </a:t>
            </a:r>
            <a:r>
              <a:rPr lang="en-US" sz="2000" dirty="0" err="1" smtClean="0"/>
              <a:t>Cl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Reduce the instance by this assignment</a:t>
            </a:r>
          </a:p>
          <a:p>
            <a:r>
              <a:rPr lang="en-US" sz="2000" dirty="0" smtClean="0"/>
              <a:t>            Recursively check for a forcing assignment of size at most b -1 on this reduced instance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err="1" smtClean="0"/>
              <a:t>Endfor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(</a:t>
            </a:r>
            <a:r>
              <a:rPr lang="en-US" sz="2000" dirty="0" err="1" smtClean="0"/>
              <a:t>cont</a:t>
            </a:r>
            <a:r>
              <a:rPr lang="en-US" sz="20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36008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Cover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finding the smallest number of vertices (as a set) such that each edge of the graph is incident to at least one vertex of the set</a:t>
            </a:r>
          </a:p>
          <a:p>
            <a:r>
              <a:rPr lang="en-US" dirty="0" smtClean="0"/>
              <a:t>Not optimal: </a:t>
            </a:r>
          </a:p>
          <a:p>
            <a:r>
              <a:rPr lang="en-US" dirty="0" smtClean="0"/>
              <a:t>Optimal: </a:t>
            </a:r>
            <a:endParaRPr lang="en-US" dirty="0"/>
          </a:p>
        </p:txBody>
      </p:sp>
      <p:pic>
        <p:nvPicPr>
          <p:cNvPr id="4" name="Picture 3" descr="200px-Minimum-vertex-cover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3733800"/>
            <a:ext cx="1905000" cy="571500"/>
          </a:xfrm>
          <a:prstGeom prst="rect">
            <a:avLst/>
          </a:prstGeom>
        </p:spPr>
      </p:pic>
      <p:pic>
        <p:nvPicPr>
          <p:cNvPr id="5" name="Picture 4" descr="200px-Vertex-cover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124200"/>
            <a:ext cx="19050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    If any of these recursive calls (say for xi) returns a forcing assignment p’ of size b – 1 then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Combining p’ with the assignment to xi is the desired answer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Else (none of these recursive calls succeeds)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There is no forcing assignment of size at most b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dirty="0" err="1" smtClean="0"/>
              <a:t>Endif</a:t>
            </a:r>
            <a:endParaRPr lang="en-US" sz="2000" dirty="0" smtClean="0"/>
          </a:p>
          <a:p>
            <a:r>
              <a:rPr lang="en-US" sz="2000" dirty="0" err="1" smtClean="0"/>
              <a:t>Endif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45528773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Programming over a Tree Decomposition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</a:p>
          <a:p>
            <a:r>
              <a:rPr lang="en-SG" dirty="0"/>
              <a:t>Each </a:t>
            </a:r>
            <a:r>
              <a:rPr lang="en-SG" dirty="0" smtClean="0"/>
              <a:t>recursive call </a:t>
            </a:r>
            <a:r>
              <a:rPr lang="en-SG" dirty="0"/>
              <a:t>gives rise to three children in this tree, and this goes on to a depth of </a:t>
            </a:r>
            <a:r>
              <a:rPr lang="en-SG" dirty="0" smtClean="0"/>
              <a:t>at most </a:t>
            </a:r>
            <a:r>
              <a:rPr lang="en-SG" dirty="0"/>
              <a:t>b. Thus the tree has at most 1 + 3 + 32 + ¯ ¯ ¯ + 3b &lt; 3b+1 nodes, and </a:t>
            </a:r>
            <a:r>
              <a:rPr lang="en-SG" dirty="0" smtClean="0"/>
              <a:t>at each </a:t>
            </a:r>
            <a:r>
              <a:rPr lang="en-SG" dirty="0"/>
              <a:t>node we spend at most </a:t>
            </a:r>
            <a:r>
              <a:rPr lang="en-SG" i="1" dirty="0"/>
              <a:t>O(m + n) </a:t>
            </a:r>
            <a:r>
              <a:rPr lang="en-SG" dirty="0"/>
              <a:t>time to produce the reduced instances.</a:t>
            </a:r>
          </a:p>
          <a:p>
            <a:r>
              <a:rPr lang="en-SG" dirty="0"/>
              <a:t>Thus the total running time is O(3b(m + 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9774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1707</TotalTime>
  <Words>7072</Words>
  <Application>Microsoft Office PowerPoint</Application>
  <PresentationFormat>On-screen Show (4:3)</PresentationFormat>
  <Paragraphs>506</Paragraphs>
  <Slides>91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Flow</vt:lpstr>
      <vt:lpstr>Extending the Limits of Tranctability</vt:lpstr>
      <vt:lpstr>Introduction</vt:lpstr>
      <vt:lpstr>Two-pronged Approach</vt:lpstr>
      <vt:lpstr>Problem</vt:lpstr>
      <vt:lpstr>Problem</vt:lpstr>
      <vt:lpstr>Independent Set Problem</vt:lpstr>
      <vt:lpstr>Preview</vt:lpstr>
      <vt:lpstr>Solvable Instances of NP-complete</vt:lpstr>
      <vt:lpstr>Vertex Cover Problem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Vertex Cover Problem(cont)</vt:lpstr>
      <vt:lpstr>Solving NP-Hard Problems on Trees</vt:lpstr>
      <vt:lpstr>Greedy algorithm for Independent Set on trees</vt:lpstr>
      <vt:lpstr>Greedy algorithm for Independent Set on trees</vt:lpstr>
      <vt:lpstr>Greedy algorithm for Independent Set on trees</vt:lpstr>
      <vt:lpstr>Greedy algorithm for Independent Set on trees</vt:lpstr>
      <vt:lpstr>Greedy algorithm for Independent Set on trees</vt:lpstr>
      <vt:lpstr>Maximum-Weight Independent Set on Trees</vt:lpstr>
      <vt:lpstr>Maximum-Weight Independent Set on Trees</vt:lpstr>
      <vt:lpstr>Maximum-Weight Independent Set on Trees</vt:lpstr>
      <vt:lpstr>Maximum-Weight Independent Set on Trees</vt:lpstr>
      <vt:lpstr>Maximum-Weight Independent Set on Trees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Coloring a Set of Circular Arcs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Tree Decompositions of Graphs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Constructing a Tree Decomposition</vt:lpstr>
      <vt:lpstr>Constructing a Tree Decomposition</vt:lpstr>
      <vt:lpstr>Constructing a Tree Decomposition</vt:lpstr>
      <vt:lpstr>Constructing a Tree Decomposition</vt:lpstr>
      <vt:lpstr>Constructing a Tree Decomposition</vt:lpstr>
      <vt:lpstr>Constructing a Tree Decomposition</vt:lpstr>
      <vt:lpstr>Constructing a Tree Decomposition</vt:lpstr>
      <vt:lpstr>Constructing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  <vt:lpstr>Dynamic Programming over a Tree Decomposition</vt:lpstr>
    </vt:vector>
  </TitlesOfParts>
  <Company>National University of Singapore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Extending the Limits of Tranctability</dc:title>
  <dc:creator>flareon</dc:creator>
  <cp:lastModifiedBy>Ye</cp:lastModifiedBy>
  <cp:revision>206</cp:revision>
  <dcterms:created xsi:type="dcterms:W3CDTF">2012-03-27T08:01:05Z</dcterms:created>
  <dcterms:modified xsi:type="dcterms:W3CDTF">2012-05-01T00:00:26Z</dcterms:modified>
</cp:coreProperties>
</file>