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2"/>
  </p:notesMasterIdLst>
  <p:sldIdLst>
    <p:sldId id="256" r:id="rId2"/>
    <p:sldId id="295" r:id="rId3"/>
    <p:sldId id="402" r:id="rId4"/>
    <p:sldId id="405" r:id="rId5"/>
    <p:sldId id="411" r:id="rId6"/>
    <p:sldId id="412" r:id="rId7"/>
    <p:sldId id="406" r:id="rId8"/>
    <p:sldId id="407" r:id="rId9"/>
    <p:sldId id="414" r:id="rId10"/>
    <p:sldId id="429" r:id="rId11"/>
    <p:sldId id="410" r:id="rId12"/>
    <p:sldId id="415" r:id="rId13"/>
    <p:sldId id="417" r:id="rId14"/>
    <p:sldId id="418" r:id="rId15"/>
    <p:sldId id="419" r:id="rId16"/>
    <p:sldId id="421" r:id="rId17"/>
    <p:sldId id="422" r:id="rId18"/>
    <p:sldId id="425" r:id="rId19"/>
    <p:sldId id="427" r:id="rId20"/>
    <p:sldId id="428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706" autoAdjust="0"/>
    <p:restoredTop sz="94660"/>
  </p:normalViewPr>
  <p:slideViewPr>
    <p:cSldViewPr>
      <p:cViewPr varScale="1">
        <p:scale>
          <a:sx n="46" d="100"/>
          <a:sy n="46" d="100"/>
        </p:scale>
        <p:origin x="-137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541F625-6A20-470C-9BD1-807616397535}" type="datetimeFigureOut">
              <a:rPr lang="en-US" smtClean="0"/>
              <a:pPr/>
              <a:t>04-Apr-12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4970F7D-1123-4AF8-AF23-B42A207760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85852" y="3929066"/>
            <a:ext cx="6410348" cy="1000132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AF843-DB68-410D-BAC7-750770C08E4F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0" y="928670"/>
            <a:ext cx="9084469" cy="171451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>
              <a:effectLst>
                <a:glow rad="1397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406" y="857232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0259" y="2571744"/>
            <a:ext cx="9021537" cy="110532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1071546"/>
            <a:ext cx="8686800" cy="1500198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2F900-B426-41D7-8049-4BE87CDD9E1A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EB511-E14C-47C7-8342-ACCBF352AC58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143932" cy="928694"/>
          </a:xfrm>
          <a:ln>
            <a:noFill/>
          </a:ln>
        </p:spPr>
        <p:txBody>
          <a:bodyPr bIns="91440">
            <a:noAutofit/>
          </a:bodyPr>
          <a:lstStyle>
            <a:lvl1pPr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29454" y="6191250"/>
            <a:ext cx="1785950" cy="476250"/>
          </a:xfrm>
        </p:spPr>
        <p:txBody>
          <a:bodyPr/>
          <a:lstStyle/>
          <a:p>
            <a:fld id="{95D6A761-8E99-4F68-8B71-F07669827746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086492" cy="457200"/>
          </a:xfrm>
        </p:spPr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00108"/>
            <a:ext cx="7772400" cy="5214974"/>
          </a:xfrm>
        </p:spPr>
        <p:txBody>
          <a:bodyPr vert="horz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lang="en-US" sz="3600" b="1" kern="1200" cap="none" spc="0" dirty="0">
                <a:ln w="10541" cmpd="sng">
                  <a:solidFill>
                    <a:schemeClr val="tx1">
                      <a:lumMod val="75000"/>
                      <a:lumOff val="2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5206" y="6191250"/>
            <a:ext cx="1643074" cy="476250"/>
          </a:xfrm>
        </p:spPr>
        <p:txBody>
          <a:bodyPr/>
          <a:lstStyle/>
          <a:p>
            <a:fld id="{44DC8589-CA73-45D3-A024-1BBEA325AA34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6343668" cy="457200"/>
          </a:xfrm>
        </p:spPr>
        <p:txBody>
          <a:bodyPr/>
          <a:lstStyle/>
          <a:p>
            <a:r>
              <a:rPr lang="en-IN" smtClean="0"/>
              <a:t>Linear Programming                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15206" y="6191250"/>
            <a:ext cx="1071570" cy="476250"/>
          </a:xfrm>
        </p:spPr>
        <p:txBody>
          <a:bodyPr/>
          <a:lstStyle/>
          <a:p>
            <a:fld id="{F37F5009-4349-4653-8CE3-98163218FEA7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229368" cy="457200"/>
          </a:xfrm>
        </p:spPr>
        <p:txBody>
          <a:bodyPr/>
          <a:lstStyle/>
          <a:p>
            <a:r>
              <a:rPr lang="en-IN" smtClean="0"/>
              <a:t>Linear Programming               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C1982-51B2-4618-90DE-BD5E3251B15E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B2349-7C4B-42A9-9D84-E390CD069E91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4E65-3EA2-4D55-BA5F-3D623D08A850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60C3-A25E-45E1-8B6C-BCFF32EEE1E9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62A1B-3B79-4D08-804E-28CBA4145908}" type="datetime1">
              <a:rPr lang="en-IN" smtClean="0"/>
              <a:pPr/>
              <a:t>04-04-2012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IN" smtClean="0"/>
              <a:t>Linear Programming               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 userDrawn="1"/>
        </p:nvSpPr>
        <p:spPr>
          <a:xfrm>
            <a:off x="-214346" y="69755"/>
            <a:ext cx="9291726" cy="6693408"/>
          </a:xfrm>
          <a:prstGeom prst="roundRect">
            <a:avLst>
              <a:gd name="adj" fmla="val 4929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114576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E4145A-BC44-48D5-81B0-09EDE58F600D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IN" smtClean="0"/>
              <a:t>Linear Programming                </a:t>
            </a:r>
            <a:endParaRPr lang="en-IN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85720" y="6215082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67EB8EB-1F5F-49A8-9E87-850A7C39B014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214282" cy="6858000"/>
          </a:xfrm>
          <a:prstGeom prst="rect">
            <a:avLst/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rible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blipFill>
                <a:blip r:embed="rId13"/>
                <a:tile tx="0" ty="0" sx="100000" sy="100000" flip="none" algn="tl"/>
              </a:blip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000" b="1" kern="1200" cap="none" spc="0">
          <a:ln w="10541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71546"/>
            <a:ext cx="8686800" cy="1500198"/>
          </a:xfrm>
        </p:spPr>
        <p:txBody>
          <a:bodyPr>
            <a:normAutofit/>
          </a:bodyPr>
          <a:lstStyle/>
          <a:p>
            <a:r>
              <a:rPr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A Polylogarithmic-Competitive Algorithm for the k-Server Problem</a:t>
            </a:r>
            <a:endParaRPr lang="en-IN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2910" y="3105835"/>
            <a:ext cx="82868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i="1" dirty="0" smtClean="0"/>
              <a:t>Authors:</a:t>
            </a:r>
          </a:p>
          <a:p>
            <a:r>
              <a:rPr lang="en-US" sz="2000" dirty="0" smtClean="0"/>
              <a:t>Nikhil </a:t>
            </a:r>
            <a:r>
              <a:rPr lang="en-US" sz="2000" dirty="0" err="1" smtClean="0"/>
              <a:t>Bansal</a:t>
            </a:r>
            <a:r>
              <a:rPr lang="en-US" sz="2000" dirty="0" smtClean="0"/>
              <a:t>, </a:t>
            </a:r>
            <a:r>
              <a:rPr lang="en-US" sz="2000" dirty="0" err="1" smtClean="0"/>
              <a:t>Niv</a:t>
            </a:r>
            <a:r>
              <a:rPr lang="en-US" sz="2000" dirty="0" smtClean="0"/>
              <a:t> </a:t>
            </a:r>
            <a:r>
              <a:rPr lang="en-US" sz="2000" dirty="0" err="1" smtClean="0"/>
              <a:t>Buchbinder</a:t>
            </a:r>
            <a:r>
              <a:rPr lang="en-US" sz="2000" dirty="0" smtClean="0"/>
              <a:t>,  </a:t>
            </a:r>
            <a:r>
              <a:rPr lang="en-US" sz="2000" dirty="0" err="1" smtClean="0"/>
              <a:t>Aleksander</a:t>
            </a:r>
            <a:r>
              <a:rPr lang="en-US" sz="2000" dirty="0" smtClean="0"/>
              <a:t> </a:t>
            </a:r>
            <a:r>
              <a:rPr lang="en-US" sz="2000" dirty="0" err="1" smtClean="0"/>
              <a:t>Mądry</a:t>
            </a:r>
            <a:r>
              <a:rPr lang="en-US" sz="2000" dirty="0" smtClean="0"/>
              <a:t>, Joseph (</a:t>
            </a:r>
            <a:r>
              <a:rPr lang="en-US" sz="2000" dirty="0" err="1" smtClean="0"/>
              <a:t>Seﬃ</a:t>
            </a:r>
            <a:r>
              <a:rPr lang="en-US" sz="2000" dirty="0" smtClean="0"/>
              <a:t>) </a:t>
            </a:r>
            <a:r>
              <a:rPr lang="en-US" sz="2000" dirty="0" err="1" smtClean="0"/>
              <a:t>Naor</a:t>
            </a:r>
            <a:r>
              <a:rPr lang="en-US" sz="2000" dirty="0" smtClean="0"/>
              <a:t>, </a:t>
            </a:r>
            <a:r>
              <a:rPr lang="en-US" sz="2000" i="1" dirty="0" smtClean="0"/>
              <a:t>Presented at: </a:t>
            </a:r>
            <a:r>
              <a:rPr lang="en-US" sz="2000" dirty="0" smtClean="0"/>
              <a:t>52nd Annual IEEE Symposium on Foundations of Computer Science,  pp 267-276, 2011.</a:t>
            </a:r>
            <a:endParaRPr lang="en-US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Analogue : </a:t>
            </a:r>
            <a:r>
              <a:rPr lang="en-US" i="1" dirty="0" smtClean="0"/>
              <a:t>k </a:t>
            </a:r>
            <a:r>
              <a:rPr lang="en-US" dirty="0" smtClean="0"/>
              <a:t>server=Paging(2)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454E8-0BB2-43FC-8B5A-CBA5C107CA30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10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Again : future is uncertain. So online algorithms are used.</a:t>
            </a:r>
          </a:p>
          <a:p>
            <a:r>
              <a:rPr lang="en-US" dirty="0" smtClean="0"/>
              <a:t>But, Best online algorithm known is LRU which is k-competitive. [</a:t>
            </a:r>
            <a:r>
              <a:rPr lang="en-US" dirty="0" err="1" smtClean="0">
                <a:solidFill>
                  <a:srgbClr val="0000FF"/>
                </a:solidFill>
              </a:rPr>
              <a:t>Sleator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Tarjan</a:t>
            </a:r>
            <a:r>
              <a:rPr lang="en-US" dirty="0" smtClean="0">
                <a:solidFill>
                  <a:srgbClr val="0000FF"/>
                </a:solidFill>
              </a:rPr>
              <a:t>, 1985].</a:t>
            </a:r>
          </a:p>
          <a:p>
            <a:pPr lvl="1"/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Can We Do better?                 </a:t>
            </a:r>
          </a:p>
          <a:p>
            <a:pPr lvl="2"/>
            <a:endParaRPr lang="en-US" b="1" dirty="0" smtClean="0">
              <a:solidFill>
                <a:srgbClr val="0000FF"/>
              </a:solidFill>
            </a:endParaRPr>
          </a:p>
          <a:p>
            <a:pPr lvl="2"/>
            <a:r>
              <a:rPr lang="en-US" b="1" dirty="0" smtClean="0">
                <a:solidFill>
                  <a:srgbClr val="FF0000"/>
                </a:solidFill>
              </a:rPr>
              <a:t>No, if </a:t>
            </a:r>
            <a:r>
              <a:rPr lang="en-US" b="1" dirty="0" err="1" smtClean="0">
                <a:solidFill>
                  <a:srgbClr val="FF0000"/>
                </a:solidFill>
              </a:rPr>
              <a:t>algo</a:t>
            </a:r>
            <a:r>
              <a:rPr lang="en-US" b="1" dirty="0" smtClean="0">
                <a:solidFill>
                  <a:srgbClr val="FF0000"/>
                </a:solidFill>
              </a:rPr>
              <a:t> is deterministic</a:t>
            </a:r>
            <a:r>
              <a:rPr lang="en-US" dirty="0" smtClean="0">
                <a:solidFill>
                  <a:srgbClr val="0000FF"/>
                </a:solidFill>
              </a:rPr>
              <a:t> [</a:t>
            </a:r>
            <a:r>
              <a:rPr lang="en-US" dirty="0" err="1" smtClean="0">
                <a:solidFill>
                  <a:srgbClr val="0000FF"/>
                </a:solidFill>
              </a:rPr>
              <a:t>Sleator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Tarjan</a:t>
            </a:r>
            <a:r>
              <a:rPr lang="en-US" dirty="0" smtClean="0">
                <a:solidFill>
                  <a:srgbClr val="0000FF"/>
                </a:solidFill>
              </a:rPr>
              <a:t>, 1985]., any  deterministic algorithm is at least k-competitive.  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lnSpc>
                <a:spcPct val="80000"/>
              </a:lnSpc>
              <a:spcAft>
                <a:spcPct val="20000"/>
              </a:spcAft>
              <a:buNone/>
            </a:pPr>
            <a:r>
              <a:rPr lang="en-US" b="1" dirty="0" smtClean="0">
                <a:solidFill>
                  <a:srgbClr val="0000FF"/>
                </a:solidFill>
              </a:rPr>
              <a:t>Deterministic k-server conjecture: </a:t>
            </a:r>
          </a:p>
          <a:p>
            <a:pPr>
              <a:lnSpc>
                <a:spcPct val="80000"/>
              </a:lnSpc>
              <a:spcAft>
                <a:spcPct val="20000"/>
              </a:spcAft>
              <a:buNone/>
            </a:pPr>
            <a:r>
              <a:rPr lang="en-US" dirty="0" smtClean="0"/>
              <a:t>	There is a </a:t>
            </a:r>
            <a:r>
              <a:rPr lang="en-US" b="1" dirty="0" smtClean="0">
                <a:solidFill>
                  <a:srgbClr val="FF0000"/>
                </a:solidFill>
              </a:rPr>
              <a:t>k-competitive</a:t>
            </a:r>
            <a:r>
              <a:rPr lang="en-US" dirty="0" smtClean="0"/>
              <a:t> online algorithm for </a:t>
            </a:r>
            <a:r>
              <a:rPr lang="en-US" dirty="0" smtClean="0">
                <a:solidFill>
                  <a:srgbClr val="FF0000"/>
                </a:solidFill>
              </a:rPr>
              <a:t>any metric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FF"/>
                </a:solidFill>
              </a:rPr>
              <a:t>[</a:t>
            </a:r>
            <a:r>
              <a:rPr lang="en-US" dirty="0" err="1" smtClean="0">
                <a:solidFill>
                  <a:srgbClr val="0000FF"/>
                </a:solidFill>
              </a:rPr>
              <a:t>Manasse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McGeoch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Sleator</a:t>
            </a:r>
            <a:r>
              <a:rPr lang="en-US" dirty="0" smtClean="0">
                <a:solidFill>
                  <a:srgbClr val="0000FF"/>
                </a:solidFill>
              </a:rPr>
              <a:t> 1988]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6962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25 years of </a:t>
            </a:r>
            <a:r>
              <a:rPr lang="en-US" dirty="0" smtClean="0">
                <a:solidFill>
                  <a:srgbClr val="FF0000"/>
                </a:solidFill>
              </a:rPr>
              <a:t>deterministic</a:t>
            </a:r>
            <a:r>
              <a:rPr lang="en-US" dirty="0" smtClean="0"/>
              <a:t> history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820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 err="1" smtClean="0">
                <a:solidFill>
                  <a:srgbClr val="0000FF"/>
                </a:solidFill>
              </a:rPr>
              <a:t>Sleator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Tarjan</a:t>
            </a:r>
            <a:r>
              <a:rPr lang="en-US" sz="2400" dirty="0" smtClean="0">
                <a:solidFill>
                  <a:srgbClr val="0000FF"/>
                </a:solidFill>
              </a:rPr>
              <a:t> 1985]: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LRU k-competitive for paging</a:t>
            </a:r>
            <a:r>
              <a:rPr lang="en-US" sz="2400" dirty="0"/>
              <a:t>;</a:t>
            </a:r>
            <a:r>
              <a:rPr lang="en-US" sz="2400" dirty="0" smtClean="0"/>
              <a:t> </a:t>
            </a:r>
            <a:r>
              <a:rPr lang="en-US" sz="2400" dirty="0"/>
              <a:t>a</a:t>
            </a:r>
            <a:r>
              <a:rPr lang="en-US" sz="2400" dirty="0" smtClean="0"/>
              <a:t>ny algorithm is at least k-competitive,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 err="1" smtClean="0">
                <a:solidFill>
                  <a:srgbClr val="0000FF"/>
                </a:solidFill>
              </a:rPr>
              <a:t>Manasse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McGeoch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Sleator</a:t>
            </a:r>
            <a:r>
              <a:rPr lang="en-US" sz="2400" dirty="0" smtClean="0">
                <a:solidFill>
                  <a:srgbClr val="0000FF"/>
                </a:solidFill>
              </a:rPr>
              <a:t> 1988]: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/>
              <a:t>Definition of k-server and the k-server conjecture.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[Fiat, </a:t>
            </a:r>
            <a:r>
              <a:rPr lang="en-US" sz="2400" dirty="0" err="1" smtClean="0">
                <a:solidFill>
                  <a:srgbClr val="0000FF"/>
                </a:solidFill>
              </a:rPr>
              <a:t>Rabani</a:t>
            </a:r>
            <a:r>
              <a:rPr lang="en-US" sz="2400" dirty="0" smtClean="0">
                <a:solidFill>
                  <a:srgbClr val="0000FF"/>
                </a:solidFill>
              </a:rPr>
              <a:t>, </a:t>
            </a:r>
            <a:r>
              <a:rPr lang="en-US" sz="2400" dirty="0" err="1" smtClean="0">
                <a:solidFill>
                  <a:srgbClr val="0000FF"/>
                </a:solidFill>
              </a:rPr>
              <a:t>Ravid</a:t>
            </a:r>
            <a:r>
              <a:rPr lang="en-US" sz="2400" dirty="0" smtClean="0">
                <a:solidFill>
                  <a:srgbClr val="0000FF"/>
                </a:solidFill>
              </a:rPr>
              <a:t> 1990]: 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/>
              <a:t>(k!)</a:t>
            </a:r>
            <a:r>
              <a:rPr lang="en-US" sz="2400" baseline="30000" dirty="0" smtClean="0"/>
              <a:t>3</a:t>
            </a:r>
            <a:r>
              <a:rPr lang="en-US" sz="2400" dirty="0" smtClean="0"/>
              <a:t> for general metrics (independent of metric size)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 err="1" smtClean="0">
                <a:solidFill>
                  <a:srgbClr val="0000FF"/>
                </a:solidFill>
              </a:rPr>
              <a:t>Chrobak</a:t>
            </a:r>
            <a:r>
              <a:rPr lang="en-US" sz="2400" dirty="0" smtClean="0">
                <a:solidFill>
                  <a:srgbClr val="0000FF"/>
                </a:solidFill>
              </a:rPr>
              <a:t>, Karloff, Payne, </a:t>
            </a:r>
            <a:r>
              <a:rPr lang="en-US" sz="2400" dirty="0" err="1" smtClean="0">
                <a:solidFill>
                  <a:srgbClr val="0000FF"/>
                </a:solidFill>
              </a:rPr>
              <a:t>Vishwanathan</a:t>
            </a:r>
            <a:r>
              <a:rPr lang="en-US" sz="2400" dirty="0" smtClean="0">
                <a:solidFill>
                  <a:srgbClr val="0000FF"/>
                </a:solidFill>
              </a:rPr>
              <a:t> 1990]: </a:t>
            </a:r>
            <a:r>
              <a:rPr lang="en-US" sz="2400" dirty="0" smtClean="0"/>
              <a:t>k-competitive for line.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 err="1" smtClean="0">
                <a:solidFill>
                  <a:srgbClr val="0000FF"/>
                </a:solidFill>
              </a:rPr>
              <a:t>Chrobak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Larmore</a:t>
            </a:r>
            <a:r>
              <a:rPr lang="en-US" sz="2400" dirty="0" smtClean="0">
                <a:solidFill>
                  <a:srgbClr val="0000FF"/>
                </a:solidFill>
              </a:rPr>
              <a:t> 1991]: </a:t>
            </a:r>
            <a:r>
              <a:rPr lang="en-US" sz="2400" dirty="0" smtClean="0"/>
              <a:t>k-competitive algorithm for trees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[</a:t>
            </a:r>
            <a:r>
              <a:rPr lang="en-US" sz="2400" dirty="0" err="1" smtClean="0">
                <a:solidFill>
                  <a:srgbClr val="0000FF"/>
                </a:solidFill>
              </a:rPr>
              <a:t>Koutsoupias</a:t>
            </a:r>
            <a:r>
              <a:rPr lang="en-US" sz="2400" dirty="0" smtClean="0">
                <a:solidFill>
                  <a:srgbClr val="0000FF"/>
                </a:solidFill>
              </a:rPr>
              <a:t>, Papadimitriou 1994]: </a:t>
            </a:r>
            <a:r>
              <a:rPr lang="en-US" sz="2400" dirty="0" smtClean="0"/>
              <a:t>(2k-1)-competitive algorithm for </a:t>
            </a:r>
            <a:r>
              <a:rPr lang="en-US" sz="2400" dirty="0" smtClean="0">
                <a:solidFill>
                  <a:srgbClr val="FF0000"/>
                </a:solidFill>
              </a:rPr>
              <a:t>any metric</a:t>
            </a:r>
            <a:r>
              <a:rPr lang="en-US" sz="2400" dirty="0" smtClean="0"/>
              <a:t>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856FB-0DF3-4246-8DEF-F5734BED67A7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11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Analogue : </a:t>
            </a:r>
            <a:r>
              <a:rPr lang="en-US" i="1" dirty="0" smtClean="0"/>
              <a:t>k </a:t>
            </a:r>
            <a:r>
              <a:rPr lang="en-US" dirty="0" smtClean="0"/>
              <a:t>server=Paging(3)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54AD9-E7D7-4FE7-80EB-CC80C1F87A44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12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When randomization is considered</a:t>
            </a:r>
          </a:p>
          <a:p>
            <a:pPr>
              <a:spcAft>
                <a:spcPts val="1200"/>
              </a:spcAft>
            </a:pPr>
            <a:r>
              <a:rPr lang="en-US" sz="2400" dirty="0" smtClean="0"/>
              <a:t>There is an </a:t>
            </a:r>
            <a:r>
              <a:rPr lang="en-US" sz="2400" b="1" dirty="0" smtClean="0">
                <a:solidFill>
                  <a:srgbClr val="FF0000"/>
                </a:solidFill>
              </a:rPr>
              <a:t>O(log k)-competitive</a:t>
            </a:r>
            <a:r>
              <a:rPr lang="en-US" sz="2400" dirty="0" smtClean="0"/>
              <a:t> (which is best possible) randomized paging algorithm (Fiat et. al, 1991; </a:t>
            </a:r>
            <a:r>
              <a:rPr lang="en-US" sz="2400" dirty="0" err="1" smtClean="0"/>
              <a:t>Sleator</a:t>
            </a:r>
            <a:r>
              <a:rPr lang="en-US" sz="2400" dirty="0" smtClean="0"/>
              <a:t> and </a:t>
            </a:r>
            <a:r>
              <a:rPr lang="en-US" sz="2400" dirty="0" err="1" smtClean="0"/>
              <a:t>McGeoch</a:t>
            </a:r>
            <a:r>
              <a:rPr lang="en-US" sz="2400" dirty="0" smtClean="0"/>
              <a:t>, 1990).</a:t>
            </a:r>
          </a:p>
          <a:p>
            <a:pPr>
              <a:lnSpc>
                <a:spcPct val="80000"/>
              </a:lnSpc>
              <a:spcAft>
                <a:spcPct val="20000"/>
              </a:spcAft>
              <a:buNone/>
            </a:pPr>
            <a:endParaRPr lang="en-US" dirty="0" smtClean="0"/>
          </a:p>
          <a:p>
            <a:pPr>
              <a:lnSpc>
                <a:spcPct val="80000"/>
              </a:lnSpc>
              <a:spcAft>
                <a:spcPct val="20000"/>
              </a:spcAft>
              <a:buNone/>
            </a:pPr>
            <a:r>
              <a:rPr lang="en-US" b="1" dirty="0" smtClean="0">
                <a:solidFill>
                  <a:srgbClr val="0000FF"/>
                </a:solidFill>
              </a:rPr>
              <a:t>Randomized k-server conjecture: </a:t>
            </a:r>
          </a:p>
          <a:p>
            <a:pPr>
              <a:lnSpc>
                <a:spcPct val="80000"/>
              </a:lnSpc>
              <a:spcAft>
                <a:spcPct val="20000"/>
              </a:spcAft>
              <a:buNone/>
            </a:pPr>
            <a:r>
              <a:rPr lang="en-US" dirty="0" smtClean="0"/>
              <a:t>    There is an </a:t>
            </a:r>
            <a:r>
              <a:rPr lang="en-US" b="1" dirty="0" smtClean="0">
                <a:solidFill>
                  <a:srgbClr val="FF0000"/>
                </a:solidFill>
              </a:rPr>
              <a:t>O(log k)-competitive </a:t>
            </a:r>
            <a:r>
              <a:rPr lang="en-US" dirty="0" smtClean="0"/>
              <a:t>online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algorithm for </a:t>
            </a:r>
            <a:r>
              <a:rPr lang="en-US" dirty="0" smtClean="0">
                <a:solidFill>
                  <a:srgbClr val="FF0000"/>
                </a:solidFill>
              </a:rPr>
              <a:t>any metric 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543800" cy="647700"/>
          </a:xfrm>
        </p:spPr>
        <p:txBody>
          <a:bodyPr/>
          <a:lstStyle/>
          <a:p>
            <a:pPr eaLnBrk="1" hangingPunct="1"/>
            <a:r>
              <a:rPr lang="en-US" dirty="0" smtClean="0"/>
              <a:t>25 years of </a:t>
            </a:r>
            <a:r>
              <a:rPr lang="en-US" dirty="0" smtClean="0">
                <a:solidFill>
                  <a:srgbClr val="FF0000"/>
                </a:solidFill>
              </a:rPr>
              <a:t>randomized </a:t>
            </a:r>
            <a:r>
              <a:rPr lang="en-US" dirty="0" smtClean="0"/>
              <a:t>history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90600"/>
            <a:ext cx="85344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[Fiat, Karp, </a:t>
            </a:r>
            <a:r>
              <a:rPr lang="en-US" sz="2000" dirty="0" err="1" smtClean="0">
                <a:solidFill>
                  <a:srgbClr val="0000FF"/>
                </a:solidFill>
              </a:rPr>
              <a:t>Luby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McGoch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Sleator</a:t>
            </a:r>
            <a:r>
              <a:rPr lang="en-US" sz="2000" dirty="0" smtClean="0">
                <a:solidFill>
                  <a:srgbClr val="0000FF"/>
                </a:solidFill>
              </a:rPr>
              <a:t>, Young 1988]: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Paging: O(log k)-competitive algorithm; lower bound of </a:t>
            </a:r>
            <a:r>
              <a:rPr lang="el-GR" sz="2000" dirty="0" smtClean="0"/>
              <a:t>Ω</a:t>
            </a:r>
            <a:r>
              <a:rPr lang="en-US" sz="2000" dirty="0" smtClean="0"/>
              <a:t>(log k) on any algorithm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 err="1" smtClean="0">
                <a:solidFill>
                  <a:srgbClr val="0000FF"/>
                </a:solidFill>
              </a:rPr>
              <a:t>Casba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Lodha</a:t>
            </a:r>
            <a:r>
              <a:rPr lang="en-US" sz="2000" dirty="0" smtClean="0">
                <a:solidFill>
                  <a:srgbClr val="0000FF"/>
                </a:solidFill>
              </a:rPr>
              <a:t> 2006]: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O(n</a:t>
            </a:r>
            <a:r>
              <a:rPr lang="en-US" sz="2000" baseline="30000" dirty="0" smtClean="0"/>
              <a:t>2/3</a:t>
            </a:r>
            <a:r>
              <a:rPr lang="en-US" sz="2000" dirty="0" smtClean="0"/>
              <a:t>)-competitive algorithm for an equally spaced line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 err="1" smtClean="0">
                <a:solidFill>
                  <a:srgbClr val="0000FF"/>
                </a:solidFill>
              </a:rPr>
              <a:t>Bansal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Buchbinder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Naor</a:t>
            </a:r>
            <a:r>
              <a:rPr lang="en-US" sz="2000" dirty="0" smtClean="0">
                <a:solidFill>
                  <a:srgbClr val="0000FF"/>
                </a:solidFill>
              </a:rPr>
              <a:t> 2007]:</a:t>
            </a:r>
          </a:p>
          <a:p>
            <a:pPr marL="742950" lvl="2" indent="-3429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O(log k)-competitive algorithm for weighted paging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[Cote, </a:t>
            </a:r>
            <a:r>
              <a:rPr lang="en-US" sz="2000" dirty="0" err="1" smtClean="0">
                <a:solidFill>
                  <a:srgbClr val="0000FF"/>
                </a:solidFill>
              </a:rPr>
              <a:t>Meyerson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Poplawski</a:t>
            </a:r>
            <a:r>
              <a:rPr lang="en-US" sz="2000" dirty="0" smtClean="0">
                <a:solidFill>
                  <a:srgbClr val="0000FF"/>
                </a:solidFill>
              </a:rPr>
              <a:t> 2008]:</a:t>
            </a:r>
          </a:p>
          <a:p>
            <a:pPr marL="742950" lvl="2" indent="-342900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/>
              <a:t>O(log </a:t>
            </a:r>
            <a:r>
              <a:rPr lang="el-GR" sz="2000" dirty="0" smtClean="0"/>
              <a:t>Δ</a:t>
            </a:r>
            <a:r>
              <a:rPr lang="en-US" sz="2000" dirty="0" smtClean="0"/>
              <a:t>)-competitive algorithm on </a:t>
            </a:r>
            <a:r>
              <a:rPr lang="en-US" sz="2000" dirty="0" smtClean="0">
                <a:solidFill>
                  <a:srgbClr val="FF0000"/>
                </a:solidFill>
              </a:rPr>
              <a:t>binary HST </a:t>
            </a:r>
            <a:r>
              <a:rPr lang="en-US" sz="2000" dirty="0" smtClean="0"/>
              <a:t>with stretch </a:t>
            </a:r>
            <a:r>
              <a:rPr lang="el-GR" sz="2000" dirty="0" smtClean="0"/>
              <a:t>Ω</a:t>
            </a:r>
            <a:r>
              <a:rPr lang="en-US" sz="2000" dirty="0" smtClean="0"/>
              <a:t>(log </a:t>
            </a:r>
            <a:r>
              <a:rPr lang="el-GR" sz="2000" dirty="0" smtClean="0"/>
              <a:t>Δ</a:t>
            </a:r>
            <a:r>
              <a:rPr lang="en-US" sz="2000" dirty="0" smtClean="0"/>
              <a:t>)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smtClean="0">
                <a:solidFill>
                  <a:srgbClr val="0000FF"/>
                </a:solidFill>
              </a:rPr>
              <a:t>[</a:t>
            </a:r>
            <a:r>
              <a:rPr lang="en-US" sz="2000" dirty="0" err="1">
                <a:solidFill>
                  <a:srgbClr val="0000FF"/>
                </a:solidFill>
              </a:rPr>
              <a:t>Bansal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dirty="0" err="1">
                <a:solidFill>
                  <a:srgbClr val="0000FF"/>
                </a:solidFill>
              </a:rPr>
              <a:t>Buchbinder</a:t>
            </a:r>
            <a:r>
              <a:rPr lang="en-US" sz="2000" dirty="0">
                <a:solidFill>
                  <a:srgbClr val="0000FF"/>
                </a:solidFill>
              </a:rPr>
              <a:t>, </a:t>
            </a:r>
            <a:r>
              <a:rPr lang="en-US" sz="2000" dirty="0" err="1">
                <a:solidFill>
                  <a:srgbClr val="0000FF"/>
                </a:solidFill>
              </a:rPr>
              <a:t>Naor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2010]: </a:t>
            </a:r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 err="1" smtClean="0"/>
              <a:t>exp</a:t>
            </a:r>
            <a:r>
              <a:rPr lang="en-US" sz="2000" dirty="0" smtClean="0"/>
              <a:t>(O(log </a:t>
            </a:r>
            <a:r>
              <a:rPr lang="en-US" sz="2000" dirty="0"/>
              <a:t>n)</a:t>
            </a:r>
            <a:r>
              <a:rPr lang="en-US" sz="2000" baseline="30000" dirty="0"/>
              <a:t>1/2</a:t>
            </a:r>
            <a:r>
              <a:rPr lang="en-US" sz="2000" dirty="0" smtClean="0"/>
              <a:t>)-</a:t>
            </a:r>
            <a:r>
              <a:rPr lang="en-US" sz="2000" dirty="0"/>
              <a:t>competitive algorithm for an equally spaced </a:t>
            </a:r>
            <a:r>
              <a:rPr lang="en-US" sz="2000" dirty="0" smtClean="0"/>
              <a:t>line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</a:pPr>
            <a:endParaRPr lang="en-US" sz="2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30525-27DD-42C1-8688-9E401685C701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13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Result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D4D24-A10C-484E-A57A-EB0F64CC3BCC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14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exist an </a:t>
            </a:r>
            <a:r>
              <a:rPr lang="en-US" i="1" dirty="0" smtClean="0"/>
              <a:t>O(log</a:t>
            </a:r>
            <a:r>
              <a:rPr lang="en-US" i="1" baseline="30000" dirty="0" smtClean="0"/>
              <a:t>2</a:t>
            </a:r>
            <a:r>
              <a:rPr lang="en-US" i="1" dirty="0" smtClean="0"/>
              <a:t>k log</a:t>
            </a:r>
            <a:r>
              <a:rPr lang="en-US" i="1" baseline="30000" dirty="0" smtClean="0"/>
              <a:t>3</a:t>
            </a:r>
            <a:r>
              <a:rPr lang="en-US" i="1" dirty="0" smtClean="0"/>
              <a:t>n </a:t>
            </a:r>
            <a:r>
              <a:rPr lang="en-US" i="1" dirty="0" err="1" smtClean="0"/>
              <a:t>loglogn</a:t>
            </a:r>
            <a:r>
              <a:rPr lang="en-US" i="1" dirty="0" smtClean="0"/>
              <a:t>)-competitive </a:t>
            </a:r>
            <a:r>
              <a:rPr lang="en-US" dirty="0" smtClean="0"/>
              <a:t> randomized online algorithm for k server problem on </a:t>
            </a:r>
            <a:r>
              <a:rPr lang="en-US" i="1" dirty="0" smtClean="0">
                <a:solidFill>
                  <a:srgbClr val="FF0000"/>
                </a:solidFill>
              </a:rPr>
              <a:t>any</a:t>
            </a:r>
            <a:r>
              <a:rPr lang="en-US" dirty="0" smtClean="0"/>
              <a:t> metric space.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obtain such an algorithm?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92C0B-FB3A-4EBA-BE1D-E38010B5EC13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15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Dealing with an arbitrary metric seems to be hard.</a:t>
            </a:r>
          </a:p>
          <a:p>
            <a:r>
              <a:rPr lang="en-US" dirty="0" smtClean="0"/>
              <a:t>Reduce the k-server problem over </a:t>
            </a:r>
            <a:r>
              <a:rPr lang="en-US" dirty="0" smtClean="0">
                <a:solidFill>
                  <a:srgbClr val="FF0000"/>
                </a:solidFill>
              </a:rPr>
              <a:t>arbitrary metric </a:t>
            </a:r>
            <a:r>
              <a:rPr lang="en-US" dirty="0" smtClean="0"/>
              <a:t>to a problem over a </a:t>
            </a:r>
            <a:r>
              <a:rPr lang="en-US" dirty="0" smtClean="0">
                <a:solidFill>
                  <a:srgbClr val="FF0000"/>
                </a:solidFill>
              </a:rPr>
              <a:t>very simple metric</a:t>
            </a:r>
            <a:r>
              <a:rPr lang="en-US" dirty="0" smtClean="0"/>
              <a:t>.</a:t>
            </a:r>
          </a:p>
          <a:p>
            <a:r>
              <a:rPr lang="en-US" dirty="0" smtClean="0"/>
              <a:t>Idea is :</a:t>
            </a:r>
          </a:p>
          <a:p>
            <a:pPr lvl="1"/>
            <a:r>
              <a:rPr lang="en-US" dirty="0" smtClean="0"/>
              <a:t>A metric space can be embedded over hierarchical well separated trees (HST) [</a:t>
            </a:r>
            <a:r>
              <a:rPr lang="en-US" dirty="0" err="1" smtClean="0"/>
              <a:t>Fakcharoenphol</a:t>
            </a:r>
            <a:r>
              <a:rPr lang="en-US" dirty="0" smtClean="0"/>
              <a:t> et al., 2003]</a:t>
            </a:r>
          </a:p>
          <a:p>
            <a:pPr lvl="1"/>
            <a:r>
              <a:rPr lang="en-US" dirty="0" smtClean="0"/>
              <a:t>Use the approach proposed by Cote et al., 2008 for solving k-server problem on HST --- called allocation problem.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Problem and k server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32FAD-B0D0-4FB1-93CA-4D4FE12F55A3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16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Allocation Problem:</a:t>
            </a:r>
          </a:p>
          <a:p>
            <a:pPr lvl="1"/>
            <a:r>
              <a:rPr lang="en-US" smtClean="0"/>
              <a:t>Way </a:t>
            </a:r>
            <a:r>
              <a:rPr lang="en-US" dirty="0" smtClean="0"/>
              <a:t>of allocating some servers to each node of metric space.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Each internal node of HST runs an instance of allocation problem to determine the distribution of available servers to its children. </a:t>
            </a:r>
          </a:p>
          <a:p>
            <a:r>
              <a:rPr lang="en-US" dirty="0" smtClean="0"/>
              <a:t>Starting from root:</a:t>
            </a:r>
          </a:p>
          <a:p>
            <a:pPr lvl="1"/>
            <a:r>
              <a:rPr lang="en-US" dirty="0" smtClean="0"/>
              <a:t>Recursive call to allocation problem determines the number of servers at each leaf  of the HST.  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The guarantee of k-server depends on allocation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Allocation Problem and k server   </a:t>
            </a:r>
            <a:r>
              <a:rPr lang="en-US" sz="2400" dirty="0" smtClean="0"/>
              <a:t>cont…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58FF-82EB-46E7-838B-6BB0DB381F89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17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	Allocation problem on two point for uniform metric [Cote et al., 2008 ]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Polylog</a:t>
            </a:r>
            <a:r>
              <a:rPr lang="en-US" dirty="0" smtClean="0"/>
              <a:t>(</a:t>
            </a:r>
            <a:r>
              <a:rPr lang="en-US" dirty="0" err="1" smtClean="0"/>
              <a:t>k,n</a:t>
            </a:r>
            <a:r>
              <a:rPr lang="en-US" dirty="0" smtClean="0"/>
              <a:t>, </a:t>
            </a:r>
            <a:r>
              <a:rPr lang="en-US" dirty="0" smtClean="0">
                <a:sym typeface="Symbol"/>
              </a:rPr>
              <a:t>)-competitive k-server algorithm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ym typeface="Symbol"/>
              </a:rPr>
              <a:t> -diameter of metric </a:t>
            </a:r>
            <a:r>
              <a:rPr lang="en-US" dirty="0" err="1" smtClean="0">
                <a:sym typeface="Symbol"/>
              </a:rPr>
              <a:t>sapce</a:t>
            </a:r>
            <a:r>
              <a:rPr lang="en-US" dirty="0" smtClean="0">
                <a:sym typeface="Symbol"/>
              </a:rPr>
              <a:t>.</a:t>
            </a:r>
          </a:p>
          <a:p>
            <a:pPr>
              <a:buNone/>
            </a:pPr>
            <a:endParaRPr lang="en-US" dirty="0" smtClean="0">
              <a:sym typeface="Symbol"/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sym typeface="Symbol"/>
              </a:rPr>
              <a:t>	But: 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  <a:sym typeface="Symbol"/>
              </a:rPr>
              <a:t>	This gives result for very special type of metrics </a:t>
            </a:r>
            <a:r>
              <a:rPr lang="en-US" dirty="0" err="1" smtClean="0">
                <a:solidFill>
                  <a:srgbClr val="FF0000"/>
                </a:solidFill>
                <a:sym typeface="Symbol"/>
              </a:rPr>
              <a:t>i.e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 one with binary HST. 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  <a:sym typeface="Symbol"/>
            </a:endParaRP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sym typeface="Symbol"/>
              </a:rPr>
              <a:t>	Need an algorithm for allocation problem on an arbitrary metric space.      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sym typeface="Symbol"/>
              </a:rPr>
              <a:t>  							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How?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5400000">
            <a:off x="4143372" y="1856570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algorithm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EE57E-D474-42B3-89E7-3E9D953C8BF8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18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Solution is to consider the fractional view of problem.</a:t>
            </a:r>
          </a:p>
          <a:p>
            <a:r>
              <a:rPr lang="en-US" dirty="0" smtClean="0"/>
              <a:t>The result consists of following part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Idea is to follow:</a:t>
            </a:r>
          </a:p>
          <a:p>
            <a:pPr marL="45720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Fractional allocation algorithm</a:t>
            </a:r>
          </a:p>
          <a:p>
            <a:pPr marL="457200" lvl="1" indent="0" algn="ctr">
              <a:buNone/>
              <a:defRPr/>
            </a:pPr>
            <a:r>
              <a:rPr lang="en-US" dirty="0" smtClean="0"/>
              <a:t>                              ↓  </a:t>
            </a:r>
            <a:r>
              <a:rPr lang="en-US" sz="2000" dirty="0" smtClean="0"/>
              <a:t>Cote et al.  (2008)</a:t>
            </a:r>
            <a:endParaRPr lang="en-US" dirty="0" smtClean="0"/>
          </a:p>
          <a:p>
            <a:pPr marL="45720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Fractional k-server algorithm on HST</a:t>
            </a:r>
          </a:p>
          <a:p>
            <a:pPr marL="45720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           ↓    </a:t>
            </a:r>
            <a:r>
              <a:rPr lang="en-US" sz="2000" dirty="0" smtClean="0"/>
              <a:t>O(1)</a:t>
            </a:r>
            <a:endParaRPr lang="en-US" dirty="0" smtClean="0"/>
          </a:p>
          <a:p>
            <a:pPr marL="45720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Randomized k-server algorithm on HST</a:t>
            </a:r>
          </a:p>
          <a:p>
            <a:pPr marL="457200" lvl="1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200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This gives a O(</a:t>
            </a:r>
            <a:r>
              <a:rPr lang="en-US" i="1" dirty="0" smtClean="0"/>
              <a:t>l log(</a:t>
            </a:r>
            <a:r>
              <a:rPr lang="en-US" i="1" dirty="0" err="1" smtClean="0"/>
              <a:t>kl</a:t>
            </a:r>
            <a:r>
              <a:rPr lang="en-US" i="1" dirty="0" smtClean="0"/>
              <a:t>)</a:t>
            </a:r>
            <a:r>
              <a:rPr lang="en-US" dirty="0" smtClean="0"/>
              <a:t>)-competitive algorithm for the k server problem on an HST of depth </a:t>
            </a:r>
            <a:r>
              <a:rPr lang="en-US" i="1" dirty="0" smtClean="0"/>
              <a:t>l.</a:t>
            </a:r>
            <a:endParaRPr lang="en-US" sz="1300" i="1" dirty="0" smtClean="0"/>
          </a:p>
          <a:p>
            <a:pPr marL="514350" indent="-514350">
              <a:buNone/>
            </a:pPr>
            <a:r>
              <a:rPr lang="en-US" sz="1300" i="1" dirty="0" smtClean="0"/>
              <a:t>	</a:t>
            </a:r>
            <a:endParaRPr lang="en-US" sz="1200" i="1" dirty="0" smtClean="0"/>
          </a:p>
          <a:p>
            <a:pPr marL="514350" indent="-514350">
              <a:buNone/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FF0000"/>
                </a:solidFill>
              </a:rPr>
              <a:t>It depends on l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A55D0-6BA0-4817-9E40-639017272EEC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19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 depth of HST may be </a:t>
            </a:r>
            <a:r>
              <a:rPr lang="en-US" dirty="0" smtClean="0">
                <a:latin typeface="Symbol" pitchFamily="18" charset="2"/>
                <a:sym typeface="Symbol" pitchFamily="18" charset="2"/>
              </a:rPr>
              <a:t>( </a:t>
            </a:r>
            <a:r>
              <a:rPr lang="en-US" dirty="0" smtClean="0">
                <a:latin typeface="+mj-lt"/>
                <a:sym typeface="Symbol" pitchFamily="18" charset="2"/>
              </a:rPr>
              <a:t>log </a:t>
            </a:r>
            <a:r>
              <a:rPr lang="en-US" dirty="0" smtClean="0">
                <a:latin typeface="+mj-lt"/>
                <a:sym typeface="Symbol"/>
              </a:rPr>
              <a:t>).</a:t>
            </a:r>
          </a:p>
          <a:p>
            <a:r>
              <a:rPr lang="en-US" dirty="0" smtClean="0">
                <a:latin typeface="+mj-lt"/>
                <a:sym typeface="Symbol"/>
              </a:rPr>
              <a:t>But  can be 2</a:t>
            </a:r>
            <a:r>
              <a:rPr lang="en-US" baseline="30000" dirty="0" smtClean="0">
                <a:latin typeface="Symbol" pitchFamily="18" charset="2"/>
                <a:sym typeface="Symbol" pitchFamily="18" charset="2"/>
              </a:rPr>
              <a:t>(</a:t>
            </a:r>
            <a:r>
              <a:rPr lang="en-US" baseline="30000" dirty="0" smtClean="0">
                <a:sym typeface="Symbol" pitchFamily="18" charset="2"/>
              </a:rPr>
              <a:t>n</a:t>
            </a:r>
            <a:r>
              <a:rPr lang="en-US" baseline="30000" dirty="0" smtClean="0">
                <a:sym typeface="Symbol"/>
              </a:rPr>
              <a:t>)</a:t>
            </a:r>
          </a:p>
          <a:p>
            <a:r>
              <a:rPr lang="en-US" dirty="0" smtClean="0"/>
              <a:t>This leads competitiveness to be </a:t>
            </a:r>
            <a:r>
              <a:rPr lang="en-US" dirty="0" smtClean="0">
                <a:solidFill>
                  <a:srgbClr val="FF0000"/>
                </a:solidFill>
              </a:rPr>
              <a:t>polynomial</a:t>
            </a:r>
            <a:r>
              <a:rPr lang="en-US" dirty="0" smtClean="0"/>
              <a:t> in n.</a:t>
            </a:r>
          </a:p>
          <a:p>
            <a:r>
              <a:rPr lang="en-US" dirty="0" smtClean="0"/>
              <a:t>Then what to do?</a:t>
            </a:r>
          </a:p>
          <a:p>
            <a:r>
              <a:rPr lang="en-US" dirty="0" smtClean="0"/>
              <a:t>To deal with this, use </a:t>
            </a:r>
            <a:r>
              <a:rPr lang="en-US" dirty="0" smtClean="0">
                <a:solidFill>
                  <a:srgbClr val="FF0000"/>
                </a:solidFill>
              </a:rPr>
              <a:t>weighted HST </a:t>
            </a:r>
            <a:r>
              <a:rPr lang="en-US" dirty="0" smtClean="0"/>
              <a:t>instead of uniform one. </a:t>
            </a:r>
            <a:r>
              <a:rPr lang="en-US" sz="1800" dirty="0" smtClean="0"/>
              <a:t>(We’ll briefly touch on this)</a:t>
            </a:r>
            <a:endParaRPr lang="en-US" dirty="0" smtClean="0"/>
          </a:p>
          <a:p>
            <a:r>
              <a:rPr lang="en-US" dirty="0" smtClean="0"/>
              <a:t>Weighted HST has depth </a:t>
            </a:r>
            <a:r>
              <a:rPr lang="en-US" i="1" dirty="0" smtClean="0"/>
              <a:t>l=O(log n)</a:t>
            </a:r>
            <a:r>
              <a:rPr lang="en-US" dirty="0" smtClean="0"/>
              <a:t> .</a:t>
            </a:r>
          </a:p>
          <a:p>
            <a:r>
              <a:rPr lang="en-US" dirty="0" smtClean="0"/>
              <a:t>Thus final competitiveness depends on n and k which is </a:t>
            </a:r>
            <a:r>
              <a:rPr lang="en-US" dirty="0" err="1" smtClean="0"/>
              <a:t>polylogarithmic</a:t>
            </a:r>
            <a:r>
              <a:rPr lang="en-US" dirty="0" smtClean="0"/>
              <a:t>.</a:t>
            </a:r>
            <a:endParaRPr lang="en-US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Authors have developed first </a:t>
            </a:r>
            <a:r>
              <a:rPr lang="en-US" sz="2400" b="1" dirty="0" err="1" smtClean="0">
                <a:solidFill>
                  <a:srgbClr val="FF0000"/>
                </a:solidFill>
              </a:rPr>
              <a:t>polylogarithmic</a:t>
            </a:r>
            <a:r>
              <a:rPr lang="en-US" sz="2400" b="1" dirty="0" smtClean="0"/>
              <a:t>-</a:t>
            </a:r>
            <a:r>
              <a:rPr lang="en-US" sz="2400" dirty="0" smtClean="0"/>
              <a:t>competitive </a:t>
            </a:r>
            <a:r>
              <a:rPr lang="en-US" sz="2400" b="1" dirty="0" smtClean="0">
                <a:solidFill>
                  <a:srgbClr val="FF0000"/>
                </a:solidFill>
              </a:rPr>
              <a:t>randomized online </a:t>
            </a:r>
            <a:r>
              <a:rPr lang="en-US" sz="2400" dirty="0" smtClean="0"/>
              <a:t>algorithm for the </a:t>
            </a:r>
            <a:r>
              <a:rPr lang="en-US" sz="2400" b="1" dirty="0" smtClean="0">
                <a:solidFill>
                  <a:srgbClr val="FF0000"/>
                </a:solidFill>
              </a:rPr>
              <a:t>k-server problem</a:t>
            </a:r>
            <a:r>
              <a:rPr lang="en-US" sz="2400" dirty="0" smtClean="0"/>
              <a:t> on an arbitrary finite </a:t>
            </a:r>
            <a:r>
              <a:rPr lang="en-US" sz="2400" b="1" dirty="0" smtClean="0">
                <a:solidFill>
                  <a:srgbClr val="FF0000"/>
                </a:solidFill>
              </a:rPr>
              <a:t>metric space</a:t>
            </a:r>
            <a:r>
              <a:rPr lang="en-US" sz="2400" dirty="0" smtClean="0"/>
              <a:t>. </a:t>
            </a:r>
          </a:p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Competitive ratio </a:t>
            </a:r>
            <a:r>
              <a:rPr lang="en-US" sz="2400" dirty="0" smtClean="0"/>
              <a:t>of  </a:t>
            </a:r>
            <a:r>
              <a:rPr lang="en-US" sz="2400" i="1" dirty="0" smtClean="0"/>
              <a:t>O(log</a:t>
            </a:r>
            <a:r>
              <a:rPr lang="en-US" sz="2400" i="1" baseline="30000" dirty="0" smtClean="0"/>
              <a:t>2</a:t>
            </a:r>
            <a:r>
              <a:rPr lang="en-US" sz="2400" i="1" dirty="0" smtClean="0"/>
              <a:t>k log</a:t>
            </a:r>
            <a:r>
              <a:rPr lang="en-US" sz="2400" i="1" baseline="30000" dirty="0" smtClean="0"/>
              <a:t>3</a:t>
            </a:r>
            <a:r>
              <a:rPr lang="en-US" sz="2400" i="1" dirty="0" smtClean="0"/>
              <a:t>n </a:t>
            </a:r>
            <a:r>
              <a:rPr lang="en-US" sz="2400" i="1" dirty="0" err="1" smtClean="0"/>
              <a:t>loglogn</a:t>
            </a:r>
            <a:r>
              <a:rPr lang="en-US" sz="2400" i="1" dirty="0" smtClean="0"/>
              <a:t>)</a:t>
            </a:r>
            <a:r>
              <a:rPr lang="en-US" sz="2400" dirty="0" smtClean="0"/>
              <a:t> have been reported on n point metric space.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EF92-F8CB-4ABD-B68B-CE60537FCC98}" type="datetime1">
              <a:rPr lang="en-IN" smtClean="0"/>
              <a:pPr/>
              <a:t>04-04-2012</a:t>
            </a:fld>
            <a:endParaRPr lang="en-IN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214686"/>
            <a:ext cx="8143932" cy="928694"/>
          </a:xfrm>
        </p:spPr>
        <p:txBody>
          <a:bodyPr/>
          <a:lstStyle/>
          <a:p>
            <a:pPr algn="ctr"/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3EF72-8368-4A28-9DFD-E1ADC84BD2D0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20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Space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5CC06-9DC1-446C-9922-FB5C9D4097CB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500034" y="1000108"/>
            <a:ext cx="8643966" cy="5214974"/>
          </a:xfrm>
        </p:spPr>
        <p:txBody>
          <a:bodyPr/>
          <a:lstStyle/>
          <a:p>
            <a:endParaRPr lang="en-US" altLang="zh-TW" dirty="0" smtClean="0">
              <a:latin typeface="Times New Roman" pitchFamily="18" charset="0"/>
            </a:endParaRPr>
          </a:p>
          <a:p>
            <a:r>
              <a:rPr lang="en-US" altLang="zh-TW" dirty="0" smtClean="0">
                <a:latin typeface="Times New Roman" pitchFamily="18" charset="0"/>
              </a:rPr>
              <a:t>A </a:t>
            </a:r>
            <a:r>
              <a:rPr lang="en-US" altLang="zh-TW" dirty="0" smtClean="0">
                <a:latin typeface="Times New Roman" pitchFamily="18" charset="0"/>
              </a:rPr>
              <a:t>metric space </a:t>
            </a:r>
            <a:r>
              <a:rPr lang="en-US" altLang="zh-TW" i="1" dirty="0" smtClean="0">
                <a:latin typeface="Times New Roman" pitchFamily="18" charset="0"/>
              </a:rPr>
              <a:t>M</a:t>
            </a:r>
            <a:r>
              <a:rPr lang="en-US" altLang="zh-TW" dirty="0" smtClean="0">
                <a:latin typeface="Times New Roman" pitchFamily="18" charset="0"/>
              </a:rPr>
              <a:t> = (</a:t>
            </a:r>
            <a:r>
              <a:rPr lang="en-US" altLang="zh-TW" i="1" dirty="0" smtClean="0">
                <a:latin typeface="Times New Roman" pitchFamily="18" charset="0"/>
              </a:rPr>
              <a:t>V</a:t>
            </a:r>
            <a:r>
              <a:rPr lang="en-US" altLang="zh-TW" dirty="0" smtClean="0">
                <a:latin typeface="Times New Roman" pitchFamily="18" charset="0"/>
              </a:rPr>
              <a:t>, </a:t>
            </a:r>
            <a:r>
              <a:rPr lang="en-US" altLang="zh-TW" i="1" dirty="0" smtClean="0">
                <a:latin typeface="Times New Roman" pitchFamily="18" charset="0"/>
              </a:rPr>
              <a:t>d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</a:rPr>
              <a:t>consists of a set of points</a:t>
            </a:r>
            <a:r>
              <a:rPr lang="en-US" altLang="zh-TW" i="1" dirty="0" smtClean="0">
                <a:latin typeface="Times New Roman" pitchFamily="18" charset="0"/>
              </a:rPr>
              <a:t> V </a:t>
            </a:r>
            <a:r>
              <a:rPr lang="en-US" altLang="zh-TW" dirty="0" smtClean="0">
                <a:latin typeface="Times New Roman" pitchFamily="18" charset="0"/>
              </a:rPr>
              <a:t>with a distance function </a:t>
            </a:r>
            <a:r>
              <a:rPr lang="en-US" altLang="zh-TW" i="1" dirty="0" smtClean="0">
                <a:latin typeface="Times New Roman" pitchFamily="18" charset="0"/>
              </a:rPr>
              <a:t>d:V  -&gt; R </a:t>
            </a:r>
            <a:r>
              <a:rPr lang="en-US" altLang="zh-TW" dirty="0" smtClean="0">
                <a:latin typeface="Times New Roman" pitchFamily="18" charset="0"/>
              </a:rPr>
              <a:t>satisfying the following properties</a:t>
            </a:r>
            <a:r>
              <a:rPr lang="en-US" altLang="zh-TW" i="1" dirty="0" smtClean="0">
                <a:latin typeface="Times New Roman" pitchFamily="18" charset="0"/>
              </a:rPr>
              <a:t>: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</a:rPr>
              <a:t>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u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v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</a:rPr>
              <a:t>=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</a:rPr>
              <a:t>0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i="1" dirty="0" err="1" smtClean="0">
                <a:latin typeface="Times New Roman" pitchFamily="18" charset="0"/>
              </a:rPr>
              <a:t>iff</a:t>
            </a:r>
            <a:r>
              <a:rPr lang="en-US" altLang="zh-TW" i="1" dirty="0" smtClean="0">
                <a:latin typeface="Times New Roman" pitchFamily="18" charset="0"/>
              </a:rPr>
              <a:t> u </a:t>
            </a:r>
            <a:r>
              <a:rPr lang="en-US" altLang="zh-TW" dirty="0" smtClean="0">
                <a:latin typeface="Times New Roman" pitchFamily="18" charset="0"/>
              </a:rPr>
              <a:t>=</a:t>
            </a:r>
            <a:r>
              <a:rPr lang="en-US" altLang="zh-TW" i="1" dirty="0" smtClean="0">
                <a:latin typeface="Times New Roman" pitchFamily="18" charset="0"/>
              </a:rPr>
              <a:t> v.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</a:rPr>
              <a:t>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u,v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≥ </a:t>
            </a:r>
            <a:r>
              <a:rPr lang="en-US" altLang="zh-TW" dirty="0" smtClean="0">
                <a:latin typeface="Times New Roman" pitchFamily="18" charset="0"/>
              </a:rPr>
              <a:t>0 </a:t>
            </a:r>
            <a:r>
              <a:rPr lang="en-US" altLang="zh-TW" i="1" dirty="0" smtClean="0">
                <a:latin typeface="Times New Roman" pitchFamily="18" charset="0"/>
              </a:rPr>
              <a:t>for all u, v</a:t>
            </a:r>
            <a:r>
              <a:rPr lang="en-US" altLang="zh-TW" i="1" dirty="0" smtClean="0">
                <a:latin typeface="Times New Roman" pitchFamily="18" charset="0"/>
                <a:sym typeface="Symbol"/>
              </a:rPr>
              <a:t></a:t>
            </a:r>
            <a:r>
              <a:rPr lang="en-US" altLang="zh-TW" i="1" dirty="0" smtClean="0">
                <a:latin typeface="Times New Roman" pitchFamily="18" charset="0"/>
              </a:rPr>
              <a:t> V.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</a:rPr>
              <a:t>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u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v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</a:rPr>
              <a:t>=</a:t>
            </a:r>
            <a:r>
              <a:rPr lang="en-US" altLang="zh-TW" i="1" dirty="0" smtClean="0">
                <a:latin typeface="Times New Roman" pitchFamily="18" charset="0"/>
              </a:rPr>
              <a:t> 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v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u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for all u, v</a:t>
            </a:r>
            <a:r>
              <a:rPr lang="en-US" altLang="zh-TW" i="1" dirty="0" smtClean="0">
                <a:latin typeface="Times New Roman" pitchFamily="18" charset="0"/>
                <a:sym typeface="Symbol"/>
              </a:rPr>
              <a:t> </a:t>
            </a:r>
            <a:r>
              <a:rPr lang="en-US" altLang="zh-TW" i="1" dirty="0" smtClean="0">
                <a:latin typeface="Times New Roman" pitchFamily="18" charset="0"/>
              </a:rPr>
              <a:t>V.</a:t>
            </a:r>
          </a:p>
          <a:p>
            <a:pPr lvl="1"/>
            <a:r>
              <a:rPr lang="en-US" altLang="zh-TW" i="1" dirty="0" smtClean="0">
                <a:latin typeface="Times New Roman" pitchFamily="18" charset="0"/>
              </a:rPr>
              <a:t>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u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v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</a:t>
            </a:r>
            <a:r>
              <a:rPr lang="en-US" altLang="zh-TW" dirty="0" smtClean="0">
                <a:latin typeface="Times New Roman" pitchFamily="18" charset="0"/>
              </a:rPr>
              <a:t>+</a:t>
            </a:r>
            <a:r>
              <a:rPr lang="en-US" altLang="zh-TW" i="1" dirty="0" smtClean="0">
                <a:latin typeface="Times New Roman" pitchFamily="18" charset="0"/>
              </a:rPr>
              <a:t> 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v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w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≥ d</a:t>
            </a:r>
            <a:r>
              <a:rPr lang="en-US" altLang="zh-TW" dirty="0" smtClean="0">
                <a:latin typeface="Times New Roman" pitchFamily="18" charset="0"/>
              </a:rPr>
              <a:t>(</a:t>
            </a:r>
            <a:r>
              <a:rPr lang="en-US" altLang="zh-TW" i="1" dirty="0" err="1" smtClean="0">
                <a:latin typeface="Times New Roman" pitchFamily="18" charset="0"/>
              </a:rPr>
              <a:t>u</a:t>
            </a:r>
            <a:r>
              <a:rPr lang="en-US" altLang="zh-TW" dirty="0" err="1" smtClean="0">
                <a:latin typeface="Times New Roman" pitchFamily="18" charset="0"/>
              </a:rPr>
              <a:t>,</a:t>
            </a:r>
            <a:r>
              <a:rPr lang="en-US" altLang="zh-TW" i="1" dirty="0" err="1" smtClean="0">
                <a:latin typeface="Times New Roman" pitchFamily="18" charset="0"/>
              </a:rPr>
              <a:t>w</a:t>
            </a:r>
            <a:r>
              <a:rPr lang="en-US" altLang="zh-TW" dirty="0" smtClean="0">
                <a:latin typeface="Times New Roman" pitchFamily="18" charset="0"/>
              </a:rPr>
              <a:t>)</a:t>
            </a:r>
            <a:r>
              <a:rPr lang="en-US" altLang="zh-TW" i="1" dirty="0" smtClean="0">
                <a:latin typeface="Times New Roman" pitchFamily="18" charset="0"/>
              </a:rPr>
              <a:t> for all u, v, w </a:t>
            </a:r>
            <a:r>
              <a:rPr lang="en-US" altLang="zh-TW" i="1" dirty="0" smtClean="0">
                <a:latin typeface="Times New Roman" pitchFamily="18" charset="0"/>
                <a:sym typeface="Symbol"/>
              </a:rPr>
              <a:t> </a:t>
            </a:r>
            <a:r>
              <a:rPr lang="en-US" altLang="zh-TW" i="1" dirty="0" smtClean="0">
                <a:latin typeface="Times New Roman" pitchFamily="18" charset="0"/>
              </a:rPr>
              <a:t>V.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229600" cy="919146"/>
          </a:xfrm>
        </p:spPr>
        <p:txBody>
          <a:bodyPr/>
          <a:lstStyle/>
          <a:p>
            <a:pPr eaLnBrk="1" hangingPunct="1"/>
            <a:r>
              <a:rPr lang="en-US" dirty="0" smtClean="0"/>
              <a:t>The k-server Problem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0108"/>
            <a:ext cx="8382000" cy="547689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endParaRPr lang="en-US" sz="26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600" dirty="0" smtClean="0">
                <a:solidFill>
                  <a:srgbClr val="FF0000"/>
                </a:solidFill>
              </a:rPr>
              <a:t>k servers</a:t>
            </a:r>
            <a:r>
              <a:rPr lang="en-US" sz="2600" dirty="0" smtClean="0"/>
              <a:t> located at some points of an arbitrary </a:t>
            </a:r>
            <a:r>
              <a:rPr lang="en-US" sz="2600" dirty="0" smtClean="0">
                <a:solidFill>
                  <a:srgbClr val="FF0000"/>
                </a:solidFill>
              </a:rPr>
              <a:t>n-point metric space</a:t>
            </a:r>
            <a:r>
              <a:rPr lang="en-US" sz="2600" dirty="0" smtClean="0"/>
              <a:t> (i.e. k&lt;n).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endParaRPr lang="en-US" sz="2600" dirty="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</a:pPr>
            <a:r>
              <a:rPr lang="en-US" sz="2600" dirty="0" smtClean="0"/>
              <a:t>At each time step, requests arrive at a point of the metric space.</a:t>
            </a:r>
          </a:p>
          <a:p>
            <a:pPr eaLnBrk="1" hangingPunct="1">
              <a:lnSpc>
                <a:spcPct val="80000"/>
              </a:lnSpc>
              <a:spcAft>
                <a:spcPts val="1800"/>
              </a:spcAft>
            </a:pPr>
            <a:r>
              <a:rPr lang="en-US" sz="2600" dirty="0" smtClean="0"/>
              <a:t>To serve request: 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n-US" sz="2200" dirty="0" smtClean="0"/>
              <a:t>If there is server at the point- </a:t>
            </a:r>
            <a:r>
              <a:rPr lang="en-US" sz="2200" dirty="0" smtClean="0">
                <a:solidFill>
                  <a:srgbClr val="0000FF"/>
                </a:solidFill>
              </a:rPr>
              <a:t>do nothing</a:t>
            </a:r>
          </a:p>
          <a:p>
            <a:pPr lvl="1">
              <a:lnSpc>
                <a:spcPct val="80000"/>
              </a:lnSpc>
              <a:spcAft>
                <a:spcPts val="1800"/>
              </a:spcAft>
            </a:pPr>
            <a:r>
              <a:rPr lang="en-US" dirty="0" smtClean="0"/>
              <a:t>Else: </a:t>
            </a:r>
            <a:r>
              <a:rPr lang="en-US" dirty="0" smtClean="0">
                <a:solidFill>
                  <a:srgbClr val="0000FF"/>
                </a:solidFill>
              </a:rPr>
              <a:t>move</a:t>
            </a:r>
            <a:r>
              <a:rPr lang="en-US" dirty="0" smtClean="0"/>
              <a:t> a server to request point.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r>
              <a:rPr lang="en-US" sz="2600" b="1" dirty="0" smtClean="0">
                <a:solidFill>
                  <a:srgbClr val="0000FF"/>
                </a:solidFill>
              </a:rPr>
              <a:t>Goal</a:t>
            </a:r>
            <a:r>
              <a:rPr lang="en-US" sz="2600" dirty="0" smtClean="0"/>
              <a:t>: Minimize </a:t>
            </a:r>
            <a:r>
              <a:rPr lang="en-US" sz="2600" dirty="0" smtClean="0">
                <a:solidFill>
                  <a:srgbClr val="FF0000"/>
                </a:solidFill>
              </a:rPr>
              <a:t>total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FF0000"/>
                </a:solidFill>
              </a:rPr>
              <a:t>distance </a:t>
            </a:r>
            <a:r>
              <a:rPr lang="en-US" sz="2600" dirty="0" smtClean="0"/>
              <a:t>traveled by servers.</a:t>
            </a: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spcAft>
                <a:spcPct val="20000"/>
              </a:spcAft>
              <a:buFontTx/>
              <a:buNone/>
            </a:pP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2BFF7-3AC8-4EBB-98C7-577A5F3D9F19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4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82FE4-E305-43FE-8539-8832481C7421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Two situations</a:t>
            </a:r>
          </a:p>
          <a:p>
            <a:r>
              <a:rPr lang="en-US" altLang="zh-TW" dirty="0" smtClean="0"/>
              <a:t>Have knowledge of request sequence in advance</a:t>
            </a:r>
          </a:p>
          <a:p>
            <a:pPr lvl="1"/>
            <a:r>
              <a:rPr lang="en-US" altLang="zh-TW" dirty="0" smtClean="0"/>
              <a:t>Offline approach</a:t>
            </a:r>
          </a:p>
          <a:p>
            <a:r>
              <a:rPr lang="en-US" altLang="zh-TW" dirty="0" smtClean="0"/>
              <a:t>Have no any idea at all.</a:t>
            </a:r>
          </a:p>
          <a:p>
            <a:pPr lvl="1"/>
            <a:r>
              <a:rPr lang="en-US" altLang="zh-TW" dirty="0" smtClean="0"/>
              <a:t>it is online.</a:t>
            </a:r>
          </a:p>
          <a:p>
            <a:pPr lvl="1"/>
            <a:endParaRPr lang="en-US" altLang="zh-TW" dirty="0" smtClean="0"/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</a:t>
            </a:r>
            <a:r>
              <a:rPr lang="en-US" altLang="zh-TW" b="1" dirty="0" smtClean="0">
                <a:solidFill>
                  <a:schemeClr val="tx2"/>
                </a:solidFill>
              </a:rPr>
              <a:t>Whether Knowledge of request sequence affects the algorithm performance?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YES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467C4-B3BA-4EAA-8D88-78DB54AFFF2F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three points and 2 servers (</a:t>
            </a:r>
            <a:r>
              <a:rPr lang="en-US" dirty="0" err="1" smtClean="0"/>
              <a:t>i.e</a:t>
            </a:r>
            <a:r>
              <a:rPr lang="en-US" dirty="0" smtClean="0"/>
              <a:t> n=3 and k=2)</a:t>
            </a:r>
          </a:p>
          <a:p>
            <a:pPr>
              <a:buNone/>
            </a:pPr>
            <a:r>
              <a:rPr lang="en-US" dirty="0" smtClean="0"/>
              <a:t>Consider offline case</a:t>
            </a:r>
          </a:p>
          <a:p>
            <a:r>
              <a:rPr lang="en-US" dirty="0" smtClean="0"/>
              <a:t>If the known request sequence is 1,2,1,2,1,2…….</a:t>
            </a:r>
          </a:p>
          <a:p>
            <a:pPr lvl="1"/>
            <a:r>
              <a:rPr lang="en-US" dirty="0" smtClean="0"/>
              <a:t>We can move server 2 to location 2.</a:t>
            </a:r>
          </a:p>
          <a:p>
            <a:pPr>
              <a:buNone/>
            </a:pPr>
            <a:r>
              <a:rPr lang="en-US" dirty="0" smtClean="0"/>
              <a:t>Consider the same sequence in online case:</a:t>
            </a:r>
          </a:p>
          <a:p>
            <a:endParaRPr lang="en-US" dirty="0"/>
          </a:p>
        </p:txBody>
      </p:sp>
      <p:cxnSp>
        <p:nvCxnSpPr>
          <p:cNvPr id="8" name="Straight Connector 8"/>
          <p:cNvCxnSpPr>
            <a:cxnSpLocks noChangeShapeType="1"/>
          </p:cNvCxnSpPr>
          <p:nvPr/>
        </p:nvCxnSpPr>
        <p:spPr bwMode="auto">
          <a:xfrm>
            <a:off x="457200" y="5791200"/>
            <a:ext cx="8229600" cy="0"/>
          </a:xfrm>
          <a:prstGeom prst="line">
            <a:avLst/>
          </a:prstGeom>
          <a:noFill/>
          <a:ln w="444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Oval 12"/>
          <p:cNvSpPr/>
          <p:nvPr/>
        </p:nvSpPr>
        <p:spPr>
          <a:xfrm>
            <a:off x="428596" y="5588765"/>
            <a:ext cx="285752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786050" y="5577078"/>
            <a:ext cx="285752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429652" y="5643578"/>
            <a:ext cx="285752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28596" y="561481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6050" y="555057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402498" y="564357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7902432" y="4841135"/>
            <a:ext cx="884410" cy="642942"/>
            <a:chOff x="7902432" y="4841135"/>
            <a:chExt cx="884410" cy="642942"/>
          </a:xfrm>
        </p:grpSpPr>
        <p:sp>
          <p:nvSpPr>
            <p:cNvPr id="17" name="5-Point Star 16"/>
            <p:cNvSpPr/>
            <p:nvPr/>
          </p:nvSpPr>
          <p:spPr>
            <a:xfrm>
              <a:off x="8215338" y="4841135"/>
              <a:ext cx="571504" cy="642942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902432" y="50006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2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401706" y="4786322"/>
            <a:ext cx="812972" cy="642942"/>
            <a:chOff x="2401706" y="4786322"/>
            <a:chExt cx="812972" cy="642942"/>
          </a:xfrm>
        </p:grpSpPr>
        <p:sp>
          <p:nvSpPr>
            <p:cNvPr id="16" name="5-Point Star 15"/>
            <p:cNvSpPr/>
            <p:nvPr/>
          </p:nvSpPr>
          <p:spPr>
            <a:xfrm>
              <a:off x="2643174" y="4786322"/>
              <a:ext cx="571504" cy="642942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401706" y="49884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357422" y="4000504"/>
            <a:ext cx="812972" cy="642942"/>
            <a:chOff x="2401706" y="4786322"/>
            <a:chExt cx="812972" cy="642942"/>
          </a:xfrm>
        </p:grpSpPr>
        <p:sp>
          <p:nvSpPr>
            <p:cNvPr id="26" name="5-Point Star 25"/>
            <p:cNvSpPr/>
            <p:nvPr/>
          </p:nvSpPr>
          <p:spPr>
            <a:xfrm>
              <a:off x="2643174" y="4786322"/>
              <a:ext cx="571504" cy="642942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01706" y="4988494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902432" y="4000504"/>
            <a:ext cx="884410" cy="642942"/>
            <a:chOff x="7902432" y="4841135"/>
            <a:chExt cx="884410" cy="642942"/>
          </a:xfrm>
        </p:grpSpPr>
        <p:sp>
          <p:nvSpPr>
            <p:cNvPr id="29" name="5-Point Star 28"/>
            <p:cNvSpPr/>
            <p:nvPr/>
          </p:nvSpPr>
          <p:spPr>
            <a:xfrm>
              <a:off x="8215338" y="4841135"/>
              <a:ext cx="571504" cy="642942"/>
            </a:xfrm>
            <a:prstGeom prst="star5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902432" y="500063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2</a:t>
              </a:r>
              <a:endParaRPr lang="en-US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84 -0.0074 L -0.60538 -0.008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479 -4.16185E-6 L 0.00521 -4.16185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0"/>
                            </p:stCondLst>
                            <p:childTnLst>
                              <p:par>
                                <p:cTn id="51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2.31214E-6 L 3.61111E-6 -2.31214E-6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Analogue: </a:t>
            </a:r>
            <a:r>
              <a:rPr lang="en-US" i="1" dirty="0" smtClean="0"/>
              <a:t>k </a:t>
            </a:r>
            <a:r>
              <a:rPr lang="en-US" dirty="0" smtClean="0"/>
              <a:t>server=Paging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CDD03-ED69-413E-9E5D-6132CE61464D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7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2714620"/>
            <a:ext cx="7772400" cy="3500462"/>
          </a:xfrm>
        </p:spPr>
        <p:txBody>
          <a:bodyPr>
            <a:noAutofit/>
          </a:bodyPr>
          <a:lstStyle/>
          <a:p>
            <a:r>
              <a:rPr lang="en-US" sz="2000" dirty="0" smtClean="0"/>
              <a:t>Universe of </a:t>
            </a:r>
            <a:r>
              <a:rPr lang="en-US" sz="2000" dirty="0" smtClean="0">
                <a:solidFill>
                  <a:srgbClr val="FF0000"/>
                </a:solidFill>
              </a:rPr>
              <a:t>n</a:t>
            </a:r>
            <a:r>
              <a:rPr lang="en-US" sz="2000" dirty="0" smtClean="0"/>
              <a:t> pages, cache of size </a:t>
            </a:r>
            <a:r>
              <a:rPr lang="en-US" sz="2000" dirty="0" smtClean="0">
                <a:solidFill>
                  <a:srgbClr val="FF0000"/>
                </a:solidFill>
              </a:rPr>
              <a:t>k&lt;n.</a:t>
            </a:r>
          </a:p>
          <a:p>
            <a:r>
              <a:rPr lang="en-US" sz="2000" dirty="0" smtClean="0"/>
              <a:t>In each round,  a page request arrive</a:t>
            </a:r>
          </a:p>
          <a:p>
            <a:pPr lvl="1"/>
            <a:r>
              <a:rPr lang="en-US" sz="1600" dirty="0" smtClean="0"/>
              <a:t>If requested page is </a:t>
            </a:r>
            <a:r>
              <a:rPr lang="en-US" sz="1600" dirty="0" smtClean="0">
                <a:solidFill>
                  <a:srgbClr val="0000FF"/>
                </a:solidFill>
              </a:rPr>
              <a:t>already</a:t>
            </a:r>
            <a:r>
              <a:rPr lang="en-US" sz="1600" dirty="0" smtClean="0"/>
              <a:t> in cache: Do nothing.</a:t>
            </a:r>
          </a:p>
          <a:p>
            <a:pPr lvl="1"/>
            <a:r>
              <a:rPr lang="en-US" sz="1600" dirty="0" smtClean="0"/>
              <a:t>Otherwise, cache </a:t>
            </a:r>
            <a:r>
              <a:rPr lang="en-US" sz="1600" dirty="0" smtClean="0">
                <a:solidFill>
                  <a:srgbClr val="FF0000"/>
                </a:solidFill>
              </a:rPr>
              <a:t>miss</a:t>
            </a:r>
            <a:r>
              <a:rPr lang="en-US" sz="1600" dirty="0" smtClean="0"/>
              <a:t>!</a:t>
            </a:r>
          </a:p>
          <a:p>
            <a:pPr>
              <a:spcAft>
                <a:spcPct val="45000"/>
              </a:spcAft>
              <a:buNone/>
            </a:pPr>
            <a:endParaRPr lang="en-US" sz="400" b="1" dirty="0" smtClean="0">
              <a:solidFill>
                <a:srgbClr val="FF0000"/>
              </a:solidFill>
            </a:endParaRPr>
          </a:p>
          <a:p>
            <a:pPr>
              <a:spcAft>
                <a:spcPct val="45000"/>
              </a:spcAft>
              <a:buNone/>
            </a:pPr>
            <a:r>
              <a:rPr lang="en-US" sz="2000" b="1" dirty="0" smtClean="0">
                <a:solidFill>
                  <a:srgbClr val="0000FF"/>
                </a:solidFill>
              </a:rPr>
              <a:t>Cache miss:</a:t>
            </a:r>
            <a:r>
              <a:rPr lang="en-US" sz="2000" dirty="0" smtClean="0">
                <a:solidFill>
                  <a:srgbClr val="FF0000"/>
                </a:solidFill>
              </a:rPr>
              <a:t> fetch</a:t>
            </a:r>
            <a:r>
              <a:rPr lang="en-US" sz="2000" dirty="0" smtClean="0"/>
              <a:t> page into the cache, (possibly) evicting some other page</a:t>
            </a:r>
          </a:p>
          <a:p>
            <a:pPr>
              <a:spcAft>
                <a:spcPct val="45000"/>
              </a:spcAft>
              <a:buNone/>
            </a:pPr>
            <a:r>
              <a:rPr lang="en-US" sz="2000" b="1" u="sng" dirty="0" smtClean="0">
                <a:solidFill>
                  <a:srgbClr val="0000FF"/>
                </a:solidFill>
              </a:rPr>
              <a:t>Goal:</a:t>
            </a:r>
            <a:r>
              <a:rPr lang="en-US" sz="2000" dirty="0" smtClean="0"/>
              <a:t>  minimize number of </a:t>
            </a:r>
            <a:r>
              <a:rPr lang="en-US" sz="2000" dirty="0" smtClean="0">
                <a:solidFill>
                  <a:srgbClr val="FF0000"/>
                </a:solidFill>
              </a:rPr>
              <a:t>cache misses</a:t>
            </a:r>
          </a:p>
          <a:p>
            <a:pPr>
              <a:spcAft>
                <a:spcPct val="45000"/>
              </a:spcAft>
              <a:buNone/>
            </a:pPr>
            <a:r>
              <a:rPr lang="en-US" sz="2000" dirty="0" smtClean="0">
                <a:solidFill>
                  <a:srgbClr val="FF0000"/>
                </a:solidFill>
              </a:rPr>
              <a:t>A paging algorithm will decide which k items to retain in the cache in order to minimize the miss rate.</a:t>
            </a:r>
            <a:endParaRPr lang="en-US" sz="2000" dirty="0"/>
          </a:p>
        </p:txBody>
      </p:sp>
      <p:grpSp>
        <p:nvGrpSpPr>
          <p:cNvPr id="16" name="Group 15"/>
          <p:cNvGrpSpPr>
            <a:grpSpLocks/>
          </p:cNvGrpSpPr>
          <p:nvPr/>
        </p:nvGrpSpPr>
        <p:grpSpPr>
          <a:xfrm>
            <a:off x="870723" y="1268741"/>
            <a:ext cx="6862572" cy="1389888"/>
            <a:chOff x="571472" y="1451615"/>
            <a:chExt cx="7658128" cy="1834435"/>
          </a:xfrm>
        </p:grpSpPr>
        <p:pic>
          <p:nvPicPr>
            <p:cNvPr id="7" name="Picture 4" descr="computer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571472" y="1451615"/>
              <a:ext cx="1714512" cy="1834435"/>
            </a:xfrm>
            <a:prstGeom prst="rect">
              <a:avLst/>
            </a:prstGeom>
            <a:noFill/>
          </p:spPr>
        </p:pic>
        <p:pic>
          <p:nvPicPr>
            <p:cNvPr id="9" name="Picture 8" descr="memory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457556">
              <a:off x="5181600" y="1508775"/>
              <a:ext cx="890588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9" descr="harddrive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934200" y="1584975"/>
              <a:ext cx="1295400" cy="11890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1928794" y="2094557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3048000" y="1889773"/>
              <a:ext cx="1143000" cy="80256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/>
                <a:t>CPU </a:t>
              </a:r>
            </a:p>
            <a:p>
              <a:pPr algn="ctr"/>
              <a:r>
                <a:rPr lang="en-US" dirty="0"/>
                <a:t>cache</a:t>
              </a: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4343400" y="2118375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5943600" y="2118375"/>
              <a:ext cx="1066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6000760" y="2786058"/>
            <a:ext cx="3143240" cy="1144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en-US" dirty="0" smtClean="0"/>
              <a:t>Paging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 k-server on a </a:t>
            </a:r>
            <a:r>
              <a:rPr lang="en-US" dirty="0" smtClean="0">
                <a:solidFill>
                  <a:srgbClr val="0000FF"/>
                </a:solidFill>
              </a:rPr>
              <a:t>uniform metric</a:t>
            </a:r>
            <a:r>
              <a:rPr lang="en-US" dirty="0" smtClean="0"/>
              <a:t>.</a:t>
            </a:r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en-US" sz="100" dirty="0" smtClean="0"/>
              <a:t>c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page ≡ point; </a:t>
            </a:r>
            <a:r>
              <a:rPr lang="en-US" dirty="0" smtClean="0">
                <a:solidFill>
                  <a:srgbClr val="FF0000"/>
                </a:solidFill>
              </a:rPr>
              <a:t>server at location p</a:t>
            </a:r>
            <a:r>
              <a:rPr lang="en-US" dirty="0" smtClean="0"/>
              <a:t> =  </a:t>
            </a:r>
            <a:r>
              <a:rPr lang="en-US" dirty="0" smtClean="0">
                <a:solidFill>
                  <a:srgbClr val="0000FF"/>
                </a:solidFill>
              </a:rPr>
              <a:t>page p in cache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Analogue : </a:t>
            </a:r>
            <a:r>
              <a:rPr lang="en-US" i="1" dirty="0" smtClean="0"/>
              <a:t>k </a:t>
            </a:r>
            <a:r>
              <a:rPr lang="en-US" dirty="0" smtClean="0"/>
              <a:t>server=Paging(2)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53592-69E3-45AE-8027-09C6D318F856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8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Again : future is uncertain. So online algorithms are used.</a:t>
            </a:r>
          </a:p>
          <a:p>
            <a:r>
              <a:rPr lang="en-US" dirty="0" smtClean="0"/>
              <a:t>But, Best online algorithm known is LRU which is k-competitive. [</a:t>
            </a:r>
            <a:r>
              <a:rPr lang="en-US" dirty="0" err="1" smtClean="0">
                <a:solidFill>
                  <a:srgbClr val="0000FF"/>
                </a:solidFill>
              </a:rPr>
              <a:t>Sleator</a:t>
            </a:r>
            <a:r>
              <a:rPr lang="en-US" dirty="0" smtClean="0">
                <a:solidFill>
                  <a:srgbClr val="0000FF"/>
                </a:solidFill>
              </a:rPr>
              <a:t> and </a:t>
            </a:r>
            <a:r>
              <a:rPr lang="en-US" dirty="0" err="1" smtClean="0">
                <a:solidFill>
                  <a:srgbClr val="0000FF"/>
                </a:solidFill>
              </a:rPr>
              <a:t>Tarjan</a:t>
            </a:r>
            <a:r>
              <a:rPr lang="en-US" dirty="0" smtClean="0">
                <a:solidFill>
                  <a:srgbClr val="0000FF"/>
                </a:solidFill>
              </a:rPr>
              <a:t>, 1985].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20041-8169-43CD-B79F-F8AEE5FCC3C8}" type="datetime1">
              <a:rPr lang="en-IN" smtClean="0"/>
              <a:pPr/>
              <a:t>04-04-2012</a:t>
            </a:fld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EB8EB-1F5F-49A8-9E87-850A7C39B014}" type="slidenum">
              <a:rPr lang="en-IN" smtClean="0"/>
              <a:pPr/>
              <a:t>9</a:t>
            </a:fld>
            <a:endParaRPr lang="en-IN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Competitive Ratio: </a:t>
            </a:r>
          </a:p>
          <a:p>
            <a:pPr lvl="1"/>
            <a:r>
              <a:rPr lang="en-US" dirty="0" smtClean="0"/>
              <a:t>Ratio between the algorithm performance and the optimal offline algorithm's performance</a:t>
            </a:r>
          </a:p>
          <a:p>
            <a:r>
              <a:rPr lang="en-US" dirty="0" smtClean="0"/>
              <a:t>An algorithm is </a:t>
            </a:r>
            <a:r>
              <a:rPr lang="en-US" i="1" dirty="0" smtClean="0"/>
              <a:t>competitive</a:t>
            </a:r>
            <a:r>
              <a:rPr lang="en-US" dirty="0" smtClean="0"/>
              <a:t> if its </a:t>
            </a:r>
            <a:r>
              <a:rPr lang="en-US" i="1" dirty="0" smtClean="0"/>
              <a:t>competitive ratio is </a:t>
            </a:r>
            <a:r>
              <a:rPr lang="en-US" dirty="0" smtClean="0"/>
              <a:t>bounded.</a:t>
            </a:r>
          </a:p>
          <a:p>
            <a:r>
              <a:rPr lang="en-US" dirty="0" smtClean="0"/>
              <a:t>As an example: A online paging algorithm “ONLINE” is </a:t>
            </a:r>
            <a:r>
              <a:rPr lang="en-US" i="1" dirty="0" smtClean="0"/>
              <a:t>c</a:t>
            </a:r>
            <a:r>
              <a:rPr lang="en-US" dirty="0" smtClean="0"/>
              <a:t>-competitive if for a request sequence “R” if: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928794" y="5072074"/>
          <a:ext cx="5823279" cy="714380"/>
        </p:xfrm>
        <a:graphic>
          <a:graphicData uri="http://schemas.openxmlformats.org/presentationml/2006/ole">
            <p:oleObj spid="_x0000_s28674" name="Equation" r:id="rId3" imgW="3416040" imgH="41904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Calibri"/>
        <a:ea typeface=""/>
        <a:cs typeface=""/>
      </a:majorFont>
      <a:minorFont>
        <a:latin typeface="Cambria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5787</TotalTime>
  <Words>1152</Words>
  <Application>Microsoft Office PowerPoint</Application>
  <PresentationFormat>On-screen Show (4:3)</PresentationFormat>
  <Paragraphs>196</Paragraphs>
  <Slides>20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Equity</vt:lpstr>
      <vt:lpstr>Equation</vt:lpstr>
      <vt:lpstr>A Polylogarithmic-Competitive Algorithm for the k-Server Problem</vt:lpstr>
      <vt:lpstr>Contribution</vt:lpstr>
      <vt:lpstr>Metric Space</vt:lpstr>
      <vt:lpstr>The k-server Problem</vt:lpstr>
      <vt:lpstr>Slide 5</vt:lpstr>
      <vt:lpstr>Slide 6</vt:lpstr>
      <vt:lpstr>Analogue: k server=Paging</vt:lpstr>
      <vt:lpstr>Analogue : k server=Paging(2)</vt:lpstr>
      <vt:lpstr>Slide 9</vt:lpstr>
      <vt:lpstr>Analogue : k server=Paging(2)</vt:lpstr>
      <vt:lpstr>25 years of deterministic history</vt:lpstr>
      <vt:lpstr>Analogue : k server=Paging(3)</vt:lpstr>
      <vt:lpstr>25 years of randomized history</vt:lpstr>
      <vt:lpstr>Paper Result</vt:lpstr>
      <vt:lpstr>How to obtain such an algorithm?</vt:lpstr>
      <vt:lpstr>Allocation Problem and k server</vt:lpstr>
      <vt:lpstr>Allocation Problem and k server   cont…</vt:lpstr>
      <vt:lpstr>Outline of algorithm</vt:lpstr>
      <vt:lpstr>Slide 19</vt:lpstr>
      <vt:lpstr>Thanks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Compilers for embedded systems</dc:title>
  <dc:creator>Nikhil</dc:creator>
  <cp:lastModifiedBy>Kuldeep Garg</cp:lastModifiedBy>
  <cp:revision>610</cp:revision>
  <dcterms:created xsi:type="dcterms:W3CDTF">2010-10-26T19:09:07Z</dcterms:created>
  <dcterms:modified xsi:type="dcterms:W3CDTF">2012-04-04T08:24:30Z</dcterms:modified>
</cp:coreProperties>
</file>