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58" r:id="rId6"/>
    <p:sldId id="261" r:id="rId7"/>
    <p:sldId id="263" r:id="rId8"/>
    <p:sldId id="262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305" r:id="rId25"/>
    <p:sldId id="280" r:id="rId26"/>
    <p:sldId id="282" r:id="rId27"/>
    <p:sldId id="281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9" r:id="rId42"/>
    <p:sldId id="298" r:id="rId43"/>
    <p:sldId id="300" r:id="rId44"/>
    <p:sldId id="301" r:id="rId45"/>
    <p:sldId id="297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385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990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552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096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942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092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254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7131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641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241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68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055A-7983-409B-8D75-058F902D28D0}" type="datetimeFigureOut">
              <a:rPr lang="en-SG" smtClean="0"/>
              <a:t>3/4/2012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33E08-C498-4177-9796-9EB8B8474EA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760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 Networks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zichun@comp.nus.edu.sg</a:t>
            </a:r>
            <a:endParaRPr lang="en-SG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9800000">
            <a:off x="-7858" y="1390312"/>
            <a:ext cx="9022882" cy="3393294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03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Sources / Sinks</a:t>
            </a: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1586227" y="287233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r>
              <a:rPr lang="en-US" sz="3200" b="1" baseline="-25000" dirty="0" smtClean="0"/>
              <a:t>1</a:t>
            </a:r>
            <a:endParaRPr lang="en-SG" sz="3200" b="1" baseline="-25000" dirty="0"/>
          </a:p>
        </p:txBody>
      </p:sp>
      <p:sp>
        <p:nvSpPr>
          <p:cNvPr id="5" name="Oval 4"/>
          <p:cNvSpPr/>
          <p:nvPr/>
        </p:nvSpPr>
        <p:spPr>
          <a:xfrm>
            <a:off x="3131840" y="213285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3131840" y="4149080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148064" y="213285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48064" y="4149080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6674044" y="2776861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r>
              <a:rPr lang="en-US" sz="3200" b="1" baseline="-25000" dirty="0" smtClean="0"/>
              <a:t>1</a:t>
            </a:r>
            <a:endParaRPr lang="en-SG" b="1" baseline="-25000" dirty="0"/>
          </a:p>
        </p:txBody>
      </p:sp>
      <p:cxnSp>
        <p:nvCxnSpPr>
          <p:cNvPr id="10" name="Straight Arrow Connector 9"/>
          <p:cNvCxnSpPr>
            <a:stCxn id="4" idx="7"/>
            <a:endCxn id="5" idx="3"/>
          </p:cNvCxnSpPr>
          <p:nvPr/>
        </p:nvCxnSpPr>
        <p:spPr>
          <a:xfrm flipV="1">
            <a:off x="2200854" y="2747483"/>
            <a:ext cx="1036439" cy="2303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2200854" y="3486963"/>
            <a:ext cx="1036439" cy="76757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19872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63888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80112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3851920" y="2492896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4509120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1"/>
          </p:cNvCxnSpPr>
          <p:nvPr/>
        </p:nvCxnSpPr>
        <p:spPr>
          <a:xfrm>
            <a:off x="5868144" y="2492896"/>
            <a:ext cx="911353" cy="38941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3"/>
          </p:cNvCxnSpPr>
          <p:nvPr/>
        </p:nvCxnSpPr>
        <p:spPr>
          <a:xfrm flipV="1">
            <a:off x="5868144" y="3391488"/>
            <a:ext cx="911353" cy="11176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1760" y="244149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16</a:t>
            </a:r>
            <a:endParaRPr lang="en-SG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61918" y="33009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331842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78077" y="20849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SG" sz="2000" b="1" dirty="0"/>
          </a:p>
        </p:txBody>
      </p:sp>
      <p:cxnSp>
        <p:nvCxnSpPr>
          <p:cNvPr id="25" name="Straight Arrow Connector 24"/>
          <p:cNvCxnSpPr>
            <a:stCxn id="7" idx="3"/>
            <a:endCxn id="6" idx="7"/>
          </p:cNvCxnSpPr>
          <p:nvPr/>
        </p:nvCxnSpPr>
        <p:spPr>
          <a:xfrm flipH="1">
            <a:off x="3746467" y="2747483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41078" y="229284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337296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</a:t>
            </a:r>
            <a:endParaRPr lang="en-SG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53517" y="33362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SG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58123" y="35730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2737" y="451589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14</a:t>
            </a:r>
            <a:endParaRPr lang="en-SG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11760" y="339236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13</a:t>
            </a:r>
            <a:endParaRPr lang="en-SG" sz="2000" b="1" dirty="0"/>
          </a:p>
        </p:txBody>
      </p:sp>
      <p:sp>
        <p:nvSpPr>
          <p:cNvPr id="34" name="Oval 33"/>
          <p:cNvSpPr/>
          <p:nvPr/>
        </p:nvSpPr>
        <p:spPr>
          <a:xfrm>
            <a:off x="6674044" y="4135594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r>
              <a:rPr lang="en-US" sz="3200" b="1" baseline="-25000" dirty="0" smtClean="0"/>
              <a:t>2</a:t>
            </a:r>
            <a:endParaRPr lang="en-SG" b="1" baseline="-25000" dirty="0"/>
          </a:p>
        </p:txBody>
      </p:sp>
      <p:cxnSp>
        <p:nvCxnSpPr>
          <p:cNvPr id="35" name="Straight Arrow Connector 34"/>
          <p:cNvCxnSpPr>
            <a:stCxn id="8" idx="6"/>
            <a:endCxn id="34" idx="2"/>
          </p:cNvCxnSpPr>
          <p:nvPr/>
        </p:nvCxnSpPr>
        <p:spPr>
          <a:xfrm flipV="1">
            <a:off x="5868144" y="4495634"/>
            <a:ext cx="805900" cy="1348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66565" y="41087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  <p:sp>
        <p:nvSpPr>
          <p:cNvPr id="43" name="Oval 42"/>
          <p:cNvSpPr/>
          <p:nvPr/>
        </p:nvSpPr>
        <p:spPr>
          <a:xfrm>
            <a:off x="1531471" y="4135594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r>
              <a:rPr lang="en-US" sz="3200" b="1" baseline="-25000" dirty="0" smtClean="0"/>
              <a:t>2</a:t>
            </a:r>
            <a:endParaRPr lang="en-SG" sz="3200" b="1" baseline="-25000" dirty="0"/>
          </a:p>
        </p:txBody>
      </p:sp>
      <p:cxnSp>
        <p:nvCxnSpPr>
          <p:cNvPr id="44" name="Straight Arrow Connector 43"/>
          <p:cNvCxnSpPr>
            <a:stCxn id="43" idx="6"/>
            <a:endCxn id="6" idx="2"/>
          </p:cNvCxnSpPr>
          <p:nvPr/>
        </p:nvCxnSpPr>
        <p:spPr>
          <a:xfrm>
            <a:off x="2251551" y="4495634"/>
            <a:ext cx="880289" cy="1348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76681" y="415219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  <p:sp>
        <p:nvSpPr>
          <p:cNvPr id="36" name="Oval 35"/>
          <p:cNvSpPr/>
          <p:nvPr/>
        </p:nvSpPr>
        <p:spPr>
          <a:xfrm>
            <a:off x="323528" y="3486963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</a:t>
            </a:r>
            <a:endParaRPr lang="en-SG" sz="3200" b="1" dirty="0"/>
          </a:p>
        </p:txBody>
      </p:sp>
      <p:sp>
        <p:nvSpPr>
          <p:cNvPr id="37" name="Oval 36"/>
          <p:cNvSpPr/>
          <p:nvPr/>
        </p:nvSpPr>
        <p:spPr>
          <a:xfrm>
            <a:off x="7812360" y="3418493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sz="3200" b="1" dirty="0"/>
          </a:p>
        </p:txBody>
      </p:sp>
      <p:cxnSp>
        <p:nvCxnSpPr>
          <p:cNvPr id="38" name="Straight Arrow Connector 37"/>
          <p:cNvCxnSpPr>
            <a:stCxn id="36" idx="7"/>
            <a:endCxn id="4" idx="2"/>
          </p:cNvCxnSpPr>
          <p:nvPr/>
        </p:nvCxnSpPr>
        <p:spPr>
          <a:xfrm flipV="1">
            <a:off x="938155" y="3232376"/>
            <a:ext cx="64807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5"/>
            <a:endCxn id="43" idx="2"/>
          </p:cNvCxnSpPr>
          <p:nvPr/>
        </p:nvCxnSpPr>
        <p:spPr>
          <a:xfrm>
            <a:off x="938155" y="4101590"/>
            <a:ext cx="593316" cy="3940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4" idx="6"/>
            <a:endCxn id="37" idx="3"/>
          </p:cNvCxnSpPr>
          <p:nvPr/>
        </p:nvCxnSpPr>
        <p:spPr>
          <a:xfrm flipV="1">
            <a:off x="7394124" y="4033120"/>
            <a:ext cx="523689" cy="4625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6"/>
            <a:endCxn id="37" idx="1"/>
          </p:cNvCxnSpPr>
          <p:nvPr/>
        </p:nvCxnSpPr>
        <p:spPr>
          <a:xfrm>
            <a:off x="7394124" y="3136901"/>
            <a:ext cx="523689" cy="3870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21432" y="4191785"/>
                <a:ext cx="460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32" y="4191785"/>
                <a:ext cx="460382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37079" y="3086853"/>
                <a:ext cx="460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79" y="3086853"/>
                <a:ext cx="46038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490116" y="2936846"/>
                <a:ext cx="460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116" y="2936846"/>
                <a:ext cx="46038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566198" y="4207043"/>
                <a:ext cx="460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198" y="4207043"/>
                <a:ext cx="46038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Summation Notation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𝒀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𝒀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SG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4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Equalities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04056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Let G = (V, E) be a flow network, and let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be a flow in G. Then</a:t>
                </a:r>
              </a:p>
              <a:p>
                <a:pPr marL="0" indent="0" algn="just">
                  <a:buNone/>
                </a:pPr>
                <a:endParaRPr lang="en-US" i="1" dirty="0"/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514350" indent="-51435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=∅⇒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∪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 ^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∪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040560"/>
              </a:xfrm>
              <a:blipFill rotWithShape="1">
                <a:blip r:embed="rId2"/>
                <a:stretch>
                  <a:fillRect l="-1852" t="-1572" r="-18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6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Capacity Constraint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endParaRPr lang="en-SG" b="1" dirty="0" smtClean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Skew Symmetry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C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⊂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=−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SG" b="1" dirty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Flow Conservation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∀</m:t>
                    </m:r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  <m:r>
                          <a:rPr lang="en-US" sz="2800" b="0" i="1" smtClean="0"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C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⊂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r>
                  <a:rPr lang="en-US" b="1" dirty="0" smtClean="0"/>
                  <a:t>Homomorphism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𝑍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⊂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b="0" i="1" dirty="0" smtClean="0">
                    <a:solidFill>
                      <a:srgbClr val="FFC000"/>
                    </a:solidFill>
                    <a:latin typeface="Cambria Math"/>
                  </a:rPr>
                  <a:t/>
                </a:r>
                <a:br>
                  <a:rPr lang="en-US" b="0" i="1" dirty="0" smtClean="0">
                    <a:solidFill>
                      <a:srgbClr val="FFC000"/>
                    </a:solidFill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=∅⇒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∪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 ^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∪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SG" b="1" dirty="0"/>
              </a:p>
              <a:p>
                <a:pPr marL="0" indent="0">
                  <a:buNone/>
                </a:pPr>
                <a:endParaRPr lang="en-SG" b="1" dirty="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0"/>
                <a:ext cx="8229600" cy="6858000"/>
              </a:xfrm>
              <a:blipFill rotWithShape="1">
                <a:blip r:embed="rId2"/>
                <a:stretch>
                  <a:fillRect l="-1778" t="-177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0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Value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Prove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84168" y="2689756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Definition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319381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Homomorphism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369786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Flow Conservation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425476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Skew Symmetry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47779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Homomorphism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28204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Flow Conservation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Ford-Fulkerson</a:t>
            </a:r>
            <a:endParaRPr lang="en-S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/>
                </a:r>
                <a:br>
                  <a:rPr lang="en-US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flow=0</a:t>
                </a:r>
                <a:br>
                  <a:rPr lang="en-US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while(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∃ (</m:t>
                    </m:r>
                  </m:oMath>
                </a14:m>
                <a:r>
                  <a:rPr lang="en-SG" dirty="0" smtClean="0">
                    <a:latin typeface="Consolas" pitchFamily="49" charset="0"/>
                    <a:cs typeface="Consolas" pitchFamily="49" charset="0"/>
                  </a:rPr>
                  <a:t>augmenting path p)) 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 augment flow f along p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r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eturn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flow</a:t>
                </a:r>
                <a:endParaRPr lang="en-SG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9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network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Induced network from G=(V, E) and flow f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0" i="1" dirty="0" smtClean="0">
                    <a:latin typeface="Cambria Math"/>
                  </a:rPr>
                  <a:t/>
                </a:r>
                <a:br>
                  <a:rPr lang="en-US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4800" b="0" i="1" baseline="-25000" smtClean="0">
                          <a:solidFill>
                            <a:srgbClr val="FFC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𝑢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sz="48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SG" sz="48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4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3284984"/>
            <a:ext cx="9144000" cy="357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Oval 3"/>
          <p:cNvSpPr/>
          <p:nvPr/>
        </p:nvSpPr>
        <p:spPr>
          <a:xfrm>
            <a:off x="1691680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3131840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3131840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148064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48064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6516216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0" name="Straight Arrow Connector 9"/>
          <p:cNvCxnSpPr>
            <a:stCxn id="4" idx="7"/>
            <a:endCxn id="5" idx="3"/>
          </p:cNvCxnSpPr>
          <p:nvPr/>
        </p:nvCxnSpPr>
        <p:spPr>
          <a:xfrm flipV="1">
            <a:off x="2306307" y="843260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2306307" y="1923380"/>
            <a:ext cx="930986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1987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63888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8011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3851920" y="588673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2604897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1"/>
          </p:cNvCxnSpPr>
          <p:nvPr/>
        </p:nvCxnSpPr>
        <p:spPr>
          <a:xfrm>
            <a:off x="5868144" y="588673"/>
            <a:ext cx="753525" cy="825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3"/>
          </p:cNvCxnSpPr>
          <p:nvPr/>
        </p:nvCxnSpPr>
        <p:spPr>
          <a:xfrm flipV="1">
            <a:off x="5868144" y="1923380"/>
            <a:ext cx="753525" cy="68151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000000">
            <a:off x="792333" y="1039772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Factory</a:t>
            </a:r>
            <a:endParaRPr lang="en-SG" sz="3200" b="1" dirty="0"/>
          </a:p>
        </p:txBody>
      </p:sp>
      <p:sp>
        <p:nvSpPr>
          <p:cNvPr id="20" name="TextBox 19"/>
          <p:cNvSpPr txBox="1"/>
          <p:nvPr/>
        </p:nvSpPr>
        <p:spPr>
          <a:xfrm rot="3600000">
            <a:off x="6431618" y="1121818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Warehouse</a:t>
            </a:r>
            <a:endParaRPr lang="en-SG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75871" y="64320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/16</a:t>
            </a:r>
            <a:endParaRPr lang="en-SG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61918" y="139673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141420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78077" y="180767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r>
              <a:rPr lang="en-US" sz="2000" b="1" dirty="0" smtClean="0"/>
              <a:t>/12</a:t>
            </a:r>
            <a:endParaRPr lang="en-SG" sz="2000" b="1" dirty="0"/>
          </a:p>
        </p:txBody>
      </p:sp>
      <p:cxnSp>
        <p:nvCxnSpPr>
          <p:cNvPr id="25" name="Straight Arrow Connector 24"/>
          <p:cNvCxnSpPr>
            <a:stCxn id="7" idx="3"/>
            <a:endCxn id="6" idx="7"/>
          </p:cNvCxnSpPr>
          <p:nvPr/>
        </p:nvCxnSpPr>
        <p:spPr>
          <a:xfrm flipH="1">
            <a:off x="3746467" y="843260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869593">
            <a:off x="5962310" y="67408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r>
              <a:rPr lang="en-US" sz="2000" b="1" dirty="0" smtClean="0"/>
              <a:t>/20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146873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/9</a:t>
            </a:r>
            <a:endParaRPr lang="en-SG" sz="20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42647" y="143203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/>
              <a:t>/7</a:t>
            </a:r>
            <a:endParaRPr lang="en-SG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68581" y="2202982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2737" y="261167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/14</a:t>
            </a:r>
            <a:endParaRPr lang="en-SG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94530" y="215025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000" b="1" dirty="0" smtClean="0"/>
              <a:t>/13</a:t>
            </a:r>
            <a:endParaRPr lang="en-SG" sz="2000" b="1" dirty="0"/>
          </a:p>
        </p:txBody>
      </p:sp>
      <p:sp>
        <p:nvSpPr>
          <p:cNvPr id="32" name="Oval 31"/>
          <p:cNvSpPr/>
          <p:nvPr/>
        </p:nvSpPr>
        <p:spPr>
          <a:xfrm>
            <a:off x="1692761" y="470100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33" name="Oval 32"/>
          <p:cNvSpPr/>
          <p:nvPr/>
        </p:nvSpPr>
        <p:spPr>
          <a:xfrm>
            <a:off x="3132921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132921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35" name="Oval 34"/>
          <p:cNvSpPr/>
          <p:nvPr/>
        </p:nvSpPr>
        <p:spPr>
          <a:xfrm>
            <a:off x="5149145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36" name="Oval 35"/>
          <p:cNvSpPr/>
          <p:nvPr/>
        </p:nvSpPr>
        <p:spPr>
          <a:xfrm>
            <a:off x="5149145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37" name="Oval 36"/>
          <p:cNvSpPr/>
          <p:nvPr/>
        </p:nvSpPr>
        <p:spPr>
          <a:xfrm>
            <a:off x="6517297" y="470100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38" name="Straight Arrow Connector 37"/>
          <p:cNvCxnSpPr>
            <a:stCxn id="32" idx="7"/>
            <a:endCxn id="33" idx="3"/>
          </p:cNvCxnSpPr>
          <p:nvPr/>
        </p:nvCxnSpPr>
        <p:spPr>
          <a:xfrm flipV="1">
            <a:off x="2307388" y="4235509"/>
            <a:ext cx="930986" cy="5709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5"/>
          </p:cNvCxnSpPr>
          <p:nvPr/>
        </p:nvCxnSpPr>
        <p:spPr>
          <a:xfrm>
            <a:off x="2307388" y="5315629"/>
            <a:ext cx="876706" cy="55609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20953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64969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508104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3853001" y="3980922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53001" y="6093295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6"/>
            <a:endCxn id="37" idx="1"/>
          </p:cNvCxnSpPr>
          <p:nvPr/>
        </p:nvCxnSpPr>
        <p:spPr>
          <a:xfrm>
            <a:off x="5869225" y="3980922"/>
            <a:ext cx="753525" cy="82553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3"/>
          </p:cNvCxnSpPr>
          <p:nvPr/>
        </p:nvCxnSpPr>
        <p:spPr>
          <a:xfrm flipV="1">
            <a:off x="5869225" y="5315629"/>
            <a:ext cx="753525" cy="5560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8000000">
            <a:off x="793414" y="4432021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Factory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3600000">
            <a:off x="6432699" y="4514067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Warehouse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Arrow Connector 52"/>
          <p:cNvCxnSpPr>
            <a:stCxn id="35" idx="3"/>
            <a:endCxn id="34" idx="7"/>
          </p:cNvCxnSpPr>
          <p:nvPr/>
        </p:nvCxnSpPr>
        <p:spPr>
          <a:xfrm flipH="1">
            <a:off x="3747548" y="4235509"/>
            <a:ext cx="1507050" cy="1507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175871" y="4149080"/>
            <a:ext cx="957050" cy="5753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4" idx="1"/>
          </p:cNvCxnSpPr>
          <p:nvPr/>
        </p:nvCxnSpPr>
        <p:spPr>
          <a:xfrm flipH="1" flipV="1">
            <a:off x="2411760" y="5229201"/>
            <a:ext cx="826614" cy="5133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841368" y="4340962"/>
            <a:ext cx="1522720" cy="153075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851920" y="4133322"/>
            <a:ext cx="1305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652120" y="4340962"/>
            <a:ext cx="0" cy="13154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36" idx="6"/>
          </p:cNvCxnSpPr>
          <p:nvPr/>
        </p:nvCxnSpPr>
        <p:spPr>
          <a:xfrm flipH="1">
            <a:off x="5869225" y="5421082"/>
            <a:ext cx="839803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868144" y="4133323"/>
            <a:ext cx="649153" cy="7358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6" idx="2"/>
          </p:cNvCxnSpPr>
          <p:nvPr/>
        </p:nvCxnSpPr>
        <p:spPr>
          <a:xfrm flipH="1">
            <a:off x="3853001" y="5997146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322537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654396" y="45209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7781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endParaRPr lang="en-SG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947901" y="45243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endParaRPr lang="en-SG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6289126" y="565778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407658" y="562336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739742" y="51155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SG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26858" y="473644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585400" y="500514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597075" y="486098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SG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387458" y="5542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32921" y="47244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27086" y="36208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57490" y="46713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28145" y="60903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20072" y="48714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12822" y="51924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12378" y="40399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Augmenting Path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A </a:t>
            </a:r>
            <a:r>
              <a:rPr lang="en-US" sz="6600" dirty="0" smtClean="0">
                <a:solidFill>
                  <a:srgbClr val="FFC000"/>
                </a:solidFill>
              </a:rPr>
              <a:t>path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smtClean="0"/>
              <a:t>of 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C000"/>
                </a:solidFill>
              </a:rPr>
              <a:t>non-zero</a:t>
            </a:r>
            <a:r>
              <a:rPr lang="en-US" sz="6600" dirty="0" smtClean="0"/>
              <a:t> </a:t>
            </a:r>
            <a:r>
              <a:rPr lang="en-US" sz="4800" dirty="0" smtClean="0"/>
              <a:t>weight </a:t>
            </a:r>
          </a:p>
          <a:p>
            <a:pPr marL="0" indent="0" algn="ctr">
              <a:buNone/>
            </a:pPr>
            <a:r>
              <a:rPr lang="en-US" sz="4800" dirty="0" smtClean="0"/>
              <a:t>from </a:t>
            </a:r>
            <a:r>
              <a:rPr lang="en-US" sz="8800" dirty="0" smtClean="0">
                <a:solidFill>
                  <a:srgbClr val="FFC000"/>
                </a:solidFill>
              </a:rPr>
              <a:t>s</a:t>
            </a:r>
            <a:r>
              <a:rPr lang="en-US" sz="4800" dirty="0" smtClean="0"/>
              <a:t> to </a:t>
            </a:r>
            <a:r>
              <a:rPr lang="en-US" sz="8800" dirty="0" smtClean="0">
                <a:solidFill>
                  <a:srgbClr val="FFC000"/>
                </a:solidFill>
              </a:rPr>
              <a:t>t </a:t>
            </a:r>
            <a:r>
              <a:rPr lang="en-US" sz="4800" dirty="0" smtClean="0"/>
              <a:t>in </a:t>
            </a:r>
            <a:r>
              <a:rPr lang="en-US" sz="7200" dirty="0" err="1" smtClean="0">
                <a:solidFill>
                  <a:srgbClr val="FFC000"/>
                </a:solidFill>
              </a:rPr>
              <a:t>G</a:t>
            </a:r>
            <a:r>
              <a:rPr lang="en-US" sz="7200" baseline="-25000" dirty="0" err="1" smtClean="0">
                <a:solidFill>
                  <a:srgbClr val="FFC000"/>
                </a:solidFill>
              </a:rPr>
              <a:t>f</a:t>
            </a:r>
            <a:endParaRPr lang="en-SG" sz="4800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3284984"/>
            <a:ext cx="9144000" cy="357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Oval 3"/>
          <p:cNvSpPr/>
          <p:nvPr/>
        </p:nvSpPr>
        <p:spPr>
          <a:xfrm>
            <a:off x="1691680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3131840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3131840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148064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48064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6516216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0" name="Straight Arrow Connector 9"/>
          <p:cNvCxnSpPr>
            <a:stCxn id="4" idx="7"/>
            <a:endCxn id="5" idx="3"/>
          </p:cNvCxnSpPr>
          <p:nvPr/>
        </p:nvCxnSpPr>
        <p:spPr>
          <a:xfrm flipV="1">
            <a:off x="2306307" y="843260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2306307" y="1923380"/>
            <a:ext cx="930986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1987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63888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8011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3851920" y="588673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2604897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1"/>
          </p:cNvCxnSpPr>
          <p:nvPr/>
        </p:nvCxnSpPr>
        <p:spPr>
          <a:xfrm>
            <a:off x="5868144" y="588673"/>
            <a:ext cx="753525" cy="825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3"/>
          </p:cNvCxnSpPr>
          <p:nvPr/>
        </p:nvCxnSpPr>
        <p:spPr>
          <a:xfrm flipV="1">
            <a:off x="5868144" y="1923380"/>
            <a:ext cx="753525" cy="68151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000000">
            <a:off x="792333" y="1039772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Factory</a:t>
            </a:r>
            <a:endParaRPr lang="en-SG" sz="3200" b="1" dirty="0"/>
          </a:p>
        </p:txBody>
      </p:sp>
      <p:sp>
        <p:nvSpPr>
          <p:cNvPr id="20" name="TextBox 19"/>
          <p:cNvSpPr txBox="1"/>
          <p:nvPr/>
        </p:nvSpPr>
        <p:spPr>
          <a:xfrm rot="3600000">
            <a:off x="6431618" y="1121818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Warehouse</a:t>
            </a:r>
            <a:endParaRPr lang="en-SG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75871" y="64320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/16</a:t>
            </a:r>
            <a:endParaRPr lang="en-SG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61918" y="139673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141420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78077" y="180767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r>
              <a:rPr lang="en-US" sz="2000" b="1" dirty="0" smtClean="0"/>
              <a:t>/12</a:t>
            </a:r>
            <a:endParaRPr lang="en-SG" sz="2000" b="1" dirty="0"/>
          </a:p>
        </p:txBody>
      </p:sp>
      <p:cxnSp>
        <p:nvCxnSpPr>
          <p:cNvPr id="25" name="Straight Arrow Connector 24"/>
          <p:cNvCxnSpPr>
            <a:stCxn id="7" idx="3"/>
            <a:endCxn id="6" idx="7"/>
          </p:cNvCxnSpPr>
          <p:nvPr/>
        </p:nvCxnSpPr>
        <p:spPr>
          <a:xfrm flipH="1">
            <a:off x="3746467" y="843260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869593">
            <a:off x="5962310" y="67408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r>
              <a:rPr lang="en-US" sz="2000" b="1" dirty="0" smtClean="0"/>
              <a:t>/20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146873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/9</a:t>
            </a:r>
            <a:endParaRPr lang="en-SG" sz="20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42647" y="143203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/>
              <a:t>/7</a:t>
            </a:r>
            <a:endParaRPr lang="en-SG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68581" y="2202982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2737" y="261167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/14</a:t>
            </a:r>
            <a:endParaRPr lang="en-SG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94530" y="215025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000" b="1" dirty="0" smtClean="0"/>
              <a:t>/13</a:t>
            </a:r>
            <a:endParaRPr lang="en-SG" sz="2000" b="1" dirty="0"/>
          </a:p>
        </p:txBody>
      </p:sp>
      <p:sp>
        <p:nvSpPr>
          <p:cNvPr id="32" name="Oval 31"/>
          <p:cNvSpPr/>
          <p:nvPr/>
        </p:nvSpPr>
        <p:spPr>
          <a:xfrm>
            <a:off x="1692761" y="470100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33" name="Oval 32"/>
          <p:cNvSpPr/>
          <p:nvPr/>
        </p:nvSpPr>
        <p:spPr>
          <a:xfrm>
            <a:off x="3132921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132921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35" name="Oval 34"/>
          <p:cNvSpPr/>
          <p:nvPr/>
        </p:nvSpPr>
        <p:spPr>
          <a:xfrm>
            <a:off x="5149145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36" name="Oval 35"/>
          <p:cNvSpPr/>
          <p:nvPr/>
        </p:nvSpPr>
        <p:spPr>
          <a:xfrm>
            <a:off x="5149145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37" name="Oval 36"/>
          <p:cNvSpPr/>
          <p:nvPr/>
        </p:nvSpPr>
        <p:spPr>
          <a:xfrm>
            <a:off x="6517297" y="470100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38" name="Straight Arrow Connector 37"/>
          <p:cNvCxnSpPr>
            <a:stCxn id="32" idx="7"/>
            <a:endCxn id="33" idx="3"/>
          </p:cNvCxnSpPr>
          <p:nvPr/>
        </p:nvCxnSpPr>
        <p:spPr>
          <a:xfrm flipV="1">
            <a:off x="2307388" y="4235509"/>
            <a:ext cx="930986" cy="5709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5"/>
          </p:cNvCxnSpPr>
          <p:nvPr/>
        </p:nvCxnSpPr>
        <p:spPr>
          <a:xfrm>
            <a:off x="2307388" y="5315629"/>
            <a:ext cx="876706" cy="55609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20953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64969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508104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3853001" y="3980922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53001" y="6093295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6"/>
            <a:endCxn id="37" idx="1"/>
          </p:cNvCxnSpPr>
          <p:nvPr/>
        </p:nvCxnSpPr>
        <p:spPr>
          <a:xfrm>
            <a:off x="5869225" y="3980922"/>
            <a:ext cx="753525" cy="82553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3"/>
          </p:cNvCxnSpPr>
          <p:nvPr/>
        </p:nvCxnSpPr>
        <p:spPr>
          <a:xfrm flipV="1">
            <a:off x="5869225" y="5315629"/>
            <a:ext cx="753525" cy="5560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8000000">
            <a:off x="793414" y="4432021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Factory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3600000">
            <a:off x="6432699" y="4514067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Warehouse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Arrow Connector 52"/>
          <p:cNvCxnSpPr>
            <a:stCxn id="35" idx="3"/>
            <a:endCxn id="34" idx="7"/>
          </p:cNvCxnSpPr>
          <p:nvPr/>
        </p:nvCxnSpPr>
        <p:spPr>
          <a:xfrm flipH="1">
            <a:off x="3747548" y="4235509"/>
            <a:ext cx="1507050" cy="1507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175871" y="4149080"/>
            <a:ext cx="957050" cy="5753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4" idx="1"/>
          </p:cNvCxnSpPr>
          <p:nvPr/>
        </p:nvCxnSpPr>
        <p:spPr>
          <a:xfrm flipH="1" flipV="1">
            <a:off x="2411760" y="5229201"/>
            <a:ext cx="826614" cy="5133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841368" y="4340962"/>
            <a:ext cx="1522720" cy="153075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851920" y="4133322"/>
            <a:ext cx="1305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652120" y="4340962"/>
            <a:ext cx="0" cy="13154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36" idx="6"/>
          </p:cNvCxnSpPr>
          <p:nvPr/>
        </p:nvCxnSpPr>
        <p:spPr>
          <a:xfrm flipH="1">
            <a:off x="5869225" y="5421082"/>
            <a:ext cx="839803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868144" y="4133323"/>
            <a:ext cx="649153" cy="7358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6" idx="2"/>
          </p:cNvCxnSpPr>
          <p:nvPr/>
        </p:nvCxnSpPr>
        <p:spPr>
          <a:xfrm flipH="1">
            <a:off x="3853001" y="5997146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322537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654396" y="45209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7781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endParaRPr lang="en-SG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947901" y="45243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endParaRPr lang="en-SG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6289126" y="565778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407658" y="562336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739742" y="51155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SG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26858" y="473644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585400" y="500514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597075" y="486098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SG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387458" y="5542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32921" y="47244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27086" y="36208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57490" y="46713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28145" y="60903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20072" y="48714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12822" y="51924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12378" y="40399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11366"/>
            <a:ext cx="3240360" cy="93610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Garamond" pitchFamily="18" charset="0"/>
              </a:rPr>
              <a:t>Formalization</a:t>
            </a:r>
            <a:endParaRPr lang="en-SG" sz="3600" dirty="0">
              <a:solidFill>
                <a:sysClr val="windowText" lastClr="00000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1916832"/>
            <a:ext cx="3240360" cy="93610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Garamond" pitchFamily="18" charset="0"/>
              </a:rPr>
              <a:t>Basic Results</a:t>
            </a:r>
            <a:endParaRPr lang="en-SG" sz="3600" dirty="0">
              <a:solidFill>
                <a:sysClr val="windowText" lastClr="000000"/>
              </a:solidFill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501008"/>
            <a:ext cx="3240360" cy="93610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Garamond" pitchFamily="18" charset="0"/>
              </a:rPr>
              <a:t>Ford-Fulkerson</a:t>
            </a:r>
            <a:endParaRPr lang="en-SG" sz="3600" dirty="0">
              <a:solidFill>
                <a:sysClr val="windowText" lastClr="000000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3645024"/>
            <a:ext cx="3240360" cy="93610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Garamond" pitchFamily="18" charset="0"/>
              </a:rPr>
              <a:t>Edmunds-Karp</a:t>
            </a:r>
            <a:endParaRPr lang="en-SG" sz="3600" dirty="0">
              <a:solidFill>
                <a:sysClr val="windowText" lastClr="000000"/>
              </a:solidFill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5157192"/>
            <a:ext cx="3960440" cy="93610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Garamond" pitchFamily="18" charset="0"/>
              </a:rPr>
              <a:t>Bipartite Matching</a:t>
            </a:r>
            <a:endParaRPr lang="en-SG" sz="3600" dirty="0">
              <a:solidFill>
                <a:sysClr val="windowText" lastClr="000000"/>
              </a:solidFill>
              <a:latin typeface="Garamond" pitchFamily="18" charset="0"/>
            </a:endParaRPr>
          </a:p>
        </p:txBody>
      </p:sp>
      <p:cxnSp>
        <p:nvCxnSpPr>
          <p:cNvPr id="11" name="Elbow Connector 10"/>
          <p:cNvCxnSpPr>
            <a:stCxn id="4" idx="2"/>
            <a:endCxn id="5" idx="0"/>
          </p:cNvCxnSpPr>
          <p:nvPr/>
        </p:nvCxnSpPr>
        <p:spPr>
          <a:xfrm rot="5400000">
            <a:off x="4373323" y="1610143"/>
            <a:ext cx="469362" cy="144016"/>
          </a:xfrm>
          <a:prstGeom prst="bentConnector3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7" idx="0"/>
          </p:cNvCxnSpPr>
          <p:nvPr/>
        </p:nvCxnSpPr>
        <p:spPr>
          <a:xfrm rot="5400000">
            <a:off x="3167844" y="2132856"/>
            <a:ext cx="648072" cy="2088232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8" idx="1"/>
          </p:cNvCxnSpPr>
          <p:nvPr/>
        </p:nvCxnSpPr>
        <p:spPr>
          <a:xfrm>
            <a:off x="4067944" y="3969060"/>
            <a:ext cx="648072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2"/>
            <a:endCxn id="9" idx="0"/>
          </p:cNvCxnSpPr>
          <p:nvPr/>
        </p:nvCxnSpPr>
        <p:spPr>
          <a:xfrm rot="5400000">
            <a:off x="5148064" y="3969060"/>
            <a:ext cx="576064" cy="180020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3491880" y="3356992"/>
            <a:ext cx="1800200" cy="1368152"/>
          </a:xfrm>
          <a:prstGeom prst="bentConnector3">
            <a:avLst>
              <a:gd name="adj1" fmla="val 4317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280379" y="2807283"/>
            <a:ext cx="3240360" cy="936104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Garamond" pitchFamily="18" charset="0"/>
              </a:rPr>
              <a:t>Min-cut</a:t>
            </a:r>
            <a:endParaRPr lang="en-SG" sz="3600" dirty="0">
              <a:solidFill>
                <a:sysClr val="windowText" lastClr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3284984"/>
            <a:ext cx="9144000" cy="357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Oval 3"/>
          <p:cNvSpPr/>
          <p:nvPr/>
        </p:nvSpPr>
        <p:spPr>
          <a:xfrm>
            <a:off x="1691680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3131840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3131840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148064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48064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6516216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0" name="Straight Arrow Connector 9"/>
          <p:cNvCxnSpPr>
            <a:stCxn id="4" idx="7"/>
            <a:endCxn id="5" idx="3"/>
          </p:cNvCxnSpPr>
          <p:nvPr/>
        </p:nvCxnSpPr>
        <p:spPr>
          <a:xfrm flipV="1">
            <a:off x="2306307" y="843260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2306307" y="1923380"/>
            <a:ext cx="930986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1987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63888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8011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3851920" y="588673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2604897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1"/>
          </p:cNvCxnSpPr>
          <p:nvPr/>
        </p:nvCxnSpPr>
        <p:spPr>
          <a:xfrm>
            <a:off x="5868144" y="588673"/>
            <a:ext cx="753525" cy="825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3"/>
          </p:cNvCxnSpPr>
          <p:nvPr/>
        </p:nvCxnSpPr>
        <p:spPr>
          <a:xfrm flipV="1">
            <a:off x="5868144" y="1923380"/>
            <a:ext cx="753525" cy="68151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000000">
            <a:off x="792333" y="1039772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Factory</a:t>
            </a:r>
            <a:endParaRPr lang="en-SG" sz="3200" b="1" dirty="0"/>
          </a:p>
        </p:txBody>
      </p:sp>
      <p:sp>
        <p:nvSpPr>
          <p:cNvPr id="20" name="TextBox 19"/>
          <p:cNvSpPr txBox="1"/>
          <p:nvPr/>
        </p:nvSpPr>
        <p:spPr>
          <a:xfrm rot="3600000">
            <a:off x="6431618" y="1121818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Warehouse</a:t>
            </a:r>
            <a:endParaRPr lang="en-SG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75871" y="64320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/16</a:t>
            </a:r>
            <a:endParaRPr lang="en-SG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61918" y="139673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141420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78077" y="180767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r>
              <a:rPr lang="en-US" sz="2000" b="1" dirty="0" smtClean="0"/>
              <a:t>/12</a:t>
            </a:r>
            <a:endParaRPr lang="en-SG" sz="2000" b="1" dirty="0"/>
          </a:p>
        </p:txBody>
      </p:sp>
      <p:cxnSp>
        <p:nvCxnSpPr>
          <p:cNvPr id="25" name="Straight Arrow Connector 24"/>
          <p:cNvCxnSpPr>
            <a:stCxn id="7" idx="3"/>
            <a:endCxn id="6" idx="7"/>
          </p:cNvCxnSpPr>
          <p:nvPr/>
        </p:nvCxnSpPr>
        <p:spPr>
          <a:xfrm flipH="1">
            <a:off x="3746467" y="843260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869593">
            <a:off x="5962310" y="67408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r>
              <a:rPr lang="en-US" sz="2000" b="1" dirty="0" smtClean="0"/>
              <a:t>/20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146873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/9</a:t>
            </a:r>
            <a:endParaRPr lang="en-SG" sz="20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42647" y="143203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/>
              <a:t>/7</a:t>
            </a:r>
            <a:endParaRPr lang="en-SG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68581" y="2202982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2737" y="261167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/14</a:t>
            </a:r>
            <a:endParaRPr lang="en-SG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94530" y="215025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000" b="1" dirty="0" smtClean="0"/>
              <a:t>/13</a:t>
            </a:r>
            <a:endParaRPr lang="en-SG" sz="2000" b="1" dirty="0"/>
          </a:p>
        </p:txBody>
      </p:sp>
      <p:sp>
        <p:nvSpPr>
          <p:cNvPr id="32" name="Oval 31"/>
          <p:cNvSpPr/>
          <p:nvPr/>
        </p:nvSpPr>
        <p:spPr>
          <a:xfrm>
            <a:off x="1692761" y="470100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33" name="Oval 32"/>
          <p:cNvSpPr/>
          <p:nvPr/>
        </p:nvSpPr>
        <p:spPr>
          <a:xfrm>
            <a:off x="3132921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132921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35" name="Oval 34"/>
          <p:cNvSpPr/>
          <p:nvPr/>
        </p:nvSpPr>
        <p:spPr>
          <a:xfrm>
            <a:off x="5149145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36" name="Oval 35"/>
          <p:cNvSpPr/>
          <p:nvPr/>
        </p:nvSpPr>
        <p:spPr>
          <a:xfrm>
            <a:off x="5149145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37" name="Oval 36"/>
          <p:cNvSpPr/>
          <p:nvPr/>
        </p:nvSpPr>
        <p:spPr>
          <a:xfrm>
            <a:off x="6517297" y="470100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38" name="Straight Arrow Connector 37"/>
          <p:cNvCxnSpPr>
            <a:stCxn id="32" idx="7"/>
            <a:endCxn id="33" idx="3"/>
          </p:cNvCxnSpPr>
          <p:nvPr/>
        </p:nvCxnSpPr>
        <p:spPr>
          <a:xfrm flipV="1">
            <a:off x="2307388" y="4235509"/>
            <a:ext cx="930986" cy="5709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5"/>
          </p:cNvCxnSpPr>
          <p:nvPr/>
        </p:nvCxnSpPr>
        <p:spPr>
          <a:xfrm>
            <a:off x="2307388" y="5315629"/>
            <a:ext cx="876706" cy="5560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20953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64969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508104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3853001" y="3980922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53001" y="6093295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6"/>
            <a:endCxn id="37" idx="1"/>
          </p:cNvCxnSpPr>
          <p:nvPr/>
        </p:nvCxnSpPr>
        <p:spPr>
          <a:xfrm>
            <a:off x="5869225" y="3980922"/>
            <a:ext cx="753525" cy="8255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3"/>
          </p:cNvCxnSpPr>
          <p:nvPr/>
        </p:nvCxnSpPr>
        <p:spPr>
          <a:xfrm flipV="1">
            <a:off x="5869225" y="5315629"/>
            <a:ext cx="753525" cy="5560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8000000">
            <a:off x="793414" y="4432021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Factory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3600000">
            <a:off x="6432699" y="4514067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Warehouse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Arrow Connector 52"/>
          <p:cNvCxnSpPr>
            <a:stCxn id="35" idx="3"/>
            <a:endCxn id="34" idx="7"/>
          </p:cNvCxnSpPr>
          <p:nvPr/>
        </p:nvCxnSpPr>
        <p:spPr>
          <a:xfrm flipH="1">
            <a:off x="3747548" y="4235509"/>
            <a:ext cx="1507050" cy="1507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175871" y="4149080"/>
            <a:ext cx="957050" cy="5753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4" idx="1"/>
          </p:cNvCxnSpPr>
          <p:nvPr/>
        </p:nvCxnSpPr>
        <p:spPr>
          <a:xfrm flipH="1" flipV="1">
            <a:off x="2411760" y="5229201"/>
            <a:ext cx="826614" cy="5133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841368" y="4340962"/>
            <a:ext cx="1522720" cy="15307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851920" y="4133322"/>
            <a:ext cx="1305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652120" y="4340962"/>
            <a:ext cx="0" cy="13154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36" idx="6"/>
          </p:cNvCxnSpPr>
          <p:nvPr/>
        </p:nvCxnSpPr>
        <p:spPr>
          <a:xfrm flipH="1">
            <a:off x="5869225" y="5421082"/>
            <a:ext cx="839803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868144" y="4133323"/>
            <a:ext cx="649153" cy="7358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6" idx="2"/>
          </p:cNvCxnSpPr>
          <p:nvPr/>
        </p:nvCxnSpPr>
        <p:spPr>
          <a:xfrm flipH="1">
            <a:off x="3853001" y="5997146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322537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654396" y="45209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7781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endParaRPr lang="en-SG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947901" y="45243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endParaRPr lang="en-SG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6289126" y="565778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407658" y="562336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739742" y="51155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SG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26858" y="473644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585400" y="500514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597075" y="486098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SG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387458" y="5542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32921" y="47244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27086" y="36208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57490" y="46713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28145" y="60903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20072" y="48714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12822" y="51924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12378" y="40399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3284984"/>
            <a:ext cx="9144000" cy="357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Oval 3"/>
          <p:cNvSpPr/>
          <p:nvPr/>
        </p:nvSpPr>
        <p:spPr>
          <a:xfrm>
            <a:off x="1691680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3131840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3131840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148064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48064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6516216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0" name="Straight Arrow Connector 9"/>
          <p:cNvCxnSpPr>
            <a:stCxn id="4" idx="7"/>
            <a:endCxn id="5" idx="3"/>
          </p:cNvCxnSpPr>
          <p:nvPr/>
        </p:nvCxnSpPr>
        <p:spPr>
          <a:xfrm flipV="1">
            <a:off x="2306307" y="843260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2306307" y="1923380"/>
            <a:ext cx="930986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1987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63888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8011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3851920" y="588673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2604897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1"/>
          </p:cNvCxnSpPr>
          <p:nvPr/>
        </p:nvCxnSpPr>
        <p:spPr>
          <a:xfrm>
            <a:off x="5868144" y="588673"/>
            <a:ext cx="753525" cy="825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3"/>
          </p:cNvCxnSpPr>
          <p:nvPr/>
        </p:nvCxnSpPr>
        <p:spPr>
          <a:xfrm flipV="1">
            <a:off x="5868144" y="1923380"/>
            <a:ext cx="753525" cy="68151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000000">
            <a:off x="792333" y="1039772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Factory</a:t>
            </a:r>
            <a:endParaRPr lang="en-SG" sz="3200" b="1" dirty="0"/>
          </a:p>
        </p:txBody>
      </p:sp>
      <p:sp>
        <p:nvSpPr>
          <p:cNvPr id="20" name="TextBox 19"/>
          <p:cNvSpPr txBox="1"/>
          <p:nvPr/>
        </p:nvSpPr>
        <p:spPr>
          <a:xfrm rot="3600000">
            <a:off x="6431618" y="1121818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Warehouse</a:t>
            </a:r>
            <a:endParaRPr lang="en-SG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75871" y="64320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/16</a:t>
            </a:r>
            <a:endParaRPr lang="en-SG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61918" y="139673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141420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78077" y="180767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r>
              <a:rPr lang="en-US" sz="2000" b="1" dirty="0" smtClean="0"/>
              <a:t>/12</a:t>
            </a:r>
            <a:endParaRPr lang="en-SG" sz="2000" b="1" dirty="0"/>
          </a:p>
        </p:txBody>
      </p:sp>
      <p:cxnSp>
        <p:nvCxnSpPr>
          <p:cNvPr id="25" name="Straight Arrow Connector 24"/>
          <p:cNvCxnSpPr>
            <a:stCxn id="7" idx="3"/>
            <a:endCxn id="6" idx="7"/>
          </p:cNvCxnSpPr>
          <p:nvPr/>
        </p:nvCxnSpPr>
        <p:spPr>
          <a:xfrm flipH="1">
            <a:off x="3746467" y="843260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869593">
            <a:off x="5962310" y="67408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r>
              <a:rPr lang="en-US" sz="2000" b="1" dirty="0" smtClean="0"/>
              <a:t>/20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146873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/9</a:t>
            </a:r>
            <a:endParaRPr lang="en-SG" sz="20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42647" y="143203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/>
              <a:t>/7</a:t>
            </a:r>
            <a:endParaRPr lang="en-SG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68581" y="2202982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2737" y="261167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/14</a:t>
            </a:r>
            <a:endParaRPr lang="en-SG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94530" y="215025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000" b="1" dirty="0" smtClean="0"/>
              <a:t>/13</a:t>
            </a:r>
            <a:endParaRPr lang="en-SG" sz="2000" b="1" dirty="0"/>
          </a:p>
        </p:txBody>
      </p:sp>
      <p:sp>
        <p:nvSpPr>
          <p:cNvPr id="32" name="Oval 31"/>
          <p:cNvSpPr/>
          <p:nvPr/>
        </p:nvSpPr>
        <p:spPr>
          <a:xfrm>
            <a:off x="1692761" y="470100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33" name="Oval 32"/>
          <p:cNvSpPr/>
          <p:nvPr/>
        </p:nvSpPr>
        <p:spPr>
          <a:xfrm>
            <a:off x="3132921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132921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35" name="Oval 34"/>
          <p:cNvSpPr/>
          <p:nvPr/>
        </p:nvSpPr>
        <p:spPr>
          <a:xfrm>
            <a:off x="5149145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36" name="Oval 35"/>
          <p:cNvSpPr/>
          <p:nvPr/>
        </p:nvSpPr>
        <p:spPr>
          <a:xfrm>
            <a:off x="5149145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37" name="Oval 36"/>
          <p:cNvSpPr/>
          <p:nvPr/>
        </p:nvSpPr>
        <p:spPr>
          <a:xfrm>
            <a:off x="6517297" y="470100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38" name="Straight Arrow Connector 37"/>
          <p:cNvCxnSpPr>
            <a:stCxn id="32" idx="7"/>
            <a:endCxn id="33" idx="3"/>
          </p:cNvCxnSpPr>
          <p:nvPr/>
        </p:nvCxnSpPr>
        <p:spPr>
          <a:xfrm flipV="1">
            <a:off x="2307388" y="4235509"/>
            <a:ext cx="930986" cy="5709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5"/>
          </p:cNvCxnSpPr>
          <p:nvPr/>
        </p:nvCxnSpPr>
        <p:spPr>
          <a:xfrm>
            <a:off x="2307388" y="5315629"/>
            <a:ext cx="876706" cy="5560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20953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64969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508104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3853001" y="3980922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53001" y="6093295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6"/>
            <a:endCxn id="37" idx="1"/>
          </p:cNvCxnSpPr>
          <p:nvPr/>
        </p:nvCxnSpPr>
        <p:spPr>
          <a:xfrm>
            <a:off x="5869225" y="3980922"/>
            <a:ext cx="753525" cy="8255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3"/>
          </p:cNvCxnSpPr>
          <p:nvPr/>
        </p:nvCxnSpPr>
        <p:spPr>
          <a:xfrm flipV="1">
            <a:off x="5869225" y="5315629"/>
            <a:ext cx="753525" cy="5560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8000000">
            <a:off x="793414" y="4432021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Factory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3600000">
            <a:off x="6432699" y="4514067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Warehouse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Arrow Connector 52"/>
          <p:cNvCxnSpPr>
            <a:stCxn id="35" idx="3"/>
            <a:endCxn id="34" idx="7"/>
          </p:cNvCxnSpPr>
          <p:nvPr/>
        </p:nvCxnSpPr>
        <p:spPr>
          <a:xfrm flipH="1">
            <a:off x="3747548" y="4235509"/>
            <a:ext cx="1507050" cy="1507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175871" y="4149080"/>
            <a:ext cx="957050" cy="5753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4" idx="1"/>
          </p:cNvCxnSpPr>
          <p:nvPr/>
        </p:nvCxnSpPr>
        <p:spPr>
          <a:xfrm flipH="1" flipV="1">
            <a:off x="2411760" y="5229201"/>
            <a:ext cx="826614" cy="5133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841368" y="4340962"/>
            <a:ext cx="1522720" cy="15307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851920" y="4133322"/>
            <a:ext cx="1305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652120" y="4340962"/>
            <a:ext cx="0" cy="13154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36" idx="6"/>
          </p:cNvCxnSpPr>
          <p:nvPr/>
        </p:nvCxnSpPr>
        <p:spPr>
          <a:xfrm flipH="1">
            <a:off x="5869225" y="5421082"/>
            <a:ext cx="839803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868144" y="4133323"/>
            <a:ext cx="649153" cy="7358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6" idx="2"/>
          </p:cNvCxnSpPr>
          <p:nvPr/>
        </p:nvCxnSpPr>
        <p:spPr>
          <a:xfrm flipH="1">
            <a:off x="3853001" y="5997146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322537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654396" y="45209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7781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endParaRPr lang="en-SG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947901" y="45243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endParaRPr lang="en-SG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6289126" y="565778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407658" y="562336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739742" y="51155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SG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26858" y="473644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499992" y="4941168"/>
            <a:ext cx="393056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SG" sz="3200" b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597075" y="486098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SG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387458" y="5542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32921" y="47244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27086" y="36208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57490" y="46713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28145" y="60903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20072" y="48714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12822" y="51924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12378" y="40399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3284984"/>
            <a:ext cx="9144000" cy="357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Oval 3"/>
          <p:cNvSpPr/>
          <p:nvPr/>
        </p:nvSpPr>
        <p:spPr>
          <a:xfrm>
            <a:off x="1691680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3131840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3131840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148064" y="22863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48064" y="22448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6516216" y="130875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0" name="Straight Arrow Connector 9"/>
          <p:cNvCxnSpPr>
            <a:stCxn id="4" idx="7"/>
            <a:endCxn id="5" idx="3"/>
          </p:cNvCxnSpPr>
          <p:nvPr/>
        </p:nvCxnSpPr>
        <p:spPr>
          <a:xfrm flipV="1">
            <a:off x="2306307" y="843260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2306307" y="1923380"/>
            <a:ext cx="930986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1987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63888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80112" y="948713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3851920" y="588673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2604897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1"/>
          </p:cNvCxnSpPr>
          <p:nvPr/>
        </p:nvCxnSpPr>
        <p:spPr>
          <a:xfrm>
            <a:off x="5868144" y="588673"/>
            <a:ext cx="753525" cy="825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3"/>
          </p:cNvCxnSpPr>
          <p:nvPr/>
        </p:nvCxnSpPr>
        <p:spPr>
          <a:xfrm flipV="1">
            <a:off x="5868144" y="1923380"/>
            <a:ext cx="753525" cy="68151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000000">
            <a:off x="792333" y="1039772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Factory</a:t>
            </a:r>
            <a:endParaRPr lang="en-SG" sz="3200" b="1" dirty="0"/>
          </a:p>
        </p:txBody>
      </p:sp>
      <p:sp>
        <p:nvSpPr>
          <p:cNvPr id="20" name="TextBox 19"/>
          <p:cNvSpPr txBox="1"/>
          <p:nvPr/>
        </p:nvSpPr>
        <p:spPr>
          <a:xfrm rot="3600000">
            <a:off x="6431618" y="1121818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Warehouse</a:t>
            </a:r>
            <a:endParaRPr lang="en-SG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75871" y="64320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/16</a:t>
            </a:r>
            <a:endParaRPr lang="en-SG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61918" y="139673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141420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78077" y="180767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r>
              <a:rPr lang="en-US" sz="2000" b="1" dirty="0" smtClean="0"/>
              <a:t>/12</a:t>
            </a:r>
            <a:endParaRPr lang="en-SG" sz="2000" b="1" dirty="0"/>
          </a:p>
        </p:txBody>
      </p:sp>
      <p:cxnSp>
        <p:nvCxnSpPr>
          <p:cNvPr id="25" name="Straight Arrow Connector 24"/>
          <p:cNvCxnSpPr>
            <a:stCxn id="7" idx="3"/>
            <a:endCxn id="6" idx="7"/>
          </p:cNvCxnSpPr>
          <p:nvPr/>
        </p:nvCxnSpPr>
        <p:spPr>
          <a:xfrm flipH="1">
            <a:off x="3746467" y="843260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869593">
            <a:off x="5962310" y="67408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</a:t>
            </a:r>
            <a:r>
              <a:rPr lang="en-US" sz="2000" b="1" dirty="0" smtClean="0"/>
              <a:t>/20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146873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0/9</a:t>
            </a:r>
            <a:endParaRPr lang="en-SG" sz="20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42647" y="1432033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/>
              <a:t>/7</a:t>
            </a:r>
            <a:endParaRPr lang="en-SG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68581" y="2202982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2737" y="261167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/14</a:t>
            </a:r>
            <a:endParaRPr lang="en-SG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67744" y="215025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13</a:t>
            </a:r>
            <a:r>
              <a:rPr lang="en-US" sz="2000" b="1" dirty="0" smtClean="0"/>
              <a:t>/13</a:t>
            </a:r>
            <a:endParaRPr lang="en-SG" sz="2000" b="1" dirty="0"/>
          </a:p>
        </p:txBody>
      </p:sp>
      <p:sp>
        <p:nvSpPr>
          <p:cNvPr id="32" name="Oval 31"/>
          <p:cNvSpPr/>
          <p:nvPr/>
        </p:nvSpPr>
        <p:spPr>
          <a:xfrm>
            <a:off x="1692761" y="470100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33" name="Oval 32"/>
          <p:cNvSpPr/>
          <p:nvPr/>
        </p:nvSpPr>
        <p:spPr>
          <a:xfrm>
            <a:off x="3132921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34" name="Oval 33"/>
          <p:cNvSpPr/>
          <p:nvPr/>
        </p:nvSpPr>
        <p:spPr>
          <a:xfrm>
            <a:off x="3132921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35" name="Oval 34"/>
          <p:cNvSpPr/>
          <p:nvPr/>
        </p:nvSpPr>
        <p:spPr>
          <a:xfrm>
            <a:off x="5149145" y="362088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36" name="Oval 35"/>
          <p:cNvSpPr/>
          <p:nvPr/>
        </p:nvSpPr>
        <p:spPr>
          <a:xfrm>
            <a:off x="5149145" y="563710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37" name="Oval 36"/>
          <p:cNvSpPr/>
          <p:nvPr/>
        </p:nvSpPr>
        <p:spPr>
          <a:xfrm>
            <a:off x="6517297" y="4701002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38" name="Straight Arrow Connector 37"/>
          <p:cNvCxnSpPr>
            <a:stCxn id="32" idx="7"/>
            <a:endCxn id="33" idx="3"/>
          </p:cNvCxnSpPr>
          <p:nvPr/>
        </p:nvCxnSpPr>
        <p:spPr>
          <a:xfrm flipV="1">
            <a:off x="2307388" y="4235509"/>
            <a:ext cx="930986" cy="5709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5"/>
          </p:cNvCxnSpPr>
          <p:nvPr/>
        </p:nvCxnSpPr>
        <p:spPr>
          <a:xfrm>
            <a:off x="2307388" y="5315629"/>
            <a:ext cx="876706" cy="5560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20953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64969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508104" y="4340962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6"/>
          </p:cNvCxnSpPr>
          <p:nvPr/>
        </p:nvCxnSpPr>
        <p:spPr>
          <a:xfrm>
            <a:off x="3853001" y="3980922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853001" y="6093295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6"/>
            <a:endCxn id="37" idx="1"/>
          </p:cNvCxnSpPr>
          <p:nvPr/>
        </p:nvCxnSpPr>
        <p:spPr>
          <a:xfrm>
            <a:off x="5869225" y="3980922"/>
            <a:ext cx="753525" cy="8255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3"/>
          </p:cNvCxnSpPr>
          <p:nvPr/>
        </p:nvCxnSpPr>
        <p:spPr>
          <a:xfrm flipV="1">
            <a:off x="5869225" y="5315629"/>
            <a:ext cx="753525" cy="5560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8000000">
            <a:off x="793414" y="4432021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Factory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3600000">
            <a:off x="6432699" y="4514067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Warehouse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Arrow Connector 52"/>
          <p:cNvCxnSpPr>
            <a:stCxn id="35" idx="3"/>
            <a:endCxn id="34" idx="7"/>
          </p:cNvCxnSpPr>
          <p:nvPr/>
        </p:nvCxnSpPr>
        <p:spPr>
          <a:xfrm flipH="1">
            <a:off x="3747548" y="4235509"/>
            <a:ext cx="1507050" cy="1507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175871" y="4149080"/>
            <a:ext cx="957050" cy="5753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4" idx="1"/>
          </p:cNvCxnSpPr>
          <p:nvPr/>
        </p:nvCxnSpPr>
        <p:spPr>
          <a:xfrm flipH="1" flipV="1">
            <a:off x="2411760" y="5229201"/>
            <a:ext cx="826614" cy="5133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841368" y="4340962"/>
            <a:ext cx="1522720" cy="15307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851920" y="4133322"/>
            <a:ext cx="1305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652120" y="4340962"/>
            <a:ext cx="0" cy="13154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36" idx="6"/>
          </p:cNvCxnSpPr>
          <p:nvPr/>
        </p:nvCxnSpPr>
        <p:spPr>
          <a:xfrm flipH="1">
            <a:off x="5869225" y="5421082"/>
            <a:ext cx="839803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868144" y="4133323"/>
            <a:ext cx="649153" cy="7358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36" idx="2"/>
          </p:cNvCxnSpPr>
          <p:nvPr/>
        </p:nvCxnSpPr>
        <p:spPr>
          <a:xfrm flipH="1">
            <a:off x="3853001" y="5997146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322537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2654396" y="45209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77816" y="40770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endParaRPr lang="en-SG" sz="2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5947901" y="45243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20</a:t>
            </a:r>
            <a:endParaRPr lang="en-SG" sz="2000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6289126" y="565778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407658" y="562336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739742" y="511557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13</a:t>
            </a:r>
            <a:endParaRPr lang="en-SG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526858" y="473644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585400" y="500514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</a:t>
            </a:r>
            <a:endParaRPr lang="en-SG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597075" y="486098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SG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387458" y="554250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32921" y="47244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27086" y="36208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57490" y="46713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28145" y="60903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220072" y="48714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12822" y="51924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12378" y="40399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S-T Cut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cut C=(S, T) of a flow network G=(V, E) is a partition of V into S and T = V – 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Net flow across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Capacity of cut: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6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5262" y="2149659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3115422" y="1069539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3115422" y="308576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131646" y="1069539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31646" y="308576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6499798" y="2149659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0" name="Straight Arrow Connector 9"/>
          <p:cNvCxnSpPr>
            <a:stCxn id="4" idx="7"/>
            <a:endCxn id="5" idx="3"/>
          </p:cNvCxnSpPr>
          <p:nvPr/>
        </p:nvCxnSpPr>
        <p:spPr>
          <a:xfrm flipV="1">
            <a:off x="2289889" y="1684166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2289889" y="2764286"/>
            <a:ext cx="930986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03454" y="1789619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47470" y="1789619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63694" y="1789619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3835502" y="1429579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35502" y="3445803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1"/>
          </p:cNvCxnSpPr>
          <p:nvPr/>
        </p:nvCxnSpPr>
        <p:spPr>
          <a:xfrm>
            <a:off x="5851726" y="1429579"/>
            <a:ext cx="753525" cy="825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3"/>
          </p:cNvCxnSpPr>
          <p:nvPr/>
        </p:nvCxnSpPr>
        <p:spPr>
          <a:xfrm flipV="1">
            <a:off x="5851726" y="2764286"/>
            <a:ext cx="753525" cy="68151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000000">
            <a:off x="775915" y="1880678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Factory</a:t>
            </a:r>
            <a:endParaRPr lang="en-SG" sz="3200" b="1" dirty="0"/>
          </a:p>
        </p:txBody>
      </p:sp>
      <p:sp>
        <p:nvSpPr>
          <p:cNvPr id="20" name="TextBox 19"/>
          <p:cNvSpPr txBox="1"/>
          <p:nvPr/>
        </p:nvSpPr>
        <p:spPr>
          <a:xfrm rot="3600000">
            <a:off x="6415200" y="1962724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Warehouse</a:t>
            </a:r>
            <a:endParaRPr lang="en-SG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59453" y="1484111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/16</a:t>
            </a:r>
            <a:endParaRPr lang="en-SG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45500" y="223763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47470" y="2255112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61659" y="1021673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r>
              <a:rPr lang="en-US" sz="2000" b="1" dirty="0" smtClean="0"/>
              <a:t>/12</a:t>
            </a:r>
            <a:endParaRPr lang="en-SG" sz="2000" b="1" dirty="0"/>
          </a:p>
        </p:txBody>
      </p:sp>
      <p:cxnSp>
        <p:nvCxnSpPr>
          <p:cNvPr id="25" name="Straight Arrow Connector 24"/>
          <p:cNvCxnSpPr>
            <a:stCxn id="7" idx="3"/>
            <a:endCxn id="6" idx="7"/>
          </p:cNvCxnSpPr>
          <p:nvPr/>
        </p:nvCxnSpPr>
        <p:spPr>
          <a:xfrm flipH="1">
            <a:off x="3730049" y="1684166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869593">
            <a:off x="5945892" y="151499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r>
              <a:rPr lang="en-US" sz="2000" b="1" dirty="0" smtClean="0"/>
              <a:t>/20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83574" y="2309644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/9</a:t>
            </a:r>
            <a:endParaRPr lang="en-SG" sz="20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126229" y="227293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/>
              <a:t>/7</a:t>
            </a:r>
            <a:endParaRPr lang="en-SG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52163" y="3043888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26319" y="345258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/14</a:t>
            </a:r>
            <a:endParaRPr lang="en-SG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51326" y="299116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000" b="1" dirty="0" smtClean="0"/>
              <a:t>/13</a:t>
            </a:r>
            <a:endParaRPr lang="en-SG" sz="2000" b="1" dirty="0"/>
          </a:p>
        </p:txBody>
      </p:sp>
      <p:cxnSp>
        <p:nvCxnSpPr>
          <p:cNvPr id="33" name="Curved Connector 32"/>
          <p:cNvCxnSpPr/>
          <p:nvPr/>
        </p:nvCxnSpPr>
        <p:spPr>
          <a:xfrm rot="16200000" flipH="1">
            <a:off x="2633060" y="2066124"/>
            <a:ext cx="3672408" cy="925552"/>
          </a:xfrm>
          <a:prstGeom prst="curvedConnector3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03648" y="465313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f(S, T) = 12 – 4 + 11 = 19</a:t>
            </a:r>
            <a:br>
              <a:rPr lang="en-US" sz="3600" dirty="0" smtClean="0"/>
            </a:br>
            <a:r>
              <a:rPr lang="en-US" sz="3600" dirty="0" smtClean="0"/>
              <a:t>c(S, T) = 12 + 14 = 26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2418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332656"/>
            <a:ext cx="835292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Let </a:t>
            </a:r>
            <a:r>
              <a:rPr lang="en-US" sz="2800" i="1" dirty="0" smtClean="0"/>
              <a:t>f</a:t>
            </a:r>
            <a:r>
              <a:rPr lang="en-US" sz="2800" dirty="0" smtClean="0"/>
              <a:t> be a flow in a flow network G with source </a:t>
            </a:r>
            <a:r>
              <a:rPr lang="en-US" sz="2800" i="1" dirty="0" smtClean="0"/>
              <a:t>s</a:t>
            </a:r>
            <a:r>
              <a:rPr lang="en-US" sz="2800" dirty="0" smtClean="0"/>
              <a:t> and sink </a:t>
            </a:r>
            <a:r>
              <a:rPr lang="en-US" sz="2800" i="1" dirty="0" smtClean="0"/>
              <a:t>t</a:t>
            </a:r>
            <a:r>
              <a:rPr lang="en-US" sz="2800" dirty="0" smtClean="0"/>
              <a:t>, and let (S, T) be a cut of G. Then the net flow across (S, T) is </a:t>
            </a:r>
            <a:r>
              <a:rPr lang="en-US" sz="2800" i="1" dirty="0" smtClean="0"/>
              <a:t>f(S, T) </a:t>
            </a:r>
            <a:r>
              <a:rPr lang="en-US" sz="2800" dirty="0" smtClean="0"/>
              <a:t>= |f|</a:t>
            </a:r>
            <a:endParaRPr lang="en-SG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9168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Homomorphism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24208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Flow Conservation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92494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Homomorphism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348184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Flow Conservation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40050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Definition</a:t>
            </a:r>
            <a:endParaRPr lang="en-SG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𝑻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𝒀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332656"/>
            <a:ext cx="83529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value of any flow </a:t>
            </a:r>
            <a:r>
              <a:rPr lang="en-US" sz="2800" i="1" dirty="0" smtClean="0"/>
              <a:t>f</a:t>
            </a:r>
            <a:r>
              <a:rPr lang="en-US" sz="2800" dirty="0" smtClean="0"/>
              <a:t> in a flow network G is bounded by the capacity of any cut of G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5781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Min-Cut Max-Flow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/>
              <a:t>f </a:t>
            </a:r>
            <a:r>
              <a:rPr lang="en-US" dirty="0" smtClean="0"/>
              <a:t>is a maximum flow in </a:t>
            </a:r>
            <a:r>
              <a:rPr lang="en-US" i="1" dirty="0" smtClean="0"/>
              <a:t>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residual network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f</a:t>
            </a:r>
            <a:r>
              <a:rPr lang="en-US" dirty="0" smtClean="0"/>
              <a:t> contains no augmenting path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|</a:t>
            </a:r>
            <a:r>
              <a:rPr lang="en-US" i="1" dirty="0" smtClean="0"/>
              <a:t>f</a:t>
            </a:r>
            <a:r>
              <a:rPr lang="en-US" dirty="0" smtClean="0"/>
              <a:t>|=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 for some cut (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dirty="0" smtClean="0"/>
              <a:t>) of G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702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⇒(2)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Premise: </a:t>
            </a:r>
            <a:r>
              <a:rPr lang="en-US" i="1" dirty="0" smtClean="0"/>
              <a:t>f </a:t>
            </a:r>
            <a:r>
              <a:rPr lang="en-US" dirty="0" smtClean="0"/>
              <a:t>is a max-flow in </a:t>
            </a:r>
            <a:r>
              <a:rPr lang="en-US" i="1" dirty="0" smtClean="0"/>
              <a:t>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Assume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f</a:t>
            </a:r>
            <a:r>
              <a:rPr lang="en-US" dirty="0" smtClean="0"/>
              <a:t> has augmenting path </a:t>
            </a:r>
            <a:r>
              <a:rPr lang="en-US" i="1" dirty="0" smtClean="0"/>
              <a:t>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can augment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f</a:t>
            </a:r>
            <a:r>
              <a:rPr lang="en-US" dirty="0" smtClean="0"/>
              <a:t> with </a:t>
            </a:r>
            <a:r>
              <a:rPr lang="en-US" i="1" dirty="0" smtClean="0"/>
              <a:t>p</a:t>
            </a:r>
            <a:r>
              <a:rPr lang="en-US" dirty="0" smtClean="0"/>
              <a:t> to get a flow </a:t>
            </a:r>
            <a:r>
              <a:rPr lang="en-US" i="1" dirty="0" smtClean="0"/>
              <a:t>f’</a:t>
            </a:r>
            <a:r>
              <a:rPr lang="en-US" dirty="0" smtClean="0"/>
              <a:t> &gt; </a:t>
            </a:r>
            <a:r>
              <a:rPr lang="en-US" i="1" dirty="0" smtClean="0"/>
              <a:t>f</a:t>
            </a:r>
          </a:p>
          <a:p>
            <a:pPr marL="914400" lvl="1" indent="-514350"/>
            <a:r>
              <a:rPr lang="en-US" dirty="0" smtClean="0"/>
              <a:t>Contradicts [1]</a:t>
            </a:r>
          </a:p>
          <a:p>
            <a:pPr marL="514350" indent="-514350"/>
            <a:r>
              <a:rPr lang="en-US" dirty="0" smtClean="0"/>
              <a:t>Hence </a:t>
            </a:r>
            <a:r>
              <a:rPr lang="en-US" i="1" dirty="0" err="1" smtClean="0"/>
              <a:t>G</a:t>
            </a:r>
            <a:r>
              <a:rPr lang="en-US" i="1" baseline="-25000" dirty="0" err="1" smtClean="0"/>
              <a:t>f</a:t>
            </a:r>
            <a:r>
              <a:rPr lang="en-US" dirty="0" smtClean="0"/>
              <a:t> has no augmenting paths</a:t>
            </a:r>
          </a:p>
          <a:p>
            <a:pPr marL="514350" indent="-514350">
              <a:buFont typeface="+mj-lt"/>
              <a:buAutoNum type="arabicPeriod"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090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⇒(3)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Premise: </a:t>
                </a:r>
                <a:r>
                  <a:rPr lang="en-US" dirty="0" err="1" smtClean="0"/>
                  <a:t>G</a:t>
                </a:r>
                <a:r>
                  <a:rPr lang="en-US" baseline="-25000" dirty="0" err="1" smtClean="0"/>
                  <a:t>f</a:t>
                </a:r>
                <a:r>
                  <a:rPr lang="en-US" dirty="0" smtClean="0"/>
                  <a:t> has no augmenting paths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</a:t>
                </a:r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:∃ </m:t>
                        </m:r>
                        <m:r>
                          <a:rPr lang="en-US" b="0" i="1" smtClean="0">
                            <a:latin typeface="Cambria Math"/>
                          </a:rPr>
                          <m:t>𝑝𝑎𝑡h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𝑓𝑟𝑜𝑚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𝑖𝑛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𝐺𝑓</m:t>
                        </m:r>
                      </m:e>
                    </m:d>
                  </m:oMath>
                </a14:m>
                <a:endParaRPr lang="en-US" b="0" baseline="-25000" dirty="0" smtClean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b="0" dirty="0" smtClean="0"/>
                  <a:t>T = V-S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(S, T) is a cut</a:t>
                </a:r>
              </a:p>
              <a:p>
                <a:pPr marL="91440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∵~∃</m:t>
                        </m:r>
                        <m:r>
                          <a:rPr lang="en-US" b="0" i="1" smtClean="0">
                            <a:latin typeface="Cambria Math"/>
                          </a:rPr>
                          <m:t>𝑝𝑎𝑡h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𝑓𝑟𝑜𝑚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𝑡𝑜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𝑏𝑦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b="0" dirty="0" smtClean="0"/>
                  <a:t>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SG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3"/>
                <a:stretch>
                  <a:fillRect l="-1926" t="-18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1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Network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Directed Graph G = (V, E)</a:t>
                </a:r>
              </a:p>
              <a:p>
                <a:r>
                  <a:rPr lang="en-US" b="0" dirty="0" smtClean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 has a capacity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b="0" dirty="0" smtClean="0"/>
              </a:p>
              <a:p>
                <a:pPr marL="742950" lvl="2" indent="-342900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marL="342900" lvl="1" indent="-342900"/>
                <a:endParaRPr lang="en-US" b="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0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⇒(1)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2896"/>
                <a:ext cx="8229600" cy="3633267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𝑏𝑦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𝐿𝑒𝑚𝑚𝑎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𝑆𝑖𝑛𝑐𝑒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SG" dirty="0" smtClean="0"/>
                  <a:t>, |</a:t>
                </a:r>
                <a:r>
                  <a:rPr lang="en-SG" i="1" dirty="0" smtClean="0"/>
                  <a:t>f</a:t>
                </a:r>
                <a:r>
                  <a:rPr lang="en-SG" dirty="0" smtClean="0"/>
                  <a:t>| is maximum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2896"/>
                <a:ext cx="8229600" cy="3633267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3775" y="1286763"/>
            <a:ext cx="83529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The value of any flow </a:t>
            </a:r>
            <a:r>
              <a:rPr lang="en-US" sz="2800" i="1" dirty="0" smtClean="0"/>
              <a:t>f</a:t>
            </a:r>
            <a:r>
              <a:rPr lang="en-US" sz="2800" dirty="0" smtClean="0"/>
              <a:t> in a flow network G is bounded by the capacity of any cut of G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2694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Ford-Fulkerson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/>
                </a:r>
                <a:br>
                  <a:rPr lang="en-US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flow=0</a:t>
                </a:r>
                <a:br>
                  <a:rPr lang="en-US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while(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∃ (</m:t>
                    </m:r>
                  </m:oMath>
                </a14:m>
                <a:r>
                  <a:rPr lang="en-SG" dirty="0" smtClean="0">
                    <a:latin typeface="Consolas" pitchFamily="49" charset="0"/>
                    <a:cs typeface="Consolas" pitchFamily="49" charset="0"/>
                  </a:rPr>
                  <a:t>augmenting path p)) 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 augment flow f along p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r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eturn flow</a:t>
                </a:r>
                <a:endParaRPr lang="en-SG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5576" y="522920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Termination: </a:t>
            </a:r>
            <a:r>
              <a:rPr lang="en-US" sz="3200" dirty="0" err="1" smtClean="0">
                <a:solidFill>
                  <a:srgbClr val="FFC000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FFC000"/>
                </a:solidFill>
              </a:rPr>
              <a:t>f</a:t>
            </a:r>
            <a:r>
              <a:rPr lang="en-US" sz="3200" dirty="0" smtClean="0">
                <a:solidFill>
                  <a:srgbClr val="FFC000"/>
                </a:solidFill>
              </a:rPr>
              <a:t> has no augmenting path </a:t>
            </a:r>
            <a:r>
              <a:rPr lang="en-US" sz="3200" i="1" dirty="0" err="1" smtClean="0">
                <a:solidFill>
                  <a:srgbClr val="FFC000"/>
                </a:solidFill>
              </a:rPr>
              <a:t>iff</a:t>
            </a:r>
            <a:r>
              <a:rPr lang="en-US" sz="3200" dirty="0" smtClean="0">
                <a:solidFill>
                  <a:srgbClr val="FFC000"/>
                </a:solidFill>
              </a:rPr>
              <a:t> flow is maximum</a:t>
            </a:r>
            <a:endParaRPr lang="en-SG" sz="3200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flow=0</a:t>
                </a:r>
                <a:br>
                  <a:rPr lang="en-US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while(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∃ (</m:t>
                    </m:r>
                  </m:oMath>
                </a14:m>
                <a:r>
                  <a:rPr lang="en-SG" dirty="0" smtClean="0">
                    <a:latin typeface="Consolas" pitchFamily="49" charset="0"/>
                    <a:cs typeface="Consolas" pitchFamily="49" charset="0"/>
                  </a:rPr>
                  <a:t>augmenting path p)) 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 augment flow f along p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r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eturn flow</a:t>
                </a:r>
                <a:endParaRPr lang="en-SG" dirty="0">
                  <a:latin typeface="Consolas" pitchFamily="49" charset="0"/>
                  <a:cs typeface="Consolas" pitchFamily="49" charset="0"/>
                </a:endParaRP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O(</a:t>
                </a:r>
                <a:r>
                  <a:rPr lang="en-US" dirty="0" err="1" smtClean="0"/>
                  <a:t>E|f</a:t>
                </a:r>
                <a:r>
                  <a:rPr lang="en-US" dirty="0" smtClean="0"/>
                  <a:t>*|) where |f*| is the maximum flow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1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75380" y="266359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4115540" y="158347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4115540" y="359970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550582" y="272360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8" name="Straight Arrow Connector 7"/>
          <p:cNvCxnSpPr>
            <a:stCxn id="4" idx="7"/>
            <a:endCxn id="5" idx="3"/>
          </p:cNvCxnSpPr>
          <p:nvPr/>
        </p:nvCxnSpPr>
        <p:spPr>
          <a:xfrm flipV="1">
            <a:off x="3290007" y="2198105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7" idx="1"/>
          </p:cNvCxnSpPr>
          <p:nvPr/>
        </p:nvCxnSpPr>
        <p:spPr>
          <a:xfrm>
            <a:off x="4730167" y="2198105"/>
            <a:ext cx="925868" cy="63095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3"/>
          </p:cNvCxnSpPr>
          <p:nvPr/>
        </p:nvCxnSpPr>
        <p:spPr>
          <a:xfrm flipV="1">
            <a:off x="4835620" y="3338230"/>
            <a:ext cx="820415" cy="45874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1110" y="26835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3290007" y="3278225"/>
            <a:ext cx="825533" cy="518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4"/>
            <a:endCxn id="6" idx="0"/>
          </p:cNvCxnSpPr>
          <p:nvPr/>
        </p:nvCxnSpPr>
        <p:spPr>
          <a:xfrm>
            <a:off x="4475580" y="2303558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5380" y="2083468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39078" y="2083468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1150" y="359692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97365" y="3588479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8191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75380" y="266359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4115540" y="158347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4115540" y="359970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550582" y="272360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8" name="Straight Arrow Connector 7"/>
          <p:cNvCxnSpPr>
            <a:stCxn id="4" idx="7"/>
            <a:endCxn id="5" idx="3"/>
          </p:cNvCxnSpPr>
          <p:nvPr/>
        </p:nvCxnSpPr>
        <p:spPr>
          <a:xfrm flipV="1">
            <a:off x="3290007" y="2198105"/>
            <a:ext cx="930986" cy="570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7" idx="1"/>
          </p:cNvCxnSpPr>
          <p:nvPr/>
        </p:nvCxnSpPr>
        <p:spPr>
          <a:xfrm>
            <a:off x="4730167" y="2198105"/>
            <a:ext cx="925868" cy="63095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3"/>
          </p:cNvCxnSpPr>
          <p:nvPr/>
        </p:nvCxnSpPr>
        <p:spPr>
          <a:xfrm flipV="1">
            <a:off x="4835620" y="3338230"/>
            <a:ext cx="820415" cy="4587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1110" y="26835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3290007" y="3278225"/>
            <a:ext cx="825533" cy="518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4"/>
            <a:endCxn id="6" idx="0"/>
          </p:cNvCxnSpPr>
          <p:nvPr/>
        </p:nvCxnSpPr>
        <p:spPr>
          <a:xfrm>
            <a:off x="4475580" y="2303558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5380" y="2083468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39078" y="2083468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1150" y="359692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97365" y="3588479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32615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75380" y="266359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4115540" y="158347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4115540" y="359970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550582" y="272360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8" name="Straight Arrow Connector 7"/>
          <p:cNvCxnSpPr>
            <a:stCxn id="4" idx="7"/>
            <a:endCxn id="5" idx="3"/>
          </p:cNvCxnSpPr>
          <p:nvPr/>
        </p:nvCxnSpPr>
        <p:spPr>
          <a:xfrm flipV="1">
            <a:off x="3290007" y="2198105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7" idx="1"/>
          </p:cNvCxnSpPr>
          <p:nvPr/>
        </p:nvCxnSpPr>
        <p:spPr>
          <a:xfrm>
            <a:off x="4730167" y="2198105"/>
            <a:ext cx="925868" cy="63095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40942" y="3413081"/>
            <a:ext cx="820415" cy="45874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1110" y="26835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3290007" y="3278225"/>
            <a:ext cx="825533" cy="518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0"/>
            <a:endCxn id="5" idx="4"/>
          </p:cNvCxnSpPr>
          <p:nvPr/>
        </p:nvCxnSpPr>
        <p:spPr>
          <a:xfrm flipV="1">
            <a:off x="4475580" y="2303558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5380" y="208346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999,999</a:t>
            </a:r>
            <a:endParaRPr lang="en-SG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39078" y="2083468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1150" y="359692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97365" y="3588479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395460" y="2283523"/>
            <a:ext cx="960517" cy="60006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22380" y="25835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31" name="Straight Arrow Connector 30"/>
          <p:cNvCxnSpPr>
            <a:endCxn id="6" idx="7"/>
          </p:cNvCxnSpPr>
          <p:nvPr/>
        </p:nvCxnSpPr>
        <p:spPr>
          <a:xfrm flipH="1">
            <a:off x="4730167" y="3278225"/>
            <a:ext cx="820415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21586" y="3028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37948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75380" y="266359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4115540" y="158347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4115540" y="359970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550582" y="272360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8" name="Straight Arrow Connector 7"/>
          <p:cNvCxnSpPr>
            <a:stCxn id="4" idx="7"/>
            <a:endCxn id="5" idx="3"/>
          </p:cNvCxnSpPr>
          <p:nvPr/>
        </p:nvCxnSpPr>
        <p:spPr>
          <a:xfrm flipV="1">
            <a:off x="3290007" y="2198105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7" idx="1"/>
          </p:cNvCxnSpPr>
          <p:nvPr/>
        </p:nvCxnSpPr>
        <p:spPr>
          <a:xfrm>
            <a:off x="4730167" y="2198105"/>
            <a:ext cx="925868" cy="6309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40942" y="3413081"/>
            <a:ext cx="820415" cy="45874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1110" y="26835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3290007" y="3278225"/>
            <a:ext cx="825533" cy="518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0"/>
            <a:endCxn id="5" idx="4"/>
          </p:cNvCxnSpPr>
          <p:nvPr/>
        </p:nvCxnSpPr>
        <p:spPr>
          <a:xfrm flipV="1">
            <a:off x="4475580" y="2303558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5380" y="208346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999,999</a:t>
            </a:r>
            <a:endParaRPr lang="en-SG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39078" y="2083468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1150" y="359692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97365" y="3588479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395460" y="2283523"/>
            <a:ext cx="960517" cy="60006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22380" y="25835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31" name="Straight Arrow Connector 30"/>
          <p:cNvCxnSpPr>
            <a:endCxn id="6" idx="7"/>
          </p:cNvCxnSpPr>
          <p:nvPr/>
        </p:nvCxnSpPr>
        <p:spPr>
          <a:xfrm flipH="1">
            <a:off x="4730167" y="3278225"/>
            <a:ext cx="820415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21586" y="3028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2519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75380" y="266359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4115540" y="158347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4115540" y="359970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550582" y="272360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8" name="Straight Arrow Connector 7"/>
          <p:cNvCxnSpPr>
            <a:stCxn id="4" idx="7"/>
            <a:endCxn id="5" idx="3"/>
          </p:cNvCxnSpPr>
          <p:nvPr/>
        </p:nvCxnSpPr>
        <p:spPr>
          <a:xfrm flipV="1">
            <a:off x="3290007" y="2198105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7" idx="1"/>
          </p:cNvCxnSpPr>
          <p:nvPr/>
        </p:nvCxnSpPr>
        <p:spPr>
          <a:xfrm>
            <a:off x="4730167" y="2198105"/>
            <a:ext cx="925868" cy="63095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40942" y="3413081"/>
            <a:ext cx="820415" cy="45874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1110" y="26835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3290007" y="3278225"/>
            <a:ext cx="825533" cy="518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4"/>
            <a:endCxn id="6" idx="0"/>
          </p:cNvCxnSpPr>
          <p:nvPr/>
        </p:nvCxnSpPr>
        <p:spPr>
          <a:xfrm>
            <a:off x="4475580" y="2303558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5380" y="208346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999,999</a:t>
            </a:r>
            <a:endParaRPr lang="en-SG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39078" y="208346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999,999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1150" y="359692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750463" y="346093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999,999</a:t>
            </a:r>
            <a:endParaRPr lang="en-SG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395460" y="2283523"/>
            <a:ext cx="960517" cy="60006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22380" y="25835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31" name="Straight Arrow Connector 30"/>
          <p:cNvCxnSpPr>
            <a:endCxn id="6" idx="7"/>
          </p:cNvCxnSpPr>
          <p:nvPr/>
        </p:nvCxnSpPr>
        <p:spPr>
          <a:xfrm flipH="1">
            <a:off x="4730167" y="3278225"/>
            <a:ext cx="820415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21586" y="3028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20" name="Straight Arrow Connector 19"/>
          <p:cNvCxnSpPr>
            <a:stCxn id="6" idx="1"/>
          </p:cNvCxnSpPr>
          <p:nvPr/>
        </p:nvCxnSpPr>
        <p:spPr>
          <a:xfrm flipH="1" flipV="1">
            <a:off x="3395460" y="3140968"/>
            <a:ext cx="825533" cy="5641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01030" y="30915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644008" y="2303558"/>
            <a:ext cx="906574" cy="64807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6639" y="262101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14051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75380" y="266359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5" name="Oval 4"/>
          <p:cNvSpPr/>
          <p:nvPr/>
        </p:nvSpPr>
        <p:spPr>
          <a:xfrm>
            <a:off x="4115540" y="1583478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4115540" y="3599702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550582" y="2723603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8" name="Straight Arrow Connector 7"/>
          <p:cNvCxnSpPr>
            <a:stCxn id="4" idx="7"/>
            <a:endCxn id="5" idx="3"/>
          </p:cNvCxnSpPr>
          <p:nvPr/>
        </p:nvCxnSpPr>
        <p:spPr>
          <a:xfrm flipV="1">
            <a:off x="3290007" y="2198105"/>
            <a:ext cx="930986" cy="570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7" idx="1"/>
          </p:cNvCxnSpPr>
          <p:nvPr/>
        </p:nvCxnSpPr>
        <p:spPr>
          <a:xfrm>
            <a:off x="4730167" y="2198105"/>
            <a:ext cx="925868" cy="63095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840942" y="3413081"/>
            <a:ext cx="820415" cy="4587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21110" y="26835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12" name="Straight Arrow Connector 11"/>
          <p:cNvCxnSpPr>
            <a:stCxn id="4" idx="5"/>
          </p:cNvCxnSpPr>
          <p:nvPr/>
        </p:nvCxnSpPr>
        <p:spPr>
          <a:xfrm>
            <a:off x="3290007" y="3278225"/>
            <a:ext cx="825533" cy="5187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4"/>
            <a:endCxn id="6" idx="0"/>
          </p:cNvCxnSpPr>
          <p:nvPr/>
        </p:nvCxnSpPr>
        <p:spPr>
          <a:xfrm>
            <a:off x="4475580" y="2303558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5380" y="208346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999,999</a:t>
            </a:r>
            <a:endParaRPr lang="en-SG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39078" y="208346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999,999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1150" y="359692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1,000,000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750463" y="346093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999,999</a:t>
            </a:r>
            <a:endParaRPr lang="en-SG" sz="20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395460" y="2283523"/>
            <a:ext cx="960517" cy="60006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22380" y="25835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31" name="Straight Arrow Connector 30"/>
          <p:cNvCxnSpPr>
            <a:endCxn id="6" idx="7"/>
          </p:cNvCxnSpPr>
          <p:nvPr/>
        </p:nvCxnSpPr>
        <p:spPr>
          <a:xfrm flipH="1">
            <a:off x="4730167" y="3278225"/>
            <a:ext cx="820415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21586" y="3028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20" name="Straight Arrow Connector 19"/>
          <p:cNvCxnSpPr>
            <a:stCxn id="6" idx="1"/>
          </p:cNvCxnSpPr>
          <p:nvPr/>
        </p:nvCxnSpPr>
        <p:spPr>
          <a:xfrm flipH="1" flipV="1">
            <a:off x="3395460" y="3140968"/>
            <a:ext cx="825533" cy="56418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01030" y="30915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644008" y="2303558"/>
            <a:ext cx="906574" cy="64807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36639" y="262101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41733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Edmunds Karp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flow=0</a:t>
                </a:r>
                <a:br>
                  <a:rPr lang="en-US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while(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∃ (</m:t>
                    </m:r>
                  </m:oMath>
                </a14:m>
                <a:r>
                  <a:rPr lang="en-SG" dirty="0" smtClean="0">
                    <a:latin typeface="Consolas" pitchFamily="49" charset="0"/>
                    <a:cs typeface="Consolas" pitchFamily="49" charset="0"/>
                  </a:rPr>
                  <a:t>augmenting path p)) {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 find augmenting path </a:t>
                </a:r>
                <a:r>
                  <a:rPr lang="en-US" dirty="0" smtClean="0">
                    <a:solidFill>
                      <a:srgbClr val="FFC000"/>
                    </a:solidFill>
                    <a:latin typeface="Consolas" pitchFamily="49" charset="0"/>
                    <a:cs typeface="Consolas" pitchFamily="49" charset="0"/>
                  </a:rPr>
                  <a:t>by BFS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/>
                </a:r>
                <a:br>
                  <a:rPr lang="en-US" dirty="0" smtClean="0">
                    <a:latin typeface="Consolas" pitchFamily="49" charset="0"/>
                    <a:cs typeface="Consolas" pitchFamily="49" charset="0"/>
                  </a:rPr>
                </a:b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   augment flow f along p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itchFamily="49" charset="0"/>
                    <a:cs typeface="Consolas" pitchFamily="49" charset="0"/>
                  </a:rPr>
                  <a:t>r</a:t>
                </a:r>
                <a:r>
                  <a:rPr lang="en-US" dirty="0" smtClean="0">
                    <a:latin typeface="Consolas" pitchFamily="49" charset="0"/>
                    <a:cs typeface="Consolas" pitchFamily="49" charset="0"/>
                  </a:rPr>
                  <a:t>eturn flow</a:t>
                </a:r>
                <a:endParaRPr lang="en-SG" dirty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7584" y="544522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Run-time: O(VE</a:t>
            </a:r>
            <a:r>
              <a:rPr lang="en-US" sz="4000" baseline="30000" dirty="0" smtClean="0">
                <a:solidFill>
                  <a:srgbClr val="FFC000"/>
                </a:solidFill>
              </a:rPr>
              <a:t>2</a:t>
            </a:r>
            <a:r>
              <a:rPr lang="en-US" sz="4000" dirty="0" smtClean="0">
                <a:solidFill>
                  <a:srgbClr val="FFC000"/>
                </a:solidFill>
              </a:rPr>
              <a:t>)</a:t>
            </a:r>
            <a:endParaRPr lang="en-SG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Flow</a:t>
            </a:r>
            <a:endParaRPr lang="en-S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𝑓𝑙𝑜𝑤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 ≔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 :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1" i="0" smtClean="0">
                          <a:latin typeface="Cambria Math"/>
                        </a:rPr>
                        <m:t>𝐑</m:t>
                      </m:r>
                    </m:oMath>
                  </m:oMathPara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Capacity Constraint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SG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Skew Symmetry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SG" b="1" dirty="0"/>
              </a:p>
              <a:p>
                <a:pPr marL="0" indent="0">
                  <a:buNone/>
                </a:pPr>
                <a:r>
                  <a:rPr lang="en-US" b="1" dirty="0" smtClean="0"/>
                  <a:t>Flow Conservation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−{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} (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=0)</m:t>
                    </m:r>
                  </m:oMath>
                </a14:m>
                <a:endParaRPr lang="en-SG" b="1" dirty="0"/>
              </a:p>
              <a:p>
                <a:pPr marL="0" indent="0">
                  <a:buNone/>
                </a:pPr>
                <a:endParaRPr lang="en-SG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3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7259"/>
            <a:ext cx="9144000" cy="357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1692761" y="3113277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7" name="Oval 6"/>
          <p:cNvSpPr/>
          <p:nvPr/>
        </p:nvSpPr>
        <p:spPr>
          <a:xfrm>
            <a:off x="3132921" y="20331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8" name="Oval 7"/>
          <p:cNvSpPr/>
          <p:nvPr/>
        </p:nvSpPr>
        <p:spPr>
          <a:xfrm>
            <a:off x="3132921" y="4049381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5149145" y="20331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10" name="Oval 9"/>
          <p:cNvSpPr/>
          <p:nvPr/>
        </p:nvSpPr>
        <p:spPr>
          <a:xfrm>
            <a:off x="5149145" y="4049381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11" name="Oval 10"/>
          <p:cNvSpPr/>
          <p:nvPr/>
        </p:nvSpPr>
        <p:spPr>
          <a:xfrm>
            <a:off x="6517297" y="3113277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2" name="Straight Arrow Connector 11"/>
          <p:cNvCxnSpPr>
            <a:stCxn id="6" idx="7"/>
            <a:endCxn id="7" idx="3"/>
          </p:cNvCxnSpPr>
          <p:nvPr/>
        </p:nvCxnSpPr>
        <p:spPr>
          <a:xfrm flipV="1">
            <a:off x="2307388" y="2647784"/>
            <a:ext cx="930986" cy="5709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</p:cNvCxnSpPr>
          <p:nvPr/>
        </p:nvCxnSpPr>
        <p:spPr>
          <a:xfrm>
            <a:off x="2307388" y="3727904"/>
            <a:ext cx="876706" cy="5560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0953" y="2753237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64969" y="2753237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08104" y="2753237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</p:cNvCxnSpPr>
          <p:nvPr/>
        </p:nvCxnSpPr>
        <p:spPr>
          <a:xfrm>
            <a:off x="3853001" y="2393197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53001" y="4505570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1" idx="1"/>
          </p:cNvCxnSpPr>
          <p:nvPr/>
        </p:nvCxnSpPr>
        <p:spPr>
          <a:xfrm>
            <a:off x="5869225" y="2393197"/>
            <a:ext cx="753525" cy="8255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3"/>
          </p:cNvCxnSpPr>
          <p:nvPr/>
        </p:nvCxnSpPr>
        <p:spPr>
          <a:xfrm flipV="1">
            <a:off x="5869225" y="3727904"/>
            <a:ext cx="753525" cy="5560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000000">
            <a:off x="793414" y="2844296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Factory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600000">
            <a:off x="6432699" y="2926342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Warehouse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/>
          <p:cNvCxnSpPr>
            <a:stCxn id="9" idx="3"/>
            <a:endCxn id="8" idx="7"/>
          </p:cNvCxnSpPr>
          <p:nvPr/>
        </p:nvCxnSpPr>
        <p:spPr>
          <a:xfrm flipH="1">
            <a:off x="3747548" y="2647784"/>
            <a:ext cx="1507050" cy="1507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75871" y="2561355"/>
            <a:ext cx="957050" cy="5753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1"/>
          </p:cNvCxnSpPr>
          <p:nvPr/>
        </p:nvCxnSpPr>
        <p:spPr>
          <a:xfrm flipH="1" flipV="1">
            <a:off x="2411760" y="3641476"/>
            <a:ext cx="826614" cy="5133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41368" y="2753237"/>
            <a:ext cx="1522720" cy="15307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51920" y="2545597"/>
            <a:ext cx="1305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52120" y="2753237"/>
            <a:ext cx="0" cy="13154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0" idx="6"/>
          </p:cNvCxnSpPr>
          <p:nvPr/>
        </p:nvCxnSpPr>
        <p:spPr>
          <a:xfrm flipH="1">
            <a:off x="5869225" y="3833357"/>
            <a:ext cx="839803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868144" y="2545598"/>
            <a:ext cx="649153" cy="7358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 flipH="1">
            <a:off x="3853001" y="4409421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22537" y="248934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54396" y="29332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77816" y="248934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endParaRPr lang="en-SG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47901" y="293662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endParaRPr lang="en-SG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89126" y="40700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07658" y="403563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39742" y="352784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SG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26858" y="314871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99992" y="3353443"/>
            <a:ext cx="393056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SG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97075" y="327326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SG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387458" y="395477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2921" y="31366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27086" y="20331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7490" y="30836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28145" y="450265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2837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2822" y="360474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2378" y="24522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cxnSp>
        <p:nvCxnSpPr>
          <p:cNvPr id="51" name="Curved Connector 50"/>
          <p:cNvCxnSpPr>
            <a:endCxn id="40" idx="2"/>
          </p:cNvCxnSpPr>
          <p:nvPr/>
        </p:nvCxnSpPr>
        <p:spPr>
          <a:xfrm rot="16200000" flipV="1">
            <a:off x="4327036" y="4307703"/>
            <a:ext cx="1796779" cy="1057810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4745" y="5734997"/>
            <a:ext cx="2489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Critical</a:t>
            </a:r>
            <a:r>
              <a:rPr lang="en-US" sz="3600" dirty="0" smtClean="0"/>
              <a:t> Edge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064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7259"/>
            <a:ext cx="9144000" cy="357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1692761" y="3113277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7" name="Oval 6"/>
          <p:cNvSpPr/>
          <p:nvPr/>
        </p:nvSpPr>
        <p:spPr>
          <a:xfrm>
            <a:off x="3132921" y="20331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8" name="Oval 7"/>
          <p:cNvSpPr/>
          <p:nvPr/>
        </p:nvSpPr>
        <p:spPr>
          <a:xfrm>
            <a:off x="3132921" y="4049381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5149145" y="20331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10" name="Oval 9"/>
          <p:cNvSpPr/>
          <p:nvPr/>
        </p:nvSpPr>
        <p:spPr>
          <a:xfrm>
            <a:off x="5149145" y="4049381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11" name="Oval 10"/>
          <p:cNvSpPr/>
          <p:nvPr/>
        </p:nvSpPr>
        <p:spPr>
          <a:xfrm>
            <a:off x="6517297" y="3113277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2" name="Straight Arrow Connector 11"/>
          <p:cNvCxnSpPr>
            <a:stCxn id="6" idx="7"/>
            <a:endCxn id="7" idx="3"/>
          </p:cNvCxnSpPr>
          <p:nvPr/>
        </p:nvCxnSpPr>
        <p:spPr>
          <a:xfrm flipV="1">
            <a:off x="2307388" y="2647784"/>
            <a:ext cx="930986" cy="5709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</p:cNvCxnSpPr>
          <p:nvPr/>
        </p:nvCxnSpPr>
        <p:spPr>
          <a:xfrm>
            <a:off x="2307388" y="3727904"/>
            <a:ext cx="876706" cy="5560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0953" y="2753237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64969" y="2753237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08104" y="2753237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</p:cNvCxnSpPr>
          <p:nvPr/>
        </p:nvCxnSpPr>
        <p:spPr>
          <a:xfrm>
            <a:off x="3853001" y="2393197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53001" y="4505570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1" idx="1"/>
          </p:cNvCxnSpPr>
          <p:nvPr/>
        </p:nvCxnSpPr>
        <p:spPr>
          <a:xfrm>
            <a:off x="5869225" y="2393197"/>
            <a:ext cx="753525" cy="8255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3"/>
          </p:cNvCxnSpPr>
          <p:nvPr/>
        </p:nvCxnSpPr>
        <p:spPr>
          <a:xfrm flipV="1">
            <a:off x="5869225" y="3727904"/>
            <a:ext cx="753525" cy="5560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000000">
            <a:off x="793414" y="2844296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Factory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600000">
            <a:off x="6432699" y="2926342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Warehouse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/>
          <p:cNvCxnSpPr>
            <a:stCxn id="9" idx="3"/>
            <a:endCxn id="8" idx="7"/>
          </p:cNvCxnSpPr>
          <p:nvPr/>
        </p:nvCxnSpPr>
        <p:spPr>
          <a:xfrm flipH="1">
            <a:off x="3747548" y="2647784"/>
            <a:ext cx="1507050" cy="1507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75871" y="2561355"/>
            <a:ext cx="957050" cy="5753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1"/>
          </p:cNvCxnSpPr>
          <p:nvPr/>
        </p:nvCxnSpPr>
        <p:spPr>
          <a:xfrm flipH="1" flipV="1">
            <a:off x="2411760" y="3641476"/>
            <a:ext cx="826614" cy="5133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41368" y="2753237"/>
            <a:ext cx="1522720" cy="15307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51920" y="2545597"/>
            <a:ext cx="1305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52120" y="2753237"/>
            <a:ext cx="0" cy="13154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0" idx="6"/>
          </p:cNvCxnSpPr>
          <p:nvPr/>
        </p:nvCxnSpPr>
        <p:spPr>
          <a:xfrm flipH="1">
            <a:off x="5869225" y="3833357"/>
            <a:ext cx="839803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868144" y="2545598"/>
            <a:ext cx="649153" cy="7358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 flipH="1">
            <a:off x="3853001" y="4409421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22537" y="248934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54396" y="29332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77816" y="248934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endParaRPr lang="en-SG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47901" y="293662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endParaRPr lang="en-SG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89126" y="40700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07658" y="403563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39742" y="352784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SG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26858" y="314871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99992" y="3353443"/>
            <a:ext cx="393056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SG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97075" y="327326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SG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387458" y="395477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2921" y="31366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27086" y="20331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7490" y="30836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28145" y="450265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2837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2822" y="360474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2378" y="24522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cxnSp>
        <p:nvCxnSpPr>
          <p:cNvPr id="51" name="Curved Connector 50"/>
          <p:cNvCxnSpPr>
            <a:endCxn id="40" idx="2"/>
          </p:cNvCxnSpPr>
          <p:nvPr/>
        </p:nvCxnSpPr>
        <p:spPr>
          <a:xfrm rot="16200000" flipV="1">
            <a:off x="4327036" y="4307703"/>
            <a:ext cx="1796779" cy="1057810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14745" y="5734997"/>
            <a:ext cx="2489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Critical</a:t>
            </a:r>
            <a:r>
              <a:rPr lang="en-US" sz="3600" dirty="0" smtClean="0"/>
              <a:t> Edge</a:t>
            </a:r>
            <a:endParaRPr lang="en-SG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5536" y="188640"/>
                <a:ext cx="8352928" cy="8209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Lemma: Edges can be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critical</a:t>
                </a:r>
                <a:r>
                  <a:rPr lang="en-US" sz="3200" dirty="0" smtClean="0"/>
                  <a:t>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3200" dirty="0" smtClean="0"/>
                  <a:t> times</a:t>
                </a:r>
                <a:endParaRPr lang="en-SG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8640"/>
                <a:ext cx="8352928" cy="820930"/>
              </a:xfrm>
              <a:prstGeom prst="rect">
                <a:avLst/>
              </a:prstGeom>
              <a:blipFill rotWithShape="1">
                <a:blip r:embed="rId2"/>
                <a:stretch>
                  <a:fillRect b="-109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5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97259"/>
            <a:ext cx="9144000" cy="357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1692761" y="3113277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7" name="Oval 6"/>
          <p:cNvSpPr/>
          <p:nvPr/>
        </p:nvSpPr>
        <p:spPr>
          <a:xfrm>
            <a:off x="3132921" y="20331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8" name="Oval 7"/>
          <p:cNvSpPr/>
          <p:nvPr/>
        </p:nvSpPr>
        <p:spPr>
          <a:xfrm>
            <a:off x="3132921" y="4049381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5149145" y="2033157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10" name="Oval 9"/>
          <p:cNvSpPr/>
          <p:nvPr/>
        </p:nvSpPr>
        <p:spPr>
          <a:xfrm>
            <a:off x="5149145" y="4049381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11" name="Oval 10"/>
          <p:cNvSpPr/>
          <p:nvPr/>
        </p:nvSpPr>
        <p:spPr>
          <a:xfrm>
            <a:off x="6517297" y="3113277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2" name="Straight Arrow Connector 11"/>
          <p:cNvCxnSpPr>
            <a:stCxn id="6" idx="7"/>
            <a:endCxn id="7" idx="3"/>
          </p:cNvCxnSpPr>
          <p:nvPr/>
        </p:nvCxnSpPr>
        <p:spPr>
          <a:xfrm flipV="1">
            <a:off x="2307388" y="2647784"/>
            <a:ext cx="930986" cy="5709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5"/>
          </p:cNvCxnSpPr>
          <p:nvPr/>
        </p:nvCxnSpPr>
        <p:spPr>
          <a:xfrm>
            <a:off x="2307388" y="3727904"/>
            <a:ext cx="876706" cy="55609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0953" y="2753237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64969" y="2753237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08104" y="2753237"/>
            <a:ext cx="0" cy="12961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</p:cNvCxnSpPr>
          <p:nvPr/>
        </p:nvCxnSpPr>
        <p:spPr>
          <a:xfrm>
            <a:off x="3853001" y="2393197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53001" y="4505570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1" idx="1"/>
          </p:cNvCxnSpPr>
          <p:nvPr/>
        </p:nvCxnSpPr>
        <p:spPr>
          <a:xfrm>
            <a:off x="5869225" y="2393197"/>
            <a:ext cx="753525" cy="8255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3"/>
          </p:cNvCxnSpPr>
          <p:nvPr/>
        </p:nvCxnSpPr>
        <p:spPr>
          <a:xfrm flipV="1">
            <a:off x="5869225" y="3727904"/>
            <a:ext cx="753525" cy="55609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000000">
            <a:off x="793414" y="2844296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Factory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600000">
            <a:off x="6432699" y="2926342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</a:rPr>
              <a:t>Warehouse</a:t>
            </a:r>
            <a:endParaRPr lang="en-SG" sz="3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Straight Arrow Connector 22"/>
          <p:cNvCxnSpPr>
            <a:stCxn id="9" idx="3"/>
            <a:endCxn id="8" idx="7"/>
          </p:cNvCxnSpPr>
          <p:nvPr/>
        </p:nvCxnSpPr>
        <p:spPr>
          <a:xfrm flipH="1">
            <a:off x="3747548" y="2647784"/>
            <a:ext cx="1507050" cy="15070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75871" y="2561355"/>
            <a:ext cx="957050" cy="5753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1"/>
          </p:cNvCxnSpPr>
          <p:nvPr/>
        </p:nvCxnSpPr>
        <p:spPr>
          <a:xfrm flipH="1" flipV="1">
            <a:off x="2411760" y="3641476"/>
            <a:ext cx="826614" cy="5133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841368" y="2753237"/>
            <a:ext cx="1522720" cy="15307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851920" y="2545597"/>
            <a:ext cx="130546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52120" y="2753237"/>
            <a:ext cx="0" cy="13154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0" idx="6"/>
          </p:cNvCxnSpPr>
          <p:nvPr/>
        </p:nvCxnSpPr>
        <p:spPr>
          <a:xfrm flipH="1">
            <a:off x="5869225" y="3833357"/>
            <a:ext cx="839803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868144" y="2545598"/>
            <a:ext cx="649153" cy="7358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 flipH="1">
            <a:off x="3853001" y="4409421"/>
            <a:ext cx="1296144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22537" y="248934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654396" y="29332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77816" y="248934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endParaRPr lang="en-SG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47901" y="293662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endParaRPr lang="en-SG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289126" y="40700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SG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07658" y="403563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39742" y="352784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SG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26858" y="314871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endParaRPr lang="en-SG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99992" y="3353443"/>
            <a:ext cx="393056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SG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97075" y="327326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SG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387458" y="395477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2921" y="313668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27086" y="20331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7490" y="30836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28145" y="450265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20072" y="328371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12822" y="360474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0</a:t>
            </a:r>
            <a:endParaRPr lang="en-SG" sz="20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2378" y="24522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</a:t>
            </a:r>
            <a:endParaRPr lang="en-SG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59" y="620688"/>
                <a:ext cx="79928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𝛿</m:t>
                      </m:r>
                      <m:r>
                        <a:rPr lang="en-US" sz="2800" b="0" i="1" baseline="-2500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≔ </m:t>
                      </m:r>
                      <m:r>
                        <a:rPr lang="en-US" sz="2800" b="0" i="1" smtClean="0">
                          <a:latin typeface="Cambria Math"/>
                        </a:rPr>
                        <m:t>𝑠h𝑜𝑟𝑡𝑒𝑠𝑡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𝑝𝑎𝑡h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𝑙𝑒𝑛𝑔𝑡h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𝑓𝑟𝑜𝑚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 →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620688"/>
                <a:ext cx="799288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0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59" y="620688"/>
                <a:ext cx="79928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𝛿</m:t>
                      </m:r>
                      <m:r>
                        <a:rPr lang="en-US" sz="2800" b="0" i="1" baseline="-25000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≔ </m:t>
                      </m:r>
                      <m:r>
                        <a:rPr lang="en-US" sz="2800" b="0" i="1" smtClean="0">
                          <a:latin typeface="Cambria Math"/>
                        </a:rPr>
                        <m:t>𝑠h𝑜𝑟𝑡𝑒𝑠𝑡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𝑝𝑎𝑡h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𝑙𝑒𝑛𝑔𝑡h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𝑓𝑟𝑜𝑚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 →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620688"/>
                <a:ext cx="799288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55576" y="980728"/>
                <a:ext cx="7992888" cy="5900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Assume (u, v) is a critical edge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Augmenting-paths </a:t>
                </a:r>
                <a:r>
                  <a:rPr lang="en-US" sz="2800" dirty="0" smtClean="0"/>
                  <a:t>are shortest path 	[by EK]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𝛿</m:t>
                    </m:r>
                    <m:r>
                      <a:rPr lang="en-US" sz="2800" i="1" baseline="-2500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𝛿</m:t>
                    </m:r>
                    <m:r>
                      <a:rPr lang="en-US" sz="2800" i="1" baseline="-2500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SG" sz="2800" dirty="0" smtClean="0"/>
                  <a:t>			[from 1]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After flow-augmentation, </a:t>
                </a:r>
                <a:r>
                  <a:rPr lang="en-US" sz="2800" dirty="0" err="1" smtClean="0"/>
                  <a:t>c</a:t>
                </a:r>
                <a:r>
                  <a:rPr lang="en-US" sz="2800" baseline="-25000" dirty="0" err="1" smtClean="0"/>
                  <a:t>f</a:t>
                </a:r>
                <a:r>
                  <a:rPr lang="en-US" sz="2800" dirty="0" smtClean="0"/>
                  <a:t>(</a:t>
                </a:r>
                <a:r>
                  <a:rPr lang="en-US" sz="2800" dirty="0" err="1" smtClean="0"/>
                  <a:t>u,v</a:t>
                </a:r>
                <a:r>
                  <a:rPr lang="en-US" sz="2800" dirty="0" smtClean="0"/>
                  <a:t>) = 0</a:t>
                </a:r>
              </a:p>
              <a:p>
                <a:pPr marL="971550" lvl="1" indent="-514350">
                  <a:buFont typeface="Arial" pitchFamily="34" charset="0"/>
                  <a:buChar char="•"/>
                </a:pPr>
                <a:r>
                  <a:rPr lang="en-US" sz="2800" dirty="0" smtClean="0"/>
                  <a:t>(u, v) cannot be critical path until another augmenting path containing (v, u).</a:t>
                </a:r>
              </a:p>
              <a:p>
                <a:pPr marL="971550" lvl="1" indent="-514350">
                  <a:buFont typeface="Arial" pitchFamily="34" charset="0"/>
                  <a:buChar char="•"/>
                </a:pPr>
                <a:r>
                  <a:rPr lang="en-US" sz="2800" dirty="0" smtClean="0"/>
                  <a:t>Let the flow at this point be </a:t>
                </a:r>
                <a:r>
                  <a:rPr lang="en-US" sz="2800" i="1" dirty="0" smtClean="0"/>
                  <a:t>f’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𝛿</m:t>
                    </m:r>
                    <m:r>
                      <a:rPr lang="en-US" sz="2800" i="1" baseline="-25000">
                        <a:latin typeface="Cambria Math"/>
                      </a:rPr>
                      <m:t>𝑓</m:t>
                    </m:r>
                    <m:r>
                      <a:rPr lang="en-US" sz="2800" b="0" i="1" baseline="-25000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𝛿</m:t>
                    </m:r>
                    <m:r>
                      <a:rPr lang="en-US" sz="2800" i="1" baseline="-25000">
                        <a:latin typeface="Cambria Math"/>
                      </a:rPr>
                      <m:t>𝑓</m:t>
                    </m:r>
                    <m:r>
                      <a:rPr lang="en-US" sz="2800" b="0" i="1" baseline="-25000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≥</m:t>
                    </m:r>
                    <m:r>
                      <a:rPr lang="en-US" sz="2800" i="1">
                        <a:latin typeface="Cambria Math"/>
                      </a:rPr>
                      <m:t>𝛿</m:t>
                    </m:r>
                    <m:r>
                      <a:rPr lang="en-US" sz="2800" i="1" baseline="-2500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:r>
                  <a:rPr lang="en-US" sz="2800" b="0" dirty="0" smtClean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𝛿</m:t>
                    </m:r>
                    <m:r>
                      <a:rPr lang="en-US" sz="2800" i="1" baseline="-2500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+2</m:t>
                    </m:r>
                  </m:oMath>
                </a14:m>
                <a:endParaRPr lang="en-SG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err="1" smtClean="0"/>
                  <a:t>i.e</a:t>
                </a:r>
                <a:r>
                  <a:rPr lang="en-US" sz="2800" dirty="0" smtClean="0"/>
                  <a:t>, each time (u, v) is augmenting-path, path length increases by 2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(u, v) can be critical edge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2800" dirty="0"/>
                  <a:t> times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80728"/>
                <a:ext cx="7992888" cy="5900270"/>
              </a:xfrm>
              <a:prstGeom prst="rect">
                <a:avLst/>
              </a:prstGeom>
              <a:blipFill rotWithShape="1">
                <a:blip r:embed="rId3"/>
                <a:stretch>
                  <a:fillRect l="-1602" t="-1033" b="-5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5536" y="188640"/>
                <a:ext cx="8352928" cy="8209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Lemma: Edges can be </a:t>
                </a:r>
                <a:r>
                  <a:rPr lang="en-US" sz="3200" dirty="0" smtClean="0">
                    <a:solidFill>
                      <a:srgbClr val="FFC000"/>
                    </a:solidFill>
                  </a:rPr>
                  <a:t>critical</a:t>
                </a:r>
                <a:r>
                  <a:rPr lang="en-US" sz="3200" dirty="0" smtClean="0"/>
                  <a:t>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3200" dirty="0" smtClean="0"/>
                  <a:t> times</a:t>
                </a:r>
                <a:endParaRPr lang="en-SG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8640"/>
                <a:ext cx="8352928" cy="820930"/>
              </a:xfrm>
              <a:prstGeom prst="rect">
                <a:avLst/>
              </a:prstGeom>
              <a:blipFill rotWithShape="1">
                <a:blip r:embed="rId2"/>
                <a:stretch>
                  <a:fillRect b="-109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95536" y="238227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Since there are O(E) edges, the number of augmenting path is bounded by O(VE) [by Lemma].</a:t>
            </a:r>
            <a:endParaRPr lang="en-US" sz="2800" dirty="0"/>
          </a:p>
          <a:p>
            <a:endParaRPr lang="en-US" sz="2800" dirty="0" smtClean="0"/>
          </a:p>
          <a:p>
            <a:pPr algn="ctr"/>
            <a:r>
              <a:rPr lang="en-US" sz="3600" dirty="0" smtClean="0"/>
              <a:t>Run-time: O(VE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)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2548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Matching</a:t>
            </a: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2555776" y="163718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555776" y="286970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2555776" y="4013448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2555776" y="5157192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5025752" y="214962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/>
          <p:cNvSpPr/>
          <p:nvPr/>
        </p:nvSpPr>
        <p:spPr>
          <a:xfrm>
            <a:off x="5025752" y="338214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5025752" y="4525888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Connector 12"/>
          <p:cNvCxnSpPr>
            <a:stCxn id="4" idx="6"/>
            <a:endCxn id="8" idx="2"/>
          </p:cNvCxnSpPr>
          <p:nvPr/>
        </p:nvCxnSpPr>
        <p:spPr>
          <a:xfrm>
            <a:off x="3275856" y="1997224"/>
            <a:ext cx="1749896" cy="512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8" idx="2"/>
          </p:cNvCxnSpPr>
          <p:nvPr/>
        </p:nvCxnSpPr>
        <p:spPr>
          <a:xfrm flipV="1">
            <a:off x="3275856" y="2509664"/>
            <a:ext cx="1749896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3275856" y="3229744"/>
            <a:ext cx="1749896" cy="512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10" idx="2"/>
          </p:cNvCxnSpPr>
          <p:nvPr/>
        </p:nvCxnSpPr>
        <p:spPr>
          <a:xfrm>
            <a:off x="3275856" y="4373488"/>
            <a:ext cx="1749896" cy="512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0" idx="2"/>
          </p:cNvCxnSpPr>
          <p:nvPr/>
        </p:nvCxnSpPr>
        <p:spPr>
          <a:xfrm flipV="1">
            <a:off x="3275856" y="4885928"/>
            <a:ext cx="1749896" cy="631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0" idx="2"/>
          </p:cNvCxnSpPr>
          <p:nvPr/>
        </p:nvCxnSpPr>
        <p:spPr>
          <a:xfrm>
            <a:off x="3275856" y="3229744"/>
            <a:ext cx="1749896" cy="1656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6"/>
            <a:endCxn id="8" idx="2"/>
          </p:cNvCxnSpPr>
          <p:nvPr/>
        </p:nvCxnSpPr>
        <p:spPr>
          <a:xfrm flipV="1">
            <a:off x="3275856" y="2509664"/>
            <a:ext cx="1749896" cy="3007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Matching</a:t>
            </a: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2555776" y="163718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555776" y="286970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2555776" y="4013448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2555776" y="5157192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5025752" y="214962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/>
          <p:cNvSpPr/>
          <p:nvPr/>
        </p:nvSpPr>
        <p:spPr>
          <a:xfrm>
            <a:off x="5025752" y="338214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5025752" y="4525888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Connector 12"/>
          <p:cNvCxnSpPr>
            <a:stCxn id="4" idx="6"/>
            <a:endCxn id="8" idx="2"/>
          </p:cNvCxnSpPr>
          <p:nvPr/>
        </p:nvCxnSpPr>
        <p:spPr>
          <a:xfrm>
            <a:off x="3275856" y="1997224"/>
            <a:ext cx="1749896" cy="512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6"/>
            <a:endCxn id="8" idx="2"/>
          </p:cNvCxnSpPr>
          <p:nvPr/>
        </p:nvCxnSpPr>
        <p:spPr>
          <a:xfrm flipV="1">
            <a:off x="3275856" y="2509664"/>
            <a:ext cx="1749896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6"/>
            <a:endCxn id="9" idx="2"/>
          </p:cNvCxnSpPr>
          <p:nvPr/>
        </p:nvCxnSpPr>
        <p:spPr>
          <a:xfrm>
            <a:off x="3275856" y="3229744"/>
            <a:ext cx="1749896" cy="5124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10" idx="2"/>
          </p:cNvCxnSpPr>
          <p:nvPr/>
        </p:nvCxnSpPr>
        <p:spPr>
          <a:xfrm>
            <a:off x="3275856" y="4373488"/>
            <a:ext cx="1749896" cy="512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0" idx="2"/>
          </p:cNvCxnSpPr>
          <p:nvPr/>
        </p:nvCxnSpPr>
        <p:spPr>
          <a:xfrm flipV="1">
            <a:off x="3275856" y="4885928"/>
            <a:ext cx="1749896" cy="6313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6"/>
            <a:endCxn id="10" idx="2"/>
          </p:cNvCxnSpPr>
          <p:nvPr/>
        </p:nvCxnSpPr>
        <p:spPr>
          <a:xfrm>
            <a:off x="3275856" y="3229744"/>
            <a:ext cx="1749896" cy="16561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6"/>
            <a:endCxn id="8" idx="2"/>
          </p:cNvCxnSpPr>
          <p:nvPr/>
        </p:nvCxnSpPr>
        <p:spPr>
          <a:xfrm flipV="1">
            <a:off x="3275856" y="2509664"/>
            <a:ext cx="1749896" cy="3007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Bipartite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SG" dirty="0" smtClean="0"/>
                  <a:t> MaxFlow</a:t>
                </a:r>
                <a:endParaRPr lang="en-S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55776" y="163718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555776" y="286970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2555776" y="4013448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2555776" y="5157192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5025752" y="214962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/>
          <p:cNvSpPr/>
          <p:nvPr/>
        </p:nvSpPr>
        <p:spPr>
          <a:xfrm>
            <a:off x="5025752" y="338214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5025752" y="4525888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/>
          <p:cNvSpPr/>
          <p:nvPr/>
        </p:nvSpPr>
        <p:spPr>
          <a:xfrm>
            <a:off x="611560" y="338214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</a:t>
            </a:r>
            <a:endParaRPr lang="en-SG" sz="36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92280" y="338214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</a:t>
            </a:r>
            <a:endParaRPr lang="en-SG" sz="36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>
            <a:stCxn id="17" idx="7"/>
            <a:endCxn id="4" idx="3"/>
          </p:cNvCxnSpPr>
          <p:nvPr/>
        </p:nvCxnSpPr>
        <p:spPr>
          <a:xfrm flipV="1">
            <a:off x="1226187" y="2251811"/>
            <a:ext cx="1435042" cy="12357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6"/>
            <a:endCxn id="5" idx="2"/>
          </p:cNvCxnSpPr>
          <p:nvPr/>
        </p:nvCxnSpPr>
        <p:spPr>
          <a:xfrm flipV="1">
            <a:off x="1331640" y="3229744"/>
            <a:ext cx="1224136" cy="512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6"/>
            <a:endCxn id="6" idx="2"/>
          </p:cNvCxnSpPr>
          <p:nvPr/>
        </p:nvCxnSpPr>
        <p:spPr>
          <a:xfrm>
            <a:off x="1331640" y="3742184"/>
            <a:ext cx="1224136" cy="631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5"/>
            <a:endCxn id="7" idx="2"/>
          </p:cNvCxnSpPr>
          <p:nvPr/>
        </p:nvCxnSpPr>
        <p:spPr>
          <a:xfrm>
            <a:off x="1226187" y="3996771"/>
            <a:ext cx="1329589" cy="15204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6"/>
            <a:endCxn id="8" idx="2"/>
          </p:cNvCxnSpPr>
          <p:nvPr/>
        </p:nvCxnSpPr>
        <p:spPr>
          <a:xfrm>
            <a:off x="3275856" y="1997224"/>
            <a:ext cx="1749896" cy="512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6"/>
            <a:endCxn id="8" idx="2"/>
          </p:cNvCxnSpPr>
          <p:nvPr/>
        </p:nvCxnSpPr>
        <p:spPr>
          <a:xfrm flipV="1">
            <a:off x="3275856" y="2509664"/>
            <a:ext cx="1749896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6"/>
            <a:endCxn id="9" idx="2"/>
          </p:cNvCxnSpPr>
          <p:nvPr/>
        </p:nvCxnSpPr>
        <p:spPr>
          <a:xfrm>
            <a:off x="3275856" y="3229744"/>
            <a:ext cx="1749896" cy="512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" idx="6"/>
            <a:endCxn id="10" idx="2"/>
          </p:cNvCxnSpPr>
          <p:nvPr/>
        </p:nvCxnSpPr>
        <p:spPr>
          <a:xfrm>
            <a:off x="3275856" y="3229744"/>
            <a:ext cx="1749896" cy="165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" idx="6"/>
            <a:endCxn id="8" idx="2"/>
          </p:cNvCxnSpPr>
          <p:nvPr/>
        </p:nvCxnSpPr>
        <p:spPr>
          <a:xfrm flipV="1">
            <a:off x="3275856" y="2509664"/>
            <a:ext cx="1749896" cy="30075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10" idx="2"/>
          </p:cNvCxnSpPr>
          <p:nvPr/>
        </p:nvCxnSpPr>
        <p:spPr>
          <a:xfrm flipV="1">
            <a:off x="3275856" y="4885928"/>
            <a:ext cx="1749896" cy="631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6"/>
            <a:endCxn id="10" idx="2"/>
          </p:cNvCxnSpPr>
          <p:nvPr/>
        </p:nvCxnSpPr>
        <p:spPr>
          <a:xfrm>
            <a:off x="3275856" y="4373488"/>
            <a:ext cx="1749896" cy="512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8" idx="2"/>
          </p:cNvCxnSpPr>
          <p:nvPr/>
        </p:nvCxnSpPr>
        <p:spPr>
          <a:xfrm>
            <a:off x="5702424" y="2509664"/>
            <a:ext cx="1389856" cy="1232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8" idx="2"/>
          </p:cNvCxnSpPr>
          <p:nvPr/>
        </p:nvCxnSpPr>
        <p:spPr>
          <a:xfrm>
            <a:off x="5745832" y="3687209"/>
            <a:ext cx="1346448" cy="549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18" idx="2"/>
          </p:cNvCxnSpPr>
          <p:nvPr/>
        </p:nvCxnSpPr>
        <p:spPr>
          <a:xfrm flipV="1">
            <a:off x="5789240" y="3742184"/>
            <a:ext cx="1303040" cy="1122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Bipartite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SG" dirty="0" smtClean="0"/>
                  <a:t> MaxFlow</a:t>
                </a:r>
                <a:endParaRPr lang="en-SG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55776" y="163718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555776" y="286970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2555776" y="4013448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2555776" y="5157192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5025752" y="214962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/>
          <p:cNvSpPr/>
          <p:nvPr/>
        </p:nvSpPr>
        <p:spPr>
          <a:xfrm>
            <a:off x="5025752" y="338214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Oval 9"/>
          <p:cNvSpPr/>
          <p:nvPr/>
        </p:nvSpPr>
        <p:spPr>
          <a:xfrm>
            <a:off x="5025752" y="4525888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/>
          <p:cNvSpPr/>
          <p:nvPr/>
        </p:nvSpPr>
        <p:spPr>
          <a:xfrm>
            <a:off x="611560" y="338214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</a:t>
            </a:r>
            <a:endParaRPr lang="en-SG" sz="36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92280" y="3382144"/>
            <a:ext cx="720080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</a:t>
            </a:r>
            <a:endParaRPr lang="en-SG" sz="3600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>
            <a:stCxn id="17" idx="7"/>
            <a:endCxn id="4" idx="3"/>
          </p:cNvCxnSpPr>
          <p:nvPr/>
        </p:nvCxnSpPr>
        <p:spPr>
          <a:xfrm flipV="1">
            <a:off x="1226187" y="2251811"/>
            <a:ext cx="1435042" cy="12357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6"/>
            <a:endCxn id="5" idx="2"/>
          </p:cNvCxnSpPr>
          <p:nvPr/>
        </p:nvCxnSpPr>
        <p:spPr>
          <a:xfrm flipV="1">
            <a:off x="1331640" y="3229744"/>
            <a:ext cx="1224136" cy="5124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6"/>
            <a:endCxn id="6" idx="2"/>
          </p:cNvCxnSpPr>
          <p:nvPr/>
        </p:nvCxnSpPr>
        <p:spPr>
          <a:xfrm>
            <a:off x="1331640" y="3742184"/>
            <a:ext cx="1224136" cy="631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" idx="5"/>
            <a:endCxn id="7" idx="2"/>
          </p:cNvCxnSpPr>
          <p:nvPr/>
        </p:nvCxnSpPr>
        <p:spPr>
          <a:xfrm>
            <a:off x="1226187" y="3996771"/>
            <a:ext cx="1329589" cy="15204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6"/>
            <a:endCxn id="8" idx="2"/>
          </p:cNvCxnSpPr>
          <p:nvPr/>
        </p:nvCxnSpPr>
        <p:spPr>
          <a:xfrm>
            <a:off x="3275856" y="1997224"/>
            <a:ext cx="1749896" cy="5124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6"/>
            <a:endCxn id="8" idx="2"/>
          </p:cNvCxnSpPr>
          <p:nvPr/>
        </p:nvCxnSpPr>
        <p:spPr>
          <a:xfrm flipV="1">
            <a:off x="3275856" y="2509664"/>
            <a:ext cx="1749896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" idx="6"/>
            <a:endCxn id="9" idx="2"/>
          </p:cNvCxnSpPr>
          <p:nvPr/>
        </p:nvCxnSpPr>
        <p:spPr>
          <a:xfrm>
            <a:off x="3275856" y="3229744"/>
            <a:ext cx="1749896" cy="5124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" idx="6"/>
            <a:endCxn id="10" idx="2"/>
          </p:cNvCxnSpPr>
          <p:nvPr/>
        </p:nvCxnSpPr>
        <p:spPr>
          <a:xfrm>
            <a:off x="3275856" y="3229744"/>
            <a:ext cx="1749896" cy="165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" idx="6"/>
            <a:endCxn id="8" idx="2"/>
          </p:cNvCxnSpPr>
          <p:nvPr/>
        </p:nvCxnSpPr>
        <p:spPr>
          <a:xfrm flipV="1">
            <a:off x="3275856" y="2509664"/>
            <a:ext cx="1749896" cy="30075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6"/>
            <a:endCxn id="10" idx="2"/>
          </p:cNvCxnSpPr>
          <p:nvPr/>
        </p:nvCxnSpPr>
        <p:spPr>
          <a:xfrm flipV="1">
            <a:off x="3275856" y="4885928"/>
            <a:ext cx="1749896" cy="6313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6"/>
            <a:endCxn id="10" idx="2"/>
          </p:cNvCxnSpPr>
          <p:nvPr/>
        </p:nvCxnSpPr>
        <p:spPr>
          <a:xfrm>
            <a:off x="3275856" y="4373488"/>
            <a:ext cx="1749896" cy="512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8" idx="2"/>
          </p:cNvCxnSpPr>
          <p:nvPr/>
        </p:nvCxnSpPr>
        <p:spPr>
          <a:xfrm>
            <a:off x="5702424" y="2509664"/>
            <a:ext cx="1389856" cy="12325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8" idx="2"/>
          </p:cNvCxnSpPr>
          <p:nvPr/>
        </p:nvCxnSpPr>
        <p:spPr>
          <a:xfrm>
            <a:off x="5745832" y="3687209"/>
            <a:ext cx="1346448" cy="549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18" idx="2"/>
          </p:cNvCxnSpPr>
          <p:nvPr/>
        </p:nvCxnSpPr>
        <p:spPr>
          <a:xfrm flipV="1">
            <a:off x="5789240" y="3742184"/>
            <a:ext cx="1303040" cy="1122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Flow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75679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𝑀𝑎𝑥𝐹𝑙𝑜𝑤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∃ </m:t>
                        </m:r>
                        <m:r>
                          <a:rPr lang="en-US" b="0" i="1" smtClean="0">
                            <a:latin typeface="Cambria Math"/>
                          </a:rPr>
                          <m:t>𝑝𝑎𝑡h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→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→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baseline="-2500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SG" dirty="0" smtClean="0"/>
              </a:p>
              <a:p>
                <a:pPr lvl="1"/>
                <a:r>
                  <a:rPr lang="en-US" dirty="0" smtClean="0"/>
                  <a:t>Returns Maximum Flow of 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756792"/>
              </a:xfrm>
              <a:blipFill rotWithShape="1">
                <a:blip r:embed="rId2"/>
                <a:stretch>
                  <a:fillRect b="-45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95536" y="32989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Value of Flow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95536" y="4624536"/>
                <a:ext cx="8229600" cy="17567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SG" b="1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24536"/>
                <a:ext cx="8229600" cy="17567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Problem</a:t>
            </a: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1691680" y="321297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7" name="Oval 6"/>
          <p:cNvSpPr/>
          <p:nvPr/>
        </p:nvSpPr>
        <p:spPr>
          <a:xfrm>
            <a:off x="3131840" y="4149080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48064" y="213285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5148064" y="4149080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10" name="Oval 9"/>
          <p:cNvSpPr/>
          <p:nvPr/>
        </p:nvSpPr>
        <p:spPr>
          <a:xfrm>
            <a:off x="6516216" y="321297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2" name="Straight Arrow Connector 11"/>
          <p:cNvCxnSpPr>
            <a:stCxn id="4" idx="7"/>
            <a:endCxn id="6" idx="3"/>
          </p:cNvCxnSpPr>
          <p:nvPr/>
        </p:nvCxnSpPr>
        <p:spPr>
          <a:xfrm flipV="1">
            <a:off x="2306307" y="2747483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7" idx="1"/>
          </p:cNvCxnSpPr>
          <p:nvPr/>
        </p:nvCxnSpPr>
        <p:spPr>
          <a:xfrm>
            <a:off x="2306307" y="3827603"/>
            <a:ext cx="930986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19872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63888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80112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6"/>
          </p:cNvCxnSpPr>
          <p:nvPr/>
        </p:nvCxnSpPr>
        <p:spPr>
          <a:xfrm>
            <a:off x="3851920" y="2492896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51920" y="4509120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6"/>
            <a:endCxn id="10" idx="1"/>
          </p:cNvCxnSpPr>
          <p:nvPr/>
        </p:nvCxnSpPr>
        <p:spPr>
          <a:xfrm>
            <a:off x="5868144" y="2492896"/>
            <a:ext cx="753525" cy="825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0" idx="3"/>
          </p:cNvCxnSpPr>
          <p:nvPr/>
        </p:nvCxnSpPr>
        <p:spPr>
          <a:xfrm flipV="1">
            <a:off x="5868144" y="3827603"/>
            <a:ext cx="753525" cy="68151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8000000">
            <a:off x="792333" y="2943995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Factory</a:t>
            </a:r>
            <a:endParaRPr lang="en-SG" sz="3200" b="1" dirty="0"/>
          </a:p>
        </p:txBody>
      </p:sp>
      <p:sp>
        <p:nvSpPr>
          <p:cNvPr id="38" name="TextBox 37"/>
          <p:cNvSpPr txBox="1"/>
          <p:nvPr/>
        </p:nvSpPr>
        <p:spPr>
          <a:xfrm rot="3600000">
            <a:off x="6431618" y="3026041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Warehouse</a:t>
            </a:r>
            <a:endParaRPr lang="en-SG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483768" y="259684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16</a:t>
            </a:r>
            <a:endParaRPr lang="en-SG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61918" y="33009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63888" y="331842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178077" y="20849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SG" sz="2000" b="1" dirty="0"/>
          </a:p>
        </p:txBody>
      </p:sp>
      <p:cxnSp>
        <p:nvCxnSpPr>
          <p:cNvPr id="43" name="Straight Arrow Connector 42"/>
          <p:cNvCxnSpPr>
            <a:stCxn id="8" idx="3"/>
            <a:endCxn id="7" idx="7"/>
          </p:cNvCxnSpPr>
          <p:nvPr/>
        </p:nvCxnSpPr>
        <p:spPr>
          <a:xfrm flipH="1">
            <a:off x="3746467" y="2747483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77538" y="244504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</a:t>
            </a:r>
            <a:endParaRPr lang="en-SG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499992" y="337296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</a:t>
            </a:r>
            <a:endParaRPr lang="en-SG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253517" y="33362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SG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168581" y="410720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2737" y="451589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14</a:t>
            </a:r>
            <a:endParaRPr lang="en-SG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411760" y="400281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13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18673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Problem</a:t>
            </a: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1691680" y="321297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endParaRPr lang="en-SG" sz="3200" b="1" dirty="0"/>
          </a:p>
        </p:txBody>
      </p:sp>
      <p:sp>
        <p:nvSpPr>
          <p:cNvPr id="6" name="Oval 5"/>
          <p:cNvSpPr/>
          <p:nvPr/>
        </p:nvSpPr>
        <p:spPr>
          <a:xfrm>
            <a:off x="3131840" y="213285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7" name="Oval 6"/>
          <p:cNvSpPr/>
          <p:nvPr/>
        </p:nvSpPr>
        <p:spPr>
          <a:xfrm>
            <a:off x="3131840" y="4149080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48064" y="213285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5148064" y="4149080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10" name="Oval 9"/>
          <p:cNvSpPr/>
          <p:nvPr/>
        </p:nvSpPr>
        <p:spPr>
          <a:xfrm>
            <a:off x="6516216" y="321297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endParaRPr lang="en-SG" b="1" dirty="0"/>
          </a:p>
        </p:txBody>
      </p:sp>
      <p:cxnSp>
        <p:nvCxnSpPr>
          <p:cNvPr id="12" name="Straight Arrow Connector 11"/>
          <p:cNvCxnSpPr>
            <a:stCxn id="4" idx="7"/>
            <a:endCxn id="6" idx="3"/>
          </p:cNvCxnSpPr>
          <p:nvPr/>
        </p:nvCxnSpPr>
        <p:spPr>
          <a:xfrm flipV="1">
            <a:off x="2306307" y="2747483"/>
            <a:ext cx="930986" cy="57094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7" idx="1"/>
          </p:cNvCxnSpPr>
          <p:nvPr/>
        </p:nvCxnSpPr>
        <p:spPr>
          <a:xfrm>
            <a:off x="2306307" y="3827603"/>
            <a:ext cx="930986" cy="42693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19872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63888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80112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6"/>
          </p:cNvCxnSpPr>
          <p:nvPr/>
        </p:nvCxnSpPr>
        <p:spPr>
          <a:xfrm>
            <a:off x="3851920" y="2492896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51920" y="4509120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6"/>
            <a:endCxn id="10" idx="1"/>
          </p:cNvCxnSpPr>
          <p:nvPr/>
        </p:nvCxnSpPr>
        <p:spPr>
          <a:xfrm>
            <a:off x="5868144" y="2492896"/>
            <a:ext cx="753525" cy="825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0" idx="3"/>
          </p:cNvCxnSpPr>
          <p:nvPr/>
        </p:nvCxnSpPr>
        <p:spPr>
          <a:xfrm flipV="1">
            <a:off x="5868144" y="3827603"/>
            <a:ext cx="753525" cy="68151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8000000">
            <a:off x="792333" y="2943995"/>
            <a:ext cx="143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Factory</a:t>
            </a:r>
            <a:endParaRPr lang="en-SG" sz="3200" b="1" dirty="0"/>
          </a:p>
        </p:txBody>
      </p:sp>
      <p:sp>
        <p:nvSpPr>
          <p:cNvPr id="38" name="TextBox 37"/>
          <p:cNvSpPr txBox="1"/>
          <p:nvPr/>
        </p:nvSpPr>
        <p:spPr>
          <a:xfrm rot="3600000">
            <a:off x="6431618" y="3026041"/>
            <a:ext cx="212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Warehouse</a:t>
            </a:r>
            <a:endParaRPr lang="en-SG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175871" y="2547428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/16</a:t>
            </a:r>
            <a:endParaRPr lang="en-SG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61918" y="33009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63888" y="3318429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178077" y="208499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</a:t>
            </a:r>
            <a:r>
              <a:rPr lang="en-US" sz="2000" b="1" dirty="0" smtClean="0"/>
              <a:t>/12</a:t>
            </a:r>
            <a:endParaRPr lang="en-SG" sz="2000" b="1" dirty="0"/>
          </a:p>
        </p:txBody>
      </p:sp>
      <p:cxnSp>
        <p:nvCxnSpPr>
          <p:cNvPr id="43" name="Straight Arrow Connector 42"/>
          <p:cNvCxnSpPr>
            <a:stCxn id="8" idx="3"/>
            <a:endCxn id="7" idx="7"/>
          </p:cNvCxnSpPr>
          <p:nvPr/>
        </p:nvCxnSpPr>
        <p:spPr>
          <a:xfrm flipH="1">
            <a:off x="3746467" y="2747483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869593">
            <a:off x="5962310" y="2578307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15</a:t>
            </a:r>
            <a:r>
              <a:rPr lang="en-US" sz="2000" b="1" dirty="0" smtClean="0"/>
              <a:t>/20</a:t>
            </a:r>
            <a:endParaRPr lang="en-SG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499992" y="3372961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/9</a:t>
            </a:r>
            <a:endParaRPr lang="en-SG" sz="2000" b="1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5142647" y="333625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000" b="1" dirty="0" smtClean="0"/>
              <a:t>/7</a:t>
            </a:r>
            <a:endParaRPr lang="en-SG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168581" y="4107205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/>
              <a:t>/4</a:t>
            </a:r>
            <a:endParaRPr lang="en-SG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2737" y="4515897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/>
              <a:t>/14</a:t>
            </a:r>
            <a:endParaRPr lang="en-SG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294530" y="4054478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000" b="1" dirty="0" smtClean="0"/>
              <a:t>/13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23785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140968"/>
                <a:ext cx="8229600" cy="29851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solidFill>
                          <a:srgbClr val="FFC000"/>
                        </a:solidFill>
                        <a:latin typeface="Cambria Math"/>
                      </a:rPr>
                      <m:t>19</m:t>
                    </m:r>
                  </m:oMath>
                </a14:m>
                <a:endParaRPr lang="en-SG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40968"/>
                <a:ext cx="8229600" cy="298519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1218732" y="128122"/>
            <a:ext cx="6566525" cy="2823221"/>
            <a:chOff x="1218732" y="128122"/>
            <a:chExt cx="6566525" cy="2823221"/>
          </a:xfrm>
        </p:grpSpPr>
        <p:grpSp>
          <p:nvGrpSpPr>
            <p:cNvPr id="31" name="Group 30"/>
            <p:cNvGrpSpPr/>
            <p:nvPr/>
          </p:nvGrpSpPr>
          <p:grpSpPr>
            <a:xfrm>
              <a:off x="1218732" y="168192"/>
              <a:ext cx="6566525" cy="2783151"/>
              <a:chOff x="1218732" y="2132856"/>
              <a:chExt cx="6566525" cy="27831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691680" y="3212976"/>
                <a:ext cx="720080" cy="7200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s</a:t>
                </a:r>
                <a:endParaRPr lang="en-SG" sz="3200" b="1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131840" y="2132856"/>
                <a:ext cx="720080" cy="7200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v</a:t>
                </a:r>
                <a:r>
                  <a:rPr lang="en-US" sz="2400" b="1" baseline="-25000" dirty="0" smtClean="0"/>
                  <a:t>1</a:t>
                </a:r>
                <a:endParaRPr lang="en-SG" sz="2400" b="1" baseline="-25000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131840" y="4149080"/>
                <a:ext cx="720080" cy="7200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v</a:t>
                </a:r>
                <a:r>
                  <a:rPr lang="en-US" sz="2400" b="1" baseline="-25000" dirty="0"/>
                  <a:t>2</a:t>
                </a:r>
                <a:endParaRPr lang="en-SG" b="1" baseline="-25000" dirty="0" smtClean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148064" y="2132856"/>
                <a:ext cx="720080" cy="7200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v</a:t>
                </a:r>
                <a:r>
                  <a:rPr lang="en-US" sz="2400" b="1" baseline="-25000" dirty="0" smtClean="0"/>
                  <a:t>3</a:t>
                </a:r>
                <a:endParaRPr lang="en-SG" b="1" baseline="-25000" dirty="0" smtClean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148064" y="4149080"/>
                <a:ext cx="720080" cy="7200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v</a:t>
                </a:r>
                <a:r>
                  <a:rPr lang="en-US" sz="2400" b="1" baseline="-25000" dirty="0"/>
                  <a:t>4</a:t>
                </a:r>
                <a:endParaRPr lang="en-SG" b="1" baseline="-25000" dirty="0" smtClean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516216" y="3212976"/>
                <a:ext cx="720080" cy="72008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t</a:t>
                </a:r>
                <a:endParaRPr lang="en-SG" b="1" dirty="0"/>
              </a:p>
            </p:txBody>
          </p:sp>
          <p:cxnSp>
            <p:nvCxnSpPr>
              <p:cNvPr id="10" name="Straight Arrow Connector 9"/>
              <p:cNvCxnSpPr>
                <a:stCxn id="4" idx="7"/>
                <a:endCxn id="5" idx="3"/>
              </p:cNvCxnSpPr>
              <p:nvPr/>
            </p:nvCxnSpPr>
            <p:spPr>
              <a:xfrm flipV="1">
                <a:off x="2306307" y="2747483"/>
                <a:ext cx="930986" cy="570946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4" idx="5"/>
                <a:endCxn id="6" idx="1"/>
              </p:cNvCxnSpPr>
              <p:nvPr/>
            </p:nvCxnSpPr>
            <p:spPr>
              <a:xfrm>
                <a:off x="2306307" y="3827603"/>
                <a:ext cx="930986" cy="42693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419872" y="2852936"/>
                <a:ext cx="0" cy="1296144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563888" y="2852936"/>
                <a:ext cx="0" cy="1296144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580112" y="2852936"/>
                <a:ext cx="0" cy="1296144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5" idx="6"/>
              </p:cNvCxnSpPr>
              <p:nvPr/>
            </p:nvCxnSpPr>
            <p:spPr>
              <a:xfrm>
                <a:off x="3851920" y="2492896"/>
                <a:ext cx="1296144" cy="1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851920" y="4509120"/>
                <a:ext cx="1296144" cy="1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7" idx="6"/>
                <a:endCxn id="9" idx="1"/>
              </p:cNvCxnSpPr>
              <p:nvPr/>
            </p:nvCxnSpPr>
            <p:spPr>
              <a:xfrm>
                <a:off x="5868144" y="2492896"/>
                <a:ext cx="753525" cy="825533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8" idx="6"/>
                <a:endCxn id="9" idx="3"/>
              </p:cNvCxnSpPr>
              <p:nvPr/>
            </p:nvCxnSpPr>
            <p:spPr>
              <a:xfrm flipV="1">
                <a:off x="5868144" y="3827603"/>
                <a:ext cx="753525" cy="681517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 rot="18000000">
                <a:off x="792333" y="2943995"/>
                <a:ext cx="14375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Factory</a:t>
                </a:r>
                <a:endParaRPr lang="en-SG" sz="32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600000">
                <a:off x="6431618" y="3026041"/>
                <a:ext cx="2122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Warehouse</a:t>
                </a:r>
                <a:endParaRPr lang="en-SG" sz="3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75871" y="2547428"/>
                <a:ext cx="8146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C000"/>
                    </a:solidFill>
                  </a:rPr>
                  <a:t>11</a:t>
                </a:r>
                <a:r>
                  <a:rPr lang="en-US" sz="2000" b="1" dirty="0" smtClean="0"/>
                  <a:t>/16</a:t>
                </a:r>
                <a:endParaRPr lang="en-SG" sz="20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961918" y="3300953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10</a:t>
                </a:r>
                <a:endParaRPr lang="en-SG" sz="20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563888" y="3318429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b="1" dirty="0" smtClean="0"/>
                  <a:t>/4</a:t>
                </a:r>
                <a:endParaRPr lang="en-SG" sz="2000" b="1" dirty="0"/>
              </a:p>
            </p:txBody>
          </p:sp>
          <p:cxnSp>
            <p:nvCxnSpPr>
              <p:cNvPr id="24" name="Straight Arrow Connector 23"/>
              <p:cNvCxnSpPr>
                <a:stCxn id="7" idx="3"/>
                <a:endCxn id="6" idx="7"/>
              </p:cNvCxnSpPr>
              <p:nvPr/>
            </p:nvCxnSpPr>
            <p:spPr>
              <a:xfrm flipH="1">
                <a:off x="3746467" y="2747483"/>
                <a:ext cx="1507050" cy="150705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 rot="2869593">
                <a:off x="5962310" y="2578307"/>
                <a:ext cx="8146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C000"/>
                    </a:solidFill>
                  </a:rPr>
                  <a:t>15</a:t>
                </a:r>
                <a:r>
                  <a:rPr lang="en-US" sz="2000" b="1" dirty="0" smtClean="0"/>
                  <a:t>/20</a:t>
                </a:r>
                <a:endParaRPr lang="en-SG" sz="20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499992" y="3372961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sz="2000" b="1" dirty="0" smtClean="0"/>
                  <a:t>/9</a:t>
                </a:r>
                <a:endParaRPr lang="en-SG" sz="20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5142647" y="3336256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7</a:t>
                </a:r>
                <a:r>
                  <a:rPr lang="en-US" sz="2000" b="1" dirty="0" smtClean="0"/>
                  <a:t>/7</a:t>
                </a:r>
                <a:endParaRPr lang="en-SG" sz="20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168581" y="4107205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C000"/>
                    </a:solidFill>
                  </a:rPr>
                  <a:t>4</a:t>
                </a:r>
                <a:r>
                  <a:rPr lang="en-US" sz="2000" b="1" dirty="0" smtClean="0"/>
                  <a:t>/4</a:t>
                </a:r>
                <a:endParaRPr lang="en-SG" sz="20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42737" y="4515897"/>
                <a:ext cx="8146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11</a:t>
                </a:r>
                <a:r>
                  <a:rPr lang="en-US" sz="2000" b="1" dirty="0" smtClean="0"/>
                  <a:t>/14</a:t>
                </a:r>
                <a:endParaRPr lang="en-SG" sz="20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4530" y="4054478"/>
                <a:ext cx="684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C000"/>
                    </a:solidFill>
                  </a:rPr>
                  <a:t>8</a:t>
                </a:r>
                <a:r>
                  <a:rPr lang="en-US" sz="2000" b="1" dirty="0" smtClean="0"/>
                  <a:t>/13</a:t>
                </a:r>
                <a:endParaRPr lang="en-SG" sz="2000" b="1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067006" y="1281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12</a:t>
              </a:r>
              <a:r>
                <a:rPr lang="en-US" sz="2000" b="1" dirty="0" smtClean="0"/>
                <a:t>/12</a:t>
              </a:r>
              <a:endParaRPr lang="en-SG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703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Sources / Sinks</a:t>
            </a:r>
            <a:endParaRPr lang="en-SG" dirty="0"/>
          </a:p>
        </p:txBody>
      </p:sp>
      <p:sp>
        <p:nvSpPr>
          <p:cNvPr id="4" name="Oval 3"/>
          <p:cNvSpPr/>
          <p:nvPr/>
        </p:nvSpPr>
        <p:spPr>
          <a:xfrm>
            <a:off x="1586227" y="287233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r>
              <a:rPr lang="en-US" sz="3200" b="1" baseline="-25000" dirty="0" smtClean="0"/>
              <a:t>1</a:t>
            </a:r>
            <a:endParaRPr lang="en-SG" sz="3200" b="1" baseline="-25000" dirty="0"/>
          </a:p>
        </p:txBody>
      </p:sp>
      <p:sp>
        <p:nvSpPr>
          <p:cNvPr id="5" name="Oval 4"/>
          <p:cNvSpPr/>
          <p:nvPr/>
        </p:nvSpPr>
        <p:spPr>
          <a:xfrm>
            <a:off x="3131840" y="213285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1</a:t>
            </a:r>
            <a:endParaRPr lang="en-SG" sz="2400" b="1" baseline="-25000" dirty="0"/>
          </a:p>
        </p:txBody>
      </p:sp>
      <p:sp>
        <p:nvSpPr>
          <p:cNvPr id="6" name="Oval 5"/>
          <p:cNvSpPr/>
          <p:nvPr/>
        </p:nvSpPr>
        <p:spPr>
          <a:xfrm>
            <a:off x="3131840" y="4149080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2</a:t>
            </a:r>
            <a:endParaRPr lang="en-SG" b="1" baseline="-25000" dirty="0" smtClean="0"/>
          </a:p>
        </p:txBody>
      </p:sp>
      <p:sp>
        <p:nvSpPr>
          <p:cNvPr id="7" name="Oval 6"/>
          <p:cNvSpPr/>
          <p:nvPr/>
        </p:nvSpPr>
        <p:spPr>
          <a:xfrm>
            <a:off x="5148064" y="2132856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 smtClean="0"/>
              <a:t>3</a:t>
            </a:r>
            <a:endParaRPr lang="en-SG" b="1" baseline="-25000" dirty="0" smtClean="0"/>
          </a:p>
        </p:txBody>
      </p:sp>
      <p:sp>
        <p:nvSpPr>
          <p:cNvPr id="8" name="Oval 7"/>
          <p:cNvSpPr/>
          <p:nvPr/>
        </p:nvSpPr>
        <p:spPr>
          <a:xfrm>
            <a:off x="5148064" y="4149080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</a:t>
            </a:r>
            <a:r>
              <a:rPr lang="en-US" sz="2400" b="1" baseline="-25000" dirty="0"/>
              <a:t>4</a:t>
            </a:r>
            <a:endParaRPr lang="en-SG" b="1" baseline="-25000" dirty="0" smtClean="0"/>
          </a:p>
        </p:txBody>
      </p:sp>
      <p:sp>
        <p:nvSpPr>
          <p:cNvPr id="9" name="Oval 8"/>
          <p:cNvSpPr/>
          <p:nvPr/>
        </p:nvSpPr>
        <p:spPr>
          <a:xfrm>
            <a:off x="6674044" y="2776861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r>
              <a:rPr lang="en-US" sz="3200" b="1" baseline="-25000" dirty="0" smtClean="0"/>
              <a:t>1</a:t>
            </a:r>
            <a:endParaRPr lang="en-SG" b="1" baseline="-25000" dirty="0"/>
          </a:p>
        </p:txBody>
      </p:sp>
      <p:cxnSp>
        <p:nvCxnSpPr>
          <p:cNvPr id="10" name="Straight Arrow Connector 9"/>
          <p:cNvCxnSpPr>
            <a:stCxn id="4" idx="7"/>
            <a:endCxn id="5" idx="3"/>
          </p:cNvCxnSpPr>
          <p:nvPr/>
        </p:nvCxnSpPr>
        <p:spPr>
          <a:xfrm flipV="1">
            <a:off x="2200854" y="2747483"/>
            <a:ext cx="1036439" cy="23030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2200854" y="3486963"/>
            <a:ext cx="1036439" cy="76757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19872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63888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80112" y="2852936"/>
            <a:ext cx="0" cy="129614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</p:cNvCxnSpPr>
          <p:nvPr/>
        </p:nvCxnSpPr>
        <p:spPr>
          <a:xfrm>
            <a:off x="3851920" y="2492896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51920" y="4509120"/>
            <a:ext cx="1296144" cy="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1"/>
          </p:cNvCxnSpPr>
          <p:nvPr/>
        </p:nvCxnSpPr>
        <p:spPr>
          <a:xfrm>
            <a:off x="5868144" y="2492896"/>
            <a:ext cx="911353" cy="38941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3"/>
          </p:cNvCxnSpPr>
          <p:nvPr/>
        </p:nvCxnSpPr>
        <p:spPr>
          <a:xfrm flipV="1">
            <a:off x="5868144" y="3391488"/>
            <a:ext cx="911353" cy="11176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1760" y="244149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16</a:t>
            </a:r>
            <a:endParaRPr lang="en-SG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61918" y="33009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en-SG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331842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178077" y="208499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</a:t>
            </a:r>
            <a:endParaRPr lang="en-SG" sz="2000" b="1" dirty="0"/>
          </a:p>
        </p:txBody>
      </p:sp>
      <p:cxnSp>
        <p:nvCxnSpPr>
          <p:cNvPr id="25" name="Straight Arrow Connector 24"/>
          <p:cNvCxnSpPr>
            <a:stCxn id="7" idx="3"/>
            <a:endCxn id="6" idx="7"/>
          </p:cNvCxnSpPr>
          <p:nvPr/>
        </p:nvCxnSpPr>
        <p:spPr>
          <a:xfrm flipH="1">
            <a:off x="3746467" y="2747483"/>
            <a:ext cx="1507050" cy="150705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41078" y="229284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</a:t>
            </a:r>
            <a:endParaRPr lang="en-SG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9992" y="337296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</a:t>
            </a:r>
            <a:endParaRPr lang="en-SG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53517" y="33362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SG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158123" y="35730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342737" y="451589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14</a:t>
            </a:r>
            <a:endParaRPr lang="en-SG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11760" y="339236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13</a:t>
            </a:r>
            <a:endParaRPr lang="en-SG" sz="2000" b="1" dirty="0"/>
          </a:p>
        </p:txBody>
      </p:sp>
      <p:sp>
        <p:nvSpPr>
          <p:cNvPr id="34" name="Oval 33"/>
          <p:cNvSpPr/>
          <p:nvPr/>
        </p:nvSpPr>
        <p:spPr>
          <a:xfrm>
            <a:off x="6674044" y="4135594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</a:t>
            </a:r>
            <a:r>
              <a:rPr lang="en-US" sz="3200" b="1" baseline="-25000" dirty="0" smtClean="0"/>
              <a:t>2</a:t>
            </a:r>
            <a:endParaRPr lang="en-SG" b="1" baseline="-25000" dirty="0"/>
          </a:p>
        </p:txBody>
      </p:sp>
      <p:cxnSp>
        <p:nvCxnSpPr>
          <p:cNvPr id="35" name="Straight Arrow Connector 34"/>
          <p:cNvCxnSpPr>
            <a:stCxn id="8" idx="6"/>
            <a:endCxn id="34" idx="2"/>
          </p:cNvCxnSpPr>
          <p:nvPr/>
        </p:nvCxnSpPr>
        <p:spPr>
          <a:xfrm flipV="1">
            <a:off x="5868144" y="4495634"/>
            <a:ext cx="805900" cy="1348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66565" y="410875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  <p:sp>
        <p:nvSpPr>
          <p:cNvPr id="43" name="Oval 42"/>
          <p:cNvSpPr/>
          <p:nvPr/>
        </p:nvSpPr>
        <p:spPr>
          <a:xfrm>
            <a:off x="1531471" y="4135594"/>
            <a:ext cx="720080" cy="7200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</a:t>
            </a:r>
            <a:r>
              <a:rPr lang="en-US" sz="3200" b="1" baseline="-25000" dirty="0" smtClean="0"/>
              <a:t>2</a:t>
            </a:r>
            <a:endParaRPr lang="en-SG" sz="3200" b="1" baseline="-25000" dirty="0"/>
          </a:p>
        </p:txBody>
      </p:sp>
      <p:cxnSp>
        <p:nvCxnSpPr>
          <p:cNvPr id="44" name="Straight Arrow Connector 43"/>
          <p:cNvCxnSpPr>
            <a:stCxn id="43" idx="6"/>
            <a:endCxn id="6" idx="2"/>
          </p:cNvCxnSpPr>
          <p:nvPr/>
        </p:nvCxnSpPr>
        <p:spPr>
          <a:xfrm>
            <a:off x="2251551" y="4495634"/>
            <a:ext cx="880289" cy="1348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76681" y="415219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</a:t>
            </a:r>
            <a:endParaRPr lang="en-SG" sz="2000" b="1" dirty="0"/>
          </a:p>
        </p:txBody>
      </p:sp>
    </p:spTree>
    <p:extLst>
      <p:ext uri="{BB962C8B-B14F-4D97-AF65-F5344CB8AC3E}">
        <p14:creationId xmlns:p14="http://schemas.microsoft.com/office/powerpoint/2010/main" val="24497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1366</Words>
  <Application>Microsoft Office PowerPoint</Application>
  <PresentationFormat>On-screen Show (4:3)</PresentationFormat>
  <Paragraphs>639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Flow Networks</vt:lpstr>
      <vt:lpstr>PowerPoint Presentation</vt:lpstr>
      <vt:lpstr>Flow Network</vt:lpstr>
      <vt:lpstr>Properties of Flow</vt:lpstr>
      <vt:lpstr>Maximum Flow</vt:lpstr>
      <vt:lpstr>Motivating Problem</vt:lpstr>
      <vt:lpstr>Motivating Problem</vt:lpstr>
      <vt:lpstr>PowerPoint Presentation</vt:lpstr>
      <vt:lpstr>Multiple Sources / Sinks</vt:lpstr>
      <vt:lpstr>Multiple Sources / Sinks</vt:lpstr>
      <vt:lpstr>Implicit Summation Notation</vt:lpstr>
      <vt:lpstr>Key Equalities</vt:lpstr>
      <vt:lpstr>PowerPoint Presentation</vt:lpstr>
      <vt:lpstr>Flow Value</vt:lpstr>
      <vt:lpstr>Ford-Fulkerson</vt:lpstr>
      <vt:lpstr>Residual network</vt:lpstr>
      <vt:lpstr>PowerPoint Presentation</vt:lpstr>
      <vt:lpstr>Augmenting Path</vt:lpstr>
      <vt:lpstr>PowerPoint Presentation</vt:lpstr>
      <vt:lpstr>PowerPoint Presentation</vt:lpstr>
      <vt:lpstr>PowerPoint Presentation</vt:lpstr>
      <vt:lpstr>PowerPoint Presentation</vt:lpstr>
      <vt:lpstr>S-T Cut</vt:lpstr>
      <vt:lpstr>PowerPoint Presentation</vt:lpstr>
      <vt:lpstr>PowerPoint Presentation</vt:lpstr>
      <vt:lpstr>PowerPoint Presentation</vt:lpstr>
      <vt:lpstr>Min-Cut Max-Flow</vt:lpstr>
      <vt:lpstr>(1)⇒(2)</vt:lpstr>
      <vt:lpstr>(2)⇒(3)</vt:lpstr>
      <vt:lpstr>(3)⇒(1)</vt:lpstr>
      <vt:lpstr>Ford-Fulkerson</vt:lpstr>
      <vt:lpstr>Run-time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Edmunds Karp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Bipartite Matching</vt:lpstr>
      <vt:lpstr>Bipartite Matching</vt:lpstr>
      <vt:lpstr>Bipartite Matching ≤ MaxFlow</vt:lpstr>
      <vt:lpstr>Bipartite Matching ≤ MaxFlow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Flow</dc:title>
  <dc:creator>Koh Zi Chun</dc:creator>
  <cp:lastModifiedBy>Koh Zi Chun</cp:lastModifiedBy>
  <cp:revision>36</cp:revision>
  <dcterms:created xsi:type="dcterms:W3CDTF">2012-04-02T12:22:47Z</dcterms:created>
  <dcterms:modified xsi:type="dcterms:W3CDTF">2012-04-03T03:15:47Z</dcterms:modified>
</cp:coreProperties>
</file>