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diagrams/colors2.xml" ContentType="application/vnd.openxmlformats-officedocument.drawingml.diagramColors+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diagrams/layout2.xml" ContentType="application/vnd.openxmlformats-officedocument.drawingml.diagramLayout+xml"/>
  <Default Extension="gif" ContentType="image/gif"/>
  <Default Extension="vml" ContentType="application/vnd.openxmlformats-officedocument.vmlDrawing"/>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50"/>
  </p:notesMasterIdLst>
  <p:handoutMasterIdLst>
    <p:handoutMasterId r:id="rId51"/>
  </p:handoutMasterIdLst>
  <p:sldIdLst>
    <p:sldId id="256" r:id="rId2"/>
    <p:sldId id="257" r:id="rId3"/>
    <p:sldId id="283" r:id="rId4"/>
    <p:sldId id="259" r:id="rId5"/>
    <p:sldId id="269" r:id="rId6"/>
    <p:sldId id="267" r:id="rId7"/>
    <p:sldId id="271" r:id="rId8"/>
    <p:sldId id="268" r:id="rId9"/>
    <p:sldId id="274" r:id="rId10"/>
    <p:sldId id="275" r:id="rId11"/>
    <p:sldId id="258" r:id="rId12"/>
    <p:sldId id="261" r:id="rId13"/>
    <p:sldId id="262" r:id="rId14"/>
    <p:sldId id="263" r:id="rId15"/>
    <p:sldId id="264" r:id="rId16"/>
    <p:sldId id="260" r:id="rId17"/>
    <p:sldId id="291" r:id="rId18"/>
    <p:sldId id="292" r:id="rId19"/>
    <p:sldId id="293" r:id="rId20"/>
    <p:sldId id="289" r:id="rId21"/>
    <p:sldId id="295" r:id="rId22"/>
    <p:sldId id="296" r:id="rId23"/>
    <p:sldId id="297" r:id="rId24"/>
    <p:sldId id="298" r:id="rId25"/>
    <p:sldId id="294" r:id="rId26"/>
    <p:sldId id="301" r:id="rId27"/>
    <p:sldId id="300" r:id="rId28"/>
    <p:sldId id="303" r:id="rId29"/>
    <p:sldId id="302" r:id="rId30"/>
    <p:sldId id="305" r:id="rId31"/>
    <p:sldId id="306" r:id="rId32"/>
    <p:sldId id="304" r:id="rId33"/>
    <p:sldId id="308" r:id="rId34"/>
    <p:sldId id="310" r:id="rId35"/>
    <p:sldId id="299" r:id="rId36"/>
    <p:sldId id="322" r:id="rId37"/>
    <p:sldId id="311" r:id="rId38"/>
    <p:sldId id="312" r:id="rId39"/>
    <p:sldId id="314" r:id="rId40"/>
    <p:sldId id="315" r:id="rId41"/>
    <p:sldId id="316" r:id="rId42"/>
    <p:sldId id="317" r:id="rId43"/>
    <p:sldId id="318" r:id="rId44"/>
    <p:sldId id="319" r:id="rId45"/>
    <p:sldId id="320" r:id="rId46"/>
    <p:sldId id="321" r:id="rId47"/>
    <p:sldId id="273" r:id="rId48"/>
    <p:sldId id="266" r:id="rId49"/>
  </p:sldIdLst>
  <p:sldSz cx="9144000" cy="6858000" type="screen4x3"/>
  <p:notesSz cx="6797675" cy="9871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6600"/>
    <a:srgbClr val="6600CC"/>
    <a:srgbClr val="FFFFFF"/>
    <a:srgbClr val="FF3300"/>
    <a:srgbClr val="969696"/>
    <a:srgbClr val="CCFFFF"/>
    <a:srgbClr val="FFFFCC"/>
    <a:srgbClr val="CC3300"/>
    <a:srgbClr val="FF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155" autoAdjust="0"/>
    <p:restoredTop sz="94646" autoAdjust="0"/>
  </p:normalViewPr>
  <p:slideViewPr>
    <p:cSldViewPr>
      <p:cViewPr varScale="1">
        <p:scale>
          <a:sx n="110" d="100"/>
          <a:sy n="110" d="100"/>
        </p:scale>
        <p:origin x="-171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3258" y="-84"/>
      </p:cViewPr>
      <p:guideLst>
        <p:guide orient="horz" pos="3109"/>
        <p:guide pos="2141"/>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E4C956-338E-4E30-B438-CF87ACECD19B}" type="doc">
      <dgm:prSet loTypeId="urn:microsoft.com/office/officeart/2005/8/layout/matrix3" loCatId="matrix" qsTypeId="urn:microsoft.com/office/officeart/2005/8/quickstyle/3d2" qsCatId="3D" csTypeId="urn:microsoft.com/office/officeart/2005/8/colors/accent1_2" csCatId="accent1"/>
      <dgm:spPr/>
      <dgm:t>
        <a:bodyPr/>
        <a:lstStyle/>
        <a:p>
          <a:endParaRPr lang="en-SG"/>
        </a:p>
      </dgm:t>
    </dgm:pt>
    <dgm:pt modelId="{6D1796BD-8D1A-41DD-A2EB-13DEC29ACC0E}">
      <dgm:prSet/>
      <dgm:spPr/>
      <dgm:t>
        <a:bodyPr/>
        <a:lstStyle/>
        <a:p>
          <a:pPr rtl="0"/>
          <a:r>
            <a:rPr lang="en-US" dirty="0" smtClean="0"/>
            <a:t>Exact</a:t>
          </a:r>
          <a:endParaRPr lang="en-SG" dirty="0"/>
        </a:p>
      </dgm:t>
    </dgm:pt>
    <dgm:pt modelId="{9EA992B1-FCEF-4539-B777-B110FB17EC21}" type="parTrans" cxnId="{3B49B317-8341-41C4-935E-75F4F9C0B5CE}">
      <dgm:prSet/>
      <dgm:spPr/>
      <dgm:t>
        <a:bodyPr/>
        <a:lstStyle/>
        <a:p>
          <a:endParaRPr lang="en-SG"/>
        </a:p>
      </dgm:t>
    </dgm:pt>
    <dgm:pt modelId="{E88F0B7E-CB63-4F9A-BAB0-410766C99CE3}" type="sibTrans" cxnId="{3B49B317-8341-41C4-935E-75F4F9C0B5CE}">
      <dgm:prSet/>
      <dgm:spPr/>
      <dgm:t>
        <a:bodyPr/>
        <a:lstStyle/>
        <a:p>
          <a:endParaRPr lang="en-SG"/>
        </a:p>
      </dgm:t>
    </dgm:pt>
    <dgm:pt modelId="{6E86DA89-5D99-4F1B-85A8-3D502C6B55C1}">
      <dgm:prSet/>
      <dgm:spPr/>
      <dgm:t>
        <a:bodyPr/>
        <a:lstStyle/>
        <a:p>
          <a:pPr rtl="0"/>
          <a:r>
            <a:rPr lang="en-US" dirty="0" smtClean="0"/>
            <a:t>Terminate</a:t>
          </a:r>
          <a:endParaRPr lang="en-SG" dirty="0"/>
        </a:p>
      </dgm:t>
    </dgm:pt>
    <dgm:pt modelId="{8C0C2EF2-6AC7-4AAF-83C2-B5457C44BCBF}" type="parTrans" cxnId="{982D6010-40BF-43AE-93C4-145CB8A81F75}">
      <dgm:prSet/>
      <dgm:spPr/>
      <dgm:t>
        <a:bodyPr/>
        <a:lstStyle/>
        <a:p>
          <a:endParaRPr lang="en-SG"/>
        </a:p>
      </dgm:t>
    </dgm:pt>
    <dgm:pt modelId="{30B38ACB-D9A5-4973-BCB9-637F2F986DCA}" type="sibTrans" cxnId="{982D6010-40BF-43AE-93C4-145CB8A81F75}">
      <dgm:prSet/>
      <dgm:spPr/>
      <dgm:t>
        <a:bodyPr/>
        <a:lstStyle/>
        <a:p>
          <a:endParaRPr lang="en-SG"/>
        </a:p>
      </dgm:t>
    </dgm:pt>
    <dgm:pt modelId="{74D64003-88E8-43F7-A42D-2BA83405BC01}">
      <dgm:prSet/>
      <dgm:spPr/>
      <dgm:t>
        <a:bodyPr/>
        <a:lstStyle/>
        <a:p>
          <a:pPr rtl="0"/>
          <a:r>
            <a:rPr lang="en-US" dirty="0" smtClean="0"/>
            <a:t>Effective</a:t>
          </a:r>
          <a:endParaRPr lang="en-SG" dirty="0"/>
        </a:p>
      </dgm:t>
    </dgm:pt>
    <dgm:pt modelId="{74535AA8-3978-4E13-8E85-5BB637F833AB}" type="parTrans" cxnId="{5F4AFEFC-E05B-4095-B955-1EC1D63A5131}">
      <dgm:prSet/>
      <dgm:spPr/>
      <dgm:t>
        <a:bodyPr/>
        <a:lstStyle/>
        <a:p>
          <a:endParaRPr lang="en-SG"/>
        </a:p>
      </dgm:t>
    </dgm:pt>
    <dgm:pt modelId="{03190AF7-C86B-452E-860A-1B6C54C606B3}" type="sibTrans" cxnId="{5F4AFEFC-E05B-4095-B955-1EC1D63A5131}">
      <dgm:prSet/>
      <dgm:spPr/>
      <dgm:t>
        <a:bodyPr/>
        <a:lstStyle/>
        <a:p>
          <a:endParaRPr lang="en-SG"/>
        </a:p>
      </dgm:t>
    </dgm:pt>
    <dgm:pt modelId="{CA1F9E55-072E-4C5D-AA14-7B68C2920B8C}">
      <dgm:prSet/>
      <dgm:spPr/>
      <dgm:t>
        <a:bodyPr/>
        <a:lstStyle/>
        <a:p>
          <a:pPr rtl="0"/>
          <a:r>
            <a:rPr lang="en-US" dirty="0" smtClean="0"/>
            <a:t>General</a:t>
          </a:r>
          <a:endParaRPr lang="en-SG" dirty="0"/>
        </a:p>
      </dgm:t>
    </dgm:pt>
    <dgm:pt modelId="{BD979838-8BE6-4938-B738-E7B0FC8F8186}" type="parTrans" cxnId="{B04CA85F-A141-494D-A7F2-F1B384FC05FC}">
      <dgm:prSet/>
      <dgm:spPr/>
      <dgm:t>
        <a:bodyPr/>
        <a:lstStyle/>
        <a:p>
          <a:endParaRPr lang="en-SG"/>
        </a:p>
      </dgm:t>
    </dgm:pt>
    <dgm:pt modelId="{9D006993-7E19-402C-AF04-AD799164D53C}" type="sibTrans" cxnId="{B04CA85F-A141-494D-A7F2-F1B384FC05FC}">
      <dgm:prSet/>
      <dgm:spPr/>
      <dgm:t>
        <a:bodyPr/>
        <a:lstStyle/>
        <a:p>
          <a:endParaRPr lang="en-SG"/>
        </a:p>
      </dgm:t>
    </dgm:pt>
    <dgm:pt modelId="{BE2DB2BA-4A42-478B-8E67-57C951DE1E04}" type="pres">
      <dgm:prSet presAssocID="{3AE4C956-338E-4E30-B438-CF87ACECD19B}" presName="matrix" presStyleCnt="0">
        <dgm:presLayoutVars>
          <dgm:chMax val="1"/>
          <dgm:dir/>
          <dgm:resizeHandles val="exact"/>
        </dgm:presLayoutVars>
      </dgm:prSet>
      <dgm:spPr/>
      <dgm:t>
        <a:bodyPr/>
        <a:lstStyle/>
        <a:p>
          <a:endParaRPr lang="en-SG"/>
        </a:p>
      </dgm:t>
    </dgm:pt>
    <dgm:pt modelId="{24D761E2-E442-425A-BAA6-3ED94A7046F3}" type="pres">
      <dgm:prSet presAssocID="{3AE4C956-338E-4E30-B438-CF87ACECD19B}" presName="diamond" presStyleLbl="bgShp" presStyleIdx="0" presStyleCnt="1"/>
      <dgm:spPr/>
      <dgm:t>
        <a:bodyPr/>
        <a:lstStyle/>
        <a:p>
          <a:endParaRPr lang="en-US"/>
        </a:p>
      </dgm:t>
    </dgm:pt>
    <dgm:pt modelId="{1F2A13B1-8DC3-4BAC-8C55-9B1A6A3C13BB}" type="pres">
      <dgm:prSet presAssocID="{3AE4C956-338E-4E30-B438-CF87ACECD19B}" presName="quad1" presStyleLbl="node1" presStyleIdx="0" presStyleCnt="4">
        <dgm:presLayoutVars>
          <dgm:chMax val="0"/>
          <dgm:chPref val="0"/>
          <dgm:bulletEnabled val="1"/>
        </dgm:presLayoutVars>
      </dgm:prSet>
      <dgm:spPr/>
      <dgm:t>
        <a:bodyPr/>
        <a:lstStyle/>
        <a:p>
          <a:endParaRPr lang="en-SG"/>
        </a:p>
      </dgm:t>
    </dgm:pt>
    <dgm:pt modelId="{5BE39033-1048-4C8D-9BF6-016A7413C272}" type="pres">
      <dgm:prSet presAssocID="{3AE4C956-338E-4E30-B438-CF87ACECD19B}" presName="quad2" presStyleLbl="node1" presStyleIdx="1" presStyleCnt="4">
        <dgm:presLayoutVars>
          <dgm:chMax val="0"/>
          <dgm:chPref val="0"/>
          <dgm:bulletEnabled val="1"/>
        </dgm:presLayoutVars>
      </dgm:prSet>
      <dgm:spPr/>
      <dgm:t>
        <a:bodyPr/>
        <a:lstStyle/>
        <a:p>
          <a:endParaRPr lang="en-SG"/>
        </a:p>
      </dgm:t>
    </dgm:pt>
    <dgm:pt modelId="{ECA82666-E6AE-4A0F-879A-86971CCAD5D1}" type="pres">
      <dgm:prSet presAssocID="{3AE4C956-338E-4E30-B438-CF87ACECD19B}" presName="quad3" presStyleLbl="node1" presStyleIdx="2" presStyleCnt="4">
        <dgm:presLayoutVars>
          <dgm:chMax val="0"/>
          <dgm:chPref val="0"/>
          <dgm:bulletEnabled val="1"/>
        </dgm:presLayoutVars>
      </dgm:prSet>
      <dgm:spPr/>
      <dgm:t>
        <a:bodyPr/>
        <a:lstStyle/>
        <a:p>
          <a:endParaRPr lang="en-SG"/>
        </a:p>
      </dgm:t>
    </dgm:pt>
    <dgm:pt modelId="{7E21F288-1022-46CC-91AB-DD6D58032774}" type="pres">
      <dgm:prSet presAssocID="{3AE4C956-338E-4E30-B438-CF87ACECD19B}" presName="quad4" presStyleLbl="node1" presStyleIdx="3" presStyleCnt="4">
        <dgm:presLayoutVars>
          <dgm:chMax val="0"/>
          <dgm:chPref val="0"/>
          <dgm:bulletEnabled val="1"/>
        </dgm:presLayoutVars>
      </dgm:prSet>
      <dgm:spPr/>
      <dgm:t>
        <a:bodyPr/>
        <a:lstStyle/>
        <a:p>
          <a:endParaRPr lang="en-SG"/>
        </a:p>
      </dgm:t>
    </dgm:pt>
  </dgm:ptLst>
  <dgm:cxnLst>
    <dgm:cxn modelId="{75560FEA-CE9D-407E-89F8-89B5AE84D3D5}" type="presOf" srcId="{3AE4C956-338E-4E30-B438-CF87ACECD19B}" destId="{BE2DB2BA-4A42-478B-8E67-57C951DE1E04}" srcOrd="0" destOrd="0" presId="urn:microsoft.com/office/officeart/2005/8/layout/matrix3"/>
    <dgm:cxn modelId="{8143C2EB-8ACD-4280-A25D-FE405DF5BBC8}" type="presOf" srcId="{CA1F9E55-072E-4C5D-AA14-7B68C2920B8C}" destId="{7E21F288-1022-46CC-91AB-DD6D58032774}" srcOrd="0" destOrd="0" presId="urn:microsoft.com/office/officeart/2005/8/layout/matrix3"/>
    <dgm:cxn modelId="{3B49B317-8341-41C4-935E-75F4F9C0B5CE}" srcId="{3AE4C956-338E-4E30-B438-CF87ACECD19B}" destId="{6D1796BD-8D1A-41DD-A2EB-13DEC29ACC0E}" srcOrd="0" destOrd="0" parTransId="{9EA992B1-FCEF-4539-B777-B110FB17EC21}" sibTransId="{E88F0B7E-CB63-4F9A-BAB0-410766C99CE3}"/>
    <dgm:cxn modelId="{982D6010-40BF-43AE-93C4-145CB8A81F75}" srcId="{3AE4C956-338E-4E30-B438-CF87ACECD19B}" destId="{6E86DA89-5D99-4F1B-85A8-3D502C6B55C1}" srcOrd="1" destOrd="0" parTransId="{8C0C2EF2-6AC7-4AAF-83C2-B5457C44BCBF}" sibTransId="{30B38ACB-D9A5-4973-BCB9-637F2F986DCA}"/>
    <dgm:cxn modelId="{B04CA85F-A141-494D-A7F2-F1B384FC05FC}" srcId="{3AE4C956-338E-4E30-B438-CF87ACECD19B}" destId="{CA1F9E55-072E-4C5D-AA14-7B68C2920B8C}" srcOrd="3" destOrd="0" parTransId="{BD979838-8BE6-4938-B738-E7B0FC8F8186}" sibTransId="{9D006993-7E19-402C-AF04-AD799164D53C}"/>
    <dgm:cxn modelId="{04062130-BEE2-4AE8-A2F7-AA8348211481}" type="presOf" srcId="{74D64003-88E8-43F7-A42D-2BA83405BC01}" destId="{ECA82666-E6AE-4A0F-879A-86971CCAD5D1}" srcOrd="0" destOrd="0" presId="urn:microsoft.com/office/officeart/2005/8/layout/matrix3"/>
    <dgm:cxn modelId="{A20CBF82-97A4-4B29-93C8-4D03A8C1D5DA}" type="presOf" srcId="{6D1796BD-8D1A-41DD-A2EB-13DEC29ACC0E}" destId="{1F2A13B1-8DC3-4BAC-8C55-9B1A6A3C13BB}" srcOrd="0" destOrd="0" presId="urn:microsoft.com/office/officeart/2005/8/layout/matrix3"/>
    <dgm:cxn modelId="{ECB759BE-8C1A-49EF-A800-E47B9CAD2919}" type="presOf" srcId="{6E86DA89-5D99-4F1B-85A8-3D502C6B55C1}" destId="{5BE39033-1048-4C8D-9BF6-016A7413C272}" srcOrd="0" destOrd="0" presId="urn:microsoft.com/office/officeart/2005/8/layout/matrix3"/>
    <dgm:cxn modelId="{5F4AFEFC-E05B-4095-B955-1EC1D63A5131}" srcId="{3AE4C956-338E-4E30-B438-CF87ACECD19B}" destId="{74D64003-88E8-43F7-A42D-2BA83405BC01}" srcOrd="2" destOrd="0" parTransId="{74535AA8-3978-4E13-8E85-5BB637F833AB}" sibTransId="{03190AF7-C86B-452E-860A-1B6C54C606B3}"/>
    <dgm:cxn modelId="{E50C55E6-17B2-454C-83B3-D3D96410DFFF}" type="presParOf" srcId="{BE2DB2BA-4A42-478B-8E67-57C951DE1E04}" destId="{24D761E2-E442-425A-BAA6-3ED94A7046F3}" srcOrd="0" destOrd="0" presId="urn:microsoft.com/office/officeart/2005/8/layout/matrix3"/>
    <dgm:cxn modelId="{6A124830-C4D4-4A31-B671-049BAC126846}" type="presParOf" srcId="{BE2DB2BA-4A42-478B-8E67-57C951DE1E04}" destId="{1F2A13B1-8DC3-4BAC-8C55-9B1A6A3C13BB}" srcOrd="1" destOrd="0" presId="urn:microsoft.com/office/officeart/2005/8/layout/matrix3"/>
    <dgm:cxn modelId="{1B9D2D13-398D-4E06-A3ED-2989F7A82672}" type="presParOf" srcId="{BE2DB2BA-4A42-478B-8E67-57C951DE1E04}" destId="{5BE39033-1048-4C8D-9BF6-016A7413C272}" srcOrd="2" destOrd="0" presId="urn:microsoft.com/office/officeart/2005/8/layout/matrix3"/>
    <dgm:cxn modelId="{555A7EAF-F2D3-47F0-81C4-19B316D2062E}" type="presParOf" srcId="{BE2DB2BA-4A42-478B-8E67-57C951DE1E04}" destId="{ECA82666-E6AE-4A0F-879A-86971CCAD5D1}" srcOrd="3" destOrd="0" presId="urn:microsoft.com/office/officeart/2005/8/layout/matrix3"/>
    <dgm:cxn modelId="{C84CDDDB-AD2D-4D0F-93AE-2FA462CB9257}" type="presParOf" srcId="{BE2DB2BA-4A42-478B-8E67-57C951DE1E04}" destId="{7E21F288-1022-46CC-91AB-DD6D58032774}" srcOrd="4" destOrd="0" presId="urn:microsoft.com/office/officeart/2005/8/layout/matrix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705ECF-AB1C-4C9A-B4FD-3D7D932A2C07}" type="doc">
      <dgm:prSet loTypeId="urn:microsoft.com/office/officeart/2005/8/layout/hList1" loCatId="list" qsTypeId="urn:microsoft.com/office/officeart/2005/8/quickstyle/3d1" qsCatId="3D" csTypeId="urn:microsoft.com/office/officeart/2005/8/colors/accent1_2" csCatId="accent1" phldr="1"/>
      <dgm:spPr/>
      <dgm:t>
        <a:bodyPr/>
        <a:lstStyle/>
        <a:p>
          <a:endParaRPr lang="en-SG"/>
        </a:p>
      </dgm:t>
    </dgm:pt>
    <dgm:pt modelId="{2E6AF768-DB8A-492B-8B32-929D4FB6DAC6}">
      <dgm:prSet phldrT="[Text]"/>
      <dgm:spPr/>
      <dgm:t>
        <a:bodyPr/>
        <a:lstStyle/>
        <a:p>
          <a:r>
            <a:rPr lang="en-US" dirty="0" smtClean="0"/>
            <a:t>Sequence</a:t>
          </a:r>
          <a:endParaRPr lang="en-SG" dirty="0"/>
        </a:p>
      </dgm:t>
    </dgm:pt>
    <dgm:pt modelId="{81A6B772-4A39-4996-8133-2614606CA960}" type="parTrans" cxnId="{8BE3F589-BB98-4957-998E-24FEC57A1E55}">
      <dgm:prSet/>
      <dgm:spPr/>
      <dgm:t>
        <a:bodyPr/>
        <a:lstStyle/>
        <a:p>
          <a:endParaRPr lang="en-SG"/>
        </a:p>
      </dgm:t>
    </dgm:pt>
    <dgm:pt modelId="{98867BDC-B8BC-4FE1-8FB0-8FB32CEFBFC9}" type="sibTrans" cxnId="{8BE3F589-BB98-4957-998E-24FEC57A1E55}">
      <dgm:prSet/>
      <dgm:spPr/>
      <dgm:t>
        <a:bodyPr/>
        <a:lstStyle/>
        <a:p>
          <a:endParaRPr lang="en-SG"/>
        </a:p>
      </dgm:t>
    </dgm:pt>
    <dgm:pt modelId="{E132C034-8EEB-4C88-9376-54C34BD60BDF}">
      <dgm:prSet phldrT="[Text]"/>
      <dgm:spPr/>
      <dgm:t>
        <a:bodyPr/>
        <a:lstStyle/>
        <a:p>
          <a:r>
            <a:rPr lang="en-US" dirty="0" smtClean="0"/>
            <a:t>(default)</a:t>
          </a:r>
          <a:endParaRPr lang="en-SG" dirty="0"/>
        </a:p>
      </dgm:t>
    </dgm:pt>
    <dgm:pt modelId="{5C6C2502-2C48-470F-9F19-048ADBD6CCBD}" type="parTrans" cxnId="{8DE5DFFB-CEDE-4423-9672-125F5B10AD3F}">
      <dgm:prSet/>
      <dgm:spPr/>
      <dgm:t>
        <a:bodyPr/>
        <a:lstStyle/>
        <a:p>
          <a:endParaRPr lang="en-SG"/>
        </a:p>
      </dgm:t>
    </dgm:pt>
    <dgm:pt modelId="{2D47C5EE-AFBC-4877-BB99-D6A1B3B9F136}" type="sibTrans" cxnId="{8DE5DFFB-CEDE-4423-9672-125F5B10AD3F}">
      <dgm:prSet/>
      <dgm:spPr/>
      <dgm:t>
        <a:bodyPr/>
        <a:lstStyle/>
        <a:p>
          <a:endParaRPr lang="en-SG"/>
        </a:p>
      </dgm:t>
    </dgm:pt>
    <dgm:pt modelId="{F1BDB763-1804-4E18-9636-213A3DC0A7E9}">
      <dgm:prSet phldrT="[Text]"/>
      <dgm:spPr/>
      <dgm:t>
        <a:bodyPr/>
        <a:lstStyle/>
        <a:p>
          <a:r>
            <a:rPr lang="en-US" dirty="0" smtClean="0"/>
            <a:t>Branching/</a:t>
          </a:r>
        </a:p>
        <a:p>
          <a:r>
            <a:rPr lang="en-US" dirty="0" smtClean="0"/>
            <a:t>Selection</a:t>
          </a:r>
          <a:endParaRPr lang="en-SG" dirty="0"/>
        </a:p>
      </dgm:t>
    </dgm:pt>
    <dgm:pt modelId="{FC8D83BE-194B-45B7-BF2E-F82007B8E39F}" type="parTrans" cxnId="{C803E186-4589-4B59-9AA7-73E78CB6735A}">
      <dgm:prSet/>
      <dgm:spPr/>
      <dgm:t>
        <a:bodyPr/>
        <a:lstStyle/>
        <a:p>
          <a:endParaRPr lang="en-SG"/>
        </a:p>
      </dgm:t>
    </dgm:pt>
    <dgm:pt modelId="{3697A061-E5B6-4984-B8E2-5FD4E870F1D9}" type="sibTrans" cxnId="{C803E186-4589-4B59-9AA7-73E78CB6735A}">
      <dgm:prSet/>
      <dgm:spPr/>
      <dgm:t>
        <a:bodyPr/>
        <a:lstStyle/>
        <a:p>
          <a:endParaRPr lang="en-SG"/>
        </a:p>
      </dgm:t>
    </dgm:pt>
    <dgm:pt modelId="{1F962372-7211-4062-A073-6329C96B0D6E}">
      <dgm:prSet phldrT="[Text]"/>
      <dgm:spPr/>
      <dgm:t>
        <a:bodyPr/>
        <a:lstStyle/>
        <a:p>
          <a:r>
            <a:rPr lang="en-US" dirty="0" smtClean="0"/>
            <a:t>if-else</a:t>
          </a:r>
          <a:endParaRPr lang="en-SG" dirty="0"/>
        </a:p>
      </dgm:t>
    </dgm:pt>
    <dgm:pt modelId="{A6FAD9C8-A8C1-4770-99C6-548050ECEF2F}" type="parTrans" cxnId="{C3D1C3C8-2A33-4921-876D-6FE183B3D0A4}">
      <dgm:prSet/>
      <dgm:spPr/>
      <dgm:t>
        <a:bodyPr/>
        <a:lstStyle/>
        <a:p>
          <a:endParaRPr lang="en-SG"/>
        </a:p>
      </dgm:t>
    </dgm:pt>
    <dgm:pt modelId="{B404AB6C-C17C-46BF-8F65-D79B408CE87E}" type="sibTrans" cxnId="{C3D1C3C8-2A33-4921-876D-6FE183B3D0A4}">
      <dgm:prSet/>
      <dgm:spPr/>
      <dgm:t>
        <a:bodyPr/>
        <a:lstStyle/>
        <a:p>
          <a:endParaRPr lang="en-SG"/>
        </a:p>
      </dgm:t>
    </dgm:pt>
    <dgm:pt modelId="{E2338167-2DED-4268-8B50-B094BA2A9317}">
      <dgm:prSet phldrT="[Text]"/>
      <dgm:spPr/>
      <dgm:t>
        <a:bodyPr/>
        <a:lstStyle/>
        <a:p>
          <a:r>
            <a:rPr lang="en-US" dirty="0" smtClean="0"/>
            <a:t>switch</a:t>
          </a:r>
          <a:endParaRPr lang="en-SG" dirty="0"/>
        </a:p>
      </dgm:t>
    </dgm:pt>
    <dgm:pt modelId="{EDF37204-0DB0-4071-9C95-985EC7A6420C}" type="parTrans" cxnId="{4B67A829-5FD7-4CCC-BDF5-5BD6058A1747}">
      <dgm:prSet/>
      <dgm:spPr/>
      <dgm:t>
        <a:bodyPr/>
        <a:lstStyle/>
        <a:p>
          <a:endParaRPr lang="en-SG"/>
        </a:p>
      </dgm:t>
    </dgm:pt>
    <dgm:pt modelId="{BC6AD105-7629-4D9D-81C0-FF529D89A456}" type="sibTrans" cxnId="{4B67A829-5FD7-4CCC-BDF5-5BD6058A1747}">
      <dgm:prSet/>
      <dgm:spPr/>
      <dgm:t>
        <a:bodyPr/>
        <a:lstStyle/>
        <a:p>
          <a:endParaRPr lang="en-SG"/>
        </a:p>
      </dgm:t>
    </dgm:pt>
    <dgm:pt modelId="{AB2B7EFB-0BBF-4A70-89F5-7CB86CCC6720}">
      <dgm:prSet phldrT="[Text]"/>
      <dgm:spPr/>
      <dgm:t>
        <a:bodyPr/>
        <a:lstStyle/>
        <a:p>
          <a:r>
            <a:rPr lang="en-US" dirty="0" smtClean="0"/>
            <a:t>Loop/</a:t>
          </a:r>
        </a:p>
        <a:p>
          <a:r>
            <a:rPr lang="en-US" dirty="0" smtClean="0"/>
            <a:t>Repetition</a:t>
          </a:r>
          <a:endParaRPr lang="en-SG" dirty="0"/>
        </a:p>
      </dgm:t>
    </dgm:pt>
    <dgm:pt modelId="{287D0C8E-3E52-4343-A8D0-E988F5ADC734}" type="parTrans" cxnId="{DE77AA6F-9093-400E-9D18-487105928CB2}">
      <dgm:prSet/>
      <dgm:spPr/>
      <dgm:t>
        <a:bodyPr/>
        <a:lstStyle/>
        <a:p>
          <a:endParaRPr lang="en-SG"/>
        </a:p>
      </dgm:t>
    </dgm:pt>
    <dgm:pt modelId="{29C2AAC9-4225-48FB-887B-3F00195204E4}" type="sibTrans" cxnId="{DE77AA6F-9093-400E-9D18-487105928CB2}">
      <dgm:prSet/>
      <dgm:spPr/>
      <dgm:t>
        <a:bodyPr/>
        <a:lstStyle/>
        <a:p>
          <a:endParaRPr lang="en-SG"/>
        </a:p>
      </dgm:t>
    </dgm:pt>
    <dgm:pt modelId="{0270DDAB-030E-40C4-B0A7-18F7A12F19A6}">
      <dgm:prSet phldrT="[Text]"/>
      <dgm:spPr/>
      <dgm:t>
        <a:bodyPr/>
        <a:lstStyle/>
        <a:p>
          <a:r>
            <a:rPr lang="en-US" dirty="0" smtClean="0"/>
            <a:t>for</a:t>
          </a:r>
          <a:endParaRPr lang="en-SG" dirty="0"/>
        </a:p>
      </dgm:t>
    </dgm:pt>
    <dgm:pt modelId="{0C48209C-EF2A-44E2-B6B6-845F8A143C1E}" type="parTrans" cxnId="{A2925320-36E4-4256-8291-574013DED7F1}">
      <dgm:prSet/>
      <dgm:spPr/>
      <dgm:t>
        <a:bodyPr/>
        <a:lstStyle/>
        <a:p>
          <a:endParaRPr lang="en-SG"/>
        </a:p>
      </dgm:t>
    </dgm:pt>
    <dgm:pt modelId="{155E58A2-DB8F-405B-9AF3-F8756D55EED8}" type="sibTrans" cxnId="{A2925320-36E4-4256-8291-574013DED7F1}">
      <dgm:prSet/>
      <dgm:spPr/>
      <dgm:t>
        <a:bodyPr/>
        <a:lstStyle/>
        <a:p>
          <a:endParaRPr lang="en-SG"/>
        </a:p>
      </dgm:t>
    </dgm:pt>
    <dgm:pt modelId="{68BF89AE-074B-4EFC-BE1C-C566ED329348}">
      <dgm:prSet phldrT="[Text]"/>
      <dgm:spPr/>
      <dgm:t>
        <a:bodyPr/>
        <a:lstStyle/>
        <a:p>
          <a:r>
            <a:rPr lang="en-US" dirty="0" smtClean="0"/>
            <a:t>while</a:t>
          </a:r>
          <a:endParaRPr lang="en-SG" dirty="0"/>
        </a:p>
      </dgm:t>
    </dgm:pt>
    <dgm:pt modelId="{7BDD7B73-5E59-4687-A8ED-5E90A3A4FA33}" type="parTrans" cxnId="{BE044461-4B07-47FA-BCAD-D5D3A607B9FB}">
      <dgm:prSet/>
      <dgm:spPr/>
      <dgm:t>
        <a:bodyPr/>
        <a:lstStyle/>
        <a:p>
          <a:endParaRPr lang="en-SG"/>
        </a:p>
      </dgm:t>
    </dgm:pt>
    <dgm:pt modelId="{BD43C5B6-BF30-476C-8DCD-3AD7EDC38F68}" type="sibTrans" cxnId="{BE044461-4B07-47FA-BCAD-D5D3A607B9FB}">
      <dgm:prSet/>
      <dgm:spPr/>
      <dgm:t>
        <a:bodyPr/>
        <a:lstStyle/>
        <a:p>
          <a:endParaRPr lang="en-SG"/>
        </a:p>
      </dgm:t>
    </dgm:pt>
    <dgm:pt modelId="{EEAC5789-4D45-4F73-A618-A333B519EEE1}">
      <dgm:prSet phldrT="[Text]"/>
      <dgm:spPr/>
      <dgm:t>
        <a:bodyPr/>
        <a:lstStyle/>
        <a:p>
          <a:r>
            <a:rPr lang="en-US" dirty="0" smtClean="0"/>
            <a:t>do while</a:t>
          </a:r>
          <a:endParaRPr lang="en-SG" dirty="0"/>
        </a:p>
      </dgm:t>
    </dgm:pt>
    <dgm:pt modelId="{6109146A-D136-4144-A0DB-8669350B9506}" type="parTrans" cxnId="{764518C1-18A9-448D-968D-F052EC7995FD}">
      <dgm:prSet/>
      <dgm:spPr/>
      <dgm:t>
        <a:bodyPr/>
        <a:lstStyle/>
        <a:p>
          <a:endParaRPr lang="en-SG"/>
        </a:p>
      </dgm:t>
    </dgm:pt>
    <dgm:pt modelId="{C286BCFA-F0C1-4E74-824F-62726BE6BEBE}" type="sibTrans" cxnId="{764518C1-18A9-448D-968D-F052EC7995FD}">
      <dgm:prSet/>
      <dgm:spPr/>
      <dgm:t>
        <a:bodyPr/>
        <a:lstStyle/>
        <a:p>
          <a:endParaRPr lang="en-SG"/>
        </a:p>
      </dgm:t>
    </dgm:pt>
    <dgm:pt modelId="{A04062DC-6591-4DDB-8D8B-B137EA4BB92C}" type="pres">
      <dgm:prSet presAssocID="{1F705ECF-AB1C-4C9A-B4FD-3D7D932A2C07}" presName="Name0" presStyleCnt="0">
        <dgm:presLayoutVars>
          <dgm:dir/>
          <dgm:animLvl val="lvl"/>
          <dgm:resizeHandles val="exact"/>
        </dgm:presLayoutVars>
      </dgm:prSet>
      <dgm:spPr/>
      <dgm:t>
        <a:bodyPr/>
        <a:lstStyle/>
        <a:p>
          <a:endParaRPr lang="en-SG"/>
        </a:p>
      </dgm:t>
    </dgm:pt>
    <dgm:pt modelId="{AD34883E-2EF2-4A81-9A4C-70DCE22BD87B}" type="pres">
      <dgm:prSet presAssocID="{2E6AF768-DB8A-492B-8B32-929D4FB6DAC6}" presName="composite" presStyleCnt="0"/>
      <dgm:spPr/>
    </dgm:pt>
    <dgm:pt modelId="{1E102BF7-BC27-4606-BB39-7CBBB5D627D0}" type="pres">
      <dgm:prSet presAssocID="{2E6AF768-DB8A-492B-8B32-929D4FB6DAC6}" presName="parTx" presStyleLbl="alignNode1" presStyleIdx="0" presStyleCnt="3">
        <dgm:presLayoutVars>
          <dgm:chMax val="0"/>
          <dgm:chPref val="0"/>
          <dgm:bulletEnabled val="1"/>
        </dgm:presLayoutVars>
      </dgm:prSet>
      <dgm:spPr/>
      <dgm:t>
        <a:bodyPr/>
        <a:lstStyle/>
        <a:p>
          <a:endParaRPr lang="en-SG"/>
        </a:p>
      </dgm:t>
    </dgm:pt>
    <dgm:pt modelId="{F384D23D-C155-4062-92F6-4106348203A3}" type="pres">
      <dgm:prSet presAssocID="{2E6AF768-DB8A-492B-8B32-929D4FB6DAC6}" presName="desTx" presStyleLbl="alignAccFollowNode1" presStyleIdx="0" presStyleCnt="3">
        <dgm:presLayoutVars>
          <dgm:bulletEnabled val="1"/>
        </dgm:presLayoutVars>
      </dgm:prSet>
      <dgm:spPr/>
      <dgm:t>
        <a:bodyPr/>
        <a:lstStyle/>
        <a:p>
          <a:endParaRPr lang="en-SG"/>
        </a:p>
      </dgm:t>
    </dgm:pt>
    <dgm:pt modelId="{FE09C4CA-CCEB-4A01-AF73-1BC57D20FE8F}" type="pres">
      <dgm:prSet presAssocID="{98867BDC-B8BC-4FE1-8FB0-8FB32CEFBFC9}" presName="space" presStyleCnt="0"/>
      <dgm:spPr/>
    </dgm:pt>
    <dgm:pt modelId="{412A3323-2155-4651-A407-DAB5C7068C6F}" type="pres">
      <dgm:prSet presAssocID="{F1BDB763-1804-4E18-9636-213A3DC0A7E9}" presName="composite" presStyleCnt="0"/>
      <dgm:spPr/>
    </dgm:pt>
    <dgm:pt modelId="{3C8AF401-9CFC-4018-BEC1-C33270BE5289}" type="pres">
      <dgm:prSet presAssocID="{F1BDB763-1804-4E18-9636-213A3DC0A7E9}" presName="parTx" presStyleLbl="alignNode1" presStyleIdx="1" presStyleCnt="3">
        <dgm:presLayoutVars>
          <dgm:chMax val="0"/>
          <dgm:chPref val="0"/>
          <dgm:bulletEnabled val="1"/>
        </dgm:presLayoutVars>
      </dgm:prSet>
      <dgm:spPr/>
      <dgm:t>
        <a:bodyPr/>
        <a:lstStyle/>
        <a:p>
          <a:endParaRPr lang="en-SG"/>
        </a:p>
      </dgm:t>
    </dgm:pt>
    <dgm:pt modelId="{E7746B9D-EE99-4B77-85F3-51DF7195D2E9}" type="pres">
      <dgm:prSet presAssocID="{F1BDB763-1804-4E18-9636-213A3DC0A7E9}" presName="desTx" presStyleLbl="alignAccFollowNode1" presStyleIdx="1" presStyleCnt="3">
        <dgm:presLayoutVars>
          <dgm:bulletEnabled val="1"/>
        </dgm:presLayoutVars>
      </dgm:prSet>
      <dgm:spPr/>
      <dgm:t>
        <a:bodyPr/>
        <a:lstStyle/>
        <a:p>
          <a:endParaRPr lang="en-SG"/>
        </a:p>
      </dgm:t>
    </dgm:pt>
    <dgm:pt modelId="{C2F05FDE-1970-4E2E-A038-5FE4139DAB6D}" type="pres">
      <dgm:prSet presAssocID="{3697A061-E5B6-4984-B8E2-5FD4E870F1D9}" presName="space" presStyleCnt="0"/>
      <dgm:spPr/>
    </dgm:pt>
    <dgm:pt modelId="{F37EB0C5-5D54-4C1D-9D3A-551DD6C99B8F}" type="pres">
      <dgm:prSet presAssocID="{AB2B7EFB-0BBF-4A70-89F5-7CB86CCC6720}" presName="composite" presStyleCnt="0"/>
      <dgm:spPr/>
    </dgm:pt>
    <dgm:pt modelId="{65922C5E-E239-47A0-B87F-1AD65431556A}" type="pres">
      <dgm:prSet presAssocID="{AB2B7EFB-0BBF-4A70-89F5-7CB86CCC6720}" presName="parTx" presStyleLbl="alignNode1" presStyleIdx="2" presStyleCnt="3">
        <dgm:presLayoutVars>
          <dgm:chMax val="0"/>
          <dgm:chPref val="0"/>
          <dgm:bulletEnabled val="1"/>
        </dgm:presLayoutVars>
      </dgm:prSet>
      <dgm:spPr/>
      <dgm:t>
        <a:bodyPr/>
        <a:lstStyle/>
        <a:p>
          <a:endParaRPr lang="en-SG"/>
        </a:p>
      </dgm:t>
    </dgm:pt>
    <dgm:pt modelId="{EFD12B58-7F99-4746-9A54-38AC65FF337C}" type="pres">
      <dgm:prSet presAssocID="{AB2B7EFB-0BBF-4A70-89F5-7CB86CCC6720}" presName="desTx" presStyleLbl="alignAccFollowNode1" presStyleIdx="2" presStyleCnt="3">
        <dgm:presLayoutVars>
          <dgm:bulletEnabled val="1"/>
        </dgm:presLayoutVars>
      </dgm:prSet>
      <dgm:spPr/>
      <dgm:t>
        <a:bodyPr/>
        <a:lstStyle/>
        <a:p>
          <a:endParaRPr lang="en-SG"/>
        </a:p>
      </dgm:t>
    </dgm:pt>
  </dgm:ptLst>
  <dgm:cxnLst>
    <dgm:cxn modelId="{8BE3F589-BB98-4957-998E-24FEC57A1E55}" srcId="{1F705ECF-AB1C-4C9A-B4FD-3D7D932A2C07}" destId="{2E6AF768-DB8A-492B-8B32-929D4FB6DAC6}" srcOrd="0" destOrd="0" parTransId="{81A6B772-4A39-4996-8133-2614606CA960}" sibTransId="{98867BDC-B8BC-4FE1-8FB0-8FB32CEFBFC9}"/>
    <dgm:cxn modelId="{DE77AA6F-9093-400E-9D18-487105928CB2}" srcId="{1F705ECF-AB1C-4C9A-B4FD-3D7D932A2C07}" destId="{AB2B7EFB-0BBF-4A70-89F5-7CB86CCC6720}" srcOrd="2" destOrd="0" parTransId="{287D0C8E-3E52-4343-A8D0-E988F5ADC734}" sibTransId="{29C2AAC9-4225-48FB-887B-3F00195204E4}"/>
    <dgm:cxn modelId="{8DE5DFFB-CEDE-4423-9672-125F5B10AD3F}" srcId="{2E6AF768-DB8A-492B-8B32-929D4FB6DAC6}" destId="{E132C034-8EEB-4C88-9376-54C34BD60BDF}" srcOrd="0" destOrd="0" parTransId="{5C6C2502-2C48-470F-9F19-048ADBD6CCBD}" sibTransId="{2D47C5EE-AFBC-4877-BB99-D6A1B3B9F136}"/>
    <dgm:cxn modelId="{6564E45B-FF10-43C0-A0AE-497B81E81ACE}" type="presOf" srcId="{0270DDAB-030E-40C4-B0A7-18F7A12F19A6}" destId="{EFD12B58-7F99-4746-9A54-38AC65FF337C}" srcOrd="0" destOrd="0" presId="urn:microsoft.com/office/officeart/2005/8/layout/hList1"/>
    <dgm:cxn modelId="{F16BA3B8-20FD-4707-A4B6-79AAEF915177}" type="presOf" srcId="{AB2B7EFB-0BBF-4A70-89F5-7CB86CCC6720}" destId="{65922C5E-E239-47A0-B87F-1AD65431556A}" srcOrd="0" destOrd="0" presId="urn:microsoft.com/office/officeart/2005/8/layout/hList1"/>
    <dgm:cxn modelId="{3076CF5C-76D1-4FFB-8A64-563C82725FB0}" type="presOf" srcId="{2E6AF768-DB8A-492B-8B32-929D4FB6DAC6}" destId="{1E102BF7-BC27-4606-BB39-7CBBB5D627D0}" srcOrd="0" destOrd="0" presId="urn:microsoft.com/office/officeart/2005/8/layout/hList1"/>
    <dgm:cxn modelId="{C3D1C3C8-2A33-4921-876D-6FE183B3D0A4}" srcId="{F1BDB763-1804-4E18-9636-213A3DC0A7E9}" destId="{1F962372-7211-4062-A073-6329C96B0D6E}" srcOrd="0" destOrd="0" parTransId="{A6FAD9C8-A8C1-4770-99C6-548050ECEF2F}" sibTransId="{B404AB6C-C17C-46BF-8F65-D79B408CE87E}"/>
    <dgm:cxn modelId="{A2925320-36E4-4256-8291-574013DED7F1}" srcId="{AB2B7EFB-0BBF-4A70-89F5-7CB86CCC6720}" destId="{0270DDAB-030E-40C4-B0A7-18F7A12F19A6}" srcOrd="0" destOrd="0" parTransId="{0C48209C-EF2A-44E2-B6B6-845F8A143C1E}" sibTransId="{155E58A2-DB8F-405B-9AF3-F8756D55EED8}"/>
    <dgm:cxn modelId="{F7339B4A-2CA9-4D65-915C-3B1356FB3F34}" type="presOf" srcId="{1F962372-7211-4062-A073-6329C96B0D6E}" destId="{E7746B9D-EE99-4B77-85F3-51DF7195D2E9}" srcOrd="0" destOrd="0" presId="urn:microsoft.com/office/officeart/2005/8/layout/hList1"/>
    <dgm:cxn modelId="{A9E796E1-5082-42B9-AA16-2F67C8EA5F1F}" type="presOf" srcId="{EEAC5789-4D45-4F73-A618-A333B519EEE1}" destId="{EFD12B58-7F99-4746-9A54-38AC65FF337C}" srcOrd="0" destOrd="2" presId="urn:microsoft.com/office/officeart/2005/8/layout/hList1"/>
    <dgm:cxn modelId="{4B67A829-5FD7-4CCC-BDF5-5BD6058A1747}" srcId="{F1BDB763-1804-4E18-9636-213A3DC0A7E9}" destId="{E2338167-2DED-4268-8B50-B094BA2A9317}" srcOrd="1" destOrd="0" parTransId="{EDF37204-0DB0-4071-9C95-985EC7A6420C}" sibTransId="{BC6AD105-7629-4D9D-81C0-FF529D89A456}"/>
    <dgm:cxn modelId="{C803E186-4589-4B59-9AA7-73E78CB6735A}" srcId="{1F705ECF-AB1C-4C9A-B4FD-3D7D932A2C07}" destId="{F1BDB763-1804-4E18-9636-213A3DC0A7E9}" srcOrd="1" destOrd="0" parTransId="{FC8D83BE-194B-45B7-BF2E-F82007B8E39F}" sibTransId="{3697A061-E5B6-4984-B8E2-5FD4E870F1D9}"/>
    <dgm:cxn modelId="{169B6629-6BD3-4355-AD53-79385CDE1764}" type="presOf" srcId="{1F705ECF-AB1C-4C9A-B4FD-3D7D932A2C07}" destId="{A04062DC-6591-4DDB-8D8B-B137EA4BB92C}" srcOrd="0" destOrd="0" presId="urn:microsoft.com/office/officeart/2005/8/layout/hList1"/>
    <dgm:cxn modelId="{7B6B99AF-0E99-47B5-9EA8-E52EC3A4EDCE}" type="presOf" srcId="{F1BDB763-1804-4E18-9636-213A3DC0A7E9}" destId="{3C8AF401-9CFC-4018-BEC1-C33270BE5289}" srcOrd="0" destOrd="0" presId="urn:microsoft.com/office/officeart/2005/8/layout/hList1"/>
    <dgm:cxn modelId="{48F6A6A5-32A0-4D89-9A28-6B61DEEECBBD}" type="presOf" srcId="{E2338167-2DED-4268-8B50-B094BA2A9317}" destId="{E7746B9D-EE99-4B77-85F3-51DF7195D2E9}" srcOrd="0" destOrd="1" presId="urn:microsoft.com/office/officeart/2005/8/layout/hList1"/>
    <dgm:cxn modelId="{A90FFB2C-3564-4750-9371-0384233C2C80}" type="presOf" srcId="{68BF89AE-074B-4EFC-BE1C-C566ED329348}" destId="{EFD12B58-7F99-4746-9A54-38AC65FF337C}" srcOrd="0" destOrd="1" presId="urn:microsoft.com/office/officeart/2005/8/layout/hList1"/>
    <dgm:cxn modelId="{BE044461-4B07-47FA-BCAD-D5D3A607B9FB}" srcId="{AB2B7EFB-0BBF-4A70-89F5-7CB86CCC6720}" destId="{68BF89AE-074B-4EFC-BE1C-C566ED329348}" srcOrd="1" destOrd="0" parTransId="{7BDD7B73-5E59-4687-A8ED-5E90A3A4FA33}" sibTransId="{BD43C5B6-BF30-476C-8DCD-3AD7EDC38F68}"/>
    <dgm:cxn modelId="{F8D51B00-FE6F-4113-9314-D72114EDF684}" type="presOf" srcId="{E132C034-8EEB-4C88-9376-54C34BD60BDF}" destId="{F384D23D-C155-4062-92F6-4106348203A3}" srcOrd="0" destOrd="0" presId="urn:microsoft.com/office/officeart/2005/8/layout/hList1"/>
    <dgm:cxn modelId="{764518C1-18A9-448D-968D-F052EC7995FD}" srcId="{AB2B7EFB-0BBF-4A70-89F5-7CB86CCC6720}" destId="{EEAC5789-4D45-4F73-A618-A333B519EEE1}" srcOrd="2" destOrd="0" parTransId="{6109146A-D136-4144-A0DB-8669350B9506}" sibTransId="{C286BCFA-F0C1-4E74-824F-62726BE6BEBE}"/>
    <dgm:cxn modelId="{DD099751-FBE0-4AB9-8AA6-F8B30B097CE3}" type="presParOf" srcId="{A04062DC-6591-4DDB-8D8B-B137EA4BB92C}" destId="{AD34883E-2EF2-4A81-9A4C-70DCE22BD87B}" srcOrd="0" destOrd="0" presId="urn:microsoft.com/office/officeart/2005/8/layout/hList1"/>
    <dgm:cxn modelId="{E0741705-4F21-4361-A7E6-B4BFB794B342}" type="presParOf" srcId="{AD34883E-2EF2-4A81-9A4C-70DCE22BD87B}" destId="{1E102BF7-BC27-4606-BB39-7CBBB5D627D0}" srcOrd="0" destOrd="0" presId="urn:microsoft.com/office/officeart/2005/8/layout/hList1"/>
    <dgm:cxn modelId="{2B15D3D4-9632-4544-914E-4F91D88D46A5}" type="presParOf" srcId="{AD34883E-2EF2-4A81-9A4C-70DCE22BD87B}" destId="{F384D23D-C155-4062-92F6-4106348203A3}" srcOrd="1" destOrd="0" presId="urn:microsoft.com/office/officeart/2005/8/layout/hList1"/>
    <dgm:cxn modelId="{43DB4A2C-BBDE-48D1-89A0-757DC1FF2D3B}" type="presParOf" srcId="{A04062DC-6591-4DDB-8D8B-B137EA4BB92C}" destId="{FE09C4CA-CCEB-4A01-AF73-1BC57D20FE8F}" srcOrd="1" destOrd="0" presId="urn:microsoft.com/office/officeart/2005/8/layout/hList1"/>
    <dgm:cxn modelId="{670E281C-1391-46D7-BB1A-1B13B45F1C52}" type="presParOf" srcId="{A04062DC-6591-4DDB-8D8B-B137EA4BB92C}" destId="{412A3323-2155-4651-A407-DAB5C7068C6F}" srcOrd="2" destOrd="0" presId="urn:microsoft.com/office/officeart/2005/8/layout/hList1"/>
    <dgm:cxn modelId="{38C56D4B-0905-4000-8E22-E61AD546D70F}" type="presParOf" srcId="{412A3323-2155-4651-A407-DAB5C7068C6F}" destId="{3C8AF401-9CFC-4018-BEC1-C33270BE5289}" srcOrd="0" destOrd="0" presId="urn:microsoft.com/office/officeart/2005/8/layout/hList1"/>
    <dgm:cxn modelId="{81B1C61F-E957-4D5D-B173-EC60E8D08A34}" type="presParOf" srcId="{412A3323-2155-4651-A407-DAB5C7068C6F}" destId="{E7746B9D-EE99-4B77-85F3-51DF7195D2E9}" srcOrd="1" destOrd="0" presId="urn:microsoft.com/office/officeart/2005/8/layout/hList1"/>
    <dgm:cxn modelId="{BF1E053F-E9F3-4964-A4BA-DB85A6EDA6D9}" type="presParOf" srcId="{A04062DC-6591-4DDB-8D8B-B137EA4BB92C}" destId="{C2F05FDE-1970-4E2E-A038-5FE4139DAB6D}" srcOrd="3" destOrd="0" presId="urn:microsoft.com/office/officeart/2005/8/layout/hList1"/>
    <dgm:cxn modelId="{448E68FE-3E5B-4086-B4E9-BCFE5B869ADD}" type="presParOf" srcId="{A04062DC-6591-4DDB-8D8B-B137EA4BB92C}" destId="{F37EB0C5-5D54-4C1D-9D3A-551DD6C99B8F}" srcOrd="4" destOrd="0" presId="urn:microsoft.com/office/officeart/2005/8/layout/hList1"/>
    <dgm:cxn modelId="{7CD5AAA9-7FE1-437B-949F-6E9259A2C0E5}" type="presParOf" srcId="{F37EB0C5-5D54-4C1D-9D3A-551DD6C99B8F}" destId="{65922C5E-E239-47A0-B87F-1AD65431556A}" srcOrd="0" destOrd="0" presId="urn:microsoft.com/office/officeart/2005/8/layout/hList1"/>
    <dgm:cxn modelId="{441FE1AA-6958-468C-AAF8-6368259B1FC7}" type="presParOf" srcId="{F37EB0C5-5D54-4C1D-9D3A-551DD6C99B8F}" destId="{EFD12B58-7F99-4746-9A54-38AC65FF337C}"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4D761E2-E442-425A-BAA6-3ED94A7046F3}">
      <dsp:nvSpPr>
        <dsp:cNvPr id="0" name=""/>
        <dsp:cNvSpPr/>
      </dsp:nvSpPr>
      <dsp:spPr>
        <a:xfrm>
          <a:off x="1257300" y="0"/>
          <a:ext cx="2438400" cy="2438400"/>
        </a:xfrm>
        <a:prstGeom prst="diamond">
          <a:avLst/>
        </a:prstGeom>
        <a:gradFill rotWithShape="0">
          <a:gsLst>
            <a:gs pos="0">
              <a:schemeClr val="accent1">
                <a:tint val="40000"/>
                <a:hueOff val="0"/>
                <a:satOff val="0"/>
                <a:lumOff val="0"/>
                <a:alphaOff val="0"/>
                <a:shade val="51000"/>
                <a:satMod val="130000"/>
              </a:schemeClr>
            </a:gs>
            <a:gs pos="80000">
              <a:schemeClr val="accent1">
                <a:tint val="40000"/>
                <a:hueOff val="0"/>
                <a:satOff val="0"/>
                <a:lumOff val="0"/>
                <a:alphaOff val="0"/>
                <a:shade val="93000"/>
                <a:satMod val="130000"/>
              </a:schemeClr>
            </a:gs>
            <a:gs pos="100000">
              <a:schemeClr val="accent1">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1F2A13B1-8DC3-4BAC-8C55-9B1A6A3C13BB}">
      <dsp:nvSpPr>
        <dsp:cNvPr id="0" name=""/>
        <dsp:cNvSpPr/>
      </dsp:nvSpPr>
      <dsp:spPr>
        <a:xfrm>
          <a:off x="1488948" y="231648"/>
          <a:ext cx="950976" cy="950976"/>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n-US" sz="1300" kern="1200" dirty="0" smtClean="0"/>
            <a:t>Exact</a:t>
          </a:r>
          <a:endParaRPr lang="en-SG" sz="1300" kern="1200" dirty="0"/>
        </a:p>
      </dsp:txBody>
      <dsp:txXfrm>
        <a:off x="1488948" y="231648"/>
        <a:ext cx="950976" cy="950976"/>
      </dsp:txXfrm>
    </dsp:sp>
    <dsp:sp modelId="{5BE39033-1048-4C8D-9BF6-016A7413C272}">
      <dsp:nvSpPr>
        <dsp:cNvPr id="0" name=""/>
        <dsp:cNvSpPr/>
      </dsp:nvSpPr>
      <dsp:spPr>
        <a:xfrm>
          <a:off x="2513076" y="231648"/>
          <a:ext cx="950976" cy="950976"/>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n-US" sz="1300" kern="1200" dirty="0" smtClean="0"/>
            <a:t>Terminate</a:t>
          </a:r>
          <a:endParaRPr lang="en-SG" sz="1300" kern="1200" dirty="0"/>
        </a:p>
      </dsp:txBody>
      <dsp:txXfrm>
        <a:off x="2513076" y="231648"/>
        <a:ext cx="950976" cy="950976"/>
      </dsp:txXfrm>
    </dsp:sp>
    <dsp:sp modelId="{ECA82666-E6AE-4A0F-879A-86971CCAD5D1}">
      <dsp:nvSpPr>
        <dsp:cNvPr id="0" name=""/>
        <dsp:cNvSpPr/>
      </dsp:nvSpPr>
      <dsp:spPr>
        <a:xfrm>
          <a:off x="1488948" y="1255776"/>
          <a:ext cx="950976" cy="950976"/>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n-US" sz="1300" kern="1200" dirty="0" smtClean="0"/>
            <a:t>Effective</a:t>
          </a:r>
          <a:endParaRPr lang="en-SG" sz="1300" kern="1200" dirty="0"/>
        </a:p>
      </dsp:txBody>
      <dsp:txXfrm>
        <a:off x="1488948" y="1255776"/>
        <a:ext cx="950976" cy="950976"/>
      </dsp:txXfrm>
    </dsp:sp>
    <dsp:sp modelId="{7E21F288-1022-46CC-91AB-DD6D58032774}">
      <dsp:nvSpPr>
        <dsp:cNvPr id="0" name=""/>
        <dsp:cNvSpPr/>
      </dsp:nvSpPr>
      <dsp:spPr>
        <a:xfrm>
          <a:off x="2513076" y="1255776"/>
          <a:ext cx="950976" cy="950976"/>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en-US" sz="1300" kern="1200" dirty="0" smtClean="0"/>
            <a:t>General</a:t>
          </a:r>
          <a:endParaRPr lang="en-SG" sz="1300" kern="1200" dirty="0"/>
        </a:p>
      </dsp:txBody>
      <dsp:txXfrm>
        <a:off x="2513076" y="1255776"/>
        <a:ext cx="950976" cy="95097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102BF7-BC27-4606-BB39-7CBBB5D627D0}">
      <dsp:nvSpPr>
        <dsp:cNvPr id="0" name=""/>
        <dsp:cNvSpPr/>
      </dsp:nvSpPr>
      <dsp:spPr>
        <a:xfrm>
          <a:off x="2262" y="414563"/>
          <a:ext cx="2205632" cy="87448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kern="1200" dirty="0" smtClean="0"/>
            <a:t>Sequence</a:t>
          </a:r>
          <a:endParaRPr lang="en-SG" sz="2200" kern="1200" dirty="0"/>
        </a:p>
      </dsp:txBody>
      <dsp:txXfrm>
        <a:off x="2262" y="414563"/>
        <a:ext cx="2205632" cy="874482"/>
      </dsp:txXfrm>
    </dsp:sp>
    <dsp:sp modelId="{F384D23D-C155-4062-92F6-4106348203A3}">
      <dsp:nvSpPr>
        <dsp:cNvPr id="0" name=""/>
        <dsp:cNvSpPr/>
      </dsp:nvSpPr>
      <dsp:spPr>
        <a:xfrm>
          <a:off x="2262" y="1289046"/>
          <a:ext cx="2205632" cy="1268189"/>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(default)</a:t>
          </a:r>
          <a:endParaRPr lang="en-SG" sz="2200" kern="1200" dirty="0"/>
        </a:p>
      </dsp:txBody>
      <dsp:txXfrm>
        <a:off x="2262" y="1289046"/>
        <a:ext cx="2205632" cy="1268189"/>
      </dsp:txXfrm>
    </dsp:sp>
    <dsp:sp modelId="{3C8AF401-9CFC-4018-BEC1-C33270BE5289}">
      <dsp:nvSpPr>
        <dsp:cNvPr id="0" name=""/>
        <dsp:cNvSpPr/>
      </dsp:nvSpPr>
      <dsp:spPr>
        <a:xfrm>
          <a:off x="2516683" y="414563"/>
          <a:ext cx="2205632" cy="87448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kern="1200" dirty="0" smtClean="0"/>
            <a:t>Branching/</a:t>
          </a:r>
        </a:p>
        <a:p>
          <a:pPr lvl="0" algn="ctr" defTabSz="977900">
            <a:lnSpc>
              <a:spcPct val="90000"/>
            </a:lnSpc>
            <a:spcBef>
              <a:spcPct val="0"/>
            </a:spcBef>
            <a:spcAft>
              <a:spcPct val="35000"/>
            </a:spcAft>
          </a:pPr>
          <a:r>
            <a:rPr lang="en-US" sz="2200" kern="1200" dirty="0" smtClean="0"/>
            <a:t>Selection</a:t>
          </a:r>
          <a:endParaRPr lang="en-SG" sz="2200" kern="1200" dirty="0"/>
        </a:p>
      </dsp:txBody>
      <dsp:txXfrm>
        <a:off x="2516683" y="414563"/>
        <a:ext cx="2205632" cy="874482"/>
      </dsp:txXfrm>
    </dsp:sp>
    <dsp:sp modelId="{E7746B9D-EE99-4B77-85F3-51DF7195D2E9}">
      <dsp:nvSpPr>
        <dsp:cNvPr id="0" name=""/>
        <dsp:cNvSpPr/>
      </dsp:nvSpPr>
      <dsp:spPr>
        <a:xfrm>
          <a:off x="2516683" y="1289046"/>
          <a:ext cx="2205632" cy="1268189"/>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if-else</a:t>
          </a:r>
          <a:endParaRPr lang="en-SG" sz="2200" kern="1200" dirty="0"/>
        </a:p>
        <a:p>
          <a:pPr marL="228600" lvl="1" indent="-228600" algn="l" defTabSz="977900">
            <a:lnSpc>
              <a:spcPct val="90000"/>
            </a:lnSpc>
            <a:spcBef>
              <a:spcPct val="0"/>
            </a:spcBef>
            <a:spcAft>
              <a:spcPct val="15000"/>
            </a:spcAft>
            <a:buChar char="••"/>
          </a:pPr>
          <a:r>
            <a:rPr lang="en-US" sz="2200" kern="1200" dirty="0" smtClean="0"/>
            <a:t>switch</a:t>
          </a:r>
          <a:endParaRPr lang="en-SG" sz="2200" kern="1200" dirty="0"/>
        </a:p>
      </dsp:txBody>
      <dsp:txXfrm>
        <a:off x="2516683" y="1289046"/>
        <a:ext cx="2205632" cy="1268189"/>
      </dsp:txXfrm>
    </dsp:sp>
    <dsp:sp modelId="{65922C5E-E239-47A0-B87F-1AD65431556A}">
      <dsp:nvSpPr>
        <dsp:cNvPr id="0" name=""/>
        <dsp:cNvSpPr/>
      </dsp:nvSpPr>
      <dsp:spPr>
        <a:xfrm>
          <a:off x="5031105" y="414563"/>
          <a:ext cx="2205632" cy="87448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kern="1200" dirty="0" smtClean="0"/>
            <a:t>Loop/</a:t>
          </a:r>
        </a:p>
        <a:p>
          <a:pPr lvl="0" algn="ctr" defTabSz="977900">
            <a:lnSpc>
              <a:spcPct val="90000"/>
            </a:lnSpc>
            <a:spcBef>
              <a:spcPct val="0"/>
            </a:spcBef>
            <a:spcAft>
              <a:spcPct val="35000"/>
            </a:spcAft>
          </a:pPr>
          <a:r>
            <a:rPr lang="en-US" sz="2200" kern="1200" dirty="0" smtClean="0"/>
            <a:t>Repetition</a:t>
          </a:r>
          <a:endParaRPr lang="en-SG" sz="2200" kern="1200" dirty="0"/>
        </a:p>
      </dsp:txBody>
      <dsp:txXfrm>
        <a:off x="5031105" y="414563"/>
        <a:ext cx="2205632" cy="874482"/>
      </dsp:txXfrm>
    </dsp:sp>
    <dsp:sp modelId="{EFD12B58-7F99-4746-9A54-38AC65FF337C}">
      <dsp:nvSpPr>
        <dsp:cNvPr id="0" name=""/>
        <dsp:cNvSpPr/>
      </dsp:nvSpPr>
      <dsp:spPr>
        <a:xfrm>
          <a:off x="5031105" y="1289046"/>
          <a:ext cx="2205632" cy="1268189"/>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for</a:t>
          </a:r>
          <a:endParaRPr lang="en-SG" sz="2200" kern="1200" dirty="0"/>
        </a:p>
        <a:p>
          <a:pPr marL="228600" lvl="1" indent="-228600" algn="l" defTabSz="977900">
            <a:lnSpc>
              <a:spcPct val="90000"/>
            </a:lnSpc>
            <a:spcBef>
              <a:spcPct val="0"/>
            </a:spcBef>
            <a:spcAft>
              <a:spcPct val="15000"/>
            </a:spcAft>
            <a:buChar char="••"/>
          </a:pPr>
          <a:r>
            <a:rPr lang="en-US" sz="2200" kern="1200" dirty="0" smtClean="0"/>
            <a:t>while</a:t>
          </a:r>
          <a:endParaRPr lang="en-SG" sz="2200" kern="1200" dirty="0"/>
        </a:p>
        <a:p>
          <a:pPr marL="228600" lvl="1" indent="-228600" algn="l" defTabSz="977900">
            <a:lnSpc>
              <a:spcPct val="90000"/>
            </a:lnSpc>
            <a:spcBef>
              <a:spcPct val="0"/>
            </a:spcBef>
            <a:spcAft>
              <a:spcPct val="15000"/>
            </a:spcAft>
            <a:buChar char="••"/>
          </a:pPr>
          <a:r>
            <a:rPr lang="en-US" sz="2200" kern="1200" dirty="0" smtClean="0"/>
            <a:t>do while</a:t>
          </a:r>
          <a:endParaRPr lang="en-SG" sz="2200" kern="1200" dirty="0"/>
        </a:p>
      </dsp:txBody>
      <dsp:txXfrm>
        <a:off x="5031105" y="1289046"/>
        <a:ext cx="2205632" cy="1268189"/>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46400" cy="495300"/>
          </a:xfrm>
          <a:prstGeom prst="rect">
            <a:avLst/>
          </a:prstGeom>
          <a:noFill/>
          <a:ln w="9525">
            <a:noFill/>
            <a:miter lim="800000"/>
            <a:headEnd/>
            <a:tailEnd/>
          </a:ln>
        </p:spPr>
        <p:txBody>
          <a:bodyPr vert="horz" wrap="square" lIns="96650" tIns="48325" rIns="96650" bIns="48325" numCol="1" anchor="t" anchorCtr="0" compatLnSpc="1">
            <a:prstTxWarp prst="textNoShape">
              <a:avLst/>
            </a:prstTxWarp>
          </a:bodyPr>
          <a:lstStyle>
            <a:lvl1pPr defTabSz="966131">
              <a:defRPr sz="1200" smtClean="0"/>
            </a:lvl1pPr>
          </a:lstStyle>
          <a:p>
            <a:pPr>
              <a:defRPr/>
            </a:pPr>
            <a:endParaRPr lang="en-SG"/>
          </a:p>
        </p:txBody>
      </p:sp>
      <p:sp>
        <p:nvSpPr>
          <p:cNvPr id="72707" name="Rectangle 3"/>
          <p:cNvSpPr>
            <a:spLocks noGrp="1" noChangeArrowheads="1"/>
          </p:cNvSpPr>
          <p:nvPr>
            <p:ph type="dt" sz="quarter" idx="1"/>
          </p:nvPr>
        </p:nvSpPr>
        <p:spPr bwMode="auto">
          <a:xfrm>
            <a:off x="3849688" y="0"/>
            <a:ext cx="2946400" cy="495300"/>
          </a:xfrm>
          <a:prstGeom prst="rect">
            <a:avLst/>
          </a:prstGeom>
          <a:noFill/>
          <a:ln w="9525">
            <a:noFill/>
            <a:miter lim="800000"/>
            <a:headEnd/>
            <a:tailEnd/>
          </a:ln>
        </p:spPr>
        <p:txBody>
          <a:bodyPr vert="horz" wrap="square" lIns="96650" tIns="48325" rIns="96650" bIns="48325" numCol="1" anchor="t" anchorCtr="0" compatLnSpc="1">
            <a:prstTxWarp prst="textNoShape">
              <a:avLst/>
            </a:prstTxWarp>
          </a:bodyPr>
          <a:lstStyle>
            <a:lvl1pPr algn="r" defTabSz="966131">
              <a:defRPr sz="1200" smtClean="0"/>
            </a:lvl1pPr>
          </a:lstStyle>
          <a:p>
            <a:pPr>
              <a:defRPr/>
            </a:pPr>
            <a:endParaRPr lang="en-SG"/>
          </a:p>
        </p:txBody>
      </p:sp>
      <p:sp>
        <p:nvSpPr>
          <p:cNvPr id="72708" name="Rectangle 4"/>
          <p:cNvSpPr>
            <a:spLocks noGrp="1" noChangeArrowheads="1"/>
          </p:cNvSpPr>
          <p:nvPr>
            <p:ph type="ftr" sz="quarter" idx="2"/>
          </p:nvPr>
        </p:nvSpPr>
        <p:spPr bwMode="auto">
          <a:xfrm>
            <a:off x="0" y="9374188"/>
            <a:ext cx="2946400" cy="495300"/>
          </a:xfrm>
          <a:prstGeom prst="rect">
            <a:avLst/>
          </a:prstGeom>
          <a:noFill/>
          <a:ln w="9525">
            <a:noFill/>
            <a:miter lim="800000"/>
            <a:headEnd/>
            <a:tailEnd/>
          </a:ln>
        </p:spPr>
        <p:txBody>
          <a:bodyPr vert="horz" wrap="square" lIns="96650" tIns="48325" rIns="96650" bIns="48325" numCol="1" anchor="b" anchorCtr="0" compatLnSpc="1">
            <a:prstTxWarp prst="textNoShape">
              <a:avLst/>
            </a:prstTxWarp>
          </a:bodyPr>
          <a:lstStyle>
            <a:lvl1pPr defTabSz="966131">
              <a:defRPr sz="1200" smtClean="0"/>
            </a:lvl1pPr>
          </a:lstStyle>
          <a:p>
            <a:pPr>
              <a:defRPr/>
            </a:pPr>
            <a:endParaRPr lang="en-SG"/>
          </a:p>
        </p:txBody>
      </p:sp>
      <p:sp>
        <p:nvSpPr>
          <p:cNvPr id="72709" name="Rectangle 5"/>
          <p:cNvSpPr>
            <a:spLocks noGrp="1" noChangeArrowheads="1"/>
          </p:cNvSpPr>
          <p:nvPr>
            <p:ph type="sldNum" sz="quarter" idx="3"/>
          </p:nvPr>
        </p:nvSpPr>
        <p:spPr bwMode="auto">
          <a:xfrm>
            <a:off x="3849688" y="9374188"/>
            <a:ext cx="2946400" cy="495300"/>
          </a:xfrm>
          <a:prstGeom prst="rect">
            <a:avLst/>
          </a:prstGeom>
          <a:noFill/>
          <a:ln w="9525">
            <a:noFill/>
            <a:miter lim="800000"/>
            <a:headEnd/>
            <a:tailEnd/>
          </a:ln>
        </p:spPr>
        <p:txBody>
          <a:bodyPr vert="horz" wrap="square" lIns="96650" tIns="48325" rIns="96650" bIns="48325" numCol="1" anchor="b" anchorCtr="0" compatLnSpc="1">
            <a:prstTxWarp prst="textNoShape">
              <a:avLst/>
            </a:prstTxWarp>
          </a:bodyPr>
          <a:lstStyle>
            <a:lvl1pPr algn="r" defTabSz="966131">
              <a:defRPr sz="1200" smtClean="0"/>
            </a:lvl1pPr>
          </a:lstStyle>
          <a:p>
            <a:pPr>
              <a:defRPr/>
            </a:pPr>
            <a:fld id="{883C29AC-0A77-4894-BC59-674996C8D791}" type="slidenum">
              <a:rPr lang="en-SG"/>
              <a:pPr>
                <a:defRPr/>
              </a:pPr>
              <a:t>‹#›</a:t>
            </a:fld>
            <a:endParaRPr lang="en-SG"/>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6400" cy="495300"/>
          </a:xfrm>
          <a:prstGeom prst="rect">
            <a:avLst/>
          </a:prstGeom>
          <a:noFill/>
          <a:ln w="9525">
            <a:noFill/>
            <a:miter lim="800000"/>
            <a:headEnd/>
            <a:tailEnd/>
          </a:ln>
        </p:spPr>
        <p:txBody>
          <a:bodyPr vert="horz" wrap="square" lIns="96650" tIns="48325" rIns="96650" bIns="48325" numCol="1" anchor="t" anchorCtr="0" compatLnSpc="1">
            <a:prstTxWarp prst="textNoShape">
              <a:avLst/>
            </a:prstTxWarp>
          </a:bodyPr>
          <a:lstStyle>
            <a:lvl1pPr defTabSz="966131">
              <a:defRPr sz="1200" smtClean="0"/>
            </a:lvl1pPr>
          </a:lstStyle>
          <a:p>
            <a:pPr>
              <a:defRPr/>
            </a:pPr>
            <a:endParaRPr lang="en-SG"/>
          </a:p>
        </p:txBody>
      </p:sp>
      <p:sp>
        <p:nvSpPr>
          <p:cNvPr id="11267" name="Rectangle 3"/>
          <p:cNvSpPr>
            <a:spLocks noGrp="1" noChangeArrowheads="1"/>
          </p:cNvSpPr>
          <p:nvPr>
            <p:ph type="dt" idx="1"/>
          </p:nvPr>
        </p:nvSpPr>
        <p:spPr bwMode="auto">
          <a:xfrm>
            <a:off x="3849688" y="0"/>
            <a:ext cx="2946400" cy="495300"/>
          </a:xfrm>
          <a:prstGeom prst="rect">
            <a:avLst/>
          </a:prstGeom>
          <a:noFill/>
          <a:ln w="9525">
            <a:noFill/>
            <a:miter lim="800000"/>
            <a:headEnd/>
            <a:tailEnd/>
          </a:ln>
        </p:spPr>
        <p:txBody>
          <a:bodyPr vert="horz" wrap="square" lIns="96650" tIns="48325" rIns="96650" bIns="48325" numCol="1" anchor="t" anchorCtr="0" compatLnSpc="1">
            <a:prstTxWarp prst="textNoShape">
              <a:avLst/>
            </a:prstTxWarp>
          </a:bodyPr>
          <a:lstStyle>
            <a:lvl1pPr algn="r" defTabSz="966131">
              <a:defRPr sz="1200" smtClean="0"/>
            </a:lvl1pPr>
          </a:lstStyle>
          <a:p>
            <a:pPr>
              <a:defRPr/>
            </a:pPr>
            <a:endParaRPr lang="en-SG"/>
          </a:p>
        </p:txBody>
      </p:sp>
      <p:sp>
        <p:nvSpPr>
          <p:cNvPr id="40964" name="Rectangle 4"/>
          <p:cNvSpPr>
            <a:spLocks noGrp="1" noRot="1" noChangeAspect="1" noChangeArrowheads="1" noTextEdit="1"/>
          </p:cNvSpPr>
          <p:nvPr>
            <p:ph type="sldImg" idx="2"/>
          </p:nvPr>
        </p:nvSpPr>
        <p:spPr bwMode="auto">
          <a:xfrm>
            <a:off x="931863" y="739775"/>
            <a:ext cx="4933950" cy="3700463"/>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679450" y="4689475"/>
            <a:ext cx="5438775" cy="4441825"/>
          </a:xfrm>
          <a:prstGeom prst="rect">
            <a:avLst/>
          </a:prstGeom>
          <a:noFill/>
          <a:ln w="9525">
            <a:noFill/>
            <a:miter lim="800000"/>
            <a:headEnd/>
            <a:tailEnd/>
          </a:ln>
        </p:spPr>
        <p:txBody>
          <a:bodyPr vert="horz" wrap="square" lIns="96650" tIns="48325" rIns="96650" bIns="48325" numCol="1" anchor="t" anchorCtr="0" compatLnSpc="1">
            <a:prstTxWarp prst="textNoShape">
              <a:avLst/>
            </a:prstTxWarp>
          </a:bodyPr>
          <a:lstStyle/>
          <a:p>
            <a:pPr lvl="0"/>
            <a:r>
              <a:rPr lang="en-SG" noProof="0" smtClean="0"/>
              <a:t>Click to edit Master text styles</a:t>
            </a:r>
          </a:p>
          <a:p>
            <a:pPr lvl="1"/>
            <a:r>
              <a:rPr lang="en-SG" noProof="0" smtClean="0"/>
              <a:t>Second level</a:t>
            </a:r>
          </a:p>
          <a:p>
            <a:pPr lvl="2"/>
            <a:r>
              <a:rPr lang="en-SG" noProof="0" smtClean="0"/>
              <a:t>Third level</a:t>
            </a:r>
          </a:p>
          <a:p>
            <a:pPr lvl="3"/>
            <a:r>
              <a:rPr lang="en-SG" noProof="0" smtClean="0"/>
              <a:t>Fourth level</a:t>
            </a:r>
          </a:p>
          <a:p>
            <a:pPr lvl="4"/>
            <a:r>
              <a:rPr lang="en-SG" noProof="0" smtClean="0"/>
              <a:t>Fifth level</a:t>
            </a:r>
          </a:p>
        </p:txBody>
      </p:sp>
      <p:sp>
        <p:nvSpPr>
          <p:cNvPr id="11270" name="Rectangle 6"/>
          <p:cNvSpPr>
            <a:spLocks noGrp="1" noChangeArrowheads="1"/>
          </p:cNvSpPr>
          <p:nvPr>
            <p:ph type="ftr" sz="quarter" idx="4"/>
          </p:nvPr>
        </p:nvSpPr>
        <p:spPr bwMode="auto">
          <a:xfrm>
            <a:off x="0" y="9374188"/>
            <a:ext cx="2946400" cy="495300"/>
          </a:xfrm>
          <a:prstGeom prst="rect">
            <a:avLst/>
          </a:prstGeom>
          <a:noFill/>
          <a:ln w="9525">
            <a:noFill/>
            <a:miter lim="800000"/>
            <a:headEnd/>
            <a:tailEnd/>
          </a:ln>
        </p:spPr>
        <p:txBody>
          <a:bodyPr vert="horz" wrap="square" lIns="96650" tIns="48325" rIns="96650" bIns="48325" numCol="1" anchor="b" anchorCtr="0" compatLnSpc="1">
            <a:prstTxWarp prst="textNoShape">
              <a:avLst/>
            </a:prstTxWarp>
          </a:bodyPr>
          <a:lstStyle>
            <a:lvl1pPr defTabSz="966131">
              <a:defRPr sz="1200" smtClean="0"/>
            </a:lvl1pPr>
          </a:lstStyle>
          <a:p>
            <a:pPr>
              <a:defRPr/>
            </a:pPr>
            <a:endParaRPr lang="en-SG"/>
          </a:p>
        </p:txBody>
      </p:sp>
      <p:sp>
        <p:nvSpPr>
          <p:cNvPr id="11271" name="Rectangle 7"/>
          <p:cNvSpPr>
            <a:spLocks noGrp="1" noChangeArrowheads="1"/>
          </p:cNvSpPr>
          <p:nvPr>
            <p:ph type="sldNum" sz="quarter" idx="5"/>
          </p:nvPr>
        </p:nvSpPr>
        <p:spPr bwMode="auto">
          <a:xfrm>
            <a:off x="3849688" y="9374188"/>
            <a:ext cx="2946400" cy="495300"/>
          </a:xfrm>
          <a:prstGeom prst="rect">
            <a:avLst/>
          </a:prstGeom>
          <a:noFill/>
          <a:ln w="9525">
            <a:noFill/>
            <a:miter lim="800000"/>
            <a:headEnd/>
            <a:tailEnd/>
          </a:ln>
        </p:spPr>
        <p:txBody>
          <a:bodyPr vert="horz" wrap="square" lIns="96650" tIns="48325" rIns="96650" bIns="48325" numCol="1" anchor="b" anchorCtr="0" compatLnSpc="1">
            <a:prstTxWarp prst="textNoShape">
              <a:avLst/>
            </a:prstTxWarp>
          </a:bodyPr>
          <a:lstStyle>
            <a:lvl1pPr algn="r" defTabSz="966131">
              <a:defRPr sz="1200" smtClean="0"/>
            </a:lvl1pPr>
          </a:lstStyle>
          <a:p>
            <a:pPr>
              <a:defRPr/>
            </a:pPr>
            <a:fld id="{E3AA804C-2902-4C33-8326-01931B823D05}" type="slidenum">
              <a:rPr lang="en-SG"/>
              <a:pPr>
                <a:defRPr/>
              </a:pPr>
              <a:t>‹#›</a:t>
            </a:fld>
            <a:endParaRPr lang="en-SG"/>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marL="228600" indent="-228600"/>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pPr marL="228600" indent="-228600"/>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3"/>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SG"/>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SG"/>
          </a:p>
        </p:txBody>
      </p:sp>
      <p:sp>
        <p:nvSpPr>
          <p:cNvPr id="116738"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116739"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9"/>
          <p:cNvSpPr>
            <a:spLocks noGrp="1" noChangeArrowheads="1"/>
          </p:cNvSpPr>
          <p:nvPr>
            <p:ph type="sldNum" sz="quarter" idx="10"/>
          </p:nvPr>
        </p:nvSpPr>
        <p:spPr>
          <a:ln/>
        </p:spPr>
        <p:txBody>
          <a:bodyPr/>
          <a:lstStyle>
            <a:lvl1pPr>
              <a:defRPr/>
            </a:lvl1pPr>
          </a:lstStyle>
          <a:p>
            <a:pPr>
              <a:defRPr/>
            </a:pPr>
            <a:fld id="{40445E75-D9DC-4E33-A913-AC205FD2465C}" type="slidenum">
              <a:rPr lang="en-SG"/>
              <a:pPr>
                <a:defRPr/>
              </a:pPr>
              <a:t>‹#›</a:t>
            </a:fld>
            <a:endParaRPr lang="en-SG"/>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[A Peek at Programming, June 2010]</a:t>
            </a:r>
            <a:endParaRPr lang="en-S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6324600"/>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457200" y="228600"/>
            <a:ext cx="6019800" cy="6324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9"/>
          <p:cNvSpPr>
            <a:spLocks noGrp="1" noChangeArrowheads="1"/>
          </p:cNvSpPr>
          <p:nvPr>
            <p:ph type="sldNum" sz="quarter" idx="10"/>
          </p:nvPr>
        </p:nvSpPr>
        <p:spPr>
          <a:ln/>
        </p:spPr>
        <p:txBody>
          <a:bodyPr/>
          <a:lstStyle>
            <a:lvl1pPr>
              <a:defRPr/>
            </a:lvl1pPr>
          </a:lstStyle>
          <a:p>
            <a:pPr>
              <a:defRPr/>
            </a:pPr>
            <a:fld id="{BCA7B82E-94FA-4922-BBF3-E1B185F73215}" type="slidenum">
              <a:rPr lang="en-SG"/>
              <a:pPr>
                <a:defRPr/>
              </a:pPr>
              <a:t>‹#›</a:t>
            </a:fld>
            <a:endParaRPr lang="en-SG"/>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[A Peek at Programming, June 2010]</a:t>
            </a:r>
            <a:endParaRPr lang="en-S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9"/>
          <p:cNvSpPr>
            <a:spLocks noGrp="1" noChangeArrowheads="1"/>
          </p:cNvSpPr>
          <p:nvPr>
            <p:ph type="sldNum" sz="quarter" idx="10"/>
          </p:nvPr>
        </p:nvSpPr>
        <p:spPr>
          <a:ln/>
        </p:spPr>
        <p:txBody>
          <a:bodyPr/>
          <a:lstStyle>
            <a:lvl1pPr>
              <a:defRPr/>
            </a:lvl1pPr>
          </a:lstStyle>
          <a:p>
            <a:pPr>
              <a:defRPr/>
            </a:pPr>
            <a:fld id="{66210DE2-E87C-4138-B7B4-882783B263BF}" type="slidenum">
              <a:rPr lang="en-SG"/>
              <a:pPr>
                <a:defRPr/>
              </a:pPr>
              <a:t>‹#›</a:t>
            </a:fld>
            <a:endParaRPr lang="en-SG"/>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[A Peek at Programming, June 2010]</a:t>
            </a:r>
            <a:endParaRPr lang="en-S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S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sldNum" sz="quarter" idx="10"/>
          </p:nvPr>
        </p:nvSpPr>
        <p:spPr>
          <a:ln/>
        </p:spPr>
        <p:txBody>
          <a:bodyPr/>
          <a:lstStyle>
            <a:lvl1pPr>
              <a:defRPr/>
            </a:lvl1pPr>
          </a:lstStyle>
          <a:p>
            <a:pPr>
              <a:defRPr/>
            </a:pPr>
            <a:fld id="{20115B3D-E692-40B4-BDE6-A755C1920701}" type="slidenum">
              <a:rPr lang="en-SG"/>
              <a:pPr>
                <a:defRPr/>
              </a:pPr>
              <a:t>‹#›</a:t>
            </a:fld>
            <a:endParaRPr lang="en-SG"/>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[A Peek at Programming, June 2010]</a:t>
            </a:r>
            <a:endParaRPr lang="en-S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457200" y="1143000"/>
            <a:ext cx="40386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4648200" y="1143000"/>
            <a:ext cx="40386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Rectangle 9"/>
          <p:cNvSpPr>
            <a:spLocks noGrp="1" noChangeArrowheads="1"/>
          </p:cNvSpPr>
          <p:nvPr>
            <p:ph type="sldNum" sz="quarter" idx="10"/>
          </p:nvPr>
        </p:nvSpPr>
        <p:spPr>
          <a:ln/>
        </p:spPr>
        <p:txBody>
          <a:bodyPr/>
          <a:lstStyle>
            <a:lvl1pPr>
              <a:defRPr/>
            </a:lvl1pPr>
          </a:lstStyle>
          <a:p>
            <a:pPr>
              <a:defRPr/>
            </a:pPr>
            <a:fld id="{34845682-E400-4DCF-B23E-B2D9D15FB3A7}" type="slidenum">
              <a:rPr lang="en-SG"/>
              <a:pPr>
                <a:defRPr/>
              </a:pPr>
              <a:t>‹#›</a:t>
            </a:fld>
            <a:endParaRPr lang="en-SG"/>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[A Peek at Programming, June 2010]</a:t>
            </a:r>
            <a:endParaRPr lang="en-S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S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Rectangle 9"/>
          <p:cNvSpPr>
            <a:spLocks noGrp="1" noChangeArrowheads="1"/>
          </p:cNvSpPr>
          <p:nvPr>
            <p:ph type="sldNum" sz="quarter" idx="10"/>
          </p:nvPr>
        </p:nvSpPr>
        <p:spPr>
          <a:ln/>
        </p:spPr>
        <p:txBody>
          <a:bodyPr/>
          <a:lstStyle>
            <a:lvl1pPr>
              <a:defRPr/>
            </a:lvl1pPr>
          </a:lstStyle>
          <a:p>
            <a:pPr>
              <a:defRPr/>
            </a:pPr>
            <a:fld id="{3EDAEF8C-0A16-44CA-A9B8-6B807DD5CA4B}" type="slidenum">
              <a:rPr lang="en-SG"/>
              <a:pPr>
                <a:defRPr/>
              </a:pPr>
              <a:t>‹#›</a:t>
            </a:fld>
            <a:endParaRPr lang="en-SG"/>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[A Peek at Programming, June 2010]</a:t>
            </a:r>
            <a:endParaRPr lang="en-S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Rectangle 9"/>
          <p:cNvSpPr>
            <a:spLocks noGrp="1" noChangeArrowheads="1"/>
          </p:cNvSpPr>
          <p:nvPr>
            <p:ph type="sldNum" sz="quarter" idx="10"/>
          </p:nvPr>
        </p:nvSpPr>
        <p:spPr>
          <a:ln/>
        </p:spPr>
        <p:txBody>
          <a:bodyPr/>
          <a:lstStyle>
            <a:lvl1pPr>
              <a:defRPr/>
            </a:lvl1pPr>
          </a:lstStyle>
          <a:p>
            <a:pPr>
              <a:defRPr/>
            </a:pPr>
            <a:fld id="{66680EF3-2B3B-4AE1-9E80-77693DEAF7BA}" type="slidenum">
              <a:rPr lang="en-SG"/>
              <a:pPr>
                <a:defRPr/>
              </a:pPr>
              <a:t>‹#›</a:t>
            </a:fld>
            <a:endParaRPr lang="en-SG"/>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[A Peek at Programming, June 2010]</a:t>
            </a:r>
            <a:endParaRPr lang="en-S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sldNum" sz="quarter" idx="10"/>
          </p:nvPr>
        </p:nvSpPr>
        <p:spPr>
          <a:ln/>
        </p:spPr>
        <p:txBody>
          <a:bodyPr/>
          <a:lstStyle>
            <a:lvl1pPr>
              <a:defRPr/>
            </a:lvl1pPr>
          </a:lstStyle>
          <a:p>
            <a:pPr>
              <a:defRPr/>
            </a:pPr>
            <a:fld id="{9C972653-9181-465E-A839-0E6B2C812CA2}" type="slidenum">
              <a:rPr lang="en-SG"/>
              <a:pPr>
                <a:defRPr/>
              </a:pPr>
              <a:t>‹#›</a:t>
            </a:fld>
            <a:endParaRPr lang="en-SG"/>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[A Peek at Programming, June 2010]</a:t>
            </a:r>
            <a:endParaRPr lang="en-S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S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sldNum" sz="quarter" idx="10"/>
          </p:nvPr>
        </p:nvSpPr>
        <p:spPr>
          <a:ln/>
        </p:spPr>
        <p:txBody>
          <a:bodyPr/>
          <a:lstStyle>
            <a:lvl1pPr>
              <a:defRPr/>
            </a:lvl1pPr>
          </a:lstStyle>
          <a:p>
            <a:pPr>
              <a:defRPr/>
            </a:pPr>
            <a:fld id="{2B3A9165-1393-49E8-B99A-87095E25FDE8}" type="slidenum">
              <a:rPr lang="en-SG"/>
              <a:pPr>
                <a:defRPr/>
              </a:pPr>
              <a:t>‹#›</a:t>
            </a:fld>
            <a:endParaRPr lang="en-SG"/>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[A Peek at Programming, June 2010]</a:t>
            </a:r>
            <a:endParaRPr lang="en-S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S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S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sldNum" sz="quarter" idx="10"/>
          </p:nvPr>
        </p:nvSpPr>
        <p:spPr>
          <a:ln/>
        </p:spPr>
        <p:txBody>
          <a:bodyPr/>
          <a:lstStyle>
            <a:lvl1pPr>
              <a:defRPr/>
            </a:lvl1pPr>
          </a:lstStyle>
          <a:p>
            <a:pPr>
              <a:defRPr/>
            </a:pPr>
            <a:fld id="{9ACF29E8-1D76-4044-AA57-73C5065CA34B}" type="slidenum">
              <a:rPr lang="en-SG"/>
              <a:pPr>
                <a:defRPr/>
              </a:pPr>
              <a:t>‹#›</a:t>
            </a:fld>
            <a:endParaRPr lang="en-SG"/>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[A Peek at Programming, June 2010]</a:t>
            </a:r>
            <a:endParaRPr lang="en-S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28600"/>
            <a:ext cx="8229600" cy="76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457200" y="1143000"/>
            <a:ext cx="8229600" cy="541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15719" name="Freeform 7"/>
          <p:cNvSpPr>
            <a:spLocks noChangeArrowheads="1"/>
          </p:cNvSpPr>
          <p:nvPr/>
        </p:nvSpPr>
        <p:spPr bwMode="auto">
          <a:xfrm>
            <a:off x="381000" y="1524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SG"/>
          </a:p>
        </p:txBody>
      </p:sp>
      <p:sp>
        <p:nvSpPr>
          <p:cNvPr id="115720" name="Line 8"/>
          <p:cNvSpPr>
            <a:spLocks noChangeShapeType="1"/>
          </p:cNvSpPr>
          <p:nvPr/>
        </p:nvSpPr>
        <p:spPr bwMode="auto">
          <a:xfrm>
            <a:off x="457200" y="6629400"/>
            <a:ext cx="8229600" cy="0"/>
          </a:xfrm>
          <a:prstGeom prst="line">
            <a:avLst/>
          </a:prstGeom>
          <a:noFill/>
          <a:ln w="19050">
            <a:solidFill>
              <a:schemeClr val="accent1"/>
            </a:solidFill>
            <a:round/>
            <a:headEnd/>
            <a:tailEnd/>
          </a:ln>
          <a:effectLst/>
        </p:spPr>
        <p:txBody>
          <a:bodyPr/>
          <a:lstStyle/>
          <a:p>
            <a:pPr>
              <a:defRPr/>
            </a:pPr>
            <a:endParaRPr lang="en-SG"/>
          </a:p>
        </p:txBody>
      </p:sp>
      <p:sp>
        <p:nvSpPr>
          <p:cNvPr id="115721" name="Rectangle 9"/>
          <p:cNvSpPr>
            <a:spLocks noGrp="1" noChangeArrowheads="1"/>
          </p:cNvSpPr>
          <p:nvPr>
            <p:ph type="sldNum" sz="quarter" idx="4"/>
          </p:nvPr>
        </p:nvSpPr>
        <p:spPr bwMode="auto">
          <a:xfrm>
            <a:off x="8686800" y="6629400"/>
            <a:ext cx="4572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50000"/>
              </a:lnSpc>
              <a:defRPr sz="1400"/>
            </a:lvl1pPr>
          </a:lstStyle>
          <a:p>
            <a:pPr>
              <a:defRPr/>
            </a:pPr>
            <a:fld id="{2976298A-56CC-4F2F-A4FF-BE23E89F7F4A}" type="slidenum">
              <a:rPr lang="en-SG"/>
              <a:pPr>
                <a:defRPr/>
              </a:pPr>
              <a:t>‹#›</a:t>
            </a:fld>
            <a:endParaRPr lang="en-SG"/>
          </a:p>
        </p:txBody>
      </p:sp>
      <p:sp>
        <p:nvSpPr>
          <p:cNvPr id="115722" name="Rectangle 10"/>
          <p:cNvSpPr>
            <a:spLocks noGrp="1" noChangeArrowheads="1"/>
          </p:cNvSpPr>
          <p:nvPr>
            <p:ph type="ftr" sz="quarter" idx="3"/>
          </p:nvPr>
        </p:nvSpPr>
        <p:spPr bwMode="auto">
          <a:xfrm>
            <a:off x="533400" y="6615113"/>
            <a:ext cx="3124200" cy="76200"/>
          </a:xfrm>
          <a:prstGeom prst="rect">
            <a:avLst/>
          </a:prstGeom>
          <a:solidFill>
            <a:schemeClr val="bg1"/>
          </a:solidFill>
          <a:ln w="9525" algn="ctr">
            <a:noFill/>
            <a:miter lim="800000"/>
            <a:headEnd/>
            <a:tailEnd/>
          </a:ln>
          <a:effectLst/>
        </p:spPr>
        <p:txBody>
          <a:bodyPr vert="horz" wrap="square" lIns="0" tIns="0" rIns="0" bIns="0" numCol="1" anchor="t" anchorCtr="0" compatLnSpc="1">
            <a:prstTxWarp prst="textNoShape">
              <a:avLst/>
            </a:prstTxWarp>
          </a:bodyPr>
          <a:lstStyle>
            <a:lvl1pPr algn="ctr">
              <a:defRPr sz="800">
                <a:solidFill>
                  <a:schemeClr val="tx2"/>
                </a:solidFill>
                <a:latin typeface="Arial Black" pitchFamily="34" charset="0"/>
              </a:defRPr>
            </a:lvl1pPr>
          </a:lstStyle>
          <a:p>
            <a:pPr>
              <a:defRPr/>
            </a:pPr>
            <a:r>
              <a:rPr lang="en-US" smtClean="0"/>
              <a:t>[A Peek at Programming, June 2010]</a:t>
            </a:r>
            <a:endParaRPr lang="en-SG"/>
          </a:p>
        </p:txBody>
      </p:sp>
    </p:spTree>
  </p:cSld>
  <p:clrMap bg1="lt1" tx1="dk1" bg2="lt2" tx2="dk2" accent1="accent1" accent2="accent2" accent3="accent3" accent4="accent4" accent5="accent5" accent6="accent6" hlink="hlink" folHlink="folHlink"/>
  <p:sldLayoutIdLst>
    <p:sldLayoutId id="2147483722"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iming>
    <p:tnLst>
      <p:par>
        <p:cTn id="1" dur="indefinite" restart="never" nodeType="tmRoot"/>
      </p:par>
    </p:tnLst>
  </p:timing>
  <p:hf hd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cs typeface="Arial" charset="0"/>
        </a:defRPr>
      </a:lvl2pPr>
      <a:lvl3pPr algn="l" rtl="0" eaLnBrk="0" fontAlgn="base" hangingPunct="0">
        <a:spcBef>
          <a:spcPct val="0"/>
        </a:spcBef>
        <a:spcAft>
          <a:spcPct val="0"/>
        </a:spcAft>
        <a:defRPr sz="4200">
          <a:solidFill>
            <a:schemeClr val="tx2"/>
          </a:solidFill>
          <a:latin typeface="Garamond" pitchFamily="18" charset="0"/>
          <a:cs typeface="Arial" charset="0"/>
        </a:defRPr>
      </a:lvl3pPr>
      <a:lvl4pPr algn="l" rtl="0" eaLnBrk="0" fontAlgn="base" hangingPunct="0">
        <a:spcBef>
          <a:spcPct val="0"/>
        </a:spcBef>
        <a:spcAft>
          <a:spcPct val="0"/>
        </a:spcAft>
        <a:defRPr sz="4200">
          <a:solidFill>
            <a:schemeClr val="tx2"/>
          </a:solidFill>
          <a:latin typeface="Garamond" pitchFamily="18" charset="0"/>
          <a:cs typeface="Arial" charset="0"/>
        </a:defRPr>
      </a:lvl4pPr>
      <a:lvl5pPr algn="l" rtl="0" eaLnBrk="0" fontAlgn="base" hangingPunct="0">
        <a:spcBef>
          <a:spcPct val="0"/>
        </a:spcBef>
        <a:spcAft>
          <a:spcPct val="0"/>
        </a:spcAft>
        <a:defRPr sz="4200">
          <a:solidFill>
            <a:schemeClr val="tx2"/>
          </a:solidFill>
          <a:latin typeface="Garamond" pitchFamily="18" charset="0"/>
          <a:cs typeface="Arial" charset="0"/>
        </a:defRPr>
      </a:lvl5pPr>
      <a:lvl6pPr marL="457200" algn="l" rtl="0" fontAlgn="base">
        <a:spcBef>
          <a:spcPct val="0"/>
        </a:spcBef>
        <a:spcAft>
          <a:spcPct val="0"/>
        </a:spcAft>
        <a:defRPr sz="4200">
          <a:solidFill>
            <a:schemeClr val="tx2"/>
          </a:solidFill>
          <a:latin typeface="Garamond" pitchFamily="18" charset="0"/>
          <a:cs typeface="Arial" charset="0"/>
        </a:defRPr>
      </a:lvl6pPr>
      <a:lvl7pPr marL="914400" algn="l" rtl="0" fontAlgn="base">
        <a:spcBef>
          <a:spcPct val="0"/>
        </a:spcBef>
        <a:spcAft>
          <a:spcPct val="0"/>
        </a:spcAft>
        <a:defRPr sz="4200">
          <a:solidFill>
            <a:schemeClr val="tx2"/>
          </a:solidFill>
          <a:latin typeface="Garamond" pitchFamily="18" charset="0"/>
          <a:cs typeface="Arial" charset="0"/>
        </a:defRPr>
      </a:lvl7pPr>
      <a:lvl8pPr marL="1371600" algn="l" rtl="0" fontAlgn="base">
        <a:spcBef>
          <a:spcPct val="0"/>
        </a:spcBef>
        <a:spcAft>
          <a:spcPct val="0"/>
        </a:spcAft>
        <a:defRPr sz="4200">
          <a:solidFill>
            <a:schemeClr val="tx2"/>
          </a:solidFill>
          <a:latin typeface="Garamond" pitchFamily="18" charset="0"/>
          <a:cs typeface="Arial" charset="0"/>
        </a:defRPr>
      </a:lvl8pPr>
      <a:lvl9pPr marL="1828800" algn="l" rtl="0" fontAlgn="base">
        <a:spcBef>
          <a:spcPct val="0"/>
        </a:spcBef>
        <a:spcAft>
          <a:spcPct val="0"/>
        </a:spcAft>
        <a:defRPr sz="4200">
          <a:solidFill>
            <a:schemeClr val="tx2"/>
          </a:solidFill>
          <a:latin typeface="Garamond" pitchFamily="18" charset="0"/>
          <a:cs typeface="Arial"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omp.nus.edu.sg/~tantc/bingo/"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 Id="rId9" Type="http://schemas.openxmlformats.org/officeDocument/2006/relationships/image" Target="../media/image23.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26.jpeg"/><Relationship Id="rId4" Type="http://schemas.openxmlformats.org/officeDocument/2006/relationships/image" Target="../media/image25.jpeg"/></Relationships>
</file>

<file path=ppt/slides/_rels/slide2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28.png"/></Relationships>
</file>

<file path=ppt/slides/_rels/slide27.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notesSlide" Target="../notesSlides/notesSlide27.xml"/><Relationship Id="rId1" Type="http://schemas.openxmlformats.org/officeDocument/2006/relationships/slideLayout" Target="../slideLayouts/slideLayout7.xml"/><Relationship Id="rId6" Type="http://schemas.openxmlformats.org/officeDocument/2006/relationships/image" Target="../media/image32.png"/><Relationship Id="rId5" Type="http://schemas.openxmlformats.org/officeDocument/2006/relationships/image" Target="../media/image31.png"/><Relationship Id="rId4" Type="http://schemas.openxmlformats.org/officeDocument/2006/relationships/image" Target="../media/image30.png"/><Relationship Id="rId9" Type="http://schemas.openxmlformats.org/officeDocument/2006/relationships/image" Target="../media/image35.jpeg"/></Relationships>
</file>

<file path=ppt/slides/_rels/slide28.xml.rels><?xml version="1.0" encoding="UTF-8" standalone="yes"?>
<Relationships xmlns="http://schemas.openxmlformats.org/package/2006/relationships"><Relationship Id="rId8" Type="http://schemas.openxmlformats.org/officeDocument/2006/relationships/image" Target="../media/image40.gif"/><Relationship Id="rId3" Type="http://schemas.openxmlformats.org/officeDocument/2006/relationships/image" Target="../media/image35.jpeg"/><Relationship Id="rId7" Type="http://schemas.openxmlformats.org/officeDocument/2006/relationships/image" Target="../media/image39.gif"/><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image" Target="../media/image38.gif"/><Relationship Id="rId5" Type="http://schemas.openxmlformats.org/officeDocument/2006/relationships/image" Target="../media/image37.gif"/><Relationship Id="rId4" Type="http://schemas.openxmlformats.org/officeDocument/2006/relationships/image" Target="../media/image36.gif"/><Relationship Id="rId9" Type="http://schemas.openxmlformats.org/officeDocument/2006/relationships/image" Target="../media/image41.gif"/></Relationships>
</file>

<file path=ppt/slides/_rels/slide29.xml.rels><?xml version="1.0" encoding="UTF-8" standalone="yes"?>
<Relationships xmlns="http://schemas.openxmlformats.org/package/2006/relationships"><Relationship Id="rId3" Type="http://schemas.openxmlformats.org/officeDocument/2006/relationships/image" Target="../media/image42.jpeg"/><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en.wikipedia.org/wiki/File:NOR_ANSI.svg" TargetMode="External"/><Relationship Id="rId7" Type="http://schemas.openxmlformats.org/officeDocument/2006/relationships/hyperlink" Target="http://en.wikipedia.org/wiki/File:Robot.png" TargetMode="External"/><Relationship Id="rId12"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hyperlink" Target="http://en.wikipedia.org/wiki/File:Wacom_Pen-tablet.jpg" TargetMode="External"/><Relationship Id="rId5" Type="http://schemas.openxmlformats.org/officeDocument/2006/relationships/hyperlink" Target="http://upload.wikimedia.org/wikipedia/commons/3/37/Singly_linked_list.png" TargetMode="External"/><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hyperlink" Target="http://en.wikipedia.org/wiki/File:Brain.png"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45.gif"/><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45.gif"/><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hyperlink" Target="http://www.mazeworks.com/hanoi/" TargetMode="External"/><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notesSlide" Target="../notesSlides/notesSlide47.xml"/><Relationship Id="rId1" Type="http://schemas.openxmlformats.org/officeDocument/2006/relationships/slideLayout" Target="../slideLayouts/slideLayout7.xml"/><Relationship Id="rId6" Type="http://schemas.openxmlformats.org/officeDocument/2006/relationships/image" Target="../media/image49.jpeg"/><Relationship Id="rId5" Type="http://schemas.openxmlformats.org/officeDocument/2006/relationships/image" Target="../media/image48.jpeg"/><Relationship Id="rId4" Type="http://schemas.openxmlformats.org/officeDocument/2006/relationships/image" Target="../media/image47.jpeg"/></Relationships>
</file>

<file path=ppt/slides/_rels/slide48.xml.rels><?xml version="1.0" encoding="UTF-8" standalone="yes"?>
<Relationships xmlns="http://schemas.openxmlformats.org/package/2006/relationships"><Relationship Id="rId3" Type="http://schemas.openxmlformats.org/officeDocument/2006/relationships/image" Target="../media/image50.gif"/><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ctrTitle"/>
          </p:nvPr>
        </p:nvSpPr>
        <p:spPr/>
        <p:txBody>
          <a:bodyPr/>
          <a:lstStyle/>
          <a:p>
            <a:pPr eaLnBrk="1" hangingPunct="1"/>
            <a:r>
              <a:rPr lang="en-US" dirty="0" smtClean="0"/>
              <a:t>A Peek at Programming </a:t>
            </a:r>
            <a:br>
              <a:rPr lang="en-US" dirty="0" smtClean="0"/>
            </a:br>
            <a:r>
              <a:rPr lang="en-US" sz="2800" i="1" dirty="0" smtClean="0"/>
              <a:t>or, problem solving in Computer Science</a:t>
            </a:r>
          </a:p>
        </p:txBody>
      </p:sp>
      <p:sp>
        <p:nvSpPr>
          <p:cNvPr id="4099" name="Rectangle 7"/>
          <p:cNvSpPr>
            <a:spLocks noGrp="1" noChangeArrowheads="1"/>
          </p:cNvSpPr>
          <p:nvPr>
            <p:ph type="subTitle" idx="1"/>
          </p:nvPr>
        </p:nvSpPr>
        <p:spPr>
          <a:xfrm>
            <a:off x="1752600" y="3962400"/>
            <a:ext cx="6781800" cy="1752600"/>
          </a:xfrm>
        </p:spPr>
        <p:txBody>
          <a:bodyPr/>
          <a:lstStyle/>
          <a:p>
            <a:pPr algn="ctr" eaLnBrk="1" hangingPunct="1"/>
            <a:r>
              <a:rPr lang="en-US" sz="2000" dirty="0" smtClean="0"/>
              <a:t>Aaron Tan</a:t>
            </a:r>
          </a:p>
          <a:p>
            <a:pPr algn="ctr" eaLnBrk="1" hangingPunct="1"/>
            <a:r>
              <a:rPr lang="en-US" sz="2000" dirty="0" smtClean="0">
                <a:hlinkClick r:id="rId3"/>
              </a:rPr>
              <a:t>http://www.comp.nus.edu.sg/~tantc/bingo/</a:t>
            </a:r>
            <a:r>
              <a:rPr lang="en-US" sz="2000" dirty="0" smtClean="0"/>
              <a:t> </a:t>
            </a:r>
          </a:p>
        </p:txBody>
      </p:sp>
      <p:pic>
        <p:nvPicPr>
          <p:cNvPr id="4" name="Picture 13" descr="Full_Colour_Thumb"/>
          <p:cNvPicPr>
            <a:picLocks noChangeAspect="1" noChangeArrowheads="1"/>
          </p:cNvPicPr>
          <p:nvPr/>
        </p:nvPicPr>
        <p:blipFill>
          <a:blip r:embed="rId4" cstate="print"/>
          <a:srcRect/>
          <a:stretch>
            <a:fillRect/>
          </a:stretch>
        </p:blipFill>
        <p:spPr bwMode="auto">
          <a:xfrm>
            <a:off x="3657600" y="5486400"/>
            <a:ext cx="1600200" cy="8874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0"/>
          </p:nvPr>
        </p:nvSpPr>
        <p:spPr>
          <a:noFill/>
        </p:spPr>
        <p:txBody>
          <a:bodyPr/>
          <a:lstStyle/>
          <a:p>
            <a:fld id="{307BBE2B-05A4-4730-B087-6E2460C3D424}" type="slidenum">
              <a:rPr lang="en-US" smtClean="0"/>
              <a:pPr/>
              <a:t>10</a:t>
            </a:fld>
            <a:endParaRPr lang="en-US" smtClean="0"/>
          </a:p>
        </p:txBody>
      </p:sp>
      <p:sp>
        <p:nvSpPr>
          <p:cNvPr id="23556" name="Rectangle 2"/>
          <p:cNvSpPr>
            <a:spLocks noGrp="1" noChangeArrowheads="1"/>
          </p:cNvSpPr>
          <p:nvPr>
            <p:ph type="title"/>
          </p:nvPr>
        </p:nvSpPr>
        <p:spPr/>
        <p:txBody>
          <a:bodyPr/>
          <a:lstStyle/>
          <a:p>
            <a:pPr eaLnBrk="1" hangingPunct="1"/>
            <a:r>
              <a:rPr lang="en-US" dirty="0" smtClean="0">
                <a:solidFill>
                  <a:srgbClr val="6600CC"/>
                </a:solidFill>
              </a:rPr>
              <a:t>Warm-up #6: </a:t>
            </a:r>
            <a:r>
              <a:rPr lang="en-US" dirty="0" err="1" smtClean="0">
                <a:solidFill>
                  <a:srgbClr val="6600CC"/>
                </a:solidFill>
              </a:rPr>
              <a:t>Triominoes</a:t>
            </a:r>
            <a:endParaRPr lang="en-US" dirty="0" smtClean="0">
              <a:solidFill>
                <a:srgbClr val="6600CC"/>
              </a:solidFill>
            </a:endParaRPr>
          </a:p>
        </p:txBody>
      </p:sp>
      <p:sp>
        <p:nvSpPr>
          <p:cNvPr id="23557" name="Rectangle 3"/>
          <p:cNvSpPr>
            <a:spLocks noGrp="1" noChangeArrowheads="1"/>
          </p:cNvSpPr>
          <p:nvPr>
            <p:ph type="body" idx="1"/>
          </p:nvPr>
        </p:nvSpPr>
        <p:spPr>
          <a:xfrm>
            <a:off x="457200" y="1143000"/>
            <a:ext cx="8229600" cy="1676400"/>
          </a:xfrm>
        </p:spPr>
        <p:txBody>
          <a:bodyPr/>
          <a:lstStyle/>
          <a:p>
            <a:r>
              <a:rPr lang="en-GB" sz="2400" dirty="0" smtClean="0"/>
              <a:t>Figure 3 below shows a </a:t>
            </a:r>
            <a:r>
              <a:rPr lang="en-GB" sz="2400" dirty="0" err="1" smtClean="0"/>
              <a:t>triomino</a:t>
            </a:r>
            <a:r>
              <a:rPr lang="en-GB" sz="2400" dirty="0" smtClean="0"/>
              <a:t> and Figure 4 shows a 4 </a:t>
            </a:r>
            <a:r>
              <a:rPr lang="en-GB" sz="2400" dirty="0" smtClean="0">
                <a:sym typeface="Symbol" pitchFamily="18" charset="2"/>
              </a:rPr>
              <a:t></a:t>
            </a:r>
            <a:r>
              <a:rPr lang="en-GB" sz="2400" dirty="0" smtClean="0"/>
              <a:t> 4 board with a defect (hole) in one square. How do you show that </a:t>
            </a:r>
            <a:r>
              <a:rPr lang="en-GB" sz="2400" dirty="0" smtClean="0">
                <a:solidFill>
                  <a:srgbClr val="C00000"/>
                </a:solidFill>
              </a:rPr>
              <a:t>the board can be covered with </a:t>
            </a:r>
            <a:r>
              <a:rPr lang="en-GB" sz="2400" dirty="0" err="1" smtClean="0">
                <a:solidFill>
                  <a:srgbClr val="C00000"/>
                </a:solidFill>
              </a:rPr>
              <a:t>triominoes</a:t>
            </a:r>
            <a:r>
              <a:rPr lang="en-GB" sz="2400" dirty="0" smtClean="0"/>
              <a:t>?</a:t>
            </a:r>
            <a:endParaRPr lang="en-SG" sz="2400" dirty="0" smtClean="0"/>
          </a:p>
        </p:txBody>
      </p:sp>
      <p:sp>
        <p:nvSpPr>
          <p:cNvPr id="46" name="Rectangle 3"/>
          <p:cNvSpPr txBox="1">
            <a:spLocks noChangeArrowheads="1"/>
          </p:cNvSpPr>
          <p:nvPr/>
        </p:nvSpPr>
        <p:spPr bwMode="auto">
          <a:xfrm>
            <a:off x="457200" y="4724400"/>
            <a:ext cx="8229600" cy="1143000"/>
          </a:xfrm>
          <a:prstGeom prst="rect">
            <a:avLst/>
          </a:prstGeom>
          <a:noFill/>
          <a:ln w="9525">
            <a:noFill/>
            <a:miter lim="800000"/>
            <a:headEnd/>
            <a:tailEnd/>
          </a:ln>
        </p:spPr>
        <p:txBody>
          <a:bodyPr/>
          <a:lstStyle/>
          <a:p>
            <a:pPr marL="355600" indent="-355600">
              <a:spcAft>
                <a:spcPts val="600"/>
              </a:spcAft>
              <a:buFont typeface="Wingdings" pitchFamily="2" charset="2"/>
              <a:buChar char="§"/>
              <a:tabLst>
                <a:tab pos="355600" algn="l"/>
              </a:tabLst>
            </a:pPr>
            <a:r>
              <a:rPr lang="en-GB" sz="2000" i="1" dirty="0"/>
              <a:t>General case:</a:t>
            </a:r>
            <a:r>
              <a:rPr lang="en-GB" sz="2000" dirty="0"/>
              <a:t> How do you show that a 2</a:t>
            </a:r>
            <a:r>
              <a:rPr lang="en-GB" sz="2000" i="1" baseline="42000" dirty="0"/>
              <a:t>n</a:t>
            </a:r>
            <a:r>
              <a:rPr lang="en-GB" sz="2000" dirty="0"/>
              <a:t> </a:t>
            </a:r>
            <a:r>
              <a:rPr lang="en-GB" sz="2000" dirty="0">
                <a:sym typeface="Symbol" pitchFamily="18" charset="2"/>
              </a:rPr>
              <a:t></a:t>
            </a:r>
            <a:r>
              <a:rPr lang="en-GB" sz="2000" dirty="0"/>
              <a:t> 2</a:t>
            </a:r>
            <a:r>
              <a:rPr lang="en-GB" sz="2000" i="1" baseline="42000" dirty="0"/>
              <a:t>n</a:t>
            </a:r>
            <a:r>
              <a:rPr lang="en-GB" sz="2000" dirty="0"/>
              <a:t> board (where </a:t>
            </a:r>
            <a:r>
              <a:rPr lang="en-GB" sz="2000" i="1" dirty="0"/>
              <a:t>n</a:t>
            </a:r>
            <a:r>
              <a:rPr lang="en-GB" sz="2000" dirty="0"/>
              <a:t> </a:t>
            </a:r>
            <a:r>
              <a:rPr lang="en-GB" sz="2000" dirty="0">
                <a:sym typeface="Symbol" pitchFamily="18" charset="2"/>
              </a:rPr>
              <a:t></a:t>
            </a:r>
            <a:r>
              <a:rPr lang="en-GB" sz="2000" dirty="0"/>
              <a:t> 1) with a hole in one square (anywhere on the board) can be covered with </a:t>
            </a:r>
            <a:r>
              <a:rPr lang="en-GB" sz="2000" dirty="0" err="1"/>
              <a:t>triominoes</a:t>
            </a:r>
            <a:r>
              <a:rPr lang="en-GB" sz="2000" dirty="0"/>
              <a:t>?</a:t>
            </a:r>
          </a:p>
        </p:txBody>
      </p:sp>
      <p:grpSp>
        <p:nvGrpSpPr>
          <p:cNvPr id="33" name="Group 32"/>
          <p:cNvGrpSpPr/>
          <p:nvPr/>
        </p:nvGrpSpPr>
        <p:grpSpPr>
          <a:xfrm>
            <a:off x="2209800" y="2743200"/>
            <a:ext cx="4876800" cy="1755850"/>
            <a:chOff x="2209800" y="2743200"/>
            <a:chExt cx="4876800" cy="1755850"/>
          </a:xfrm>
        </p:grpSpPr>
        <p:sp>
          <p:nvSpPr>
            <p:cNvPr id="23560" name="TextBox 41"/>
            <p:cNvSpPr txBox="1">
              <a:spLocks noChangeArrowheads="1"/>
            </p:cNvSpPr>
            <p:nvPr/>
          </p:nvSpPr>
          <p:spPr bwMode="auto">
            <a:xfrm>
              <a:off x="2209800" y="3733977"/>
              <a:ext cx="1905000" cy="307777"/>
            </a:xfrm>
            <a:prstGeom prst="rect">
              <a:avLst/>
            </a:prstGeom>
            <a:noFill/>
            <a:ln w="9525">
              <a:noFill/>
              <a:miter lim="800000"/>
              <a:headEnd/>
              <a:tailEnd/>
            </a:ln>
          </p:spPr>
          <p:txBody>
            <a:bodyPr wrap="square">
              <a:spAutoFit/>
            </a:bodyPr>
            <a:lstStyle/>
            <a:p>
              <a:r>
                <a:rPr lang="en-US" sz="1400" dirty="0"/>
                <a:t>Figure 3. A </a:t>
              </a:r>
              <a:r>
                <a:rPr lang="en-US" sz="1400" dirty="0" err="1"/>
                <a:t>triomino</a:t>
              </a:r>
              <a:r>
                <a:rPr lang="en-US" sz="1400" dirty="0"/>
                <a:t>.</a:t>
              </a:r>
              <a:endParaRPr lang="en-SG" sz="1400" dirty="0"/>
            </a:p>
          </p:txBody>
        </p:sp>
        <p:sp>
          <p:nvSpPr>
            <p:cNvPr id="23561" name="TextBox 42"/>
            <p:cNvSpPr txBox="1">
              <a:spLocks noChangeArrowheads="1"/>
            </p:cNvSpPr>
            <p:nvPr/>
          </p:nvSpPr>
          <p:spPr bwMode="auto">
            <a:xfrm>
              <a:off x="4114800" y="4191273"/>
              <a:ext cx="2971800" cy="307777"/>
            </a:xfrm>
            <a:prstGeom prst="rect">
              <a:avLst/>
            </a:prstGeom>
            <a:noFill/>
            <a:ln w="9525">
              <a:noFill/>
              <a:miter lim="800000"/>
              <a:headEnd/>
              <a:tailEnd/>
            </a:ln>
          </p:spPr>
          <p:txBody>
            <a:bodyPr wrap="square">
              <a:spAutoFit/>
            </a:bodyPr>
            <a:lstStyle/>
            <a:p>
              <a:pPr algn="ctr"/>
              <a:r>
                <a:rPr lang="en-US" sz="1400" dirty="0"/>
                <a:t>Figure 4. A 4</a:t>
              </a:r>
              <a:r>
                <a:rPr lang="en-GB" sz="1400" dirty="0">
                  <a:sym typeface="Symbol" pitchFamily="18" charset="2"/>
                </a:rPr>
                <a:t></a:t>
              </a:r>
              <a:r>
                <a:rPr lang="en-US" sz="1400" dirty="0"/>
                <a:t>4 board with a hole.</a:t>
              </a:r>
              <a:endParaRPr lang="en-SG" sz="1400" dirty="0"/>
            </a:p>
          </p:txBody>
        </p:sp>
        <p:grpSp>
          <p:nvGrpSpPr>
            <p:cNvPr id="23562" name="Group 40"/>
            <p:cNvGrpSpPr>
              <a:grpSpLocks/>
            </p:cNvGrpSpPr>
            <p:nvPr/>
          </p:nvGrpSpPr>
          <p:grpSpPr bwMode="auto">
            <a:xfrm>
              <a:off x="2781300" y="2895600"/>
              <a:ext cx="762000" cy="685944"/>
              <a:chOff x="3124200" y="2667000"/>
              <a:chExt cx="609600" cy="609600"/>
            </a:xfrm>
          </p:grpSpPr>
          <p:sp>
            <p:nvSpPr>
              <p:cNvPr id="23580" name="Rectangle 23"/>
              <p:cNvSpPr>
                <a:spLocks noChangeArrowheads="1"/>
              </p:cNvSpPr>
              <p:nvPr/>
            </p:nvSpPr>
            <p:spPr bwMode="auto">
              <a:xfrm>
                <a:off x="3124200" y="2971800"/>
                <a:ext cx="304800" cy="304800"/>
              </a:xfrm>
              <a:prstGeom prst="rect">
                <a:avLst/>
              </a:prstGeom>
              <a:solidFill>
                <a:srgbClr val="FFFF99"/>
              </a:solidFill>
              <a:ln w="9525" algn="ctr">
                <a:solidFill>
                  <a:schemeClr val="tx1"/>
                </a:solidFill>
                <a:round/>
                <a:headEnd/>
                <a:tailEnd type="stealth" w="med" len="med"/>
              </a:ln>
            </p:spPr>
            <p:txBody>
              <a:bodyPr>
                <a:spAutoFit/>
              </a:bodyPr>
              <a:lstStyle/>
              <a:p>
                <a:endParaRPr lang="en-SG"/>
              </a:p>
            </p:txBody>
          </p:sp>
          <p:sp>
            <p:nvSpPr>
              <p:cNvPr id="23581" name="Rectangle 24"/>
              <p:cNvSpPr>
                <a:spLocks noChangeArrowheads="1"/>
              </p:cNvSpPr>
              <p:nvPr/>
            </p:nvSpPr>
            <p:spPr bwMode="auto">
              <a:xfrm>
                <a:off x="3429000" y="2971800"/>
                <a:ext cx="304800" cy="304800"/>
              </a:xfrm>
              <a:prstGeom prst="rect">
                <a:avLst/>
              </a:prstGeom>
              <a:solidFill>
                <a:srgbClr val="FFFF99"/>
              </a:solidFill>
              <a:ln w="9525" algn="ctr">
                <a:solidFill>
                  <a:schemeClr val="tx1"/>
                </a:solidFill>
                <a:round/>
                <a:headEnd/>
                <a:tailEnd type="stealth" w="med" len="med"/>
              </a:ln>
            </p:spPr>
            <p:txBody>
              <a:bodyPr>
                <a:spAutoFit/>
              </a:bodyPr>
              <a:lstStyle/>
              <a:p>
                <a:endParaRPr lang="en-SG"/>
              </a:p>
            </p:txBody>
          </p:sp>
          <p:sp>
            <p:nvSpPr>
              <p:cNvPr id="23582" name="Rectangle 39"/>
              <p:cNvSpPr>
                <a:spLocks noChangeArrowheads="1"/>
              </p:cNvSpPr>
              <p:nvPr/>
            </p:nvSpPr>
            <p:spPr bwMode="auto">
              <a:xfrm>
                <a:off x="3429000" y="2667000"/>
                <a:ext cx="304800" cy="304800"/>
              </a:xfrm>
              <a:prstGeom prst="rect">
                <a:avLst/>
              </a:prstGeom>
              <a:solidFill>
                <a:srgbClr val="FFFF99"/>
              </a:solidFill>
              <a:ln w="9525" algn="ctr">
                <a:solidFill>
                  <a:schemeClr val="tx1"/>
                </a:solidFill>
                <a:round/>
                <a:headEnd/>
                <a:tailEnd type="stealth" w="med" len="med"/>
              </a:ln>
            </p:spPr>
            <p:txBody>
              <a:bodyPr>
                <a:spAutoFit/>
              </a:bodyPr>
              <a:lstStyle/>
              <a:p>
                <a:endParaRPr lang="en-SG"/>
              </a:p>
            </p:txBody>
          </p:sp>
        </p:grpSp>
        <p:grpSp>
          <p:nvGrpSpPr>
            <p:cNvPr id="23563" name="Group 46"/>
            <p:cNvGrpSpPr>
              <a:grpSpLocks/>
            </p:cNvGrpSpPr>
            <p:nvPr/>
          </p:nvGrpSpPr>
          <p:grpSpPr bwMode="auto">
            <a:xfrm>
              <a:off x="4838700" y="2743200"/>
              <a:ext cx="1524000" cy="1371857"/>
              <a:chOff x="4800600" y="2971800"/>
              <a:chExt cx="1219200" cy="1219200"/>
            </a:xfrm>
          </p:grpSpPr>
          <p:sp>
            <p:nvSpPr>
              <p:cNvPr id="23564" name="Rectangle 25"/>
              <p:cNvSpPr>
                <a:spLocks noChangeArrowheads="1"/>
              </p:cNvSpPr>
              <p:nvPr/>
            </p:nvSpPr>
            <p:spPr bwMode="auto">
              <a:xfrm>
                <a:off x="4800600" y="29718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65" name="Rectangle 26"/>
              <p:cNvSpPr>
                <a:spLocks noChangeArrowheads="1"/>
              </p:cNvSpPr>
              <p:nvPr/>
            </p:nvSpPr>
            <p:spPr bwMode="auto">
              <a:xfrm>
                <a:off x="5105400" y="29718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66" name="Rectangle 27"/>
              <p:cNvSpPr>
                <a:spLocks noChangeArrowheads="1"/>
              </p:cNvSpPr>
              <p:nvPr/>
            </p:nvSpPr>
            <p:spPr bwMode="auto">
              <a:xfrm>
                <a:off x="5410200" y="29718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67" name="Rectangle 28"/>
              <p:cNvSpPr>
                <a:spLocks noChangeArrowheads="1"/>
              </p:cNvSpPr>
              <p:nvPr/>
            </p:nvSpPr>
            <p:spPr bwMode="auto">
              <a:xfrm>
                <a:off x="4800600" y="32766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68" name="Rectangle 29"/>
              <p:cNvSpPr>
                <a:spLocks noChangeArrowheads="1"/>
              </p:cNvSpPr>
              <p:nvPr/>
            </p:nvSpPr>
            <p:spPr bwMode="auto">
              <a:xfrm>
                <a:off x="5105400" y="32766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31" name="Rectangle 30"/>
              <p:cNvSpPr/>
              <p:nvPr/>
            </p:nvSpPr>
            <p:spPr bwMode="auto">
              <a:xfrm>
                <a:off x="5410200" y="3276536"/>
                <a:ext cx="304800" cy="304736"/>
              </a:xfrm>
              <a:prstGeom prst="rect">
                <a:avLst/>
              </a:prstGeom>
              <a:solidFill>
                <a:schemeClr val="tx1">
                  <a:lumMod val="65000"/>
                  <a:lumOff val="35000"/>
                </a:schemeClr>
              </a:solidFill>
              <a:ln w="9525" cap="flat" cmpd="sng" algn="ctr">
                <a:solidFill>
                  <a:schemeClr val="tx1"/>
                </a:solidFill>
                <a:prstDash val="solid"/>
                <a:round/>
                <a:headEnd type="none" w="med" len="med"/>
                <a:tailEnd type="stealth" w="med" len="med"/>
              </a:ln>
              <a:effectLst/>
            </p:spPr>
            <p:txBody>
              <a:bodyPr>
                <a:spAutoFit/>
              </a:bodyPr>
              <a:lstStyle/>
              <a:p>
                <a:pPr>
                  <a:defRPr/>
                </a:pPr>
                <a:endParaRPr lang="en-SG" dirty="0"/>
              </a:p>
            </p:txBody>
          </p:sp>
          <p:sp>
            <p:nvSpPr>
              <p:cNvPr id="23570" name="Rectangle 31"/>
              <p:cNvSpPr>
                <a:spLocks noChangeArrowheads="1"/>
              </p:cNvSpPr>
              <p:nvPr/>
            </p:nvSpPr>
            <p:spPr bwMode="auto">
              <a:xfrm>
                <a:off x="5715000" y="32766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71" name="Rectangle 32"/>
              <p:cNvSpPr>
                <a:spLocks noChangeArrowheads="1"/>
              </p:cNvSpPr>
              <p:nvPr/>
            </p:nvSpPr>
            <p:spPr bwMode="auto">
              <a:xfrm>
                <a:off x="4800600" y="35814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72" name="Rectangle 33"/>
              <p:cNvSpPr>
                <a:spLocks noChangeArrowheads="1"/>
              </p:cNvSpPr>
              <p:nvPr/>
            </p:nvSpPr>
            <p:spPr bwMode="auto">
              <a:xfrm>
                <a:off x="5105400" y="35814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73" name="Rectangle 34"/>
              <p:cNvSpPr>
                <a:spLocks noChangeArrowheads="1"/>
              </p:cNvSpPr>
              <p:nvPr/>
            </p:nvSpPr>
            <p:spPr bwMode="auto">
              <a:xfrm>
                <a:off x="5410200" y="35814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74" name="Rectangle 35"/>
              <p:cNvSpPr>
                <a:spLocks noChangeArrowheads="1"/>
              </p:cNvSpPr>
              <p:nvPr/>
            </p:nvSpPr>
            <p:spPr bwMode="auto">
              <a:xfrm>
                <a:off x="5715000" y="35814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75" name="Rectangle 36"/>
              <p:cNvSpPr>
                <a:spLocks noChangeArrowheads="1"/>
              </p:cNvSpPr>
              <p:nvPr/>
            </p:nvSpPr>
            <p:spPr bwMode="auto">
              <a:xfrm>
                <a:off x="5105400" y="38862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76" name="Rectangle 37"/>
              <p:cNvSpPr>
                <a:spLocks noChangeArrowheads="1"/>
              </p:cNvSpPr>
              <p:nvPr/>
            </p:nvSpPr>
            <p:spPr bwMode="auto">
              <a:xfrm>
                <a:off x="5410200" y="38862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77" name="Rectangle 38"/>
              <p:cNvSpPr>
                <a:spLocks noChangeArrowheads="1"/>
              </p:cNvSpPr>
              <p:nvPr/>
            </p:nvSpPr>
            <p:spPr bwMode="auto">
              <a:xfrm>
                <a:off x="5715000" y="38862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78" name="Rectangle 43"/>
              <p:cNvSpPr>
                <a:spLocks noChangeArrowheads="1"/>
              </p:cNvSpPr>
              <p:nvPr/>
            </p:nvSpPr>
            <p:spPr bwMode="auto">
              <a:xfrm>
                <a:off x="5715000" y="29718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3579" name="Rectangle 44"/>
              <p:cNvSpPr>
                <a:spLocks noChangeArrowheads="1"/>
              </p:cNvSpPr>
              <p:nvPr/>
            </p:nvSpPr>
            <p:spPr bwMode="auto">
              <a:xfrm>
                <a:off x="4800600" y="38862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grpSp>
      </p:grpSp>
      <p:sp>
        <p:nvSpPr>
          <p:cNvPr id="32"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557">
                                            <p:txEl>
                                              <p:pRg st="0" end="0"/>
                                            </p:txEl>
                                          </p:spTgt>
                                        </p:tgtEl>
                                        <p:attrNameLst>
                                          <p:attrName>style.visibility</p:attrName>
                                        </p:attrNameLst>
                                      </p:cBhvr>
                                      <p:to>
                                        <p:strVal val="visible"/>
                                      </p:to>
                                    </p:set>
                                    <p:animEffect transition="in" filter="dissolve">
                                      <p:cBhvr>
                                        <p:cTn id="7" dur="500"/>
                                        <p:tgtEl>
                                          <p:spTgt spid="23557">
                                            <p:txEl>
                                              <p:pRg st="0" end="0"/>
                                            </p:txEl>
                                          </p:spTgt>
                                        </p:tgtEl>
                                      </p:cBhvr>
                                    </p:animEffect>
                                  </p:childTnLst>
                                </p:cTn>
                              </p:par>
                            </p:childTnLst>
                          </p:cTn>
                        </p:par>
                        <p:par>
                          <p:cTn id="8" fill="hold">
                            <p:stCondLst>
                              <p:cond delay="500"/>
                            </p:stCondLst>
                            <p:childTnLst>
                              <p:par>
                                <p:cTn id="9" presetID="5" presetClass="entr" presetSubtype="10" fill="hold"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checkerboard(across)">
                                      <p:cBhvr>
                                        <p:cTn id="11" dur="500"/>
                                        <p:tgtEl>
                                          <p:spTgt spid="33"/>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46">
                                            <p:txEl>
                                              <p:pRg st="0" end="0"/>
                                            </p:txEl>
                                          </p:spTgt>
                                        </p:tgtEl>
                                        <p:attrNameLst>
                                          <p:attrName>style.visibility</p:attrName>
                                        </p:attrNameLst>
                                      </p:cBhvr>
                                      <p:to>
                                        <p:strVal val="visible"/>
                                      </p:to>
                                    </p:set>
                                    <p:animEffect transition="in" filter="dissolve">
                                      <p:cBhvr>
                                        <p:cTn id="16" dur="500"/>
                                        <p:tgtEl>
                                          <p:spTgt spid="4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build="p"/>
      <p:bldP spid="4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D969DA1F-F9E0-49A1-B313-B1539AC3E478}" type="slidenum">
              <a:rPr lang="en-US" smtClean="0"/>
              <a:pPr/>
              <a:t>11</a:t>
            </a:fld>
            <a:endParaRPr lang="en-US" smtClean="0"/>
          </a:p>
        </p:txBody>
      </p:sp>
      <p:sp>
        <p:nvSpPr>
          <p:cNvPr id="1229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12292" name="Rectangle 2"/>
          <p:cNvSpPr>
            <a:spLocks noGrp="1" noChangeArrowheads="1"/>
          </p:cNvSpPr>
          <p:nvPr>
            <p:ph type="title"/>
          </p:nvPr>
        </p:nvSpPr>
        <p:spPr/>
        <p:txBody>
          <a:bodyPr/>
          <a:lstStyle/>
          <a:p>
            <a:pPr eaLnBrk="1" hangingPunct="1"/>
            <a:r>
              <a:rPr lang="en-US" dirty="0" smtClean="0">
                <a:solidFill>
                  <a:srgbClr val="6600CC"/>
                </a:solidFill>
              </a:rPr>
              <a:t>Problem Solving Process (1/5)</a:t>
            </a:r>
          </a:p>
        </p:txBody>
      </p:sp>
      <p:sp>
        <p:nvSpPr>
          <p:cNvPr id="12293" name="Rectangle 3"/>
          <p:cNvSpPr>
            <a:spLocks noGrp="1" noChangeArrowheads="1"/>
          </p:cNvSpPr>
          <p:nvPr>
            <p:ph type="body" idx="1"/>
          </p:nvPr>
        </p:nvSpPr>
        <p:spPr/>
        <p:txBody>
          <a:bodyPr/>
          <a:lstStyle/>
          <a:p>
            <a:pPr eaLnBrk="1" hangingPunct="1"/>
            <a:r>
              <a:rPr lang="en-US" dirty="0" smtClean="0">
                <a:solidFill>
                  <a:srgbClr val="C00000"/>
                </a:solidFill>
              </a:rPr>
              <a:t>Analysis</a:t>
            </a:r>
          </a:p>
          <a:p>
            <a:pPr eaLnBrk="1" hangingPunct="1"/>
            <a:r>
              <a:rPr lang="en-US" dirty="0" smtClean="0"/>
              <a:t>Design</a:t>
            </a:r>
          </a:p>
          <a:p>
            <a:pPr eaLnBrk="1" hangingPunct="1"/>
            <a:r>
              <a:rPr lang="en-US" dirty="0" smtClean="0"/>
              <a:t>Implementation</a:t>
            </a:r>
          </a:p>
          <a:p>
            <a:pPr eaLnBrk="1" hangingPunct="1"/>
            <a:r>
              <a:rPr lang="en-US" dirty="0" smtClean="0"/>
              <a:t>Testing</a:t>
            </a:r>
          </a:p>
          <a:p>
            <a:pPr lvl="1" eaLnBrk="1" hangingPunct="1"/>
            <a:endParaRPr lang="en-US" dirty="0" smtClean="0"/>
          </a:p>
        </p:txBody>
      </p:sp>
      <p:sp>
        <p:nvSpPr>
          <p:cNvPr id="6" name="Text Box 8"/>
          <p:cNvSpPr txBox="1">
            <a:spLocks noChangeArrowheads="1"/>
          </p:cNvSpPr>
          <p:nvPr/>
        </p:nvSpPr>
        <p:spPr bwMode="auto">
          <a:xfrm>
            <a:off x="990600" y="3886200"/>
            <a:ext cx="7620000" cy="1584325"/>
          </a:xfrm>
          <a:prstGeom prst="rect">
            <a:avLst/>
          </a:prstGeom>
          <a:noFill/>
          <a:ln w="9525">
            <a:noFill/>
            <a:miter lim="800000"/>
            <a:headEnd/>
            <a:tailEnd/>
          </a:ln>
        </p:spPr>
        <p:txBody>
          <a:bodyPr>
            <a:spAutoFit/>
          </a:bodyPr>
          <a:lstStyle/>
          <a:p>
            <a:pPr>
              <a:spcBef>
                <a:spcPct val="50000"/>
              </a:spcBef>
            </a:pPr>
            <a:r>
              <a:rPr lang="en-US" sz="2400">
                <a:solidFill>
                  <a:srgbClr val="6600CC"/>
                </a:solidFill>
              </a:rPr>
              <a:t>Determine the inputs, outputs, and other components of the problem.</a:t>
            </a:r>
          </a:p>
          <a:p>
            <a:pPr lvl="1">
              <a:spcBef>
                <a:spcPct val="50000"/>
              </a:spcBef>
            </a:pPr>
            <a:r>
              <a:rPr lang="en-US" sz="2000"/>
              <a:t>Description should be sufficiently specific to allow you to solve the problem.</a:t>
            </a:r>
          </a:p>
        </p:txBody>
      </p:sp>
      <p:pic>
        <p:nvPicPr>
          <p:cNvPr id="12295" name="Picture 9" descr="j0078711"/>
          <p:cNvPicPr>
            <a:picLocks noChangeAspect="1" noChangeArrowheads="1"/>
          </p:cNvPicPr>
          <p:nvPr/>
        </p:nvPicPr>
        <p:blipFill>
          <a:blip r:embed="rId3" cstate="print"/>
          <a:srcRect/>
          <a:stretch>
            <a:fillRect/>
          </a:stretch>
        </p:blipFill>
        <p:spPr bwMode="auto">
          <a:xfrm>
            <a:off x="5638800" y="1544638"/>
            <a:ext cx="838200" cy="203676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p:spPr>
        <p:txBody>
          <a:bodyPr/>
          <a:lstStyle/>
          <a:p>
            <a:fld id="{A2DDAB6B-76D5-4FC2-973D-550B4C8E231A}" type="slidenum">
              <a:rPr lang="en-US" smtClean="0"/>
              <a:pPr/>
              <a:t>12</a:t>
            </a:fld>
            <a:endParaRPr lang="en-US" smtClean="0"/>
          </a:p>
        </p:txBody>
      </p:sp>
      <p:sp>
        <p:nvSpPr>
          <p:cNvPr id="13316" name="Rectangle 2"/>
          <p:cNvSpPr>
            <a:spLocks noGrp="1" noChangeArrowheads="1"/>
          </p:cNvSpPr>
          <p:nvPr>
            <p:ph type="title"/>
          </p:nvPr>
        </p:nvSpPr>
        <p:spPr/>
        <p:txBody>
          <a:bodyPr/>
          <a:lstStyle/>
          <a:p>
            <a:pPr eaLnBrk="1" hangingPunct="1"/>
            <a:r>
              <a:rPr lang="en-US" dirty="0" smtClean="0">
                <a:solidFill>
                  <a:srgbClr val="6600CC"/>
                </a:solidFill>
              </a:rPr>
              <a:t>Problem Solving Process (2/5)</a:t>
            </a:r>
          </a:p>
        </p:txBody>
      </p:sp>
      <p:sp>
        <p:nvSpPr>
          <p:cNvPr id="13317" name="Rectangle 3"/>
          <p:cNvSpPr>
            <a:spLocks noGrp="1" noChangeArrowheads="1"/>
          </p:cNvSpPr>
          <p:nvPr>
            <p:ph type="body" idx="1"/>
          </p:nvPr>
        </p:nvSpPr>
        <p:spPr/>
        <p:txBody>
          <a:bodyPr/>
          <a:lstStyle/>
          <a:p>
            <a:pPr eaLnBrk="1" hangingPunct="1"/>
            <a:r>
              <a:rPr lang="en-US" dirty="0" smtClean="0"/>
              <a:t>Analysis</a:t>
            </a:r>
          </a:p>
          <a:p>
            <a:pPr eaLnBrk="1" hangingPunct="1"/>
            <a:r>
              <a:rPr lang="en-US" dirty="0" smtClean="0">
                <a:solidFill>
                  <a:srgbClr val="C00000"/>
                </a:solidFill>
              </a:rPr>
              <a:t>Design</a:t>
            </a:r>
          </a:p>
          <a:p>
            <a:pPr eaLnBrk="1" hangingPunct="1"/>
            <a:r>
              <a:rPr lang="en-US" dirty="0" smtClean="0"/>
              <a:t>Implementation</a:t>
            </a:r>
          </a:p>
          <a:p>
            <a:pPr eaLnBrk="1" hangingPunct="1"/>
            <a:r>
              <a:rPr lang="en-US" dirty="0" smtClean="0"/>
              <a:t>Testing</a:t>
            </a:r>
          </a:p>
          <a:p>
            <a:pPr lvl="1" eaLnBrk="1" hangingPunct="1"/>
            <a:endParaRPr lang="en-US" dirty="0" smtClean="0"/>
          </a:p>
        </p:txBody>
      </p:sp>
      <p:pic>
        <p:nvPicPr>
          <p:cNvPr id="13318" name="Picture 11" descr="j0078805"/>
          <p:cNvPicPr>
            <a:picLocks noChangeAspect="1" noChangeArrowheads="1"/>
          </p:cNvPicPr>
          <p:nvPr/>
        </p:nvPicPr>
        <p:blipFill>
          <a:blip r:embed="rId3" cstate="print"/>
          <a:srcRect/>
          <a:stretch>
            <a:fillRect/>
          </a:stretch>
        </p:blipFill>
        <p:spPr bwMode="auto">
          <a:xfrm>
            <a:off x="5410200" y="1676400"/>
            <a:ext cx="2143125" cy="1912938"/>
          </a:xfrm>
          <a:prstGeom prst="rect">
            <a:avLst/>
          </a:prstGeom>
          <a:noFill/>
          <a:ln w="9525">
            <a:noFill/>
            <a:miter lim="800000"/>
            <a:headEnd/>
            <a:tailEnd/>
          </a:ln>
        </p:spPr>
      </p:pic>
      <p:sp>
        <p:nvSpPr>
          <p:cNvPr id="7" name="Text Box 10"/>
          <p:cNvSpPr txBox="1">
            <a:spLocks noChangeArrowheads="1"/>
          </p:cNvSpPr>
          <p:nvPr/>
        </p:nvSpPr>
        <p:spPr bwMode="auto">
          <a:xfrm>
            <a:off x="1066800" y="3810000"/>
            <a:ext cx="7620000" cy="830997"/>
          </a:xfrm>
          <a:prstGeom prst="rect">
            <a:avLst/>
          </a:prstGeom>
          <a:noFill/>
          <a:ln w="9525">
            <a:noFill/>
            <a:miter lim="800000"/>
            <a:headEnd/>
            <a:tailEnd/>
          </a:ln>
        </p:spPr>
        <p:txBody>
          <a:bodyPr>
            <a:spAutoFit/>
          </a:bodyPr>
          <a:lstStyle/>
          <a:p>
            <a:pPr>
              <a:spcBef>
                <a:spcPct val="50000"/>
              </a:spcBef>
            </a:pPr>
            <a:r>
              <a:rPr lang="en-US" sz="2400" dirty="0">
                <a:solidFill>
                  <a:srgbClr val="6600CC"/>
                </a:solidFill>
              </a:rPr>
              <a:t>Describe the components and associated processes for solving the problem</a:t>
            </a:r>
            <a:r>
              <a:rPr lang="en-US" sz="2400" dirty="0" smtClean="0">
                <a:solidFill>
                  <a:srgbClr val="6600CC"/>
                </a:solidFill>
              </a:rPr>
              <a:t>.</a:t>
            </a:r>
            <a:endParaRPr lang="en-US" sz="2400" dirty="0">
              <a:solidFill>
                <a:srgbClr val="6600CC"/>
              </a:solidFill>
            </a:endParaRPr>
          </a:p>
        </p:txBody>
      </p:sp>
      <p:sp>
        <p:nvSpPr>
          <p:cNvPr id="8"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nvPr>
        </p:nvSpPr>
        <p:spPr>
          <a:noFill/>
        </p:spPr>
        <p:txBody>
          <a:bodyPr/>
          <a:lstStyle/>
          <a:p>
            <a:fld id="{B440AF9E-938B-4B96-8993-CB6E22DFF311}" type="slidenum">
              <a:rPr lang="en-US" smtClean="0"/>
              <a:pPr/>
              <a:t>13</a:t>
            </a:fld>
            <a:endParaRPr lang="en-US" smtClean="0"/>
          </a:p>
        </p:txBody>
      </p:sp>
      <p:sp>
        <p:nvSpPr>
          <p:cNvPr id="14340" name="Rectangle 2"/>
          <p:cNvSpPr>
            <a:spLocks noGrp="1" noChangeArrowheads="1"/>
          </p:cNvSpPr>
          <p:nvPr>
            <p:ph type="title"/>
          </p:nvPr>
        </p:nvSpPr>
        <p:spPr/>
        <p:txBody>
          <a:bodyPr/>
          <a:lstStyle/>
          <a:p>
            <a:pPr eaLnBrk="1" hangingPunct="1"/>
            <a:r>
              <a:rPr lang="en-US" dirty="0" smtClean="0">
                <a:solidFill>
                  <a:srgbClr val="6600CC"/>
                </a:solidFill>
              </a:rPr>
              <a:t>Problem Solving Process (3/5)</a:t>
            </a:r>
          </a:p>
        </p:txBody>
      </p:sp>
      <p:sp>
        <p:nvSpPr>
          <p:cNvPr id="14341" name="Rectangle 3"/>
          <p:cNvSpPr>
            <a:spLocks noGrp="1" noChangeArrowheads="1"/>
          </p:cNvSpPr>
          <p:nvPr>
            <p:ph type="body" idx="1"/>
          </p:nvPr>
        </p:nvSpPr>
        <p:spPr/>
        <p:txBody>
          <a:bodyPr/>
          <a:lstStyle/>
          <a:p>
            <a:pPr eaLnBrk="1" hangingPunct="1"/>
            <a:r>
              <a:rPr lang="en-US" dirty="0" smtClean="0"/>
              <a:t>Analysis</a:t>
            </a:r>
          </a:p>
          <a:p>
            <a:pPr eaLnBrk="1" hangingPunct="1"/>
            <a:r>
              <a:rPr lang="en-US" dirty="0" smtClean="0"/>
              <a:t>Design</a:t>
            </a:r>
          </a:p>
          <a:p>
            <a:pPr eaLnBrk="1" hangingPunct="1"/>
            <a:r>
              <a:rPr lang="en-US" dirty="0" smtClean="0">
                <a:solidFill>
                  <a:srgbClr val="C00000"/>
                </a:solidFill>
              </a:rPr>
              <a:t>Implementation</a:t>
            </a:r>
          </a:p>
          <a:p>
            <a:pPr eaLnBrk="1" hangingPunct="1"/>
            <a:r>
              <a:rPr lang="en-US" dirty="0" smtClean="0"/>
              <a:t>Testing</a:t>
            </a:r>
          </a:p>
          <a:p>
            <a:pPr lvl="1" eaLnBrk="1" hangingPunct="1"/>
            <a:endParaRPr lang="en-US" dirty="0" smtClean="0"/>
          </a:p>
        </p:txBody>
      </p:sp>
      <p:pic>
        <p:nvPicPr>
          <p:cNvPr id="14342" name="Picture 11" descr="j0078732"/>
          <p:cNvPicPr>
            <a:picLocks noChangeAspect="1" noChangeArrowheads="1"/>
          </p:cNvPicPr>
          <p:nvPr/>
        </p:nvPicPr>
        <p:blipFill>
          <a:blip r:embed="rId3" cstate="print"/>
          <a:srcRect/>
          <a:stretch>
            <a:fillRect/>
          </a:stretch>
        </p:blipFill>
        <p:spPr bwMode="auto">
          <a:xfrm>
            <a:off x="5715000" y="1752600"/>
            <a:ext cx="1225550" cy="1752600"/>
          </a:xfrm>
          <a:prstGeom prst="rect">
            <a:avLst/>
          </a:prstGeom>
          <a:noFill/>
          <a:ln w="9525">
            <a:noFill/>
            <a:miter lim="800000"/>
            <a:headEnd/>
            <a:tailEnd/>
          </a:ln>
        </p:spPr>
      </p:pic>
      <p:sp>
        <p:nvSpPr>
          <p:cNvPr id="7" name="Text Box 10"/>
          <p:cNvSpPr txBox="1">
            <a:spLocks noChangeArrowheads="1"/>
          </p:cNvSpPr>
          <p:nvPr/>
        </p:nvSpPr>
        <p:spPr bwMode="auto">
          <a:xfrm>
            <a:off x="1066800" y="3886200"/>
            <a:ext cx="7620000" cy="830997"/>
          </a:xfrm>
          <a:prstGeom prst="rect">
            <a:avLst/>
          </a:prstGeom>
          <a:noFill/>
          <a:ln w="9525">
            <a:noFill/>
            <a:miter lim="800000"/>
            <a:headEnd/>
            <a:tailEnd/>
          </a:ln>
        </p:spPr>
        <p:txBody>
          <a:bodyPr>
            <a:spAutoFit/>
          </a:bodyPr>
          <a:lstStyle/>
          <a:p>
            <a:pPr>
              <a:spcBef>
                <a:spcPct val="50000"/>
              </a:spcBef>
            </a:pPr>
            <a:r>
              <a:rPr lang="en-US" sz="2400" dirty="0">
                <a:solidFill>
                  <a:srgbClr val="6600CC"/>
                </a:solidFill>
              </a:rPr>
              <a:t>Develop solutions for the components and use those components to produce an overall solution</a:t>
            </a:r>
            <a:r>
              <a:rPr lang="en-US" sz="2400" dirty="0" smtClean="0">
                <a:solidFill>
                  <a:srgbClr val="6600CC"/>
                </a:solidFill>
              </a:rPr>
              <a:t>.</a:t>
            </a:r>
            <a:endParaRPr lang="en-US" sz="2400" dirty="0">
              <a:solidFill>
                <a:srgbClr val="6600CC"/>
              </a:solidFill>
            </a:endParaRPr>
          </a:p>
        </p:txBody>
      </p:sp>
      <p:sp>
        <p:nvSpPr>
          <p:cNvPr id="8"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a:noFill/>
        </p:spPr>
        <p:txBody>
          <a:bodyPr/>
          <a:lstStyle/>
          <a:p>
            <a:fld id="{36B80D42-4B14-4E14-8CF4-E1E934701857}" type="slidenum">
              <a:rPr lang="en-US" smtClean="0"/>
              <a:pPr/>
              <a:t>14</a:t>
            </a:fld>
            <a:endParaRPr lang="en-US" smtClean="0"/>
          </a:p>
        </p:txBody>
      </p:sp>
      <p:sp>
        <p:nvSpPr>
          <p:cNvPr id="15364" name="Rectangle 2"/>
          <p:cNvSpPr>
            <a:spLocks noGrp="1" noChangeArrowheads="1"/>
          </p:cNvSpPr>
          <p:nvPr>
            <p:ph type="title"/>
          </p:nvPr>
        </p:nvSpPr>
        <p:spPr/>
        <p:txBody>
          <a:bodyPr/>
          <a:lstStyle/>
          <a:p>
            <a:pPr eaLnBrk="1" hangingPunct="1"/>
            <a:r>
              <a:rPr lang="en-US" dirty="0" smtClean="0">
                <a:solidFill>
                  <a:srgbClr val="6600CC"/>
                </a:solidFill>
              </a:rPr>
              <a:t>Problem Solving Process (4/5)</a:t>
            </a:r>
          </a:p>
        </p:txBody>
      </p:sp>
      <p:sp>
        <p:nvSpPr>
          <p:cNvPr id="15365" name="Rectangle 3"/>
          <p:cNvSpPr>
            <a:spLocks noGrp="1" noChangeArrowheads="1"/>
          </p:cNvSpPr>
          <p:nvPr>
            <p:ph type="body" idx="1"/>
          </p:nvPr>
        </p:nvSpPr>
        <p:spPr/>
        <p:txBody>
          <a:bodyPr/>
          <a:lstStyle/>
          <a:p>
            <a:pPr eaLnBrk="1" hangingPunct="1"/>
            <a:r>
              <a:rPr lang="en-US" dirty="0" smtClean="0"/>
              <a:t>Analysis</a:t>
            </a:r>
          </a:p>
          <a:p>
            <a:pPr eaLnBrk="1" hangingPunct="1"/>
            <a:r>
              <a:rPr lang="en-US" dirty="0" smtClean="0"/>
              <a:t>Design</a:t>
            </a:r>
          </a:p>
          <a:p>
            <a:pPr eaLnBrk="1" hangingPunct="1"/>
            <a:r>
              <a:rPr lang="en-US" dirty="0" smtClean="0"/>
              <a:t>Implementation</a:t>
            </a:r>
          </a:p>
          <a:p>
            <a:pPr eaLnBrk="1" hangingPunct="1"/>
            <a:r>
              <a:rPr lang="en-US" dirty="0" smtClean="0">
                <a:solidFill>
                  <a:srgbClr val="C00000"/>
                </a:solidFill>
              </a:rPr>
              <a:t>Testing</a:t>
            </a:r>
          </a:p>
          <a:p>
            <a:pPr lvl="1" eaLnBrk="1" hangingPunct="1"/>
            <a:endParaRPr lang="en-US" dirty="0" smtClean="0"/>
          </a:p>
        </p:txBody>
      </p:sp>
      <p:pic>
        <p:nvPicPr>
          <p:cNvPr id="15366" name="Picture 11" descr="j0078753"/>
          <p:cNvPicPr>
            <a:picLocks noChangeAspect="1" noChangeArrowheads="1"/>
          </p:cNvPicPr>
          <p:nvPr/>
        </p:nvPicPr>
        <p:blipFill>
          <a:blip r:embed="rId3" cstate="print"/>
          <a:srcRect/>
          <a:stretch>
            <a:fillRect/>
          </a:stretch>
        </p:blipFill>
        <p:spPr bwMode="auto">
          <a:xfrm>
            <a:off x="5486400" y="1828800"/>
            <a:ext cx="1649413" cy="1752600"/>
          </a:xfrm>
          <a:prstGeom prst="rect">
            <a:avLst/>
          </a:prstGeom>
          <a:noFill/>
          <a:ln w="9525">
            <a:noFill/>
            <a:miter lim="800000"/>
            <a:headEnd/>
            <a:tailEnd/>
          </a:ln>
        </p:spPr>
      </p:pic>
      <p:sp>
        <p:nvSpPr>
          <p:cNvPr id="7" name="Text Box 10"/>
          <p:cNvSpPr txBox="1">
            <a:spLocks noChangeArrowheads="1"/>
          </p:cNvSpPr>
          <p:nvPr/>
        </p:nvSpPr>
        <p:spPr bwMode="auto">
          <a:xfrm>
            <a:off x="1066800" y="4038600"/>
            <a:ext cx="7620000" cy="457200"/>
          </a:xfrm>
          <a:prstGeom prst="rect">
            <a:avLst/>
          </a:prstGeom>
          <a:noFill/>
          <a:ln w="9525">
            <a:noFill/>
            <a:miter lim="800000"/>
            <a:headEnd/>
            <a:tailEnd/>
          </a:ln>
        </p:spPr>
        <p:txBody>
          <a:bodyPr>
            <a:spAutoFit/>
          </a:bodyPr>
          <a:lstStyle/>
          <a:p>
            <a:pPr marL="457200" indent="-457200">
              <a:spcBef>
                <a:spcPct val="50000"/>
              </a:spcBef>
            </a:pPr>
            <a:r>
              <a:rPr lang="en-US" sz="2400">
                <a:solidFill>
                  <a:srgbClr val="6600CC"/>
                </a:solidFill>
              </a:rPr>
              <a:t>Test the components individually and collectively.</a:t>
            </a:r>
          </a:p>
        </p:txBody>
      </p:sp>
      <p:sp>
        <p:nvSpPr>
          <p:cNvPr id="8"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Slide Number Placeholder 3"/>
          <p:cNvSpPr>
            <a:spLocks noGrp="1"/>
          </p:cNvSpPr>
          <p:nvPr>
            <p:ph type="sldNum" sz="quarter" idx="10"/>
          </p:nvPr>
        </p:nvSpPr>
        <p:spPr>
          <a:noFill/>
        </p:spPr>
        <p:txBody>
          <a:bodyPr/>
          <a:lstStyle/>
          <a:p>
            <a:fld id="{C2A77E1B-4796-4EB3-85C5-2C3DE9B7AD07}" type="slidenum">
              <a:rPr lang="en-US" smtClean="0"/>
              <a:pPr/>
              <a:t>15</a:t>
            </a:fld>
            <a:endParaRPr lang="en-US" smtClean="0"/>
          </a:p>
        </p:txBody>
      </p:sp>
      <p:sp>
        <p:nvSpPr>
          <p:cNvPr id="1030" name="Rectangle 2"/>
          <p:cNvSpPr>
            <a:spLocks noGrp="1" noChangeArrowheads="1"/>
          </p:cNvSpPr>
          <p:nvPr>
            <p:ph type="title"/>
          </p:nvPr>
        </p:nvSpPr>
        <p:spPr/>
        <p:txBody>
          <a:bodyPr/>
          <a:lstStyle/>
          <a:p>
            <a:pPr eaLnBrk="1" hangingPunct="1"/>
            <a:r>
              <a:rPr lang="en-US" dirty="0" smtClean="0">
                <a:solidFill>
                  <a:srgbClr val="6600CC"/>
                </a:solidFill>
              </a:rPr>
              <a:t>Problem Solving Process (5/5)</a:t>
            </a:r>
          </a:p>
        </p:txBody>
      </p:sp>
      <p:sp>
        <p:nvSpPr>
          <p:cNvPr id="7"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grpSp>
        <p:nvGrpSpPr>
          <p:cNvPr id="9" name="Group 29"/>
          <p:cNvGrpSpPr>
            <a:grpSpLocks/>
          </p:cNvGrpSpPr>
          <p:nvPr/>
        </p:nvGrpSpPr>
        <p:grpSpPr bwMode="auto">
          <a:xfrm>
            <a:off x="990600" y="1447800"/>
            <a:ext cx="7523162" cy="3875088"/>
            <a:chOff x="744538" y="1658938"/>
            <a:chExt cx="7523162" cy="3875087"/>
          </a:xfrm>
        </p:grpSpPr>
        <p:grpSp>
          <p:nvGrpSpPr>
            <p:cNvPr id="10" name="Group 58"/>
            <p:cNvGrpSpPr>
              <a:grpSpLocks/>
            </p:cNvGrpSpPr>
            <p:nvPr/>
          </p:nvGrpSpPr>
          <p:grpSpPr bwMode="auto">
            <a:xfrm>
              <a:off x="3228975" y="1838325"/>
              <a:ext cx="3060700" cy="3524249"/>
              <a:chOff x="3512270" y="1838226"/>
              <a:chExt cx="3059788" cy="3525095"/>
            </a:xfrm>
          </p:grpSpPr>
          <p:sp>
            <p:nvSpPr>
              <p:cNvPr id="16" name="TextBox 15"/>
              <p:cNvSpPr txBox="1"/>
              <p:nvPr/>
            </p:nvSpPr>
            <p:spPr>
              <a:xfrm>
                <a:off x="3521697" y="1838226"/>
                <a:ext cx="2139884" cy="400110"/>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n-US" sz="2000" dirty="0">
                    <a:solidFill>
                      <a:srgbClr val="FFFFFF"/>
                    </a:solidFill>
                  </a:rPr>
                  <a:t>Analysis</a:t>
                </a:r>
                <a:endParaRPr lang="en-SG" sz="2000" dirty="0">
                  <a:solidFill>
                    <a:srgbClr val="FFFFFF"/>
                  </a:solidFill>
                </a:endParaRPr>
              </a:p>
            </p:txBody>
          </p:sp>
          <p:sp>
            <p:nvSpPr>
              <p:cNvPr id="17" name="TextBox 16"/>
              <p:cNvSpPr txBox="1"/>
              <p:nvPr/>
            </p:nvSpPr>
            <p:spPr>
              <a:xfrm>
                <a:off x="3512270" y="2867320"/>
                <a:ext cx="2158739" cy="400110"/>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n-US" sz="2000" dirty="0">
                    <a:solidFill>
                      <a:srgbClr val="FFFFFF"/>
                    </a:solidFill>
                  </a:rPr>
                  <a:t>Design</a:t>
                </a:r>
                <a:endParaRPr lang="en-SG" sz="2000" dirty="0">
                  <a:solidFill>
                    <a:srgbClr val="FFFFFF"/>
                  </a:solidFill>
                </a:endParaRPr>
              </a:p>
            </p:txBody>
          </p:sp>
          <p:sp>
            <p:nvSpPr>
              <p:cNvPr id="18" name="TextBox 17"/>
              <p:cNvSpPr txBox="1"/>
              <p:nvPr/>
            </p:nvSpPr>
            <p:spPr>
              <a:xfrm>
                <a:off x="3512270" y="3924692"/>
                <a:ext cx="2158738" cy="400110"/>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n-US" sz="2000" dirty="0">
                    <a:solidFill>
                      <a:srgbClr val="FFFFFF"/>
                    </a:solidFill>
                  </a:rPr>
                  <a:t>Implementation</a:t>
                </a:r>
                <a:endParaRPr lang="en-SG" sz="2000" dirty="0">
                  <a:solidFill>
                    <a:srgbClr val="FFFFFF"/>
                  </a:solidFill>
                </a:endParaRPr>
              </a:p>
            </p:txBody>
          </p:sp>
          <p:sp>
            <p:nvSpPr>
              <p:cNvPr id="19" name="TextBox 18"/>
              <p:cNvSpPr txBox="1"/>
              <p:nvPr/>
            </p:nvSpPr>
            <p:spPr>
              <a:xfrm>
                <a:off x="3512270" y="4963211"/>
                <a:ext cx="2158738" cy="400110"/>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algn="ctr">
                  <a:defRPr/>
                </a:pPr>
                <a:r>
                  <a:rPr lang="en-US" sz="2000">
                    <a:solidFill>
                      <a:srgbClr val="FFFFFF"/>
                    </a:solidFill>
                  </a:rPr>
                  <a:t>Testing</a:t>
                </a:r>
                <a:endParaRPr lang="en-SG" sz="2000">
                  <a:solidFill>
                    <a:srgbClr val="FFFFFF"/>
                  </a:solidFill>
                </a:endParaRPr>
              </a:p>
            </p:txBody>
          </p:sp>
          <p:cxnSp>
            <p:nvCxnSpPr>
              <p:cNvPr id="20" name="Straight Arrow Connector 12"/>
              <p:cNvCxnSpPr>
                <a:cxnSpLocks noChangeShapeType="1"/>
              </p:cNvCxnSpPr>
              <p:nvPr/>
            </p:nvCxnSpPr>
            <p:spPr bwMode="auto">
              <a:xfrm rot="5400000">
                <a:off x="4313549" y="2559377"/>
                <a:ext cx="556181" cy="1588"/>
              </a:xfrm>
              <a:prstGeom prst="straightConnector1">
                <a:avLst/>
              </a:prstGeom>
              <a:noFill/>
              <a:ln w="28575" cap="sq" algn="ctr">
                <a:solidFill>
                  <a:schemeClr val="tx1"/>
                </a:solidFill>
                <a:round/>
                <a:headEnd type="triangle" w="lg" len="med"/>
                <a:tailEnd type="triangle" w="lg" len="med"/>
              </a:ln>
            </p:spPr>
          </p:cxnSp>
          <p:cxnSp>
            <p:nvCxnSpPr>
              <p:cNvPr id="21" name="Straight Arrow Connector 14"/>
              <p:cNvCxnSpPr>
                <a:cxnSpLocks noChangeShapeType="1"/>
              </p:cNvCxnSpPr>
              <p:nvPr/>
            </p:nvCxnSpPr>
            <p:spPr bwMode="auto">
              <a:xfrm rot="5400000">
                <a:off x="4313549" y="3597898"/>
                <a:ext cx="556181" cy="1588"/>
              </a:xfrm>
              <a:prstGeom prst="straightConnector1">
                <a:avLst/>
              </a:prstGeom>
              <a:noFill/>
              <a:ln w="28575" cap="sq" algn="ctr">
                <a:solidFill>
                  <a:schemeClr val="tx1"/>
                </a:solidFill>
                <a:round/>
                <a:headEnd type="triangle" w="lg" len="med"/>
                <a:tailEnd type="triangle" w="lg" len="med"/>
              </a:ln>
            </p:spPr>
          </p:cxnSp>
          <p:cxnSp>
            <p:nvCxnSpPr>
              <p:cNvPr id="22" name="Straight Arrow Connector 15"/>
              <p:cNvCxnSpPr>
                <a:cxnSpLocks noChangeShapeType="1"/>
              </p:cNvCxnSpPr>
              <p:nvPr/>
            </p:nvCxnSpPr>
            <p:spPr bwMode="auto">
              <a:xfrm rot="5400000">
                <a:off x="4313549" y="4644273"/>
                <a:ext cx="556181" cy="1588"/>
              </a:xfrm>
              <a:prstGeom prst="straightConnector1">
                <a:avLst/>
              </a:prstGeom>
              <a:noFill/>
              <a:ln w="28575" cap="sq" algn="ctr">
                <a:solidFill>
                  <a:schemeClr val="tx1"/>
                </a:solidFill>
                <a:round/>
                <a:headEnd type="triangle" w="lg" len="med"/>
                <a:tailEnd type="triangle" w="lg" len="med"/>
              </a:ln>
            </p:spPr>
          </p:cxnSp>
          <p:cxnSp>
            <p:nvCxnSpPr>
              <p:cNvPr id="23" name="Straight Connector 26"/>
              <p:cNvCxnSpPr>
                <a:cxnSpLocks noChangeShapeType="1"/>
              </p:cNvCxnSpPr>
              <p:nvPr/>
            </p:nvCxnSpPr>
            <p:spPr bwMode="auto">
              <a:xfrm>
                <a:off x="5674936" y="4128940"/>
                <a:ext cx="292231" cy="0"/>
              </a:xfrm>
              <a:prstGeom prst="line">
                <a:avLst/>
              </a:prstGeom>
              <a:noFill/>
              <a:ln w="28575" cap="sq" algn="ctr">
                <a:solidFill>
                  <a:schemeClr val="tx1"/>
                </a:solidFill>
                <a:round/>
                <a:headEnd type="none" w="sm" len="sm"/>
                <a:tailEnd type="none" w="sm" len="sm"/>
              </a:ln>
            </p:spPr>
          </p:cxnSp>
          <p:cxnSp>
            <p:nvCxnSpPr>
              <p:cNvPr id="24" name="Straight Connector 29"/>
              <p:cNvCxnSpPr>
                <a:cxnSpLocks noChangeShapeType="1"/>
              </p:cNvCxnSpPr>
              <p:nvPr/>
            </p:nvCxnSpPr>
            <p:spPr bwMode="auto">
              <a:xfrm rot="5400000" flipH="1" flipV="1">
                <a:off x="4977352" y="3120272"/>
                <a:ext cx="1998482" cy="0"/>
              </a:xfrm>
              <a:prstGeom prst="line">
                <a:avLst/>
              </a:prstGeom>
              <a:noFill/>
              <a:ln w="28575" cap="sq" algn="ctr">
                <a:solidFill>
                  <a:schemeClr val="tx1"/>
                </a:solidFill>
                <a:round/>
                <a:headEnd type="none" w="sm" len="sm"/>
                <a:tailEnd type="none" w="sm" len="sm"/>
              </a:ln>
            </p:spPr>
          </p:cxnSp>
          <p:cxnSp>
            <p:nvCxnSpPr>
              <p:cNvPr id="25" name="Straight Connector 31"/>
              <p:cNvCxnSpPr>
                <a:cxnSpLocks noChangeShapeType="1"/>
              </p:cNvCxnSpPr>
              <p:nvPr/>
            </p:nvCxnSpPr>
            <p:spPr bwMode="auto">
              <a:xfrm rot="10800000">
                <a:off x="5656082" y="2111604"/>
                <a:ext cx="320514" cy="0"/>
              </a:xfrm>
              <a:prstGeom prst="line">
                <a:avLst/>
              </a:prstGeom>
              <a:noFill/>
              <a:ln w="28575" cap="sq" algn="ctr">
                <a:solidFill>
                  <a:schemeClr val="tx1"/>
                </a:solidFill>
                <a:round/>
                <a:headEnd type="none" w="lg" len="med"/>
                <a:tailEnd type="triangle" w="med" len="med"/>
              </a:ln>
            </p:spPr>
          </p:cxnSp>
          <p:cxnSp>
            <p:nvCxnSpPr>
              <p:cNvPr id="26" name="Straight Connector 35"/>
              <p:cNvCxnSpPr>
                <a:cxnSpLocks noChangeShapeType="1"/>
              </p:cNvCxnSpPr>
              <p:nvPr/>
            </p:nvCxnSpPr>
            <p:spPr bwMode="auto">
              <a:xfrm>
                <a:off x="5667080" y="5073191"/>
                <a:ext cx="554611" cy="0"/>
              </a:xfrm>
              <a:prstGeom prst="line">
                <a:avLst/>
              </a:prstGeom>
              <a:noFill/>
              <a:ln w="28575" cap="sq" algn="ctr">
                <a:solidFill>
                  <a:srgbClr val="006600"/>
                </a:solidFill>
                <a:round/>
                <a:headEnd type="none" w="sm" len="sm"/>
                <a:tailEnd type="none" w="sm" len="sm"/>
              </a:ln>
            </p:spPr>
          </p:cxnSp>
          <p:cxnSp>
            <p:nvCxnSpPr>
              <p:cNvPr id="27" name="Straight Connector 37"/>
              <p:cNvCxnSpPr>
                <a:cxnSpLocks noChangeShapeType="1"/>
              </p:cNvCxnSpPr>
              <p:nvPr/>
            </p:nvCxnSpPr>
            <p:spPr bwMode="auto">
              <a:xfrm rot="5400000" flipH="1" flipV="1">
                <a:off x="4661558" y="3502058"/>
                <a:ext cx="3120272" cy="0"/>
              </a:xfrm>
              <a:prstGeom prst="line">
                <a:avLst/>
              </a:prstGeom>
              <a:noFill/>
              <a:ln w="28575" cap="sq" algn="ctr">
                <a:solidFill>
                  <a:srgbClr val="006600"/>
                </a:solidFill>
                <a:round/>
                <a:headEnd type="none" w="sm" len="sm"/>
                <a:tailEnd type="none" w="sm" len="sm"/>
              </a:ln>
            </p:spPr>
          </p:cxnSp>
          <p:cxnSp>
            <p:nvCxnSpPr>
              <p:cNvPr id="28" name="Straight Connector 41"/>
              <p:cNvCxnSpPr>
                <a:cxnSpLocks noChangeShapeType="1"/>
              </p:cNvCxnSpPr>
              <p:nvPr/>
            </p:nvCxnSpPr>
            <p:spPr bwMode="auto">
              <a:xfrm rot="10800000">
                <a:off x="5657657" y="1943493"/>
                <a:ext cx="564034" cy="0"/>
              </a:xfrm>
              <a:prstGeom prst="line">
                <a:avLst/>
              </a:prstGeom>
              <a:noFill/>
              <a:ln w="28575" cap="sq" algn="ctr">
                <a:solidFill>
                  <a:srgbClr val="006600"/>
                </a:solidFill>
                <a:round/>
                <a:headEnd type="none" w="lg" len="med"/>
                <a:tailEnd type="triangle" w="med" len="med"/>
              </a:ln>
            </p:spPr>
          </p:cxnSp>
          <p:cxnSp>
            <p:nvCxnSpPr>
              <p:cNvPr id="29" name="Straight Connector 48"/>
              <p:cNvCxnSpPr>
                <a:cxnSpLocks noChangeShapeType="1"/>
              </p:cNvCxnSpPr>
              <p:nvPr/>
            </p:nvCxnSpPr>
            <p:spPr bwMode="auto">
              <a:xfrm>
                <a:off x="5678078" y="5235018"/>
                <a:ext cx="882978" cy="0"/>
              </a:xfrm>
              <a:prstGeom prst="line">
                <a:avLst/>
              </a:prstGeom>
              <a:noFill/>
              <a:ln w="28575" cap="sq" algn="ctr">
                <a:solidFill>
                  <a:srgbClr val="800000"/>
                </a:solidFill>
                <a:round/>
                <a:headEnd type="none" w="sm" len="sm"/>
                <a:tailEnd type="none" w="sm" len="sm"/>
              </a:ln>
            </p:spPr>
          </p:cxnSp>
          <p:cxnSp>
            <p:nvCxnSpPr>
              <p:cNvPr id="30" name="Straight Connector 50"/>
              <p:cNvCxnSpPr>
                <a:cxnSpLocks noChangeShapeType="1"/>
              </p:cNvCxnSpPr>
              <p:nvPr/>
            </p:nvCxnSpPr>
            <p:spPr bwMode="auto">
              <a:xfrm rot="5400000" flipH="1" flipV="1">
                <a:off x="5496616" y="4148580"/>
                <a:ext cx="2150883" cy="0"/>
              </a:xfrm>
              <a:prstGeom prst="line">
                <a:avLst/>
              </a:prstGeom>
              <a:noFill/>
              <a:ln w="28575" cap="sq" algn="ctr">
                <a:solidFill>
                  <a:srgbClr val="800000"/>
                </a:solidFill>
                <a:round/>
                <a:headEnd type="none" w="sm" len="sm"/>
                <a:tailEnd type="none" w="sm" len="sm"/>
              </a:ln>
            </p:spPr>
          </p:cxnSp>
          <p:cxnSp>
            <p:nvCxnSpPr>
              <p:cNvPr id="31" name="Straight Connector 52"/>
              <p:cNvCxnSpPr>
                <a:cxnSpLocks noChangeShapeType="1"/>
              </p:cNvCxnSpPr>
              <p:nvPr/>
            </p:nvCxnSpPr>
            <p:spPr bwMode="auto">
              <a:xfrm rot="10800000">
                <a:off x="5684364" y="3054284"/>
                <a:ext cx="886121" cy="0"/>
              </a:xfrm>
              <a:prstGeom prst="line">
                <a:avLst/>
              </a:prstGeom>
              <a:noFill/>
              <a:ln w="28575" cap="sq" algn="ctr">
                <a:solidFill>
                  <a:srgbClr val="800000"/>
                </a:solidFill>
                <a:round/>
                <a:headEnd type="none" w="lg" len="med"/>
                <a:tailEnd type="triangle" w="med" len="med"/>
              </a:ln>
            </p:spPr>
          </p:cxnSp>
        </p:grpSp>
        <p:sp>
          <p:nvSpPr>
            <p:cNvPr id="11" name="TextBox 24"/>
            <p:cNvSpPr txBox="1">
              <a:spLocks noChangeArrowheads="1"/>
            </p:cNvSpPr>
            <p:nvPr/>
          </p:nvSpPr>
          <p:spPr bwMode="auto">
            <a:xfrm>
              <a:off x="942975" y="1658938"/>
              <a:ext cx="2139950" cy="646112"/>
            </a:xfrm>
            <a:prstGeom prst="rect">
              <a:avLst/>
            </a:prstGeom>
            <a:noFill/>
            <a:ln w="9525">
              <a:noFill/>
              <a:miter lim="800000"/>
              <a:headEnd/>
              <a:tailEnd/>
            </a:ln>
          </p:spPr>
          <p:txBody>
            <a:bodyPr>
              <a:spAutoFit/>
            </a:bodyPr>
            <a:lstStyle/>
            <a:p>
              <a:pPr algn="ctr"/>
              <a:r>
                <a:rPr lang="en-US" i="1"/>
                <a:t>Determine problem features</a:t>
              </a:r>
            </a:p>
          </p:txBody>
        </p:sp>
        <p:sp>
          <p:nvSpPr>
            <p:cNvPr id="12" name="TextBox 25"/>
            <p:cNvSpPr txBox="1">
              <a:spLocks noChangeArrowheads="1"/>
            </p:cNvSpPr>
            <p:nvPr/>
          </p:nvSpPr>
          <p:spPr bwMode="auto">
            <a:xfrm>
              <a:off x="942975" y="2773363"/>
              <a:ext cx="2139950" cy="368300"/>
            </a:xfrm>
            <a:prstGeom prst="rect">
              <a:avLst/>
            </a:prstGeom>
            <a:noFill/>
            <a:ln w="9525">
              <a:noFill/>
              <a:miter lim="800000"/>
              <a:headEnd/>
              <a:tailEnd/>
            </a:ln>
          </p:spPr>
          <p:txBody>
            <a:bodyPr>
              <a:spAutoFit/>
            </a:bodyPr>
            <a:lstStyle/>
            <a:p>
              <a:pPr algn="ctr"/>
              <a:r>
                <a:rPr lang="en-US" i="1"/>
                <a:t>Write algorithm</a:t>
              </a:r>
            </a:p>
          </p:txBody>
        </p:sp>
        <p:sp>
          <p:nvSpPr>
            <p:cNvPr id="13" name="TextBox 26"/>
            <p:cNvSpPr txBox="1">
              <a:spLocks noChangeArrowheads="1"/>
            </p:cNvSpPr>
            <p:nvPr/>
          </p:nvSpPr>
          <p:spPr bwMode="auto">
            <a:xfrm>
              <a:off x="942975" y="3830638"/>
              <a:ext cx="2139950" cy="369887"/>
            </a:xfrm>
            <a:prstGeom prst="rect">
              <a:avLst/>
            </a:prstGeom>
            <a:noFill/>
            <a:ln w="9525">
              <a:noFill/>
              <a:miter lim="800000"/>
              <a:headEnd/>
              <a:tailEnd/>
            </a:ln>
          </p:spPr>
          <p:txBody>
            <a:bodyPr>
              <a:spAutoFit/>
            </a:bodyPr>
            <a:lstStyle/>
            <a:p>
              <a:pPr algn="ctr"/>
              <a:r>
                <a:rPr lang="en-US" i="1"/>
                <a:t>Produce code</a:t>
              </a:r>
            </a:p>
          </p:txBody>
        </p:sp>
        <p:sp>
          <p:nvSpPr>
            <p:cNvPr id="14" name="TextBox 27"/>
            <p:cNvSpPr txBox="1">
              <a:spLocks noChangeArrowheads="1"/>
            </p:cNvSpPr>
            <p:nvPr/>
          </p:nvSpPr>
          <p:spPr bwMode="auto">
            <a:xfrm>
              <a:off x="744538" y="4887913"/>
              <a:ext cx="2535237" cy="646112"/>
            </a:xfrm>
            <a:prstGeom prst="rect">
              <a:avLst/>
            </a:prstGeom>
            <a:noFill/>
            <a:ln w="9525">
              <a:noFill/>
              <a:miter lim="800000"/>
              <a:headEnd/>
              <a:tailEnd/>
            </a:ln>
          </p:spPr>
          <p:txBody>
            <a:bodyPr>
              <a:spAutoFit/>
            </a:bodyPr>
            <a:lstStyle/>
            <a:p>
              <a:pPr algn="ctr"/>
              <a:r>
                <a:rPr lang="en-US" i="1"/>
                <a:t>Check for correctness and efficiency</a:t>
              </a:r>
            </a:p>
          </p:txBody>
        </p:sp>
        <p:sp>
          <p:nvSpPr>
            <p:cNvPr id="15" name="TextBox 28"/>
            <p:cNvSpPr txBox="1">
              <a:spLocks noChangeArrowheads="1"/>
            </p:cNvSpPr>
            <p:nvPr/>
          </p:nvSpPr>
          <p:spPr bwMode="auto">
            <a:xfrm>
              <a:off x="6608763" y="2476500"/>
              <a:ext cx="1658937" cy="646113"/>
            </a:xfrm>
            <a:prstGeom prst="rect">
              <a:avLst/>
            </a:prstGeom>
            <a:noFill/>
            <a:ln w="9525">
              <a:noFill/>
              <a:miter lim="800000"/>
              <a:headEnd/>
              <a:tailEnd/>
            </a:ln>
          </p:spPr>
          <p:txBody>
            <a:bodyPr>
              <a:spAutoFit/>
            </a:bodyPr>
            <a:lstStyle/>
            <a:p>
              <a:pPr algn="ctr"/>
              <a:r>
                <a:rPr lang="en-US" i="1"/>
                <a:t>Rethink as appropriate</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nvPr>
        </p:nvSpPr>
        <p:spPr>
          <a:noFill/>
        </p:spPr>
        <p:txBody>
          <a:bodyPr/>
          <a:lstStyle/>
          <a:p>
            <a:fld id="{00DFF60A-4A9D-4053-885E-D8FDDCCC36A4}" type="slidenum">
              <a:rPr lang="en-US" smtClean="0"/>
              <a:pPr/>
              <a:t>16</a:t>
            </a:fld>
            <a:endParaRPr lang="en-US" smtClean="0"/>
          </a:p>
        </p:txBody>
      </p:sp>
      <p:sp>
        <p:nvSpPr>
          <p:cNvPr id="24580" name="Rectangle 2"/>
          <p:cNvSpPr>
            <a:spLocks noGrp="1" noChangeArrowheads="1"/>
          </p:cNvSpPr>
          <p:nvPr>
            <p:ph type="title"/>
          </p:nvPr>
        </p:nvSpPr>
        <p:spPr/>
        <p:txBody>
          <a:bodyPr/>
          <a:lstStyle/>
          <a:p>
            <a:pPr eaLnBrk="1" hangingPunct="1"/>
            <a:r>
              <a:rPr lang="en-US" dirty="0" smtClean="0">
                <a:solidFill>
                  <a:srgbClr val="6600CC"/>
                </a:solidFill>
              </a:rPr>
              <a:t>Algorithmic Problem Solving</a:t>
            </a:r>
          </a:p>
        </p:txBody>
      </p:sp>
      <p:sp>
        <p:nvSpPr>
          <p:cNvPr id="20485" name="Rectangle 3"/>
          <p:cNvSpPr>
            <a:spLocks noGrp="1" noChangeArrowheads="1"/>
          </p:cNvSpPr>
          <p:nvPr>
            <p:ph type="body" idx="1"/>
          </p:nvPr>
        </p:nvSpPr>
        <p:spPr/>
        <p:txBody>
          <a:bodyPr/>
          <a:lstStyle/>
          <a:p>
            <a:pPr eaLnBrk="1" hangingPunct="1"/>
            <a:r>
              <a:rPr lang="en-US" sz="2800" dirty="0" smtClean="0"/>
              <a:t>An </a:t>
            </a:r>
            <a:r>
              <a:rPr lang="en-US" sz="2800" dirty="0" smtClean="0">
                <a:solidFill>
                  <a:srgbClr val="C00000"/>
                </a:solidFill>
              </a:rPr>
              <a:t>algorithm</a:t>
            </a:r>
            <a:r>
              <a:rPr lang="en-US" sz="2800" dirty="0" smtClean="0"/>
              <a:t> is a well-defined computational procedure consisting of </a:t>
            </a:r>
            <a:r>
              <a:rPr lang="en-US" sz="2800" i="1" dirty="0" smtClean="0"/>
              <a:t>a set of instructions</a:t>
            </a:r>
            <a:r>
              <a:rPr lang="en-US" sz="2800" dirty="0" smtClean="0"/>
              <a:t>, that takes some value or set of values, as </a:t>
            </a:r>
            <a:r>
              <a:rPr lang="en-US" sz="2800" i="1" dirty="0" smtClean="0"/>
              <a:t>input</a:t>
            </a:r>
            <a:r>
              <a:rPr lang="en-US" sz="2800" dirty="0" smtClean="0"/>
              <a:t>, and produces some value or set of values, as </a:t>
            </a:r>
            <a:r>
              <a:rPr lang="en-US" sz="2800" i="1" dirty="0" smtClean="0"/>
              <a:t>output</a:t>
            </a:r>
            <a:r>
              <a:rPr lang="en-US" sz="2800" dirty="0" smtClean="0"/>
              <a:t>.</a:t>
            </a:r>
          </a:p>
          <a:p>
            <a:pPr lvl="2" eaLnBrk="1" hangingPunct="1"/>
            <a:endParaRPr lang="en-US" dirty="0" smtClean="0"/>
          </a:p>
          <a:p>
            <a:pPr lvl="1" eaLnBrk="1" hangingPunct="1"/>
            <a:endParaRPr lang="en-US" dirty="0" smtClean="0"/>
          </a:p>
        </p:txBody>
      </p:sp>
      <p:grpSp>
        <p:nvGrpSpPr>
          <p:cNvPr id="2" name="Group 8"/>
          <p:cNvGrpSpPr>
            <a:grpSpLocks/>
          </p:cNvGrpSpPr>
          <p:nvPr/>
        </p:nvGrpSpPr>
        <p:grpSpPr bwMode="auto">
          <a:xfrm>
            <a:off x="1828800" y="3200400"/>
            <a:ext cx="5372100" cy="609600"/>
            <a:chOff x="1104" y="2160"/>
            <a:chExt cx="3384" cy="384"/>
          </a:xfrm>
        </p:grpSpPr>
        <p:sp>
          <p:nvSpPr>
            <p:cNvPr id="24584" name="Text Box 9"/>
            <p:cNvSpPr txBox="1">
              <a:spLocks noChangeArrowheads="1"/>
            </p:cNvSpPr>
            <p:nvPr/>
          </p:nvSpPr>
          <p:spPr bwMode="auto">
            <a:xfrm>
              <a:off x="2304" y="2160"/>
              <a:ext cx="864" cy="384"/>
            </a:xfrm>
            <a:prstGeom prst="rect">
              <a:avLst/>
            </a:prstGeom>
            <a:noFill/>
            <a:ln w="9525">
              <a:solidFill>
                <a:srgbClr val="000000"/>
              </a:solidFill>
              <a:miter lim="800000"/>
              <a:headEnd/>
              <a:tailEnd/>
            </a:ln>
          </p:spPr>
          <p:txBody>
            <a:bodyPr anchor="ctr"/>
            <a:lstStyle/>
            <a:p>
              <a:pPr algn="ctr">
                <a:spcBef>
                  <a:spcPts val="600"/>
                </a:spcBef>
                <a:spcAft>
                  <a:spcPts val="600"/>
                </a:spcAft>
              </a:pPr>
              <a:r>
                <a:rPr lang="en-US" dirty="0"/>
                <a:t>Algorithm</a:t>
              </a:r>
            </a:p>
          </p:txBody>
        </p:sp>
        <p:sp>
          <p:nvSpPr>
            <p:cNvPr id="24585" name="Text Box 10"/>
            <p:cNvSpPr txBox="1">
              <a:spLocks noChangeArrowheads="1"/>
            </p:cNvSpPr>
            <p:nvPr/>
          </p:nvSpPr>
          <p:spPr bwMode="auto">
            <a:xfrm>
              <a:off x="1104" y="2232"/>
              <a:ext cx="648" cy="240"/>
            </a:xfrm>
            <a:prstGeom prst="rect">
              <a:avLst/>
            </a:prstGeom>
            <a:noFill/>
            <a:ln w="9525">
              <a:noFill/>
              <a:miter lim="800000"/>
              <a:headEnd/>
              <a:tailEnd/>
            </a:ln>
          </p:spPr>
          <p:txBody>
            <a:bodyPr/>
            <a:lstStyle/>
            <a:p>
              <a:pPr algn="ctr">
                <a:spcBef>
                  <a:spcPts val="600"/>
                </a:spcBef>
              </a:pPr>
              <a:r>
                <a:rPr lang="en-US"/>
                <a:t>Input</a:t>
              </a:r>
            </a:p>
          </p:txBody>
        </p:sp>
        <p:sp>
          <p:nvSpPr>
            <p:cNvPr id="24586" name="AutoShape 11"/>
            <p:cNvSpPr>
              <a:spLocks noChangeArrowheads="1"/>
            </p:cNvSpPr>
            <p:nvPr/>
          </p:nvSpPr>
          <p:spPr bwMode="auto">
            <a:xfrm>
              <a:off x="1680" y="2232"/>
              <a:ext cx="528" cy="240"/>
            </a:xfrm>
            <a:prstGeom prst="rightArrow">
              <a:avLst>
                <a:gd name="adj1" fmla="val 50000"/>
                <a:gd name="adj2" fmla="val 55000"/>
              </a:avLst>
            </a:prstGeom>
            <a:solidFill>
              <a:srgbClr val="CC99FF"/>
            </a:solidFill>
            <a:ln w="9525">
              <a:solidFill>
                <a:srgbClr val="000000"/>
              </a:solidFill>
              <a:miter lim="800000"/>
              <a:headEnd/>
              <a:tailEnd/>
            </a:ln>
          </p:spPr>
          <p:txBody>
            <a:bodyPr/>
            <a:lstStyle/>
            <a:p>
              <a:endParaRPr lang="en-SG"/>
            </a:p>
          </p:txBody>
        </p:sp>
        <p:sp>
          <p:nvSpPr>
            <p:cNvPr id="24587" name="Text Box 12"/>
            <p:cNvSpPr txBox="1">
              <a:spLocks noChangeArrowheads="1"/>
            </p:cNvSpPr>
            <p:nvPr/>
          </p:nvSpPr>
          <p:spPr bwMode="auto">
            <a:xfrm>
              <a:off x="3840" y="2232"/>
              <a:ext cx="648" cy="240"/>
            </a:xfrm>
            <a:prstGeom prst="rect">
              <a:avLst/>
            </a:prstGeom>
            <a:noFill/>
            <a:ln w="9525">
              <a:noFill/>
              <a:miter lim="800000"/>
              <a:headEnd/>
              <a:tailEnd/>
            </a:ln>
          </p:spPr>
          <p:txBody>
            <a:bodyPr/>
            <a:lstStyle/>
            <a:p>
              <a:pPr algn="ctr">
                <a:spcBef>
                  <a:spcPts val="600"/>
                </a:spcBef>
              </a:pPr>
              <a:r>
                <a:rPr lang="en-US"/>
                <a:t>Output</a:t>
              </a:r>
            </a:p>
          </p:txBody>
        </p:sp>
        <p:sp>
          <p:nvSpPr>
            <p:cNvPr id="24588" name="AutoShape 13"/>
            <p:cNvSpPr>
              <a:spLocks noChangeArrowheads="1"/>
            </p:cNvSpPr>
            <p:nvPr/>
          </p:nvSpPr>
          <p:spPr bwMode="auto">
            <a:xfrm>
              <a:off x="3360" y="2232"/>
              <a:ext cx="528" cy="240"/>
            </a:xfrm>
            <a:prstGeom prst="rightArrow">
              <a:avLst>
                <a:gd name="adj1" fmla="val 50000"/>
                <a:gd name="adj2" fmla="val 55000"/>
              </a:avLst>
            </a:prstGeom>
            <a:solidFill>
              <a:srgbClr val="CC99FF"/>
            </a:solidFill>
            <a:ln w="9525">
              <a:solidFill>
                <a:srgbClr val="000000"/>
              </a:solidFill>
              <a:miter lim="800000"/>
              <a:headEnd/>
              <a:tailEnd/>
            </a:ln>
          </p:spPr>
          <p:txBody>
            <a:bodyPr/>
            <a:lstStyle/>
            <a:p>
              <a:endParaRPr lang="en-SG"/>
            </a:p>
          </p:txBody>
        </p:sp>
      </p:grpSp>
      <p:graphicFrame>
        <p:nvGraphicFramePr>
          <p:cNvPr id="13" name="Diagram 12"/>
          <p:cNvGraphicFramePr/>
          <p:nvPr/>
        </p:nvGraphicFramePr>
        <p:xfrm>
          <a:off x="2038350" y="3962400"/>
          <a:ext cx="4953000" cy="2438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485">
                                            <p:txEl>
                                              <p:pRg st="0" end="0"/>
                                            </p:txEl>
                                          </p:spTgt>
                                        </p:tgtEl>
                                        <p:attrNameLst>
                                          <p:attrName>style.visibility</p:attrName>
                                        </p:attrNameLst>
                                      </p:cBhvr>
                                      <p:to>
                                        <p:strVal val="visible"/>
                                      </p:to>
                                    </p:set>
                                    <p:animEffect transition="in" filter="dissolve">
                                      <p:cBhvr>
                                        <p:cTn id="7" dur="500"/>
                                        <p:tgtEl>
                                          <p:spTgt spid="20485">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10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31" presetClass="entr" presetSubtype="0" fill="hold" grpId="0" nodeType="clickEffect">
                                  <p:stCondLst>
                                    <p:cond delay="0"/>
                                  </p:stCondLst>
                                  <p:iterate type="lt">
                                    <p:tmPct val="5000"/>
                                  </p:iterate>
                                  <p:childTnLst>
                                    <p:set>
                                      <p:cBhvr>
                                        <p:cTn id="15" dur="1" fill="hold">
                                          <p:stCondLst>
                                            <p:cond delay="0"/>
                                          </p:stCondLst>
                                        </p:cTn>
                                        <p:tgtEl>
                                          <p:spTgt spid="13"/>
                                        </p:tgtEl>
                                        <p:attrNameLst>
                                          <p:attrName>style.visibility</p:attrName>
                                        </p:attrNameLst>
                                      </p:cBhvr>
                                      <p:to>
                                        <p:strVal val="visible"/>
                                      </p:to>
                                    </p:set>
                                    <p:anim calcmode="lin" valueType="num">
                                      <p:cBhvr>
                                        <p:cTn id="16" dur="1000" fill="hold"/>
                                        <p:tgtEl>
                                          <p:spTgt spid="13"/>
                                        </p:tgtEl>
                                        <p:attrNameLst>
                                          <p:attrName>ppt_w</p:attrName>
                                        </p:attrNameLst>
                                      </p:cBhvr>
                                      <p:tavLst>
                                        <p:tav tm="0">
                                          <p:val>
                                            <p:fltVal val="0"/>
                                          </p:val>
                                        </p:tav>
                                        <p:tav tm="100000">
                                          <p:val>
                                            <p:strVal val="#ppt_w"/>
                                          </p:val>
                                        </p:tav>
                                      </p:tavLst>
                                    </p:anim>
                                    <p:anim calcmode="lin" valueType="num">
                                      <p:cBhvr>
                                        <p:cTn id="17" dur="1000" fill="hold"/>
                                        <p:tgtEl>
                                          <p:spTgt spid="13"/>
                                        </p:tgtEl>
                                        <p:attrNameLst>
                                          <p:attrName>ppt_h</p:attrName>
                                        </p:attrNameLst>
                                      </p:cBhvr>
                                      <p:tavLst>
                                        <p:tav tm="0">
                                          <p:val>
                                            <p:fltVal val="0"/>
                                          </p:val>
                                        </p:tav>
                                        <p:tav tm="100000">
                                          <p:val>
                                            <p:strVal val="#ppt_h"/>
                                          </p:val>
                                        </p:tav>
                                      </p:tavLst>
                                    </p:anim>
                                    <p:anim calcmode="lin" valueType="num">
                                      <p:cBhvr>
                                        <p:cTn id="18" dur="1000" fill="hold"/>
                                        <p:tgtEl>
                                          <p:spTgt spid="13"/>
                                        </p:tgtEl>
                                        <p:attrNameLst>
                                          <p:attrName>style.rotation</p:attrName>
                                        </p:attrNameLst>
                                      </p:cBhvr>
                                      <p:tavLst>
                                        <p:tav tm="0">
                                          <p:val>
                                            <p:fltVal val="90"/>
                                          </p:val>
                                        </p:tav>
                                        <p:tav tm="100000">
                                          <p:val>
                                            <p:fltVal val="0"/>
                                          </p:val>
                                        </p:tav>
                                      </p:tavLst>
                                    </p:anim>
                                    <p:animEffect transition="in" filter="fade">
                                      <p:cBhvr>
                                        <p:cTn id="19"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5" grpId="0" build="p"/>
      <p:bldGraphic spid="13"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nvPr>
        </p:nvSpPr>
        <p:spPr>
          <a:noFill/>
        </p:spPr>
        <p:txBody>
          <a:bodyPr/>
          <a:lstStyle/>
          <a:p>
            <a:fld id="{00DFF60A-4A9D-4053-885E-D8FDDCCC36A4}" type="slidenum">
              <a:rPr lang="en-US" smtClean="0"/>
              <a:pPr/>
              <a:t>17</a:t>
            </a:fld>
            <a:endParaRPr lang="en-US" smtClean="0"/>
          </a:p>
        </p:txBody>
      </p:sp>
      <p:sp>
        <p:nvSpPr>
          <p:cNvPr id="24580" name="Rectangle 2"/>
          <p:cNvSpPr>
            <a:spLocks noGrp="1" noChangeArrowheads="1"/>
          </p:cNvSpPr>
          <p:nvPr>
            <p:ph type="title"/>
          </p:nvPr>
        </p:nvSpPr>
        <p:spPr/>
        <p:txBody>
          <a:bodyPr/>
          <a:lstStyle/>
          <a:p>
            <a:pPr eaLnBrk="1" hangingPunct="1"/>
            <a:r>
              <a:rPr lang="en-US" dirty="0" smtClean="0">
                <a:solidFill>
                  <a:srgbClr val="6600CC"/>
                </a:solidFill>
              </a:rPr>
              <a:t>Programming</a:t>
            </a:r>
          </a:p>
        </p:txBody>
      </p:sp>
      <p:sp>
        <p:nvSpPr>
          <p:cNvPr id="14"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16" name="Rectangle 3"/>
          <p:cNvSpPr txBox="1">
            <a:spLocks noChangeArrowheads="1"/>
          </p:cNvSpPr>
          <p:nvPr/>
        </p:nvSpPr>
        <p:spPr bwMode="auto">
          <a:xfrm>
            <a:off x="5524500" y="1981200"/>
            <a:ext cx="32004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
                <a:schemeClr val="accent1"/>
              </a:buClr>
              <a:buSzPct val="120000"/>
              <a:buFont typeface="Wingdings" pitchFamily="2" charset="2"/>
              <a:buNone/>
              <a:tabLst/>
              <a:defRPr/>
            </a:pPr>
            <a:r>
              <a:rPr kumimoji="0" lang="en-GB" sz="2800" b="0" i="0" u="none" strike="noStrike" kern="0" cap="none" spc="0" normalizeH="0" baseline="0" noProof="0" smtClean="0">
                <a:ln>
                  <a:noFill/>
                </a:ln>
                <a:solidFill>
                  <a:srgbClr val="663300"/>
                </a:solidFill>
                <a:effectLst/>
                <a:uLnTx/>
                <a:uFillTx/>
                <a:latin typeface="Lucida Sans" pitchFamily="34" charset="0"/>
                <a:ea typeface="+mn-ea"/>
                <a:cs typeface="+mn-cs"/>
              </a:rPr>
              <a:t>Java constructs</a:t>
            </a:r>
            <a:r>
              <a:rPr kumimoji="0" lang="en-GB" sz="2800" b="0" i="0" u="none" strike="noStrike" kern="0" cap="none" spc="0" normalizeH="0" baseline="0" noProof="0" smtClean="0">
                <a:ln>
                  <a:noFill/>
                </a:ln>
                <a:solidFill>
                  <a:schemeClr val="tx1"/>
                </a:solidFill>
                <a:effectLst/>
                <a:uLnTx/>
                <a:uFillTx/>
                <a:latin typeface="Lucida Sans" pitchFamily="34" charset="0"/>
                <a:ea typeface="+mn-ea"/>
                <a:cs typeface="+mn-cs"/>
              </a:rPr>
              <a:t> </a:t>
            </a:r>
          </a:p>
        </p:txBody>
      </p:sp>
      <p:sp>
        <p:nvSpPr>
          <p:cNvPr id="17" name="Rectangle 26"/>
          <p:cNvSpPr>
            <a:spLocks noChangeArrowheads="1"/>
          </p:cNvSpPr>
          <p:nvPr/>
        </p:nvSpPr>
        <p:spPr bwMode="auto">
          <a:xfrm>
            <a:off x="5524500" y="3886200"/>
            <a:ext cx="3200400" cy="533400"/>
          </a:xfrm>
          <a:prstGeom prst="rect">
            <a:avLst/>
          </a:prstGeom>
          <a:noFill/>
          <a:ln w="9525">
            <a:noFill/>
            <a:miter lim="800000"/>
            <a:headEnd/>
            <a:tailEnd/>
          </a:ln>
        </p:spPr>
        <p:txBody>
          <a:bodyPr/>
          <a:lstStyle/>
          <a:p>
            <a:pPr algn="ctr">
              <a:spcBef>
                <a:spcPct val="20000"/>
              </a:spcBef>
              <a:buClr>
                <a:schemeClr val="bg2"/>
              </a:buClr>
              <a:buSzPct val="120000"/>
              <a:buFont typeface="Wingdings" pitchFamily="2" charset="2"/>
              <a:buNone/>
            </a:pPr>
            <a:r>
              <a:rPr lang="en-GB" sz="2800">
                <a:solidFill>
                  <a:srgbClr val="0000FF"/>
                </a:solidFill>
                <a:latin typeface="Lucida Sans" pitchFamily="34" charset="0"/>
              </a:rPr>
              <a:t>Problem solving</a:t>
            </a:r>
          </a:p>
        </p:txBody>
      </p:sp>
      <p:sp>
        <p:nvSpPr>
          <p:cNvPr id="18" name="Rectangle 27"/>
          <p:cNvSpPr>
            <a:spLocks noChangeArrowheads="1"/>
          </p:cNvSpPr>
          <p:nvPr/>
        </p:nvSpPr>
        <p:spPr bwMode="auto">
          <a:xfrm>
            <a:off x="5524500" y="5334000"/>
            <a:ext cx="3200400" cy="533400"/>
          </a:xfrm>
          <a:prstGeom prst="rect">
            <a:avLst/>
          </a:prstGeom>
          <a:noFill/>
          <a:ln w="9525">
            <a:noFill/>
            <a:miter lim="800000"/>
            <a:headEnd/>
            <a:tailEnd/>
          </a:ln>
        </p:spPr>
        <p:txBody>
          <a:bodyPr/>
          <a:lstStyle/>
          <a:p>
            <a:pPr algn="ctr">
              <a:spcBef>
                <a:spcPct val="20000"/>
              </a:spcBef>
              <a:buClr>
                <a:schemeClr val="bg2"/>
              </a:buClr>
              <a:buSzPct val="120000"/>
              <a:buFont typeface="Wingdings" pitchFamily="2" charset="2"/>
              <a:buNone/>
            </a:pPr>
            <a:r>
              <a:rPr lang="en-GB" sz="2800">
                <a:solidFill>
                  <a:srgbClr val="663300"/>
                </a:solidFill>
                <a:latin typeface="Lucida Sans" pitchFamily="34" charset="0"/>
              </a:rPr>
              <a:t>Program</a:t>
            </a:r>
            <a:r>
              <a:rPr lang="en-GB" sz="2800">
                <a:latin typeface="Lucida Sans" pitchFamily="34" charset="0"/>
              </a:rPr>
              <a:t> </a:t>
            </a:r>
          </a:p>
        </p:txBody>
      </p:sp>
      <p:sp>
        <p:nvSpPr>
          <p:cNvPr id="19" name="Rectangle 28"/>
          <p:cNvSpPr>
            <a:spLocks noChangeArrowheads="1"/>
          </p:cNvSpPr>
          <p:nvPr/>
        </p:nvSpPr>
        <p:spPr bwMode="auto">
          <a:xfrm>
            <a:off x="3875088" y="2792413"/>
            <a:ext cx="0" cy="0"/>
          </a:xfrm>
          <a:prstGeom prst="rect">
            <a:avLst/>
          </a:prstGeom>
          <a:solidFill>
            <a:srgbClr val="777777"/>
          </a:solidFill>
          <a:ln w="12700" cap="sq">
            <a:noFill/>
            <a:miter lim="800000"/>
            <a:headEnd type="none" w="sm" len="sm"/>
            <a:tailEnd type="none" w="sm" len="sm"/>
          </a:ln>
        </p:spPr>
        <p:txBody>
          <a:bodyPr lIns="0" tIns="0" rIns="0" bIns="0">
            <a:spAutoFit/>
          </a:bodyPr>
          <a:lstStyle/>
          <a:p>
            <a:endParaRPr lang="en-US"/>
          </a:p>
        </p:txBody>
      </p:sp>
      <p:grpSp>
        <p:nvGrpSpPr>
          <p:cNvPr id="20" name="Group 32"/>
          <p:cNvGrpSpPr>
            <a:grpSpLocks/>
          </p:cNvGrpSpPr>
          <p:nvPr/>
        </p:nvGrpSpPr>
        <p:grpSpPr bwMode="auto">
          <a:xfrm>
            <a:off x="838200" y="1295400"/>
            <a:ext cx="4572000" cy="4960938"/>
            <a:chOff x="528" y="816"/>
            <a:chExt cx="2880" cy="3125"/>
          </a:xfrm>
        </p:grpSpPr>
        <p:sp>
          <p:nvSpPr>
            <p:cNvPr id="21" name="AutoShape 25"/>
            <p:cNvSpPr>
              <a:spLocks noChangeArrowheads="1"/>
            </p:cNvSpPr>
            <p:nvPr/>
          </p:nvSpPr>
          <p:spPr bwMode="auto">
            <a:xfrm>
              <a:off x="528" y="816"/>
              <a:ext cx="2880" cy="1968"/>
            </a:xfrm>
            <a:prstGeom prst="downArrowCallout">
              <a:avLst>
                <a:gd name="adj1" fmla="val 36585"/>
                <a:gd name="adj2" fmla="val 36585"/>
                <a:gd name="adj3" fmla="val 16667"/>
                <a:gd name="adj4" fmla="val 66667"/>
              </a:avLst>
            </a:prstGeom>
            <a:gradFill rotWithShape="0">
              <a:gsLst>
                <a:gs pos="0">
                  <a:srgbClr val="CCFFCC"/>
                </a:gs>
                <a:gs pos="100000">
                  <a:srgbClr val="FFFFFF"/>
                </a:gs>
              </a:gsLst>
              <a:lin ang="5400000" scaled="1"/>
            </a:gradFill>
            <a:ln w="25400" cap="sq">
              <a:solidFill>
                <a:schemeClr val="tx1"/>
              </a:solidFill>
              <a:miter lim="800000"/>
              <a:headEnd type="none" w="sm" len="sm"/>
              <a:tailEnd type="none" w="sm" len="sm"/>
            </a:ln>
          </p:spPr>
          <p:txBody>
            <a:bodyPr wrap="none" anchor="ctr"/>
            <a:lstStyle/>
            <a:p>
              <a:endParaRPr lang="en-US"/>
            </a:p>
          </p:txBody>
        </p:sp>
        <p:grpSp>
          <p:nvGrpSpPr>
            <p:cNvPr id="22" name="Group 31"/>
            <p:cNvGrpSpPr>
              <a:grpSpLocks/>
            </p:cNvGrpSpPr>
            <p:nvPr/>
          </p:nvGrpSpPr>
          <p:grpSpPr bwMode="auto">
            <a:xfrm>
              <a:off x="720" y="1008"/>
              <a:ext cx="2496" cy="970"/>
              <a:chOff x="720" y="1008"/>
              <a:chExt cx="2496" cy="970"/>
            </a:xfrm>
          </p:grpSpPr>
          <p:pic>
            <p:nvPicPr>
              <p:cNvPr id="25" name="Picture 7" descr="Saw%20-%20Hack%207"/>
              <p:cNvPicPr>
                <a:picLocks noChangeAspect="1" noChangeArrowheads="1"/>
              </p:cNvPicPr>
              <p:nvPr/>
            </p:nvPicPr>
            <p:blipFill>
              <a:blip r:embed="rId3" cstate="print"/>
              <a:srcRect/>
              <a:stretch>
                <a:fillRect/>
              </a:stretch>
            </p:blipFill>
            <p:spPr bwMode="auto">
              <a:xfrm>
                <a:off x="2112" y="1056"/>
                <a:ext cx="568" cy="643"/>
              </a:xfrm>
              <a:prstGeom prst="rect">
                <a:avLst/>
              </a:prstGeom>
              <a:noFill/>
              <a:ln w="9525">
                <a:noFill/>
                <a:miter lim="800000"/>
                <a:headEnd/>
                <a:tailEnd/>
              </a:ln>
            </p:spPr>
          </p:pic>
          <p:pic>
            <p:nvPicPr>
              <p:cNvPr id="26" name="Picture 11" descr="Chisels"/>
              <p:cNvPicPr>
                <a:picLocks noChangeAspect="1" noChangeArrowheads="1"/>
              </p:cNvPicPr>
              <p:nvPr/>
            </p:nvPicPr>
            <p:blipFill>
              <a:blip r:embed="rId4" cstate="print"/>
              <a:srcRect/>
              <a:stretch>
                <a:fillRect/>
              </a:stretch>
            </p:blipFill>
            <p:spPr bwMode="auto">
              <a:xfrm>
                <a:off x="1488" y="1008"/>
                <a:ext cx="466" cy="672"/>
              </a:xfrm>
              <a:prstGeom prst="rect">
                <a:avLst/>
              </a:prstGeom>
              <a:noFill/>
              <a:ln w="9525">
                <a:noFill/>
                <a:miter lim="800000"/>
                <a:headEnd/>
                <a:tailEnd/>
              </a:ln>
            </p:spPr>
          </p:pic>
          <p:pic>
            <p:nvPicPr>
              <p:cNvPr id="27" name="Picture 15" descr="Drill%20-%20Electric%2017"/>
              <p:cNvPicPr>
                <a:picLocks noChangeAspect="1" noChangeArrowheads="1"/>
              </p:cNvPicPr>
              <p:nvPr/>
            </p:nvPicPr>
            <p:blipFill>
              <a:blip r:embed="rId5" cstate="print"/>
              <a:srcRect/>
              <a:stretch>
                <a:fillRect/>
              </a:stretch>
            </p:blipFill>
            <p:spPr bwMode="auto">
              <a:xfrm>
                <a:off x="2640" y="1440"/>
                <a:ext cx="576" cy="538"/>
              </a:xfrm>
              <a:prstGeom prst="rect">
                <a:avLst/>
              </a:prstGeom>
              <a:noFill/>
              <a:ln w="9525">
                <a:noFill/>
                <a:miter lim="800000"/>
                <a:headEnd/>
                <a:tailEnd/>
              </a:ln>
            </p:spPr>
          </p:pic>
          <p:pic>
            <p:nvPicPr>
              <p:cNvPr id="28" name="Picture 19" descr="Hardware%20Symbol%202"/>
              <p:cNvPicPr>
                <a:picLocks noChangeAspect="1" noChangeArrowheads="1"/>
              </p:cNvPicPr>
              <p:nvPr/>
            </p:nvPicPr>
            <p:blipFill>
              <a:blip r:embed="rId6" cstate="print"/>
              <a:srcRect/>
              <a:stretch>
                <a:fillRect/>
              </a:stretch>
            </p:blipFill>
            <p:spPr bwMode="auto">
              <a:xfrm>
                <a:off x="720" y="1440"/>
                <a:ext cx="768" cy="510"/>
              </a:xfrm>
              <a:prstGeom prst="rect">
                <a:avLst/>
              </a:prstGeom>
              <a:noFill/>
              <a:ln w="9525">
                <a:noFill/>
                <a:miter lim="800000"/>
                <a:headEnd/>
                <a:tailEnd/>
              </a:ln>
            </p:spPr>
          </p:pic>
        </p:grpSp>
        <p:pic>
          <p:nvPicPr>
            <p:cNvPr id="23" name="Picture 23" descr="At%20Work"/>
            <p:cNvPicPr>
              <a:picLocks noChangeAspect="1" noChangeArrowheads="1"/>
            </p:cNvPicPr>
            <p:nvPr/>
          </p:nvPicPr>
          <p:blipFill>
            <a:blip r:embed="rId7" cstate="print"/>
            <a:srcRect/>
            <a:stretch>
              <a:fillRect/>
            </a:stretch>
          </p:blipFill>
          <p:spPr bwMode="auto">
            <a:xfrm>
              <a:off x="1536" y="3120"/>
              <a:ext cx="900" cy="821"/>
            </a:xfrm>
            <a:prstGeom prst="rect">
              <a:avLst/>
            </a:prstGeom>
            <a:noFill/>
            <a:ln w="9525">
              <a:noFill/>
              <a:miter lim="800000"/>
              <a:headEnd/>
              <a:tailEnd/>
            </a:ln>
          </p:spPr>
        </p:pic>
        <p:pic>
          <p:nvPicPr>
            <p:cNvPr id="24" name="Picture 30" descr="lb01p025"/>
            <p:cNvPicPr>
              <a:picLocks noChangeAspect="1" noChangeArrowheads="1"/>
            </p:cNvPicPr>
            <p:nvPr/>
          </p:nvPicPr>
          <p:blipFill>
            <a:blip r:embed="rId8" cstate="print"/>
            <a:srcRect/>
            <a:stretch>
              <a:fillRect/>
            </a:stretch>
          </p:blipFill>
          <p:spPr bwMode="auto">
            <a:xfrm>
              <a:off x="1728" y="2064"/>
              <a:ext cx="490" cy="864"/>
            </a:xfrm>
            <a:prstGeom prst="rect">
              <a:avLst/>
            </a:prstGeom>
            <a:noFill/>
            <a:ln w="9525">
              <a:noFill/>
              <a:miter lim="800000"/>
              <a:headEnd/>
              <a:tailEnd/>
            </a:ln>
          </p:spPr>
        </p:pic>
      </p:grpSp>
      <p:pic>
        <p:nvPicPr>
          <p:cNvPr id="31" name="Picture 30" descr="k3319499v2.jpg"/>
          <p:cNvPicPr>
            <a:picLocks noChangeAspect="1"/>
          </p:cNvPicPr>
          <p:nvPr/>
        </p:nvPicPr>
        <p:blipFill>
          <a:blip r:embed="rId9" cstate="print">
            <a:lum bright="20000" contrast="-30000"/>
          </a:blip>
          <a:stretch>
            <a:fillRect/>
          </a:stretch>
        </p:blipFill>
        <p:spPr>
          <a:xfrm>
            <a:off x="7162800" y="228600"/>
            <a:ext cx="1771650" cy="120472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up)">
                                      <p:cBhvr>
                                        <p:cTn id="7" dur="20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dissolve">
                                      <p:cBhvr>
                                        <p:cTn id="12" dur="500"/>
                                        <p:tgtEl>
                                          <p:spTgt spid="1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dissolve">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dissolve">
                                      <p:cBhvr>
                                        <p:cTn id="2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autoUpdateAnimBg="0"/>
      <p:bldP spid="17" grpId="0" autoUpdateAnimBg="0"/>
      <p:bldP spid="18"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nvPr>
        </p:nvSpPr>
        <p:spPr>
          <a:noFill/>
        </p:spPr>
        <p:txBody>
          <a:bodyPr/>
          <a:lstStyle/>
          <a:p>
            <a:fld id="{00DFF60A-4A9D-4053-885E-D8FDDCCC36A4}" type="slidenum">
              <a:rPr lang="en-US" smtClean="0"/>
              <a:pPr/>
              <a:t>18</a:t>
            </a:fld>
            <a:endParaRPr lang="en-US" smtClean="0"/>
          </a:p>
        </p:txBody>
      </p:sp>
      <p:sp>
        <p:nvSpPr>
          <p:cNvPr id="24580" name="Rectangle 2"/>
          <p:cNvSpPr>
            <a:spLocks noGrp="1" noChangeArrowheads="1"/>
          </p:cNvSpPr>
          <p:nvPr>
            <p:ph type="title"/>
          </p:nvPr>
        </p:nvSpPr>
        <p:spPr/>
        <p:txBody>
          <a:bodyPr/>
          <a:lstStyle/>
          <a:p>
            <a:pPr eaLnBrk="1" hangingPunct="1"/>
            <a:r>
              <a:rPr lang="en-US" dirty="0" smtClean="0">
                <a:solidFill>
                  <a:srgbClr val="6600CC"/>
                </a:solidFill>
              </a:rPr>
              <a:t>A Java Program (Bingo.java)</a:t>
            </a:r>
          </a:p>
        </p:txBody>
      </p:sp>
      <p:sp>
        <p:nvSpPr>
          <p:cNvPr id="14"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19" name="Rectangle 28"/>
          <p:cNvSpPr>
            <a:spLocks noChangeArrowheads="1"/>
          </p:cNvSpPr>
          <p:nvPr/>
        </p:nvSpPr>
        <p:spPr bwMode="auto">
          <a:xfrm>
            <a:off x="3875088" y="2792413"/>
            <a:ext cx="0" cy="0"/>
          </a:xfrm>
          <a:prstGeom prst="rect">
            <a:avLst/>
          </a:prstGeom>
          <a:solidFill>
            <a:srgbClr val="777777"/>
          </a:solidFill>
          <a:ln w="12700" cap="sq">
            <a:noFill/>
            <a:miter lim="800000"/>
            <a:headEnd type="none" w="sm" len="sm"/>
            <a:tailEnd type="none" w="sm" len="sm"/>
          </a:ln>
        </p:spPr>
        <p:txBody>
          <a:bodyPr lIns="0" tIns="0" rIns="0" bIns="0">
            <a:spAutoFit/>
          </a:bodyPr>
          <a:lstStyle/>
          <a:p>
            <a:endParaRPr lang="en-US"/>
          </a:p>
        </p:txBody>
      </p:sp>
      <p:sp>
        <p:nvSpPr>
          <p:cNvPr id="20" name="Rectangle 4"/>
          <p:cNvSpPr txBox="1">
            <a:spLocks noChangeArrowheads="1"/>
          </p:cNvSpPr>
          <p:nvPr/>
        </p:nvSpPr>
        <p:spPr bwMode="auto">
          <a:xfrm>
            <a:off x="1295400" y="1905000"/>
            <a:ext cx="7010400" cy="4267200"/>
          </a:xfrm>
          <a:prstGeom prst="rect">
            <a:avLst/>
          </a:prstGeom>
          <a:noFill/>
          <a:ln w="9525">
            <a:solidFill>
              <a:srgbClr val="FF9900"/>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r>
              <a:rPr kumimoji="0" lang="en-US" sz="1600" b="1" i="1" u="none" strike="noStrike" kern="0" cap="none" spc="0" normalizeH="0" baseline="0" noProof="0" dirty="0" smtClean="0">
                <a:ln>
                  <a:noFill/>
                </a:ln>
                <a:solidFill>
                  <a:srgbClr val="006600"/>
                </a:solidFill>
                <a:effectLst/>
                <a:uLnTx/>
                <a:uFillTx/>
                <a:latin typeface="Lucida Console" pitchFamily="49" charset="0"/>
                <a:ea typeface="+mn-ea"/>
                <a:cs typeface="+mn-cs"/>
              </a:rPr>
              <a:t>	</a:t>
            </a: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r>
              <a:rPr kumimoji="0" lang="en-US" sz="1600" b="1" i="1" u="none" strike="noStrike" kern="0" cap="none" spc="0" normalizeH="0" baseline="0" noProof="0" dirty="0" smtClean="0">
                <a:ln>
                  <a:noFill/>
                </a:ln>
                <a:solidFill>
                  <a:srgbClr val="006600"/>
                </a:solidFill>
                <a:effectLst/>
                <a:uLnTx/>
                <a:uFillTx/>
                <a:latin typeface="Lucida Console" pitchFamily="49" charset="0"/>
                <a:ea typeface="+mn-ea"/>
                <a:cs typeface="+mn-cs"/>
              </a:rPr>
              <a:t>// Display a message.</a:t>
            </a: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endPar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endParaRP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endPar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endParaRP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r>
              <a:rPr kumimoji="0" lang="en-US" sz="1800" b="1" i="0" u="none" strike="noStrike" kern="0" cap="none" spc="0" normalizeH="0" baseline="0" noProof="0" dirty="0" smtClean="0">
                <a:ln>
                  <a:noFill/>
                </a:ln>
                <a:solidFill>
                  <a:srgbClr val="6600CC"/>
                </a:solidFill>
                <a:effectLst/>
                <a:uLnTx/>
                <a:uFillTx/>
                <a:latin typeface="Lucida Console" pitchFamily="49" charset="0"/>
                <a:ea typeface="+mn-ea"/>
                <a:cs typeface="+mn-cs"/>
              </a:rPr>
              <a:t>public class</a:t>
            </a:r>
            <a:r>
              <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rPr>
              <a:t> Bingo {	</a:t>
            </a: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r>
              <a:rPr kumimoji="0" lang="en-US" sz="1800" b="0" i="0" u="none" strike="noStrike" kern="0" cap="none" spc="0" normalizeH="0" baseline="0" noProof="0" dirty="0" smtClean="0">
                <a:ln>
                  <a:noFill/>
                </a:ln>
                <a:solidFill>
                  <a:srgbClr val="006600"/>
                </a:solidFill>
                <a:effectLst/>
                <a:uLnTx/>
                <a:uFillTx/>
                <a:latin typeface="Lucida Console" pitchFamily="49" charset="0"/>
                <a:ea typeface="+mn-ea"/>
                <a:cs typeface="+mn-cs"/>
              </a:rPr>
              <a:t>	</a:t>
            </a:r>
            <a:endParaRPr kumimoji="0" lang="en-US" sz="1400" b="0" i="0" u="none" strike="noStrike" kern="0" cap="none" spc="0" normalizeH="0" baseline="0" noProof="0" dirty="0" smtClean="0">
              <a:ln>
                <a:noFill/>
              </a:ln>
              <a:solidFill>
                <a:srgbClr val="006600"/>
              </a:solidFill>
              <a:effectLst/>
              <a:uLnTx/>
              <a:uFillTx/>
              <a:latin typeface="Lucida Console" pitchFamily="49" charset="0"/>
              <a:ea typeface="+mn-ea"/>
              <a:cs typeface="+mn-cs"/>
            </a:endParaRP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r>
              <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r>
              <a:rPr kumimoji="0" lang="en-US" sz="1800" b="1" i="0" u="none" strike="noStrike" kern="0" cap="none" spc="0" normalizeH="0" baseline="0" noProof="0" dirty="0" smtClean="0">
                <a:ln>
                  <a:noFill/>
                </a:ln>
                <a:solidFill>
                  <a:srgbClr val="6600CC"/>
                </a:solidFill>
                <a:effectLst/>
                <a:uLnTx/>
                <a:uFillTx/>
                <a:latin typeface="Lucida Console" pitchFamily="49" charset="0"/>
                <a:ea typeface="+mn-ea"/>
                <a:cs typeface="+mn-cs"/>
              </a:rPr>
              <a:t>public static void</a:t>
            </a:r>
            <a:r>
              <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rPr>
              <a:t> main(String[] </a:t>
            </a:r>
            <a:r>
              <a:rPr kumimoji="0" lang="en-US" sz="1800" b="0" i="0" u="none" strike="noStrike" kern="0" cap="none" spc="0" normalizeH="0" baseline="0" noProof="0" dirty="0" err="1" smtClean="0">
                <a:ln>
                  <a:noFill/>
                </a:ln>
                <a:solidFill>
                  <a:schemeClr val="tx1"/>
                </a:solidFill>
                <a:effectLst/>
                <a:uLnTx/>
                <a:uFillTx/>
                <a:latin typeface="Lucida Console" pitchFamily="49" charset="0"/>
                <a:ea typeface="+mn-ea"/>
                <a:cs typeface="+mn-cs"/>
              </a:rPr>
              <a:t>args</a:t>
            </a:r>
            <a:r>
              <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endPar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endParaRP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r>
              <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r>
              <a:rPr kumimoji="0" lang="en-US" sz="1800" b="0" i="0" u="none" strike="noStrike" kern="0" cap="none" spc="0" normalizeH="0" baseline="0" noProof="0" dirty="0" err="1" smtClean="0">
                <a:ln>
                  <a:noFill/>
                </a:ln>
                <a:solidFill>
                  <a:schemeClr val="tx1"/>
                </a:solidFill>
                <a:effectLst/>
                <a:uLnTx/>
                <a:uFillTx/>
                <a:latin typeface="Lucida Console" pitchFamily="49" charset="0"/>
                <a:ea typeface="+mn-ea"/>
                <a:cs typeface="+mn-cs"/>
              </a:rPr>
              <a:t>System.out.println</a:t>
            </a:r>
            <a:r>
              <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rPr>
              <a:t>(</a:t>
            </a:r>
            <a:r>
              <a:rPr lang="en-US" kern="0" dirty="0" smtClean="0">
                <a:solidFill>
                  <a:srgbClr val="0000FF"/>
                </a:solidFill>
                <a:latin typeface="Lucida Console" pitchFamily="49" charset="0"/>
                <a:cs typeface="+mn-cs"/>
              </a:rPr>
              <a:t>"</a:t>
            </a:r>
            <a:r>
              <a:rPr kumimoji="0" lang="en-US" sz="1800" b="0" i="0" u="none" strike="noStrike" kern="0" cap="none" spc="0" normalizeH="0" baseline="0" noProof="0" dirty="0" smtClean="0">
                <a:ln>
                  <a:noFill/>
                </a:ln>
                <a:solidFill>
                  <a:srgbClr val="0000FF"/>
                </a:solidFill>
                <a:effectLst/>
                <a:uLnTx/>
                <a:uFillTx/>
                <a:latin typeface="Lucida Console" pitchFamily="49" charset="0"/>
                <a:ea typeface="+mn-ea"/>
                <a:cs typeface="+mn-cs"/>
              </a:rPr>
              <a:t>B</a:t>
            </a:r>
            <a:r>
              <a:rPr kumimoji="0" lang="en-US" sz="1800" b="0" i="0" u="none" strike="noStrike" kern="0" cap="none" spc="0" normalizeH="0" noProof="0" dirty="0" smtClean="0">
                <a:ln>
                  <a:noFill/>
                </a:ln>
                <a:solidFill>
                  <a:srgbClr val="0000FF"/>
                </a:solidFill>
                <a:effectLst/>
                <a:uLnTx/>
                <a:uFillTx/>
                <a:latin typeface="Lucida Console" pitchFamily="49" charset="0"/>
                <a:ea typeface="+mn-ea"/>
                <a:cs typeface="+mn-cs"/>
              </a:rPr>
              <a:t> I N G O </a:t>
            </a:r>
            <a:r>
              <a:rPr kumimoji="0" lang="en-US" sz="1800" b="0" i="0" u="none" strike="noStrike" kern="0" cap="none" spc="0" normalizeH="0" baseline="0" noProof="0" dirty="0" smtClean="0">
                <a:ln>
                  <a:noFill/>
                </a:ln>
                <a:solidFill>
                  <a:srgbClr val="0000FF"/>
                </a:solidFill>
                <a:effectLst/>
                <a:uLnTx/>
                <a:uFillTx/>
                <a:latin typeface="Lucida Console" pitchFamily="49" charset="0"/>
                <a:ea typeface="+mn-ea"/>
                <a:cs typeface="+mn-cs"/>
              </a:rPr>
              <a:t>!"</a:t>
            </a:r>
            <a:r>
              <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rPr>
              <a:t>);</a:t>
            </a: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endPar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endParaRP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r>
              <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rPr>
              <a:t>	}	</a:t>
            </a: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endParaRPr kumimoji="0" lang="en-US" sz="1400" b="0" i="0" u="none" strike="noStrike" kern="0" cap="none" spc="0" normalizeH="0" baseline="0" noProof="0" dirty="0" smtClean="0">
              <a:ln>
                <a:noFill/>
              </a:ln>
              <a:solidFill>
                <a:schemeClr val="tx1"/>
              </a:solidFill>
              <a:effectLst/>
              <a:uLnTx/>
              <a:uFillTx/>
              <a:latin typeface="Lucida Console" pitchFamily="49" charset="0"/>
              <a:ea typeface="+mn-ea"/>
              <a:cs typeface="+mn-cs"/>
            </a:endParaRP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r>
              <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rPr>
              <a:t>}</a:t>
            </a: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endPar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endParaRPr>
          </a:p>
          <a:p>
            <a:pPr marL="342900" marR="0" lvl="0" indent="-342900" algn="l" defTabSz="914400" rtl="0" eaLnBrk="1" fontAlgn="base" latinLnBrk="0" hangingPunct="1">
              <a:lnSpc>
                <a:spcPct val="80000"/>
              </a:lnSpc>
              <a:spcBef>
                <a:spcPct val="20000"/>
              </a:spcBef>
              <a:spcAft>
                <a:spcPct val="0"/>
              </a:spcAft>
              <a:buClr>
                <a:schemeClr val="accent1"/>
              </a:buClr>
              <a:buSzPct val="65000"/>
              <a:buFont typeface="Wingdings" pitchFamily="2" charset="2"/>
              <a:buNone/>
              <a:tabLst/>
              <a:defRPr/>
            </a:pPr>
            <a:r>
              <a:rPr kumimoji="0" lang="en-US" sz="18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p>
        </p:txBody>
      </p:sp>
      <p:sp>
        <p:nvSpPr>
          <p:cNvPr id="22" name="AutoShape 5"/>
          <p:cNvSpPr>
            <a:spLocks/>
          </p:cNvSpPr>
          <p:nvPr/>
        </p:nvSpPr>
        <p:spPr bwMode="auto">
          <a:xfrm>
            <a:off x="2286000" y="1600200"/>
            <a:ext cx="1143000" cy="304800"/>
          </a:xfrm>
          <a:prstGeom prst="accentBorderCallout2">
            <a:avLst>
              <a:gd name="adj1" fmla="val 37500"/>
              <a:gd name="adj2" fmla="val -6667"/>
              <a:gd name="adj3" fmla="val 37500"/>
              <a:gd name="adj4" fmla="val -28333"/>
              <a:gd name="adj5" fmla="val 160940"/>
              <a:gd name="adj6" fmla="val -50833"/>
            </a:avLst>
          </a:prstGeom>
          <a:solidFill>
            <a:srgbClr val="EAEAEA"/>
          </a:solidFill>
          <a:ln w="12700" cap="sq">
            <a:solidFill>
              <a:srgbClr val="993366"/>
            </a:solidFill>
            <a:miter lim="800000"/>
            <a:headEnd type="none" w="sm" len="sm"/>
            <a:tailEnd type="none" w="sm" len="sm"/>
          </a:ln>
        </p:spPr>
        <p:txBody>
          <a:bodyPr/>
          <a:lstStyle/>
          <a:p>
            <a:pPr algn="ctr"/>
            <a:r>
              <a:rPr lang="en-US" sz="1400" b="1" i="1" dirty="0" smtClean="0">
                <a:solidFill>
                  <a:srgbClr val="993366"/>
                </a:solidFill>
              </a:rPr>
              <a:t>Comment</a:t>
            </a:r>
            <a:endParaRPr lang="en-US" sz="1400" b="1" i="1" dirty="0">
              <a:solidFill>
                <a:srgbClr val="993366"/>
              </a:solidFill>
            </a:endParaRPr>
          </a:p>
        </p:txBody>
      </p:sp>
      <p:sp>
        <p:nvSpPr>
          <p:cNvPr id="29" name="AutoShape 7"/>
          <p:cNvSpPr>
            <a:spLocks/>
          </p:cNvSpPr>
          <p:nvPr/>
        </p:nvSpPr>
        <p:spPr bwMode="auto">
          <a:xfrm>
            <a:off x="4648200" y="2362200"/>
            <a:ext cx="1524000" cy="304800"/>
          </a:xfrm>
          <a:prstGeom prst="accentBorderCallout2">
            <a:avLst>
              <a:gd name="adj1" fmla="val 37500"/>
              <a:gd name="adj2" fmla="val -5000"/>
              <a:gd name="adj3" fmla="val 37500"/>
              <a:gd name="adj4" fmla="val -30208"/>
              <a:gd name="adj5" fmla="val 161458"/>
              <a:gd name="adj6" fmla="val -56565"/>
            </a:avLst>
          </a:prstGeom>
          <a:solidFill>
            <a:srgbClr val="EAEAEA"/>
          </a:solidFill>
          <a:ln w="12700" cap="sq">
            <a:solidFill>
              <a:srgbClr val="993366"/>
            </a:solidFill>
            <a:miter lim="800000"/>
            <a:headEnd type="none" w="sm" len="sm"/>
            <a:tailEnd type="none" w="sm" len="sm"/>
          </a:ln>
        </p:spPr>
        <p:txBody>
          <a:bodyPr/>
          <a:lstStyle/>
          <a:p>
            <a:pPr algn="ctr"/>
            <a:r>
              <a:rPr lang="en-US" sz="1400" b="1" i="1">
                <a:solidFill>
                  <a:srgbClr val="993366"/>
                </a:solidFill>
              </a:rPr>
              <a:t>Class name</a:t>
            </a:r>
          </a:p>
        </p:txBody>
      </p:sp>
      <p:sp>
        <p:nvSpPr>
          <p:cNvPr id="30" name="AutoShape 8"/>
          <p:cNvSpPr>
            <a:spLocks/>
          </p:cNvSpPr>
          <p:nvPr/>
        </p:nvSpPr>
        <p:spPr bwMode="auto">
          <a:xfrm>
            <a:off x="5638800" y="2971800"/>
            <a:ext cx="1524000" cy="304800"/>
          </a:xfrm>
          <a:prstGeom prst="accentBorderCallout2">
            <a:avLst>
              <a:gd name="adj1" fmla="val 37500"/>
              <a:gd name="adj2" fmla="val -5000"/>
              <a:gd name="adj3" fmla="val 37500"/>
              <a:gd name="adj4" fmla="val -33648"/>
              <a:gd name="adj5" fmla="val 147398"/>
              <a:gd name="adj6" fmla="val -63648"/>
            </a:avLst>
          </a:prstGeom>
          <a:solidFill>
            <a:srgbClr val="EAEAEA"/>
          </a:solidFill>
          <a:ln w="12700" cap="sq">
            <a:solidFill>
              <a:srgbClr val="993366"/>
            </a:solidFill>
            <a:miter lim="800000"/>
            <a:headEnd type="none" w="sm" len="sm"/>
            <a:tailEnd type="none" w="sm" len="sm"/>
          </a:ln>
        </p:spPr>
        <p:txBody>
          <a:bodyPr/>
          <a:lstStyle/>
          <a:p>
            <a:pPr algn="ctr"/>
            <a:r>
              <a:rPr lang="en-US" sz="1400" b="1" i="1">
                <a:solidFill>
                  <a:srgbClr val="993366"/>
                </a:solidFill>
              </a:rPr>
              <a:t>Method name</a:t>
            </a:r>
          </a:p>
        </p:txBody>
      </p:sp>
      <p:grpSp>
        <p:nvGrpSpPr>
          <p:cNvPr id="31" name="Group 15"/>
          <p:cNvGrpSpPr>
            <a:grpSpLocks/>
          </p:cNvGrpSpPr>
          <p:nvPr/>
        </p:nvGrpSpPr>
        <p:grpSpPr bwMode="auto">
          <a:xfrm>
            <a:off x="228600" y="3657600"/>
            <a:ext cx="1371600" cy="1219200"/>
            <a:chOff x="144" y="2304"/>
            <a:chExt cx="864" cy="768"/>
          </a:xfrm>
        </p:grpSpPr>
        <p:sp>
          <p:nvSpPr>
            <p:cNvPr id="32" name="AutoShape 9"/>
            <p:cNvSpPr>
              <a:spLocks/>
            </p:cNvSpPr>
            <p:nvPr/>
          </p:nvSpPr>
          <p:spPr bwMode="auto">
            <a:xfrm>
              <a:off x="144" y="2304"/>
              <a:ext cx="576" cy="336"/>
            </a:xfrm>
            <a:prstGeom prst="accentBorderCallout2">
              <a:avLst>
                <a:gd name="adj1" fmla="val 21431"/>
                <a:gd name="adj2" fmla="val 108333"/>
                <a:gd name="adj3" fmla="val 21431"/>
                <a:gd name="adj4" fmla="val 126389"/>
                <a:gd name="adj5" fmla="val 83037"/>
                <a:gd name="adj6" fmla="val 146181"/>
              </a:avLst>
            </a:prstGeom>
            <a:solidFill>
              <a:srgbClr val="EAEAEA"/>
            </a:solidFill>
            <a:ln w="12700" cap="sq">
              <a:solidFill>
                <a:srgbClr val="993366"/>
              </a:solidFill>
              <a:miter lim="800000"/>
              <a:headEnd type="none" w="sm" len="sm"/>
              <a:tailEnd type="none" w="sm" len="sm"/>
            </a:ln>
          </p:spPr>
          <p:txBody>
            <a:bodyPr/>
            <a:lstStyle/>
            <a:p>
              <a:pPr algn="ctr"/>
              <a:r>
                <a:rPr lang="en-US" sz="1400" b="1" i="1">
                  <a:solidFill>
                    <a:srgbClr val="993366"/>
                  </a:solidFill>
                </a:rPr>
                <a:t>Method body</a:t>
              </a:r>
            </a:p>
          </p:txBody>
        </p:sp>
        <p:sp>
          <p:nvSpPr>
            <p:cNvPr id="33" name="Line 10"/>
            <p:cNvSpPr>
              <a:spLocks noChangeShapeType="1"/>
            </p:cNvSpPr>
            <p:nvPr/>
          </p:nvSpPr>
          <p:spPr bwMode="auto">
            <a:xfrm>
              <a:off x="1008" y="2304"/>
              <a:ext cx="0" cy="768"/>
            </a:xfrm>
            <a:prstGeom prst="line">
              <a:avLst/>
            </a:prstGeom>
            <a:noFill/>
            <a:ln w="25400" cap="sq">
              <a:solidFill>
                <a:srgbClr val="993366"/>
              </a:solidFill>
              <a:round/>
              <a:headEnd type="none" w="sm" len="sm"/>
              <a:tailEnd type="none" w="sm" len="sm"/>
            </a:ln>
          </p:spPr>
          <p:txBody>
            <a:bodyPr/>
            <a:lstStyle/>
            <a:p>
              <a:endParaRPr lang="en-SG"/>
            </a:p>
          </p:txBody>
        </p:sp>
      </p:grpSp>
      <p:sp>
        <p:nvSpPr>
          <p:cNvPr id="34" name="AutoShape 14"/>
          <p:cNvSpPr>
            <a:spLocks/>
          </p:cNvSpPr>
          <p:nvPr/>
        </p:nvSpPr>
        <p:spPr bwMode="auto">
          <a:xfrm>
            <a:off x="6934200" y="4572000"/>
            <a:ext cx="1143000" cy="304800"/>
          </a:xfrm>
          <a:prstGeom prst="accentBorderCallout2">
            <a:avLst>
              <a:gd name="adj1" fmla="val 37500"/>
              <a:gd name="adj2" fmla="val -6667"/>
              <a:gd name="adj3" fmla="val 37500"/>
              <a:gd name="adj4" fmla="val -39444"/>
              <a:gd name="adj5" fmla="val -39065"/>
              <a:gd name="adj6" fmla="val -73472"/>
            </a:avLst>
          </a:prstGeom>
          <a:solidFill>
            <a:srgbClr val="EAEAEA"/>
          </a:solidFill>
          <a:ln w="12700" cap="sq">
            <a:solidFill>
              <a:srgbClr val="993366"/>
            </a:solidFill>
            <a:miter lim="800000"/>
            <a:headEnd type="none" w="sm" len="sm"/>
            <a:tailEnd type="none" w="sm" len="sm"/>
          </a:ln>
        </p:spPr>
        <p:txBody>
          <a:bodyPr/>
          <a:lstStyle/>
          <a:p>
            <a:pPr algn="ctr"/>
            <a:r>
              <a:rPr lang="en-US" sz="1400" b="1" i="1">
                <a:solidFill>
                  <a:srgbClr val="993366"/>
                </a:solidFill>
              </a:rPr>
              <a:t>Output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dissolve">
                                      <p:cBhvr>
                                        <p:cTn id="7" dur="500"/>
                                        <p:tgtEl>
                                          <p:spTgt spid="22"/>
                                        </p:tgtEl>
                                      </p:cBhvr>
                                    </p:animEffect>
                                  </p:childTnLst>
                                  <p:subTnLst>
                                    <p:set>
                                      <p:cBhvr override="childStyle">
                                        <p:cTn dur="1" fill="hold" display="0" masterRel="nextClick" afterEffect="1"/>
                                        <p:tgtEl>
                                          <p:spTgt spid="22"/>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dissolve">
                                      <p:cBhvr>
                                        <p:cTn id="12" dur="500"/>
                                        <p:tgtEl>
                                          <p:spTgt spid="29"/>
                                        </p:tgtEl>
                                      </p:cBhvr>
                                    </p:animEffect>
                                  </p:childTnLst>
                                  <p:subTnLst>
                                    <p:set>
                                      <p:cBhvr override="childStyle">
                                        <p:cTn dur="1" fill="hold" display="0" masterRel="nextClick" afterEffect="1"/>
                                        <p:tgtEl>
                                          <p:spTgt spid="29"/>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dissolve">
                                      <p:cBhvr>
                                        <p:cTn id="17" dur="500"/>
                                        <p:tgtEl>
                                          <p:spTgt spid="30"/>
                                        </p:tgtEl>
                                      </p:cBhvr>
                                    </p:animEffect>
                                  </p:childTnLst>
                                  <p:subTnLst>
                                    <p:set>
                                      <p:cBhvr override="childStyle">
                                        <p:cTn dur="1" fill="hold" display="0" masterRel="nextClick" afterEffect="1"/>
                                        <p:tgtEl>
                                          <p:spTgt spid="30"/>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dissolve">
                                      <p:cBhvr>
                                        <p:cTn id="22" dur="500"/>
                                        <p:tgtEl>
                                          <p:spTgt spid="31"/>
                                        </p:tgtEl>
                                      </p:cBhvr>
                                    </p:animEffect>
                                  </p:childTnLst>
                                  <p:subTnLst>
                                    <p:set>
                                      <p:cBhvr override="childStyle">
                                        <p:cTn dur="1" fill="hold" display="0" masterRel="nextClick" afterEffect="1"/>
                                        <p:tgtEl>
                                          <p:spTgt spid="31"/>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4"/>
                                        </p:tgtEl>
                                        <p:attrNameLst>
                                          <p:attrName>style.visibility</p:attrName>
                                        </p:attrNameLst>
                                      </p:cBhvr>
                                      <p:to>
                                        <p:strVal val="visible"/>
                                      </p:to>
                                    </p:set>
                                    <p:animEffect transition="in" filter="dissolve">
                                      <p:cBhvr>
                                        <p:cTn id="27"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autoUpdateAnimBg="0"/>
      <p:bldP spid="29" grpId="0" animBg="1" autoUpdateAnimBg="0"/>
      <p:bldP spid="30" grpId="0" animBg="1" autoUpdateAnimBg="0"/>
      <p:bldP spid="34"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nvPr>
        </p:nvSpPr>
        <p:spPr>
          <a:noFill/>
        </p:spPr>
        <p:txBody>
          <a:bodyPr/>
          <a:lstStyle/>
          <a:p>
            <a:fld id="{00DFF60A-4A9D-4053-885E-D8FDDCCC36A4}" type="slidenum">
              <a:rPr lang="en-US" smtClean="0"/>
              <a:pPr/>
              <a:t>19</a:t>
            </a:fld>
            <a:endParaRPr lang="en-US" smtClean="0"/>
          </a:p>
        </p:txBody>
      </p:sp>
      <p:sp>
        <p:nvSpPr>
          <p:cNvPr id="24580" name="Rectangle 2"/>
          <p:cNvSpPr>
            <a:spLocks noGrp="1" noChangeArrowheads="1"/>
          </p:cNvSpPr>
          <p:nvPr>
            <p:ph type="title"/>
          </p:nvPr>
        </p:nvSpPr>
        <p:spPr/>
        <p:txBody>
          <a:bodyPr/>
          <a:lstStyle/>
          <a:p>
            <a:pPr eaLnBrk="1" hangingPunct="1"/>
            <a:r>
              <a:rPr lang="en-US" dirty="0" smtClean="0">
                <a:solidFill>
                  <a:srgbClr val="6600CC"/>
                </a:solidFill>
              </a:rPr>
              <a:t>Another Java Program (Welcome.java)</a:t>
            </a:r>
          </a:p>
        </p:txBody>
      </p:sp>
      <p:sp>
        <p:nvSpPr>
          <p:cNvPr id="14"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15" name="Rectangle 3"/>
          <p:cNvSpPr txBox="1">
            <a:spLocks noChangeArrowheads="1"/>
          </p:cNvSpPr>
          <p:nvPr/>
        </p:nvSpPr>
        <p:spPr bwMode="auto">
          <a:xfrm>
            <a:off x="1066800" y="1905000"/>
            <a:ext cx="7010400" cy="4267200"/>
          </a:xfrm>
          <a:prstGeom prst="rect">
            <a:avLst/>
          </a:prstGeom>
          <a:noFill/>
          <a:ln w="9525">
            <a:solidFill>
              <a:srgbClr val="FF9900"/>
            </a:solid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400" b="1" i="1" u="none" strike="noStrike" kern="0" cap="none" spc="0" normalizeH="0" baseline="0" noProof="0" dirty="0" smtClean="0">
                <a:ln>
                  <a:noFill/>
                </a:ln>
                <a:solidFill>
                  <a:srgbClr val="006600"/>
                </a:solidFill>
                <a:effectLst/>
                <a:uLnTx/>
                <a:uFillTx/>
                <a:latin typeface="Lucida Console" pitchFamily="49" charset="0"/>
                <a:ea typeface="+mn-ea"/>
                <a:cs typeface="+mn-cs"/>
              </a:rPr>
              <a:t>// Author: Aaron Tan	</a:t>
            </a: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400" b="1" i="1" u="none" strike="noStrike" kern="0" cap="none" spc="0" normalizeH="0" baseline="0" noProof="0" dirty="0" smtClean="0">
                <a:ln>
                  <a:noFill/>
                </a:ln>
                <a:solidFill>
                  <a:srgbClr val="006600"/>
                </a:solidFill>
                <a:effectLst/>
                <a:uLnTx/>
                <a:uFillTx/>
                <a:latin typeface="Lucida Console" pitchFamily="49" charset="0"/>
                <a:ea typeface="+mn-ea"/>
                <a:cs typeface="+mn-cs"/>
              </a:rPr>
              <a:t>// Purpose: Ask for user’s name and display a welcome message.</a:t>
            </a: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endParaRPr kumimoji="0" lang="en-US" sz="1400" b="1" i="0" u="none" strike="noStrike" kern="0" cap="none" spc="0" normalizeH="0" baseline="0" noProof="0" dirty="0" smtClean="0">
              <a:ln>
                <a:noFill/>
              </a:ln>
              <a:solidFill>
                <a:schemeClr val="tx1"/>
              </a:solidFill>
              <a:effectLst/>
              <a:uLnTx/>
              <a:uFillTx/>
              <a:latin typeface="Lucida Console" pitchFamily="49" charset="0"/>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600" b="1" i="0" u="none" strike="noStrike" kern="0" cap="none" spc="0" normalizeH="0" baseline="0" noProof="0" dirty="0" smtClean="0">
                <a:ln>
                  <a:noFill/>
                </a:ln>
                <a:solidFill>
                  <a:srgbClr val="6600CC"/>
                </a:solidFill>
                <a:effectLst/>
                <a:uLnTx/>
                <a:uFillTx/>
                <a:latin typeface="Lucida Console" pitchFamily="49" charset="0"/>
                <a:ea typeface="+mn-ea"/>
                <a:cs typeface="+mn-cs"/>
              </a:rPr>
              <a:t>import</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r>
              <a:rPr kumimoji="0" lang="en-US" sz="1600" b="0" i="0" u="none" strike="noStrike" kern="0" cap="none" spc="0" normalizeH="0" baseline="0" noProof="0" dirty="0" err="1" smtClean="0">
                <a:ln>
                  <a:noFill/>
                </a:ln>
                <a:solidFill>
                  <a:schemeClr val="tx1"/>
                </a:solidFill>
                <a:effectLst/>
                <a:uLnTx/>
                <a:uFillTx/>
                <a:latin typeface="Lucida Console" pitchFamily="49" charset="0"/>
                <a:ea typeface="+mn-ea"/>
                <a:cs typeface="+mn-cs"/>
              </a:rPr>
              <a:t>java.util</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a:t>
            </a: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endPar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600" b="1" i="0" u="none" strike="noStrike" kern="0" cap="none" spc="0" normalizeH="0" baseline="0" noProof="0" dirty="0" smtClean="0">
                <a:ln>
                  <a:noFill/>
                </a:ln>
                <a:solidFill>
                  <a:srgbClr val="6600CC"/>
                </a:solidFill>
                <a:effectLst/>
                <a:uLnTx/>
                <a:uFillTx/>
                <a:latin typeface="Lucida Console" pitchFamily="49" charset="0"/>
                <a:ea typeface="+mn-ea"/>
                <a:cs typeface="+mn-cs"/>
              </a:rPr>
              <a:t>public class</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Welcome {	</a:t>
            </a: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600" b="0" i="0" u="none" strike="noStrike" kern="0" cap="none" spc="0" normalizeH="0" baseline="0" noProof="0" dirty="0" smtClean="0">
                <a:ln>
                  <a:noFill/>
                </a:ln>
                <a:solidFill>
                  <a:srgbClr val="006600"/>
                </a:solidFill>
                <a:effectLst/>
                <a:uLnTx/>
                <a:uFillTx/>
                <a:latin typeface="Lucida Console" pitchFamily="49" charset="0"/>
                <a:ea typeface="+mn-ea"/>
                <a:cs typeface="+mn-cs"/>
              </a:rPr>
              <a:t>	</a:t>
            </a:r>
            <a:endParaRPr kumimoji="0" lang="en-US" sz="1200" b="0" i="0" u="none" strike="noStrike" kern="0" cap="none" spc="0" normalizeH="0" baseline="0" noProof="0" dirty="0" smtClean="0">
              <a:ln>
                <a:noFill/>
              </a:ln>
              <a:solidFill>
                <a:srgbClr val="006600"/>
              </a:solidFill>
              <a:effectLst/>
              <a:uLnTx/>
              <a:uFillTx/>
              <a:latin typeface="Lucida Console" pitchFamily="49" charset="0"/>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r>
              <a:rPr kumimoji="0" lang="en-US" sz="1600" b="1" i="0" u="none" strike="noStrike" kern="0" cap="none" spc="0" normalizeH="0" baseline="0" noProof="0" dirty="0" smtClean="0">
                <a:ln>
                  <a:noFill/>
                </a:ln>
                <a:solidFill>
                  <a:srgbClr val="6600CC"/>
                </a:solidFill>
                <a:effectLst/>
                <a:uLnTx/>
                <a:uFillTx/>
                <a:latin typeface="Lucida Console" pitchFamily="49" charset="0"/>
                <a:ea typeface="+mn-ea"/>
                <a:cs typeface="+mn-cs"/>
              </a:rPr>
              <a:t>public static void</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main(String[] </a:t>
            </a:r>
            <a:r>
              <a:rPr kumimoji="0" lang="en-US" sz="1600" b="0" i="0" u="none" strike="noStrike" kern="0" cap="none" spc="0" normalizeH="0" baseline="0" noProof="0" dirty="0" err="1" smtClean="0">
                <a:ln>
                  <a:noFill/>
                </a:ln>
                <a:solidFill>
                  <a:schemeClr val="tx1"/>
                </a:solidFill>
                <a:effectLst/>
                <a:uLnTx/>
                <a:uFillTx/>
                <a:latin typeface="Lucida Console" pitchFamily="49" charset="0"/>
                <a:ea typeface="+mn-ea"/>
                <a:cs typeface="+mn-cs"/>
              </a:rPr>
              <a:t>args</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Scanner </a:t>
            </a:r>
            <a:r>
              <a:rPr kumimoji="0" lang="en-US" sz="1600" b="0" i="0" u="none" strike="noStrike" kern="0" cap="none" spc="0" normalizeH="0" baseline="0" noProof="0" dirty="0" err="1" smtClean="0">
                <a:ln>
                  <a:noFill/>
                </a:ln>
                <a:solidFill>
                  <a:schemeClr val="tx1"/>
                </a:solidFill>
                <a:effectLst/>
                <a:uLnTx/>
                <a:uFillTx/>
                <a:latin typeface="Lucida Console" pitchFamily="49" charset="0"/>
                <a:ea typeface="+mn-ea"/>
                <a:cs typeface="+mn-cs"/>
              </a:rPr>
              <a:t>scanner</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 </a:t>
            </a:r>
            <a:r>
              <a:rPr kumimoji="0" lang="en-US" sz="1600" b="1" i="0" u="none" strike="noStrike" kern="0" cap="none" spc="0" normalizeH="0" baseline="0" noProof="0" dirty="0" smtClean="0">
                <a:ln>
                  <a:noFill/>
                </a:ln>
                <a:solidFill>
                  <a:srgbClr val="6600CC"/>
                </a:solidFill>
                <a:effectLst/>
                <a:uLnTx/>
                <a:uFillTx/>
                <a:latin typeface="Lucida Console" pitchFamily="49" charset="0"/>
                <a:ea typeface="+mn-ea"/>
                <a:cs typeface="+mn-cs"/>
              </a:rPr>
              <a:t>new</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Scanner(</a:t>
            </a:r>
            <a:r>
              <a:rPr kumimoji="0" lang="en-US" sz="1600" b="0" i="0" u="none" strike="noStrike" kern="0" cap="none" spc="0" normalizeH="0" baseline="0" noProof="0" dirty="0" err="1" smtClean="0">
                <a:ln>
                  <a:noFill/>
                </a:ln>
                <a:solidFill>
                  <a:schemeClr val="tx1"/>
                </a:solidFill>
                <a:effectLst/>
                <a:uLnTx/>
                <a:uFillTx/>
                <a:latin typeface="Lucida Console" pitchFamily="49" charset="0"/>
                <a:ea typeface="+mn-ea"/>
                <a:cs typeface="+mn-cs"/>
              </a:rPr>
              <a:t>System.in</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r>
              <a:rPr kumimoji="0" lang="en-US" sz="1600" b="0" i="0" u="none" strike="noStrike" kern="0" cap="none" spc="0" normalizeH="0" baseline="0" noProof="0" dirty="0" err="1" smtClean="0">
                <a:ln>
                  <a:noFill/>
                </a:ln>
                <a:solidFill>
                  <a:schemeClr val="tx1"/>
                </a:solidFill>
                <a:effectLst/>
                <a:uLnTx/>
                <a:uFillTx/>
                <a:latin typeface="Lucida Console" pitchFamily="49" charset="0"/>
                <a:ea typeface="+mn-ea"/>
                <a:cs typeface="+mn-cs"/>
              </a:rPr>
              <a:t>System.out.print</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a:t>
            </a:r>
            <a:r>
              <a:rPr kumimoji="0" lang="en-US" sz="1600" b="0" i="0" u="none" strike="noStrike" kern="0" cap="none" spc="0" normalizeH="0" baseline="0" noProof="0" dirty="0" smtClean="0">
                <a:ln>
                  <a:noFill/>
                </a:ln>
                <a:solidFill>
                  <a:srgbClr val="0000FF"/>
                </a:solidFill>
                <a:effectLst/>
                <a:uLnTx/>
                <a:uFillTx/>
                <a:latin typeface="Lucida Console" pitchFamily="49" charset="0"/>
                <a:ea typeface="+mn-ea"/>
                <a:cs typeface="+mn-cs"/>
              </a:rPr>
              <a:t>"What is your name? "</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a:t>
            </a: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String name = </a:t>
            </a:r>
            <a:r>
              <a:rPr kumimoji="0" lang="en-US" sz="1600" b="0" i="0" u="none" strike="noStrike" kern="0" cap="none" spc="0" normalizeH="0" baseline="0" noProof="0" dirty="0" err="1" smtClean="0">
                <a:ln>
                  <a:noFill/>
                </a:ln>
                <a:solidFill>
                  <a:schemeClr val="tx1"/>
                </a:solidFill>
                <a:effectLst/>
                <a:uLnTx/>
                <a:uFillTx/>
                <a:latin typeface="Lucida Console" pitchFamily="49" charset="0"/>
                <a:ea typeface="+mn-ea"/>
                <a:cs typeface="+mn-cs"/>
              </a:rPr>
              <a:t>scanner.next</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a:t>
            </a: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r>
              <a:rPr kumimoji="0" lang="en-US" sz="1600" b="0" i="0" u="none" strike="noStrike" kern="0" cap="none" spc="0" normalizeH="0" baseline="0" noProof="0" dirty="0" err="1" smtClean="0">
                <a:ln>
                  <a:noFill/>
                </a:ln>
                <a:solidFill>
                  <a:schemeClr val="tx1"/>
                </a:solidFill>
                <a:effectLst/>
                <a:uLnTx/>
                <a:uFillTx/>
                <a:latin typeface="Lucida Console" pitchFamily="49" charset="0"/>
                <a:ea typeface="+mn-ea"/>
                <a:cs typeface="+mn-cs"/>
              </a:rPr>
              <a:t>System.out.println</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a:t>
            </a:r>
            <a:r>
              <a:rPr kumimoji="0" lang="en-US" sz="1600" b="0" i="0" u="none" strike="noStrike" kern="0" cap="none" spc="0" normalizeH="0" baseline="0" noProof="0" dirty="0" smtClean="0">
                <a:ln>
                  <a:noFill/>
                </a:ln>
                <a:solidFill>
                  <a:srgbClr val="0000FF"/>
                </a:solidFill>
                <a:effectLst/>
                <a:uLnTx/>
                <a:uFillTx/>
                <a:latin typeface="Lucida Console" pitchFamily="49" charset="0"/>
                <a:ea typeface="+mn-ea"/>
                <a:cs typeface="+mn-cs"/>
              </a:rPr>
              <a:t>"Hi "</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 name + </a:t>
            </a:r>
            <a:r>
              <a:rPr kumimoji="0" lang="en-US" sz="1600" b="0" i="0" u="none" strike="noStrike" kern="0" cap="none" spc="0" normalizeH="0" baseline="0" noProof="0" dirty="0" smtClean="0">
                <a:ln>
                  <a:noFill/>
                </a:ln>
                <a:solidFill>
                  <a:srgbClr val="0000FF"/>
                </a:solidFill>
                <a:effectLst/>
                <a:uLnTx/>
                <a:uFillTx/>
                <a:latin typeface="Lucida Console" pitchFamily="49" charset="0"/>
                <a:ea typeface="+mn-ea"/>
                <a:cs typeface="+mn-cs"/>
              </a:rPr>
              <a:t>"."</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a:t>
            </a: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r>
              <a:rPr kumimoji="0" lang="en-US" sz="1600" b="0" i="0" u="none" strike="noStrike" kern="0" cap="none" spc="0" normalizeH="0" baseline="0" noProof="0" dirty="0" err="1" smtClean="0">
                <a:ln>
                  <a:noFill/>
                </a:ln>
                <a:solidFill>
                  <a:schemeClr val="tx1"/>
                </a:solidFill>
                <a:effectLst/>
                <a:uLnTx/>
                <a:uFillTx/>
                <a:latin typeface="Lucida Console" pitchFamily="49" charset="0"/>
                <a:ea typeface="+mn-ea"/>
                <a:cs typeface="+mn-cs"/>
              </a:rPr>
              <a:t>System.out.println</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a:t>
            </a:r>
            <a:r>
              <a:rPr kumimoji="0" lang="en-US" sz="1600" b="0" i="0" u="none" strike="noStrike" kern="0" cap="none" spc="0" normalizeH="0" baseline="0" noProof="0" dirty="0" smtClean="0">
                <a:ln>
                  <a:noFill/>
                </a:ln>
                <a:solidFill>
                  <a:srgbClr val="0000FF"/>
                </a:solidFill>
                <a:effectLst/>
                <a:uLnTx/>
                <a:uFillTx/>
                <a:latin typeface="Lucida Console" pitchFamily="49" charset="0"/>
                <a:ea typeface="+mn-ea"/>
                <a:cs typeface="+mn-cs"/>
              </a:rPr>
              <a:t>"Welcome!"</a:t>
            </a: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a:t>
            </a: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	}	</a:t>
            </a: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endParaRPr kumimoji="0" lang="en-US" sz="1200" b="0" i="0" u="none" strike="noStrike" kern="0" cap="none" spc="0" normalizeH="0" baseline="0" noProof="0" dirty="0" smtClean="0">
              <a:ln>
                <a:noFill/>
              </a:ln>
              <a:solidFill>
                <a:schemeClr val="tx1"/>
              </a:solidFill>
              <a:effectLst/>
              <a:uLnTx/>
              <a:uFillTx/>
              <a:latin typeface="Lucida Console" pitchFamily="49" charset="0"/>
              <a:ea typeface="+mn-ea"/>
              <a:cs typeface="+mn-cs"/>
            </a:endParaRPr>
          </a:p>
          <a:p>
            <a:pPr marL="342900" marR="0" lvl="0" indent="-342900" algn="l" defTabSz="914400" rtl="0" eaLnBrk="1" fontAlgn="base" latinLnBrk="0" hangingPunct="1">
              <a:lnSpc>
                <a:spcPct val="90000"/>
              </a:lnSpc>
              <a:spcBef>
                <a:spcPct val="20000"/>
              </a:spcBef>
              <a:spcAft>
                <a:spcPct val="0"/>
              </a:spcAft>
              <a:buClr>
                <a:schemeClr val="accent1"/>
              </a:buClr>
              <a:buSzPct val="65000"/>
              <a:buFont typeface="Wingdings" pitchFamily="2" charset="2"/>
              <a:buNone/>
              <a:tabLst/>
              <a:defRPr/>
            </a:pPr>
            <a:r>
              <a:rPr kumimoji="0" lang="en-US" sz="1600" b="0" i="0" u="none" strike="noStrike" kern="0" cap="none" spc="0" normalizeH="0" baseline="0" noProof="0" dirty="0" smtClean="0">
                <a:ln>
                  <a:noFill/>
                </a:ln>
                <a:solidFill>
                  <a:schemeClr val="tx1"/>
                </a:solidFill>
                <a:effectLst/>
                <a:uLnTx/>
                <a:uFillTx/>
                <a:latin typeface="Lucida Console" pitchFamily="49" charset="0"/>
                <a:ea typeface="+mn-ea"/>
                <a:cs typeface="+mn-cs"/>
              </a:rPr>
              <a:t>}</a:t>
            </a:r>
          </a:p>
        </p:txBody>
      </p:sp>
      <p:sp>
        <p:nvSpPr>
          <p:cNvPr id="16" name="AutoShape 5"/>
          <p:cNvSpPr>
            <a:spLocks/>
          </p:cNvSpPr>
          <p:nvPr/>
        </p:nvSpPr>
        <p:spPr bwMode="auto">
          <a:xfrm>
            <a:off x="5257800" y="1524000"/>
            <a:ext cx="1752600" cy="304800"/>
          </a:xfrm>
          <a:prstGeom prst="accentBorderCallout2">
            <a:avLst>
              <a:gd name="adj1" fmla="val 37500"/>
              <a:gd name="adj2" fmla="val -4347"/>
              <a:gd name="adj3" fmla="val 37500"/>
              <a:gd name="adj4" fmla="val -55255"/>
              <a:gd name="adj5" fmla="val 364583"/>
              <a:gd name="adj6" fmla="val -108241"/>
            </a:avLst>
          </a:prstGeom>
          <a:solidFill>
            <a:srgbClr val="EAEAEA"/>
          </a:solidFill>
          <a:ln w="12700" cap="sq">
            <a:solidFill>
              <a:srgbClr val="993366"/>
            </a:solidFill>
            <a:miter lim="800000"/>
            <a:headEnd type="none" w="sm" len="sm"/>
            <a:tailEnd type="none" w="sm" len="sm"/>
          </a:ln>
        </p:spPr>
        <p:txBody>
          <a:bodyPr/>
          <a:lstStyle/>
          <a:p>
            <a:pPr algn="ctr"/>
            <a:r>
              <a:rPr lang="en-US" sz="1400" b="1" i="1">
                <a:solidFill>
                  <a:srgbClr val="993366"/>
                </a:solidFill>
              </a:rPr>
              <a:t>API package</a:t>
            </a:r>
          </a:p>
        </p:txBody>
      </p:sp>
      <p:sp>
        <p:nvSpPr>
          <p:cNvPr id="17" name="AutoShape 11"/>
          <p:cNvSpPr>
            <a:spLocks/>
          </p:cNvSpPr>
          <p:nvPr/>
        </p:nvSpPr>
        <p:spPr bwMode="auto">
          <a:xfrm>
            <a:off x="7239000" y="3505200"/>
            <a:ext cx="1524000" cy="533400"/>
          </a:xfrm>
          <a:prstGeom prst="accentBorderCallout2">
            <a:avLst>
              <a:gd name="adj1" fmla="val 21431"/>
              <a:gd name="adj2" fmla="val -5000"/>
              <a:gd name="adj3" fmla="val 21431"/>
              <a:gd name="adj4" fmla="val -25000"/>
              <a:gd name="adj5" fmla="val 87500"/>
              <a:gd name="adj6" fmla="val -45833"/>
            </a:avLst>
          </a:prstGeom>
          <a:solidFill>
            <a:srgbClr val="EAEAEA"/>
          </a:solidFill>
          <a:ln w="12700" cap="sq">
            <a:solidFill>
              <a:srgbClr val="993366"/>
            </a:solidFill>
            <a:miter lim="800000"/>
            <a:headEnd type="none" w="sm" len="sm"/>
            <a:tailEnd type="none" w="sm" len="sm"/>
          </a:ln>
        </p:spPr>
        <p:txBody>
          <a:bodyPr/>
          <a:lstStyle/>
          <a:p>
            <a:pPr algn="ctr"/>
            <a:r>
              <a:rPr lang="en-US" sz="1400" b="1" i="1">
                <a:solidFill>
                  <a:srgbClr val="993366"/>
                </a:solidFill>
              </a:rPr>
              <a:t>Creating a Scanner object</a:t>
            </a:r>
          </a:p>
        </p:txBody>
      </p:sp>
      <p:sp>
        <p:nvSpPr>
          <p:cNvPr id="18" name="AutoShape 12"/>
          <p:cNvSpPr>
            <a:spLocks/>
          </p:cNvSpPr>
          <p:nvPr/>
        </p:nvSpPr>
        <p:spPr bwMode="auto">
          <a:xfrm>
            <a:off x="7239000" y="4419600"/>
            <a:ext cx="1066800" cy="304800"/>
          </a:xfrm>
          <a:prstGeom prst="accentBorderCallout2">
            <a:avLst>
              <a:gd name="adj1" fmla="val 37500"/>
              <a:gd name="adj2" fmla="val -7144"/>
              <a:gd name="adj3" fmla="val 37500"/>
              <a:gd name="adj4" fmla="val -90028"/>
              <a:gd name="adj5" fmla="val 83333"/>
              <a:gd name="adj6" fmla="val -177380"/>
            </a:avLst>
          </a:prstGeom>
          <a:solidFill>
            <a:srgbClr val="EAEAEA"/>
          </a:solidFill>
          <a:ln w="12700" cap="sq">
            <a:solidFill>
              <a:srgbClr val="993366"/>
            </a:solidFill>
            <a:miter lim="800000"/>
            <a:headEnd type="none" w="sm" len="sm"/>
            <a:tailEnd type="none" w="sm" len="sm"/>
          </a:ln>
        </p:spPr>
        <p:txBody>
          <a:bodyPr/>
          <a:lstStyle/>
          <a:p>
            <a:pPr algn="ctr"/>
            <a:r>
              <a:rPr lang="en-US" sz="1400" b="1" i="1">
                <a:solidFill>
                  <a:srgbClr val="993366"/>
                </a:solidFill>
              </a:rPr>
              <a:t>Input</a:t>
            </a:r>
          </a:p>
        </p:txBody>
      </p:sp>
      <p:sp>
        <p:nvSpPr>
          <p:cNvPr id="21" name="AutoShape 14"/>
          <p:cNvSpPr>
            <a:spLocks/>
          </p:cNvSpPr>
          <p:nvPr/>
        </p:nvSpPr>
        <p:spPr bwMode="auto">
          <a:xfrm>
            <a:off x="3276600" y="5486400"/>
            <a:ext cx="1447800" cy="533400"/>
          </a:xfrm>
          <a:prstGeom prst="accentBorderCallout2">
            <a:avLst>
              <a:gd name="adj1" fmla="val 21431"/>
              <a:gd name="adj2" fmla="val -5264"/>
              <a:gd name="adj3" fmla="val 21431"/>
              <a:gd name="adj4" fmla="val -20394"/>
              <a:gd name="adj5" fmla="val -130653"/>
              <a:gd name="adj6" fmla="val -36843"/>
            </a:avLst>
          </a:prstGeom>
          <a:solidFill>
            <a:srgbClr val="EAEAEA"/>
          </a:solidFill>
          <a:ln w="12700" cap="sq">
            <a:solidFill>
              <a:srgbClr val="993366"/>
            </a:solidFill>
            <a:miter lim="800000"/>
            <a:headEnd type="none" w="sm" len="sm"/>
            <a:tailEnd type="none" w="sm" len="sm"/>
          </a:ln>
        </p:spPr>
        <p:txBody>
          <a:bodyPr/>
          <a:lstStyle/>
          <a:p>
            <a:pPr algn="ctr"/>
            <a:r>
              <a:rPr lang="en-US" sz="1400" b="1" i="1">
                <a:solidFill>
                  <a:srgbClr val="993366"/>
                </a:solidFill>
              </a:rPr>
              <a:t>An object of class String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dissolve">
                                      <p:cBhvr>
                                        <p:cTn id="7" dur="500"/>
                                        <p:tgtEl>
                                          <p:spTgt spid="16"/>
                                        </p:tgtEl>
                                      </p:cBhvr>
                                    </p:animEffec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dissolve">
                                      <p:cBhvr>
                                        <p:cTn id="12" dur="500"/>
                                        <p:tgtEl>
                                          <p:spTgt spid="17"/>
                                        </p:tgtEl>
                                      </p:cBhvr>
                                    </p:animEffect>
                                  </p:childTnLst>
                                  <p:subTnLst>
                                    <p:set>
                                      <p:cBhvr override="childStyle">
                                        <p:cTn dur="1" fill="hold" display="0" masterRel="nextClick" afterEffect="1"/>
                                        <p:tgtEl>
                                          <p:spTgt spid="17"/>
                                        </p:tgtEl>
                                        <p:attrNameLst>
                                          <p:attrName>style.visibility</p:attrName>
                                        </p:attrNameLst>
                                      </p:cBhvr>
                                      <p:to>
                                        <p:strVal val="hidden"/>
                                      </p:to>
                                    </p:set>
                                  </p:sub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dissolve">
                                      <p:cBhvr>
                                        <p:cTn id="17" dur="500"/>
                                        <p:tgtEl>
                                          <p:spTgt spid="18"/>
                                        </p:tgtEl>
                                      </p:cBhvr>
                                    </p:animEffect>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dissolve">
                                      <p:cBhvr>
                                        <p:cTn id="2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autoUpdateAnimBg="0"/>
      <p:bldP spid="17" grpId="0" animBg="1" autoUpdateAnimBg="0"/>
      <p:bldP spid="18" grpId="0" animBg="1" autoUpdateAnimBg="0"/>
      <p:bldP spid="21"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0"/>
          </p:nvPr>
        </p:nvSpPr>
        <p:spPr>
          <a:noFill/>
        </p:spPr>
        <p:txBody>
          <a:bodyPr/>
          <a:lstStyle/>
          <a:p>
            <a:fld id="{16CF1237-91B3-4033-BA6F-16FEED665005}" type="slidenum">
              <a:rPr lang="en-US" smtClean="0"/>
              <a:pPr/>
              <a:t>2</a:t>
            </a:fld>
            <a:endParaRPr lang="en-US" smtClean="0"/>
          </a:p>
        </p:txBody>
      </p:sp>
      <p:sp>
        <p:nvSpPr>
          <p:cNvPr id="5124" name="Rectangle 2"/>
          <p:cNvSpPr>
            <a:spLocks noGrp="1" noChangeArrowheads="1"/>
          </p:cNvSpPr>
          <p:nvPr>
            <p:ph type="title"/>
          </p:nvPr>
        </p:nvSpPr>
        <p:spPr/>
        <p:txBody>
          <a:bodyPr/>
          <a:lstStyle/>
          <a:p>
            <a:pPr eaLnBrk="1" hangingPunct="1"/>
            <a:r>
              <a:rPr lang="en-US" dirty="0" smtClean="0">
                <a:solidFill>
                  <a:srgbClr val="6600CC"/>
                </a:solidFill>
              </a:rPr>
              <a:t>Contents</a:t>
            </a:r>
          </a:p>
        </p:txBody>
      </p:sp>
      <p:sp>
        <p:nvSpPr>
          <p:cNvPr id="5125" name="Rectangle 3"/>
          <p:cNvSpPr>
            <a:spLocks noGrp="1" noChangeArrowheads="1"/>
          </p:cNvSpPr>
          <p:nvPr>
            <p:ph type="body" idx="1"/>
          </p:nvPr>
        </p:nvSpPr>
        <p:spPr/>
        <p:txBody>
          <a:bodyPr/>
          <a:lstStyle/>
          <a:p>
            <a:pPr eaLnBrk="1" hangingPunct="1"/>
            <a:r>
              <a:rPr lang="en-US" dirty="0" smtClean="0"/>
              <a:t>What is Computer Science (CS)?</a:t>
            </a:r>
          </a:p>
          <a:p>
            <a:pPr eaLnBrk="1" hangingPunct="1"/>
            <a:r>
              <a:rPr lang="en-US" dirty="0" smtClean="0"/>
              <a:t>What is Problem Solving?</a:t>
            </a:r>
          </a:p>
          <a:p>
            <a:pPr eaLnBrk="1" hangingPunct="1"/>
            <a:r>
              <a:rPr lang="en-US" dirty="0" smtClean="0"/>
              <a:t>What is Algorithmic Problem Solving?</a:t>
            </a:r>
          </a:p>
          <a:p>
            <a:pPr eaLnBrk="1" hangingPunct="1"/>
            <a:r>
              <a:rPr lang="en-US" dirty="0" smtClean="0"/>
              <a:t>What is Programming?</a:t>
            </a:r>
          </a:p>
          <a:p>
            <a:pPr lvl="1" eaLnBrk="1" hangingPunct="1"/>
            <a:r>
              <a:rPr lang="en-US" dirty="0" smtClean="0"/>
              <a:t>Control structures</a:t>
            </a:r>
          </a:p>
          <a:p>
            <a:pPr lvl="1" eaLnBrk="1" hangingPunct="1"/>
            <a:r>
              <a:rPr lang="en-US" dirty="0" smtClean="0"/>
              <a:t>Recursion</a:t>
            </a:r>
          </a:p>
        </p:txBody>
      </p:sp>
      <p:sp>
        <p:nvSpPr>
          <p:cNvPr id="7" name="Footer Placeholder 4"/>
          <p:cNvSpPr>
            <a:spLocks noGrp="1"/>
          </p:cNvSpPr>
          <p:nvPr>
            <p:ph type="ftr" sz="quarter" idx="11"/>
          </p:nvPr>
        </p:nvSpPr>
        <p:spPr>
          <a:xfrm>
            <a:off x="362308" y="6668217"/>
            <a:ext cx="2639683" cy="138025"/>
          </a:xfrm>
        </p:spPr>
        <p:txBody>
          <a:bodyPr/>
          <a:lstStyle/>
          <a:p>
            <a:r>
              <a:rPr lang="en-US" dirty="0" smtClean="0"/>
              <a:t>[A Peek at Programming, June 2010]</a:t>
            </a:r>
          </a:p>
        </p:txBody>
      </p:sp>
      <p:pic>
        <p:nvPicPr>
          <p:cNvPr id="6" name="Picture 5" descr="k3593713v2.jpg"/>
          <p:cNvPicPr>
            <a:picLocks noChangeAspect="1"/>
          </p:cNvPicPr>
          <p:nvPr/>
        </p:nvPicPr>
        <p:blipFill>
          <a:blip r:embed="rId3" cstate="print"/>
          <a:stretch>
            <a:fillRect/>
          </a:stretch>
        </p:blipFill>
        <p:spPr>
          <a:xfrm>
            <a:off x="4876800" y="4114800"/>
            <a:ext cx="4082143" cy="2286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125">
                                            <p:txEl>
                                              <p:pRg st="0" end="0"/>
                                            </p:txEl>
                                          </p:spTgt>
                                        </p:tgtEl>
                                        <p:attrNameLst>
                                          <p:attrName>style.visibility</p:attrName>
                                        </p:attrNameLst>
                                      </p:cBhvr>
                                      <p:to>
                                        <p:strVal val="visible"/>
                                      </p:to>
                                    </p:set>
                                    <p:animEffect transition="in" filter="dissolve">
                                      <p:cBhvr>
                                        <p:cTn id="7" dur="500"/>
                                        <p:tgtEl>
                                          <p:spTgt spid="51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5">
                                            <p:txEl>
                                              <p:pRg st="1" end="1"/>
                                            </p:txEl>
                                          </p:spTgt>
                                        </p:tgtEl>
                                        <p:attrNameLst>
                                          <p:attrName>style.visibility</p:attrName>
                                        </p:attrNameLst>
                                      </p:cBhvr>
                                      <p:to>
                                        <p:strVal val="visible"/>
                                      </p:to>
                                    </p:set>
                                    <p:animEffect transition="in" filter="dissolve">
                                      <p:cBhvr>
                                        <p:cTn id="12" dur="500"/>
                                        <p:tgtEl>
                                          <p:spTgt spid="512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125">
                                            <p:txEl>
                                              <p:pRg st="2" end="2"/>
                                            </p:txEl>
                                          </p:spTgt>
                                        </p:tgtEl>
                                        <p:attrNameLst>
                                          <p:attrName>style.visibility</p:attrName>
                                        </p:attrNameLst>
                                      </p:cBhvr>
                                      <p:to>
                                        <p:strVal val="visible"/>
                                      </p:to>
                                    </p:set>
                                    <p:animEffect transition="in" filter="dissolve">
                                      <p:cBhvr>
                                        <p:cTn id="17" dur="500"/>
                                        <p:tgtEl>
                                          <p:spTgt spid="512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125">
                                            <p:txEl>
                                              <p:pRg st="3" end="3"/>
                                            </p:txEl>
                                          </p:spTgt>
                                        </p:tgtEl>
                                        <p:attrNameLst>
                                          <p:attrName>style.visibility</p:attrName>
                                        </p:attrNameLst>
                                      </p:cBhvr>
                                      <p:to>
                                        <p:strVal val="visible"/>
                                      </p:to>
                                    </p:set>
                                    <p:animEffect transition="in" filter="dissolve">
                                      <p:cBhvr>
                                        <p:cTn id="22" dur="500"/>
                                        <p:tgtEl>
                                          <p:spTgt spid="5125">
                                            <p:txEl>
                                              <p:pRg st="3" end="3"/>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5125">
                                            <p:txEl>
                                              <p:pRg st="4" end="4"/>
                                            </p:txEl>
                                          </p:spTgt>
                                        </p:tgtEl>
                                        <p:attrNameLst>
                                          <p:attrName>style.visibility</p:attrName>
                                        </p:attrNameLst>
                                      </p:cBhvr>
                                      <p:to>
                                        <p:strVal val="visible"/>
                                      </p:to>
                                    </p:set>
                                    <p:animEffect transition="in" filter="dissolve">
                                      <p:cBhvr>
                                        <p:cTn id="25" dur="500"/>
                                        <p:tgtEl>
                                          <p:spTgt spid="5125">
                                            <p:txEl>
                                              <p:pRg st="4" end="4"/>
                                            </p:txEl>
                                          </p:spTgt>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5125">
                                            <p:txEl>
                                              <p:pRg st="5" end="5"/>
                                            </p:txEl>
                                          </p:spTgt>
                                        </p:tgtEl>
                                        <p:attrNameLst>
                                          <p:attrName>style.visibility</p:attrName>
                                        </p:attrNameLst>
                                      </p:cBhvr>
                                      <p:to>
                                        <p:strVal val="visible"/>
                                      </p:to>
                                    </p:set>
                                    <p:animEffect transition="in" filter="dissolve">
                                      <p:cBhvr>
                                        <p:cTn id="28" dur="500"/>
                                        <p:tgtEl>
                                          <p:spTgt spid="512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20</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Control Structures </a:t>
            </a:r>
          </a:p>
        </p:txBody>
      </p:sp>
      <p:sp>
        <p:nvSpPr>
          <p:cNvPr id="35845" name="Rectangle 3"/>
          <p:cNvSpPr>
            <a:spLocks noGrp="1" noChangeArrowheads="1"/>
          </p:cNvSpPr>
          <p:nvPr>
            <p:ph type="body" idx="4294967295"/>
          </p:nvPr>
        </p:nvSpPr>
        <p:spPr/>
        <p:txBody>
          <a:bodyPr/>
          <a:lstStyle/>
          <a:p>
            <a:pPr>
              <a:spcAft>
                <a:spcPct val="20000"/>
              </a:spcAft>
              <a:buClr>
                <a:schemeClr val="bg2"/>
              </a:buClr>
              <a:buSzPct val="75000"/>
            </a:pPr>
            <a:r>
              <a:rPr lang="en-US" sz="2800" dirty="0" smtClean="0"/>
              <a:t>Control structures determine the </a:t>
            </a:r>
            <a:r>
              <a:rPr lang="en-US" sz="2800" dirty="0" smtClean="0">
                <a:solidFill>
                  <a:srgbClr val="C00000"/>
                </a:solidFill>
              </a:rPr>
              <a:t>flow of control </a:t>
            </a:r>
            <a:r>
              <a:rPr lang="en-US" sz="2800" dirty="0" smtClean="0"/>
              <a:t>in a program, that is, the order in which the statements in a program are executed/evaluated.</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20</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graphicFrame>
        <p:nvGraphicFramePr>
          <p:cNvPr id="30" name="Diagram 29"/>
          <p:cNvGraphicFramePr/>
          <p:nvPr/>
        </p:nvGraphicFramePr>
        <p:xfrm>
          <a:off x="838200" y="3048000"/>
          <a:ext cx="7239000" cy="2971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iterate type="lt">
                                    <p:tmPct val="5000"/>
                                  </p:iterate>
                                  <p:childTnLst>
                                    <p:set>
                                      <p:cBhvr>
                                        <p:cTn id="11" dur="1" fill="hold">
                                          <p:stCondLst>
                                            <p:cond delay="0"/>
                                          </p:stCondLst>
                                        </p:cTn>
                                        <p:tgtEl>
                                          <p:spTgt spid="30"/>
                                        </p:tgtEl>
                                        <p:attrNameLst>
                                          <p:attrName>style.visibility</p:attrName>
                                        </p:attrNameLst>
                                      </p:cBhvr>
                                      <p:to>
                                        <p:strVal val="visible"/>
                                      </p:to>
                                    </p:set>
                                    <p:anim calcmode="lin" valueType="num">
                                      <p:cBhvr>
                                        <p:cTn id="12" dur="1000" fill="hold"/>
                                        <p:tgtEl>
                                          <p:spTgt spid="30"/>
                                        </p:tgtEl>
                                        <p:attrNameLst>
                                          <p:attrName>ppt_w</p:attrName>
                                        </p:attrNameLst>
                                      </p:cBhvr>
                                      <p:tavLst>
                                        <p:tav tm="0">
                                          <p:val>
                                            <p:fltVal val="0"/>
                                          </p:val>
                                        </p:tav>
                                        <p:tav tm="100000">
                                          <p:val>
                                            <p:strVal val="#ppt_w"/>
                                          </p:val>
                                        </p:tav>
                                      </p:tavLst>
                                    </p:anim>
                                    <p:anim calcmode="lin" valueType="num">
                                      <p:cBhvr>
                                        <p:cTn id="13" dur="1000" fill="hold"/>
                                        <p:tgtEl>
                                          <p:spTgt spid="30"/>
                                        </p:tgtEl>
                                        <p:attrNameLst>
                                          <p:attrName>ppt_h</p:attrName>
                                        </p:attrNameLst>
                                      </p:cBhvr>
                                      <p:tavLst>
                                        <p:tav tm="0">
                                          <p:val>
                                            <p:fltVal val="0"/>
                                          </p:val>
                                        </p:tav>
                                        <p:tav tm="100000">
                                          <p:val>
                                            <p:strVal val="#ppt_h"/>
                                          </p:val>
                                        </p:tav>
                                      </p:tavLst>
                                    </p:anim>
                                    <p:anim calcmode="lin" valueType="num">
                                      <p:cBhvr>
                                        <p:cTn id="14" dur="1000" fill="hold"/>
                                        <p:tgtEl>
                                          <p:spTgt spid="30"/>
                                        </p:tgtEl>
                                        <p:attrNameLst>
                                          <p:attrName>style.rotation</p:attrName>
                                        </p:attrNameLst>
                                      </p:cBhvr>
                                      <p:tavLst>
                                        <p:tav tm="0">
                                          <p:val>
                                            <p:fltVal val="90"/>
                                          </p:val>
                                        </p:tav>
                                        <p:tav tm="100000">
                                          <p:val>
                                            <p:fltVal val="0"/>
                                          </p:val>
                                        </p:tav>
                                      </p:tavLst>
                                    </p:anim>
                                    <p:animEffect transition="in" filter="fade">
                                      <p:cBhvr>
                                        <p:cTn id="15" dur="1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p:bldGraphic spid="30"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21</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Algorithm: Example #1</a:t>
            </a:r>
          </a:p>
        </p:txBody>
      </p:sp>
      <p:sp>
        <p:nvSpPr>
          <p:cNvPr id="35845" name="Rectangle 3"/>
          <p:cNvSpPr>
            <a:spLocks noGrp="1" noChangeArrowheads="1"/>
          </p:cNvSpPr>
          <p:nvPr>
            <p:ph type="body" idx="4294967295"/>
          </p:nvPr>
        </p:nvSpPr>
        <p:spPr/>
        <p:txBody>
          <a:bodyPr/>
          <a:lstStyle/>
          <a:p>
            <a:pPr>
              <a:spcAft>
                <a:spcPct val="20000"/>
              </a:spcAft>
              <a:buClr>
                <a:schemeClr val="bg2"/>
              </a:buClr>
              <a:buSzPct val="75000"/>
            </a:pPr>
            <a:r>
              <a:rPr lang="en-US" sz="2800" dirty="0" smtClean="0"/>
              <a:t>Compute the average of three integers.</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21</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grpSp>
        <p:nvGrpSpPr>
          <p:cNvPr id="8" name="Group 42"/>
          <p:cNvGrpSpPr>
            <a:grpSpLocks/>
          </p:cNvGrpSpPr>
          <p:nvPr/>
        </p:nvGrpSpPr>
        <p:grpSpPr bwMode="auto">
          <a:xfrm>
            <a:off x="1143000" y="2057400"/>
            <a:ext cx="6934200" cy="1277938"/>
            <a:chOff x="720" y="1296"/>
            <a:chExt cx="4368" cy="805"/>
          </a:xfrm>
        </p:grpSpPr>
        <p:sp>
          <p:nvSpPr>
            <p:cNvPr id="9" name="Text Box 8"/>
            <p:cNvSpPr txBox="1">
              <a:spLocks noChangeArrowheads="1"/>
            </p:cNvSpPr>
            <p:nvPr/>
          </p:nvSpPr>
          <p:spPr bwMode="auto">
            <a:xfrm>
              <a:off x="720" y="1296"/>
              <a:ext cx="2928" cy="805"/>
            </a:xfrm>
            <a:prstGeom prst="rect">
              <a:avLst/>
            </a:prstGeom>
            <a:noFill/>
            <a:ln w="12700" cap="sq">
              <a:solidFill>
                <a:schemeClr val="tx1"/>
              </a:solidFill>
              <a:miter lim="800000"/>
              <a:headEnd type="none" w="sm" len="sm"/>
              <a:tailEnd type="none" w="sm" len="sm"/>
            </a:ln>
          </p:spPr>
          <p:txBody>
            <a:bodyPr>
              <a:spAutoFit/>
            </a:bodyPr>
            <a:lstStyle/>
            <a:p>
              <a:pPr>
                <a:spcAft>
                  <a:spcPts val="600"/>
                </a:spcAft>
                <a:tabLst>
                  <a:tab pos="571500" algn="l"/>
                  <a:tab pos="2171700" algn="l"/>
                </a:tabLst>
              </a:pPr>
              <a:r>
                <a:rPr lang="en-GB" i="1" dirty="0">
                  <a:solidFill>
                    <a:srgbClr val="7030A0"/>
                  </a:solidFill>
                </a:rPr>
                <a:t>A possible algorithm</a:t>
              </a:r>
              <a:r>
                <a:rPr lang="en-GB" i="1" dirty="0" smtClean="0">
                  <a:solidFill>
                    <a:srgbClr val="7030A0"/>
                  </a:solidFill>
                </a:rPr>
                <a:t>:</a:t>
              </a:r>
              <a:endParaRPr lang="en-GB" i="1" dirty="0"/>
            </a:p>
            <a:p>
              <a:pPr>
                <a:tabLst>
                  <a:tab pos="571500" algn="l"/>
                  <a:tab pos="2171700" algn="l"/>
                </a:tabLst>
              </a:pPr>
              <a:r>
                <a:rPr lang="en-GB" i="1" dirty="0"/>
                <a:t>	</a:t>
              </a:r>
              <a:r>
                <a:rPr lang="pt-BR" dirty="0"/>
                <a:t>enter values for </a:t>
              </a:r>
              <a:r>
                <a:rPr lang="pt-BR" i="1" dirty="0"/>
                <a:t>num1</a:t>
              </a:r>
              <a:r>
                <a:rPr lang="pt-BR" dirty="0"/>
                <a:t>, </a:t>
              </a:r>
              <a:r>
                <a:rPr lang="pt-BR" i="1" dirty="0"/>
                <a:t>num2</a:t>
              </a:r>
              <a:r>
                <a:rPr lang="pt-BR" dirty="0"/>
                <a:t>, </a:t>
              </a:r>
              <a:r>
                <a:rPr lang="pt-BR" i="1" dirty="0"/>
                <a:t>num3</a:t>
              </a:r>
              <a:r>
                <a:rPr lang="en-US" dirty="0"/>
                <a:t> </a:t>
              </a:r>
            </a:p>
            <a:p>
              <a:pPr>
                <a:tabLst>
                  <a:tab pos="571500" algn="l"/>
                  <a:tab pos="2171700" algn="l"/>
                </a:tabLst>
              </a:pPr>
              <a:r>
                <a:rPr lang="en-US" dirty="0"/>
                <a:t>	</a:t>
              </a:r>
              <a:r>
                <a:rPr lang="pt-BR" i="1" dirty="0"/>
                <a:t>ave</a:t>
              </a:r>
              <a:r>
                <a:rPr lang="pt-BR" dirty="0"/>
                <a:t> </a:t>
              </a:r>
              <a:r>
                <a:rPr lang="en-GB" dirty="0">
                  <a:sym typeface="Wingdings" pitchFamily="2" charset="2"/>
                </a:rPr>
                <a:t></a:t>
              </a:r>
              <a:r>
                <a:rPr lang="pt-BR" dirty="0"/>
                <a:t> ( </a:t>
              </a:r>
              <a:r>
                <a:rPr lang="pt-BR" i="1" dirty="0"/>
                <a:t>num1</a:t>
              </a:r>
              <a:r>
                <a:rPr lang="pt-BR" dirty="0"/>
                <a:t> + </a:t>
              </a:r>
              <a:r>
                <a:rPr lang="pt-BR" i="1" dirty="0"/>
                <a:t>num2</a:t>
              </a:r>
              <a:r>
                <a:rPr lang="pt-BR" dirty="0"/>
                <a:t> + </a:t>
              </a:r>
              <a:r>
                <a:rPr lang="pt-BR" i="1" dirty="0"/>
                <a:t>num3</a:t>
              </a:r>
              <a:r>
                <a:rPr lang="pt-BR" dirty="0"/>
                <a:t> ) / 3</a:t>
              </a:r>
              <a:r>
                <a:rPr lang="en-US" dirty="0"/>
                <a:t> </a:t>
              </a:r>
            </a:p>
            <a:p>
              <a:pPr>
                <a:tabLst>
                  <a:tab pos="571500" algn="l"/>
                  <a:tab pos="2171700" algn="l"/>
                </a:tabLst>
              </a:pPr>
              <a:r>
                <a:rPr lang="en-US" dirty="0"/>
                <a:t>	print </a:t>
              </a:r>
              <a:r>
                <a:rPr lang="pt-BR" i="1" dirty="0"/>
                <a:t>ave</a:t>
              </a:r>
              <a:endParaRPr lang="en-GB" i="1" dirty="0"/>
            </a:p>
          </p:txBody>
        </p:sp>
        <p:grpSp>
          <p:nvGrpSpPr>
            <p:cNvPr id="10" name="Group 9"/>
            <p:cNvGrpSpPr>
              <a:grpSpLocks/>
            </p:cNvGrpSpPr>
            <p:nvPr/>
          </p:nvGrpSpPr>
          <p:grpSpPr bwMode="auto">
            <a:xfrm>
              <a:off x="3792" y="1298"/>
              <a:ext cx="1296" cy="696"/>
              <a:chOff x="7281" y="3128"/>
              <a:chExt cx="3240" cy="1736"/>
            </a:xfrm>
          </p:grpSpPr>
          <p:sp>
            <p:nvSpPr>
              <p:cNvPr id="11" name="Rectangle 10"/>
              <p:cNvSpPr>
                <a:spLocks noChangeArrowheads="1"/>
              </p:cNvSpPr>
              <p:nvPr/>
            </p:nvSpPr>
            <p:spPr bwMode="auto">
              <a:xfrm>
                <a:off x="7461" y="3786"/>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12" name="Text Box 11"/>
              <p:cNvSpPr txBox="1">
                <a:spLocks noChangeArrowheads="1"/>
              </p:cNvSpPr>
              <p:nvPr/>
            </p:nvSpPr>
            <p:spPr bwMode="auto">
              <a:xfrm>
                <a:off x="7281" y="3784"/>
                <a:ext cx="1080" cy="360"/>
              </a:xfrm>
              <a:prstGeom prst="rect">
                <a:avLst/>
              </a:prstGeom>
              <a:noFill/>
              <a:ln w="9525">
                <a:noFill/>
                <a:miter lim="800000"/>
                <a:headEnd/>
                <a:tailEnd/>
              </a:ln>
            </p:spPr>
            <p:txBody>
              <a:bodyPr/>
              <a:lstStyle/>
              <a:p>
                <a:pPr algn="ctr"/>
                <a:r>
                  <a:rPr lang="en-US" sz="1000"/>
                  <a:t>num1</a:t>
                </a:r>
                <a:endParaRPr lang="en-US"/>
              </a:p>
            </p:txBody>
          </p:sp>
          <p:sp>
            <p:nvSpPr>
              <p:cNvPr id="13" name="Text Box 12"/>
              <p:cNvSpPr txBox="1">
                <a:spLocks noChangeArrowheads="1"/>
              </p:cNvSpPr>
              <p:nvPr/>
            </p:nvSpPr>
            <p:spPr bwMode="auto">
              <a:xfrm>
                <a:off x="7821" y="3128"/>
                <a:ext cx="2340" cy="540"/>
              </a:xfrm>
              <a:prstGeom prst="rect">
                <a:avLst/>
              </a:prstGeom>
              <a:noFill/>
              <a:ln w="9525">
                <a:noFill/>
                <a:miter lim="800000"/>
                <a:headEnd/>
                <a:tailEnd/>
              </a:ln>
            </p:spPr>
            <p:txBody>
              <a:bodyPr/>
              <a:lstStyle/>
              <a:p>
                <a:pPr algn="ctr"/>
                <a:r>
                  <a:rPr lang="en-US" sz="1200" i="1"/>
                  <a:t>Variables used:</a:t>
                </a:r>
                <a:endParaRPr lang="en-US"/>
              </a:p>
            </p:txBody>
          </p:sp>
          <p:sp>
            <p:nvSpPr>
              <p:cNvPr id="14" name="Rectangle 13"/>
              <p:cNvSpPr>
                <a:spLocks noChangeArrowheads="1"/>
              </p:cNvSpPr>
              <p:nvPr/>
            </p:nvSpPr>
            <p:spPr bwMode="auto">
              <a:xfrm>
                <a:off x="8541" y="378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15" name="Rectangle 14"/>
              <p:cNvSpPr>
                <a:spLocks noChangeArrowheads="1"/>
              </p:cNvSpPr>
              <p:nvPr/>
            </p:nvSpPr>
            <p:spPr bwMode="auto">
              <a:xfrm>
                <a:off x="9621" y="378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16" name="Text Box 15"/>
              <p:cNvSpPr txBox="1">
                <a:spLocks noChangeArrowheads="1"/>
              </p:cNvSpPr>
              <p:nvPr/>
            </p:nvSpPr>
            <p:spPr bwMode="auto">
              <a:xfrm>
                <a:off x="8361" y="3784"/>
                <a:ext cx="1080" cy="360"/>
              </a:xfrm>
              <a:prstGeom prst="rect">
                <a:avLst/>
              </a:prstGeom>
              <a:noFill/>
              <a:ln w="9525">
                <a:noFill/>
                <a:miter lim="800000"/>
                <a:headEnd/>
                <a:tailEnd/>
              </a:ln>
            </p:spPr>
            <p:txBody>
              <a:bodyPr/>
              <a:lstStyle/>
              <a:p>
                <a:pPr algn="ctr"/>
                <a:r>
                  <a:rPr lang="en-US" sz="1000"/>
                  <a:t>num2</a:t>
                </a:r>
                <a:endParaRPr lang="en-US"/>
              </a:p>
            </p:txBody>
          </p:sp>
          <p:sp>
            <p:nvSpPr>
              <p:cNvPr id="17" name="Text Box 16"/>
              <p:cNvSpPr txBox="1">
                <a:spLocks noChangeArrowheads="1"/>
              </p:cNvSpPr>
              <p:nvPr/>
            </p:nvSpPr>
            <p:spPr bwMode="auto">
              <a:xfrm>
                <a:off x="9441" y="3784"/>
                <a:ext cx="1080" cy="360"/>
              </a:xfrm>
              <a:prstGeom prst="rect">
                <a:avLst/>
              </a:prstGeom>
              <a:noFill/>
              <a:ln w="9525">
                <a:noFill/>
                <a:miter lim="800000"/>
                <a:headEnd/>
                <a:tailEnd/>
              </a:ln>
            </p:spPr>
            <p:txBody>
              <a:bodyPr/>
              <a:lstStyle/>
              <a:p>
                <a:pPr algn="ctr"/>
                <a:r>
                  <a:rPr lang="en-US" sz="1000"/>
                  <a:t>num3</a:t>
                </a:r>
                <a:endParaRPr lang="en-US"/>
              </a:p>
            </p:txBody>
          </p:sp>
          <p:sp>
            <p:nvSpPr>
              <p:cNvPr id="18" name="Rectangle 17"/>
              <p:cNvSpPr>
                <a:spLocks noChangeArrowheads="1"/>
              </p:cNvSpPr>
              <p:nvPr/>
            </p:nvSpPr>
            <p:spPr bwMode="auto">
              <a:xfrm>
                <a:off x="8361" y="4504"/>
                <a:ext cx="108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19" name="Text Box 18"/>
              <p:cNvSpPr txBox="1">
                <a:spLocks noChangeArrowheads="1"/>
              </p:cNvSpPr>
              <p:nvPr/>
            </p:nvSpPr>
            <p:spPr bwMode="auto">
              <a:xfrm>
                <a:off x="8361" y="4504"/>
                <a:ext cx="1080" cy="360"/>
              </a:xfrm>
              <a:prstGeom prst="rect">
                <a:avLst/>
              </a:prstGeom>
              <a:noFill/>
              <a:ln w="9525">
                <a:noFill/>
                <a:miter lim="800000"/>
                <a:headEnd/>
                <a:tailEnd/>
              </a:ln>
            </p:spPr>
            <p:txBody>
              <a:bodyPr/>
              <a:lstStyle/>
              <a:p>
                <a:pPr algn="ctr"/>
                <a:r>
                  <a:rPr lang="en-US" sz="1000"/>
                  <a:t>ave</a:t>
                </a:r>
                <a:endParaRPr lang="en-US"/>
              </a:p>
            </p:txBody>
          </p:sp>
        </p:grpSp>
      </p:grpSp>
      <p:grpSp>
        <p:nvGrpSpPr>
          <p:cNvPr id="20" name="Group 43"/>
          <p:cNvGrpSpPr>
            <a:grpSpLocks/>
          </p:cNvGrpSpPr>
          <p:nvPr/>
        </p:nvGrpSpPr>
        <p:grpSpPr bwMode="auto">
          <a:xfrm>
            <a:off x="1143000" y="3962401"/>
            <a:ext cx="7010400" cy="1554163"/>
            <a:chOff x="720" y="2496"/>
            <a:chExt cx="4416" cy="979"/>
          </a:xfrm>
        </p:grpSpPr>
        <p:sp>
          <p:nvSpPr>
            <p:cNvPr id="21" name="Text Box 29"/>
            <p:cNvSpPr txBox="1">
              <a:spLocks noChangeArrowheads="1"/>
            </p:cNvSpPr>
            <p:nvPr/>
          </p:nvSpPr>
          <p:spPr bwMode="auto">
            <a:xfrm>
              <a:off x="720" y="2496"/>
              <a:ext cx="2928" cy="979"/>
            </a:xfrm>
            <a:prstGeom prst="rect">
              <a:avLst/>
            </a:prstGeom>
            <a:noFill/>
            <a:ln w="12700" cap="sq">
              <a:solidFill>
                <a:schemeClr val="tx1"/>
              </a:solidFill>
              <a:miter lim="800000"/>
              <a:headEnd type="none" w="sm" len="sm"/>
              <a:tailEnd type="none" w="sm" len="sm"/>
            </a:ln>
          </p:spPr>
          <p:txBody>
            <a:bodyPr>
              <a:spAutoFit/>
            </a:bodyPr>
            <a:lstStyle/>
            <a:p>
              <a:pPr>
                <a:spcAft>
                  <a:spcPts val="600"/>
                </a:spcAft>
                <a:tabLst>
                  <a:tab pos="571500" algn="l"/>
                  <a:tab pos="2171700" algn="l"/>
                </a:tabLst>
              </a:pPr>
              <a:r>
                <a:rPr lang="en-GB" i="1" dirty="0">
                  <a:solidFill>
                    <a:srgbClr val="7030A0"/>
                  </a:solidFill>
                </a:rPr>
                <a:t>Another possible algorithm</a:t>
              </a:r>
              <a:r>
                <a:rPr lang="en-GB" i="1" dirty="0" smtClean="0">
                  <a:solidFill>
                    <a:srgbClr val="7030A0"/>
                  </a:solidFill>
                </a:rPr>
                <a:t>:</a:t>
              </a:r>
              <a:endParaRPr lang="en-GB" i="1" dirty="0"/>
            </a:p>
            <a:p>
              <a:pPr>
                <a:tabLst>
                  <a:tab pos="571500" algn="l"/>
                  <a:tab pos="2171700" algn="l"/>
                </a:tabLst>
              </a:pPr>
              <a:r>
                <a:rPr lang="en-GB" i="1" dirty="0"/>
                <a:t>	</a:t>
              </a:r>
              <a:r>
                <a:rPr lang="pt-BR" dirty="0"/>
                <a:t>enter values for </a:t>
              </a:r>
              <a:r>
                <a:rPr lang="pt-BR" i="1" dirty="0"/>
                <a:t>num1</a:t>
              </a:r>
              <a:r>
                <a:rPr lang="pt-BR" dirty="0"/>
                <a:t>, </a:t>
              </a:r>
              <a:r>
                <a:rPr lang="pt-BR" i="1" dirty="0"/>
                <a:t>num2</a:t>
              </a:r>
              <a:r>
                <a:rPr lang="pt-BR" dirty="0"/>
                <a:t>, </a:t>
              </a:r>
              <a:r>
                <a:rPr lang="pt-BR" i="1" dirty="0"/>
                <a:t>num3</a:t>
              </a:r>
              <a:r>
                <a:rPr lang="en-US" dirty="0"/>
                <a:t> </a:t>
              </a:r>
            </a:p>
            <a:p>
              <a:pPr>
                <a:tabLst>
                  <a:tab pos="571500" algn="l"/>
                  <a:tab pos="2171700" algn="l"/>
                </a:tabLst>
              </a:pPr>
              <a:r>
                <a:rPr lang="en-US" dirty="0"/>
                <a:t>	</a:t>
              </a:r>
              <a:r>
                <a:rPr lang="pt-BR" i="1" dirty="0"/>
                <a:t>tota</a:t>
              </a:r>
              <a:r>
                <a:rPr lang="pt-BR" dirty="0"/>
                <a:t>l </a:t>
              </a:r>
              <a:r>
                <a:rPr lang="en-GB" dirty="0">
                  <a:sym typeface="Wingdings" pitchFamily="2" charset="2"/>
                </a:rPr>
                <a:t></a:t>
              </a:r>
              <a:r>
                <a:rPr lang="pt-BR" dirty="0"/>
                <a:t> ( </a:t>
              </a:r>
              <a:r>
                <a:rPr lang="pt-BR" i="1" dirty="0"/>
                <a:t>num1</a:t>
              </a:r>
              <a:r>
                <a:rPr lang="pt-BR" dirty="0"/>
                <a:t> + </a:t>
              </a:r>
              <a:r>
                <a:rPr lang="pt-BR" i="1" dirty="0"/>
                <a:t>num2</a:t>
              </a:r>
              <a:r>
                <a:rPr lang="pt-BR" dirty="0"/>
                <a:t> + </a:t>
              </a:r>
              <a:r>
                <a:rPr lang="pt-BR" i="1" dirty="0"/>
                <a:t>num3</a:t>
              </a:r>
              <a:r>
                <a:rPr lang="pt-BR" dirty="0"/>
                <a:t> )</a:t>
              </a:r>
              <a:r>
                <a:rPr lang="en-US" dirty="0"/>
                <a:t> </a:t>
              </a:r>
            </a:p>
            <a:p>
              <a:pPr>
                <a:tabLst>
                  <a:tab pos="571500" algn="l"/>
                  <a:tab pos="2171700" algn="l"/>
                </a:tabLst>
              </a:pPr>
              <a:r>
                <a:rPr lang="en-US" dirty="0"/>
                <a:t>	</a:t>
              </a:r>
              <a:r>
                <a:rPr lang="pt-BR" i="1" dirty="0"/>
                <a:t>ave</a:t>
              </a:r>
              <a:r>
                <a:rPr lang="pt-BR" dirty="0"/>
                <a:t> </a:t>
              </a:r>
              <a:r>
                <a:rPr lang="en-GB" dirty="0">
                  <a:sym typeface="Wingdings" pitchFamily="2" charset="2"/>
                </a:rPr>
                <a:t></a:t>
              </a:r>
              <a:r>
                <a:rPr lang="pt-BR" dirty="0"/>
                <a:t> </a:t>
              </a:r>
              <a:r>
                <a:rPr lang="pt-BR" i="1" dirty="0"/>
                <a:t>total</a:t>
              </a:r>
              <a:r>
                <a:rPr lang="pt-BR" dirty="0"/>
                <a:t>  / 3</a:t>
              </a:r>
              <a:r>
                <a:rPr lang="en-US" dirty="0"/>
                <a:t> </a:t>
              </a:r>
            </a:p>
            <a:p>
              <a:pPr>
                <a:tabLst>
                  <a:tab pos="571500" algn="l"/>
                  <a:tab pos="2171700" algn="l"/>
                </a:tabLst>
              </a:pPr>
              <a:r>
                <a:rPr lang="en-US" dirty="0"/>
                <a:t>	print </a:t>
              </a:r>
              <a:r>
                <a:rPr lang="pt-BR" i="1" dirty="0"/>
                <a:t>ave</a:t>
              </a:r>
              <a:endParaRPr lang="en-GB" i="1" dirty="0"/>
            </a:p>
          </p:txBody>
        </p:sp>
        <p:grpSp>
          <p:nvGrpSpPr>
            <p:cNvPr id="22" name="Group 30"/>
            <p:cNvGrpSpPr>
              <a:grpSpLocks/>
            </p:cNvGrpSpPr>
            <p:nvPr/>
          </p:nvGrpSpPr>
          <p:grpSpPr bwMode="auto">
            <a:xfrm>
              <a:off x="3840" y="2506"/>
              <a:ext cx="1296" cy="938"/>
              <a:chOff x="7281" y="9883"/>
              <a:chExt cx="3240" cy="2340"/>
            </a:xfrm>
          </p:grpSpPr>
          <p:sp>
            <p:nvSpPr>
              <p:cNvPr id="23" name="Rectangle 31"/>
              <p:cNvSpPr>
                <a:spLocks noChangeArrowheads="1"/>
              </p:cNvSpPr>
              <p:nvPr/>
            </p:nvSpPr>
            <p:spPr bwMode="auto">
              <a:xfrm>
                <a:off x="7461" y="10541"/>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24" name="Text Box 32"/>
              <p:cNvSpPr txBox="1">
                <a:spLocks noChangeArrowheads="1"/>
              </p:cNvSpPr>
              <p:nvPr/>
            </p:nvSpPr>
            <p:spPr bwMode="auto">
              <a:xfrm>
                <a:off x="7281" y="10539"/>
                <a:ext cx="1080" cy="360"/>
              </a:xfrm>
              <a:prstGeom prst="rect">
                <a:avLst/>
              </a:prstGeom>
              <a:noFill/>
              <a:ln w="9525">
                <a:noFill/>
                <a:miter lim="800000"/>
                <a:headEnd/>
                <a:tailEnd/>
              </a:ln>
            </p:spPr>
            <p:txBody>
              <a:bodyPr/>
              <a:lstStyle/>
              <a:p>
                <a:pPr algn="ctr"/>
                <a:r>
                  <a:rPr lang="en-US" sz="1000"/>
                  <a:t>num1</a:t>
                </a:r>
                <a:endParaRPr lang="en-US"/>
              </a:p>
            </p:txBody>
          </p:sp>
          <p:sp>
            <p:nvSpPr>
              <p:cNvPr id="25" name="Text Box 33"/>
              <p:cNvSpPr txBox="1">
                <a:spLocks noChangeArrowheads="1"/>
              </p:cNvSpPr>
              <p:nvPr/>
            </p:nvSpPr>
            <p:spPr bwMode="auto">
              <a:xfrm>
                <a:off x="7821" y="9883"/>
                <a:ext cx="2340" cy="540"/>
              </a:xfrm>
              <a:prstGeom prst="rect">
                <a:avLst/>
              </a:prstGeom>
              <a:noFill/>
              <a:ln w="9525">
                <a:noFill/>
                <a:miter lim="800000"/>
                <a:headEnd/>
                <a:tailEnd/>
              </a:ln>
            </p:spPr>
            <p:txBody>
              <a:bodyPr/>
              <a:lstStyle/>
              <a:p>
                <a:pPr algn="ctr"/>
                <a:r>
                  <a:rPr lang="en-US" sz="1200" i="1"/>
                  <a:t>Variables used:</a:t>
                </a:r>
                <a:endParaRPr lang="en-US"/>
              </a:p>
            </p:txBody>
          </p:sp>
          <p:sp>
            <p:nvSpPr>
              <p:cNvPr id="26" name="Rectangle 34"/>
              <p:cNvSpPr>
                <a:spLocks noChangeArrowheads="1"/>
              </p:cNvSpPr>
              <p:nvPr/>
            </p:nvSpPr>
            <p:spPr bwMode="auto">
              <a:xfrm>
                <a:off x="8541" y="10539"/>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27" name="Rectangle 35"/>
              <p:cNvSpPr>
                <a:spLocks noChangeArrowheads="1"/>
              </p:cNvSpPr>
              <p:nvPr/>
            </p:nvSpPr>
            <p:spPr bwMode="auto">
              <a:xfrm>
                <a:off x="9621" y="10539"/>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28" name="Text Box 36"/>
              <p:cNvSpPr txBox="1">
                <a:spLocks noChangeArrowheads="1"/>
              </p:cNvSpPr>
              <p:nvPr/>
            </p:nvSpPr>
            <p:spPr bwMode="auto">
              <a:xfrm>
                <a:off x="8361" y="10539"/>
                <a:ext cx="1080" cy="360"/>
              </a:xfrm>
              <a:prstGeom prst="rect">
                <a:avLst/>
              </a:prstGeom>
              <a:noFill/>
              <a:ln w="9525">
                <a:noFill/>
                <a:miter lim="800000"/>
                <a:headEnd/>
                <a:tailEnd/>
              </a:ln>
            </p:spPr>
            <p:txBody>
              <a:bodyPr/>
              <a:lstStyle/>
              <a:p>
                <a:pPr algn="ctr"/>
                <a:r>
                  <a:rPr lang="en-US" sz="1000"/>
                  <a:t>num2</a:t>
                </a:r>
                <a:endParaRPr lang="en-US"/>
              </a:p>
            </p:txBody>
          </p:sp>
          <p:sp>
            <p:nvSpPr>
              <p:cNvPr id="32" name="Text Box 37"/>
              <p:cNvSpPr txBox="1">
                <a:spLocks noChangeArrowheads="1"/>
              </p:cNvSpPr>
              <p:nvPr/>
            </p:nvSpPr>
            <p:spPr bwMode="auto">
              <a:xfrm>
                <a:off x="9441" y="10539"/>
                <a:ext cx="1080" cy="360"/>
              </a:xfrm>
              <a:prstGeom prst="rect">
                <a:avLst/>
              </a:prstGeom>
              <a:noFill/>
              <a:ln w="9525">
                <a:noFill/>
                <a:miter lim="800000"/>
                <a:headEnd/>
                <a:tailEnd/>
              </a:ln>
            </p:spPr>
            <p:txBody>
              <a:bodyPr/>
              <a:lstStyle/>
              <a:p>
                <a:pPr algn="ctr"/>
                <a:r>
                  <a:rPr lang="en-US" sz="1000"/>
                  <a:t>num3</a:t>
                </a:r>
                <a:endParaRPr lang="en-US"/>
              </a:p>
            </p:txBody>
          </p:sp>
          <p:sp>
            <p:nvSpPr>
              <p:cNvPr id="33" name="Rectangle 38"/>
              <p:cNvSpPr>
                <a:spLocks noChangeArrowheads="1"/>
              </p:cNvSpPr>
              <p:nvPr/>
            </p:nvSpPr>
            <p:spPr bwMode="auto">
              <a:xfrm>
                <a:off x="8361" y="11863"/>
                <a:ext cx="108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34" name="Text Box 39"/>
              <p:cNvSpPr txBox="1">
                <a:spLocks noChangeArrowheads="1"/>
              </p:cNvSpPr>
              <p:nvPr/>
            </p:nvSpPr>
            <p:spPr bwMode="auto">
              <a:xfrm>
                <a:off x="8361" y="11863"/>
                <a:ext cx="1080" cy="360"/>
              </a:xfrm>
              <a:prstGeom prst="rect">
                <a:avLst/>
              </a:prstGeom>
              <a:noFill/>
              <a:ln w="9525">
                <a:noFill/>
                <a:miter lim="800000"/>
                <a:headEnd/>
                <a:tailEnd/>
              </a:ln>
            </p:spPr>
            <p:txBody>
              <a:bodyPr/>
              <a:lstStyle/>
              <a:p>
                <a:pPr algn="ctr"/>
                <a:r>
                  <a:rPr lang="en-US" sz="1000"/>
                  <a:t>ave</a:t>
                </a:r>
                <a:endParaRPr lang="en-US"/>
              </a:p>
            </p:txBody>
          </p:sp>
          <p:sp>
            <p:nvSpPr>
              <p:cNvPr id="35" name="Rectangle 40"/>
              <p:cNvSpPr>
                <a:spLocks noChangeArrowheads="1"/>
              </p:cNvSpPr>
              <p:nvPr/>
            </p:nvSpPr>
            <p:spPr bwMode="auto">
              <a:xfrm>
                <a:off x="8541" y="11143"/>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36" name="Text Box 41"/>
              <p:cNvSpPr txBox="1">
                <a:spLocks noChangeArrowheads="1"/>
              </p:cNvSpPr>
              <p:nvPr/>
            </p:nvSpPr>
            <p:spPr bwMode="auto">
              <a:xfrm>
                <a:off x="8361" y="11143"/>
                <a:ext cx="1080" cy="360"/>
              </a:xfrm>
              <a:prstGeom prst="rect">
                <a:avLst/>
              </a:prstGeom>
              <a:noFill/>
              <a:ln w="9525">
                <a:noFill/>
                <a:miter lim="800000"/>
                <a:headEnd/>
                <a:tailEnd/>
              </a:ln>
            </p:spPr>
            <p:txBody>
              <a:bodyPr/>
              <a:lstStyle/>
              <a:p>
                <a:pPr algn="ctr"/>
                <a:r>
                  <a:rPr lang="en-US" sz="1000"/>
                  <a:t>total</a:t>
                </a:r>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up)">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wipe(up)">
                                      <p:cBhvr>
                                        <p:cTn id="1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22</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Algorithm: Example #2</a:t>
            </a:r>
          </a:p>
        </p:txBody>
      </p:sp>
      <p:sp>
        <p:nvSpPr>
          <p:cNvPr id="35845" name="Rectangle 3"/>
          <p:cNvSpPr>
            <a:spLocks noGrp="1" noChangeArrowheads="1"/>
          </p:cNvSpPr>
          <p:nvPr>
            <p:ph type="body" idx="4294967295"/>
          </p:nvPr>
        </p:nvSpPr>
        <p:spPr/>
        <p:txBody>
          <a:bodyPr/>
          <a:lstStyle/>
          <a:p>
            <a:pPr>
              <a:spcAft>
                <a:spcPct val="20000"/>
              </a:spcAft>
              <a:buClr>
                <a:schemeClr val="bg2"/>
              </a:buClr>
              <a:buSzPct val="75000"/>
            </a:pPr>
            <a:r>
              <a:rPr lang="en-US" sz="2800" dirty="0" smtClean="0"/>
              <a:t>Arrange two integers in increasing order (sort).</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22</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grpSp>
        <p:nvGrpSpPr>
          <p:cNvPr id="37" name="Group 16"/>
          <p:cNvGrpSpPr>
            <a:grpSpLocks/>
          </p:cNvGrpSpPr>
          <p:nvPr/>
        </p:nvGrpSpPr>
        <p:grpSpPr bwMode="auto">
          <a:xfrm>
            <a:off x="914400" y="1828800"/>
            <a:ext cx="7734300" cy="4351961"/>
            <a:chOff x="1143000" y="2209800"/>
            <a:chExt cx="7734300" cy="4351961"/>
          </a:xfrm>
        </p:grpSpPr>
        <p:sp>
          <p:nvSpPr>
            <p:cNvPr id="38" name="Text Box 9"/>
            <p:cNvSpPr txBox="1">
              <a:spLocks noChangeArrowheads="1"/>
            </p:cNvSpPr>
            <p:nvPr/>
          </p:nvSpPr>
          <p:spPr bwMode="auto">
            <a:xfrm>
              <a:off x="1143000" y="2209800"/>
              <a:ext cx="6248400" cy="4351961"/>
            </a:xfrm>
            <a:prstGeom prst="rect">
              <a:avLst/>
            </a:prstGeom>
            <a:noFill/>
            <a:ln w="12700" cap="sq">
              <a:solidFill>
                <a:schemeClr val="tx1"/>
              </a:solidFill>
              <a:miter lim="800000"/>
              <a:headEnd type="none" w="sm" len="sm"/>
              <a:tailEnd type="none" w="sm" len="sm"/>
            </a:ln>
          </p:spPr>
          <p:txBody>
            <a:bodyPr>
              <a:spAutoFit/>
            </a:bodyPr>
            <a:lstStyle/>
            <a:p>
              <a:pPr>
                <a:spcAft>
                  <a:spcPct val="20000"/>
                </a:spcAft>
                <a:tabLst>
                  <a:tab pos="571500" algn="l"/>
                  <a:tab pos="1485900" algn="l"/>
                </a:tabLst>
              </a:pPr>
              <a:r>
                <a:rPr lang="en-GB" i="1" dirty="0">
                  <a:solidFill>
                    <a:srgbClr val="7030A0"/>
                  </a:solidFill>
                </a:rPr>
                <a:t>Algorithm A:</a:t>
              </a:r>
            </a:p>
            <a:p>
              <a:pPr>
                <a:tabLst>
                  <a:tab pos="571500" algn="l"/>
                  <a:tab pos="1485900" algn="l"/>
                </a:tabLst>
              </a:pPr>
              <a:r>
                <a:rPr lang="en-GB" i="1" dirty="0"/>
                <a:t>	</a:t>
              </a:r>
              <a:r>
                <a:rPr lang="pt-BR" dirty="0"/>
                <a:t>enter values for </a:t>
              </a:r>
              <a:r>
                <a:rPr lang="pt-BR" i="1" dirty="0"/>
                <a:t>num1</a:t>
              </a:r>
              <a:r>
                <a:rPr lang="pt-BR" dirty="0"/>
                <a:t>, </a:t>
              </a:r>
              <a:r>
                <a:rPr lang="pt-BR" i="1" dirty="0"/>
                <a:t>num2</a:t>
              </a:r>
              <a:r>
                <a:rPr lang="en-US" dirty="0"/>
                <a:t> </a:t>
              </a:r>
            </a:p>
            <a:p>
              <a:pPr>
                <a:spcBef>
                  <a:spcPct val="30000"/>
                </a:spcBef>
                <a:tabLst>
                  <a:tab pos="571500" algn="l"/>
                  <a:tab pos="1485900" algn="l"/>
                </a:tabLst>
              </a:pPr>
              <a:r>
                <a:rPr lang="en-US" dirty="0"/>
                <a:t>	</a:t>
              </a:r>
              <a:r>
                <a:rPr lang="en-GB" dirty="0">
                  <a:solidFill>
                    <a:srgbClr val="006600"/>
                  </a:solidFill>
                </a:rPr>
                <a:t>// Assign smaller number into </a:t>
              </a:r>
              <a:r>
                <a:rPr lang="en-GB" i="1" dirty="0">
                  <a:solidFill>
                    <a:srgbClr val="006600"/>
                  </a:solidFill>
                </a:rPr>
                <a:t>final1</a:t>
              </a:r>
              <a:r>
                <a:rPr lang="en-GB" dirty="0">
                  <a:solidFill>
                    <a:srgbClr val="006600"/>
                  </a:solidFill>
                </a:rPr>
                <a:t>,</a:t>
              </a:r>
              <a:r>
                <a:rPr lang="en-US" dirty="0">
                  <a:solidFill>
                    <a:srgbClr val="006600"/>
                  </a:solidFill>
                </a:rPr>
                <a:t> </a:t>
              </a:r>
            </a:p>
            <a:p>
              <a:pPr>
                <a:tabLst>
                  <a:tab pos="571500" algn="l"/>
                  <a:tab pos="1485900" algn="l"/>
                </a:tabLst>
              </a:pPr>
              <a:r>
                <a:rPr lang="en-US" dirty="0">
                  <a:solidFill>
                    <a:srgbClr val="006600"/>
                  </a:solidFill>
                </a:rPr>
                <a:t>	// </a:t>
              </a:r>
              <a:r>
                <a:rPr lang="pt-BR" i="1" dirty="0">
                  <a:solidFill>
                    <a:srgbClr val="006600"/>
                  </a:solidFill>
                </a:rPr>
                <a:t>larger number into final2</a:t>
              </a:r>
              <a:r>
                <a:rPr lang="en-US" dirty="0">
                  <a:solidFill>
                    <a:srgbClr val="006600"/>
                  </a:solidFill>
                </a:rPr>
                <a:t> </a:t>
              </a:r>
            </a:p>
            <a:p>
              <a:pPr>
                <a:tabLst>
                  <a:tab pos="571500" algn="l"/>
                  <a:tab pos="1485900" algn="l"/>
                </a:tabLst>
              </a:pPr>
              <a:r>
                <a:rPr lang="en-US" dirty="0"/>
                <a:t>	</a:t>
              </a:r>
              <a:r>
                <a:rPr lang="pt-BR" dirty="0"/>
                <a:t>if </a:t>
              </a:r>
              <a:r>
                <a:rPr lang="pt-BR" dirty="0" smtClean="0"/>
                <a:t> ( </a:t>
              </a:r>
              <a:r>
                <a:rPr lang="pt-BR" i="1" dirty="0" smtClean="0"/>
                <a:t>num1</a:t>
              </a:r>
              <a:r>
                <a:rPr lang="pt-BR" dirty="0" smtClean="0"/>
                <a:t> </a:t>
              </a:r>
              <a:r>
                <a:rPr lang="pt-BR" dirty="0"/>
                <a:t>&lt; </a:t>
              </a:r>
              <a:r>
                <a:rPr lang="pt-BR" i="1" dirty="0"/>
                <a:t>num2</a:t>
              </a:r>
              <a:r>
                <a:rPr lang="en-US" dirty="0"/>
                <a:t> </a:t>
              </a:r>
              <a:r>
                <a:rPr lang="en-US" dirty="0" smtClean="0"/>
                <a:t>)</a:t>
              </a:r>
              <a:endParaRPr lang="en-US" dirty="0"/>
            </a:p>
            <a:p>
              <a:pPr>
                <a:tabLst>
                  <a:tab pos="571500" algn="l"/>
                  <a:tab pos="1485900" algn="l"/>
                </a:tabLst>
              </a:pPr>
              <a:r>
                <a:rPr lang="pt-BR" dirty="0"/>
                <a:t> 	    then 	</a:t>
              </a:r>
              <a:r>
                <a:rPr lang="pt-BR" i="1" dirty="0"/>
                <a:t>final1</a:t>
              </a:r>
              <a:r>
                <a:rPr lang="pt-BR" dirty="0"/>
                <a:t> </a:t>
              </a:r>
              <a:r>
                <a:rPr lang="en-GB" dirty="0">
                  <a:sym typeface="Wingdings" pitchFamily="2" charset="2"/>
                </a:rPr>
                <a:t></a:t>
              </a:r>
              <a:r>
                <a:rPr lang="en-GB" dirty="0"/>
                <a:t> </a:t>
              </a:r>
              <a:r>
                <a:rPr lang="pt-BR" i="1" dirty="0"/>
                <a:t>num1</a:t>
              </a:r>
              <a:r>
                <a:rPr lang="en-US" dirty="0"/>
                <a:t> </a:t>
              </a:r>
            </a:p>
            <a:p>
              <a:pPr>
                <a:spcAft>
                  <a:spcPts val="600"/>
                </a:spcAft>
                <a:tabLst>
                  <a:tab pos="571500" algn="l"/>
                  <a:tab pos="1485900" algn="l"/>
                </a:tabLst>
              </a:pPr>
              <a:r>
                <a:rPr lang="pt-BR" dirty="0"/>
                <a:t> 		</a:t>
              </a:r>
              <a:r>
                <a:rPr lang="pt-BR" i="1" dirty="0"/>
                <a:t>final2</a:t>
              </a:r>
              <a:r>
                <a:rPr lang="pt-BR" dirty="0"/>
                <a:t> </a:t>
              </a:r>
              <a:r>
                <a:rPr lang="en-GB" dirty="0">
                  <a:sym typeface="Wingdings" pitchFamily="2" charset="2"/>
                </a:rPr>
                <a:t></a:t>
              </a:r>
              <a:r>
                <a:rPr lang="en-GB" dirty="0"/>
                <a:t> </a:t>
              </a:r>
              <a:r>
                <a:rPr lang="pt-BR" i="1" dirty="0"/>
                <a:t>num2</a:t>
              </a:r>
              <a:r>
                <a:rPr lang="en-US" dirty="0"/>
                <a:t> </a:t>
              </a:r>
            </a:p>
            <a:p>
              <a:pPr>
                <a:tabLst>
                  <a:tab pos="571500" algn="l"/>
                  <a:tab pos="1485900" algn="l"/>
                </a:tabLst>
              </a:pPr>
              <a:r>
                <a:rPr lang="pt-BR" dirty="0"/>
                <a:t>	    else 	</a:t>
              </a:r>
              <a:r>
                <a:rPr lang="pt-BR" i="1" dirty="0"/>
                <a:t>final1</a:t>
              </a:r>
              <a:r>
                <a:rPr lang="pt-BR" dirty="0"/>
                <a:t> </a:t>
              </a:r>
              <a:r>
                <a:rPr lang="en-GB" dirty="0">
                  <a:sym typeface="Wingdings" pitchFamily="2" charset="2"/>
                </a:rPr>
                <a:t></a:t>
              </a:r>
              <a:r>
                <a:rPr lang="en-GB" dirty="0"/>
                <a:t> </a:t>
              </a:r>
              <a:r>
                <a:rPr lang="pt-BR" i="1" dirty="0"/>
                <a:t>num2</a:t>
              </a:r>
              <a:r>
                <a:rPr lang="en-US" dirty="0"/>
                <a:t> </a:t>
              </a:r>
            </a:p>
            <a:p>
              <a:pPr>
                <a:tabLst>
                  <a:tab pos="571500" algn="l"/>
                  <a:tab pos="1485900" algn="l"/>
                </a:tabLst>
              </a:pPr>
              <a:r>
                <a:rPr lang="pt-BR" dirty="0"/>
                <a:t>		</a:t>
              </a:r>
              <a:r>
                <a:rPr lang="pt-BR" i="1" dirty="0"/>
                <a:t>final2</a:t>
              </a:r>
              <a:r>
                <a:rPr lang="pt-BR" dirty="0"/>
                <a:t> </a:t>
              </a:r>
              <a:r>
                <a:rPr lang="en-GB" dirty="0">
                  <a:sym typeface="Wingdings" pitchFamily="2" charset="2"/>
                </a:rPr>
                <a:t></a:t>
              </a:r>
              <a:r>
                <a:rPr lang="en-GB" dirty="0"/>
                <a:t> </a:t>
              </a:r>
              <a:r>
                <a:rPr lang="pt-BR" i="1" dirty="0"/>
                <a:t>num1</a:t>
              </a:r>
              <a:r>
                <a:rPr lang="en-US" dirty="0"/>
                <a:t> </a:t>
              </a:r>
            </a:p>
            <a:p>
              <a:pPr>
                <a:spcBef>
                  <a:spcPct val="30000"/>
                </a:spcBef>
                <a:tabLst>
                  <a:tab pos="571500" algn="l"/>
                  <a:tab pos="1485900" algn="l"/>
                </a:tabLst>
              </a:pPr>
              <a:r>
                <a:rPr lang="pt-BR" dirty="0"/>
                <a:t>	</a:t>
              </a:r>
              <a:r>
                <a:rPr lang="pt-BR" dirty="0">
                  <a:solidFill>
                    <a:srgbClr val="006600"/>
                  </a:solidFill>
                </a:rPr>
                <a:t>// Transfer values in </a:t>
              </a:r>
              <a:r>
                <a:rPr lang="pt-BR" i="1" dirty="0">
                  <a:solidFill>
                    <a:srgbClr val="006600"/>
                  </a:solidFill>
                </a:rPr>
                <a:t>final1</a:t>
              </a:r>
              <a:r>
                <a:rPr lang="pt-BR" dirty="0">
                  <a:solidFill>
                    <a:srgbClr val="006600"/>
                  </a:solidFill>
                </a:rPr>
                <a:t>, </a:t>
              </a:r>
              <a:r>
                <a:rPr lang="pt-BR" i="1" dirty="0">
                  <a:solidFill>
                    <a:srgbClr val="006600"/>
                  </a:solidFill>
                </a:rPr>
                <a:t>final2</a:t>
              </a:r>
              <a:r>
                <a:rPr lang="pt-BR" dirty="0">
                  <a:solidFill>
                    <a:srgbClr val="006600"/>
                  </a:solidFill>
                </a:rPr>
                <a:t> back to </a:t>
              </a:r>
              <a:r>
                <a:rPr lang="pt-BR" i="1" dirty="0">
                  <a:solidFill>
                    <a:srgbClr val="006600"/>
                  </a:solidFill>
                </a:rPr>
                <a:t>num1</a:t>
              </a:r>
              <a:r>
                <a:rPr lang="pt-BR" dirty="0">
                  <a:solidFill>
                    <a:srgbClr val="006600"/>
                  </a:solidFill>
                </a:rPr>
                <a:t>, </a:t>
              </a:r>
              <a:r>
                <a:rPr lang="pt-BR" i="1" dirty="0">
                  <a:solidFill>
                    <a:srgbClr val="006600"/>
                  </a:solidFill>
                </a:rPr>
                <a:t>num2</a:t>
              </a:r>
              <a:r>
                <a:rPr lang="en-US" dirty="0">
                  <a:solidFill>
                    <a:srgbClr val="006600"/>
                  </a:solidFill>
                </a:rPr>
                <a:t> </a:t>
              </a:r>
              <a:endParaRPr lang="en-GB" dirty="0">
                <a:solidFill>
                  <a:srgbClr val="006600"/>
                </a:solidFill>
              </a:endParaRPr>
            </a:p>
            <a:p>
              <a:pPr>
                <a:tabLst>
                  <a:tab pos="571500" algn="l"/>
                  <a:tab pos="1485900" algn="l"/>
                </a:tabLst>
              </a:pPr>
              <a:r>
                <a:rPr lang="pt-BR" i="1" dirty="0"/>
                <a:t>	num1</a:t>
              </a:r>
              <a:r>
                <a:rPr lang="pt-BR" dirty="0"/>
                <a:t> </a:t>
              </a:r>
              <a:r>
                <a:rPr lang="en-GB" dirty="0">
                  <a:sym typeface="Wingdings" pitchFamily="2" charset="2"/>
                </a:rPr>
                <a:t></a:t>
              </a:r>
              <a:r>
                <a:rPr lang="en-GB" dirty="0"/>
                <a:t> </a:t>
              </a:r>
              <a:r>
                <a:rPr lang="pt-BR" i="1" dirty="0"/>
                <a:t>final1</a:t>
              </a:r>
              <a:r>
                <a:rPr lang="en-US" dirty="0"/>
                <a:t> </a:t>
              </a:r>
              <a:endParaRPr lang="en-GB" dirty="0"/>
            </a:p>
            <a:p>
              <a:pPr>
                <a:tabLst>
                  <a:tab pos="571500" algn="l"/>
                  <a:tab pos="1485900" algn="l"/>
                </a:tabLst>
              </a:pPr>
              <a:r>
                <a:rPr lang="pt-BR" i="1" dirty="0"/>
                <a:t>	num2 </a:t>
              </a:r>
              <a:r>
                <a:rPr lang="en-GB" dirty="0">
                  <a:sym typeface="Wingdings" pitchFamily="2" charset="2"/>
                </a:rPr>
                <a:t></a:t>
              </a:r>
              <a:r>
                <a:rPr lang="en-GB" dirty="0"/>
                <a:t> </a:t>
              </a:r>
              <a:r>
                <a:rPr lang="pt-BR" i="1" dirty="0"/>
                <a:t>final2</a:t>
              </a:r>
              <a:r>
                <a:rPr lang="en-US" dirty="0"/>
                <a:t> </a:t>
              </a:r>
              <a:endParaRPr lang="en-GB" dirty="0"/>
            </a:p>
            <a:p>
              <a:pPr>
                <a:spcBef>
                  <a:spcPct val="30000"/>
                </a:spcBef>
                <a:tabLst>
                  <a:tab pos="571500" algn="l"/>
                  <a:tab pos="1485900" algn="l"/>
                </a:tabLst>
              </a:pPr>
              <a:r>
                <a:rPr lang="pt-BR" dirty="0"/>
                <a:t>	</a:t>
              </a:r>
              <a:r>
                <a:rPr lang="pt-BR" dirty="0">
                  <a:solidFill>
                    <a:srgbClr val="006600"/>
                  </a:solidFill>
                </a:rPr>
                <a:t>// Display sorted integers </a:t>
              </a:r>
              <a:endParaRPr lang="en-US" dirty="0">
                <a:solidFill>
                  <a:srgbClr val="006600"/>
                </a:solidFill>
              </a:endParaRPr>
            </a:p>
            <a:p>
              <a:pPr>
                <a:tabLst>
                  <a:tab pos="571500" algn="l"/>
                  <a:tab pos="1485900" algn="l"/>
                </a:tabLst>
              </a:pPr>
              <a:r>
                <a:rPr lang="pt-BR" dirty="0"/>
                <a:t>	print </a:t>
              </a:r>
              <a:r>
                <a:rPr lang="pt-BR" i="1" dirty="0"/>
                <a:t>num1</a:t>
              </a:r>
              <a:r>
                <a:rPr lang="pt-BR" dirty="0"/>
                <a:t>, </a:t>
              </a:r>
              <a:r>
                <a:rPr lang="pt-BR" i="1" dirty="0"/>
                <a:t>num2</a:t>
              </a:r>
              <a:r>
                <a:rPr lang="en-US" dirty="0"/>
                <a:t> </a:t>
              </a:r>
              <a:endParaRPr lang="en-GB" dirty="0"/>
            </a:p>
          </p:txBody>
        </p:sp>
        <p:grpSp>
          <p:nvGrpSpPr>
            <p:cNvPr id="39" name="Group 34"/>
            <p:cNvGrpSpPr>
              <a:grpSpLocks/>
            </p:cNvGrpSpPr>
            <p:nvPr/>
          </p:nvGrpSpPr>
          <p:grpSpPr bwMode="auto">
            <a:xfrm>
              <a:off x="7391400" y="2286000"/>
              <a:ext cx="1485900" cy="1143000"/>
              <a:chOff x="7821" y="2344"/>
              <a:chExt cx="2340" cy="1800"/>
            </a:xfrm>
          </p:grpSpPr>
          <p:sp>
            <p:nvSpPr>
              <p:cNvPr id="40" name="Text Box 35"/>
              <p:cNvSpPr txBox="1">
                <a:spLocks noChangeArrowheads="1"/>
              </p:cNvSpPr>
              <p:nvPr/>
            </p:nvSpPr>
            <p:spPr bwMode="auto">
              <a:xfrm>
                <a:off x="7821" y="2344"/>
                <a:ext cx="2340" cy="540"/>
              </a:xfrm>
              <a:prstGeom prst="rect">
                <a:avLst/>
              </a:prstGeom>
              <a:noFill/>
              <a:ln w="9525">
                <a:noFill/>
                <a:miter lim="800000"/>
                <a:headEnd/>
                <a:tailEnd/>
              </a:ln>
            </p:spPr>
            <p:txBody>
              <a:bodyPr/>
              <a:lstStyle/>
              <a:p>
                <a:pPr algn="ctr"/>
                <a:r>
                  <a:rPr lang="en-US" sz="1200" i="1"/>
                  <a:t>Variables used:</a:t>
                </a:r>
                <a:endParaRPr lang="en-US"/>
              </a:p>
            </p:txBody>
          </p:sp>
          <p:sp>
            <p:nvSpPr>
              <p:cNvPr id="41" name="Rectangle 36"/>
              <p:cNvSpPr>
                <a:spLocks noChangeArrowheads="1"/>
              </p:cNvSpPr>
              <p:nvPr/>
            </p:nvSpPr>
            <p:spPr bwMode="auto">
              <a:xfrm>
                <a:off x="8001" y="306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42" name="Rectangle 37"/>
              <p:cNvSpPr>
                <a:spLocks noChangeArrowheads="1"/>
              </p:cNvSpPr>
              <p:nvPr/>
            </p:nvSpPr>
            <p:spPr bwMode="auto">
              <a:xfrm>
                <a:off x="9081" y="306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43" name="Text Box 38"/>
              <p:cNvSpPr txBox="1">
                <a:spLocks noChangeArrowheads="1"/>
              </p:cNvSpPr>
              <p:nvPr/>
            </p:nvSpPr>
            <p:spPr bwMode="auto">
              <a:xfrm>
                <a:off x="7821" y="3064"/>
                <a:ext cx="1080" cy="360"/>
              </a:xfrm>
              <a:prstGeom prst="rect">
                <a:avLst/>
              </a:prstGeom>
              <a:noFill/>
              <a:ln w="9525">
                <a:noFill/>
                <a:miter lim="800000"/>
                <a:headEnd/>
                <a:tailEnd/>
              </a:ln>
            </p:spPr>
            <p:txBody>
              <a:bodyPr/>
              <a:lstStyle/>
              <a:p>
                <a:pPr algn="ctr"/>
                <a:r>
                  <a:rPr lang="en-US" sz="1000"/>
                  <a:t>num1</a:t>
                </a:r>
                <a:endParaRPr lang="en-US"/>
              </a:p>
            </p:txBody>
          </p:sp>
          <p:sp>
            <p:nvSpPr>
              <p:cNvPr id="44" name="Text Box 39"/>
              <p:cNvSpPr txBox="1">
                <a:spLocks noChangeArrowheads="1"/>
              </p:cNvSpPr>
              <p:nvPr/>
            </p:nvSpPr>
            <p:spPr bwMode="auto">
              <a:xfrm>
                <a:off x="8901" y="3064"/>
                <a:ext cx="1080" cy="360"/>
              </a:xfrm>
              <a:prstGeom prst="rect">
                <a:avLst/>
              </a:prstGeom>
              <a:noFill/>
              <a:ln w="9525">
                <a:noFill/>
                <a:miter lim="800000"/>
                <a:headEnd/>
                <a:tailEnd/>
              </a:ln>
            </p:spPr>
            <p:txBody>
              <a:bodyPr/>
              <a:lstStyle/>
              <a:p>
                <a:pPr algn="ctr"/>
                <a:r>
                  <a:rPr lang="en-US" sz="1000"/>
                  <a:t>num2</a:t>
                </a:r>
                <a:endParaRPr lang="en-US"/>
              </a:p>
            </p:txBody>
          </p:sp>
          <p:sp>
            <p:nvSpPr>
              <p:cNvPr id="45" name="Rectangle 40"/>
              <p:cNvSpPr>
                <a:spLocks noChangeArrowheads="1"/>
              </p:cNvSpPr>
              <p:nvPr/>
            </p:nvSpPr>
            <p:spPr bwMode="auto">
              <a:xfrm>
                <a:off x="8001" y="378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46" name="Rectangle 41"/>
              <p:cNvSpPr>
                <a:spLocks noChangeArrowheads="1"/>
              </p:cNvSpPr>
              <p:nvPr/>
            </p:nvSpPr>
            <p:spPr bwMode="auto">
              <a:xfrm>
                <a:off x="9081" y="378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47" name="Text Box 42"/>
              <p:cNvSpPr txBox="1">
                <a:spLocks noChangeArrowheads="1"/>
              </p:cNvSpPr>
              <p:nvPr/>
            </p:nvSpPr>
            <p:spPr bwMode="auto">
              <a:xfrm>
                <a:off x="7821" y="3784"/>
                <a:ext cx="1080" cy="360"/>
              </a:xfrm>
              <a:prstGeom prst="rect">
                <a:avLst/>
              </a:prstGeom>
              <a:noFill/>
              <a:ln w="9525">
                <a:noFill/>
                <a:miter lim="800000"/>
                <a:headEnd/>
                <a:tailEnd/>
              </a:ln>
            </p:spPr>
            <p:txBody>
              <a:bodyPr/>
              <a:lstStyle/>
              <a:p>
                <a:pPr algn="ctr"/>
                <a:r>
                  <a:rPr lang="en-US" sz="1000"/>
                  <a:t>final1</a:t>
                </a:r>
                <a:endParaRPr lang="en-US"/>
              </a:p>
            </p:txBody>
          </p:sp>
          <p:sp>
            <p:nvSpPr>
              <p:cNvPr id="48" name="Text Box 43"/>
              <p:cNvSpPr txBox="1">
                <a:spLocks noChangeArrowheads="1"/>
              </p:cNvSpPr>
              <p:nvPr/>
            </p:nvSpPr>
            <p:spPr bwMode="auto">
              <a:xfrm>
                <a:off x="8901" y="3784"/>
                <a:ext cx="1080" cy="360"/>
              </a:xfrm>
              <a:prstGeom prst="rect">
                <a:avLst/>
              </a:prstGeom>
              <a:noFill/>
              <a:ln w="9525">
                <a:noFill/>
                <a:miter lim="800000"/>
                <a:headEnd/>
                <a:tailEnd/>
              </a:ln>
            </p:spPr>
            <p:txBody>
              <a:bodyPr/>
              <a:lstStyle/>
              <a:p>
                <a:pPr algn="ctr"/>
                <a:r>
                  <a:rPr lang="en-US" sz="1000"/>
                  <a:t>final2</a:t>
                </a:r>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wipe(up)">
                                      <p:cBhvr>
                                        <p:cTn id="12"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23</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Algorithm: Example #2 (cont.)</a:t>
            </a:r>
          </a:p>
        </p:txBody>
      </p:sp>
      <p:sp>
        <p:nvSpPr>
          <p:cNvPr id="35845" name="Rectangle 3"/>
          <p:cNvSpPr>
            <a:spLocks noGrp="1" noChangeArrowheads="1"/>
          </p:cNvSpPr>
          <p:nvPr>
            <p:ph type="body" idx="4294967295"/>
          </p:nvPr>
        </p:nvSpPr>
        <p:spPr/>
        <p:txBody>
          <a:bodyPr/>
          <a:lstStyle/>
          <a:p>
            <a:pPr>
              <a:spcAft>
                <a:spcPct val="20000"/>
              </a:spcAft>
              <a:buClr>
                <a:schemeClr val="bg2"/>
              </a:buClr>
              <a:buSzPct val="75000"/>
            </a:pPr>
            <a:r>
              <a:rPr lang="en-US" sz="2800" dirty="0" smtClean="0"/>
              <a:t>Arrange two integers in increasing order (sort).</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23</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grpSp>
        <p:nvGrpSpPr>
          <p:cNvPr id="19" name="Group 14"/>
          <p:cNvGrpSpPr>
            <a:grpSpLocks/>
          </p:cNvGrpSpPr>
          <p:nvPr/>
        </p:nvGrpSpPr>
        <p:grpSpPr bwMode="auto">
          <a:xfrm>
            <a:off x="1143000" y="2209800"/>
            <a:ext cx="7505700" cy="2797175"/>
            <a:chOff x="1143000" y="2209800"/>
            <a:chExt cx="7505700" cy="2797175"/>
          </a:xfrm>
        </p:grpSpPr>
        <p:sp>
          <p:nvSpPr>
            <p:cNvPr id="20" name="Text Box 8"/>
            <p:cNvSpPr txBox="1">
              <a:spLocks noChangeArrowheads="1"/>
            </p:cNvSpPr>
            <p:nvPr/>
          </p:nvSpPr>
          <p:spPr bwMode="auto">
            <a:xfrm>
              <a:off x="1143000" y="2209800"/>
              <a:ext cx="5638800" cy="2797175"/>
            </a:xfrm>
            <a:prstGeom prst="rect">
              <a:avLst/>
            </a:prstGeom>
            <a:noFill/>
            <a:ln w="12700" cap="sq">
              <a:solidFill>
                <a:schemeClr val="tx1"/>
              </a:solidFill>
              <a:miter lim="800000"/>
              <a:headEnd type="none" w="sm" len="sm"/>
              <a:tailEnd type="none" w="sm" len="sm"/>
            </a:ln>
          </p:spPr>
          <p:txBody>
            <a:bodyPr>
              <a:spAutoFit/>
            </a:bodyPr>
            <a:lstStyle/>
            <a:p>
              <a:pPr>
                <a:spcAft>
                  <a:spcPct val="20000"/>
                </a:spcAft>
                <a:tabLst>
                  <a:tab pos="571500" algn="l"/>
                  <a:tab pos="1485900" algn="l"/>
                </a:tabLst>
              </a:pPr>
              <a:r>
                <a:rPr lang="en-GB" i="1" dirty="0">
                  <a:solidFill>
                    <a:srgbClr val="7030A0"/>
                  </a:solidFill>
                </a:rPr>
                <a:t>Algorithm B:</a:t>
              </a:r>
            </a:p>
            <a:p>
              <a:pPr>
                <a:tabLst>
                  <a:tab pos="571500" algn="l"/>
                  <a:tab pos="1485900" algn="l"/>
                </a:tabLst>
              </a:pPr>
              <a:r>
                <a:rPr lang="en-GB" i="1" dirty="0"/>
                <a:t>	</a:t>
              </a:r>
              <a:r>
                <a:rPr lang="pt-BR" dirty="0"/>
                <a:t>enter values for </a:t>
              </a:r>
              <a:r>
                <a:rPr lang="pt-BR" i="1" dirty="0"/>
                <a:t>num1</a:t>
              </a:r>
              <a:r>
                <a:rPr lang="pt-BR" dirty="0"/>
                <a:t>, </a:t>
              </a:r>
              <a:r>
                <a:rPr lang="pt-BR" i="1" dirty="0"/>
                <a:t>num2</a:t>
              </a:r>
              <a:r>
                <a:rPr lang="en-US" dirty="0"/>
                <a:t> </a:t>
              </a:r>
            </a:p>
            <a:p>
              <a:pPr>
                <a:spcBef>
                  <a:spcPct val="30000"/>
                </a:spcBef>
                <a:tabLst>
                  <a:tab pos="571500" algn="l"/>
                  <a:tab pos="1485900" algn="l"/>
                </a:tabLst>
              </a:pPr>
              <a:r>
                <a:rPr lang="en-US" dirty="0"/>
                <a:t>	</a:t>
              </a:r>
              <a:r>
                <a:rPr lang="en-GB" dirty="0">
                  <a:solidFill>
                    <a:srgbClr val="006600"/>
                  </a:solidFill>
                </a:rPr>
                <a:t>// Swap the values in the variables if necessary</a:t>
              </a:r>
              <a:r>
                <a:rPr lang="en-US" dirty="0">
                  <a:solidFill>
                    <a:srgbClr val="006600"/>
                  </a:solidFill>
                </a:rPr>
                <a:t> </a:t>
              </a:r>
            </a:p>
            <a:p>
              <a:pPr>
                <a:tabLst>
                  <a:tab pos="571500" algn="l"/>
                  <a:tab pos="1485900" algn="l"/>
                </a:tabLst>
              </a:pPr>
              <a:r>
                <a:rPr lang="en-US" dirty="0"/>
                <a:t>	</a:t>
              </a:r>
              <a:r>
                <a:rPr lang="pt-BR" dirty="0" smtClean="0"/>
                <a:t>if ( </a:t>
              </a:r>
              <a:r>
                <a:rPr lang="pt-BR" i="1" dirty="0"/>
                <a:t>num2</a:t>
              </a:r>
              <a:r>
                <a:rPr lang="pt-BR" dirty="0"/>
                <a:t> &lt; </a:t>
              </a:r>
              <a:r>
                <a:rPr lang="pt-BR" i="1" dirty="0"/>
                <a:t>num1</a:t>
              </a:r>
              <a:r>
                <a:rPr lang="en-US" dirty="0"/>
                <a:t> </a:t>
              </a:r>
              <a:r>
                <a:rPr lang="en-US" dirty="0" smtClean="0"/>
                <a:t>)</a:t>
              </a:r>
              <a:endParaRPr lang="en-US" dirty="0"/>
            </a:p>
            <a:p>
              <a:pPr>
                <a:tabLst>
                  <a:tab pos="571500" algn="l"/>
                  <a:tab pos="1485900" algn="l"/>
                </a:tabLst>
              </a:pPr>
              <a:r>
                <a:rPr lang="pt-BR" dirty="0"/>
                <a:t> 	    then 	</a:t>
              </a:r>
              <a:r>
                <a:rPr lang="pt-BR" i="1" dirty="0"/>
                <a:t>temp</a:t>
              </a:r>
              <a:r>
                <a:rPr lang="pt-BR" dirty="0"/>
                <a:t> </a:t>
              </a:r>
              <a:r>
                <a:rPr lang="en-GB" dirty="0">
                  <a:sym typeface="Wingdings" pitchFamily="2" charset="2"/>
                </a:rPr>
                <a:t></a:t>
              </a:r>
              <a:r>
                <a:rPr lang="en-GB" dirty="0"/>
                <a:t> </a:t>
              </a:r>
              <a:r>
                <a:rPr lang="pt-BR" i="1" dirty="0"/>
                <a:t>num1</a:t>
              </a:r>
              <a:r>
                <a:rPr lang="en-US" dirty="0"/>
                <a:t> </a:t>
              </a:r>
            </a:p>
            <a:p>
              <a:pPr>
                <a:tabLst>
                  <a:tab pos="571500" algn="l"/>
                  <a:tab pos="1485900" algn="l"/>
                </a:tabLst>
              </a:pPr>
              <a:r>
                <a:rPr lang="pt-BR" dirty="0"/>
                <a:t> 		</a:t>
              </a:r>
              <a:r>
                <a:rPr lang="pt-BR" i="1" dirty="0"/>
                <a:t>num1</a:t>
              </a:r>
              <a:r>
                <a:rPr lang="pt-BR" dirty="0"/>
                <a:t> </a:t>
              </a:r>
              <a:r>
                <a:rPr lang="en-GB" dirty="0">
                  <a:sym typeface="Wingdings" pitchFamily="2" charset="2"/>
                </a:rPr>
                <a:t></a:t>
              </a:r>
              <a:r>
                <a:rPr lang="en-GB" dirty="0"/>
                <a:t> </a:t>
              </a:r>
              <a:r>
                <a:rPr lang="pt-BR" i="1" dirty="0"/>
                <a:t>num2</a:t>
              </a:r>
              <a:r>
                <a:rPr lang="en-US" dirty="0"/>
                <a:t> </a:t>
              </a:r>
            </a:p>
            <a:p>
              <a:pPr>
                <a:tabLst>
                  <a:tab pos="571500" algn="l"/>
                  <a:tab pos="1485900" algn="l"/>
                </a:tabLst>
              </a:pPr>
              <a:r>
                <a:rPr lang="pt-BR" dirty="0"/>
                <a:t>		</a:t>
              </a:r>
              <a:r>
                <a:rPr lang="pt-BR" i="1" dirty="0"/>
                <a:t>num2</a:t>
              </a:r>
              <a:r>
                <a:rPr lang="pt-BR" dirty="0"/>
                <a:t> </a:t>
              </a:r>
              <a:r>
                <a:rPr lang="en-GB" dirty="0">
                  <a:sym typeface="Wingdings" pitchFamily="2" charset="2"/>
                </a:rPr>
                <a:t></a:t>
              </a:r>
              <a:r>
                <a:rPr lang="en-GB" dirty="0"/>
                <a:t> </a:t>
              </a:r>
              <a:r>
                <a:rPr lang="pt-BR" i="1" dirty="0"/>
                <a:t>temp</a:t>
              </a:r>
              <a:r>
                <a:rPr lang="en-US" dirty="0"/>
                <a:t> </a:t>
              </a:r>
            </a:p>
            <a:p>
              <a:pPr>
                <a:spcBef>
                  <a:spcPct val="30000"/>
                </a:spcBef>
                <a:tabLst>
                  <a:tab pos="571500" algn="l"/>
                  <a:tab pos="1485900" algn="l"/>
                </a:tabLst>
              </a:pPr>
              <a:r>
                <a:rPr lang="pt-BR" dirty="0"/>
                <a:t>	</a:t>
              </a:r>
              <a:r>
                <a:rPr lang="pt-BR" dirty="0">
                  <a:solidFill>
                    <a:srgbClr val="006600"/>
                  </a:solidFill>
                </a:rPr>
                <a:t>// Display sorted integers </a:t>
              </a:r>
              <a:endParaRPr lang="en-US" dirty="0">
                <a:solidFill>
                  <a:srgbClr val="006600"/>
                </a:solidFill>
              </a:endParaRPr>
            </a:p>
            <a:p>
              <a:pPr>
                <a:tabLst>
                  <a:tab pos="571500" algn="l"/>
                  <a:tab pos="1485900" algn="l"/>
                </a:tabLst>
              </a:pPr>
              <a:r>
                <a:rPr lang="pt-BR" dirty="0"/>
                <a:t>	print </a:t>
              </a:r>
              <a:r>
                <a:rPr lang="pt-BR" i="1" dirty="0"/>
                <a:t>num1</a:t>
              </a:r>
              <a:r>
                <a:rPr lang="pt-BR" dirty="0"/>
                <a:t>, </a:t>
              </a:r>
              <a:r>
                <a:rPr lang="pt-BR" i="1" dirty="0"/>
                <a:t>num2</a:t>
              </a:r>
              <a:r>
                <a:rPr lang="en-US" dirty="0"/>
                <a:t> </a:t>
              </a:r>
              <a:endParaRPr lang="en-GB" dirty="0"/>
            </a:p>
          </p:txBody>
        </p:sp>
        <p:grpSp>
          <p:nvGrpSpPr>
            <p:cNvPr id="21" name="Group 19"/>
            <p:cNvGrpSpPr>
              <a:grpSpLocks/>
            </p:cNvGrpSpPr>
            <p:nvPr/>
          </p:nvGrpSpPr>
          <p:grpSpPr bwMode="auto">
            <a:xfrm>
              <a:off x="7162800" y="2286000"/>
              <a:ext cx="1485900" cy="1143000"/>
              <a:chOff x="7821" y="7564"/>
              <a:chExt cx="2340" cy="1800"/>
            </a:xfrm>
          </p:grpSpPr>
          <p:sp>
            <p:nvSpPr>
              <p:cNvPr id="22" name="Text Box 20"/>
              <p:cNvSpPr txBox="1">
                <a:spLocks noChangeArrowheads="1"/>
              </p:cNvSpPr>
              <p:nvPr/>
            </p:nvSpPr>
            <p:spPr bwMode="auto">
              <a:xfrm>
                <a:off x="7821" y="7564"/>
                <a:ext cx="2340" cy="540"/>
              </a:xfrm>
              <a:prstGeom prst="rect">
                <a:avLst/>
              </a:prstGeom>
              <a:noFill/>
              <a:ln w="9525">
                <a:noFill/>
                <a:miter lim="800000"/>
                <a:headEnd/>
                <a:tailEnd/>
              </a:ln>
            </p:spPr>
            <p:txBody>
              <a:bodyPr/>
              <a:lstStyle/>
              <a:p>
                <a:pPr algn="ctr"/>
                <a:r>
                  <a:rPr lang="en-US" sz="1200" i="1"/>
                  <a:t>Variables used:</a:t>
                </a:r>
                <a:endParaRPr lang="en-US"/>
              </a:p>
            </p:txBody>
          </p:sp>
          <p:sp>
            <p:nvSpPr>
              <p:cNvPr id="23" name="Rectangle 21"/>
              <p:cNvSpPr>
                <a:spLocks noChangeArrowheads="1"/>
              </p:cNvSpPr>
              <p:nvPr/>
            </p:nvSpPr>
            <p:spPr bwMode="auto">
              <a:xfrm>
                <a:off x="8001" y="828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24" name="Rectangle 22"/>
              <p:cNvSpPr>
                <a:spLocks noChangeArrowheads="1"/>
              </p:cNvSpPr>
              <p:nvPr/>
            </p:nvSpPr>
            <p:spPr bwMode="auto">
              <a:xfrm>
                <a:off x="9081" y="828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25" name="Text Box 23"/>
              <p:cNvSpPr txBox="1">
                <a:spLocks noChangeArrowheads="1"/>
              </p:cNvSpPr>
              <p:nvPr/>
            </p:nvSpPr>
            <p:spPr bwMode="auto">
              <a:xfrm>
                <a:off x="7821" y="8284"/>
                <a:ext cx="1080" cy="360"/>
              </a:xfrm>
              <a:prstGeom prst="rect">
                <a:avLst/>
              </a:prstGeom>
              <a:noFill/>
              <a:ln w="9525">
                <a:noFill/>
                <a:miter lim="800000"/>
                <a:headEnd/>
                <a:tailEnd/>
              </a:ln>
            </p:spPr>
            <p:txBody>
              <a:bodyPr/>
              <a:lstStyle/>
              <a:p>
                <a:pPr algn="ctr"/>
                <a:r>
                  <a:rPr lang="en-US" sz="1000"/>
                  <a:t>num1</a:t>
                </a:r>
                <a:endParaRPr lang="en-US"/>
              </a:p>
            </p:txBody>
          </p:sp>
          <p:sp>
            <p:nvSpPr>
              <p:cNvPr id="26" name="Text Box 24"/>
              <p:cNvSpPr txBox="1">
                <a:spLocks noChangeArrowheads="1"/>
              </p:cNvSpPr>
              <p:nvPr/>
            </p:nvSpPr>
            <p:spPr bwMode="auto">
              <a:xfrm>
                <a:off x="8901" y="8284"/>
                <a:ext cx="1080" cy="360"/>
              </a:xfrm>
              <a:prstGeom prst="rect">
                <a:avLst/>
              </a:prstGeom>
              <a:noFill/>
              <a:ln w="9525">
                <a:noFill/>
                <a:miter lim="800000"/>
                <a:headEnd/>
                <a:tailEnd/>
              </a:ln>
            </p:spPr>
            <p:txBody>
              <a:bodyPr/>
              <a:lstStyle/>
              <a:p>
                <a:pPr algn="ctr"/>
                <a:r>
                  <a:rPr lang="en-US" sz="1000"/>
                  <a:t>num2</a:t>
                </a:r>
                <a:endParaRPr lang="en-US"/>
              </a:p>
            </p:txBody>
          </p:sp>
          <p:sp>
            <p:nvSpPr>
              <p:cNvPr id="27" name="Rectangle 25"/>
              <p:cNvSpPr>
                <a:spLocks noChangeArrowheads="1"/>
              </p:cNvSpPr>
              <p:nvPr/>
            </p:nvSpPr>
            <p:spPr bwMode="auto">
              <a:xfrm>
                <a:off x="8541" y="900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28" name="Text Box 26"/>
              <p:cNvSpPr txBox="1">
                <a:spLocks noChangeArrowheads="1"/>
              </p:cNvSpPr>
              <p:nvPr/>
            </p:nvSpPr>
            <p:spPr bwMode="auto">
              <a:xfrm>
                <a:off x="8361" y="9004"/>
                <a:ext cx="1080" cy="360"/>
              </a:xfrm>
              <a:prstGeom prst="rect">
                <a:avLst/>
              </a:prstGeom>
              <a:noFill/>
              <a:ln w="9525">
                <a:noFill/>
                <a:miter lim="800000"/>
                <a:headEnd/>
                <a:tailEnd/>
              </a:ln>
            </p:spPr>
            <p:txBody>
              <a:bodyPr/>
              <a:lstStyle/>
              <a:p>
                <a:pPr algn="ctr"/>
                <a:r>
                  <a:rPr lang="en-US" sz="1000"/>
                  <a:t>temp</a:t>
                </a:r>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up)">
                                      <p:cBhvr>
                                        <p:cTn id="1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24</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Algorithm: Example #3</a:t>
            </a:r>
          </a:p>
        </p:txBody>
      </p:sp>
      <p:sp>
        <p:nvSpPr>
          <p:cNvPr id="35845" name="Rectangle 3"/>
          <p:cNvSpPr>
            <a:spLocks noGrp="1" noChangeArrowheads="1"/>
          </p:cNvSpPr>
          <p:nvPr>
            <p:ph type="body" idx="4294967295"/>
          </p:nvPr>
        </p:nvSpPr>
        <p:spPr/>
        <p:txBody>
          <a:bodyPr/>
          <a:lstStyle/>
          <a:p>
            <a:pPr>
              <a:spcAft>
                <a:spcPct val="20000"/>
              </a:spcAft>
              <a:buClr>
                <a:schemeClr val="bg2"/>
              </a:buClr>
              <a:buSzPct val="75000"/>
            </a:pPr>
            <a:r>
              <a:rPr lang="en-US" sz="2800" dirty="0" smtClean="0"/>
              <a:t>Find the sum of positive integers up to </a:t>
            </a:r>
            <a:r>
              <a:rPr lang="en-US" sz="2800" i="1" dirty="0" smtClean="0"/>
              <a:t>n</a:t>
            </a:r>
            <a:r>
              <a:rPr lang="en-US" sz="2800" dirty="0" smtClean="0"/>
              <a:t> (assuming that </a:t>
            </a:r>
            <a:r>
              <a:rPr lang="en-US" sz="2800" i="1" dirty="0" smtClean="0"/>
              <a:t>n</a:t>
            </a:r>
            <a:r>
              <a:rPr lang="en-US" sz="2800" dirty="0" smtClean="0"/>
              <a:t> is a positive integer).</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24</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grpSp>
        <p:nvGrpSpPr>
          <p:cNvPr id="17" name="Group 14"/>
          <p:cNvGrpSpPr>
            <a:grpSpLocks/>
          </p:cNvGrpSpPr>
          <p:nvPr/>
        </p:nvGrpSpPr>
        <p:grpSpPr bwMode="auto">
          <a:xfrm>
            <a:off x="1143000" y="2209800"/>
            <a:ext cx="7505700" cy="3071813"/>
            <a:chOff x="1143000" y="2209800"/>
            <a:chExt cx="7505700" cy="3071813"/>
          </a:xfrm>
        </p:grpSpPr>
        <p:sp>
          <p:nvSpPr>
            <p:cNvPr id="18" name="Text Box 8"/>
            <p:cNvSpPr txBox="1">
              <a:spLocks noChangeArrowheads="1"/>
            </p:cNvSpPr>
            <p:nvPr/>
          </p:nvSpPr>
          <p:spPr bwMode="auto">
            <a:xfrm>
              <a:off x="1143000" y="2209800"/>
              <a:ext cx="5867400" cy="3071813"/>
            </a:xfrm>
            <a:prstGeom prst="rect">
              <a:avLst/>
            </a:prstGeom>
            <a:noFill/>
            <a:ln w="12700" cap="sq">
              <a:solidFill>
                <a:schemeClr val="tx1"/>
              </a:solidFill>
              <a:miter lim="800000"/>
              <a:headEnd type="none" w="sm" len="sm"/>
              <a:tailEnd type="none" w="sm" len="sm"/>
            </a:ln>
          </p:spPr>
          <p:txBody>
            <a:bodyPr>
              <a:spAutoFit/>
            </a:bodyPr>
            <a:lstStyle/>
            <a:p>
              <a:pPr>
                <a:spcAft>
                  <a:spcPct val="20000"/>
                </a:spcAft>
                <a:tabLst>
                  <a:tab pos="571500" algn="l"/>
                  <a:tab pos="1028700" algn="l"/>
                  <a:tab pos="3314700" algn="l"/>
                </a:tabLst>
              </a:pPr>
              <a:r>
                <a:rPr lang="en-GB" i="1" dirty="0">
                  <a:solidFill>
                    <a:srgbClr val="7030A0"/>
                  </a:solidFill>
                </a:rPr>
                <a:t>Algorithm:</a:t>
              </a:r>
            </a:p>
            <a:p>
              <a:pPr>
                <a:tabLst>
                  <a:tab pos="571500" algn="l"/>
                  <a:tab pos="1028700" algn="l"/>
                  <a:tab pos="3314700" algn="l"/>
                </a:tabLst>
              </a:pPr>
              <a:r>
                <a:rPr lang="en-GB" i="1" dirty="0"/>
                <a:t>	</a:t>
              </a:r>
              <a:r>
                <a:rPr lang="pt-BR" dirty="0"/>
                <a:t>enter value for </a:t>
              </a:r>
              <a:r>
                <a:rPr lang="pt-BR" i="1" dirty="0"/>
                <a:t>n</a:t>
              </a:r>
              <a:r>
                <a:rPr lang="en-US" dirty="0"/>
                <a:t>	</a:t>
              </a:r>
            </a:p>
            <a:p>
              <a:pPr>
                <a:spcBef>
                  <a:spcPct val="30000"/>
                </a:spcBef>
                <a:tabLst>
                  <a:tab pos="571500" algn="l"/>
                  <a:tab pos="1028700" algn="l"/>
                  <a:tab pos="3314700" algn="l"/>
                </a:tabLst>
              </a:pPr>
              <a:r>
                <a:rPr lang="en-US" dirty="0"/>
                <a:t>	</a:t>
              </a:r>
              <a:r>
                <a:rPr lang="en-GB" dirty="0">
                  <a:solidFill>
                    <a:srgbClr val="006600"/>
                  </a:solidFill>
                </a:rPr>
                <a:t>// Initialise a counter </a:t>
              </a:r>
              <a:r>
                <a:rPr lang="en-GB" i="1" dirty="0">
                  <a:solidFill>
                    <a:srgbClr val="006600"/>
                  </a:solidFill>
                </a:rPr>
                <a:t>count</a:t>
              </a:r>
              <a:r>
                <a:rPr lang="en-GB" dirty="0">
                  <a:solidFill>
                    <a:srgbClr val="006600"/>
                  </a:solidFill>
                </a:rPr>
                <a:t> to 1, and </a:t>
              </a:r>
              <a:r>
                <a:rPr lang="en-GB" i="1" dirty="0" err="1">
                  <a:solidFill>
                    <a:srgbClr val="006600"/>
                  </a:solidFill>
                </a:rPr>
                <a:t>ans</a:t>
              </a:r>
              <a:r>
                <a:rPr lang="en-GB" dirty="0">
                  <a:solidFill>
                    <a:srgbClr val="006600"/>
                  </a:solidFill>
                </a:rPr>
                <a:t> to 0</a:t>
              </a:r>
              <a:r>
                <a:rPr lang="en-US" dirty="0">
                  <a:solidFill>
                    <a:srgbClr val="006600"/>
                  </a:solidFill>
                </a:rPr>
                <a:t> </a:t>
              </a:r>
            </a:p>
            <a:p>
              <a:pPr>
                <a:tabLst>
                  <a:tab pos="571500" algn="l"/>
                  <a:tab pos="1028700" algn="l"/>
                  <a:tab pos="3314700" algn="l"/>
                </a:tabLst>
              </a:pPr>
              <a:r>
                <a:rPr lang="en-US" dirty="0"/>
                <a:t>	</a:t>
              </a:r>
              <a:r>
                <a:rPr lang="en-GB" i="1" dirty="0"/>
                <a:t>count</a:t>
              </a:r>
              <a:r>
                <a:rPr lang="en-GB" dirty="0"/>
                <a:t> </a:t>
              </a:r>
              <a:r>
                <a:rPr lang="en-GB" dirty="0">
                  <a:sym typeface="Wingdings" pitchFamily="2" charset="2"/>
                </a:rPr>
                <a:t></a:t>
              </a:r>
              <a:r>
                <a:rPr lang="en-GB" dirty="0"/>
                <a:t> 1</a:t>
              </a:r>
            </a:p>
            <a:p>
              <a:pPr>
                <a:tabLst>
                  <a:tab pos="571500" algn="l"/>
                  <a:tab pos="1028700" algn="l"/>
                  <a:tab pos="3314700" algn="l"/>
                </a:tabLst>
              </a:pPr>
              <a:r>
                <a:rPr lang="en-GB" dirty="0"/>
                <a:t>	</a:t>
              </a:r>
              <a:r>
                <a:rPr lang="en-GB" i="1" dirty="0" err="1"/>
                <a:t>ans</a:t>
              </a:r>
              <a:r>
                <a:rPr lang="en-GB" dirty="0"/>
                <a:t> </a:t>
              </a:r>
              <a:r>
                <a:rPr lang="en-GB" dirty="0">
                  <a:sym typeface="Wingdings" pitchFamily="2" charset="2"/>
                </a:rPr>
                <a:t></a:t>
              </a:r>
              <a:r>
                <a:rPr lang="en-GB" dirty="0"/>
                <a:t> 0</a:t>
              </a:r>
              <a:r>
                <a:rPr lang="en-US" dirty="0"/>
                <a:t> </a:t>
              </a:r>
            </a:p>
            <a:p>
              <a:pPr>
                <a:tabLst>
                  <a:tab pos="571500" algn="l"/>
                  <a:tab pos="1028700" algn="l"/>
                  <a:tab pos="3314700" algn="l"/>
                </a:tabLst>
              </a:pPr>
              <a:r>
                <a:rPr lang="pt-BR" dirty="0"/>
                <a:t> 	</a:t>
              </a:r>
              <a:r>
                <a:rPr lang="en-GB" dirty="0" smtClean="0"/>
                <a:t>while ( </a:t>
              </a:r>
              <a:r>
                <a:rPr lang="en-GB" i="1" dirty="0"/>
                <a:t>count</a:t>
              </a:r>
              <a:r>
                <a:rPr lang="en-GB" dirty="0"/>
                <a:t> </a:t>
              </a:r>
              <a:r>
                <a:rPr lang="en-GB" dirty="0" smtClean="0">
                  <a:sym typeface="Symbol"/>
                </a:rPr>
                <a:t></a:t>
              </a:r>
              <a:r>
                <a:rPr lang="en-GB" dirty="0" smtClean="0"/>
                <a:t> </a:t>
              </a:r>
              <a:r>
                <a:rPr lang="en-GB" i="1" dirty="0"/>
                <a:t>n</a:t>
              </a:r>
              <a:r>
                <a:rPr lang="en-GB" dirty="0"/>
                <a:t> </a:t>
              </a:r>
              <a:r>
                <a:rPr lang="en-GB" dirty="0" smtClean="0"/>
                <a:t>) do</a:t>
              </a:r>
              <a:endParaRPr lang="en-US" dirty="0"/>
            </a:p>
            <a:p>
              <a:pPr>
                <a:tabLst>
                  <a:tab pos="571500" algn="l"/>
                  <a:tab pos="1028700" algn="l"/>
                  <a:tab pos="3314700" algn="l"/>
                </a:tabLst>
              </a:pPr>
              <a:r>
                <a:rPr lang="pt-BR" dirty="0"/>
                <a:t> 		</a:t>
              </a:r>
              <a:r>
                <a:rPr lang="en-GB" i="1" dirty="0" err="1"/>
                <a:t>ans</a:t>
              </a:r>
              <a:r>
                <a:rPr lang="en-GB" dirty="0"/>
                <a:t> </a:t>
              </a:r>
              <a:r>
                <a:rPr lang="en-GB" dirty="0">
                  <a:sym typeface="Wingdings" pitchFamily="2" charset="2"/>
                </a:rPr>
                <a:t></a:t>
              </a:r>
              <a:r>
                <a:rPr lang="en-GB" dirty="0"/>
                <a:t> </a:t>
              </a:r>
              <a:r>
                <a:rPr lang="en-GB" i="1" dirty="0" err="1"/>
                <a:t>ans</a:t>
              </a:r>
              <a:r>
                <a:rPr lang="en-GB" i="1" dirty="0"/>
                <a:t> </a:t>
              </a:r>
              <a:r>
                <a:rPr lang="en-GB" dirty="0"/>
                <a:t>+</a:t>
              </a:r>
              <a:r>
                <a:rPr lang="en-GB" i="1" dirty="0"/>
                <a:t> count	</a:t>
              </a:r>
              <a:r>
                <a:rPr lang="en-GB" dirty="0">
                  <a:solidFill>
                    <a:srgbClr val="006600"/>
                  </a:solidFill>
                </a:rPr>
                <a:t>// add</a:t>
              </a:r>
              <a:r>
                <a:rPr lang="en-GB" i="1" dirty="0">
                  <a:solidFill>
                    <a:srgbClr val="006600"/>
                  </a:solidFill>
                </a:rPr>
                <a:t> count </a:t>
              </a:r>
              <a:r>
                <a:rPr lang="en-GB" dirty="0">
                  <a:solidFill>
                    <a:srgbClr val="006600"/>
                  </a:solidFill>
                </a:rPr>
                <a:t>to</a:t>
              </a:r>
              <a:r>
                <a:rPr lang="en-GB" i="1" dirty="0">
                  <a:solidFill>
                    <a:srgbClr val="006600"/>
                  </a:solidFill>
                </a:rPr>
                <a:t> </a:t>
              </a:r>
              <a:r>
                <a:rPr lang="en-GB" i="1" dirty="0" err="1">
                  <a:solidFill>
                    <a:srgbClr val="006600"/>
                  </a:solidFill>
                </a:rPr>
                <a:t>ans</a:t>
              </a:r>
              <a:r>
                <a:rPr lang="en-GB" i="1" dirty="0">
                  <a:solidFill>
                    <a:srgbClr val="006600"/>
                  </a:solidFill>
                </a:rPr>
                <a:t> </a:t>
              </a:r>
              <a:r>
                <a:rPr lang="en-US" dirty="0">
                  <a:solidFill>
                    <a:srgbClr val="006600"/>
                  </a:solidFill>
                </a:rPr>
                <a:t> </a:t>
              </a:r>
            </a:p>
            <a:p>
              <a:pPr>
                <a:tabLst>
                  <a:tab pos="571500" algn="l"/>
                  <a:tab pos="1028700" algn="l"/>
                  <a:tab pos="3314700" algn="l"/>
                </a:tabLst>
              </a:pPr>
              <a:r>
                <a:rPr lang="pt-BR" dirty="0"/>
                <a:t>		</a:t>
              </a:r>
              <a:r>
                <a:rPr lang="en-GB" i="1" dirty="0"/>
                <a:t>count</a:t>
              </a:r>
              <a:r>
                <a:rPr lang="en-GB" dirty="0"/>
                <a:t> </a:t>
              </a:r>
              <a:r>
                <a:rPr lang="en-GB" dirty="0">
                  <a:sym typeface="Wingdings" pitchFamily="2" charset="2"/>
                </a:rPr>
                <a:t></a:t>
              </a:r>
              <a:r>
                <a:rPr lang="en-GB" dirty="0"/>
                <a:t> </a:t>
              </a:r>
              <a:r>
                <a:rPr lang="en-GB" i="1" dirty="0"/>
                <a:t>count </a:t>
              </a:r>
              <a:r>
                <a:rPr lang="en-GB" dirty="0"/>
                <a:t>+ 1	</a:t>
              </a:r>
              <a:r>
                <a:rPr lang="en-GB" dirty="0">
                  <a:solidFill>
                    <a:srgbClr val="006600"/>
                  </a:solidFill>
                </a:rPr>
                <a:t>// increase </a:t>
              </a:r>
              <a:r>
                <a:rPr lang="en-GB" i="1" dirty="0">
                  <a:solidFill>
                    <a:srgbClr val="006600"/>
                  </a:solidFill>
                </a:rPr>
                <a:t>count</a:t>
              </a:r>
              <a:r>
                <a:rPr lang="en-GB" dirty="0">
                  <a:solidFill>
                    <a:srgbClr val="006600"/>
                  </a:solidFill>
                </a:rPr>
                <a:t> by 1</a:t>
              </a:r>
              <a:r>
                <a:rPr lang="en-US" dirty="0">
                  <a:solidFill>
                    <a:srgbClr val="006600"/>
                  </a:solidFill>
                </a:rPr>
                <a:t> </a:t>
              </a:r>
            </a:p>
            <a:p>
              <a:pPr>
                <a:spcBef>
                  <a:spcPct val="30000"/>
                </a:spcBef>
                <a:tabLst>
                  <a:tab pos="571500" algn="l"/>
                  <a:tab pos="1028700" algn="l"/>
                  <a:tab pos="3314700" algn="l"/>
                </a:tabLst>
              </a:pPr>
              <a:r>
                <a:rPr lang="pt-BR" dirty="0"/>
                <a:t>	</a:t>
              </a:r>
              <a:r>
                <a:rPr lang="pt-BR" dirty="0">
                  <a:solidFill>
                    <a:srgbClr val="006600"/>
                  </a:solidFill>
                </a:rPr>
                <a:t>// Display answer</a:t>
              </a:r>
              <a:endParaRPr lang="en-US" dirty="0">
                <a:solidFill>
                  <a:srgbClr val="006600"/>
                </a:solidFill>
              </a:endParaRPr>
            </a:p>
            <a:p>
              <a:pPr>
                <a:tabLst>
                  <a:tab pos="571500" algn="l"/>
                  <a:tab pos="1028700" algn="l"/>
                  <a:tab pos="3314700" algn="l"/>
                </a:tabLst>
              </a:pPr>
              <a:r>
                <a:rPr lang="pt-BR" dirty="0"/>
                <a:t>	print </a:t>
              </a:r>
              <a:r>
                <a:rPr lang="pt-BR" i="1" dirty="0"/>
                <a:t>ans</a:t>
              </a:r>
              <a:r>
                <a:rPr lang="en-US" dirty="0"/>
                <a:t> </a:t>
              </a:r>
              <a:endParaRPr lang="en-GB" dirty="0"/>
            </a:p>
          </p:txBody>
        </p:sp>
        <p:grpSp>
          <p:nvGrpSpPr>
            <p:cNvPr id="19" name="Group 18"/>
            <p:cNvGrpSpPr>
              <a:grpSpLocks/>
            </p:cNvGrpSpPr>
            <p:nvPr/>
          </p:nvGrpSpPr>
          <p:grpSpPr bwMode="auto">
            <a:xfrm>
              <a:off x="7162800" y="2286000"/>
              <a:ext cx="1485900" cy="1600200"/>
              <a:chOff x="8361" y="3424"/>
              <a:chExt cx="2340" cy="2520"/>
            </a:xfrm>
          </p:grpSpPr>
          <p:sp>
            <p:nvSpPr>
              <p:cNvPr id="21" name="Text Box 19"/>
              <p:cNvSpPr txBox="1">
                <a:spLocks noChangeArrowheads="1"/>
              </p:cNvSpPr>
              <p:nvPr/>
            </p:nvSpPr>
            <p:spPr bwMode="auto">
              <a:xfrm>
                <a:off x="8361" y="3424"/>
                <a:ext cx="2340" cy="540"/>
              </a:xfrm>
              <a:prstGeom prst="rect">
                <a:avLst/>
              </a:prstGeom>
              <a:noFill/>
              <a:ln w="9525">
                <a:noFill/>
                <a:miter lim="800000"/>
                <a:headEnd/>
                <a:tailEnd/>
              </a:ln>
            </p:spPr>
            <p:txBody>
              <a:bodyPr/>
              <a:lstStyle/>
              <a:p>
                <a:pPr algn="ctr"/>
                <a:r>
                  <a:rPr lang="en-US" sz="1200" i="1"/>
                  <a:t>Variables used:</a:t>
                </a:r>
                <a:endParaRPr lang="en-US"/>
              </a:p>
            </p:txBody>
          </p:sp>
          <p:sp>
            <p:nvSpPr>
              <p:cNvPr id="30" name="Rectangle 20"/>
              <p:cNvSpPr>
                <a:spLocks noChangeArrowheads="1"/>
              </p:cNvSpPr>
              <p:nvPr/>
            </p:nvSpPr>
            <p:spPr bwMode="auto">
              <a:xfrm>
                <a:off x="9081" y="414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32" name="Rectangle 21"/>
              <p:cNvSpPr>
                <a:spLocks noChangeArrowheads="1"/>
              </p:cNvSpPr>
              <p:nvPr/>
            </p:nvSpPr>
            <p:spPr bwMode="auto">
              <a:xfrm>
                <a:off x="9081" y="486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33" name="Text Box 22"/>
              <p:cNvSpPr txBox="1">
                <a:spLocks noChangeArrowheads="1"/>
              </p:cNvSpPr>
              <p:nvPr/>
            </p:nvSpPr>
            <p:spPr bwMode="auto">
              <a:xfrm>
                <a:off x="8901" y="4144"/>
                <a:ext cx="1080" cy="360"/>
              </a:xfrm>
              <a:prstGeom prst="rect">
                <a:avLst/>
              </a:prstGeom>
              <a:noFill/>
              <a:ln w="9525">
                <a:noFill/>
                <a:miter lim="800000"/>
                <a:headEnd/>
                <a:tailEnd/>
              </a:ln>
            </p:spPr>
            <p:txBody>
              <a:bodyPr/>
              <a:lstStyle/>
              <a:p>
                <a:pPr algn="ctr"/>
                <a:r>
                  <a:rPr lang="en-US" sz="1000"/>
                  <a:t>n</a:t>
                </a:r>
                <a:endParaRPr lang="en-US"/>
              </a:p>
            </p:txBody>
          </p:sp>
          <p:sp>
            <p:nvSpPr>
              <p:cNvPr id="34" name="Text Box 23"/>
              <p:cNvSpPr txBox="1">
                <a:spLocks noChangeArrowheads="1"/>
              </p:cNvSpPr>
              <p:nvPr/>
            </p:nvSpPr>
            <p:spPr bwMode="auto">
              <a:xfrm>
                <a:off x="8901" y="4864"/>
                <a:ext cx="1080" cy="360"/>
              </a:xfrm>
              <a:prstGeom prst="rect">
                <a:avLst/>
              </a:prstGeom>
              <a:noFill/>
              <a:ln w="9525">
                <a:noFill/>
                <a:miter lim="800000"/>
                <a:headEnd/>
                <a:tailEnd/>
              </a:ln>
            </p:spPr>
            <p:txBody>
              <a:bodyPr/>
              <a:lstStyle/>
              <a:p>
                <a:pPr algn="ctr"/>
                <a:r>
                  <a:rPr lang="en-US" sz="1000"/>
                  <a:t>count</a:t>
                </a:r>
                <a:endParaRPr lang="en-US"/>
              </a:p>
            </p:txBody>
          </p:sp>
          <p:sp>
            <p:nvSpPr>
              <p:cNvPr id="35" name="Rectangle 24"/>
              <p:cNvSpPr>
                <a:spLocks noChangeArrowheads="1"/>
              </p:cNvSpPr>
              <p:nvPr/>
            </p:nvSpPr>
            <p:spPr bwMode="auto">
              <a:xfrm>
                <a:off x="9081" y="5584"/>
                <a:ext cx="720" cy="360"/>
              </a:xfrm>
              <a:prstGeom prst="rect">
                <a:avLst/>
              </a:prstGeom>
              <a:solidFill>
                <a:srgbClr val="FFFFFF"/>
              </a:solidFill>
              <a:ln w="9525">
                <a:miter lim="800000"/>
                <a:headEnd/>
                <a:tailEnd/>
              </a:ln>
              <a:scene3d>
                <a:camera prst="legacyObliqueTopRight"/>
                <a:lightRig rig="legacyFlat3" dir="b"/>
              </a:scene3d>
              <a:sp3d extrusionH="201600" prstMaterial="legacyMatte">
                <a:bevelT w="13500" h="13500" prst="angle"/>
                <a:bevelB w="13500" h="13500" prst="angle"/>
                <a:extrusionClr>
                  <a:srgbClr val="C0C0C0"/>
                </a:extrusionClr>
              </a:sp3d>
            </p:spPr>
            <p:txBody>
              <a:bodyPr>
                <a:flatTx/>
              </a:bodyPr>
              <a:lstStyle/>
              <a:p>
                <a:endParaRPr lang="en-US"/>
              </a:p>
            </p:txBody>
          </p:sp>
          <p:sp>
            <p:nvSpPr>
              <p:cNvPr id="36" name="Text Box 25"/>
              <p:cNvSpPr txBox="1">
                <a:spLocks noChangeArrowheads="1"/>
              </p:cNvSpPr>
              <p:nvPr/>
            </p:nvSpPr>
            <p:spPr bwMode="auto">
              <a:xfrm>
                <a:off x="8901" y="5584"/>
                <a:ext cx="1080" cy="360"/>
              </a:xfrm>
              <a:prstGeom prst="rect">
                <a:avLst/>
              </a:prstGeom>
              <a:noFill/>
              <a:ln w="9525">
                <a:noFill/>
                <a:miter lim="800000"/>
                <a:headEnd/>
                <a:tailEnd/>
              </a:ln>
            </p:spPr>
            <p:txBody>
              <a:bodyPr/>
              <a:lstStyle/>
              <a:p>
                <a:pPr algn="ctr"/>
                <a:r>
                  <a:rPr lang="en-US" sz="1000"/>
                  <a:t>ans</a:t>
                </a:r>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up)">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25</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Algorithmic Problem Solving #1: Maze</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25</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grpSp>
        <p:nvGrpSpPr>
          <p:cNvPr id="342" name="Group 443"/>
          <p:cNvGrpSpPr>
            <a:grpSpLocks/>
          </p:cNvGrpSpPr>
          <p:nvPr/>
        </p:nvGrpSpPr>
        <p:grpSpPr bwMode="auto">
          <a:xfrm>
            <a:off x="685800" y="1752600"/>
            <a:ext cx="4114800" cy="2209800"/>
            <a:chOff x="240" y="1392"/>
            <a:chExt cx="2592" cy="1392"/>
          </a:xfrm>
        </p:grpSpPr>
        <p:grpSp>
          <p:nvGrpSpPr>
            <p:cNvPr id="343" name="Group 130"/>
            <p:cNvGrpSpPr>
              <a:grpSpLocks/>
            </p:cNvGrpSpPr>
            <p:nvPr/>
          </p:nvGrpSpPr>
          <p:grpSpPr bwMode="auto">
            <a:xfrm>
              <a:off x="871" y="1399"/>
              <a:ext cx="1540" cy="1397"/>
              <a:chOff x="4335" y="3915"/>
              <a:chExt cx="2640" cy="2640"/>
            </a:xfrm>
          </p:grpSpPr>
          <p:sp>
            <p:nvSpPr>
              <p:cNvPr id="346" name="Rectangle 131"/>
              <p:cNvSpPr>
                <a:spLocks noChangeArrowheads="1"/>
              </p:cNvSpPr>
              <p:nvPr/>
            </p:nvSpPr>
            <p:spPr bwMode="auto">
              <a:xfrm>
                <a:off x="433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47" name="Rectangle 132"/>
              <p:cNvSpPr>
                <a:spLocks noChangeArrowheads="1"/>
              </p:cNvSpPr>
              <p:nvPr/>
            </p:nvSpPr>
            <p:spPr bwMode="auto">
              <a:xfrm>
                <a:off x="457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48" name="Rectangle 133"/>
              <p:cNvSpPr>
                <a:spLocks noChangeArrowheads="1"/>
              </p:cNvSpPr>
              <p:nvPr/>
            </p:nvSpPr>
            <p:spPr bwMode="auto">
              <a:xfrm>
                <a:off x="4335" y="41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49" name="Rectangle 134"/>
              <p:cNvSpPr>
                <a:spLocks noChangeArrowheads="1"/>
              </p:cNvSpPr>
              <p:nvPr/>
            </p:nvSpPr>
            <p:spPr bwMode="auto">
              <a:xfrm>
                <a:off x="457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50" name="Rectangle 135"/>
              <p:cNvSpPr>
                <a:spLocks noChangeArrowheads="1"/>
              </p:cNvSpPr>
              <p:nvPr/>
            </p:nvSpPr>
            <p:spPr bwMode="auto">
              <a:xfrm>
                <a:off x="4335" y="43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51" name="Rectangle 136"/>
              <p:cNvSpPr>
                <a:spLocks noChangeArrowheads="1"/>
              </p:cNvSpPr>
              <p:nvPr/>
            </p:nvSpPr>
            <p:spPr bwMode="auto">
              <a:xfrm>
                <a:off x="4575" y="43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52" name="Rectangle 137"/>
              <p:cNvSpPr>
                <a:spLocks noChangeArrowheads="1"/>
              </p:cNvSpPr>
              <p:nvPr/>
            </p:nvSpPr>
            <p:spPr bwMode="auto">
              <a:xfrm>
                <a:off x="4335" y="46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53" name="Rectangle 138"/>
              <p:cNvSpPr>
                <a:spLocks noChangeArrowheads="1"/>
              </p:cNvSpPr>
              <p:nvPr/>
            </p:nvSpPr>
            <p:spPr bwMode="auto">
              <a:xfrm>
                <a:off x="457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54" name="Rectangle 139"/>
              <p:cNvSpPr>
                <a:spLocks noChangeArrowheads="1"/>
              </p:cNvSpPr>
              <p:nvPr/>
            </p:nvSpPr>
            <p:spPr bwMode="auto">
              <a:xfrm>
                <a:off x="433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55" name="Rectangle 140"/>
              <p:cNvSpPr>
                <a:spLocks noChangeArrowheads="1"/>
              </p:cNvSpPr>
              <p:nvPr/>
            </p:nvSpPr>
            <p:spPr bwMode="auto">
              <a:xfrm>
                <a:off x="457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56" name="Rectangle 141"/>
              <p:cNvSpPr>
                <a:spLocks noChangeArrowheads="1"/>
              </p:cNvSpPr>
              <p:nvPr/>
            </p:nvSpPr>
            <p:spPr bwMode="auto">
              <a:xfrm>
                <a:off x="4335" y="53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57" name="Rectangle 142"/>
              <p:cNvSpPr>
                <a:spLocks noChangeArrowheads="1"/>
              </p:cNvSpPr>
              <p:nvPr/>
            </p:nvSpPr>
            <p:spPr bwMode="auto">
              <a:xfrm>
                <a:off x="457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58" name="Rectangle 143"/>
              <p:cNvSpPr>
                <a:spLocks noChangeArrowheads="1"/>
              </p:cNvSpPr>
              <p:nvPr/>
            </p:nvSpPr>
            <p:spPr bwMode="auto">
              <a:xfrm>
                <a:off x="481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59" name="Rectangle 144"/>
              <p:cNvSpPr>
                <a:spLocks noChangeArrowheads="1"/>
              </p:cNvSpPr>
              <p:nvPr/>
            </p:nvSpPr>
            <p:spPr bwMode="auto">
              <a:xfrm>
                <a:off x="505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60" name="Rectangle 145"/>
              <p:cNvSpPr>
                <a:spLocks noChangeArrowheads="1"/>
              </p:cNvSpPr>
              <p:nvPr/>
            </p:nvSpPr>
            <p:spPr bwMode="auto">
              <a:xfrm>
                <a:off x="481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61" name="Rectangle 146"/>
              <p:cNvSpPr>
                <a:spLocks noChangeArrowheads="1"/>
              </p:cNvSpPr>
              <p:nvPr/>
            </p:nvSpPr>
            <p:spPr bwMode="auto">
              <a:xfrm>
                <a:off x="505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62" name="Rectangle 147"/>
              <p:cNvSpPr>
                <a:spLocks noChangeArrowheads="1"/>
              </p:cNvSpPr>
              <p:nvPr/>
            </p:nvSpPr>
            <p:spPr bwMode="auto">
              <a:xfrm>
                <a:off x="481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63" name="Rectangle 148"/>
              <p:cNvSpPr>
                <a:spLocks noChangeArrowheads="1"/>
              </p:cNvSpPr>
              <p:nvPr/>
            </p:nvSpPr>
            <p:spPr bwMode="auto">
              <a:xfrm>
                <a:off x="5055" y="43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64" name="Rectangle 149"/>
              <p:cNvSpPr>
                <a:spLocks noChangeArrowheads="1"/>
              </p:cNvSpPr>
              <p:nvPr/>
            </p:nvSpPr>
            <p:spPr bwMode="auto">
              <a:xfrm>
                <a:off x="481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65" name="Rectangle 150"/>
              <p:cNvSpPr>
                <a:spLocks noChangeArrowheads="1"/>
              </p:cNvSpPr>
              <p:nvPr/>
            </p:nvSpPr>
            <p:spPr bwMode="auto">
              <a:xfrm>
                <a:off x="505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66" name="Rectangle 151"/>
              <p:cNvSpPr>
                <a:spLocks noChangeArrowheads="1"/>
              </p:cNvSpPr>
              <p:nvPr/>
            </p:nvSpPr>
            <p:spPr bwMode="auto">
              <a:xfrm>
                <a:off x="481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67" name="Rectangle 152"/>
              <p:cNvSpPr>
                <a:spLocks noChangeArrowheads="1"/>
              </p:cNvSpPr>
              <p:nvPr/>
            </p:nvSpPr>
            <p:spPr bwMode="auto">
              <a:xfrm>
                <a:off x="5055" y="48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68" name="Rectangle 153"/>
              <p:cNvSpPr>
                <a:spLocks noChangeArrowheads="1"/>
              </p:cNvSpPr>
              <p:nvPr/>
            </p:nvSpPr>
            <p:spPr bwMode="auto">
              <a:xfrm>
                <a:off x="4815" y="53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69" name="Rectangle 154"/>
              <p:cNvSpPr>
                <a:spLocks noChangeArrowheads="1"/>
              </p:cNvSpPr>
              <p:nvPr/>
            </p:nvSpPr>
            <p:spPr bwMode="auto">
              <a:xfrm>
                <a:off x="505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70" name="Rectangle 155"/>
              <p:cNvSpPr>
                <a:spLocks noChangeArrowheads="1"/>
              </p:cNvSpPr>
              <p:nvPr/>
            </p:nvSpPr>
            <p:spPr bwMode="auto">
              <a:xfrm>
                <a:off x="529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71" name="Rectangle 156"/>
              <p:cNvSpPr>
                <a:spLocks noChangeArrowheads="1"/>
              </p:cNvSpPr>
              <p:nvPr/>
            </p:nvSpPr>
            <p:spPr bwMode="auto">
              <a:xfrm>
                <a:off x="553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72" name="Rectangle 157"/>
              <p:cNvSpPr>
                <a:spLocks noChangeArrowheads="1"/>
              </p:cNvSpPr>
              <p:nvPr/>
            </p:nvSpPr>
            <p:spPr bwMode="auto">
              <a:xfrm>
                <a:off x="529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73" name="Rectangle 158"/>
              <p:cNvSpPr>
                <a:spLocks noChangeArrowheads="1"/>
              </p:cNvSpPr>
              <p:nvPr/>
            </p:nvSpPr>
            <p:spPr bwMode="auto">
              <a:xfrm>
                <a:off x="5535" y="41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74" name="Rectangle 159"/>
              <p:cNvSpPr>
                <a:spLocks noChangeArrowheads="1"/>
              </p:cNvSpPr>
              <p:nvPr/>
            </p:nvSpPr>
            <p:spPr bwMode="auto">
              <a:xfrm>
                <a:off x="529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75" name="Rectangle 160"/>
              <p:cNvSpPr>
                <a:spLocks noChangeArrowheads="1"/>
              </p:cNvSpPr>
              <p:nvPr/>
            </p:nvSpPr>
            <p:spPr bwMode="auto">
              <a:xfrm>
                <a:off x="553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76" name="Rectangle 161"/>
              <p:cNvSpPr>
                <a:spLocks noChangeArrowheads="1"/>
              </p:cNvSpPr>
              <p:nvPr/>
            </p:nvSpPr>
            <p:spPr bwMode="auto">
              <a:xfrm>
                <a:off x="5295" y="46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77" name="Rectangle 162"/>
              <p:cNvSpPr>
                <a:spLocks noChangeArrowheads="1"/>
              </p:cNvSpPr>
              <p:nvPr/>
            </p:nvSpPr>
            <p:spPr bwMode="auto">
              <a:xfrm>
                <a:off x="5535" y="46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78" name="Rectangle 163"/>
              <p:cNvSpPr>
                <a:spLocks noChangeArrowheads="1"/>
              </p:cNvSpPr>
              <p:nvPr/>
            </p:nvSpPr>
            <p:spPr bwMode="auto">
              <a:xfrm>
                <a:off x="529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79" name="Rectangle 164"/>
              <p:cNvSpPr>
                <a:spLocks noChangeArrowheads="1"/>
              </p:cNvSpPr>
              <p:nvPr/>
            </p:nvSpPr>
            <p:spPr bwMode="auto">
              <a:xfrm>
                <a:off x="5535" y="48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80" name="Rectangle 165"/>
              <p:cNvSpPr>
                <a:spLocks noChangeArrowheads="1"/>
              </p:cNvSpPr>
              <p:nvPr/>
            </p:nvSpPr>
            <p:spPr bwMode="auto">
              <a:xfrm>
                <a:off x="529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81" name="Rectangle 166"/>
              <p:cNvSpPr>
                <a:spLocks noChangeArrowheads="1"/>
              </p:cNvSpPr>
              <p:nvPr/>
            </p:nvSpPr>
            <p:spPr bwMode="auto">
              <a:xfrm>
                <a:off x="5535" y="53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82" name="Rectangle 167"/>
              <p:cNvSpPr>
                <a:spLocks noChangeArrowheads="1"/>
              </p:cNvSpPr>
              <p:nvPr/>
            </p:nvSpPr>
            <p:spPr bwMode="auto">
              <a:xfrm>
                <a:off x="577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83" name="Rectangle 168"/>
              <p:cNvSpPr>
                <a:spLocks noChangeArrowheads="1"/>
              </p:cNvSpPr>
              <p:nvPr/>
            </p:nvSpPr>
            <p:spPr bwMode="auto">
              <a:xfrm>
                <a:off x="601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84" name="Rectangle 169"/>
              <p:cNvSpPr>
                <a:spLocks noChangeArrowheads="1"/>
              </p:cNvSpPr>
              <p:nvPr/>
            </p:nvSpPr>
            <p:spPr bwMode="auto">
              <a:xfrm>
                <a:off x="577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85" name="Rectangle 170"/>
              <p:cNvSpPr>
                <a:spLocks noChangeArrowheads="1"/>
              </p:cNvSpPr>
              <p:nvPr/>
            </p:nvSpPr>
            <p:spPr bwMode="auto">
              <a:xfrm>
                <a:off x="6015" y="41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86" name="Rectangle 171"/>
              <p:cNvSpPr>
                <a:spLocks noChangeArrowheads="1"/>
              </p:cNvSpPr>
              <p:nvPr/>
            </p:nvSpPr>
            <p:spPr bwMode="auto">
              <a:xfrm>
                <a:off x="577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87" name="Rectangle 172"/>
              <p:cNvSpPr>
                <a:spLocks noChangeArrowheads="1"/>
              </p:cNvSpPr>
              <p:nvPr/>
            </p:nvSpPr>
            <p:spPr bwMode="auto">
              <a:xfrm>
                <a:off x="6015" y="43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88" name="Rectangle 173"/>
              <p:cNvSpPr>
                <a:spLocks noChangeArrowheads="1"/>
              </p:cNvSpPr>
              <p:nvPr/>
            </p:nvSpPr>
            <p:spPr bwMode="auto">
              <a:xfrm>
                <a:off x="577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89" name="Rectangle 174"/>
              <p:cNvSpPr>
                <a:spLocks noChangeArrowheads="1"/>
              </p:cNvSpPr>
              <p:nvPr/>
            </p:nvSpPr>
            <p:spPr bwMode="auto">
              <a:xfrm>
                <a:off x="601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90" name="Rectangle 175"/>
              <p:cNvSpPr>
                <a:spLocks noChangeArrowheads="1"/>
              </p:cNvSpPr>
              <p:nvPr/>
            </p:nvSpPr>
            <p:spPr bwMode="auto">
              <a:xfrm>
                <a:off x="577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91" name="Rectangle 176"/>
              <p:cNvSpPr>
                <a:spLocks noChangeArrowheads="1"/>
              </p:cNvSpPr>
              <p:nvPr/>
            </p:nvSpPr>
            <p:spPr bwMode="auto">
              <a:xfrm>
                <a:off x="6015" y="48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92" name="Rectangle 177"/>
              <p:cNvSpPr>
                <a:spLocks noChangeArrowheads="1"/>
              </p:cNvSpPr>
              <p:nvPr/>
            </p:nvSpPr>
            <p:spPr bwMode="auto">
              <a:xfrm>
                <a:off x="577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93" name="Rectangle 178"/>
              <p:cNvSpPr>
                <a:spLocks noChangeArrowheads="1"/>
              </p:cNvSpPr>
              <p:nvPr/>
            </p:nvSpPr>
            <p:spPr bwMode="auto">
              <a:xfrm>
                <a:off x="601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94" name="Rectangle 179"/>
              <p:cNvSpPr>
                <a:spLocks noChangeArrowheads="1"/>
              </p:cNvSpPr>
              <p:nvPr/>
            </p:nvSpPr>
            <p:spPr bwMode="auto">
              <a:xfrm>
                <a:off x="4335" y="55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95" name="Rectangle 180"/>
              <p:cNvSpPr>
                <a:spLocks noChangeArrowheads="1"/>
              </p:cNvSpPr>
              <p:nvPr/>
            </p:nvSpPr>
            <p:spPr bwMode="auto">
              <a:xfrm>
                <a:off x="457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396" name="Rectangle 181"/>
              <p:cNvSpPr>
                <a:spLocks noChangeArrowheads="1"/>
              </p:cNvSpPr>
              <p:nvPr/>
            </p:nvSpPr>
            <p:spPr bwMode="auto">
              <a:xfrm>
                <a:off x="433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97" name="Rectangle 182"/>
              <p:cNvSpPr>
                <a:spLocks noChangeArrowheads="1"/>
              </p:cNvSpPr>
              <p:nvPr/>
            </p:nvSpPr>
            <p:spPr bwMode="auto">
              <a:xfrm>
                <a:off x="457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98" name="Rectangle 183"/>
              <p:cNvSpPr>
                <a:spLocks noChangeArrowheads="1"/>
              </p:cNvSpPr>
              <p:nvPr/>
            </p:nvSpPr>
            <p:spPr bwMode="auto">
              <a:xfrm>
                <a:off x="4335" y="60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399" name="Rectangle 184"/>
              <p:cNvSpPr>
                <a:spLocks noChangeArrowheads="1"/>
              </p:cNvSpPr>
              <p:nvPr/>
            </p:nvSpPr>
            <p:spPr bwMode="auto">
              <a:xfrm>
                <a:off x="457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00" name="Rectangle 185"/>
              <p:cNvSpPr>
                <a:spLocks noChangeArrowheads="1"/>
              </p:cNvSpPr>
              <p:nvPr/>
            </p:nvSpPr>
            <p:spPr bwMode="auto">
              <a:xfrm>
                <a:off x="481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01" name="Rectangle 186"/>
              <p:cNvSpPr>
                <a:spLocks noChangeArrowheads="1"/>
              </p:cNvSpPr>
              <p:nvPr/>
            </p:nvSpPr>
            <p:spPr bwMode="auto">
              <a:xfrm>
                <a:off x="5055" y="55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02" name="Rectangle 187"/>
              <p:cNvSpPr>
                <a:spLocks noChangeArrowheads="1"/>
              </p:cNvSpPr>
              <p:nvPr/>
            </p:nvSpPr>
            <p:spPr bwMode="auto">
              <a:xfrm>
                <a:off x="4815" y="58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03" name="Rectangle 188"/>
              <p:cNvSpPr>
                <a:spLocks noChangeArrowheads="1"/>
              </p:cNvSpPr>
              <p:nvPr/>
            </p:nvSpPr>
            <p:spPr bwMode="auto">
              <a:xfrm>
                <a:off x="505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04" name="Rectangle 189"/>
              <p:cNvSpPr>
                <a:spLocks noChangeArrowheads="1"/>
              </p:cNvSpPr>
              <p:nvPr/>
            </p:nvSpPr>
            <p:spPr bwMode="auto">
              <a:xfrm>
                <a:off x="481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05" name="Rectangle 190"/>
              <p:cNvSpPr>
                <a:spLocks noChangeArrowheads="1"/>
              </p:cNvSpPr>
              <p:nvPr/>
            </p:nvSpPr>
            <p:spPr bwMode="auto">
              <a:xfrm>
                <a:off x="5055" y="60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06" name="Rectangle 191"/>
              <p:cNvSpPr>
                <a:spLocks noChangeArrowheads="1"/>
              </p:cNvSpPr>
              <p:nvPr/>
            </p:nvSpPr>
            <p:spPr bwMode="auto">
              <a:xfrm>
                <a:off x="529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07" name="Rectangle 192"/>
              <p:cNvSpPr>
                <a:spLocks noChangeArrowheads="1"/>
              </p:cNvSpPr>
              <p:nvPr/>
            </p:nvSpPr>
            <p:spPr bwMode="auto">
              <a:xfrm>
                <a:off x="553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08" name="Rectangle 193"/>
              <p:cNvSpPr>
                <a:spLocks noChangeArrowheads="1"/>
              </p:cNvSpPr>
              <p:nvPr/>
            </p:nvSpPr>
            <p:spPr bwMode="auto">
              <a:xfrm>
                <a:off x="5295" y="58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09" name="Rectangle 194"/>
              <p:cNvSpPr>
                <a:spLocks noChangeArrowheads="1"/>
              </p:cNvSpPr>
              <p:nvPr/>
            </p:nvSpPr>
            <p:spPr bwMode="auto">
              <a:xfrm>
                <a:off x="553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10" name="Rectangle 195"/>
              <p:cNvSpPr>
                <a:spLocks noChangeArrowheads="1"/>
              </p:cNvSpPr>
              <p:nvPr/>
            </p:nvSpPr>
            <p:spPr bwMode="auto">
              <a:xfrm>
                <a:off x="529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11" name="Rectangle 196"/>
              <p:cNvSpPr>
                <a:spLocks noChangeArrowheads="1"/>
              </p:cNvSpPr>
              <p:nvPr/>
            </p:nvSpPr>
            <p:spPr bwMode="auto">
              <a:xfrm>
                <a:off x="553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12" name="Rectangle 197"/>
              <p:cNvSpPr>
                <a:spLocks noChangeArrowheads="1"/>
              </p:cNvSpPr>
              <p:nvPr/>
            </p:nvSpPr>
            <p:spPr bwMode="auto">
              <a:xfrm>
                <a:off x="5775" y="55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13" name="Rectangle 198"/>
              <p:cNvSpPr>
                <a:spLocks noChangeArrowheads="1"/>
              </p:cNvSpPr>
              <p:nvPr/>
            </p:nvSpPr>
            <p:spPr bwMode="auto">
              <a:xfrm>
                <a:off x="601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14" name="Rectangle 199"/>
              <p:cNvSpPr>
                <a:spLocks noChangeArrowheads="1"/>
              </p:cNvSpPr>
              <p:nvPr/>
            </p:nvSpPr>
            <p:spPr bwMode="auto">
              <a:xfrm>
                <a:off x="5775" y="58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15" name="Rectangle 200"/>
              <p:cNvSpPr>
                <a:spLocks noChangeArrowheads="1"/>
              </p:cNvSpPr>
              <p:nvPr/>
            </p:nvSpPr>
            <p:spPr bwMode="auto">
              <a:xfrm>
                <a:off x="601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16" name="Rectangle 201"/>
              <p:cNvSpPr>
                <a:spLocks noChangeArrowheads="1"/>
              </p:cNvSpPr>
              <p:nvPr/>
            </p:nvSpPr>
            <p:spPr bwMode="auto">
              <a:xfrm>
                <a:off x="577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17" name="Rectangle 202"/>
              <p:cNvSpPr>
                <a:spLocks noChangeArrowheads="1"/>
              </p:cNvSpPr>
              <p:nvPr/>
            </p:nvSpPr>
            <p:spPr bwMode="auto">
              <a:xfrm>
                <a:off x="601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18" name="Rectangle 203"/>
              <p:cNvSpPr>
                <a:spLocks noChangeArrowheads="1"/>
              </p:cNvSpPr>
              <p:nvPr/>
            </p:nvSpPr>
            <p:spPr bwMode="auto">
              <a:xfrm>
                <a:off x="625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19" name="Rectangle 204"/>
              <p:cNvSpPr>
                <a:spLocks noChangeArrowheads="1"/>
              </p:cNvSpPr>
              <p:nvPr/>
            </p:nvSpPr>
            <p:spPr bwMode="auto">
              <a:xfrm>
                <a:off x="673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20" name="Rectangle 205"/>
              <p:cNvSpPr>
                <a:spLocks noChangeArrowheads="1"/>
              </p:cNvSpPr>
              <p:nvPr/>
            </p:nvSpPr>
            <p:spPr bwMode="auto">
              <a:xfrm>
                <a:off x="625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21" name="Rectangle 206"/>
              <p:cNvSpPr>
                <a:spLocks noChangeArrowheads="1"/>
              </p:cNvSpPr>
              <p:nvPr/>
            </p:nvSpPr>
            <p:spPr bwMode="auto">
              <a:xfrm>
                <a:off x="6735" y="41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22" name="Rectangle 207"/>
              <p:cNvSpPr>
                <a:spLocks noChangeArrowheads="1"/>
              </p:cNvSpPr>
              <p:nvPr/>
            </p:nvSpPr>
            <p:spPr bwMode="auto">
              <a:xfrm>
                <a:off x="625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23" name="Rectangle 208"/>
              <p:cNvSpPr>
                <a:spLocks noChangeArrowheads="1"/>
              </p:cNvSpPr>
              <p:nvPr/>
            </p:nvSpPr>
            <p:spPr bwMode="auto">
              <a:xfrm>
                <a:off x="6735" y="43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24" name="Rectangle 209"/>
              <p:cNvSpPr>
                <a:spLocks noChangeArrowheads="1"/>
              </p:cNvSpPr>
              <p:nvPr/>
            </p:nvSpPr>
            <p:spPr bwMode="auto">
              <a:xfrm>
                <a:off x="6255" y="46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25" name="Rectangle 210"/>
              <p:cNvSpPr>
                <a:spLocks noChangeArrowheads="1"/>
              </p:cNvSpPr>
              <p:nvPr/>
            </p:nvSpPr>
            <p:spPr bwMode="auto">
              <a:xfrm>
                <a:off x="673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26" name="Rectangle 211"/>
              <p:cNvSpPr>
                <a:spLocks noChangeArrowheads="1"/>
              </p:cNvSpPr>
              <p:nvPr/>
            </p:nvSpPr>
            <p:spPr bwMode="auto">
              <a:xfrm>
                <a:off x="625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27" name="Rectangle 212"/>
              <p:cNvSpPr>
                <a:spLocks noChangeArrowheads="1"/>
              </p:cNvSpPr>
              <p:nvPr/>
            </p:nvSpPr>
            <p:spPr bwMode="auto">
              <a:xfrm>
                <a:off x="6735" y="48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28" name="Rectangle 213"/>
              <p:cNvSpPr>
                <a:spLocks noChangeArrowheads="1"/>
              </p:cNvSpPr>
              <p:nvPr/>
            </p:nvSpPr>
            <p:spPr bwMode="auto">
              <a:xfrm>
                <a:off x="6255" y="53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29" name="Rectangle 214"/>
              <p:cNvSpPr>
                <a:spLocks noChangeArrowheads="1"/>
              </p:cNvSpPr>
              <p:nvPr/>
            </p:nvSpPr>
            <p:spPr bwMode="auto">
              <a:xfrm>
                <a:off x="6735" y="53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30" name="Rectangle 215"/>
              <p:cNvSpPr>
                <a:spLocks noChangeArrowheads="1"/>
              </p:cNvSpPr>
              <p:nvPr/>
            </p:nvSpPr>
            <p:spPr bwMode="auto">
              <a:xfrm>
                <a:off x="625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31" name="Rectangle 216"/>
              <p:cNvSpPr>
                <a:spLocks noChangeArrowheads="1"/>
              </p:cNvSpPr>
              <p:nvPr/>
            </p:nvSpPr>
            <p:spPr bwMode="auto">
              <a:xfrm>
                <a:off x="6735" y="55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32" name="Rectangle 217"/>
              <p:cNvSpPr>
                <a:spLocks noChangeArrowheads="1"/>
              </p:cNvSpPr>
              <p:nvPr/>
            </p:nvSpPr>
            <p:spPr bwMode="auto">
              <a:xfrm>
                <a:off x="6255" y="58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33" name="Rectangle 218"/>
              <p:cNvSpPr>
                <a:spLocks noChangeArrowheads="1"/>
              </p:cNvSpPr>
              <p:nvPr/>
            </p:nvSpPr>
            <p:spPr bwMode="auto">
              <a:xfrm>
                <a:off x="673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34" name="Rectangle 219"/>
              <p:cNvSpPr>
                <a:spLocks noChangeArrowheads="1"/>
              </p:cNvSpPr>
              <p:nvPr/>
            </p:nvSpPr>
            <p:spPr bwMode="auto">
              <a:xfrm>
                <a:off x="625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35" name="Rectangle 220"/>
              <p:cNvSpPr>
                <a:spLocks noChangeArrowheads="1"/>
              </p:cNvSpPr>
              <p:nvPr/>
            </p:nvSpPr>
            <p:spPr bwMode="auto">
              <a:xfrm>
                <a:off x="6735" y="60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36" name="Rectangle 221"/>
              <p:cNvSpPr>
                <a:spLocks noChangeArrowheads="1"/>
              </p:cNvSpPr>
              <p:nvPr/>
            </p:nvSpPr>
            <p:spPr bwMode="auto">
              <a:xfrm>
                <a:off x="433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37" name="Rectangle 222"/>
              <p:cNvSpPr>
                <a:spLocks noChangeArrowheads="1"/>
              </p:cNvSpPr>
              <p:nvPr/>
            </p:nvSpPr>
            <p:spPr bwMode="auto">
              <a:xfrm>
                <a:off x="457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38" name="Rectangle 223"/>
              <p:cNvSpPr>
                <a:spLocks noChangeArrowheads="1"/>
              </p:cNvSpPr>
              <p:nvPr/>
            </p:nvSpPr>
            <p:spPr bwMode="auto">
              <a:xfrm>
                <a:off x="481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39" name="Rectangle 224"/>
              <p:cNvSpPr>
                <a:spLocks noChangeArrowheads="1"/>
              </p:cNvSpPr>
              <p:nvPr/>
            </p:nvSpPr>
            <p:spPr bwMode="auto">
              <a:xfrm>
                <a:off x="505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40" name="Rectangle 225"/>
              <p:cNvSpPr>
                <a:spLocks noChangeArrowheads="1"/>
              </p:cNvSpPr>
              <p:nvPr/>
            </p:nvSpPr>
            <p:spPr bwMode="auto">
              <a:xfrm>
                <a:off x="529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41" name="Rectangle 226"/>
              <p:cNvSpPr>
                <a:spLocks noChangeArrowheads="1"/>
              </p:cNvSpPr>
              <p:nvPr/>
            </p:nvSpPr>
            <p:spPr bwMode="auto">
              <a:xfrm>
                <a:off x="553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42" name="Rectangle 227"/>
              <p:cNvSpPr>
                <a:spLocks noChangeArrowheads="1"/>
              </p:cNvSpPr>
              <p:nvPr/>
            </p:nvSpPr>
            <p:spPr bwMode="auto">
              <a:xfrm>
                <a:off x="577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43" name="Rectangle 228"/>
              <p:cNvSpPr>
                <a:spLocks noChangeArrowheads="1"/>
              </p:cNvSpPr>
              <p:nvPr/>
            </p:nvSpPr>
            <p:spPr bwMode="auto">
              <a:xfrm>
                <a:off x="601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44" name="Rectangle 229"/>
              <p:cNvSpPr>
                <a:spLocks noChangeArrowheads="1"/>
              </p:cNvSpPr>
              <p:nvPr/>
            </p:nvSpPr>
            <p:spPr bwMode="auto">
              <a:xfrm>
                <a:off x="625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45" name="Rectangle 230"/>
              <p:cNvSpPr>
                <a:spLocks noChangeArrowheads="1"/>
              </p:cNvSpPr>
              <p:nvPr/>
            </p:nvSpPr>
            <p:spPr bwMode="auto">
              <a:xfrm>
                <a:off x="673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46" name="Rectangle 231"/>
              <p:cNvSpPr>
                <a:spLocks noChangeArrowheads="1"/>
              </p:cNvSpPr>
              <p:nvPr/>
            </p:nvSpPr>
            <p:spPr bwMode="auto">
              <a:xfrm>
                <a:off x="4335" y="51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47" name="Rectangle 232"/>
              <p:cNvSpPr>
                <a:spLocks noChangeArrowheads="1"/>
              </p:cNvSpPr>
              <p:nvPr/>
            </p:nvSpPr>
            <p:spPr bwMode="auto">
              <a:xfrm>
                <a:off x="457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48" name="Rectangle 233"/>
              <p:cNvSpPr>
                <a:spLocks noChangeArrowheads="1"/>
              </p:cNvSpPr>
              <p:nvPr/>
            </p:nvSpPr>
            <p:spPr bwMode="auto">
              <a:xfrm>
                <a:off x="481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49" name="Rectangle 234"/>
              <p:cNvSpPr>
                <a:spLocks noChangeArrowheads="1"/>
              </p:cNvSpPr>
              <p:nvPr/>
            </p:nvSpPr>
            <p:spPr bwMode="auto">
              <a:xfrm>
                <a:off x="505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50" name="Rectangle 235"/>
              <p:cNvSpPr>
                <a:spLocks noChangeArrowheads="1"/>
              </p:cNvSpPr>
              <p:nvPr/>
            </p:nvSpPr>
            <p:spPr bwMode="auto">
              <a:xfrm>
                <a:off x="529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51" name="Rectangle 236"/>
              <p:cNvSpPr>
                <a:spLocks noChangeArrowheads="1"/>
              </p:cNvSpPr>
              <p:nvPr/>
            </p:nvSpPr>
            <p:spPr bwMode="auto">
              <a:xfrm>
                <a:off x="553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52" name="Rectangle 237"/>
              <p:cNvSpPr>
                <a:spLocks noChangeArrowheads="1"/>
              </p:cNvSpPr>
              <p:nvPr/>
            </p:nvSpPr>
            <p:spPr bwMode="auto">
              <a:xfrm>
                <a:off x="5775" y="51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53" name="Rectangle 238"/>
              <p:cNvSpPr>
                <a:spLocks noChangeArrowheads="1"/>
              </p:cNvSpPr>
              <p:nvPr/>
            </p:nvSpPr>
            <p:spPr bwMode="auto">
              <a:xfrm>
                <a:off x="601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54" name="Rectangle 239"/>
              <p:cNvSpPr>
                <a:spLocks noChangeArrowheads="1"/>
              </p:cNvSpPr>
              <p:nvPr/>
            </p:nvSpPr>
            <p:spPr bwMode="auto">
              <a:xfrm>
                <a:off x="625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55" name="Rectangle 240"/>
              <p:cNvSpPr>
                <a:spLocks noChangeArrowheads="1"/>
              </p:cNvSpPr>
              <p:nvPr/>
            </p:nvSpPr>
            <p:spPr bwMode="auto">
              <a:xfrm>
                <a:off x="6735" y="51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56" name="Rectangle 241"/>
              <p:cNvSpPr>
                <a:spLocks noChangeArrowheads="1"/>
              </p:cNvSpPr>
              <p:nvPr/>
            </p:nvSpPr>
            <p:spPr bwMode="auto">
              <a:xfrm>
                <a:off x="649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57" name="Rectangle 242"/>
              <p:cNvSpPr>
                <a:spLocks noChangeArrowheads="1"/>
              </p:cNvSpPr>
              <p:nvPr/>
            </p:nvSpPr>
            <p:spPr bwMode="auto">
              <a:xfrm>
                <a:off x="649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58" name="Rectangle 243"/>
              <p:cNvSpPr>
                <a:spLocks noChangeArrowheads="1"/>
              </p:cNvSpPr>
              <p:nvPr/>
            </p:nvSpPr>
            <p:spPr bwMode="auto">
              <a:xfrm>
                <a:off x="649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59" name="Rectangle 244"/>
              <p:cNvSpPr>
                <a:spLocks noChangeArrowheads="1"/>
              </p:cNvSpPr>
              <p:nvPr/>
            </p:nvSpPr>
            <p:spPr bwMode="auto">
              <a:xfrm>
                <a:off x="649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60" name="Rectangle 245"/>
              <p:cNvSpPr>
                <a:spLocks noChangeArrowheads="1"/>
              </p:cNvSpPr>
              <p:nvPr/>
            </p:nvSpPr>
            <p:spPr bwMode="auto">
              <a:xfrm>
                <a:off x="649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61" name="Rectangle 246"/>
              <p:cNvSpPr>
                <a:spLocks noChangeArrowheads="1"/>
              </p:cNvSpPr>
              <p:nvPr/>
            </p:nvSpPr>
            <p:spPr bwMode="auto">
              <a:xfrm>
                <a:off x="649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62" name="Rectangle 247"/>
              <p:cNvSpPr>
                <a:spLocks noChangeArrowheads="1"/>
              </p:cNvSpPr>
              <p:nvPr/>
            </p:nvSpPr>
            <p:spPr bwMode="auto">
              <a:xfrm>
                <a:off x="649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63" name="Rectangle 248"/>
              <p:cNvSpPr>
                <a:spLocks noChangeArrowheads="1"/>
              </p:cNvSpPr>
              <p:nvPr/>
            </p:nvSpPr>
            <p:spPr bwMode="auto">
              <a:xfrm>
                <a:off x="649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64" name="Rectangle 249"/>
              <p:cNvSpPr>
                <a:spLocks noChangeArrowheads="1"/>
              </p:cNvSpPr>
              <p:nvPr/>
            </p:nvSpPr>
            <p:spPr bwMode="auto">
              <a:xfrm>
                <a:off x="649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465" name="Rectangle 250"/>
              <p:cNvSpPr>
                <a:spLocks noChangeArrowheads="1"/>
              </p:cNvSpPr>
              <p:nvPr/>
            </p:nvSpPr>
            <p:spPr bwMode="auto">
              <a:xfrm>
                <a:off x="649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466" name="Rectangle 251"/>
              <p:cNvSpPr>
                <a:spLocks noChangeArrowheads="1"/>
              </p:cNvSpPr>
              <p:nvPr/>
            </p:nvSpPr>
            <p:spPr bwMode="auto">
              <a:xfrm>
                <a:off x="6495" y="51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grpSp>
        <p:pic>
          <p:nvPicPr>
            <p:cNvPr id="344" name="Picture 254" descr="ratclipart4"/>
            <p:cNvPicPr>
              <a:picLocks noChangeAspect="1" noChangeArrowheads="1"/>
            </p:cNvPicPr>
            <p:nvPr/>
          </p:nvPicPr>
          <p:blipFill>
            <a:blip r:embed="rId3" cstate="print"/>
            <a:srcRect/>
            <a:stretch>
              <a:fillRect/>
            </a:stretch>
          </p:blipFill>
          <p:spPr bwMode="auto">
            <a:xfrm>
              <a:off x="240" y="1824"/>
              <a:ext cx="576" cy="216"/>
            </a:xfrm>
            <a:prstGeom prst="rect">
              <a:avLst/>
            </a:prstGeom>
            <a:noFill/>
            <a:ln w="9525">
              <a:noFill/>
              <a:miter lim="800000"/>
              <a:headEnd/>
              <a:tailEnd/>
            </a:ln>
          </p:spPr>
        </p:pic>
        <p:pic>
          <p:nvPicPr>
            <p:cNvPr id="345" name="Picture 255" descr="crcheese14-thumb"/>
            <p:cNvPicPr>
              <a:picLocks noChangeAspect="1" noChangeArrowheads="1"/>
            </p:cNvPicPr>
            <p:nvPr/>
          </p:nvPicPr>
          <p:blipFill>
            <a:blip r:embed="rId4" cstate="print"/>
            <a:srcRect/>
            <a:stretch>
              <a:fillRect/>
            </a:stretch>
          </p:blipFill>
          <p:spPr bwMode="auto">
            <a:xfrm>
              <a:off x="2496" y="1680"/>
              <a:ext cx="336" cy="336"/>
            </a:xfrm>
            <a:prstGeom prst="rect">
              <a:avLst/>
            </a:prstGeom>
            <a:noFill/>
            <a:ln w="9525">
              <a:noFill/>
              <a:miter lim="800000"/>
              <a:headEnd/>
              <a:tailEnd/>
            </a:ln>
          </p:spPr>
        </p:pic>
      </p:grpSp>
      <p:grpSp>
        <p:nvGrpSpPr>
          <p:cNvPr id="1270" name="Group 257"/>
          <p:cNvGrpSpPr>
            <a:grpSpLocks/>
          </p:cNvGrpSpPr>
          <p:nvPr/>
        </p:nvGrpSpPr>
        <p:grpSpPr bwMode="auto">
          <a:xfrm>
            <a:off x="5164892" y="3886200"/>
            <a:ext cx="2363449" cy="2209800"/>
            <a:chOff x="4335" y="3915"/>
            <a:chExt cx="2640" cy="2640"/>
          </a:xfrm>
        </p:grpSpPr>
        <p:sp>
          <p:nvSpPr>
            <p:cNvPr id="1271" name="Rectangle 258"/>
            <p:cNvSpPr>
              <a:spLocks noChangeArrowheads="1"/>
            </p:cNvSpPr>
            <p:nvPr/>
          </p:nvSpPr>
          <p:spPr bwMode="auto">
            <a:xfrm>
              <a:off x="433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72" name="Rectangle 259"/>
            <p:cNvSpPr>
              <a:spLocks noChangeArrowheads="1"/>
            </p:cNvSpPr>
            <p:nvPr/>
          </p:nvSpPr>
          <p:spPr bwMode="auto">
            <a:xfrm>
              <a:off x="457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73" name="Rectangle 260"/>
            <p:cNvSpPr>
              <a:spLocks noChangeArrowheads="1"/>
            </p:cNvSpPr>
            <p:nvPr/>
          </p:nvSpPr>
          <p:spPr bwMode="auto">
            <a:xfrm>
              <a:off x="4335" y="41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74" name="Rectangle 261"/>
            <p:cNvSpPr>
              <a:spLocks noChangeArrowheads="1"/>
            </p:cNvSpPr>
            <p:nvPr/>
          </p:nvSpPr>
          <p:spPr bwMode="auto">
            <a:xfrm>
              <a:off x="457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75" name="Rectangle 262"/>
            <p:cNvSpPr>
              <a:spLocks noChangeArrowheads="1"/>
            </p:cNvSpPr>
            <p:nvPr/>
          </p:nvSpPr>
          <p:spPr bwMode="auto">
            <a:xfrm>
              <a:off x="4335" y="43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76" name="Rectangle 263"/>
            <p:cNvSpPr>
              <a:spLocks noChangeArrowheads="1"/>
            </p:cNvSpPr>
            <p:nvPr/>
          </p:nvSpPr>
          <p:spPr bwMode="auto">
            <a:xfrm>
              <a:off x="4575" y="43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77" name="Rectangle 264"/>
            <p:cNvSpPr>
              <a:spLocks noChangeArrowheads="1"/>
            </p:cNvSpPr>
            <p:nvPr/>
          </p:nvSpPr>
          <p:spPr bwMode="auto">
            <a:xfrm>
              <a:off x="4335" y="46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78" name="Rectangle 265"/>
            <p:cNvSpPr>
              <a:spLocks noChangeArrowheads="1"/>
            </p:cNvSpPr>
            <p:nvPr/>
          </p:nvSpPr>
          <p:spPr bwMode="auto">
            <a:xfrm>
              <a:off x="457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79" name="Rectangle 266"/>
            <p:cNvSpPr>
              <a:spLocks noChangeArrowheads="1"/>
            </p:cNvSpPr>
            <p:nvPr/>
          </p:nvSpPr>
          <p:spPr bwMode="auto">
            <a:xfrm>
              <a:off x="433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80" name="Rectangle 267"/>
            <p:cNvSpPr>
              <a:spLocks noChangeArrowheads="1"/>
            </p:cNvSpPr>
            <p:nvPr/>
          </p:nvSpPr>
          <p:spPr bwMode="auto">
            <a:xfrm>
              <a:off x="457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81" name="Rectangle 268"/>
            <p:cNvSpPr>
              <a:spLocks noChangeArrowheads="1"/>
            </p:cNvSpPr>
            <p:nvPr/>
          </p:nvSpPr>
          <p:spPr bwMode="auto">
            <a:xfrm>
              <a:off x="4335" y="53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82" name="Rectangle 269"/>
            <p:cNvSpPr>
              <a:spLocks noChangeArrowheads="1"/>
            </p:cNvSpPr>
            <p:nvPr/>
          </p:nvSpPr>
          <p:spPr bwMode="auto">
            <a:xfrm>
              <a:off x="457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83" name="Rectangle 270"/>
            <p:cNvSpPr>
              <a:spLocks noChangeArrowheads="1"/>
            </p:cNvSpPr>
            <p:nvPr/>
          </p:nvSpPr>
          <p:spPr bwMode="auto">
            <a:xfrm>
              <a:off x="481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84" name="Rectangle 271"/>
            <p:cNvSpPr>
              <a:spLocks noChangeArrowheads="1"/>
            </p:cNvSpPr>
            <p:nvPr/>
          </p:nvSpPr>
          <p:spPr bwMode="auto">
            <a:xfrm>
              <a:off x="505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85" name="Rectangle 272"/>
            <p:cNvSpPr>
              <a:spLocks noChangeArrowheads="1"/>
            </p:cNvSpPr>
            <p:nvPr/>
          </p:nvSpPr>
          <p:spPr bwMode="auto">
            <a:xfrm>
              <a:off x="481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86" name="Rectangle 273"/>
            <p:cNvSpPr>
              <a:spLocks noChangeArrowheads="1"/>
            </p:cNvSpPr>
            <p:nvPr/>
          </p:nvSpPr>
          <p:spPr bwMode="auto">
            <a:xfrm>
              <a:off x="505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87" name="Rectangle 274"/>
            <p:cNvSpPr>
              <a:spLocks noChangeArrowheads="1"/>
            </p:cNvSpPr>
            <p:nvPr/>
          </p:nvSpPr>
          <p:spPr bwMode="auto">
            <a:xfrm>
              <a:off x="481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88" name="Rectangle 275"/>
            <p:cNvSpPr>
              <a:spLocks noChangeArrowheads="1"/>
            </p:cNvSpPr>
            <p:nvPr/>
          </p:nvSpPr>
          <p:spPr bwMode="auto">
            <a:xfrm>
              <a:off x="5055" y="43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89" name="Rectangle 276"/>
            <p:cNvSpPr>
              <a:spLocks noChangeArrowheads="1"/>
            </p:cNvSpPr>
            <p:nvPr/>
          </p:nvSpPr>
          <p:spPr bwMode="auto">
            <a:xfrm>
              <a:off x="481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90" name="Rectangle 277"/>
            <p:cNvSpPr>
              <a:spLocks noChangeArrowheads="1"/>
            </p:cNvSpPr>
            <p:nvPr/>
          </p:nvSpPr>
          <p:spPr bwMode="auto">
            <a:xfrm>
              <a:off x="505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91" name="Rectangle 278"/>
            <p:cNvSpPr>
              <a:spLocks noChangeArrowheads="1"/>
            </p:cNvSpPr>
            <p:nvPr/>
          </p:nvSpPr>
          <p:spPr bwMode="auto">
            <a:xfrm>
              <a:off x="481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92" name="Rectangle 279"/>
            <p:cNvSpPr>
              <a:spLocks noChangeArrowheads="1"/>
            </p:cNvSpPr>
            <p:nvPr/>
          </p:nvSpPr>
          <p:spPr bwMode="auto">
            <a:xfrm>
              <a:off x="5055" y="48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93" name="Rectangle 280"/>
            <p:cNvSpPr>
              <a:spLocks noChangeArrowheads="1"/>
            </p:cNvSpPr>
            <p:nvPr/>
          </p:nvSpPr>
          <p:spPr bwMode="auto">
            <a:xfrm>
              <a:off x="4815" y="53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94" name="Rectangle 281"/>
            <p:cNvSpPr>
              <a:spLocks noChangeArrowheads="1"/>
            </p:cNvSpPr>
            <p:nvPr/>
          </p:nvSpPr>
          <p:spPr bwMode="auto">
            <a:xfrm>
              <a:off x="505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95" name="Rectangle 282"/>
            <p:cNvSpPr>
              <a:spLocks noChangeArrowheads="1"/>
            </p:cNvSpPr>
            <p:nvPr/>
          </p:nvSpPr>
          <p:spPr bwMode="auto">
            <a:xfrm>
              <a:off x="529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96" name="Rectangle 283"/>
            <p:cNvSpPr>
              <a:spLocks noChangeArrowheads="1"/>
            </p:cNvSpPr>
            <p:nvPr/>
          </p:nvSpPr>
          <p:spPr bwMode="auto">
            <a:xfrm>
              <a:off x="553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97" name="Rectangle 284"/>
            <p:cNvSpPr>
              <a:spLocks noChangeArrowheads="1"/>
            </p:cNvSpPr>
            <p:nvPr/>
          </p:nvSpPr>
          <p:spPr bwMode="auto">
            <a:xfrm>
              <a:off x="529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298" name="Rectangle 285"/>
            <p:cNvSpPr>
              <a:spLocks noChangeArrowheads="1"/>
            </p:cNvSpPr>
            <p:nvPr/>
          </p:nvSpPr>
          <p:spPr bwMode="auto">
            <a:xfrm>
              <a:off x="5535" y="41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299" name="Rectangle 286"/>
            <p:cNvSpPr>
              <a:spLocks noChangeArrowheads="1"/>
            </p:cNvSpPr>
            <p:nvPr/>
          </p:nvSpPr>
          <p:spPr bwMode="auto">
            <a:xfrm>
              <a:off x="529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00" name="Rectangle 287"/>
            <p:cNvSpPr>
              <a:spLocks noChangeArrowheads="1"/>
            </p:cNvSpPr>
            <p:nvPr/>
          </p:nvSpPr>
          <p:spPr bwMode="auto">
            <a:xfrm>
              <a:off x="553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01" name="Rectangle 288"/>
            <p:cNvSpPr>
              <a:spLocks noChangeArrowheads="1"/>
            </p:cNvSpPr>
            <p:nvPr/>
          </p:nvSpPr>
          <p:spPr bwMode="auto">
            <a:xfrm>
              <a:off x="5295" y="46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02" name="Rectangle 289"/>
            <p:cNvSpPr>
              <a:spLocks noChangeArrowheads="1"/>
            </p:cNvSpPr>
            <p:nvPr/>
          </p:nvSpPr>
          <p:spPr bwMode="auto">
            <a:xfrm>
              <a:off x="5535" y="46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03" name="Rectangle 290"/>
            <p:cNvSpPr>
              <a:spLocks noChangeArrowheads="1"/>
            </p:cNvSpPr>
            <p:nvPr/>
          </p:nvSpPr>
          <p:spPr bwMode="auto">
            <a:xfrm>
              <a:off x="529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04" name="Rectangle 291"/>
            <p:cNvSpPr>
              <a:spLocks noChangeArrowheads="1"/>
            </p:cNvSpPr>
            <p:nvPr/>
          </p:nvSpPr>
          <p:spPr bwMode="auto">
            <a:xfrm>
              <a:off x="5535" y="48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05" name="Rectangle 292"/>
            <p:cNvSpPr>
              <a:spLocks noChangeArrowheads="1"/>
            </p:cNvSpPr>
            <p:nvPr/>
          </p:nvSpPr>
          <p:spPr bwMode="auto">
            <a:xfrm>
              <a:off x="529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06" name="Rectangle 293"/>
            <p:cNvSpPr>
              <a:spLocks noChangeArrowheads="1"/>
            </p:cNvSpPr>
            <p:nvPr/>
          </p:nvSpPr>
          <p:spPr bwMode="auto">
            <a:xfrm>
              <a:off x="5535" y="53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07" name="Rectangle 294"/>
            <p:cNvSpPr>
              <a:spLocks noChangeArrowheads="1"/>
            </p:cNvSpPr>
            <p:nvPr/>
          </p:nvSpPr>
          <p:spPr bwMode="auto">
            <a:xfrm>
              <a:off x="577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08" name="Rectangle 295"/>
            <p:cNvSpPr>
              <a:spLocks noChangeArrowheads="1"/>
            </p:cNvSpPr>
            <p:nvPr/>
          </p:nvSpPr>
          <p:spPr bwMode="auto">
            <a:xfrm>
              <a:off x="601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09" name="Rectangle 296"/>
            <p:cNvSpPr>
              <a:spLocks noChangeArrowheads="1"/>
            </p:cNvSpPr>
            <p:nvPr/>
          </p:nvSpPr>
          <p:spPr bwMode="auto">
            <a:xfrm>
              <a:off x="577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10" name="Rectangle 297"/>
            <p:cNvSpPr>
              <a:spLocks noChangeArrowheads="1"/>
            </p:cNvSpPr>
            <p:nvPr/>
          </p:nvSpPr>
          <p:spPr bwMode="auto">
            <a:xfrm>
              <a:off x="6015" y="41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11" name="Rectangle 298"/>
            <p:cNvSpPr>
              <a:spLocks noChangeArrowheads="1"/>
            </p:cNvSpPr>
            <p:nvPr/>
          </p:nvSpPr>
          <p:spPr bwMode="auto">
            <a:xfrm>
              <a:off x="577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12" name="Rectangle 299"/>
            <p:cNvSpPr>
              <a:spLocks noChangeArrowheads="1"/>
            </p:cNvSpPr>
            <p:nvPr/>
          </p:nvSpPr>
          <p:spPr bwMode="auto">
            <a:xfrm>
              <a:off x="6015" y="43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13" name="Rectangle 300"/>
            <p:cNvSpPr>
              <a:spLocks noChangeArrowheads="1"/>
            </p:cNvSpPr>
            <p:nvPr/>
          </p:nvSpPr>
          <p:spPr bwMode="auto">
            <a:xfrm>
              <a:off x="577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14" name="Rectangle 301"/>
            <p:cNvSpPr>
              <a:spLocks noChangeArrowheads="1"/>
            </p:cNvSpPr>
            <p:nvPr/>
          </p:nvSpPr>
          <p:spPr bwMode="auto">
            <a:xfrm>
              <a:off x="601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15" name="Rectangle 302"/>
            <p:cNvSpPr>
              <a:spLocks noChangeArrowheads="1"/>
            </p:cNvSpPr>
            <p:nvPr/>
          </p:nvSpPr>
          <p:spPr bwMode="auto">
            <a:xfrm>
              <a:off x="577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16" name="Rectangle 303"/>
            <p:cNvSpPr>
              <a:spLocks noChangeArrowheads="1"/>
            </p:cNvSpPr>
            <p:nvPr/>
          </p:nvSpPr>
          <p:spPr bwMode="auto">
            <a:xfrm>
              <a:off x="6015" y="48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17" name="Rectangle 304"/>
            <p:cNvSpPr>
              <a:spLocks noChangeArrowheads="1"/>
            </p:cNvSpPr>
            <p:nvPr/>
          </p:nvSpPr>
          <p:spPr bwMode="auto">
            <a:xfrm>
              <a:off x="577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18" name="Rectangle 305"/>
            <p:cNvSpPr>
              <a:spLocks noChangeArrowheads="1"/>
            </p:cNvSpPr>
            <p:nvPr/>
          </p:nvSpPr>
          <p:spPr bwMode="auto">
            <a:xfrm>
              <a:off x="601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19" name="Rectangle 306"/>
            <p:cNvSpPr>
              <a:spLocks noChangeArrowheads="1"/>
            </p:cNvSpPr>
            <p:nvPr/>
          </p:nvSpPr>
          <p:spPr bwMode="auto">
            <a:xfrm>
              <a:off x="4335" y="55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20" name="Rectangle 307"/>
            <p:cNvSpPr>
              <a:spLocks noChangeArrowheads="1"/>
            </p:cNvSpPr>
            <p:nvPr/>
          </p:nvSpPr>
          <p:spPr bwMode="auto">
            <a:xfrm>
              <a:off x="457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21" name="Rectangle 308"/>
            <p:cNvSpPr>
              <a:spLocks noChangeArrowheads="1"/>
            </p:cNvSpPr>
            <p:nvPr/>
          </p:nvSpPr>
          <p:spPr bwMode="auto">
            <a:xfrm>
              <a:off x="433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22" name="Rectangle 309"/>
            <p:cNvSpPr>
              <a:spLocks noChangeArrowheads="1"/>
            </p:cNvSpPr>
            <p:nvPr/>
          </p:nvSpPr>
          <p:spPr bwMode="auto">
            <a:xfrm>
              <a:off x="457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23" name="Rectangle 310"/>
            <p:cNvSpPr>
              <a:spLocks noChangeArrowheads="1"/>
            </p:cNvSpPr>
            <p:nvPr/>
          </p:nvSpPr>
          <p:spPr bwMode="auto">
            <a:xfrm>
              <a:off x="4335" y="60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24" name="Rectangle 311"/>
            <p:cNvSpPr>
              <a:spLocks noChangeArrowheads="1"/>
            </p:cNvSpPr>
            <p:nvPr/>
          </p:nvSpPr>
          <p:spPr bwMode="auto">
            <a:xfrm>
              <a:off x="457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25" name="Rectangle 312"/>
            <p:cNvSpPr>
              <a:spLocks noChangeArrowheads="1"/>
            </p:cNvSpPr>
            <p:nvPr/>
          </p:nvSpPr>
          <p:spPr bwMode="auto">
            <a:xfrm>
              <a:off x="481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26" name="Rectangle 313"/>
            <p:cNvSpPr>
              <a:spLocks noChangeArrowheads="1"/>
            </p:cNvSpPr>
            <p:nvPr/>
          </p:nvSpPr>
          <p:spPr bwMode="auto">
            <a:xfrm>
              <a:off x="5055" y="55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27" name="Rectangle 314"/>
            <p:cNvSpPr>
              <a:spLocks noChangeArrowheads="1"/>
            </p:cNvSpPr>
            <p:nvPr/>
          </p:nvSpPr>
          <p:spPr bwMode="auto">
            <a:xfrm>
              <a:off x="4815" y="58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28" name="Rectangle 315"/>
            <p:cNvSpPr>
              <a:spLocks noChangeArrowheads="1"/>
            </p:cNvSpPr>
            <p:nvPr/>
          </p:nvSpPr>
          <p:spPr bwMode="auto">
            <a:xfrm>
              <a:off x="505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29" name="Rectangle 316"/>
            <p:cNvSpPr>
              <a:spLocks noChangeArrowheads="1"/>
            </p:cNvSpPr>
            <p:nvPr/>
          </p:nvSpPr>
          <p:spPr bwMode="auto">
            <a:xfrm>
              <a:off x="481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30" name="Rectangle 317"/>
            <p:cNvSpPr>
              <a:spLocks noChangeArrowheads="1"/>
            </p:cNvSpPr>
            <p:nvPr/>
          </p:nvSpPr>
          <p:spPr bwMode="auto">
            <a:xfrm>
              <a:off x="5055" y="60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31" name="Rectangle 318"/>
            <p:cNvSpPr>
              <a:spLocks noChangeArrowheads="1"/>
            </p:cNvSpPr>
            <p:nvPr/>
          </p:nvSpPr>
          <p:spPr bwMode="auto">
            <a:xfrm>
              <a:off x="529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32" name="Rectangle 319"/>
            <p:cNvSpPr>
              <a:spLocks noChangeArrowheads="1"/>
            </p:cNvSpPr>
            <p:nvPr/>
          </p:nvSpPr>
          <p:spPr bwMode="auto">
            <a:xfrm>
              <a:off x="553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33" name="Rectangle 320"/>
            <p:cNvSpPr>
              <a:spLocks noChangeArrowheads="1"/>
            </p:cNvSpPr>
            <p:nvPr/>
          </p:nvSpPr>
          <p:spPr bwMode="auto">
            <a:xfrm>
              <a:off x="5295" y="58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34" name="Rectangle 321"/>
            <p:cNvSpPr>
              <a:spLocks noChangeArrowheads="1"/>
            </p:cNvSpPr>
            <p:nvPr/>
          </p:nvSpPr>
          <p:spPr bwMode="auto">
            <a:xfrm>
              <a:off x="553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35" name="Rectangle 322"/>
            <p:cNvSpPr>
              <a:spLocks noChangeArrowheads="1"/>
            </p:cNvSpPr>
            <p:nvPr/>
          </p:nvSpPr>
          <p:spPr bwMode="auto">
            <a:xfrm>
              <a:off x="529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36" name="Rectangle 323"/>
            <p:cNvSpPr>
              <a:spLocks noChangeArrowheads="1"/>
            </p:cNvSpPr>
            <p:nvPr/>
          </p:nvSpPr>
          <p:spPr bwMode="auto">
            <a:xfrm>
              <a:off x="553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37" name="Rectangle 324"/>
            <p:cNvSpPr>
              <a:spLocks noChangeArrowheads="1"/>
            </p:cNvSpPr>
            <p:nvPr/>
          </p:nvSpPr>
          <p:spPr bwMode="auto">
            <a:xfrm>
              <a:off x="5775" y="55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38" name="Rectangle 325"/>
            <p:cNvSpPr>
              <a:spLocks noChangeArrowheads="1"/>
            </p:cNvSpPr>
            <p:nvPr/>
          </p:nvSpPr>
          <p:spPr bwMode="auto">
            <a:xfrm>
              <a:off x="601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39" name="Rectangle 326"/>
            <p:cNvSpPr>
              <a:spLocks noChangeArrowheads="1"/>
            </p:cNvSpPr>
            <p:nvPr/>
          </p:nvSpPr>
          <p:spPr bwMode="auto">
            <a:xfrm>
              <a:off x="5775" y="58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40" name="Rectangle 327"/>
            <p:cNvSpPr>
              <a:spLocks noChangeArrowheads="1"/>
            </p:cNvSpPr>
            <p:nvPr/>
          </p:nvSpPr>
          <p:spPr bwMode="auto">
            <a:xfrm>
              <a:off x="601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41" name="Rectangle 328"/>
            <p:cNvSpPr>
              <a:spLocks noChangeArrowheads="1"/>
            </p:cNvSpPr>
            <p:nvPr/>
          </p:nvSpPr>
          <p:spPr bwMode="auto">
            <a:xfrm>
              <a:off x="577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42" name="Rectangle 329"/>
            <p:cNvSpPr>
              <a:spLocks noChangeArrowheads="1"/>
            </p:cNvSpPr>
            <p:nvPr/>
          </p:nvSpPr>
          <p:spPr bwMode="auto">
            <a:xfrm>
              <a:off x="601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43" name="Rectangle 330"/>
            <p:cNvSpPr>
              <a:spLocks noChangeArrowheads="1"/>
            </p:cNvSpPr>
            <p:nvPr/>
          </p:nvSpPr>
          <p:spPr bwMode="auto">
            <a:xfrm>
              <a:off x="625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44" name="Rectangle 331"/>
            <p:cNvSpPr>
              <a:spLocks noChangeArrowheads="1"/>
            </p:cNvSpPr>
            <p:nvPr/>
          </p:nvSpPr>
          <p:spPr bwMode="auto">
            <a:xfrm>
              <a:off x="673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45" name="Rectangle 332"/>
            <p:cNvSpPr>
              <a:spLocks noChangeArrowheads="1"/>
            </p:cNvSpPr>
            <p:nvPr/>
          </p:nvSpPr>
          <p:spPr bwMode="auto">
            <a:xfrm>
              <a:off x="625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46" name="Rectangle 333"/>
            <p:cNvSpPr>
              <a:spLocks noChangeArrowheads="1"/>
            </p:cNvSpPr>
            <p:nvPr/>
          </p:nvSpPr>
          <p:spPr bwMode="auto">
            <a:xfrm>
              <a:off x="6735" y="41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47" name="Rectangle 334"/>
            <p:cNvSpPr>
              <a:spLocks noChangeArrowheads="1"/>
            </p:cNvSpPr>
            <p:nvPr/>
          </p:nvSpPr>
          <p:spPr bwMode="auto">
            <a:xfrm>
              <a:off x="625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48" name="Rectangle 335"/>
            <p:cNvSpPr>
              <a:spLocks noChangeArrowheads="1"/>
            </p:cNvSpPr>
            <p:nvPr/>
          </p:nvSpPr>
          <p:spPr bwMode="auto">
            <a:xfrm>
              <a:off x="6735" y="43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49" name="Rectangle 336"/>
            <p:cNvSpPr>
              <a:spLocks noChangeArrowheads="1"/>
            </p:cNvSpPr>
            <p:nvPr/>
          </p:nvSpPr>
          <p:spPr bwMode="auto">
            <a:xfrm>
              <a:off x="6255" y="46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50" name="Rectangle 337"/>
            <p:cNvSpPr>
              <a:spLocks noChangeArrowheads="1"/>
            </p:cNvSpPr>
            <p:nvPr/>
          </p:nvSpPr>
          <p:spPr bwMode="auto">
            <a:xfrm>
              <a:off x="673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51" name="Rectangle 338"/>
            <p:cNvSpPr>
              <a:spLocks noChangeArrowheads="1"/>
            </p:cNvSpPr>
            <p:nvPr/>
          </p:nvSpPr>
          <p:spPr bwMode="auto">
            <a:xfrm>
              <a:off x="625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52" name="Rectangle 339"/>
            <p:cNvSpPr>
              <a:spLocks noChangeArrowheads="1"/>
            </p:cNvSpPr>
            <p:nvPr/>
          </p:nvSpPr>
          <p:spPr bwMode="auto">
            <a:xfrm>
              <a:off x="6735" y="48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53" name="Rectangle 340"/>
            <p:cNvSpPr>
              <a:spLocks noChangeArrowheads="1"/>
            </p:cNvSpPr>
            <p:nvPr/>
          </p:nvSpPr>
          <p:spPr bwMode="auto">
            <a:xfrm>
              <a:off x="6255" y="53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54" name="Rectangle 341"/>
            <p:cNvSpPr>
              <a:spLocks noChangeArrowheads="1"/>
            </p:cNvSpPr>
            <p:nvPr/>
          </p:nvSpPr>
          <p:spPr bwMode="auto">
            <a:xfrm>
              <a:off x="6735" y="535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55" name="Rectangle 342"/>
            <p:cNvSpPr>
              <a:spLocks noChangeArrowheads="1"/>
            </p:cNvSpPr>
            <p:nvPr/>
          </p:nvSpPr>
          <p:spPr bwMode="auto">
            <a:xfrm>
              <a:off x="625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56" name="Rectangle 343"/>
            <p:cNvSpPr>
              <a:spLocks noChangeArrowheads="1"/>
            </p:cNvSpPr>
            <p:nvPr/>
          </p:nvSpPr>
          <p:spPr bwMode="auto">
            <a:xfrm>
              <a:off x="6735" y="559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57" name="Rectangle 344"/>
            <p:cNvSpPr>
              <a:spLocks noChangeArrowheads="1"/>
            </p:cNvSpPr>
            <p:nvPr/>
          </p:nvSpPr>
          <p:spPr bwMode="auto">
            <a:xfrm>
              <a:off x="6255" y="58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58" name="Rectangle 345"/>
            <p:cNvSpPr>
              <a:spLocks noChangeArrowheads="1"/>
            </p:cNvSpPr>
            <p:nvPr/>
          </p:nvSpPr>
          <p:spPr bwMode="auto">
            <a:xfrm>
              <a:off x="673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59" name="Rectangle 346"/>
            <p:cNvSpPr>
              <a:spLocks noChangeArrowheads="1"/>
            </p:cNvSpPr>
            <p:nvPr/>
          </p:nvSpPr>
          <p:spPr bwMode="auto">
            <a:xfrm>
              <a:off x="625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60" name="Rectangle 347"/>
            <p:cNvSpPr>
              <a:spLocks noChangeArrowheads="1"/>
            </p:cNvSpPr>
            <p:nvPr/>
          </p:nvSpPr>
          <p:spPr bwMode="auto">
            <a:xfrm>
              <a:off x="6735" y="607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61" name="Rectangle 348"/>
            <p:cNvSpPr>
              <a:spLocks noChangeArrowheads="1"/>
            </p:cNvSpPr>
            <p:nvPr/>
          </p:nvSpPr>
          <p:spPr bwMode="auto">
            <a:xfrm>
              <a:off x="433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62" name="Rectangle 349"/>
            <p:cNvSpPr>
              <a:spLocks noChangeArrowheads="1"/>
            </p:cNvSpPr>
            <p:nvPr/>
          </p:nvSpPr>
          <p:spPr bwMode="auto">
            <a:xfrm>
              <a:off x="457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63" name="Rectangle 350"/>
            <p:cNvSpPr>
              <a:spLocks noChangeArrowheads="1"/>
            </p:cNvSpPr>
            <p:nvPr/>
          </p:nvSpPr>
          <p:spPr bwMode="auto">
            <a:xfrm>
              <a:off x="481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64" name="Rectangle 351"/>
            <p:cNvSpPr>
              <a:spLocks noChangeArrowheads="1"/>
            </p:cNvSpPr>
            <p:nvPr/>
          </p:nvSpPr>
          <p:spPr bwMode="auto">
            <a:xfrm>
              <a:off x="505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65" name="Rectangle 352"/>
            <p:cNvSpPr>
              <a:spLocks noChangeArrowheads="1"/>
            </p:cNvSpPr>
            <p:nvPr/>
          </p:nvSpPr>
          <p:spPr bwMode="auto">
            <a:xfrm>
              <a:off x="529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66" name="Rectangle 353"/>
            <p:cNvSpPr>
              <a:spLocks noChangeArrowheads="1"/>
            </p:cNvSpPr>
            <p:nvPr/>
          </p:nvSpPr>
          <p:spPr bwMode="auto">
            <a:xfrm>
              <a:off x="553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67" name="Rectangle 354"/>
            <p:cNvSpPr>
              <a:spLocks noChangeArrowheads="1"/>
            </p:cNvSpPr>
            <p:nvPr/>
          </p:nvSpPr>
          <p:spPr bwMode="auto">
            <a:xfrm>
              <a:off x="577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68" name="Rectangle 355"/>
            <p:cNvSpPr>
              <a:spLocks noChangeArrowheads="1"/>
            </p:cNvSpPr>
            <p:nvPr/>
          </p:nvSpPr>
          <p:spPr bwMode="auto">
            <a:xfrm>
              <a:off x="601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69" name="Rectangle 356"/>
            <p:cNvSpPr>
              <a:spLocks noChangeArrowheads="1"/>
            </p:cNvSpPr>
            <p:nvPr/>
          </p:nvSpPr>
          <p:spPr bwMode="auto">
            <a:xfrm>
              <a:off x="625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70" name="Rectangle 357"/>
            <p:cNvSpPr>
              <a:spLocks noChangeArrowheads="1"/>
            </p:cNvSpPr>
            <p:nvPr/>
          </p:nvSpPr>
          <p:spPr bwMode="auto">
            <a:xfrm>
              <a:off x="673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71" name="Rectangle 358"/>
            <p:cNvSpPr>
              <a:spLocks noChangeArrowheads="1"/>
            </p:cNvSpPr>
            <p:nvPr/>
          </p:nvSpPr>
          <p:spPr bwMode="auto">
            <a:xfrm>
              <a:off x="4335" y="51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72" name="Rectangle 359"/>
            <p:cNvSpPr>
              <a:spLocks noChangeArrowheads="1"/>
            </p:cNvSpPr>
            <p:nvPr/>
          </p:nvSpPr>
          <p:spPr bwMode="auto">
            <a:xfrm>
              <a:off x="457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73" name="Rectangle 360"/>
            <p:cNvSpPr>
              <a:spLocks noChangeArrowheads="1"/>
            </p:cNvSpPr>
            <p:nvPr/>
          </p:nvSpPr>
          <p:spPr bwMode="auto">
            <a:xfrm>
              <a:off x="481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74" name="Rectangle 361"/>
            <p:cNvSpPr>
              <a:spLocks noChangeArrowheads="1"/>
            </p:cNvSpPr>
            <p:nvPr/>
          </p:nvSpPr>
          <p:spPr bwMode="auto">
            <a:xfrm>
              <a:off x="505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75" name="Rectangle 362"/>
            <p:cNvSpPr>
              <a:spLocks noChangeArrowheads="1"/>
            </p:cNvSpPr>
            <p:nvPr/>
          </p:nvSpPr>
          <p:spPr bwMode="auto">
            <a:xfrm>
              <a:off x="529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76" name="Rectangle 363"/>
            <p:cNvSpPr>
              <a:spLocks noChangeArrowheads="1"/>
            </p:cNvSpPr>
            <p:nvPr/>
          </p:nvSpPr>
          <p:spPr bwMode="auto">
            <a:xfrm>
              <a:off x="553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77" name="Rectangle 364"/>
            <p:cNvSpPr>
              <a:spLocks noChangeArrowheads="1"/>
            </p:cNvSpPr>
            <p:nvPr/>
          </p:nvSpPr>
          <p:spPr bwMode="auto">
            <a:xfrm>
              <a:off x="5775" y="51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78" name="Rectangle 365"/>
            <p:cNvSpPr>
              <a:spLocks noChangeArrowheads="1"/>
            </p:cNvSpPr>
            <p:nvPr/>
          </p:nvSpPr>
          <p:spPr bwMode="auto">
            <a:xfrm>
              <a:off x="601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79" name="Rectangle 366"/>
            <p:cNvSpPr>
              <a:spLocks noChangeArrowheads="1"/>
            </p:cNvSpPr>
            <p:nvPr/>
          </p:nvSpPr>
          <p:spPr bwMode="auto">
            <a:xfrm>
              <a:off x="6255" y="511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80" name="Rectangle 367"/>
            <p:cNvSpPr>
              <a:spLocks noChangeArrowheads="1"/>
            </p:cNvSpPr>
            <p:nvPr/>
          </p:nvSpPr>
          <p:spPr bwMode="auto">
            <a:xfrm>
              <a:off x="6735" y="51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81" name="Rectangle 368"/>
            <p:cNvSpPr>
              <a:spLocks noChangeArrowheads="1"/>
            </p:cNvSpPr>
            <p:nvPr/>
          </p:nvSpPr>
          <p:spPr bwMode="auto">
            <a:xfrm>
              <a:off x="6495" y="39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82" name="Rectangle 369"/>
            <p:cNvSpPr>
              <a:spLocks noChangeArrowheads="1"/>
            </p:cNvSpPr>
            <p:nvPr/>
          </p:nvSpPr>
          <p:spPr bwMode="auto">
            <a:xfrm>
              <a:off x="6495" y="41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83" name="Rectangle 370"/>
            <p:cNvSpPr>
              <a:spLocks noChangeArrowheads="1"/>
            </p:cNvSpPr>
            <p:nvPr/>
          </p:nvSpPr>
          <p:spPr bwMode="auto">
            <a:xfrm>
              <a:off x="6495" y="43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84" name="Rectangle 371"/>
            <p:cNvSpPr>
              <a:spLocks noChangeArrowheads="1"/>
            </p:cNvSpPr>
            <p:nvPr/>
          </p:nvSpPr>
          <p:spPr bwMode="auto">
            <a:xfrm>
              <a:off x="6495" y="463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85" name="Rectangle 372"/>
            <p:cNvSpPr>
              <a:spLocks noChangeArrowheads="1"/>
            </p:cNvSpPr>
            <p:nvPr/>
          </p:nvSpPr>
          <p:spPr bwMode="auto">
            <a:xfrm>
              <a:off x="6495" y="48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86" name="Rectangle 373"/>
            <p:cNvSpPr>
              <a:spLocks noChangeArrowheads="1"/>
            </p:cNvSpPr>
            <p:nvPr/>
          </p:nvSpPr>
          <p:spPr bwMode="auto">
            <a:xfrm>
              <a:off x="6495" y="535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87" name="Rectangle 374"/>
            <p:cNvSpPr>
              <a:spLocks noChangeArrowheads="1"/>
            </p:cNvSpPr>
            <p:nvPr/>
          </p:nvSpPr>
          <p:spPr bwMode="auto">
            <a:xfrm>
              <a:off x="6495" y="559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88" name="Rectangle 375"/>
            <p:cNvSpPr>
              <a:spLocks noChangeArrowheads="1"/>
            </p:cNvSpPr>
            <p:nvPr/>
          </p:nvSpPr>
          <p:spPr bwMode="auto">
            <a:xfrm>
              <a:off x="6495" y="583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89" name="Rectangle 376"/>
            <p:cNvSpPr>
              <a:spLocks noChangeArrowheads="1"/>
            </p:cNvSpPr>
            <p:nvPr/>
          </p:nvSpPr>
          <p:spPr bwMode="auto">
            <a:xfrm>
              <a:off x="6495" y="6075"/>
              <a:ext cx="240" cy="240"/>
            </a:xfrm>
            <a:prstGeom prst="rect">
              <a:avLst/>
            </a:prstGeom>
            <a:solidFill>
              <a:srgbClr val="FFFFFF"/>
            </a:solidFill>
            <a:ln w="9525">
              <a:solidFill>
                <a:srgbClr val="000000"/>
              </a:solidFill>
              <a:miter lim="800000"/>
              <a:headEnd/>
              <a:tailEnd/>
            </a:ln>
          </p:spPr>
          <p:txBody>
            <a:bodyPr/>
            <a:lstStyle/>
            <a:p>
              <a:endParaRPr lang="en-US"/>
            </a:p>
          </p:txBody>
        </p:sp>
        <p:sp>
          <p:nvSpPr>
            <p:cNvPr id="1390" name="Rectangle 377"/>
            <p:cNvSpPr>
              <a:spLocks noChangeArrowheads="1"/>
            </p:cNvSpPr>
            <p:nvPr/>
          </p:nvSpPr>
          <p:spPr bwMode="auto">
            <a:xfrm>
              <a:off x="6495" y="63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sp>
          <p:nvSpPr>
            <p:cNvPr id="1391" name="Rectangle 378"/>
            <p:cNvSpPr>
              <a:spLocks noChangeArrowheads="1"/>
            </p:cNvSpPr>
            <p:nvPr/>
          </p:nvSpPr>
          <p:spPr bwMode="auto">
            <a:xfrm>
              <a:off x="6495" y="5115"/>
              <a:ext cx="240" cy="240"/>
            </a:xfrm>
            <a:prstGeom prst="rect">
              <a:avLst/>
            </a:prstGeom>
            <a:gradFill rotWithShape="0">
              <a:gsLst>
                <a:gs pos="0">
                  <a:srgbClr val="FFFFFF"/>
                </a:gs>
                <a:gs pos="100000">
                  <a:srgbClr val="767676"/>
                </a:gs>
              </a:gsLst>
              <a:path path="shape">
                <a:fillToRect l="50000" t="50000" r="50000" b="50000"/>
              </a:path>
            </a:gradFill>
            <a:ln w="9525">
              <a:solidFill>
                <a:srgbClr val="000000"/>
              </a:solidFill>
              <a:miter lim="800000"/>
              <a:headEnd/>
              <a:tailEnd/>
            </a:ln>
          </p:spPr>
          <p:txBody>
            <a:bodyPr/>
            <a:lstStyle/>
            <a:p>
              <a:endParaRPr lang="en-US"/>
            </a:p>
          </p:txBody>
        </p:sp>
      </p:grpSp>
      <p:grpSp>
        <p:nvGrpSpPr>
          <p:cNvPr id="1209" name="Group 380"/>
          <p:cNvGrpSpPr>
            <a:grpSpLocks/>
          </p:cNvGrpSpPr>
          <p:nvPr/>
        </p:nvGrpSpPr>
        <p:grpSpPr bwMode="auto">
          <a:xfrm>
            <a:off x="4419600" y="4093369"/>
            <a:ext cx="3276600" cy="1663628"/>
            <a:chOff x="3232" y="2670"/>
            <a:chExt cx="3660" cy="1988"/>
          </a:xfrm>
        </p:grpSpPr>
        <p:sp>
          <p:nvSpPr>
            <p:cNvPr id="1210" name="Line 381"/>
            <p:cNvSpPr>
              <a:spLocks noChangeShapeType="1"/>
            </p:cNvSpPr>
            <p:nvPr/>
          </p:nvSpPr>
          <p:spPr bwMode="auto">
            <a:xfrm>
              <a:off x="3232" y="3442"/>
              <a:ext cx="705" cy="0"/>
            </a:xfrm>
            <a:prstGeom prst="line">
              <a:avLst/>
            </a:prstGeom>
            <a:noFill/>
            <a:ln w="25400">
              <a:solidFill>
                <a:srgbClr val="993300"/>
              </a:solidFill>
              <a:prstDash val="sysDot"/>
              <a:round/>
              <a:headEnd/>
              <a:tailEnd type="triangle" w="med" len="med"/>
            </a:ln>
          </p:spPr>
          <p:txBody>
            <a:bodyPr/>
            <a:lstStyle/>
            <a:p>
              <a:endParaRPr lang="en-SG"/>
            </a:p>
          </p:txBody>
        </p:sp>
        <p:sp>
          <p:nvSpPr>
            <p:cNvPr id="1211" name="Line 382"/>
            <p:cNvSpPr>
              <a:spLocks noChangeShapeType="1"/>
            </p:cNvSpPr>
            <p:nvPr/>
          </p:nvSpPr>
          <p:spPr bwMode="auto">
            <a:xfrm>
              <a:off x="3953" y="3442"/>
              <a:ext cx="458" cy="0"/>
            </a:xfrm>
            <a:prstGeom prst="line">
              <a:avLst/>
            </a:prstGeom>
            <a:noFill/>
            <a:ln w="25400">
              <a:solidFill>
                <a:srgbClr val="993300"/>
              </a:solidFill>
              <a:prstDash val="sysDot"/>
              <a:round/>
              <a:headEnd/>
              <a:tailEnd/>
            </a:ln>
          </p:spPr>
          <p:txBody>
            <a:bodyPr/>
            <a:lstStyle/>
            <a:p>
              <a:endParaRPr lang="en-SG"/>
            </a:p>
          </p:txBody>
        </p:sp>
        <p:sp>
          <p:nvSpPr>
            <p:cNvPr id="1212" name="Line 383"/>
            <p:cNvSpPr>
              <a:spLocks noChangeShapeType="1"/>
            </p:cNvSpPr>
            <p:nvPr/>
          </p:nvSpPr>
          <p:spPr bwMode="auto">
            <a:xfrm rot="5400000">
              <a:off x="4234" y="3311"/>
              <a:ext cx="278" cy="0"/>
            </a:xfrm>
            <a:prstGeom prst="line">
              <a:avLst/>
            </a:prstGeom>
            <a:noFill/>
            <a:ln w="25400">
              <a:solidFill>
                <a:srgbClr val="993300"/>
              </a:solidFill>
              <a:prstDash val="sysDot"/>
              <a:round/>
              <a:headEnd/>
              <a:tailEnd/>
            </a:ln>
          </p:spPr>
          <p:txBody>
            <a:bodyPr/>
            <a:lstStyle/>
            <a:p>
              <a:endParaRPr lang="en-SG"/>
            </a:p>
          </p:txBody>
        </p:sp>
        <p:sp>
          <p:nvSpPr>
            <p:cNvPr id="1213" name="Line 384"/>
            <p:cNvSpPr>
              <a:spLocks noChangeShapeType="1"/>
            </p:cNvSpPr>
            <p:nvPr/>
          </p:nvSpPr>
          <p:spPr bwMode="auto">
            <a:xfrm>
              <a:off x="4351" y="3187"/>
              <a:ext cx="248" cy="0"/>
            </a:xfrm>
            <a:prstGeom prst="line">
              <a:avLst/>
            </a:prstGeom>
            <a:noFill/>
            <a:ln w="25400">
              <a:solidFill>
                <a:srgbClr val="993300"/>
              </a:solidFill>
              <a:prstDash val="sysDot"/>
              <a:round/>
              <a:headEnd/>
              <a:tailEnd/>
            </a:ln>
          </p:spPr>
          <p:txBody>
            <a:bodyPr/>
            <a:lstStyle/>
            <a:p>
              <a:endParaRPr lang="en-SG"/>
            </a:p>
          </p:txBody>
        </p:sp>
        <p:sp>
          <p:nvSpPr>
            <p:cNvPr id="1214" name="Line 385"/>
            <p:cNvSpPr>
              <a:spLocks noChangeShapeType="1"/>
            </p:cNvSpPr>
            <p:nvPr/>
          </p:nvSpPr>
          <p:spPr bwMode="auto">
            <a:xfrm>
              <a:off x="4343" y="2857"/>
              <a:ext cx="247" cy="0"/>
            </a:xfrm>
            <a:prstGeom prst="line">
              <a:avLst/>
            </a:prstGeom>
            <a:noFill/>
            <a:ln w="25400">
              <a:solidFill>
                <a:srgbClr val="993300"/>
              </a:solidFill>
              <a:prstDash val="sysDot"/>
              <a:round/>
              <a:headEnd/>
              <a:tailEnd/>
            </a:ln>
          </p:spPr>
          <p:txBody>
            <a:bodyPr/>
            <a:lstStyle/>
            <a:p>
              <a:endParaRPr lang="en-SG"/>
            </a:p>
          </p:txBody>
        </p:sp>
        <p:sp>
          <p:nvSpPr>
            <p:cNvPr id="1215" name="Line 386"/>
            <p:cNvSpPr>
              <a:spLocks noChangeShapeType="1"/>
            </p:cNvSpPr>
            <p:nvPr/>
          </p:nvSpPr>
          <p:spPr bwMode="auto">
            <a:xfrm rot="-5400000">
              <a:off x="4414" y="3026"/>
              <a:ext cx="368" cy="0"/>
            </a:xfrm>
            <a:prstGeom prst="line">
              <a:avLst/>
            </a:prstGeom>
            <a:noFill/>
            <a:ln w="25400">
              <a:solidFill>
                <a:srgbClr val="993300"/>
              </a:solidFill>
              <a:prstDash val="sysDot"/>
              <a:round/>
              <a:headEnd/>
              <a:tailEnd/>
            </a:ln>
          </p:spPr>
          <p:txBody>
            <a:bodyPr/>
            <a:lstStyle/>
            <a:p>
              <a:endParaRPr lang="en-SG"/>
            </a:p>
          </p:txBody>
        </p:sp>
        <p:sp>
          <p:nvSpPr>
            <p:cNvPr id="1216" name="Line 387"/>
            <p:cNvSpPr>
              <a:spLocks noChangeShapeType="1"/>
            </p:cNvSpPr>
            <p:nvPr/>
          </p:nvSpPr>
          <p:spPr bwMode="auto">
            <a:xfrm>
              <a:off x="4343" y="2700"/>
              <a:ext cx="862" cy="0"/>
            </a:xfrm>
            <a:prstGeom prst="line">
              <a:avLst/>
            </a:prstGeom>
            <a:noFill/>
            <a:ln w="25400">
              <a:solidFill>
                <a:srgbClr val="993300"/>
              </a:solidFill>
              <a:prstDash val="sysDot"/>
              <a:round/>
              <a:headEnd/>
              <a:tailEnd/>
            </a:ln>
          </p:spPr>
          <p:txBody>
            <a:bodyPr/>
            <a:lstStyle/>
            <a:p>
              <a:endParaRPr lang="en-SG"/>
            </a:p>
          </p:txBody>
        </p:sp>
        <p:sp>
          <p:nvSpPr>
            <p:cNvPr id="1217" name="Line 388"/>
            <p:cNvSpPr>
              <a:spLocks noChangeShapeType="1"/>
            </p:cNvSpPr>
            <p:nvPr/>
          </p:nvSpPr>
          <p:spPr bwMode="auto">
            <a:xfrm rot="-5400000">
              <a:off x="5059" y="2816"/>
              <a:ext cx="292" cy="0"/>
            </a:xfrm>
            <a:prstGeom prst="line">
              <a:avLst/>
            </a:prstGeom>
            <a:noFill/>
            <a:ln w="25400">
              <a:solidFill>
                <a:srgbClr val="993300"/>
              </a:solidFill>
              <a:prstDash val="sysDot"/>
              <a:round/>
              <a:headEnd/>
              <a:tailEnd/>
            </a:ln>
          </p:spPr>
          <p:txBody>
            <a:bodyPr/>
            <a:lstStyle/>
            <a:p>
              <a:endParaRPr lang="en-SG"/>
            </a:p>
          </p:txBody>
        </p:sp>
        <p:sp>
          <p:nvSpPr>
            <p:cNvPr id="1218" name="Line 389"/>
            <p:cNvSpPr>
              <a:spLocks noChangeShapeType="1"/>
            </p:cNvSpPr>
            <p:nvPr/>
          </p:nvSpPr>
          <p:spPr bwMode="auto">
            <a:xfrm rot="-5400000">
              <a:off x="5400" y="2836"/>
              <a:ext cx="285" cy="0"/>
            </a:xfrm>
            <a:prstGeom prst="line">
              <a:avLst/>
            </a:prstGeom>
            <a:noFill/>
            <a:ln w="25400">
              <a:solidFill>
                <a:srgbClr val="993300"/>
              </a:solidFill>
              <a:prstDash val="sysDot"/>
              <a:round/>
              <a:headEnd/>
              <a:tailEnd/>
            </a:ln>
          </p:spPr>
          <p:txBody>
            <a:bodyPr/>
            <a:lstStyle/>
            <a:p>
              <a:endParaRPr lang="en-SG"/>
            </a:p>
          </p:txBody>
        </p:sp>
        <p:sp>
          <p:nvSpPr>
            <p:cNvPr id="1219" name="Line 390"/>
            <p:cNvSpPr>
              <a:spLocks noChangeShapeType="1"/>
            </p:cNvSpPr>
            <p:nvPr/>
          </p:nvSpPr>
          <p:spPr bwMode="auto">
            <a:xfrm rot="-5400000">
              <a:off x="4268" y="2774"/>
              <a:ext cx="180" cy="0"/>
            </a:xfrm>
            <a:prstGeom prst="line">
              <a:avLst/>
            </a:prstGeom>
            <a:noFill/>
            <a:ln w="25400">
              <a:solidFill>
                <a:srgbClr val="993300"/>
              </a:solidFill>
              <a:prstDash val="sysDot"/>
              <a:round/>
              <a:headEnd/>
              <a:tailEnd/>
            </a:ln>
          </p:spPr>
          <p:txBody>
            <a:bodyPr/>
            <a:lstStyle/>
            <a:p>
              <a:endParaRPr lang="en-SG"/>
            </a:p>
          </p:txBody>
        </p:sp>
        <p:sp>
          <p:nvSpPr>
            <p:cNvPr id="1220" name="Line 391"/>
            <p:cNvSpPr>
              <a:spLocks noChangeShapeType="1"/>
            </p:cNvSpPr>
            <p:nvPr/>
          </p:nvSpPr>
          <p:spPr bwMode="auto">
            <a:xfrm>
              <a:off x="5183" y="2955"/>
              <a:ext cx="397" cy="0"/>
            </a:xfrm>
            <a:prstGeom prst="line">
              <a:avLst/>
            </a:prstGeom>
            <a:noFill/>
            <a:ln w="25400">
              <a:solidFill>
                <a:srgbClr val="993300"/>
              </a:solidFill>
              <a:prstDash val="sysDot"/>
              <a:round/>
              <a:headEnd/>
              <a:tailEnd/>
            </a:ln>
          </p:spPr>
          <p:txBody>
            <a:bodyPr/>
            <a:lstStyle/>
            <a:p>
              <a:endParaRPr lang="en-SG"/>
            </a:p>
          </p:txBody>
        </p:sp>
        <p:sp>
          <p:nvSpPr>
            <p:cNvPr id="1221" name="Line 392"/>
            <p:cNvSpPr>
              <a:spLocks noChangeShapeType="1"/>
            </p:cNvSpPr>
            <p:nvPr/>
          </p:nvSpPr>
          <p:spPr bwMode="auto">
            <a:xfrm>
              <a:off x="5529" y="2715"/>
              <a:ext cx="172" cy="0"/>
            </a:xfrm>
            <a:prstGeom prst="line">
              <a:avLst/>
            </a:prstGeom>
            <a:noFill/>
            <a:ln w="25400">
              <a:solidFill>
                <a:srgbClr val="993300"/>
              </a:solidFill>
              <a:prstDash val="sysDot"/>
              <a:round/>
              <a:headEnd/>
              <a:tailEnd/>
            </a:ln>
          </p:spPr>
          <p:txBody>
            <a:bodyPr/>
            <a:lstStyle/>
            <a:p>
              <a:endParaRPr lang="en-SG"/>
            </a:p>
          </p:txBody>
        </p:sp>
        <p:sp>
          <p:nvSpPr>
            <p:cNvPr id="1222" name="Line 393"/>
            <p:cNvSpPr>
              <a:spLocks noChangeShapeType="1"/>
            </p:cNvSpPr>
            <p:nvPr/>
          </p:nvSpPr>
          <p:spPr bwMode="auto">
            <a:xfrm>
              <a:off x="5679" y="3196"/>
              <a:ext cx="285" cy="0"/>
            </a:xfrm>
            <a:prstGeom prst="line">
              <a:avLst/>
            </a:prstGeom>
            <a:noFill/>
            <a:ln w="25400">
              <a:solidFill>
                <a:srgbClr val="993300"/>
              </a:solidFill>
              <a:prstDash val="sysDot"/>
              <a:round/>
              <a:headEnd/>
              <a:tailEnd/>
            </a:ln>
          </p:spPr>
          <p:txBody>
            <a:bodyPr/>
            <a:lstStyle/>
            <a:p>
              <a:endParaRPr lang="en-SG"/>
            </a:p>
          </p:txBody>
        </p:sp>
        <p:sp>
          <p:nvSpPr>
            <p:cNvPr id="1223" name="Line 394"/>
            <p:cNvSpPr>
              <a:spLocks noChangeShapeType="1"/>
            </p:cNvSpPr>
            <p:nvPr/>
          </p:nvSpPr>
          <p:spPr bwMode="auto">
            <a:xfrm>
              <a:off x="5678" y="3338"/>
              <a:ext cx="285" cy="0"/>
            </a:xfrm>
            <a:prstGeom prst="line">
              <a:avLst/>
            </a:prstGeom>
            <a:noFill/>
            <a:ln w="25400">
              <a:solidFill>
                <a:srgbClr val="993300"/>
              </a:solidFill>
              <a:prstDash val="sysDot"/>
              <a:round/>
              <a:headEnd/>
              <a:tailEnd/>
            </a:ln>
          </p:spPr>
          <p:txBody>
            <a:bodyPr/>
            <a:lstStyle/>
            <a:p>
              <a:endParaRPr lang="en-SG"/>
            </a:p>
          </p:txBody>
        </p:sp>
        <p:sp>
          <p:nvSpPr>
            <p:cNvPr id="1224" name="Line 395"/>
            <p:cNvSpPr>
              <a:spLocks noChangeShapeType="1"/>
            </p:cNvSpPr>
            <p:nvPr/>
          </p:nvSpPr>
          <p:spPr bwMode="auto">
            <a:xfrm>
              <a:off x="5535" y="3555"/>
              <a:ext cx="188" cy="0"/>
            </a:xfrm>
            <a:prstGeom prst="line">
              <a:avLst/>
            </a:prstGeom>
            <a:noFill/>
            <a:ln w="25400">
              <a:solidFill>
                <a:srgbClr val="993300"/>
              </a:solidFill>
              <a:prstDash val="sysDot"/>
              <a:round/>
              <a:headEnd/>
              <a:tailEnd/>
            </a:ln>
          </p:spPr>
          <p:txBody>
            <a:bodyPr/>
            <a:lstStyle/>
            <a:p>
              <a:endParaRPr lang="en-SG"/>
            </a:p>
          </p:txBody>
        </p:sp>
        <p:sp>
          <p:nvSpPr>
            <p:cNvPr id="1225" name="Line 396"/>
            <p:cNvSpPr>
              <a:spLocks noChangeShapeType="1"/>
            </p:cNvSpPr>
            <p:nvPr/>
          </p:nvSpPr>
          <p:spPr bwMode="auto">
            <a:xfrm rot="-5400000">
              <a:off x="5430" y="2955"/>
              <a:ext cx="525" cy="0"/>
            </a:xfrm>
            <a:prstGeom prst="line">
              <a:avLst/>
            </a:prstGeom>
            <a:noFill/>
            <a:ln w="25400">
              <a:solidFill>
                <a:srgbClr val="993300"/>
              </a:solidFill>
              <a:prstDash val="sysDot"/>
              <a:round/>
              <a:headEnd/>
              <a:tailEnd/>
            </a:ln>
          </p:spPr>
          <p:txBody>
            <a:bodyPr/>
            <a:lstStyle/>
            <a:p>
              <a:endParaRPr lang="en-SG"/>
            </a:p>
          </p:txBody>
        </p:sp>
        <p:sp>
          <p:nvSpPr>
            <p:cNvPr id="1226" name="Line 397"/>
            <p:cNvSpPr>
              <a:spLocks noChangeShapeType="1"/>
            </p:cNvSpPr>
            <p:nvPr/>
          </p:nvSpPr>
          <p:spPr bwMode="auto">
            <a:xfrm rot="-5400000">
              <a:off x="5332" y="3285"/>
              <a:ext cx="450" cy="0"/>
            </a:xfrm>
            <a:prstGeom prst="line">
              <a:avLst/>
            </a:prstGeom>
            <a:noFill/>
            <a:ln w="25400">
              <a:solidFill>
                <a:srgbClr val="993300"/>
              </a:solidFill>
              <a:prstDash val="sysDot"/>
              <a:round/>
              <a:headEnd/>
              <a:tailEnd/>
            </a:ln>
          </p:spPr>
          <p:txBody>
            <a:bodyPr/>
            <a:lstStyle/>
            <a:p>
              <a:endParaRPr lang="en-SG"/>
            </a:p>
          </p:txBody>
        </p:sp>
        <p:sp>
          <p:nvSpPr>
            <p:cNvPr id="1227" name="Line 398"/>
            <p:cNvSpPr>
              <a:spLocks noChangeShapeType="1"/>
            </p:cNvSpPr>
            <p:nvPr/>
          </p:nvSpPr>
          <p:spPr bwMode="auto">
            <a:xfrm rot="-5400000">
              <a:off x="4549" y="3020"/>
              <a:ext cx="368" cy="0"/>
            </a:xfrm>
            <a:prstGeom prst="line">
              <a:avLst/>
            </a:prstGeom>
            <a:noFill/>
            <a:ln w="25400">
              <a:solidFill>
                <a:srgbClr val="993300"/>
              </a:solidFill>
              <a:prstDash val="sysDot"/>
              <a:round/>
              <a:headEnd/>
              <a:tailEnd/>
            </a:ln>
          </p:spPr>
          <p:txBody>
            <a:bodyPr/>
            <a:lstStyle/>
            <a:p>
              <a:endParaRPr lang="en-SG"/>
            </a:p>
          </p:txBody>
        </p:sp>
        <p:sp>
          <p:nvSpPr>
            <p:cNvPr id="1228" name="Line 399"/>
            <p:cNvSpPr>
              <a:spLocks noChangeShapeType="1"/>
            </p:cNvSpPr>
            <p:nvPr/>
          </p:nvSpPr>
          <p:spPr bwMode="auto">
            <a:xfrm rot="-5400000">
              <a:off x="4965" y="2985"/>
              <a:ext cx="240" cy="0"/>
            </a:xfrm>
            <a:prstGeom prst="line">
              <a:avLst/>
            </a:prstGeom>
            <a:noFill/>
            <a:ln w="25400">
              <a:solidFill>
                <a:srgbClr val="993300"/>
              </a:solidFill>
              <a:prstDash val="sysDot"/>
              <a:round/>
              <a:headEnd/>
              <a:tailEnd/>
            </a:ln>
          </p:spPr>
          <p:txBody>
            <a:bodyPr/>
            <a:lstStyle/>
            <a:p>
              <a:endParaRPr lang="en-SG"/>
            </a:p>
          </p:txBody>
        </p:sp>
        <p:sp>
          <p:nvSpPr>
            <p:cNvPr id="1229" name="Line 400"/>
            <p:cNvSpPr>
              <a:spLocks noChangeShapeType="1"/>
            </p:cNvSpPr>
            <p:nvPr/>
          </p:nvSpPr>
          <p:spPr bwMode="auto">
            <a:xfrm rot="-5400000">
              <a:off x="5576" y="3447"/>
              <a:ext cx="248" cy="0"/>
            </a:xfrm>
            <a:prstGeom prst="line">
              <a:avLst/>
            </a:prstGeom>
            <a:noFill/>
            <a:ln w="25400">
              <a:solidFill>
                <a:srgbClr val="993300"/>
              </a:solidFill>
              <a:prstDash val="sysDot"/>
              <a:round/>
              <a:headEnd/>
              <a:tailEnd/>
            </a:ln>
          </p:spPr>
          <p:txBody>
            <a:bodyPr/>
            <a:lstStyle/>
            <a:p>
              <a:endParaRPr lang="en-SG"/>
            </a:p>
          </p:txBody>
        </p:sp>
        <p:sp>
          <p:nvSpPr>
            <p:cNvPr id="1230" name="Line 401"/>
            <p:cNvSpPr>
              <a:spLocks noChangeShapeType="1"/>
            </p:cNvSpPr>
            <p:nvPr/>
          </p:nvSpPr>
          <p:spPr bwMode="auto">
            <a:xfrm>
              <a:off x="5071" y="3082"/>
              <a:ext cx="480" cy="0"/>
            </a:xfrm>
            <a:prstGeom prst="line">
              <a:avLst/>
            </a:prstGeom>
            <a:noFill/>
            <a:ln w="25400">
              <a:solidFill>
                <a:srgbClr val="993300"/>
              </a:solidFill>
              <a:prstDash val="sysDot"/>
              <a:round/>
              <a:headEnd/>
              <a:tailEnd/>
            </a:ln>
          </p:spPr>
          <p:txBody>
            <a:bodyPr/>
            <a:lstStyle/>
            <a:p>
              <a:endParaRPr lang="en-SG"/>
            </a:p>
          </p:txBody>
        </p:sp>
        <p:sp>
          <p:nvSpPr>
            <p:cNvPr id="1231" name="Line 402"/>
            <p:cNvSpPr>
              <a:spLocks noChangeShapeType="1"/>
            </p:cNvSpPr>
            <p:nvPr/>
          </p:nvSpPr>
          <p:spPr bwMode="auto">
            <a:xfrm>
              <a:off x="4711" y="3188"/>
              <a:ext cx="277" cy="0"/>
            </a:xfrm>
            <a:prstGeom prst="line">
              <a:avLst/>
            </a:prstGeom>
            <a:noFill/>
            <a:ln w="25400">
              <a:solidFill>
                <a:srgbClr val="993300"/>
              </a:solidFill>
              <a:prstDash val="sysDot"/>
              <a:round/>
              <a:headEnd/>
              <a:tailEnd/>
            </a:ln>
          </p:spPr>
          <p:txBody>
            <a:bodyPr/>
            <a:lstStyle/>
            <a:p>
              <a:endParaRPr lang="en-SG"/>
            </a:p>
          </p:txBody>
        </p:sp>
        <p:sp>
          <p:nvSpPr>
            <p:cNvPr id="1232" name="Line 403"/>
            <p:cNvSpPr>
              <a:spLocks noChangeShapeType="1"/>
            </p:cNvSpPr>
            <p:nvPr/>
          </p:nvSpPr>
          <p:spPr bwMode="auto">
            <a:xfrm>
              <a:off x="4710" y="3322"/>
              <a:ext cx="270" cy="0"/>
            </a:xfrm>
            <a:prstGeom prst="line">
              <a:avLst/>
            </a:prstGeom>
            <a:noFill/>
            <a:ln w="25400">
              <a:solidFill>
                <a:srgbClr val="993300"/>
              </a:solidFill>
              <a:prstDash val="sysDot"/>
              <a:round/>
              <a:headEnd/>
              <a:tailEnd/>
            </a:ln>
          </p:spPr>
          <p:txBody>
            <a:bodyPr/>
            <a:lstStyle/>
            <a:p>
              <a:endParaRPr lang="en-SG"/>
            </a:p>
          </p:txBody>
        </p:sp>
        <p:sp>
          <p:nvSpPr>
            <p:cNvPr id="1233" name="Line 404"/>
            <p:cNvSpPr>
              <a:spLocks noChangeShapeType="1"/>
            </p:cNvSpPr>
            <p:nvPr/>
          </p:nvSpPr>
          <p:spPr bwMode="auto">
            <a:xfrm>
              <a:off x="4725" y="2857"/>
              <a:ext cx="368" cy="0"/>
            </a:xfrm>
            <a:prstGeom prst="line">
              <a:avLst/>
            </a:prstGeom>
            <a:noFill/>
            <a:ln w="25400">
              <a:solidFill>
                <a:srgbClr val="993300"/>
              </a:solidFill>
              <a:prstDash val="sysDot"/>
              <a:round/>
              <a:headEnd/>
              <a:tailEnd/>
            </a:ln>
          </p:spPr>
          <p:txBody>
            <a:bodyPr/>
            <a:lstStyle/>
            <a:p>
              <a:endParaRPr lang="en-SG"/>
            </a:p>
          </p:txBody>
        </p:sp>
        <p:sp>
          <p:nvSpPr>
            <p:cNvPr id="1234" name="Line 405"/>
            <p:cNvSpPr>
              <a:spLocks noChangeShapeType="1"/>
            </p:cNvSpPr>
            <p:nvPr/>
          </p:nvSpPr>
          <p:spPr bwMode="auto">
            <a:xfrm rot="-5400000">
              <a:off x="5851" y="3270"/>
              <a:ext cx="179" cy="0"/>
            </a:xfrm>
            <a:prstGeom prst="line">
              <a:avLst/>
            </a:prstGeom>
            <a:noFill/>
            <a:ln w="25400">
              <a:solidFill>
                <a:srgbClr val="993300"/>
              </a:solidFill>
              <a:prstDash val="sysDot"/>
              <a:round/>
              <a:headEnd/>
              <a:tailEnd/>
            </a:ln>
          </p:spPr>
          <p:txBody>
            <a:bodyPr/>
            <a:lstStyle/>
            <a:p>
              <a:endParaRPr lang="en-SG"/>
            </a:p>
          </p:txBody>
        </p:sp>
        <p:sp>
          <p:nvSpPr>
            <p:cNvPr id="1235" name="Line 406"/>
            <p:cNvSpPr>
              <a:spLocks noChangeShapeType="1"/>
            </p:cNvSpPr>
            <p:nvPr/>
          </p:nvSpPr>
          <p:spPr bwMode="auto">
            <a:xfrm rot="-5400000">
              <a:off x="4883" y="3255"/>
              <a:ext cx="166" cy="0"/>
            </a:xfrm>
            <a:prstGeom prst="line">
              <a:avLst/>
            </a:prstGeom>
            <a:noFill/>
            <a:ln w="25400">
              <a:solidFill>
                <a:srgbClr val="993300"/>
              </a:solidFill>
              <a:prstDash val="sysDot"/>
              <a:round/>
              <a:headEnd/>
              <a:tailEnd/>
            </a:ln>
          </p:spPr>
          <p:txBody>
            <a:bodyPr/>
            <a:lstStyle/>
            <a:p>
              <a:endParaRPr lang="en-SG"/>
            </a:p>
          </p:txBody>
        </p:sp>
        <p:sp>
          <p:nvSpPr>
            <p:cNvPr id="1236" name="Line 407"/>
            <p:cNvSpPr>
              <a:spLocks noChangeShapeType="1"/>
            </p:cNvSpPr>
            <p:nvPr/>
          </p:nvSpPr>
          <p:spPr bwMode="auto">
            <a:xfrm rot="-5400000">
              <a:off x="4557" y="3498"/>
              <a:ext cx="352" cy="0"/>
            </a:xfrm>
            <a:prstGeom prst="line">
              <a:avLst/>
            </a:prstGeom>
            <a:noFill/>
            <a:ln w="25400">
              <a:solidFill>
                <a:srgbClr val="993300"/>
              </a:solidFill>
              <a:prstDash val="sysDot"/>
              <a:round/>
              <a:headEnd/>
              <a:tailEnd/>
            </a:ln>
          </p:spPr>
          <p:txBody>
            <a:bodyPr/>
            <a:lstStyle/>
            <a:p>
              <a:endParaRPr lang="en-SG"/>
            </a:p>
          </p:txBody>
        </p:sp>
        <p:sp>
          <p:nvSpPr>
            <p:cNvPr id="1237" name="Line 408"/>
            <p:cNvSpPr>
              <a:spLocks noChangeShapeType="1"/>
            </p:cNvSpPr>
            <p:nvPr/>
          </p:nvSpPr>
          <p:spPr bwMode="auto">
            <a:xfrm rot="-5400000">
              <a:off x="4931" y="3559"/>
              <a:ext cx="277" cy="0"/>
            </a:xfrm>
            <a:prstGeom prst="line">
              <a:avLst/>
            </a:prstGeom>
            <a:noFill/>
            <a:ln w="25400">
              <a:solidFill>
                <a:srgbClr val="993300"/>
              </a:solidFill>
              <a:prstDash val="sysDot"/>
              <a:round/>
              <a:headEnd/>
              <a:tailEnd/>
            </a:ln>
          </p:spPr>
          <p:txBody>
            <a:bodyPr/>
            <a:lstStyle/>
            <a:p>
              <a:endParaRPr lang="en-SG"/>
            </a:p>
          </p:txBody>
        </p:sp>
        <p:sp>
          <p:nvSpPr>
            <p:cNvPr id="1238" name="Line 409"/>
            <p:cNvSpPr>
              <a:spLocks noChangeShapeType="1"/>
            </p:cNvSpPr>
            <p:nvPr/>
          </p:nvSpPr>
          <p:spPr bwMode="auto">
            <a:xfrm rot="-5400000">
              <a:off x="5097" y="3537"/>
              <a:ext cx="248" cy="0"/>
            </a:xfrm>
            <a:prstGeom prst="line">
              <a:avLst/>
            </a:prstGeom>
            <a:noFill/>
            <a:ln w="25400">
              <a:solidFill>
                <a:srgbClr val="993300"/>
              </a:solidFill>
              <a:prstDash val="sysDot"/>
              <a:round/>
              <a:headEnd/>
              <a:tailEnd/>
            </a:ln>
          </p:spPr>
          <p:txBody>
            <a:bodyPr/>
            <a:lstStyle/>
            <a:p>
              <a:endParaRPr lang="en-SG"/>
            </a:p>
          </p:txBody>
        </p:sp>
        <p:sp>
          <p:nvSpPr>
            <p:cNvPr id="1239" name="Line 410"/>
            <p:cNvSpPr>
              <a:spLocks noChangeShapeType="1"/>
            </p:cNvSpPr>
            <p:nvPr/>
          </p:nvSpPr>
          <p:spPr bwMode="auto">
            <a:xfrm>
              <a:off x="4710" y="3675"/>
              <a:ext cx="367" cy="0"/>
            </a:xfrm>
            <a:prstGeom prst="line">
              <a:avLst/>
            </a:prstGeom>
            <a:noFill/>
            <a:ln w="25400">
              <a:solidFill>
                <a:srgbClr val="993300"/>
              </a:solidFill>
              <a:prstDash val="sysDot"/>
              <a:round/>
              <a:headEnd/>
              <a:tailEnd/>
            </a:ln>
          </p:spPr>
          <p:txBody>
            <a:bodyPr/>
            <a:lstStyle/>
            <a:p>
              <a:endParaRPr lang="en-SG"/>
            </a:p>
          </p:txBody>
        </p:sp>
        <p:sp>
          <p:nvSpPr>
            <p:cNvPr id="1240" name="Line 411"/>
            <p:cNvSpPr>
              <a:spLocks noChangeShapeType="1"/>
            </p:cNvSpPr>
            <p:nvPr/>
          </p:nvSpPr>
          <p:spPr bwMode="auto">
            <a:xfrm>
              <a:off x="5050" y="3428"/>
              <a:ext cx="203" cy="0"/>
            </a:xfrm>
            <a:prstGeom prst="line">
              <a:avLst/>
            </a:prstGeom>
            <a:noFill/>
            <a:ln w="25400">
              <a:solidFill>
                <a:srgbClr val="993300"/>
              </a:solidFill>
              <a:prstDash val="sysDot"/>
              <a:round/>
              <a:headEnd/>
              <a:tailEnd/>
            </a:ln>
          </p:spPr>
          <p:txBody>
            <a:bodyPr/>
            <a:lstStyle/>
            <a:p>
              <a:endParaRPr lang="en-SG"/>
            </a:p>
          </p:txBody>
        </p:sp>
        <p:sp>
          <p:nvSpPr>
            <p:cNvPr id="1241" name="Line 412"/>
            <p:cNvSpPr>
              <a:spLocks noChangeShapeType="1"/>
            </p:cNvSpPr>
            <p:nvPr/>
          </p:nvSpPr>
          <p:spPr bwMode="auto">
            <a:xfrm>
              <a:off x="5198" y="3660"/>
              <a:ext cx="263" cy="0"/>
            </a:xfrm>
            <a:prstGeom prst="line">
              <a:avLst/>
            </a:prstGeom>
            <a:noFill/>
            <a:ln w="25400">
              <a:solidFill>
                <a:srgbClr val="993300"/>
              </a:solidFill>
              <a:prstDash val="sysDot"/>
              <a:round/>
              <a:headEnd/>
              <a:tailEnd/>
            </a:ln>
          </p:spPr>
          <p:txBody>
            <a:bodyPr/>
            <a:lstStyle/>
            <a:p>
              <a:endParaRPr lang="en-SG"/>
            </a:p>
          </p:txBody>
        </p:sp>
        <p:sp>
          <p:nvSpPr>
            <p:cNvPr id="1242" name="Line 413"/>
            <p:cNvSpPr>
              <a:spLocks noChangeShapeType="1"/>
            </p:cNvSpPr>
            <p:nvPr/>
          </p:nvSpPr>
          <p:spPr bwMode="auto">
            <a:xfrm>
              <a:off x="5198" y="4147"/>
              <a:ext cx="225" cy="0"/>
            </a:xfrm>
            <a:prstGeom prst="line">
              <a:avLst/>
            </a:prstGeom>
            <a:noFill/>
            <a:ln w="25400">
              <a:solidFill>
                <a:srgbClr val="993300"/>
              </a:solidFill>
              <a:prstDash val="sysDot"/>
              <a:round/>
              <a:headEnd/>
              <a:tailEnd/>
            </a:ln>
          </p:spPr>
          <p:txBody>
            <a:bodyPr/>
            <a:lstStyle/>
            <a:p>
              <a:endParaRPr lang="en-SG"/>
            </a:p>
          </p:txBody>
        </p:sp>
        <p:sp>
          <p:nvSpPr>
            <p:cNvPr id="1243" name="Line 414"/>
            <p:cNvSpPr>
              <a:spLocks noChangeShapeType="1"/>
            </p:cNvSpPr>
            <p:nvPr/>
          </p:nvSpPr>
          <p:spPr bwMode="auto">
            <a:xfrm rot="-5400000">
              <a:off x="5352" y="3739"/>
              <a:ext cx="188" cy="0"/>
            </a:xfrm>
            <a:prstGeom prst="line">
              <a:avLst/>
            </a:prstGeom>
            <a:noFill/>
            <a:ln w="25400">
              <a:solidFill>
                <a:srgbClr val="993300"/>
              </a:solidFill>
              <a:prstDash val="sysDot"/>
              <a:round/>
              <a:headEnd/>
              <a:tailEnd/>
            </a:ln>
          </p:spPr>
          <p:txBody>
            <a:bodyPr/>
            <a:lstStyle/>
            <a:p>
              <a:endParaRPr lang="en-SG"/>
            </a:p>
          </p:txBody>
        </p:sp>
        <p:sp>
          <p:nvSpPr>
            <p:cNvPr id="1244" name="Line 415"/>
            <p:cNvSpPr>
              <a:spLocks noChangeShapeType="1"/>
            </p:cNvSpPr>
            <p:nvPr/>
          </p:nvSpPr>
          <p:spPr bwMode="auto">
            <a:xfrm rot="-5400000">
              <a:off x="5047" y="3999"/>
              <a:ext cx="331" cy="0"/>
            </a:xfrm>
            <a:prstGeom prst="line">
              <a:avLst/>
            </a:prstGeom>
            <a:noFill/>
            <a:ln w="25400">
              <a:solidFill>
                <a:srgbClr val="993300"/>
              </a:solidFill>
              <a:prstDash val="sysDot"/>
              <a:round/>
              <a:headEnd/>
              <a:tailEnd/>
            </a:ln>
          </p:spPr>
          <p:txBody>
            <a:bodyPr/>
            <a:lstStyle/>
            <a:p>
              <a:endParaRPr lang="en-SG"/>
            </a:p>
          </p:txBody>
        </p:sp>
        <p:sp>
          <p:nvSpPr>
            <p:cNvPr id="1245" name="Line 416"/>
            <p:cNvSpPr>
              <a:spLocks noChangeShapeType="1"/>
            </p:cNvSpPr>
            <p:nvPr/>
          </p:nvSpPr>
          <p:spPr bwMode="auto">
            <a:xfrm rot="-5400000">
              <a:off x="5351" y="4227"/>
              <a:ext cx="203" cy="0"/>
            </a:xfrm>
            <a:prstGeom prst="line">
              <a:avLst/>
            </a:prstGeom>
            <a:noFill/>
            <a:ln w="25400">
              <a:solidFill>
                <a:srgbClr val="993300"/>
              </a:solidFill>
              <a:prstDash val="sysDot"/>
              <a:round/>
              <a:headEnd/>
              <a:tailEnd/>
            </a:ln>
          </p:spPr>
          <p:txBody>
            <a:bodyPr/>
            <a:lstStyle/>
            <a:p>
              <a:endParaRPr lang="en-SG"/>
            </a:p>
          </p:txBody>
        </p:sp>
        <p:sp>
          <p:nvSpPr>
            <p:cNvPr id="1246" name="Line 417"/>
            <p:cNvSpPr>
              <a:spLocks noChangeShapeType="1"/>
            </p:cNvSpPr>
            <p:nvPr/>
          </p:nvSpPr>
          <p:spPr bwMode="auto">
            <a:xfrm rot="-5400000">
              <a:off x="5051" y="4490"/>
              <a:ext cx="337" cy="0"/>
            </a:xfrm>
            <a:prstGeom prst="line">
              <a:avLst/>
            </a:prstGeom>
            <a:noFill/>
            <a:ln w="25400">
              <a:solidFill>
                <a:srgbClr val="993300"/>
              </a:solidFill>
              <a:prstDash val="sysDot"/>
              <a:round/>
              <a:headEnd/>
              <a:tailEnd/>
            </a:ln>
          </p:spPr>
          <p:txBody>
            <a:bodyPr/>
            <a:lstStyle/>
            <a:p>
              <a:endParaRPr lang="en-SG"/>
            </a:p>
          </p:txBody>
        </p:sp>
        <p:sp>
          <p:nvSpPr>
            <p:cNvPr id="1247" name="Line 418"/>
            <p:cNvSpPr>
              <a:spLocks noChangeShapeType="1"/>
            </p:cNvSpPr>
            <p:nvPr/>
          </p:nvSpPr>
          <p:spPr bwMode="auto">
            <a:xfrm>
              <a:off x="5205" y="4297"/>
              <a:ext cx="270" cy="0"/>
            </a:xfrm>
            <a:prstGeom prst="line">
              <a:avLst/>
            </a:prstGeom>
            <a:noFill/>
            <a:ln w="25400">
              <a:solidFill>
                <a:srgbClr val="993300"/>
              </a:solidFill>
              <a:prstDash val="sysDot"/>
              <a:round/>
              <a:headEnd/>
              <a:tailEnd/>
            </a:ln>
          </p:spPr>
          <p:txBody>
            <a:bodyPr/>
            <a:lstStyle/>
            <a:p>
              <a:endParaRPr lang="en-SG"/>
            </a:p>
          </p:txBody>
        </p:sp>
        <p:sp>
          <p:nvSpPr>
            <p:cNvPr id="1248" name="Line 419"/>
            <p:cNvSpPr>
              <a:spLocks noChangeShapeType="1"/>
            </p:cNvSpPr>
            <p:nvPr/>
          </p:nvSpPr>
          <p:spPr bwMode="auto">
            <a:xfrm>
              <a:off x="5212" y="4634"/>
              <a:ext cx="315" cy="0"/>
            </a:xfrm>
            <a:prstGeom prst="line">
              <a:avLst/>
            </a:prstGeom>
            <a:noFill/>
            <a:ln w="25400">
              <a:solidFill>
                <a:srgbClr val="993300"/>
              </a:solidFill>
              <a:prstDash val="sysDot"/>
              <a:round/>
              <a:headEnd/>
              <a:tailEnd/>
            </a:ln>
          </p:spPr>
          <p:txBody>
            <a:bodyPr/>
            <a:lstStyle/>
            <a:p>
              <a:endParaRPr lang="en-SG"/>
            </a:p>
          </p:txBody>
        </p:sp>
        <p:sp>
          <p:nvSpPr>
            <p:cNvPr id="1249" name="Line 420"/>
            <p:cNvSpPr>
              <a:spLocks noChangeShapeType="1"/>
            </p:cNvSpPr>
            <p:nvPr/>
          </p:nvSpPr>
          <p:spPr bwMode="auto">
            <a:xfrm>
              <a:off x="5190" y="3810"/>
              <a:ext cx="263" cy="0"/>
            </a:xfrm>
            <a:prstGeom prst="line">
              <a:avLst/>
            </a:prstGeom>
            <a:noFill/>
            <a:ln w="25400">
              <a:solidFill>
                <a:srgbClr val="993300"/>
              </a:solidFill>
              <a:prstDash val="sysDot"/>
              <a:round/>
              <a:headEnd/>
              <a:tailEnd/>
            </a:ln>
          </p:spPr>
          <p:txBody>
            <a:bodyPr/>
            <a:lstStyle/>
            <a:p>
              <a:endParaRPr lang="en-SG"/>
            </a:p>
          </p:txBody>
        </p:sp>
        <p:sp>
          <p:nvSpPr>
            <p:cNvPr id="1250" name="Line 421"/>
            <p:cNvSpPr>
              <a:spLocks noChangeShapeType="1"/>
            </p:cNvSpPr>
            <p:nvPr/>
          </p:nvSpPr>
          <p:spPr bwMode="auto">
            <a:xfrm rot="-5400000">
              <a:off x="5419" y="4519"/>
              <a:ext cx="262" cy="0"/>
            </a:xfrm>
            <a:prstGeom prst="line">
              <a:avLst/>
            </a:prstGeom>
            <a:noFill/>
            <a:ln w="25400">
              <a:solidFill>
                <a:srgbClr val="993300"/>
              </a:solidFill>
              <a:prstDash val="sysDot"/>
              <a:round/>
              <a:headEnd/>
              <a:tailEnd/>
            </a:ln>
          </p:spPr>
          <p:txBody>
            <a:bodyPr/>
            <a:lstStyle/>
            <a:p>
              <a:endParaRPr lang="en-SG"/>
            </a:p>
          </p:txBody>
        </p:sp>
        <p:sp>
          <p:nvSpPr>
            <p:cNvPr id="1251" name="Line 422"/>
            <p:cNvSpPr>
              <a:spLocks noChangeShapeType="1"/>
            </p:cNvSpPr>
            <p:nvPr/>
          </p:nvSpPr>
          <p:spPr bwMode="auto">
            <a:xfrm rot="-5400000">
              <a:off x="5550" y="4502"/>
              <a:ext cx="285" cy="0"/>
            </a:xfrm>
            <a:prstGeom prst="line">
              <a:avLst/>
            </a:prstGeom>
            <a:noFill/>
            <a:ln w="25400">
              <a:solidFill>
                <a:srgbClr val="993300"/>
              </a:solidFill>
              <a:prstDash val="sysDot"/>
              <a:round/>
              <a:headEnd/>
              <a:tailEnd/>
            </a:ln>
          </p:spPr>
          <p:txBody>
            <a:bodyPr/>
            <a:lstStyle/>
            <a:p>
              <a:endParaRPr lang="en-SG"/>
            </a:p>
          </p:txBody>
        </p:sp>
        <p:sp>
          <p:nvSpPr>
            <p:cNvPr id="1252" name="Line 423"/>
            <p:cNvSpPr>
              <a:spLocks noChangeShapeType="1"/>
            </p:cNvSpPr>
            <p:nvPr/>
          </p:nvSpPr>
          <p:spPr bwMode="auto">
            <a:xfrm rot="5400000" flipH="1">
              <a:off x="5836" y="4442"/>
              <a:ext cx="397" cy="9"/>
            </a:xfrm>
            <a:prstGeom prst="line">
              <a:avLst/>
            </a:prstGeom>
            <a:noFill/>
            <a:ln w="25400">
              <a:solidFill>
                <a:srgbClr val="993300"/>
              </a:solidFill>
              <a:prstDash val="sysDot"/>
              <a:round/>
              <a:headEnd/>
              <a:tailEnd/>
            </a:ln>
          </p:spPr>
          <p:txBody>
            <a:bodyPr/>
            <a:lstStyle/>
            <a:p>
              <a:endParaRPr lang="en-SG"/>
            </a:p>
          </p:txBody>
        </p:sp>
        <p:sp>
          <p:nvSpPr>
            <p:cNvPr id="1253" name="Line 424"/>
            <p:cNvSpPr>
              <a:spLocks noChangeShapeType="1"/>
            </p:cNvSpPr>
            <p:nvPr/>
          </p:nvSpPr>
          <p:spPr bwMode="auto">
            <a:xfrm rot="-5400000">
              <a:off x="5648" y="4163"/>
              <a:ext cx="285" cy="0"/>
            </a:xfrm>
            <a:prstGeom prst="line">
              <a:avLst/>
            </a:prstGeom>
            <a:noFill/>
            <a:ln w="25400">
              <a:solidFill>
                <a:srgbClr val="993300"/>
              </a:solidFill>
              <a:prstDash val="sysDot"/>
              <a:round/>
              <a:headEnd/>
              <a:tailEnd/>
            </a:ln>
          </p:spPr>
          <p:txBody>
            <a:bodyPr/>
            <a:lstStyle/>
            <a:p>
              <a:endParaRPr lang="en-SG"/>
            </a:p>
          </p:txBody>
        </p:sp>
        <p:sp>
          <p:nvSpPr>
            <p:cNvPr id="1254" name="Line 425"/>
            <p:cNvSpPr>
              <a:spLocks noChangeShapeType="1"/>
            </p:cNvSpPr>
            <p:nvPr/>
          </p:nvSpPr>
          <p:spPr bwMode="auto">
            <a:xfrm rot="-5400000">
              <a:off x="5494" y="3987"/>
              <a:ext cx="158" cy="0"/>
            </a:xfrm>
            <a:prstGeom prst="line">
              <a:avLst/>
            </a:prstGeom>
            <a:noFill/>
            <a:ln w="25400">
              <a:solidFill>
                <a:srgbClr val="993300"/>
              </a:solidFill>
              <a:prstDash val="sysDot"/>
              <a:round/>
              <a:headEnd/>
              <a:tailEnd/>
            </a:ln>
          </p:spPr>
          <p:txBody>
            <a:bodyPr/>
            <a:lstStyle/>
            <a:p>
              <a:endParaRPr lang="en-SG"/>
            </a:p>
          </p:txBody>
        </p:sp>
        <p:sp>
          <p:nvSpPr>
            <p:cNvPr id="1255" name="Line 426"/>
            <p:cNvSpPr>
              <a:spLocks noChangeShapeType="1"/>
            </p:cNvSpPr>
            <p:nvPr/>
          </p:nvSpPr>
          <p:spPr bwMode="auto">
            <a:xfrm rot="-5400000">
              <a:off x="5665" y="3786"/>
              <a:ext cx="263" cy="0"/>
            </a:xfrm>
            <a:prstGeom prst="line">
              <a:avLst/>
            </a:prstGeom>
            <a:noFill/>
            <a:ln w="25400">
              <a:solidFill>
                <a:srgbClr val="993300"/>
              </a:solidFill>
              <a:prstDash val="sysDot"/>
              <a:round/>
              <a:headEnd/>
              <a:tailEnd/>
            </a:ln>
          </p:spPr>
          <p:txBody>
            <a:bodyPr/>
            <a:lstStyle/>
            <a:p>
              <a:endParaRPr lang="en-SG"/>
            </a:p>
          </p:txBody>
        </p:sp>
        <p:sp>
          <p:nvSpPr>
            <p:cNvPr id="1256" name="Line 427"/>
            <p:cNvSpPr>
              <a:spLocks noChangeShapeType="1"/>
            </p:cNvSpPr>
            <p:nvPr/>
          </p:nvSpPr>
          <p:spPr bwMode="auto">
            <a:xfrm>
              <a:off x="5528" y="4387"/>
              <a:ext cx="173" cy="0"/>
            </a:xfrm>
            <a:prstGeom prst="line">
              <a:avLst/>
            </a:prstGeom>
            <a:noFill/>
            <a:ln w="25400">
              <a:solidFill>
                <a:srgbClr val="993300"/>
              </a:solidFill>
              <a:prstDash val="sysDot"/>
              <a:round/>
              <a:headEnd/>
              <a:tailEnd/>
            </a:ln>
          </p:spPr>
          <p:txBody>
            <a:bodyPr/>
            <a:lstStyle/>
            <a:p>
              <a:endParaRPr lang="en-SG"/>
            </a:p>
          </p:txBody>
        </p:sp>
        <p:sp>
          <p:nvSpPr>
            <p:cNvPr id="1257" name="Line 428"/>
            <p:cNvSpPr>
              <a:spLocks noChangeShapeType="1"/>
            </p:cNvSpPr>
            <p:nvPr/>
          </p:nvSpPr>
          <p:spPr bwMode="auto">
            <a:xfrm>
              <a:off x="5678" y="4627"/>
              <a:ext cx="368" cy="0"/>
            </a:xfrm>
            <a:prstGeom prst="line">
              <a:avLst/>
            </a:prstGeom>
            <a:noFill/>
            <a:ln w="25400">
              <a:solidFill>
                <a:srgbClr val="993300"/>
              </a:solidFill>
              <a:prstDash val="sysDot"/>
              <a:round/>
              <a:headEnd/>
              <a:tailEnd/>
            </a:ln>
          </p:spPr>
          <p:txBody>
            <a:bodyPr/>
            <a:lstStyle/>
            <a:p>
              <a:endParaRPr lang="en-SG"/>
            </a:p>
          </p:txBody>
        </p:sp>
        <p:sp>
          <p:nvSpPr>
            <p:cNvPr id="1258" name="Line 429"/>
            <p:cNvSpPr>
              <a:spLocks noChangeShapeType="1"/>
            </p:cNvSpPr>
            <p:nvPr/>
          </p:nvSpPr>
          <p:spPr bwMode="auto">
            <a:xfrm>
              <a:off x="5775" y="4297"/>
              <a:ext cx="255" cy="0"/>
            </a:xfrm>
            <a:prstGeom prst="line">
              <a:avLst/>
            </a:prstGeom>
            <a:noFill/>
            <a:ln w="25400">
              <a:solidFill>
                <a:srgbClr val="993300"/>
              </a:solidFill>
              <a:prstDash val="sysDot"/>
              <a:round/>
              <a:headEnd/>
              <a:tailEnd/>
            </a:ln>
          </p:spPr>
          <p:txBody>
            <a:bodyPr/>
            <a:lstStyle/>
            <a:p>
              <a:endParaRPr lang="en-SG"/>
            </a:p>
          </p:txBody>
        </p:sp>
        <p:sp>
          <p:nvSpPr>
            <p:cNvPr id="1259" name="Line 430"/>
            <p:cNvSpPr>
              <a:spLocks noChangeShapeType="1"/>
            </p:cNvSpPr>
            <p:nvPr/>
          </p:nvSpPr>
          <p:spPr bwMode="auto">
            <a:xfrm>
              <a:off x="5550" y="4042"/>
              <a:ext cx="240" cy="0"/>
            </a:xfrm>
            <a:prstGeom prst="line">
              <a:avLst/>
            </a:prstGeom>
            <a:noFill/>
            <a:ln w="25400">
              <a:solidFill>
                <a:srgbClr val="993300"/>
              </a:solidFill>
              <a:prstDash val="sysDot"/>
              <a:round/>
              <a:headEnd/>
              <a:tailEnd/>
            </a:ln>
          </p:spPr>
          <p:txBody>
            <a:bodyPr/>
            <a:lstStyle/>
            <a:p>
              <a:endParaRPr lang="en-SG"/>
            </a:p>
          </p:txBody>
        </p:sp>
        <p:sp>
          <p:nvSpPr>
            <p:cNvPr id="1260" name="Line 431"/>
            <p:cNvSpPr>
              <a:spLocks noChangeShapeType="1"/>
            </p:cNvSpPr>
            <p:nvPr/>
          </p:nvSpPr>
          <p:spPr bwMode="auto">
            <a:xfrm>
              <a:off x="5550" y="3907"/>
              <a:ext cx="255" cy="0"/>
            </a:xfrm>
            <a:prstGeom prst="line">
              <a:avLst/>
            </a:prstGeom>
            <a:noFill/>
            <a:ln w="25400">
              <a:solidFill>
                <a:srgbClr val="993300"/>
              </a:solidFill>
              <a:prstDash val="sysDot"/>
              <a:round/>
              <a:headEnd/>
              <a:tailEnd/>
            </a:ln>
          </p:spPr>
          <p:txBody>
            <a:bodyPr/>
            <a:lstStyle/>
            <a:p>
              <a:endParaRPr lang="en-SG"/>
            </a:p>
          </p:txBody>
        </p:sp>
        <p:sp>
          <p:nvSpPr>
            <p:cNvPr id="1261" name="Line 432"/>
            <p:cNvSpPr>
              <a:spLocks noChangeShapeType="1"/>
            </p:cNvSpPr>
            <p:nvPr/>
          </p:nvSpPr>
          <p:spPr bwMode="auto">
            <a:xfrm>
              <a:off x="5782" y="3667"/>
              <a:ext cx="240" cy="0"/>
            </a:xfrm>
            <a:prstGeom prst="line">
              <a:avLst/>
            </a:prstGeom>
            <a:noFill/>
            <a:ln w="25400">
              <a:solidFill>
                <a:srgbClr val="993300"/>
              </a:solidFill>
              <a:prstDash val="sysDot"/>
              <a:round/>
              <a:headEnd/>
              <a:tailEnd/>
            </a:ln>
          </p:spPr>
          <p:txBody>
            <a:bodyPr/>
            <a:lstStyle/>
            <a:p>
              <a:endParaRPr lang="en-SG"/>
            </a:p>
          </p:txBody>
        </p:sp>
        <p:sp>
          <p:nvSpPr>
            <p:cNvPr id="1262" name="Line 433"/>
            <p:cNvSpPr>
              <a:spLocks noChangeShapeType="1"/>
            </p:cNvSpPr>
            <p:nvPr/>
          </p:nvSpPr>
          <p:spPr bwMode="auto">
            <a:xfrm>
              <a:off x="6015" y="3426"/>
              <a:ext cx="263" cy="0"/>
            </a:xfrm>
            <a:prstGeom prst="line">
              <a:avLst/>
            </a:prstGeom>
            <a:noFill/>
            <a:ln w="25400">
              <a:solidFill>
                <a:srgbClr val="993300"/>
              </a:solidFill>
              <a:prstDash val="sysDot"/>
              <a:round/>
              <a:headEnd/>
              <a:tailEnd/>
            </a:ln>
          </p:spPr>
          <p:txBody>
            <a:bodyPr/>
            <a:lstStyle/>
            <a:p>
              <a:endParaRPr lang="en-SG"/>
            </a:p>
          </p:txBody>
        </p:sp>
        <p:sp>
          <p:nvSpPr>
            <p:cNvPr id="1263" name="Line 434"/>
            <p:cNvSpPr>
              <a:spLocks noChangeShapeType="1"/>
            </p:cNvSpPr>
            <p:nvPr/>
          </p:nvSpPr>
          <p:spPr bwMode="auto">
            <a:xfrm>
              <a:off x="6022" y="3082"/>
              <a:ext cx="232" cy="0"/>
            </a:xfrm>
            <a:prstGeom prst="line">
              <a:avLst/>
            </a:prstGeom>
            <a:noFill/>
            <a:ln w="25400">
              <a:solidFill>
                <a:srgbClr val="993300"/>
              </a:solidFill>
              <a:prstDash val="sysDot"/>
              <a:round/>
              <a:headEnd/>
              <a:tailEnd/>
            </a:ln>
          </p:spPr>
          <p:txBody>
            <a:bodyPr/>
            <a:lstStyle/>
            <a:p>
              <a:endParaRPr lang="en-SG"/>
            </a:p>
          </p:txBody>
        </p:sp>
        <p:sp>
          <p:nvSpPr>
            <p:cNvPr id="1264" name="Line 435"/>
            <p:cNvSpPr>
              <a:spLocks noChangeShapeType="1"/>
            </p:cNvSpPr>
            <p:nvPr/>
          </p:nvSpPr>
          <p:spPr bwMode="auto">
            <a:xfrm>
              <a:off x="6014" y="2715"/>
              <a:ext cx="375" cy="0"/>
            </a:xfrm>
            <a:prstGeom prst="line">
              <a:avLst/>
            </a:prstGeom>
            <a:noFill/>
            <a:ln w="25400">
              <a:solidFill>
                <a:srgbClr val="993300"/>
              </a:solidFill>
              <a:prstDash val="sysDot"/>
              <a:round/>
              <a:headEnd/>
              <a:tailEnd/>
            </a:ln>
          </p:spPr>
          <p:txBody>
            <a:bodyPr/>
            <a:lstStyle/>
            <a:p>
              <a:endParaRPr lang="en-SG"/>
            </a:p>
          </p:txBody>
        </p:sp>
        <p:sp>
          <p:nvSpPr>
            <p:cNvPr id="1265" name="Line 436"/>
            <p:cNvSpPr>
              <a:spLocks noChangeShapeType="1"/>
            </p:cNvSpPr>
            <p:nvPr/>
          </p:nvSpPr>
          <p:spPr bwMode="auto">
            <a:xfrm rot="-5400000">
              <a:off x="5902" y="3549"/>
              <a:ext cx="255" cy="0"/>
            </a:xfrm>
            <a:prstGeom prst="line">
              <a:avLst/>
            </a:prstGeom>
            <a:noFill/>
            <a:ln w="25400">
              <a:solidFill>
                <a:srgbClr val="993300"/>
              </a:solidFill>
              <a:prstDash val="sysDot"/>
              <a:round/>
              <a:headEnd/>
              <a:tailEnd/>
            </a:ln>
          </p:spPr>
          <p:txBody>
            <a:bodyPr/>
            <a:lstStyle/>
            <a:p>
              <a:endParaRPr lang="en-SG"/>
            </a:p>
          </p:txBody>
        </p:sp>
        <p:sp>
          <p:nvSpPr>
            <p:cNvPr id="1266" name="Line 437"/>
            <p:cNvSpPr>
              <a:spLocks noChangeShapeType="1"/>
            </p:cNvSpPr>
            <p:nvPr/>
          </p:nvSpPr>
          <p:spPr bwMode="auto">
            <a:xfrm rot="-5400000">
              <a:off x="6075" y="3257"/>
              <a:ext cx="375" cy="0"/>
            </a:xfrm>
            <a:prstGeom prst="line">
              <a:avLst/>
            </a:prstGeom>
            <a:noFill/>
            <a:ln w="25400">
              <a:solidFill>
                <a:srgbClr val="993300"/>
              </a:solidFill>
              <a:prstDash val="sysDot"/>
              <a:round/>
              <a:headEnd/>
              <a:tailEnd/>
            </a:ln>
          </p:spPr>
          <p:txBody>
            <a:bodyPr/>
            <a:lstStyle/>
            <a:p>
              <a:endParaRPr lang="en-SG"/>
            </a:p>
          </p:txBody>
        </p:sp>
        <p:sp>
          <p:nvSpPr>
            <p:cNvPr id="1267" name="Line 438"/>
            <p:cNvSpPr>
              <a:spLocks noChangeShapeType="1"/>
            </p:cNvSpPr>
            <p:nvPr/>
          </p:nvSpPr>
          <p:spPr bwMode="auto">
            <a:xfrm rot="-5400000">
              <a:off x="5850" y="2919"/>
              <a:ext cx="375" cy="0"/>
            </a:xfrm>
            <a:prstGeom prst="line">
              <a:avLst/>
            </a:prstGeom>
            <a:noFill/>
            <a:ln w="25400">
              <a:solidFill>
                <a:srgbClr val="993300"/>
              </a:solidFill>
              <a:prstDash val="sysDot"/>
              <a:round/>
              <a:headEnd/>
              <a:tailEnd/>
            </a:ln>
          </p:spPr>
          <p:txBody>
            <a:bodyPr/>
            <a:lstStyle/>
            <a:p>
              <a:endParaRPr lang="en-SG"/>
            </a:p>
          </p:txBody>
        </p:sp>
        <p:sp>
          <p:nvSpPr>
            <p:cNvPr id="1268" name="Line 439"/>
            <p:cNvSpPr>
              <a:spLocks noChangeShapeType="1"/>
            </p:cNvSpPr>
            <p:nvPr/>
          </p:nvSpPr>
          <p:spPr bwMode="auto">
            <a:xfrm rot="-5400000">
              <a:off x="6143" y="2956"/>
              <a:ext cx="524" cy="0"/>
            </a:xfrm>
            <a:prstGeom prst="line">
              <a:avLst/>
            </a:prstGeom>
            <a:noFill/>
            <a:ln w="25400">
              <a:solidFill>
                <a:srgbClr val="993300"/>
              </a:solidFill>
              <a:prstDash val="sysDot"/>
              <a:round/>
              <a:headEnd/>
              <a:tailEnd/>
            </a:ln>
          </p:spPr>
          <p:txBody>
            <a:bodyPr/>
            <a:lstStyle/>
            <a:p>
              <a:endParaRPr lang="en-SG"/>
            </a:p>
          </p:txBody>
        </p:sp>
        <p:sp>
          <p:nvSpPr>
            <p:cNvPr id="1269" name="Line 440"/>
            <p:cNvSpPr>
              <a:spLocks noChangeShapeType="1"/>
            </p:cNvSpPr>
            <p:nvPr/>
          </p:nvSpPr>
          <p:spPr bwMode="auto">
            <a:xfrm>
              <a:off x="6389" y="3209"/>
              <a:ext cx="503" cy="0"/>
            </a:xfrm>
            <a:prstGeom prst="line">
              <a:avLst/>
            </a:prstGeom>
            <a:noFill/>
            <a:ln w="25400">
              <a:solidFill>
                <a:srgbClr val="993300"/>
              </a:solidFill>
              <a:prstDash val="sysDot"/>
              <a:round/>
              <a:headEnd/>
              <a:tailEnd type="triangle" w="med" len="med"/>
            </a:ln>
          </p:spPr>
          <p:txBody>
            <a:bodyPr/>
            <a:lstStyle/>
            <a:p>
              <a:endParaRPr lang="en-SG"/>
            </a:p>
          </p:txBody>
        </p:sp>
      </p:grpSp>
      <p:pic>
        <p:nvPicPr>
          <p:cNvPr id="1392" name="Picture 441" descr="ratclipart3"/>
          <p:cNvPicPr>
            <a:picLocks noChangeAspect="1" noChangeArrowheads="1"/>
          </p:cNvPicPr>
          <p:nvPr/>
        </p:nvPicPr>
        <p:blipFill>
          <a:blip r:embed="rId5" cstate="print"/>
          <a:srcRect/>
          <a:stretch>
            <a:fillRect/>
          </a:stretch>
        </p:blipFill>
        <p:spPr bwMode="auto">
          <a:xfrm>
            <a:off x="7696200" y="4191000"/>
            <a:ext cx="819150" cy="6953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270"/>
                                        </p:tgtEl>
                                        <p:attrNameLst>
                                          <p:attrName>style.visibility</p:attrName>
                                        </p:attrNameLst>
                                      </p:cBhvr>
                                      <p:to>
                                        <p:strVal val="visible"/>
                                      </p:to>
                                    </p:set>
                                    <p:animEffect transition="in" filter="dissolve">
                                      <p:cBhvr>
                                        <p:cTn id="7" dur="500"/>
                                        <p:tgtEl>
                                          <p:spTgt spid="127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209"/>
                                        </p:tgtEl>
                                        <p:attrNameLst>
                                          <p:attrName>style.visibility</p:attrName>
                                        </p:attrNameLst>
                                      </p:cBhvr>
                                      <p:to>
                                        <p:strVal val="visible"/>
                                      </p:to>
                                    </p:set>
                                    <p:animEffect transition="in" filter="wipe(left)">
                                      <p:cBhvr>
                                        <p:cTn id="12" dur="500"/>
                                        <p:tgtEl>
                                          <p:spTgt spid="1209"/>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1392"/>
                                        </p:tgtEl>
                                        <p:attrNameLst>
                                          <p:attrName>style.visibility</p:attrName>
                                        </p:attrNameLst>
                                      </p:cBhvr>
                                      <p:to>
                                        <p:strVal val="visible"/>
                                      </p:to>
                                    </p:set>
                                    <p:animEffect transition="in" filter="dissolve">
                                      <p:cBhvr>
                                        <p:cTn id="16" dur="500"/>
                                        <p:tgtEl>
                                          <p:spTgt spid="13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6" name="Picture 5" descr="sudoku"/>
          <p:cNvPicPr>
            <a:picLocks noChangeAspect="1" noChangeArrowheads="1"/>
          </p:cNvPicPr>
          <p:nvPr/>
        </p:nvPicPr>
        <p:blipFill>
          <a:blip r:embed="rId3" cstate="print"/>
          <a:srcRect/>
          <a:stretch>
            <a:fillRect/>
          </a:stretch>
        </p:blipFill>
        <p:spPr bwMode="auto">
          <a:xfrm>
            <a:off x="2667000" y="1981200"/>
            <a:ext cx="3505200" cy="3505200"/>
          </a:xfrm>
          <a:prstGeom prst="rect">
            <a:avLst/>
          </a:prstGeom>
          <a:solidFill>
            <a:schemeClr val="bg1"/>
          </a:solidFill>
          <a:ln w="9525">
            <a:noFill/>
            <a:miter lim="800000"/>
            <a:headEnd/>
            <a:tailEnd/>
          </a:ln>
        </p:spPr>
      </p:pic>
      <p:pic>
        <p:nvPicPr>
          <p:cNvPr id="315" name="Picture 6" descr="sudoku_sol"/>
          <p:cNvPicPr>
            <a:picLocks noChangeAspect="1" noChangeArrowheads="1"/>
          </p:cNvPicPr>
          <p:nvPr/>
        </p:nvPicPr>
        <p:blipFill>
          <a:blip r:embed="rId4" cstate="print"/>
          <a:srcRect/>
          <a:stretch>
            <a:fillRect/>
          </a:stretch>
        </p:blipFill>
        <p:spPr bwMode="auto">
          <a:xfrm>
            <a:off x="2667000" y="1981200"/>
            <a:ext cx="3505200" cy="3505200"/>
          </a:xfrm>
          <a:prstGeom prst="rect">
            <a:avLst/>
          </a:prstGeom>
          <a:solidFill>
            <a:schemeClr val="bg1"/>
          </a:solidFill>
          <a:ln w="9525">
            <a:noFill/>
            <a:miter lim="800000"/>
            <a:headEnd/>
            <a:tailEnd/>
          </a:ln>
        </p:spPr>
      </p:pic>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26</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Algorithmic Problem Solving #2: Sudoku</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26</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15"/>
                                        </p:tgtEl>
                                        <p:attrNameLst>
                                          <p:attrName>style.visibility</p:attrName>
                                        </p:attrNameLst>
                                      </p:cBhvr>
                                      <p:to>
                                        <p:strVal val="visible"/>
                                      </p:to>
                                    </p:set>
                                    <p:animEffect transition="in" filter="dissolve">
                                      <p:cBhvr>
                                        <p:cTn id="7" dur="500"/>
                                        <p:tgtEl>
                                          <p:spTgt spid="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27</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Algorithmic Problem Solving #3: </a:t>
            </a:r>
            <a:r>
              <a:rPr lang="en-US" dirty="0" err="1" smtClean="0">
                <a:solidFill>
                  <a:srgbClr val="6600CC"/>
                </a:solidFill>
              </a:rPr>
              <a:t>MasterMind</a:t>
            </a:r>
            <a:r>
              <a:rPr lang="en-US" dirty="0" smtClean="0">
                <a:solidFill>
                  <a:srgbClr val="6600CC"/>
                </a:solidFill>
              </a:rPr>
              <a:t> (1/2)</a:t>
            </a:r>
          </a:p>
        </p:txBody>
      </p:sp>
      <p:sp>
        <p:nvSpPr>
          <p:cNvPr id="35845" name="Rectangle 3"/>
          <p:cNvSpPr>
            <a:spLocks noGrp="1" noChangeArrowheads="1"/>
          </p:cNvSpPr>
          <p:nvPr>
            <p:ph type="body" idx="4294967295"/>
          </p:nvPr>
        </p:nvSpPr>
        <p:spPr>
          <a:xfrm>
            <a:off x="457200" y="1752600"/>
            <a:ext cx="8229600" cy="1143000"/>
          </a:xfrm>
        </p:spPr>
        <p:txBody>
          <a:bodyPr/>
          <a:lstStyle/>
          <a:p>
            <a:pPr eaLnBrk="1" hangingPunct="1"/>
            <a:r>
              <a:rPr lang="en-US" sz="2800" dirty="0" smtClean="0">
                <a:solidFill>
                  <a:srgbClr val="C00000"/>
                </a:solidFill>
              </a:rPr>
              <a:t>Sink</a:t>
            </a:r>
            <a:r>
              <a:rPr lang="en-US" sz="2800" dirty="0" smtClean="0"/>
              <a:t>: Correct </a:t>
            </a:r>
            <a:r>
              <a:rPr lang="en-US" sz="2800" dirty="0" err="1" smtClean="0"/>
              <a:t>colour</a:t>
            </a:r>
            <a:r>
              <a:rPr lang="en-US" sz="2800" dirty="0" smtClean="0"/>
              <a:t>, correct position</a:t>
            </a:r>
          </a:p>
          <a:p>
            <a:pPr eaLnBrk="1" hangingPunct="1"/>
            <a:r>
              <a:rPr lang="en-US" sz="2800" dirty="0" smtClean="0">
                <a:solidFill>
                  <a:srgbClr val="0000CC"/>
                </a:solidFill>
              </a:rPr>
              <a:t>Hit</a:t>
            </a:r>
            <a:r>
              <a:rPr lang="en-US" sz="2800" dirty="0" smtClean="0"/>
              <a:t>: Correct </a:t>
            </a:r>
            <a:r>
              <a:rPr lang="en-US" sz="2800" dirty="0" err="1" smtClean="0"/>
              <a:t>colour</a:t>
            </a:r>
            <a:r>
              <a:rPr lang="en-US" sz="2800" dirty="0" smtClean="0"/>
              <a:t>, wrong position</a:t>
            </a:r>
          </a:p>
          <a:p>
            <a:pPr lvl="2" eaLnBrk="1" hangingPunct="1"/>
            <a:endParaRPr lang="en-US" sz="2400" dirty="0" smtClean="0"/>
          </a:p>
          <a:p>
            <a:pPr lvl="1" eaLnBrk="1" hangingPunct="1"/>
            <a:endParaRPr lang="en-US" dirty="0" smtClean="0"/>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27</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grpSp>
        <p:nvGrpSpPr>
          <p:cNvPr id="30" name="Group 88"/>
          <p:cNvGrpSpPr>
            <a:grpSpLocks/>
          </p:cNvGrpSpPr>
          <p:nvPr/>
        </p:nvGrpSpPr>
        <p:grpSpPr bwMode="auto">
          <a:xfrm>
            <a:off x="228600" y="3200400"/>
            <a:ext cx="4114800" cy="533400"/>
            <a:chOff x="228600" y="3200400"/>
            <a:chExt cx="4114800" cy="533400"/>
          </a:xfrm>
        </p:grpSpPr>
        <p:pic>
          <p:nvPicPr>
            <p:cNvPr id="32" name="Picture 9" descr="blue_button.gif"/>
            <p:cNvPicPr>
              <a:picLocks noChangeAspect="1"/>
            </p:cNvPicPr>
            <p:nvPr/>
          </p:nvPicPr>
          <p:blipFill>
            <a:blip r:embed="rId3" cstate="print"/>
            <a:srcRect/>
            <a:stretch>
              <a:fillRect/>
            </a:stretch>
          </p:blipFill>
          <p:spPr bwMode="auto">
            <a:xfrm>
              <a:off x="1143000" y="3200400"/>
              <a:ext cx="381000" cy="381000"/>
            </a:xfrm>
            <a:prstGeom prst="rect">
              <a:avLst/>
            </a:prstGeom>
            <a:noFill/>
            <a:ln w="9525">
              <a:noFill/>
              <a:miter lim="800000"/>
              <a:headEnd/>
              <a:tailEnd/>
            </a:ln>
          </p:spPr>
        </p:pic>
        <p:pic>
          <p:nvPicPr>
            <p:cNvPr id="33" name="Picture 10" descr="yellow_button.gif"/>
            <p:cNvPicPr>
              <a:picLocks noChangeAspect="1"/>
            </p:cNvPicPr>
            <p:nvPr/>
          </p:nvPicPr>
          <p:blipFill>
            <a:blip r:embed="rId4" cstate="print"/>
            <a:srcRect/>
            <a:stretch>
              <a:fillRect/>
            </a:stretch>
          </p:blipFill>
          <p:spPr bwMode="auto">
            <a:xfrm>
              <a:off x="1600200" y="3200400"/>
              <a:ext cx="381000" cy="381000"/>
            </a:xfrm>
            <a:prstGeom prst="rect">
              <a:avLst/>
            </a:prstGeom>
            <a:noFill/>
            <a:ln w="9525">
              <a:noFill/>
              <a:miter lim="800000"/>
              <a:headEnd/>
              <a:tailEnd/>
            </a:ln>
          </p:spPr>
        </p:pic>
        <p:pic>
          <p:nvPicPr>
            <p:cNvPr id="34" name="Picture 11" descr="green_button.gif"/>
            <p:cNvPicPr>
              <a:picLocks noChangeAspect="1"/>
            </p:cNvPicPr>
            <p:nvPr/>
          </p:nvPicPr>
          <p:blipFill>
            <a:blip r:embed="rId5" cstate="print"/>
            <a:srcRect/>
            <a:stretch>
              <a:fillRect/>
            </a:stretch>
          </p:blipFill>
          <p:spPr bwMode="auto">
            <a:xfrm>
              <a:off x="2057400" y="3200400"/>
              <a:ext cx="381000" cy="381000"/>
            </a:xfrm>
            <a:prstGeom prst="rect">
              <a:avLst/>
            </a:prstGeom>
            <a:noFill/>
            <a:ln w="9525">
              <a:noFill/>
              <a:miter lim="800000"/>
              <a:headEnd/>
              <a:tailEnd/>
            </a:ln>
          </p:spPr>
        </p:pic>
        <p:pic>
          <p:nvPicPr>
            <p:cNvPr id="35" name="Picture 12" descr="red_button.gif"/>
            <p:cNvPicPr>
              <a:picLocks noChangeAspect="1"/>
            </p:cNvPicPr>
            <p:nvPr/>
          </p:nvPicPr>
          <p:blipFill>
            <a:blip r:embed="rId6" cstate="print"/>
            <a:srcRect/>
            <a:stretch>
              <a:fillRect/>
            </a:stretch>
          </p:blipFill>
          <p:spPr bwMode="auto">
            <a:xfrm>
              <a:off x="2514600" y="3200400"/>
              <a:ext cx="381000" cy="381000"/>
            </a:xfrm>
            <a:prstGeom prst="rect">
              <a:avLst/>
            </a:prstGeom>
            <a:noFill/>
            <a:ln w="9525">
              <a:noFill/>
              <a:miter lim="800000"/>
              <a:headEnd/>
              <a:tailEnd/>
            </a:ln>
          </p:spPr>
        </p:pic>
        <p:sp>
          <p:nvSpPr>
            <p:cNvPr id="36" name="TextBox 13"/>
            <p:cNvSpPr txBox="1">
              <a:spLocks noChangeArrowheads="1"/>
            </p:cNvSpPr>
            <p:nvPr/>
          </p:nvSpPr>
          <p:spPr bwMode="auto">
            <a:xfrm>
              <a:off x="228600" y="3200400"/>
              <a:ext cx="762000" cy="461665"/>
            </a:xfrm>
            <a:prstGeom prst="rect">
              <a:avLst/>
            </a:prstGeom>
            <a:noFill/>
            <a:ln w="9525">
              <a:noFill/>
              <a:miter lim="800000"/>
              <a:headEnd/>
              <a:tailEnd/>
            </a:ln>
          </p:spPr>
          <p:txBody>
            <a:bodyPr>
              <a:spAutoFit/>
            </a:bodyPr>
            <a:lstStyle/>
            <a:p>
              <a:r>
                <a:rPr lang="en-US" sz="1200"/>
                <a:t>Secret code</a:t>
              </a:r>
            </a:p>
          </p:txBody>
        </p:sp>
        <p:cxnSp>
          <p:nvCxnSpPr>
            <p:cNvPr id="37" name="Straight Connector 36"/>
            <p:cNvCxnSpPr/>
            <p:nvPr/>
          </p:nvCxnSpPr>
          <p:spPr bwMode="auto">
            <a:xfrm>
              <a:off x="304800" y="3733800"/>
              <a:ext cx="4038600" cy="0"/>
            </a:xfrm>
            <a:prstGeom prst="line">
              <a:avLst/>
            </a:prstGeom>
            <a:solidFill>
              <a:schemeClr val="accent1"/>
            </a:solidFill>
            <a:ln w="28575" cap="sq" cmpd="sng" algn="ctr">
              <a:solidFill>
                <a:schemeClr val="bg2">
                  <a:lumMod val="20000"/>
                  <a:lumOff val="80000"/>
                </a:schemeClr>
              </a:solidFill>
              <a:prstDash val="solid"/>
              <a:round/>
              <a:headEnd type="none" w="sm" len="sm"/>
              <a:tailEnd type="none" w="sm" len="sm"/>
            </a:ln>
            <a:effectLst/>
          </p:spPr>
        </p:cxnSp>
        <p:sp>
          <p:nvSpPr>
            <p:cNvPr id="38" name="TextBox 17"/>
            <p:cNvSpPr txBox="1">
              <a:spLocks noChangeArrowheads="1"/>
            </p:cNvSpPr>
            <p:nvPr/>
          </p:nvSpPr>
          <p:spPr bwMode="auto">
            <a:xfrm>
              <a:off x="3048000" y="3200400"/>
              <a:ext cx="762000" cy="369332"/>
            </a:xfrm>
            <a:prstGeom prst="rect">
              <a:avLst/>
            </a:prstGeom>
            <a:noFill/>
            <a:ln w="9525">
              <a:noFill/>
              <a:miter lim="800000"/>
              <a:headEnd/>
              <a:tailEnd/>
            </a:ln>
          </p:spPr>
          <p:txBody>
            <a:bodyPr>
              <a:spAutoFit/>
            </a:bodyPr>
            <a:lstStyle/>
            <a:p>
              <a:r>
                <a:rPr lang="en-US" dirty="0">
                  <a:solidFill>
                    <a:srgbClr val="C00000"/>
                  </a:solidFill>
                </a:rPr>
                <a:t>Sinks</a:t>
              </a:r>
            </a:p>
          </p:txBody>
        </p:sp>
        <p:sp>
          <p:nvSpPr>
            <p:cNvPr id="39" name="TextBox 18"/>
            <p:cNvSpPr txBox="1">
              <a:spLocks noChangeArrowheads="1"/>
            </p:cNvSpPr>
            <p:nvPr/>
          </p:nvSpPr>
          <p:spPr bwMode="auto">
            <a:xfrm>
              <a:off x="3733800" y="3200400"/>
              <a:ext cx="609600" cy="369332"/>
            </a:xfrm>
            <a:prstGeom prst="rect">
              <a:avLst/>
            </a:prstGeom>
            <a:noFill/>
            <a:ln w="9525">
              <a:noFill/>
              <a:miter lim="800000"/>
              <a:headEnd/>
              <a:tailEnd/>
            </a:ln>
          </p:spPr>
          <p:txBody>
            <a:bodyPr>
              <a:spAutoFit/>
            </a:bodyPr>
            <a:lstStyle/>
            <a:p>
              <a:r>
                <a:rPr lang="en-US" dirty="0">
                  <a:solidFill>
                    <a:srgbClr val="0000CC"/>
                  </a:solidFill>
                </a:rPr>
                <a:t>Hits</a:t>
              </a:r>
            </a:p>
          </p:txBody>
        </p:sp>
      </p:grpSp>
      <p:grpSp>
        <p:nvGrpSpPr>
          <p:cNvPr id="40" name="Group 89"/>
          <p:cNvGrpSpPr>
            <a:grpSpLocks/>
          </p:cNvGrpSpPr>
          <p:nvPr/>
        </p:nvGrpSpPr>
        <p:grpSpPr bwMode="auto">
          <a:xfrm>
            <a:off x="228600" y="3886200"/>
            <a:ext cx="2667000" cy="381000"/>
            <a:chOff x="228600" y="3886200"/>
            <a:chExt cx="2667000" cy="381000"/>
          </a:xfrm>
        </p:grpSpPr>
        <p:sp>
          <p:nvSpPr>
            <p:cNvPr id="41" name="TextBox 16"/>
            <p:cNvSpPr txBox="1">
              <a:spLocks noChangeArrowheads="1"/>
            </p:cNvSpPr>
            <p:nvPr/>
          </p:nvSpPr>
          <p:spPr bwMode="auto">
            <a:xfrm>
              <a:off x="228600" y="3962400"/>
              <a:ext cx="838200" cy="276999"/>
            </a:xfrm>
            <a:prstGeom prst="rect">
              <a:avLst/>
            </a:prstGeom>
            <a:noFill/>
            <a:ln w="9525">
              <a:noFill/>
              <a:miter lim="800000"/>
              <a:headEnd/>
              <a:tailEnd/>
            </a:ln>
          </p:spPr>
          <p:txBody>
            <a:bodyPr>
              <a:spAutoFit/>
            </a:bodyPr>
            <a:lstStyle/>
            <a:p>
              <a:r>
                <a:rPr lang="en-US" sz="1200"/>
                <a:t>Guess #1</a:t>
              </a:r>
            </a:p>
          </p:txBody>
        </p:sp>
        <p:pic>
          <p:nvPicPr>
            <p:cNvPr id="42" name="Picture 20" descr="blue_button.gif"/>
            <p:cNvPicPr>
              <a:picLocks noChangeAspect="1"/>
            </p:cNvPicPr>
            <p:nvPr/>
          </p:nvPicPr>
          <p:blipFill>
            <a:blip r:embed="rId3" cstate="print"/>
            <a:srcRect/>
            <a:stretch>
              <a:fillRect/>
            </a:stretch>
          </p:blipFill>
          <p:spPr bwMode="auto">
            <a:xfrm>
              <a:off x="1600200" y="3886200"/>
              <a:ext cx="381000" cy="381000"/>
            </a:xfrm>
            <a:prstGeom prst="rect">
              <a:avLst/>
            </a:prstGeom>
            <a:noFill/>
            <a:ln w="9525">
              <a:noFill/>
              <a:miter lim="800000"/>
              <a:headEnd/>
              <a:tailEnd/>
            </a:ln>
          </p:spPr>
        </p:pic>
        <p:pic>
          <p:nvPicPr>
            <p:cNvPr id="43" name="Picture 22" descr="green_button.gif"/>
            <p:cNvPicPr>
              <a:picLocks noChangeAspect="1"/>
            </p:cNvPicPr>
            <p:nvPr/>
          </p:nvPicPr>
          <p:blipFill>
            <a:blip r:embed="rId5" cstate="print"/>
            <a:srcRect/>
            <a:stretch>
              <a:fillRect/>
            </a:stretch>
          </p:blipFill>
          <p:spPr bwMode="auto">
            <a:xfrm>
              <a:off x="2057400" y="3886200"/>
              <a:ext cx="381000" cy="381000"/>
            </a:xfrm>
            <a:prstGeom prst="rect">
              <a:avLst/>
            </a:prstGeom>
            <a:noFill/>
            <a:ln w="9525">
              <a:noFill/>
              <a:miter lim="800000"/>
              <a:headEnd/>
              <a:tailEnd/>
            </a:ln>
          </p:spPr>
        </p:pic>
        <p:pic>
          <p:nvPicPr>
            <p:cNvPr id="44" name="Picture 24" descr="magenta_button.gif"/>
            <p:cNvPicPr>
              <a:picLocks noChangeAspect="1"/>
            </p:cNvPicPr>
            <p:nvPr/>
          </p:nvPicPr>
          <p:blipFill>
            <a:blip r:embed="rId7" cstate="print"/>
            <a:srcRect/>
            <a:stretch>
              <a:fillRect/>
            </a:stretch>
          </p:blipFill>
          <p:spPr bwMode="auto">
            <a:xfrm>
              <a:off x="1143000" y="3886200"/>
              <a:ext cx="381000" cy="381000"/>
            </a:xfrm>
            <a:prstGeom prst="rect">
              <a:avLst/>
            </a:prstGeom>
            <a:noFill/>
            <a:ln w="9525">
              <a:noFill/>
              <a:miter lim="800000"/>
              <a:headEnd/>
              <a:tailEnd/>
            </a:ln>
          </p:spPr>
        </p:pic>
        <p:pic>
          <p:nvPicPr>
            <p:cNvPr id="45" name="Picture 25" descr="cyan_button.gif"/>
            <p:cNvPicPr>
              <a:picLocks noChangeAspect="1"/>
            </p:cNvPicPr>
            <p:nvPr/>
          </p:nvPicPr>
          <p:blipFill>
            <a:blip r:embed="rId8" cstate="print"/>
            <a:srcRect/>
            <a:stretch>
              <a:fillRect/>
            </a:stretch>
          </p:blipFill>
          <p:spPr bwMode="auto">
            <a:xfrm>
              <a:off x="2514600" y="3886200"/>
              <a:ext cx="381000" cy="381000"/>
            </a:xfrm>
            <a:prstGeom prst="rect">
              <a:avLst/>
            </a:prstGeom>
            <a:noFill/>
            <a:ln w="9525">
              <a:noFill/>
              <a:miter lim="800000"/>
              <a:headEnd/>
              <a:tailEnd/>
            </a:ln>
          </p:spPr>
        </p:pic>
      </p:grpSp>
      <p:grpSp>
        <p:nvGrpSpPr>
          <p:cNvPr id="46" name="Group 91"/>
          <p:cNvGrpSpPr>
            <a:grpSpLocks/>
          </p:cNvGrpSpPr>
          <p:nvPr/>
        </p:nvGrpSpPr>
        <p:grpSpPr bwMode="auto">
          <a:xfrm>
            <a:off x="228600" y="4495800"/>
            <a:ext cx="2667000" cy="381000"/>
            <a:chOff x="228600" y="4495800"/>
            <a:chExt cx="2667000" cy="381000"/>
          </a:xfrm>
        </p:grpSpPr>
        <p:pic>
          <p:nvPicPr>
            <p:cNvPr id="47" name="Picture 21" descr="yellow_button.gif"/>
            <p:cNvPicPr>
              <a:picLocks noChangeAspect="1"/>
            </p:cNvPicPr>
            <p:nvPr/>
          </p:nvPicPr>
          <p:blipFill>
            <a:blip r:embed="rId4" cstate="print"/>
            <a:srcRect/>
            <a:stretch>
              <a:fillRect/>
            </a:stretch>
          </p:blipFill>
          <p:spPr bwMode="auto">
            <a:xfrm>
              <a:off x="1600200" y="4495800"/>
              <a:ext cx="381000" cy="381000"/>
            </a:xfrm>
            <a:prstGeom prst="rect">
              <a:avLst/>
            </a:prstGeom>
            <a:noFill/>
            <a:ln w="9525">
              <a:noFill/>
              <a:miter lim="800000"/>
              <a:headEnd/>
              <a:tailEnd/>
            </a:ln>
          </p:spPr>
        </p:pic>
        <p:pic>
          <p:nvPicPr>
            <p:cNvPr id="48" name="Picture 23" descr="red_button.gif"/>
            <p:cNvPicPr>
              <a:picLocks noChangeAspect="1"/>
            </p:cNvPicPr>
            <p:nvPr/>
          </p:nvPicPr>
          <p:blipFill>
            <a:blip r:embed="rId6" cstate="print"/>
            <a:srcRect/>
            <a:stretch>
              <a:fillRect/>
            </a:stretch>
          </p:blipFill>
          <p:spPr bwMode="auto">
            <a:xfrm>
              <a:off x="2057400" y="4495800"/>
              <a:ext cx="381000" cy="381000"/>
            </a:xfrm>
            <a:prstGeom prst="rect">
              <a:avLst/>
            </a:prstGeom>
            <a:noFill/>
            <a:ln w="9525">
              <a:noFill/>
              <a:miter lim="800000"/>
              <a:headEnd/>
              <a:tailEnd/>
            </a:ln>
          </p:spPr>
        </p:pic>
        <p:sp>
          <p:nvSpPr>
            <p:cNvPr id="49" name="TextBox 26"/>
            <p:cNvSpPr txBox="1">
              <a:spLocks noChangeArrowheads="1"/>
            </p:cNvSpPr>
            <p:nvPr/>
          </p:nvSpPr>
          <p:spPr bwMode="auto">
            <a:xfrm>
              <a:off x="228600" y="4572000"/>
              <a:ext cx="838200" cy="276999"/>
            </a:xfrm>
            <a:prstGeom prst="rect">
              <a:avLst/>
            </a:prstGeom>
            <a:noFill/>
            <a:ln w="9525">
              <a:noFill/>
              <a:miter lim="800000"/>
              <a:headEnd/>
              <a:tailEnd/>
            </a:ln>
          </p:spPr>
          <p:txBody>
            <a:bodyPr>
              <a:spAutoFit/>
            </a:bodyPr>
            <a:lstStyle/>
            <a:p>
              <a:r>
                <a:rPr lang="en-US" sz="1200"/>
                <a:t>Guess #2</a:t>
              </a:r>
            </a:p>
          </p:txBody>
        </p:sp>
        <p:pic>
          <p:nvPicPr>
            <p:cNvPr id="50" name="Picture 27" descr="blue_button.gif"/>
            <p:cNvPicPr>
              <a:picLocks noChangeAspect="1"/>
            </p:cNvPicPr>
            <p:nvPr/>
          </p:nvPicPr>
          <p:blipFill>
            <a:blip r:embed="rId3" cstate="print"/>
            <a:srcRect/>
            <a:stretch>
              <a:fillRect/>
            </a:stretch>
          </p:blipFill>
          <p:spPr bwMode="auto">
            <a:xfrm>
              <a:off x="2514600" y="4495800"/>
              <a:ext cx="381000" cy="381000"/>
            </a:xfrm>
            <a:prstGeom prst="rect">
              <a:avLst/>
            </a:prstGeom>
            <a:noFill/>
            <a:ln w="9525">
              <a:noFill/>
              <a:miter lim="800000"/>
              <a:headEnd/>
              <a:tailEnd/>
            </a:ln>
          </p:spPr>
        </p:pic>
        <p:pic>
          <p:nvPicPr>
            <p:cNvPr id="51" name="Picture 30" descr="cyan_button.gif"/>
            <p:cNvPicPr>
              <a:picLocks noChangeAspect="1"/>
            </p:cNvPicPr>
            <p:nvPr/>
          </p:nvPicPr>
          <p:blipFill>
            <a:blip r:embed="rId8" cstate="print"/>
            <a:srcRect/>
            <a:stretch>
              <a:fillRect/>
            </a:stretch>
          </p:blipFill>
          <p:spPr bwMode="auto">
            <a:xfrm>
              <a:off x="1143000" y="4495800"/>
              <a:ext cx="381000" cy="381000"/>
            </a:xfrm>
            <a:prstGeom prst="rect">
              <a:avLst/>
            </a:prstGeom>
            <a:noFill/>
            <a:ln w="9525">
              <a:noFill/>
              <a:miter lim="800000"/>
              <a:headEnd/>
              <a:tailEnd/>
            </a:ln>
          </p:spPr>
        </p:pic>
      </p:grpSp>
      <p:grpSp>
        <p:nvGrpSpPr>
          <p:cNvPr id="52" name="Group 90"/>
          <p:cNvGrpSpPr>
            <a:grpSpLocks/>
          </p:cNvGrpSpPr>
          <p:nvPr/>
        </p:nvGrpSpPr>
        <p:grpSpPr bwMode="auto">
          <a:xfrm>
            <a:off x="3200400" y="3886200"/>
            <a:ext cx="1143000" cy="369888"/>
            <a:chOff x="3200400" y="3886200"/>
            <a:chExt cx="1143000" cy="369332"/>
          </a:xfrm>
        </p:grpSpPr>
        <p:sp>
          <p:nvSpPr>
            <p:cNvPr id="53" name="TextBox 31"/>
            <p:cNvSpPr txBox="1">
              <a:spLocks noChangeArrowheads="1"/>
            </p:cNvSpPr>
            <p:nvPr/>
          </p:nvSpPr>
          <p:spPr bwMode="auto">
            <a:xfrm>
              <a:off x="3200400" y="3886200"/>
              <a:ext cx="533400" cy="369332"/>
            </a:xfrm>
            <a:prstGeom prst="rect">
              <a:avLst/>
            </a:prstGeom>
            <a:noFill/>
            <a:ln w="9525">
              <a:noFill/>
              <a:miter lim="800000"/>
              <a:headEnd/>
              <a:tailEnd/>
            </a:ln>
          </p:spPr>
          <p:txBody>
            <a:bodyPr>
              <a:spAutoFit/>
            </a:bodyPr>
            <a:lstStyle/>
            <a:p>
              <a:r>
                <a:rPr lang="en-US" dirty="0">
                  <a:solidFill>
                    <a:srgbClr val="C00000"/>
                  </a:solidFill>
                </a:rPr>
                <a:t>1</a:t>
              </a:r>
            </a:p>
          </p:txBody>
        </p:sp>
        <p:sp>
          <p:nvSpPr>
            <p:cNvPr id="54" name="TextBox 32"/>
            <p:cNvSpPr txBox="1">
              <a:spLocks noChangeArrowheads="1"/>
            </p:cNvSpPr>
            <p:nvPr/>
          </p:nvSpPr>
          <p:spPr bwMode="auto">
            <a:xfrm>
              <a:off x="3810000" y="3886200"/>
              <a:ext cx="533400" cy="369332"/>
            </a:xfrm>
            <a:prstGeom prst="rect">
              <a:avLst/>
            </a:prstGeom>
            <a:noFill/>
            <a:ln w="9525">
              <a:noFill/>
              <a:miter lim="800000"/>
              <a:headEnd/>
              <a:tailEnd/>
            </a:ln>
          </p:spPr>
          <p:txBody>
            <a:bodyPr>
              <a:spAutoFit/>
            </a:bodyPr>
            <a:lstStyle/>
            <a:p>
              <a:r>
                <a:rPr lang="en-US" dirty="0">
                  <a:solidFill>
                    <a:srgbClr val="0000CC"/>
                  </a:solidFill>
                </a:rPr>
                <a:t>1</a:t>
              </a:r>
            </a:p>
          </p:txBody>
        </p:sp>
      </p:grpSp>
      <p:grpSp>
        <p:nvGrpSpPr>
          <p:cNvPr id="55" name="Group 92"/>
          <p:cNvGrpSpPr>
            <a:grpSpLocks/>
          </p:cNvGrpSpPr>
          <p:nvPr/>
        </p:nvGrpSpPr>
        <p:grpSpPr bwMode="auto">
          <a:xfrm>
            <a:off x="3200400" y="4495800"/>
            <a:ext cx="1143000" cy="369888"/>
            <a:chOff x="3200400" y="4495800"/>
            <a:chExt cx="1143000" cy="369332"/>
          </a:xfrm>
        </p:grpSpPr>
        <p:sp>
          <p:nvSpPr>
            <p:cNvPr id="56" name="TextBox 33"/>
            <p:cNvSpPr txBox="1">
              <a:spLocks noChangeArrowheads="1"/>
            </p:cNvSpPr>
            <p:nvPr/>
          </p:nvSpPr>
          <p:spPr bwMode="auto">
            <a:xfrm>
              <a:off x="3200400" y="4495800"/>
              <a:ext cx="533400" cy="369332"/>
            </a:xfrm>
            <a:prstGeom prst="rect">
              <a:avLst/>
            </a:prstGeom>
            <a:noFill/>
            <a:ln w="9525">
              <a:noFill/>
              <a:miter lim="800000"/>
              <a:headEnd/>
              <a:tailEnd/>
            </a:ln>
          </p:spPr>
          <p:txBody>
            <a:bodyPr>
              <a:spAutoFit/>
            </a:bodyPr>
            <a:lstStyle/>
            <a:p>
              <a:r>
                <a:rPr lang="en-US" dirty="0">
                  <a:solidFill>
                    <a:srgbClr val="C00000"/>
                  </a:solidFill>
                </a:rPr>
                <a:t>1</a:t>
              </a:r>
            </a:p>
          </p:txBody>
        </p:sp>
        <p:sp>
          <p:nvSpPr>
            <p:cNvPr id="57" name="TextBox 34"/>
            <p:cNvSpPr txBox="1">
              <a:spLocks noChangeArrowheads="1"/>
            </p:cNvSpPr>
            <p:nvPr/>
          </p:nvSpPr>
          <p:spPr bwMode="auto">
            <a:xfrm>
              <a:off x="3810000" y="4495800"/>
              <a:ext cx="533400" cy="369332"/>
            </a:xfrm>
            <a:prstGeom prst="rect">
              <a:avLst/>
            </a:prstGeom>
            <a:noFill/>
            <a:ln w="9525">
              <a:noFill/>
              <a:miter lim="800000"/>
              <a:headEnd/>
              <a:tailEnd/>
            </a:ln>
          </p:spPr>
          <p:txBody>
            <a:bodyPr>
              <a:spAutoFit/>
            </a:bodyPr>
            <a:lstStyle/>
            <a:p>
              <a:r>
                <a:rPr lang="en-US" dirty="0">
                  <a:solidFill>
                    <a:srgbClr val="0000CC"/>
                  </a:solidFill>
                </a:rPr>
                <a:t>2</a:t>
              </a:r>
            </a:p>
          </p:txBody>
        </p:sp>
      </p:grpSp>
      <p:grpSp>
        <p:nvGrpSpPr>
          <p:cNvPr id="58" name="Group 93"/>
          <p:cNvGrpSpPr>
            <a:grpSpLocks/>
          </p:cNvGrpSpPr>
          <p:nvPr/>
        </p:nvGrpSpPr>
        <p:grpSpPr bwMode="auto">
          <a:xfrm>
            <a:off x="228600" y="5105400"/>
            <a:ext cx="2667000" cy="381000"/>
            <a:chOff x="228600" y="5105400"/>
            <a:chExt cx="2667000" cy="381000"/>
          </a:xfrm>
        </p:grpSpPr>
        <p:pic>
          <p:nvPicPr>
            <p:cNvPr id="59" name="Picture 28" descr="green_button.gif"/>
            <p:cNvPicPr>
              <a:picLocks noChangeAspect="1"/>
            </p:cNvPicPr>
            <p:nvPr/>
          </p:nvPicPr>
          <p:blipFill>
            <a:blip r:embed="rId5" cstate="print"/>
            <a:srcRect/>
            <a:stretch>
              <a:fillRect/>
            </a:stretch>
          </p:blipFill>
          <p:spPr bwMode="auto">
            <a:xfrm>
              <a:off x="2057400" y="5105400"/>
              <a:ext cx="381000" cy="381000"/>
            </a:xfrm>
            <a:prstGeom prst="rect">
              <a:avLst/>
            </a:prstGeom>
            <a:noFill/>
            <a:ln w="9525">
              <a:noFill/>
              <a:miter lim="800000"/>
              <a:headEnd/>
              <a:tailEnd/>
            </a:ln>
          </p:spPr>
        </p:pic>
        <p:pic>
          <p:nvPicPr>
            <p:cNvPr id="60" name="Picture 35" descr="yellow_button.gif"/>
            <p:cNvPicPr>
              <a:picLocks noChangeAspect="1"/>
            </p:cNvPicPr>
            <p:nvPr/>
          </p:nvPicPr>
          <p:blipFill>
            <a:blip r:embed="rId4" cstate="print"/>
            <a:srcRect/>
            <a:stretch>
              <a:fillRect/>
            </a:stretch>
          </p:blipFill>
          <p:spPr bwMode="auto">
            <a:xfrm>
              <a:off x="1600200" y="5105400"/>
              <a:ext cx="381000" cy="381000"/>
            </a:xfrm>
            <a:prstGeom prst="rect">
              <a:avLst/>
            </a:prstGeom>
            <a:noFill/>
            <a:ln w="9525">
              <a:noFill/>
              <a:miter lim="800000"/>
              <a:headEnd/>
              <a:tailEnd/>
            </a:ln>
          </p:spPr>
        </p:pic>
        <p:pic>
          <p:nvPicPr>
            <p:cNvPr id="61" name="Picture 36" descr="red_button.gif"/>
            <p:cNvPicPr>
              <a:picLocks noChangeAspect="1"/>
            </p:cNvPicPr>
            <p:nvPr/>
          </p:nvPicPr>
          <p:blipFill>
            <a:blip r:embed="rId6" cstate="print"/>
            <a:srcRect/>
            <a:stretch>
              <a:fillRect/>
            </a:stretch>
          </p:blipFill>
          <p:spPr bwMode="auto">
            <a:xfrm>
              <a:off x="1143000" y="5105400"/>
              <a:ext cx="381000" cy="381000"/>
            </a:xfrm>
            <a:prstGeom prst="rect">
              <a:avLst/>
            </a:prstGeom>
            <a:noFill/>
            <a:ln w="9525">
              <a:noFill/>
              <a:miter lim="800000"/>
              <a:headEnd/>
              <a:tailEnd/>
            </a:ln>
          </p:spPr>
        </p:pic>
        <p:sp>
          <p:nvSpPr>
            <p:cNvPr id="62" name="TextBox 37"/>
            <p:cNvSpPr txBox="1">
              <a:spLocks noChangeArrowheads="1"/>
            </p:cNvSpPr>
            <p:nvPr/>
          </p:nvSpPr>
          <p:spPr bwMode="auto">
            <a:xfrm>
              <a:off x="228600" y="5181600"/>
              <a:ext cx="838200" cy="276999"/>
            </a:xfrm>
            <a:prstGeom prst="rect">
              <a:avLst/>
            </a:prstGeom>
            <a:noFill/>
            <a:ln w="9525">
              <a:noFill/>
              <a:miter lim="800000"/>
              <a:headEnd/>
              <a:tailEnd/>
            </a:ln>
          </p:spPr>
          <p:txBody>
            <a:bodyPr>
              <a:spAutoFit/>
            </a:bodyPr>
            <a:lstStyle/>
            <a:p>
              <a:r>
                <a:rPr lang="en-US" sz="1200"/>
                <a:t>Guess #3</a:t>
              </a:r>
            </a:p>
          </p:txBody>
        </p:sp>
        <p:pic>
          <p:nvPicPr>
            <p:cNvPr id="63" name="Picture 38" descr="blue_button.gif"/>
            <p:cNvPicPr>
              <a:picLocks noChangeAspect="1"/>
            </p:cNvPicPr>
            <p:nvPr/>
          </p:nvPicPr>
          <p:blipFill>
            <a:blip r:embed="rId3" cstate="print"/>
            <a:srcRect/>
            <a:stretch>
              <a:fillRect/>
            </a:stretch>
          </p:blipFill>
          <p:spPr bwMode="auto">
            <a:xfrm>
              <a:off x="2514600" y="5105400"/>
              <a:ext cx="381000" cy="381000"/>
            </a:xfrm>
            <a:prstGeom prst="rect">
              <a:avLst/>
            </a:prstGeom>
            <a:noFill/>
            <a:ln w="9525">
              <a:noFill/>
              <a:miter lim="800000"/>
              <a:headEnd/>
              <a:tailEnd/>
            </a:ln>
          </p:spPr>
        </p:pic>
      </p:grpSp>
      <p:grpSp>
        <p:nvGrpSpPr>
          <p:cNvPr id="64" name="Group 94"/>
          <p:cNvGrpSpPr>
            <a:grpSpLocks/>
          </p:cNvGrpSpPr>
          <p:nvPr/>
        </p:nvGrpSpPr>
        <p:grpSpPr bwMode="auto">
          <a:xfrm>
            <a:off x="3200400" y="5105400"/>
            <a:ext cx="1143000" cy="369888"/>
            <a:chOff x="3200400" y="5105400"/>
            <a:chExt cx="1143000" cy="369332"/>
          </a:xfrm>
        </p:grpSpPr>
        <p:sp>
          <p:nvSpPr>
            <p:cNvPr id="65" name="TextBox 40"/>
            <p:cNvSpPr txBox="1">
              <a:spLocks noChangeArrowheads="1"/>
            </p:cNvSpPr>
            <p:nvPr/>
          </p:nvSpPr>
          <p:spPr bwMode="auto">
            <a:xfrm>
              <a:off x="3200400" y="5105400"/>
              <a:ext cx="533400" cy="369332"/>
            </a:xfrm>
            <a:prstGeom prst="rect">
              <a:avLst/>
            </a:prstGeom>
            <a:noFill/>
            <a:ln w="9525">
              <a:noFill/>
              <a:miter lim="800000"/>
              <a:headEnd/>
              <a:tailEnd/>
            </a:ln>
          </p:spPr>
          <p:txBody>
            <a:bodyPr>
              <a:spAutoFit/>
            </a:bodyPr>
            <a:lstStyle/>
            <a:p>
              <a:r>
                <a:rPr lang="en-US" dirty="0">
                  <a:solidFill>
                    <a:srgbClr val="C00000"/>
                  </a:solidFill>
                </a:rPr>
                <a:t>2</a:t>
              </a:r>
            </a:p>
          </p:txBody>
        </p:sp>
        <p:sp>
          <p:nvSpPr>
            <p:cNvPr id="66" name="TextBox 41"/>
            <p:cNvSpPr txBox="1">
              <a:spLocks noChangeArrowheads="1"/>
            </p:cNvSpPr>
            <p:nvPr/>
          </p:nvSpPr>
          <p:spPr bwMode="auto">
            <a:xfrm>
              <a:off x="3810000" y="5105400"/>
              <a:ext cx="533400" cy="369332"/>
            </a:xfrm>
            <a:prstGeom prst="rect">
              <a:avLst/>
            </a:prstGeom>
            <a:noFill/>
            <a:ln w="9525">
              <a:noFill/>
              <a:miter lim="800000"/>
              <a:headEnd/>
              <a:tailEnd/>
            </a:ln>
          </p:spPr>
          <p:txBody>
            <a:bodyPr>
              <a:spAutoFit/>
            </a:bodyPr>
            <a:lstStyle/>
            <a:p>
              <a:r>
                <a:rPr lang="en-US" dirty="0">
                  <a:solidFill>
                    <a:srgbClr val="0000CC"/>
                  </a:solidFill>
                </a:rPr>
                <a:t>2</a:t>
              </a:r>
            </a:p>
          </p:txBody>
        </p:sp>
      </p:grpSp>
      <p:grpSp>
        <p:nvGrpSpPr>
          <p:cNvPr id="67" name="Group 95"/>
          <p:cNvGrpSpPr>
            <a:grpSpLocks/>
          </p:cNvGrpSpPr>
          <p:nvPr/>
        </p:nvGrpSpPr>
        <p:grpSpPr bwMode="auto">
          <a:xfrm>
            <a:off x="228600" y="5715000"/>
            <a:ext cx="2667000" cy="381000"/>
            <a:chOff x="228600" y="5715000"/>
            <a:chExt cx="2667000" cy="381000"/>
          </a:xfrm>
        </p:grpSpPr>
        <p:pic>
          <p:nvPicPr>
            <p:cNvPr id="68" name="Picture 42" descr="green_button.gif"/>
            <p:cNvPicPr>
              <a:picLocks noChangeAspect="1"/>
            </p:cNvPicPr>
            <p:nvPr/>
          </p:nvPicPr>
          <p:blipFill>
            <a:blip r:embed="rId5" cstate="print"/>
            <a:srcRect/>
            <a:stretch>
              <a:fillRect/>
            </a:stretch>
          </p:blipFill>
          <p:spPr bwMode="auto">
            <a:xfrm>
              <a:off x="2057400" y="5715000"/>
              <a:ext cx="381000" cy="381000"/>
            </a:xfrm>
            <a:prstGeom prst="rect">
              <a:avLst/>
            </a:prstGeom>
            <a:noFill/>
            <a:ln w="9525">
              <a:noFill/>
              <a:miter lim="800000"/>
              <a:headEnd/>
              <a:tailEnd/>
            </a:ln>
          </p:spPr>
        </p:pic>
        <p:pic>
          <p:nvPicPr>
            <p:cNvPr id="69" name="Picture 43" descr="yellow_button.gif"/>
            <p:cNvPicPr>
              <a:picLocks noChangeAspect="1"/>
            </p:cNvPicPr>
            <p:nvPr/>
          </p:nvPicPr>
          <p:blipFill>
            <a:blip r:embed="rId4" cstate="print"/>
            <a:srcRect/>
            <a:stretch>
              <a:fillRect/>
            </a:stretch>
          </p:blipFill>
          <p:spPr bwMode="auto">
            <a:xfrm>
              <a:off x="1600200" y="5715000"/>
              <a:ext cx="381000" cy="381000"/>
            </a:xfrm>
            <a:prstGeom prst="rect">
              <a:avLst/>
            </a:prstGeom>
            <a:noFill/>
            <a:ln w="9525">
              <a:noFill/>
              <a:miter lim="800000"/>
              <a:headEnd/>
              <a:tailEnd/>
            </a:ln>
          </p:spPr>
        </p:pic>
        <p:pic>
          <p:nvPicPr>
            <p:cNvPr id="70" name="Picture 44" descr="red_button.gif"/>
            <p:cNvPicPr>
              <a:picLocks noChangeAspect="1"/>
            </p:cNvPicPr>
            <p:nvPr/>
          </p:nvPicPr>
          <p:blipFill>
            <a:blip r:embed="rId6" cstate="print"/>
            <a:srcRect/>
            <a:stretch>
              <a:fillRect/>
            </a:stretch>
          </p:blipFill>
          <p:spPr bwMode="auto">
            <a:xfrm>
              <a:off x="2514600" y="5715000"/>
              <a:ext cx="381000" cy="381000"/>
            </a:xfrm>
            <a:prstGeom prst="rect">
              <a:avLst/>
            </a:prstGeom>
            <a:noFill/>
            <a:ln w="9525">
              <a:noFill/>
              <a:miter lim="800000"/>
              <a:headEnd/>
              <a:tailEnd/>
            </a:ln>
          </p:spPr>
        </p:pic>
        <p:sp>
          <p:nvSpPr>
            <p:cNvPr id="71" name="TextBox 45"/>
            <p:cNvSpPr txBox="1">
              <a:spLocks noChangeArrowheads="1"/>
            </p:cNvSpPr>
            <p:nvPr/>
          </p:nvSpPr>
          <p:spPr bwMode="auto">
            <a:xfrm>
              <a:off x="228600" y="5791200"/>
              <a:ext cx="838200" cy="276999"/>
            </a:xfrm>
            <a:prstGeom prst="rect">
              <a:avLst/>
            </a:prstGeom>
            <a:noFill/>
            <a:ln w="9525">
              <a:noFill/>
              <a:miter lim="800000"/>
              <a:headEnd/>
              <a:tailEnd/>
            </a:ln>
          </p:spPr>
          <p:txBody>
            <a:bodyPr>
              <a:spAutoFit/>
            </a:bodyPr>
            <a:lstStyle/>
            <a:p>
              <a:r>
                <a:rPr lang="en-US" sz="1200"/>
                <a:t>Guess #4</a:t>
              </a:r>
            </a:p>
          </p:txBody>
        </p:sp>
        <p:pic>
          <p:nvPicPr>
            <p:cNvPr id="72" name="Picture 46" descr="blue_button.gif"/>
            <p:cNvPicPr>
              <a:picLocks noChangeAspect="1"/>
            </p:cNvPicPr>
            <p:nvPr/>
          </p:nvPicPr>
          <p:blipFill>
            <a:blip r:embed="rId3" cstate="print"/>
            <a:srcRect/>
            <a:stretch>
              <a:fillRect/>
            </a:stretch>
          </p:blipFill>
          <p:spPr bwMode="auto">
            <a:xfrm>
              <a:off x="1143000" y="5715000"/>
              <a:ext cx="381000" cy="381000"/>
            </a:xfrm>
            <a:prstGeom prst="rect">
              <a:avLst/>
            </a:prstGeom>
            <a:noFill/>
            <a:ln w="9525">
              <a:noFill/>
              <a:miter lim="800000"/>
              <a:headEnd/>
              <a:tailEnd/>
            </a:ln>
          </p:spPr>
        </p:pic>
      </p:grpSp>
      <p:grpSp>
        <p:nvGrpSpPr>
          <p:cNvPr id="73" name="Group 96"/>
          <p:cNvGrpSpPr>
            <a:grpSpLocks/>
          </p:cNvGrpSpPr>
          <p:nvPr/>
        </p:nvGrpSpPr>
        <p:grpSpPr bwMode="auto">
          <a:xfrm>
            <a:off x="3200400" y="5715000"/>
            <a:ext cx="1143000" cy="369888"/>
            <a:chOff x="3200400" y="5715000"/>
            <a:chExt cx="1143000" cy="369332"/>
          </a:xfrm>
        </p:grpSpPr>
        <p:sp>
          <p:nvSpPr>
            <p:cNvPr id="74" name="TextBox 47"/>
            <p:cNvSpPr txBox="1">
              <a:spLocks noChangeArrowheads="1"/>
            </p:cNvSpPr>
            <p:nvPr/>
          </p:nvSpPr>
          <p:spPr bwMode="auto">
            <a:xfrm>
              <a:off x="3200400" y="5715000"/>
              <a:ext cx="533400" cy="369332"/>
            </a:xfrm>
            <a:prstGeom prst="rect">
              <a:avLst/>
            </a:prstGeom>
            <a:noFill/>
            <a:ln w="9525">
              <a:noFill/>
              <a:miter lim="800000"/>
              <a:headEnd/>
              <a:tailEnd/>
            </a:ln>
          </p:spPr>
          <p:txBody>
            <a:bodyPr>
              <a:spAutoFit/>
            </a:bodyPr>
            <a:lstStyle/>
            <a:p>
              <a:r>
                <a:rPr lang="en-US" dirty="0">
                  <a:solidFill>
                    <a:srgbClr val="C00000"/>
                  </a:solidFill>
                </a:rPr>
                <a:t>4</a:t>
              </a:r>
            </a:p>
          </p:txBody>
        </p:sp>
        <p:sp>
          <p:nvSpPr>
            <p:cNvPr id="75" name="TextBox 48"/>
            <p:cNvSpPr txBox="1">
              <a:spLocks noChangeArrowheads="1"/>
            </p:cNvSpPr>
            <p:nvPr/>
          </p:nvSpPr>
          <p:spPr bwMode="auto">
            <a:xfrm>
              <a:off x="3810000" y="5715000"/>
              <a:ext cx="533400" cy="369332"/>
            </a:xfrm>
            <a:prstGeom prst="rect">
              <a:avLst/>
            </a:prstGeom>
            <a:noFill/>
            <a:ln w="9525">
              <a:noFill/>
              <a:miter lim="800000"/>
              <a:headEnd/>
              <a:tailEnd/>
            </a:ln>
          </p:spPr>
          <p:txBody>
            <a:bodyPr>
              <a:spAutoFit/>
            </a:bodyPr>
            <a:lstStyle/>
            <a:p>
              <a:r>
                <a:rPr lang="en-US" dirty="0">
                  <a:solidFill>
                    <a:srgbClr val="0000CC"/>
                  </a:solidFill>
                </a:rPr>
                <a:t>0</a:t>
              </a:r>
            </a:p>
          </p:txBody>
        </p:sp>
      </p:grpSp>
      <p:cxnSp>
        <p:nvCxnSpPr>
          <p:cNvPr id="76" name="Straight Connector 75"/>
          <p:cNvCxnSpPr>
            <a:cxnSpLocks noChangeShapeType="1"/>
          </p:cNvCxnSpPr>
          <p:nvPr/>
        </p:nvCxnSpPr>
        <p:spPr bwMode="auto">
          <a:xfrm rot="5400000">
            <a:off x="3048000" y="4648200"/>
            <a:ext cx="3048000" cy="0"/>
          </a:xfrm>
          <a:prstGeom prst="line">
            <a:avLst/>
          </a:prstGeom>
          <a:noFill/>
          <a:ln w="19050" cap="sq" algn="ctr">
            <a:solidFill>
              <a:schemeClr val="tx1"/>
            </a:solidFill>
            <a:round/>
            <a:headEnd type="none" w="sm" len="sm"/>
            <a:tailEnd type="none" w="sm" len="sm"/>
          </a:ln>
        </p:spPr>
      </p:cxnSp>
      <p:grpSp>
        <p:nvGrpSpPr>
          <p:cNvPr id="77" name="Group 103"/>
          <p:cNvGrpSpPr>
            <a:grpSpLocks/>
          </p:cNvGrpSpPr>
          <p:nvPr/>
        </p:nvGrpSpPr>
        <p:grpSpPr bwMode="auto">
          <a:xfrm>
            <a:off x="4724400" y="3886200"/>
            <a:ext cx="2667000" cy="381000"/>
            <a:chOff x="4724400" y="3886200"/>
            <a:chExt cx="2667000" cy="381000"/>
          </a:xfrm>
        </p:grpSpPr>
        <p:pic>
          <p:nvPicPr>
            <p:cNvPr id="78" name="Picture 53" descr="green_button.gif"/>
            <p:cNvPicPr>
              <a:picLocks noChangeAspect="1"/>
            </p:cNvPicPr>
            <p:nvPr/>
          </p:nvPicPr>
          <p:blipFill>
            <a:blip r:embed="rId5" cstate="print"/>
            <a:srcRect/>
            <a:stretch>
              <a:fillRect/>
            </a:stretch>
          </p:blipFill>
          <p:spPr bwMode="auto">
            <a:xfrm>
              <a:off x="6096000" y="3886200"/>
              <a:ext cx="381000" cy="381000"/>
            </a:xfrm>
            <a:prstGeom prst="rect">
              <a:avLst/>
            </a:prstGeom>
            <a:noFill/>
            <a:ln w="9525">
              <a:noFill/>
              <a:miter lim="800000"/>
              <a:headEnd/>
              <a:tailEnd/>
            </a:ln>
          </p:spPr>
        </p:pic>
        <p:sp>
          <p:nvSpPr>
            <p:cNvPr id="79" name="TextBox 57"/>
            <p:cNvSpPr txBox="1">
              <a:spLocks noChangeArrowheads="1"/>
            </p:cNvSpPr>
            <p:nvPr/>
          </p:nvSpPr>
          <p:spPr bwMode="auto">
            <a:xfrm>
              <a:off x="4724400" y="3962400"/>
              <a:ext cx="838200" cy="276999"/>
            </a:xfrm>
            <a:prstGeom prst="rect">
              <a:avLst/>
            </a:prstGeom>
            <a:noFill/>
            <a:ln w="9525">
              <a:noFill/>
              <a:miter lim="800000"/>
              <a:headEnd/>
              <a:tailEnd/>
            </a:ln>
          </p:spPr>
          <p:txBody>
            <a:bodyPr>
              <a:spAutoFit/>
            </a:bodyPr>
            <a:lstStyle/>
            <a:p>
              <a:r>
                <a:rPr lang="en-US" sz="1200"/>
                <a:t>Guess #1</a:t>
              </a:r>
            </a:p>
          </p:txBody>
        </p:sp>
        <p:pic>
          <p:nvPicPr>
            <p:cNvPr id="80" name="Picture 62" descr="green_button.gif"/>
            <p:cNvPicPr>
              <a:picLocks noChangeAspect="1"/>
            </p:cNvPicPr>
            <p:nvPr/>
          </p:nvPicPr>
          <p:blipFill>
            <a:blip r:embed="rId5" cstate="print"/>
            <a:srcRect/>
            <a:stretch>
              <a:fillRect/>
            </a:stretch>
          </p:blipFill>
          <p:spPr bwMode="auto">
            <a:xfrm>
              <a:off x="6553200" y="3886200"/>
              <a:ext cx="381000" cy="381000"/>
            </a:xfrm>
            <a:prstGeom prst="rect">
              <a:avLst/>
            </a:prstGeom>
            <a:noFill/>
            <a:ln w="9525">
              <a:noFill/>
              <a:miter lim="800000"/>
              <a:headEnd/>
              <a:tailEnd/>
            </a:ln>
          </p:spPr>
        </p:pic>
        <p:pic>
          <p:nvPicPr>
            <p:cNvPr id="81" name="Picture 63" descr="red_button.gif"/>
            <p:cNvPicPr>
              <a:picLocks noChangeAspect="1"/>
            </p:cNvPicPr>
            <p:nvPr/>
          </p:nvPicPr>
          <p:blipFill>
            <a:blip r:embed="rId6" cstate="print"/>
            <a:srcRect/>
            <a:stretch>
              <a:fillRect/>
            </a:stretch>
          </p:blipFill>
          <p:spPr bwMode="auto">
            <a:xfrm>
              <a:off x="7010400" y="3886200"/>
              <a:ext cx="381000" cy="381000"/>
            </a:xfrm>
            <a:prstGeom prst="rect">
              <a:avLst/>
            </a:prstGeom>
            <a:noFill/>
            <a:ln w="9525">
              <a:noFill/>
              <a:miter lim="800000"/>
              <a:headEnd/>
              <a:tailEnd/>
            </a:ln>
          </p:spPr>
        </p:pic>
        <p:pic>
          <p:nvPicPr>
            <p:cNvPr id="82" name="Picture 64" descr="magenta_button.gif"/>
            <p:cNvPicPr>
              <a:picLocks noChangeAspect="1"/>
            </p:cNvPicPr>
            <p:nvPr/>
          </p:nvPicPr>
          <p:blipFill>
            <a:blip r:embed="rId7" cstate="print"/>
            <a:srcRect/>
            <a:stretch>
              <a:fillRect/>
            </a:stretch>
          </p:blipFill>
          <p:spPr bwMode="auto">
            <a:xfrm>
              <a:off x="5638800" y="3886200"/>
              <a:ext cx="381000" cy="381000"/>
            </a:xfrm>
            <a:prstGeom prst="rect">
              <a:avLst/>
            </a:prstGeom>
            <a:noFill/>
            <a:ln w="9525">
              <a:noFill/>
              <a:miter lim="800000"/>
              <a:headEnd/>
              <a:tailEnd/>
            </a:ln>
          </p:spPr>
        </p:pic>
      </p:grpSp>
      <p:grpSp>
        <p:nvGrpSpPr>
          <p:cNvPr id="83" name="Group 104"/>
          <p:cNvGrpSpPr>
            <a:grpSpLocks/>
          </p:cNvGrpSpPr>
          <p:nvPr/>
        </p:nvGrpSpPr>
        <p:grpSpPr bwMode="auto">
          <a:xfrm>
            <a:off x="7696200" y="3886200"/>
            <a:ext cx="1143000" cy="369888"/>
            <a:chOff x="7696200" y="3886200"/>
            <a:chExt cx="1143000" cy="369332"/>
          </a:xfrm>
        </p:grpSpPr>
        <p:sp>
          <p:nvSpPr>
            <p:cNvPr id="84" name="TextBox 70"/>
            <p:cNvSpPr txBox="1">
              <a:spLocks noChangeArrowheads="1"/>
            </p:cNvSpPr>
            <p:nvPr/>
          </p:nvSpPr>
          <p:spPr bwMode="auto">
            <a:xfrm>
              <a:off x="7696200" y="3886200"/>
              <a:ext cx="533400" cy="369332"/>
            </a:xfrm>
            <a:prstGeom prst="rect">
              <a:avLst/>
            </a:prstGeom>
            <a:noFill/>
            <a:ln w="9525">
              <a:noFill/>
              <a:miter lim="800000"/>
              <a:headEnd/>
              <a:tailEnd/>
            </a:ln>
          </p:spPr>
          <p:txBody>
            <a:bodyPr>
              <a:spAutoFit/>
            </a:bodyPr>
            <a:lstStyle/>
            <a:p>
              <a:r>
                <a:rPr lang="en-US" dirty="0">
                  <a:solidFill>
                    <a:srgbClr val="C00000"/>
                  </a:solidFill>
                </a:rPr>
                <a:t>1</a:t>
              </a:r>
            </a:p>
          </p:txBody>
        </p:sp>
        <p:sp>
          <p:nvSpPr>
            <p:cNvPr id="85" name="TextBox 71"/>
            <p:cNvSpPr txBox="1">
              <a:spLocks noChangeArrowheads="1"/>
            </p:cNvSpPr>
            <p:nvPr/>
          </p:nvSpPr>
          <p:spPr bwMode="auto">
            <a:xfrm>
              <a:off x="8305800" y="3886200"/>
              <a:ext cx="533400" cy="369332"/>
            </a:xfrm>
            <a:prstGeom prst="rect">
              <a:avLst/>
            </a:prstGeom>
            <a:noFill/>
            <a:ln w="9525">
              <a:noFill/>
              <a:miter lim="800000"/>
              <a:headEnd/>
              <a:tailEnd/>
            </a:ln>
          </p:spPr>
          <p:txBody>
            <a:bodyPr>
              <a:spAutoFit/>
            </a:bodyPr>
            <a:lstStyle/>
            <a:p>
              <a:r>
                <a:rPr lang="en-US" dirty="0">
                  <a:solidFill>
                    <a:srgbClr val="0000CC"/>
                  </a:solidFill>
                </a:rPr>
                <a:t>0</a:t>
              </a:r>
            </a:p>
          </p:txBody>
        </p:sp>
      </p:grpSp>
      <p:grpSp>
        <p:nvGrpSpPr>
          <p:cNvPr id="86" name="Group 106"/>
          <p:cNvGrpSpPr>
            <a:grpSpLocks/>
          </p:cNvGrpSpPr>
          <p:nvPr/>
        </p:nvGrpSpPr>
        <p:grpSpPr bwMode="auto">
          <a:xfrm>
            <a:off x="7696200" y="4495800"/>
            <a:ext cx="1143000" cy="369888"/>
            <a:chOff x="7696200" y="4495800"/>
            <a:chExt cx="1143000" cy="369332"/>
          </a:xfrm>
        </p:grpSpPr>
        <p:sp>
          <p:nvSpPr>
            <p:cNvPr id="87" name="TextBox 72"/>
            <p:cNvSpPr txBox="1">
              <a:spLocks noChangeArrowheads="1"/>
            </p:cNvSpPr>
            <p:nvPr/>
          </p:nvSpPr>
          <p:spPr bwMode="auto">
            <a:xfrm>
              <a:off x="7696200" y="4495800"/>
              <a:ext cx="533400" cy="369332"/>
            </a:xfrm>
            <a:prstGeom prst="rect">
              <a:avLst/>
            </a:prstGeom>
            <a:noFill/>
            <a:ln w="9525">
              <a:noFill/>
              <a:miter lim="800000"/>
              <a:headEnd/>
              <a:tailEnd/>
            </a:ln>
          </p:spPr>
          <p:txBody>
            <a:bodyPr>
              <a:spAutoFit/>
            </a:bodyPr>
            <a:lstStyle/>
            <a:p>
              <a:r>
                <a:rPr lang="en-US" dirty="0">
                  <a:solidFill>
                    <a:srgbClr val="C00000"/>
                  </a:solidFill>
                </a:rPr>
                <a:t>0</a:t>
              </a:r>
            </a:p>
          </p:txBody>
        </p:sp>
        <p:sp>
          <p:nvSpPr>
            <p:cNvPr id="88" name="TextBox 73"/>
            <p:cNvSpPr txBox="1">
              <a:spLocks noChangeArrowheads="1"/>
            </p:cNvSpPr>
            <p:nvPr/>
          </p:nvSpPr>
          <p:spPr bwMode="auto">
            <a:xfrm>
              <a:off x="8305800" y="4495800"/>
              <a:ext cx="533400" cy="369332"/>
            </a:xfrm>
            <a:prstGeom prst="rect">
              <a:avLst/>
            </a:prstGeom>
            <a:noFill/>
            <a:ln w="9525">
              <a:noFill/>
              <a:miter lim="800000"/>
              <a:headEnd/>
              <a:tailEnd/>
            </a:ln>
          </p:spPr>
          <p:txBody>
            <a:bodyPr>
              <a:spAutoFit/>
            </a:bodyPr>
            <a:lstStyle/>
            <a:p>
              <a:r>
                <a:rPr lang="en-US" dirty="0">
                  <a:solidFill>
                    <a:srgbClr val="0000CC"/>
                  </a:solidFill>
                </a:rPr>
                <a:t>1</a:t>
              </a:r>
            </a:p>
          </p:txBody>
        </p:sp>
      </p:grpSp>
      <p:grpSp>
        <p:nvGrpSpPr>
          <p:cNvPr id="89" name="Group 108"/>
          <p:cNvGrpSpPr>
            <a:grpSpLocks/>
          </p:cNvGrpSpPr>
          <p:nvPr/>
        </p:nvGrpSpPr>
        <p:grpSpPr bwMode="auto">
          <a:xfrm>
            <a:off x="7696200" y="5105400"/>
            <a:ext cx="1143000" cy="369888"/>
            <a:chOff x="7696200" y="5105400"/>
            <a:chExt cx="1143000" cy="369332"/>
          </a:xfrm>
        </p:grpSpPr>
        <p:sp>
          <p:nvSpPr>
            <p:cNvPr id="90" name="TextBox 78"/>
            <p:cNvSpPr txBox="1">
              <a:spLocks noChangeArrowheads="1"/>
            </p:cNvSpPr>
            <p:nvPr/>
          </p:nvSpPr>
          <p:spPr bwMode="auto">
            <a:xfrm>
              <a:off x="7696200" y="5105400"/>
              <a:ext cx="533400" cy="369332"/>
            </a:xfrm>
            <a:prstGeom prst="rect">
              <a:avLst/>
            </a:prstGeom>
            <a:noFill/>
            <a:ln w="9525">
              <a:noFill/>
              <a:miter lim="800000"/>
              <a:headEnd/>
              <a:tailEnd/>
            </a:ln>
          </p:spPr>
          <p:txBody>
            <a:bodyPr>
              <a:spAutoFit/>
            </a:bodyPr>
            <a:lstStyle/>
            <a:p>
              <a:r>
                <a:rPr lang="en-US" dirty="0">
                  <a:solidFill>
                    <a:srgbClr val="C00000"/>
                  </a:solidFill>
                </a:rPr>
                <a:t>1</a:t>
              </a:r>
            </a:p>
          </p:txBody>
        </p:sp>
        <p:sp>
          <p:nvSpPr>
            <p:cNvPr id="91" name="TextBox 79"/>
            <p:cNvSpPr txBox="1">
              <a:spLocks noChangeArrowheads="1"/>
            </p:cNvSpPr>
            <p:nvPr/>
          </p:nvSpPr>
          <p:spPr bwMode="auto">
            <a:xfrm>
              <a:off x="8305800" y="5105400"/>
              <a:ext cx="533400" cy="369332"/>
            </a:xfrm>
            <a:prstGeom prst="rect">
              <a:avLst/>
            </a:prstGeom>
            <a:noFill/>
            <a:ln w="9525">
              <a:noFill/>
              <a:miter lim="800000"/>
              <a:headEnd/>
              <a:tailEnd/>
            </a:ln>
          </p:spPr>
          <p:txBody>
            <a:bodyPr>
              <a:spAutoFit/>
            </a:bodyPr>
            <a:lstStyle/>
            <a:p>
              <a:r>
                <a:rPr lang="en-US" dirty="0">
                  <a:solidFill>
                    <a:srgbClr val="0000CC"/>
                  </a:solidFill>
                </a:rPr>
                <a:t>0</a:t>
              </a:r>
            </a:p>
          </p:txBody>
        </p:sp>
      </p:grpSp>
      <p:grpSp>
        <p:nvGrpSpPr>
          <p:cNvPr id="92" name="Group 110"/>
          <p:cNvGrpSpPr>
            <a:grpSpLocks/>
          </p:cNvGrpSpPr>
          <p:nvPr/>
        </p:nvGrpSpPr>
        <p:grpSpPr bwMode="auto">
          <a:xfrm>
            <a:off x="7696200" y="5715000"/>
            <a:ext cx="1143000" cy="369888"/>
            <a:chOff x="7696200" y="5715000"/>
            <a:chExt cx="1143000" cy="369332"/>
          </a:xfrm>
        </p:grpSpPr>
        <p:sp>
          <p:nvSpPr>
            <p:cNvPr id="93" name="TextBox 85"/>
            <p:cNvSpPr txBox="1">
              <a:spLocks noChangeArrowheads="1"/>
            </p:cNvSpPr>
            <p:nvPr/>
          </p:nvSpPr>
          <p:spPr bwMode="auto">
            <a:xfrm>
              <a:off x="7696200" y="5715000"/>
              <a:ext cx="533400" cy="369332"/>
            </a:xfrm>
            <a:prstGeom prst="rect">
              <a:avLst/>
            </a:prstGeom>
            <a:noFill/>
            <a:ln w="9525">
              <a:noFill/>
              <a:miter lim="800000"/>
              <a:headEnd/>
              <a:tailEnd/>
            </a:ln>
          </p:spPr>
          <p:txBody>
            <a:bodyPr>
              <a:spAutoFit/>
            </a:bodyPr>
            <a:lstStyle/>
            <a:p>
              <a:r>
                <a:rPr lang="en-US" dirty="0">
                  <a:solidFill>
                    <a:srgbClr val="C00000"/>
                  </a:solidFill>
                </a:rPr>
                <a:t>1</a:t>
              </a:r>
            </a:p>
          </p:txBody>
        </p:sp>
        <p:sp>
          <p:nvSpPr>
            <p:cNvPr id="94" name="TextBox 86"/>
            <p:cNvSpPr txBox="1">
              <a:spLocks noChangeArrowheads="1"/>
            </p:cNvSpPr>
            <p:nvPr/>
          </p:nvSpPr>
          <p:spPr bwMode="auto">
            <a:xfrm>
              <a:off x="8305800" y="5715000"/>
              <a:ext cx="533400" cy="369332"/>
            </a:xfrm>
            <a:prstGeom prst="rect">
              <a:avLst/>
            </a:prstGeom>
            <a:noFill/>
            <a:ln w="9525">
              <a:noFill/>
              <a:miter lim="800000"/>
              <a:headEnd/>
              <a:tailEnd/>
            </a:ln>
          </p:spPr>
          <p:txBody>
            <a:bodyPr>
              <a:spAutoFit/>
            </a:bodyPr>
            <a:lstStyle/>
            <a:p>
              <a:r>
                <a:rPr lang="en-US" dirty="0">
                  <a:solidFill>
                    <a:srgbClr val="0000CC"/>
                  </a:solidFill>
                </a:rPr>
                <a:t>1</a:t>
              </a:r>
            </a:p>
          </p:txBody>
        </p:sp>
      </p:grpSp>
      <p:grpSp>
        <p:nvGrpSpPr>
          <p:cNvPr id="95" name="Group 102"/>
          <p:cNvGrpSpPr>
            <a:grpSpLocks/>
          </p:cNvGrpSpPr>
          <p:nvPr/>
        </p:nvGrpSpPr>
        <p:grpSpPr bwMode="auto">
          <a:xfrm>
            <a:off x="4724400" y="3200400"/>
            <a:ext cx="4114800" cy="533400"/>
            <a:chOff x="4724400" y="3200400"/>
            <a:chExt cx="4114800" cy="533400"/>
          </a:xfrm>
        </p:grpSpPr>
        <p:pic>
          <p:nvPicPr>
            <p:cNvPr id="96" name="Picture 51" descr="blue_button.gif"/>
            <p:cNvPicPr>
              <a:picLocks noChangeAspect="1"/>
            </p:cNvPicPr>
            <p:nvPr/>
          </p:nvPicPr>
          <p:blipFill>
            <a:blip r:embed="rId3" cstate="print"/>
            <a:srcRect/>
            <a:stretch>
              <a:fillRect/>
            </a:stretch>
          </p:blipFill>
          <p:spPr bwMode="auto">
            <a:xfrm>
              <a:off x="5638800" y="3200400"/>
              <a:ext cx="381000" cy="381000"/>
            </a:xfrm>
            <a:prstGeom prst="rect">
              <a:avLst/>
            </a:prstGeom>
            <a:noFill/>
            <a:ln w="9525">
              <a:noFill/>
              <a:miter lim="800000"/>
              <a:headEnd/>
              <a:tailEnd/>
            </a:ln>
          </p:spPr>
        </p:pic>
        <p:pic>
          <p:nvPicPr>
            <p:cNvPr id="97" name="Picture 52" descr="yellow_button.gif"/>
            <p:cNvPicPr>
              <a:picLocks noChangeAspect="1"/>
            </p:cNvPicPr>
            <p:nvPr/>
          </p:nvPicPr>
          <p:blipFill>
            <a:blip r:embed="rId4" cstate="print"/>
            <a:srcRect/>
            <a:stretch>
              <a:fillRect/>
            </a:stretch>
          </p:blipFill>
          <p:spPr bwMode="auto">
            <a:xfrm>
              <a:off x="6096000" y="3200400"/>
              <a:ext cx="381000" cy="381000"/>
            </a:xfrm>
            <a:prstGeom prst="rect">
              <a:avLst/>
            </a:prstGeom>
            <a:noFill/>
            <a:ln w="9525">
              <a:noFill/>
              <a:miter lim="800000"/>
              <a:headEnd/>
              <a:tailEnd/>
            </a:ln>
          </p:spPr>
        </p:pic>
        <p:pic>
          <p:nvPicPr>
            <p:cNvPr id="98" name="Picture 54" descr="red_button.gif"/>
            <p:cNvPicPr>
              <a:picLocks noChangeAspect="1"/>
            </p:cNvPicPr>
            <p:nvPr/>
          </p:nvPicPr>
          <p:blipFill>
            <a:blip r:embed="rId6" cstate="print"/>
            <a:srcRect/>
            <a:stretch>
              <a:fillRect/>
            </a:stretch>
          </p:blipFill>
          <p:spPr bwMode="auto">
            <a:xfrm>
              <a:off x="7010400" y="3200400"/>
              <a:ext cx="381000" cy="381000"/>
            </a:xfrm>
            <a:prstGeom prst="rect">
              <a:avLst/>
            </a:prstGeom>
            <a:noFill/>
            <a:ln w="9525">
              <a:noFill/>
              <a:miter lim="800000"/>
              <a:headEnd/>
              <a:tailEnd/>
            </a:ln>
          </p:spPr>
        </p:pic>
        <p:sp>
          <p:nvSpPr>
            <p:cNvPr id="99" name="TextBox 55"/>
            <p:cNvSpPr txBox="1">
              <a:spLocks noChangeArrowheads="1"/>
            </p:cNvSpPr>
            <p:nvPr/>
          </p:nvSpPr>
          <p:spPr bwMode="auto">
            <a:xfrm>
              <a:off x="4724400" y="3200400"/>
              <a:ext cx="762000" cy="461665"/>
            </a:xfrm>
            <a:prstGeom prst="rect">
              <a:avLst/>
            </a:prstGeom>
            <a:noFill/>
            <a:ln w="9525">
              <a:noFill/>
              <a:miter lim="800000"/>
              <a:headEnd/>
              <a:tailEnd/>
            </a:ln>
          </p:spPr>
          <p:txBody>
            <a:bodyPr>
              <a:spAutoFit/>
            </a:bodyPr>
            <a:lstStyle/>
            <a:p>
              <a:r>
                <a:rPr lang="en-US" sz="1200"/>
                <a:t>Secret code</a:t>
              </a:r>
            </a:p>
          </p:txBody>
        </p:sp>
        <p:cxnSp>
          <p:nvCxnSpPr>
            <p:cNvPr id="100" name="Straight Connector 99"/>
            <p:cNvCxnSpPr/>
            <p:nvPr/>
          </p:nvCxnSpPr>
          <p:spPr bwMode="auto">
            <a:xfrm>
              <a:off x="4800600" y="3733800"/>
              <a:ext cx="4038600" cy="0"/>
            </a:xfrm>
            <a:prstGeom prst="line">
              <a:avLst/>
            </a:prstGeom>
            <a:solidFill>
              <a:schemeClr val="accent1"/>
            </a:solidFill>
            <a:ln w="28575" cap="sq" cmpd="sng" algn="ctr">
              <a:solidFill>
                <a:schemeClr val="bg2">
                  <a:lumMod val="20000"/>
                  <a:lumOff val="80000"/>
                </a:schemeClr>
              </a:solidFill>
              <a:prstDash val="solid"/>
              <a:round/>
              <a:headEnd type="none" w="sm" len="sm"/>
              <a:tailEnd type="none" w="sm" len="sm"/>
            </a:ln>
            <a:effectLst/>
          </p:spPr>
        </p:cxnSp>
        <p:sp>
          <p:nvSpPr>
            <p:cNvPr id="101" name="TextBox 58"/>
            <p:cNvSpPr txBox="1">
              <a:spLocks noChangeArrowheads="1"/>
            </p:cNvSpPr>
            <p:nvPr/>
          </p:nvSpPr>
          <p:spPr bwMode="auto">
            <a:xfrm>
              <a:off x="7543800" y="3200400"/>
              <a:ext cx="762000" cy="369332"/>
            </a:xfrm>
            <a:prstGeom prst="rect">
              <a:avLst/>
            </a:prstGeom>
            <a:noFill/>
            <a:ln w="9525">
              <a:noFill/>
              <a:miter lim="800000"/>
              <a:headEnd/>
              <a:tailEnd/>
            </a:ln>
          </p:spPr>
          <p:txBody>
            <a:bodyPr>
              <a:spAutoFit/>
            </a:bodyPr>
            <a:lstStyle/>
            <a:p>
              <a:r>
                <a:rPr lang="en-US" dirty="0">
                  <a:solidFill>
                    <a:srgbClr val="C00000"/>
                  </a:solidFill>
                </a:rPr>
                <a:t>Sinks</a:t>
              </a:r>
            </a:p>
          </p:txBody>
        </p:sp>
        <p:sp>
          <p:nvSpPr>
            <p:cNvPr id="102" name="TextBox 59"/>
            <p:cNvSpPr txBox="1">
              <a:spLocks noChangeArrowheads="1"/>
            </p:cNvSpPr>
            <p:nvPr/>
          </p:nvSpPr>
          <p:spPr bwMode="auto">
            <a:xfrm>
              <a:off x="8229600" y="3200400"/>
              <a:ext cx="609600" cy="369332"/>
            </a:xfrm>
            <a:prstGeom prst="rect">
              <a:avLst/>
            </a:prstGeom>
            <a:noFill/>
            <a:ln w="9525">
              <a:noFill/>
              <a:miter lim="800000"/>
              <a:headEnd/>
              <a:tailEnd/>
            </a:ln>
          </p:spPr>
          <p:txBody>
            <a:bodyPr>
              <a:spAutoFit/>
            </a:bodyPr>
            <a:lstStyle/>
            <a:p>
              <a:r>
                <a:rPr lang="en-US" dirty="0">
                  <a:solidFill>
                    <a:srgbClr val="0000CC"/>
                  </a:solidFill>
                </a:rPr>
                <a:t>Hits</a:t>
              </a:r>
            </a:p>
          </p:txBody>
        </p:sp>
        <p:pic>
          <p:nvPicPr>
            <p:cNvPr id="103" name="Picture 97" descr="blue_button.gif"/>
            <p:cNvPicPr>
              <a:picLocks noChangeAspect="1"/>
            </p:cNvPicPr>
            <p:nvPr/>
          </p:nvPicPr>
          <p:blipFill>
            <a:blip r:embed="rId3" cstate="print"/>
            <a:srcRect/>
            <a:stretch>
              <a:fillRect/>
            </a:stretch>
          </p:blipFill>
          <p:spPr bwMode="auto">
            <a:xfrm>
              <a:off x="6553200" y="3200400"/>
              <a:ext cx="381000" cy="381000"/>
            </a:xfrm>
            <a:prstGeom prst="rect">
              <a:avLst/>
            </a:prstGeom>
            <a:noFill/>
            <a:ln w="9525">
              <a:noFill/>
              <a:miter lim="800000"/>
              <a:headEnd/>
              <a:tailEnd/>
            </a:ln>
          </p:spPr>
        </p:pic>
      </p:grpSp>
      <p:grpSp>
        <p:nvGrpSpPr>
          <p:cNvPr id="104" name="Group 105"/>
          <p:cNvGrpSpPr>
            <a:grpSpLocks/>
          </p:cNvGrpSpPr>
          <p:nvPr/>
        </p:nvGrpSpPr>
        <p:grpSpPr bwMode="auto">
          <a:xfrm>
            <a:off x="4724400" y="4495800"/>
            <a:ext cx="2667000" cy="381000"/>
            <a:chOff x="4724400" y="4495800"/>
            <a:chExt cx="2667000" cy="381000"/>
          </a:xfrm>
        </p:grpSpPr>
        <p:pic>
          <p:nvPicPr>
            <p:cNvPr id="105" name="Picture 61" descr="yellow_button.gif"/>
            <p:cNvPicPr>
              <a:picLocks noChangeAspect="1"/>
            </p:cNvPicPr>
            <p:nvPr/>
          </p:nvPicPr>
          <p:blipFill>
            <a:blip r:embed="rId4" cstate="print"/>
            <a:srcRect/>
            <a:stretch>
              <a:fillRect/>
            </a:stretch>
          </p:blipFill>
          <p:spPr bwMode="auto">
            <a:xfrm>
              <a:off x="6553200" y="4495800"/>
              <a:ext cx="381000" cy="381000"/>
            </a:xfrm>
            <a:prstGeom prst="rect">
              <a:avLst/>
            </a:prstGeom>
            <a:noFill/>
            <a:ln w="9525">
              <a:noFill/>
              <a:miter lim="800000"/>
              <a:headEnd/>
              <a:tailEnd/>
            </a:ln>
          </p:spPr>
        </p:pic>
        <p:pic>
          <p:nvPicPr>
            <p:cNvPr id="106" name="Picture 65" descr="cyan_button.gif"/>
            <p:cNvPicPr>
              <a:picLocks noChangeAspect="1"/>
            </p:cNvPicPr>
            <p:nvPr/>
          </p:nvPicPr>
          <p:blipFill>
            <a:blip r:embed="rId8" cstate="print"/>
            <a:srcRect/>
            <a:stretch>
              <a:fillRect/>
            </a:stretch>
          </p:blipFill>
          <p:spPr bwMode="auto">
            <a:xfrm>
              <a:off x="6096000" y="4495800"/>
              <a:ext cx="381000" cy="381000"/>
            </a:xfrm>
            <a:prstGeom prst="rect">
              <a:avLst/>
            </a:prstGeom>
            <a:noFill/>
            <a:ln w="9525">
              <a:noFill/>
              <a:miter lim="800000"/>
              <a:headEnd/>
              <a:tailEnd/>
            </a:ln>
          </p:spPr>
        </p:pic>
        <p:sp>
          <p:nvSpPr>
            <p:cNvPr id="107" name="TextBox 66"/>
            <p:cNvSpPr txBox="1">
              <a:spLocks noChangeArrowheads="1"/>
            </p:cNvSpPr>
            <p:nvPr/>
          </p:nvSpPr>
          <p:spPr bwMode="auto">
            <a:xfrm>
              <a:off x="4724400" y="4572000"/>
              <a:ext cx="838200" cy="276999"/>
            </a:xfrm>
            <a:prstGeom prst="rect">
              <a:avLst/>
            </a:prstGeom>
            <a:noFill/>
            <a:ln w="9525">
              <a:noFill/>
              <a:miter lim="800000"/>
              <a:headEnd/>
              <a:tailEnd/>
            </a:ln>
          </p:spPr>
          <p:txBody>
            <a:bodyPr>
              <a:spAutoFit/>
            </a:bodyPr>
            <a:lstStyle/>
            <a:p>
              <a:r>
                <a:rPr lang="en-US" sz="1200"/>
                <a:t>Guess #2</a:t>
              </a:r>
            </a:p>
          </p:txBody>
        </p:sp>
        <p:pic>
          <p:nvPicPr>
            <p:cNvPr id="108" name="Picture 69" descr="cyan_button.gif"/>
            <p:cNvPicPr>
              <a:picLocks noChangeAspect="1"/>
            </p:cNvPicPr>
            <p:nvPr/>
          </p:nvPicPr>
          <p:blipFill>
            <a:blip r:embed="rId8" cstate="print"/>
            <a:srcRect/>
            <a:stretch>
              <a:fillRect/>
            </a:stretch>
          </p:blipFill>
          <p:spPr bwMode="auto">
            <a:xfrm>
              <a:off x="5638800" y="4495800"/>
              <a:ext cx="381000" cy="381000"/>
            </a:xfrm>
            <a:prstGeom prst="rect">
              <a:avLst/>
            </a:prstGeom>
            <a:noFill/>
            <a:ln w="9525">
              <a:noFill/>
              <a:miter lim="800000"/>
              <a:headEnd/>
              <a:tailEnd/>
            </a:ln>
          </p:spPr>
        </p:pic>
        <p:pic>
          <p:nvPicPr>
            <p:cNvPr id="109" name="Picture 98" descr="yellow_button.gif"/>
            <p:cNvPicPr>
              <a:picLocks noChangeAspect="1"/>
            </p:cNvPicPr>
            <p:nvPr/>
          </p:nvPicPr>
          <p:blipFill>
            <a:blip r:embed="rId4" cstate="print"/>
            <a:srcRect/>
            <a:stretch>
              <a:fillRect/>
            </a:stretch>
          </p:blipFill>
          <p:spPr bwMode="auto">
            <a:xfrm>
              <a:off x="7010400" y="4495800"/>
              <a:ext cx="381000" cy="381000"/>
            </a:xfrm>
            <a:prstGeom prst="rect">
              <a:avLst/>
            </a:prstGeom>
            <a:noFill/>
            <a:ln w="9525">
              <a:noFill/>
              <a:miter lim="800000"/>
              <a:headEnd/>
              <a:tailEnd/>
            </a:ln>
          </p:spPr>
        </p:pic>
      </p:grpSp>
      <p:grpSp>
        <p:nvGrpSpPr>
          <p:cNvPr id="110" name="Group 107"/>
          <p:cNvGrpSpPr>
            <a:grpSpLocks/>
          </p:cNvGrpSpPr>
          <p:nvPr/>
        </p:nvGrpSpPr>
        <p:grpSpPr bwMode="auto">
          <a:xfrm>
            <a:off x="4724400" y="5105400"/>
            <a:ext cx="2667000" cy="381000"/>
            <a:chOff x="4724400" y="5105400"/>
            <a:chExt cx="2667000" cy="381000"/>
          </a:xfrm>
        </p:grpSpPr>
        <p:pic>
          <p:nvPicPr>
            <p:cNvPr id="111" name="Picture 29" descr="magenta_button.gif"/>
            <p:cNvPicPr>
              <a:picLocks noChangeAspect="1"/>
            </p:cNvPicPr>
            <p:nvPr/>
          </p:nvPicPr>
          <p:blipFill>
            <a:blip r:embed="rId7" cstate="print"/>
            <a:srcRect/>
            <a:stretch>
              <a:fillRect/>
            </a:stretch>
          </p:blipFill>
          <p:spPr bwMode="auto">
            <a:xfrm>
              <a:off x="7010400" y="5105400"/>
              <a:ext cx="381000" cy="381000"/>
            </a:xfrm>
            <a:prstGeom prst="rect">
              <a:avLst/>
            </a:prstGeom>
            <a:noFill/>
            <a:ln w="9525">
              <a:noFill/>
              <a:miter lim="800000"/>
              <a:headEnd/>
              <a:tailEnd/>
            </a:ln>
          </p:spPr>
        </p:pic>
        <p:pic>
          <p:nvPicPr>
            <p:cNvPr id="112" name="Picture 68" descr="green_button.gif"/>
            <p:cNvPicPr>
              <a:picLocks noChangeAspect="1"/>
            </p:cNvPicPr>
            <p:nvPr/>
          </p:nvPicPr>
          <p:blipFill>
            <a:blip r:embed="rId5" cstate="print"/>
            <a:srcRect/>
            <a:stretch>
              <a:fillRect/>
            </a:stretch>
          </p:blipFill>
          <p:spPr bwMode="auto">
            <a:xfrm>
              <a:off x="6553200" y="5105400"/>
              <a:ext cx="381000" cy="381000"/>
            </a:xfrm>
            <a:prstGeom prst="rect">
              <a:avLst/>
            </a:prstGeom>
            <a:noFill/>
            <a:ln w="9525">
              <a:noFill/>
              <a:miter lim="800000"/>
              <a:headEnd/>
              <a:tailEnd/>
            </a:ln>
          </p:spPr>
        </p:pic>
        <p:pic>
          <p:nvPicPr>
            <p:cNvPr id="113" name="Picture 74" descr="yellow_button.gif"/>
            <p:cNvPicPr>
              <a:picLocks noChangeAspect="1"/>
            </p:cNvPicPr>
            <p:nvPr/>
          </p:nvPicPr>
          <p:blipFill>
            <a:blip r:embed="rId4" cstate="print"/>
            <a:srcRect/>
            <a:stretch>
              <a:fillRect/>
            </a:stretch>
          </p:blipFill>
          <p:spPr bwMode="auto">
            <a:xfrm>
              <a:off x="6096000" y="5105400"/>
              <a:ext cx="381000" cy="381000"/>
            </a:xfrm>
            <a:prstGeom prst="rect">
              <a:avLst/>
            </a:prstGeom>
            <a:noFill/>
            <a:ln w="9525">
              <a:noFill/>
              <a:miter lim="800000"/>
              <a:headEnd/>
              <a:tailEnd/>
            </a:ln>
          </p:spPr>
        </p:pic>
        <p:sp>
          <p:nvSpPr>
            <p:cNvPr id="114" name="TextBox 76"/>
            <p:cNvSpPr txBox="1">
              <a:spLocks noChangeArrowheads="1"/>
            </p:cNvSpPr>
            <p:nvPr/>
          </p:nvSpPr>
          <p:spPr bwMode="auto">
            <a:xfrm>
              <a:off x="4724400" y="5181600"/>
              <a:ext cx="838200" cy="276999"/>
            </a:xfrm>
            <a:prstGeom prst="rect">
              <a:avLst/>
            </a:prstGeom>
            <a:noFill/>
            <a:ln w="9525">
              <a:noFill/>
              <a:miter lim="800000"/>
              <a:headEnd/>
              <a:tailEnd/>
            </a:ln>
          </p:spPr>
          <p:txBody>
            <a:bodyPr>
              <a:spAutoFit/>
            </a:bodyPr>
            <a:lstStyle/>
            <a:p>
              <a:r>
                <a:rPr lang="en-US" sz="1200"/>
                <a:t>Guess #3</a:t>
              </a:r>
            </a:p>
          </p:txBody>
        </p:sp>
        <p:pic>
          <p:nvPicPr>
            <p:cNvPr id="115" name="Picture 99" descr="yellow_button.gif"/>
            <p:cNvPicPr>
              <a:picLocks noChangeAspect="1"/>
            </p:cNvPicPr>
            <p:nvPr/>
          </p:nvPicPr>
          <p:blipFill>
            <a:blip r:embed="rId4" cstate="print"/>
            <a:srcRect/>
            <a:stretch>
              <a:fillRect/>
            </a:stretch>
          </p:blipFill>
          <p:spPr bwMode="auto">
            <a:xfrm>
              <a:off x="5638800" y="5105400"/>
              <a:ext cx="381000" cy="381000"/>
            </a:xfrm>
            <a:prstGeom prst="rect">
              <a:avLst/>
            </a:prstGeom>
            <a:noFill/>
            <a:ln w="9525">
              <a:noFill/>
              <a:miter lim="800000"/>
              <a:headEnd/>
              <a:tailEnd/>
            </a:ln>
          </p:spPr>
        </p:pic>
      </p:grpSp>
      <p:grpSp>
        <p:nvGrpSpPr>
          <p:cNvPr id="116" name="Group 109"/>
          <p:cNvGrpSpPr>
            <a:grpSpLocks/>
          </p:cNvGrpSpPr>
          <p:nvPr/>
        </p:nvGrpSpPr>
        <p:grpSpPr bwMode="auto">
          <a:xfrm>
            <a:off x="4724400" y="5715000"/>
            <a:ext cx="2667000" cy="381000"/>
            <a:chOff x="4724400" y="5715000"/>
            <a:chExt cx="2667000" cy="381000"/>
          </a:xfrm>
        </p:grpSpPr>
        <p:pic>
          <p:nvPicPr>
            <p:cNvPr id="117" name="Picture 80" descr="green_button.gif"/>
            <p:cNvPicPr>
              <a:picLocks noChangeAspect="1"/>
            </p:cNvPicPr>
            <p:nvPr/>
          </p:nvPicPr>
          <p:blipFill>
            <a:blip r:embed="rId5" cstate="print"/>
            <a:srcRect/>
            <a:stretch>
              <a:fillRect/>
            </a:stretch>
          </p:blipFill>
          <p:spPr bwMode="auto">
            <a:xfrm>
              <a:off x="5638800" y="5715000"/>
              <a:ext cx="381000" cy="381000"/>
            </a:xfrm>
            <a:prstGeom prst="rect">
              <a:avLst/>
            </a:prstGeom>
            <a:noFill/>
            <a:ln w="9525">
              <a:noFill/>
              <a:miter lim="800000"/>
              <a:headEnd/>
              <a:tailEnd/>
            </a:ln>
          </p:spPr>
        </p:pic>
        <p:sp>
          <p:nvSpPr>
            <p:cNvPr id="118" name="TextBox 83"/>
            <p:cNvSpPr txBox="1">
              <a:spLocks noChangeArrowheads="1"/>
            </p:cNvSpPr>
            <p:nvPr/>
          </p:nvSpPr>
          <p:spPr bwMode="auto">
            <a:xfrm>
              <a:off x="4724400" y="5791200"/>
              <a:ext cx="838200" cy="276999"/>
            </a:xfrm>
            <a:prstGeom prst="rect">
              <a:avLst/>
            </a:prstGeom>
            <a:noFill/>
            <a:ln w="9525">
              <a:noFill/>
              <a:miter lim="800000"/>
              <a:headEnd/>
              <a:tailEnd/>
            </a:ln>
          </p:spPr>
          <p:txBody>
            <a:bodyPr>
              <a:spAutoFit/>
            </a:bodyPr>
            <a:lstStyle/>
            <a:p>
              <a:r>
                <a:rPr lang="en-US" sz="1200"/>
                <a:t>Guess #4</a:t>
              </a:r>
            </a:p>
          </p:txBody>
        </p:sp>
        <p:pic>
          <p:nvPicPr>
            <p:cNvPr id="119" name="Picture 84" descr="blue_button.gif"/>
            <p:cNvPicPr>
              <a:picLocks noChangeAspect="1"/>
            </p:cNvPicPr>
            <p:nvPr/>
          </p:nvPicPr>
          <p:blipFill>
            <a:blip r:embed="rId3" cstate="print"/>
            <a:srcRect/>
            <a:stretch>
              <a:fillRect/>
            </a:stretch>
          </p:blipFill>
          <p:spPr bwMode="auto">
            <a:xfrm>
              <a:off x="7010400" y="5715000"/>
              <a:ext cx="381000" cy="381000"/>
            </a:xfrm>
            <a:prstGeom prst="rect">
              <a:avLst/>
            </a:prstGeom>
            <a:noFill/>
            <a:ln w="9525">
              <a:noFill/>
              <a:miter lim="800000"/>
              <a:headEnd/>
              <a:tailEnd/>
            </a:ln>
          </p:spPr>
        </p:pic>
        <p:pic>
          <p:nvPicPr>
            <p:cNvPr id="120" name="Picture 100" descr="cyan_button.gif"/>
            <p:cNvPicPr>
              <a:picLocks noChangeAspect="1"/>
            </p:cNvPicPr>
            <p:nvPr/>
          </p:nvPicPr>
          <p:blipFill>
            <a:blip r:embed="rId8" cstate="print"/>
            <a:srcRect/>
            <a:stretch>
              <a:fillRect/>
            </a:stretch>
          </p:blipFill>
          <p:spPr bwMode="auto">
            <a:xfrm>
              <a:off x="6553200" y="5715000"/>
              <a:ext cx="381000" cy="381000"/>
            </a:xfrm>
            <a:prstGeom prst="rect">
              <a:avLst/>
            </a:prstGeom>
            <a:noFill/>
            <a:ln w="9525">
              <a:noFill/>
              <a:miter lim="800000"/>
              <a:headEnd/>
              <a:tailEnd/>
            </a:ln>
          </p:spPr>
        </p:pic>
        <p:pic>
          <p:nvPicPr>
            <p:cNvPr id="121" name="Picture 101" descr="yellow_button.gif"/>
            <p:cNvPicPr>
              <a:picLocks noChangeAspect="1"/>
            </p:cNvPicPr>
            <p:nvPr/>
          </p:nvPicPr>
          <p:blipFill>
            <a:blip r:embed="rId4" cstate="print"/>
            <a:srcRect/>
            <a:stretch>
              <a:fillRect/>
            </a:stretch>
          </p:blipFill>
          <p:spPr bwMode="auto">
            <a:xfrm>
              <a:off x="6096000" y="5715000"/>
              <a:ext cx="381000" cy="381000"/>
            </a:xfrm>
            <a:prstGeom prst="rect">
              <a:avLst/>
            </a:prstGeom>
            <a:noFill/>
            <a:ln w="9525">
              <a:noFill/>
              <a:miter lim="800000"/>
              <a:headEnd/>
              <a:tailEnd/>
            </a:ln>
          </p:spPr>
        </p:pic>
      </p:grpSp>
      <p:pic>
        <p:nvPicPr>
          <p:cNvPr id="122" name="Picture 9" descr="Mastermind.jpg"/>
          <p:cNvPicPr>
            <a:picLocks noChangeAspect="1"/>
          </p:cNvPicPr>
          <p:nvPr/>
        </p:nvPicPr>
        <p:blipFill>
          <a:blip r:embed="rId9" cstate="print">
            <a:lum bright="10000"/>
          </a:blip>
          <a:srcRect/>
          <a:stretch>
            <a:fillRect/>
          </a:stretch>
        </p:blipFill>
        <p:spPr bwMode="auto">
          <a:xfrm>
            <a:off x="7696200" y="381000"/>
            <a:ext cx="1284288" cy="136155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845">
                                            <p:txEl>
                                              <p:pRg st="1" end="1"/>
                                            </p:txEl>
                                          </p:spTgt>
                                        </p:tgtEl>
                                        <p:attrNameLst>
                                          <p:attrName>style.visibility</p:attrName>
                                        </p:attrNameLst>
                                      </p:cBhvr>
                                      <p:to>
                                        <p:strVal val="visible"/>
                                      </p:to>
                                    </p:set>
                                    <p:animEffect transition="in" filter="dissolve">
                                      <p:cBhvr>
                                        <p:cTn id="12" dur="500"/>
                                        <p:tgtEl>
                                          <p:spTgt spid="358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dissolve">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40"/>
                                        </p:tgtEl>
                                        <p:attrNameLst>
                                          <p:attrName>style.visibility</p:attrName>
                                        </p:attrNameLst>
                                      </p:cBhvr>
                                      <p:to>
                                        <p:strVal val="visible"/>
                                      </p:to>
                                    </p:set>
                                    <p:animEffect transition="in" filter="dissolve">
                                      <p:cBhvr>
                                        <p:cTn id="22" dur="500"/>
                                        <p:tgtEl>
                                          <p:spTgt spid="40"/>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2"/>
                                        </p:tgtEl>
                                        <p:attrNameLst>
                                          <p:attrName>style.visibility</p:attrName>
                                        </p:attrNameLst>
                                      </p:cBhvr>
                                      <p:to>
                                        <p:strVal val="visible"/>
                                      </p:to>
                                    </p:set>
                                    <p:animEffect transition="in" filter="dissolve">
                                      <p:cBhvr>
                                        <p:cTn id="27" dur="500"/>
                                        <p:tgtEl>
                                          <p:spTgt spid="5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46"/>
                                        </p:tgtEl>
                                        <p:attrNameLst>
                                          <p:attrName>style.visibility</p:attrName>
                                        </p:attrNameLst>
                                      </p:cBhvr>
                                      <p:to>
                                        <p:strVal val="visible"/>
                                      </p:to>
                                    </p:set>
                                    <p:animEffect transition="in" filter="dissolve">
                                      <p:cBhvr>
                                        <p:cTn id="32" dur="500"/>
                                        <p:tgtEl>
                                          <p:spTgt spid="46"/>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55"/>
                                        </p:tgtEl>
                                        <p:attrNameLst>
                                          <p:attrName>style.visibility</p:attrName>
                                        </p:attrNameLst>
                                      </p:cBhvr>
                                      <p:to>
                                        <p:strVal val="visible"/>
                                      </p:to>
                                    </p:set>
                                    <p:animEffect transition="in" filter="dissolve">
                                      <p:cBhvr>
                                        <p:cTn id="37" dur="500"/>
                                        <p:tgtEl>
                                          <p:spTgt spid="55"/>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58"/>
                                        </p:tgtEl>
                                        <p:attrNameLst>
                                          <p:attrName>style.visibility</p:attrName>
                                        </p:attrNameLst>
                                      </p:cBhvr>
                                      <p:to>
                                        <p:strVal val="visible"/>
                                      </p:to>
                                    </p:set>
                                    <p:animEffect transition="in" filter="dissolve">
                                      <p:cBhvr>
                                        <p:cTn id="42" dur="500"/>
                                        <p:tgtEl>
                                          <p:spTgt spid="58"/>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64"/>
                                        </p:tgtEl>
                                        <p:attrNameLst>
                                          <p:attrName>style.visibility</p:attrName>
                                        </p:attrNameLst>
                                      </p:cBhvr>
                                      <p:to>
                                        <p:strVal val="visible"/>
                                      </p:to>
                                    </p:set>
                                    <p:animEffect transition="in" filter="dissolve">
                                      <p:cBhvr>
                                        <p:cTn id="47" dur="500"/>
                                        <p:tgtEl>
                                          <p:spTgt spid="64"/>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67"/>
                                        </p:tgtEl>
                                        <p:attrNameLst>
                                          <p:attrName>style.visibility</p:attrName>
                                        </p:attrNameLst>
                                      </p:cBhvr>
                                      <p:to>
                                        <p:strVal val="visible"/>
                                      </p:to>
                                    </p:set>
                                    <p:animEffect transition="in" filter="dissolve">
                                      <p:cBhvr>
                                        <p:cTn id="52" dur="500"/>
                                        <p:tgtEl>
                                          <p:spTgt spid="67"/>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73"/>
                                        </p:tgtEl>
                                        <p:attrNameLst>
                                          <p:attrName>style.visibility</p:attrName>
                                        </p:attrNameLst>
                                      </p:cBhvr>
                                      <p:to>
                                        <p:strVal val="visible"/>
                                      </p:to>
                                    </p:set>
                                    <p:animEffect transition="in" filter="dissolve">
                                      <p:cBhvr>
                                        <p:cTn id="57" dur="500"/>
                                        <p:tgtEl>
                                          <p:spTgt spid="73"/>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76"/>
                                        </p:tgtEl>
                                        <p:attrNameLst>
                                          <p:attrName>style.visibility</p:attrName>
                                        </p:attrNameLst>
                                      </p:cBhvr>
                                      <p:to>
                                        <p:strVal val="visible"/>
                                      </p:to>
                                    </p:set>
                                    <p:animEffect transition="in" filter="dissolve">
                                      <p:cBhvr>
                                        <p:cTn id="62" dur="500"/>
                                        <p:tgtEl>
                                          <p:spTgt spid="76"/>
                                        </p:tgtEl>
                                      </p:cBhvr>
                                    </p:animEffect>
                                  </p:childTnLst>
                                </p:cTn>
                              </p:par>
                              <p:par>
                                <p:cTn id="63" presetID="9" presetClass="entr" presetSubtype="0" fill="hold" nodeType="withEffect">
                                  <p:stCondLst>
                                    <p:cond delay="0"/>
                                  </p:stCondLst>
                                  <p:childTnLst>
                                    <p:set>
                                      <p:cBhvr>
                                        <p:cTn id="64" dur="1" fill="hold">
                                          <p:stCondLst>
                                            <p:cond delay="0"/>
                                          </p:stCondLst>
                                        </p:cTn>
                                        <p:tgtEl>
                                          <p:spTgt spid="95"/>
                                        </p:tgtEl>
                                        <p:attrNameLst>
                                          <p:attrName>style.visibility</p:attrName>
                                        </p:attrNameLst>
                                      </p:cBhvr>
                                      <p:to>
                                        <p:strVal val="visible"/>
                                      </p:to>
                                    </p:set>
                                    <p:animEffect transition="in" filter="dissolve">
                                      <p:cBhvr>
                                        <p:cTn id="65" dur="500"/>
                                        <p:tgtEl>
                                          <p:spTgt spid="95"/>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nodeType="clickEffect">
                                  <p:stCondLst>
                                    <p:cond delay="0"/>
                                  </p:stCondLst>
                                  <p:childTnLst>
                                    <p:set>
                                      <p:cBhvr>
                                        <p:cTn id="69" dur="1" fill="hold">
                                          <p:stCondLst>
                                            <p:cond delay="0"/>
                                          </p:stCondLst>
                                        </p:cTn>
                                        <p:tgtEl>
                                          <p:spTgt spid="77"/>
                                        </p:tgtEl>
                                        <p:attrNameLst>
                                          <p:attrName>style.visibility</p:attrName>
                                        </p:attrNameLst>
                                      </p:cBhvr>
                                      <p:to>
                                        <p:strVal val="visible"/>
                                      </p:to>
                                    </p:set>
                                    <p:animEffect transition="in" filter="dissolve">
                                      <p:cBhvr>
                                        <p:cTn id="70" dur="500"/>
                                        <p:tgtEl>
                                          <p:spTgt spid="77"/>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nodeType="clickEffect">
                                  <p:stCondLst>
                                    <p:cond delay="0"/>
                                  </p:stCondLst>
                                  <p:childTnLst>
                                    <p:set>
                                      <p:cBhvr>
                                        <p:cTn id="74" dur="1" fill="hold">
                                          <p:stCondLst>
                                            <p:cond delay="0"/>
                                          </p:stCondLst>
                                        </p:cTn>
                                        <p:tgtEl>
                                          <p:spTgt spid="83"/>
                                        </p:tgtEl>
                                        <p:attrNameLst>
                                          <p:attrName>style.visibility</p:attrName>
                                        </p:attrNameLst>
                                      </p:cBhvr>
                                      <p:to>
                                        <p:strVal val="visible"/>
                                      </p:to>
                                    </p:set>
                                    <p:animEffect transition="in" filter="dissolve">
                                      <p:cBhvr>
                                        <p:cTn id="75" dur="500"/>
                                        <p:tgtEl>
                                          <p:spTgt spid="83"/>
                                        </p:tgtEl>
                                      </p:cBhvr>
                                    </p:animEffect>
                                  </p:childTnLst>
                                </p:cTn>
                              </p:par>
                            </p:childTnLst>
                          </p:cTn>
                        </p:par>
                      </p:childTnLst>
                    </p:cTn>
                  </p:par>
                  <p:par>
                    <p:cTn id="76" fill="hold">
                      <p:stCondLst>
                        <p:cond delay="indefinite"/>
                      </p:stCondLst>
                      <p:childTnLst>
                        <p:par>
                          <p:cTn id="77" fill="hold">
                            <p:stCondLst>
                              <p:cond delay="0"/>
                            </p:stCondLst>
                            <p:childTnLst>
                              <p:par>
                                <p:cTn id="78" presetID="9" presetClass="entr" presetSubtype="0" fill="hold" nodeType="clickEffect">
                                  <p:stCondLst>
                                    <p:cond delay="0"/>
                                  </p:stCondLst>
                                  <p:childTnLst>
                                    <p:set>
                                      <p:cBhvr>
                                        <p:cTn id="79" dur="1" fill="hold">
                                          <p:stCondLst>
                                            <p:cond delay="0"/>
                                          </p:stCondLst>
                                        </p:cTn>
                                        <p:tgtEl>
                                          <p:spTgt spid="104"/>
                                        </p:tgtEl>
                                        <p:attrNameLst>
                                          <p:attrName>style.visibility</p:attrName>
                                        </p:attrNameLst>
                                      </p:cBhvr>
                                      <p:to>
                                        <p:strVal val="visible"/>
                                      </p:to>
                                    </p:set>
                                    <p:animEffect transition="in" filter="dissolve">
                                      <p:cBhvr>
                                        <p:cTn id="80" dur="500"/>
                                        <p:tgtEl>
                                          <p:spTgt spid="104"/>
                                        </p:tgtEl>
                                      </p:cBhvr>
                                    </p:animEffect>
                                  </p:childTnLst>
                                </p:cTn>
                              </p:par>
                            </p:childTnLst>
                          </p:cTn>
                        </p:par>
                      </p:childTnLst>
                    </p:cTn>
                  </p:par>
                  <p:par>
                    <p:cTn id="81" fill="hold">
                      <p:stCondLst>
                        <p:cond delay="indefinite"/>
                      </p:stCondLst>
                      <p:childTnLst>
                        <p:par>
                          <p:cTn id="82" fill="hold">
                            <p:stCondLst>
                              <p:cond delay="0"/>
                            </p:stCondLst>
                            <p:childTnLst>
                              <p:par>
                                <p:cTn id="83" presetID="9" presetClass="entr" presetSubtype="0" fill="hold" nodeType="clickEffect">
                                  <p:stCondLst>
                                    <p:cond delay="0"/>
                                  </p:stCondLst>
                                  <p:childTnLst>
                                    <p:set>
                                      <p:cBhvr>
                                        <p:cTn id="84" dur="1" fill="hold">
                                          <p:stCondLst>
                                            <p:cond delay="0"/>
                                          </p:stCondLst>
                                        </p:cTn>
                                        <p:tgtEl>
                                          <p:spTgt spid="86"/>
                                        </p:tgtEl>
                                        <p:attrNameLst>
                                          <p:attrName>style.visibility</p:attrName>
                                        </p:attrNameLst>
                                      </p:cBhvr>
                                      <p:to>
                                        <p:strVal val="visible"/>
                                      </p:to>
                                    </p:set>
                                    <p:animEffect transition="in" filter="dissolve">
                                      <p:cBhvr>
                                        <p:cTn id="85" dur="500"/>
                                        <p:tgtEl>
                                          <p:spTgt spid="86"/>
                                        </p:tgtEl>
                                      </p:cBhvr>
                                    </p:animEffect>
                                  </p:childTnLst>
                                </p:cTn>
                              </p:par>
                            </p:childTnLst>
                          </p:cTn>
                        </p:par>
                      </p:childTnLst>
                    </p:cTn>
                  </p:par>
                  <p:par>
                    <p:cTn id="86" fill="hold">
                      <p:stCondLst>
                        <p:cond delay="indefinite"/>
                      </p:stCondLst>
                      <p:childTnLst>
                        <p:par>
                          <p:cTn id="87" fill="hold">
                            <p:stCondLst>
                              <p:cond delay="0"/>
                            </p:stCondLst>
                            <p:childTnLst>
                              <p:par>
                                <p:cTn id="88" presetID="9" presetClass="entr" presetSubtype="0" fill="hold" nodeType="clickEffect">
                                  <p:stCondLst>
                                    <p:cond delay="0"/>
                                  </p:stCondLst>
                                  <p:childTnLst>
                                    <p:set>
                                      <p:cBhvr>
                                        <p:cTn id="89" dur="1" fill="hold">
                                          <p:stCondLst>
                                            <p:cond delay="0"/>
                                          </p:stCondLst>
                                        </p:cTn>
                                        <p:tgtEl>
                                          <p:spTgt spid="110"/>
                                        </p:tgtEl>
                                        <p:attrNameLst>
                                          <p:attrName>style.visibility</p:attrName>
                                        </p:attrNameLst>
                                      </p:cBhvr>
                                      <p:to>
                                        <p:strVal val="visible"/>
                                      </p:to>
                                    </p:set>
                                    <p:animEffect transition="in" filter="dissolve">
                                      <p:cBhvr>
                                        <p:cTn id="90" dur="500"/>
                                        <p:tgtEl>
                                          <p:spTgt spid="110"/>
                                        </p:tgtEl>
                                      </p:cBhvr>
                                    </p:animEffect>
                                  </p:childTnLst>
                                </p:cTn>
                              </p:par>
                            </p:childTnLst>
                          </p:cTn>
                        </p:par>
                      </p:childTnLst>
                    </p:cTn>
                  </p:par>
                  <p:par>
                    <p:cTn id="91" fill="hold">
                      <p:stCondLst>
                        <p:cond delay="indefinite"/>
                      </p:stCondLst>
                      <p:childTnLst>
                        <p:par>
                          <p:cTn id="92" fill="hold">
                            <p:stCondLst>
                              <p:cond delay="0"/>
                            </p:stCondLst>
                            <p:childTnLst>
                              <p:par>
                                <p:cTn id="93" presetID="9" presetClass="entr" presetSubtype="0" fill="hold" nodeType="clickEffect">
                                  <p:stCondLst>
                                    <p:cond delay="0"/>
                                  </p:stCondLst>
                                  <p:childTnLst>
                                    <p:set>
                                      <p:cBhvr>
                                        <p:cTn id="94" dur="1" fill="hold">
                                          <p:stCondLst>
                                            <p:cond delay="0"/>
                                          </p:stCondLst>
                                        </p:cTn>
                                        <p:tgtEl>
                                          <p:spTgt spid="89"/>
                                        </p:tgtEl>
                                        <p:attrNameLst>
                                          <p:attrName>style.visibility</p:attrName>
                                        </p:attrNameLst>
                                      </p:cBhvr>
                                      <p:to>
                                        <p:strVal val="visible"/>
                                      </p:to>
                                    </p:set>
                                    <p:animEffect transition="in" filter="dissolve">
                                      <p:cBhvr>
                                        <p:cTn id="95" dur="500"/>
                                        <p:tgtEl>
                                          <p:spTgt spid="89"/>
                                        </p:tgtEl>
                                      </p:cBhvr>
                                    </p:animEffect>
                                  </p:childTnLst>
                                </p:cTn>
                              </p:par>
                            </p:childTnLst>
                          </p:cTn>
                        </p:par>
                      </p:childTnLst>
                    </p:cTn>
                  </p:par>
                  <p:par>
                    <p:cTn id="96" fill="hold">
                      <p:stCondLst>
                        <p:cond delay="indefinite"/>
                      </p:stCondLst>
                      <p:childTnLst>
                        <p:par>
                          <p:cTn id="97" fill="hold">
                            <p:stCondLst>
                              <p:cond delay="0"/>
                            </p:stCondLst>
                            <p:childTnLst>
                              <p:par>
                                <p:cTn id="98" presetID="9" presetClass="entr" presetSubtype="0" fill="hold" nodeType="clickEffect">
                                  <p:stCondLst>
                                    <p:cond delay="0"/>
                                  </p:stCondLst>
                                  <p:childTnLst>
                                    <p:set>
                                      <p:cBhvr>
                                        <p:cTn id="99" dur="1" fill="hold">
                                          <p:stCondLst>
                                            <p:cond delay="0"/>
                                          </p:stCondLst>
                                        </p:cTn>
                                        <p:tgtEl>
                                          <p:spTgt spid="116"/>
                                        </p:tgtEl>
                                        <p:attrNameLst>
                                          <p:attrName>style.visibility</p:attrName>
                                        </p:attrNameLst>
                                      </p:cBhvr>
                                      <p:to>
                                        <p:strVal val="visible"/>
                                      </p:to>
                                    </p:set>
                                    <p:animEffect transition="in" filter="dissolve">
                                      <p:cBhvr>
                                        <p:cTn id="100" dur="500"/>
                                        <p:tgtEl>
                                          <p:spTgt spid="116"/>
                                        </p:tgtEl>
                                      </p:cBhvr>
                                    </p:animEffect>
                                  </p:childTnLst>
                                </p:cTn>
                              </p:par>
                            </p:childTnLst>
                          </p:cTn>
                        </p:par>
                      </p:childTnLst>
                    </p:cTn>
                  </p:par>
                  <p:par>
                    <p:cTn id="101" fill="hold">
                      <p:stCondLst>
                        <p:cond delay="indefinite"/>
                      </p:stCondLst>
                      <p:childTnLst>
                        <p:par>
                          <p:cTn id="102" fill="hold">
                            <p:stCondLst>
                              <p:cond delay="0"/>
                            </p:stCondLst>
                            <p:childTnLst>
                              <p:par>
                                <p:cTn id="103" presetID="9" presetClass="entr" presetSubtype="0" fill="hold" nodeType="clickEffect">
                                  <p:stCondLst>
                                    <p:cond delay="0"/>
                                  </p:stCondLst>
                                  <p:childTnLst>
                                    <p:set>
                                      <p:cBhvr>
                                        <p:cTn id="104" dur="1" fill="hold">
                                          <p:stCondLst>
                                            <p:cond delay="0"/>
                                          </p:stCondLst>
                                        </p:cTn>
                                        <p:tgtEl>
                                          <p:spTgt spid="92"/>
                                        </p:tgtEl>
                                        <p:attrNameLst>
                                          <p:attrName>style.visibility</p:attrName>
                                        </p:attrNameLst>
                                      </p:cBhvr>
                                      <p:to>
                                        <p:strVal val="visible"/>
                                      </p:to>
                                    </p:set>
                                    <p:animEffect transition="in" filter="dissolve">
                                      <p:cBhvr>
                                        <p:cTn id="105" dur="5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28</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Algorithmic Problem Solving #3: </a:t>
            </a:r>
            <a:r>
              <a:rPr lang="en-US" dirty="0" err="1" smtClean="0">
                <a:solidFill>
                  <a:srgbClr val="6600CC"/>
                </a:solidFill>
              </a:rPr>
              <a:t>MasterMind</a:t>
            </a:r>
            <a:r>
              <a:rPr lang="en-US" dirty="0" smtClean="0">
                <a:solidFill>
                  <a:srgbClr val="6600CC"/>
                </a:solidFill>
              </a:rPr>
              <a:t> (2/2)</a:t>
            </a:r>
          </a:p>
        </p:txBody>
      </p:sp>
      <p:sp>
        <p:nvSpPr>
          <p:cNvPr id="35845" name="Rectangle 3"/>
          <p:cNvSpPr>
            <a:spLocks noGrp="1" noChangeArrowheads="1"/>
          </p:cNvSpPr>
          <p:nvPr>
            <p:ph type="body" idx="4294967295"/>
          </p:nvPr>
        </p:nvSpPr>
        <p:spPr>
          <a:xfrm>
            <a:off x="457200" y="1752600"/>
            <a:ext cx="8229600" cy="3505200"/>
          </a:xfrm>
        </p:spPr>
        <p:txBody>
          <a:bodyPr/>
          <a:lstStyle/>
          <a:p>
            <a:pPr eaLnBrk="1" hangingPunct="1"/>
            <a:r>
              <a:rPr lang="en-US" sz="2800" dirty="0" smtClean="0"/>
              <a:t>6 </a:t>
            </a:r>
            <a:r>
              <a:rPr lang="en-US" sz="2800" dirty="0" err="1" smtClean="0"/>
              <a:t>colours</a:t>
            </a:r>
            <a:r>
              <a:rPr lang="en-US" sz="2800" dirty="0" smtClean="0"/>
              <a:t>:</a:t>
            </a:r>
          </a:p>
          <a:p>
            <a:pPr lvl="2" eaLnBrk="1" hangingPunct="1"/>
            <a:r>
              <a:rPr lang="en-US" sz="2400" dirty="0" smtClean="0"/>
              <a:t>R: Red</a:t>
            </a:r>
          </a:p>
          <a:p>
            <a:pPr lvl="2" eaLnBrk="1" hangingPunct="1"/>
            <a:r>
              <a:rPr lang="en-US" sz="2400" dirty="0" smtClean="0"/>
              <a:t>B: Blue</a:t>
            </a:r>
          </a:p>
          <a:p>
            <a:pPr lvl="2" eaLnBrk="1" hangingPunct="1"/>
            <a:r>
              <a:rPr lang="en-US" sz="2400" dirty="0" smtClean="0"/>
              <a:t>G: Green</a:t>
            </a:r>
          </a:p>
          <a:p>
            <a:pPr lvl="2" eaLnBrk="1" hangingPunct="1"/>
            <a:r>
              <a:rPr lang="en-US" sz="2400" dirty="0" smtClean="0"/>
              <a:t>Y: Yellow</a:t>
            </a:r>
          </a:p>
          <a:p>
            <a:pPr lvl="2" eaLnBrk="1" hangingPunct="1"/>
            <a:r>
              <a:rPr lang="en-US" sz="2400" dirty="0" smtClean="0"/>
              <a:t>C: Cyan</a:t>
            </a:r>
          </a:p>
          <a:p>
            <a:pPr lvl="2" eaLnBrk="1" hangingPunct="1"/>
            <a:r>
              <a:rPr lang="en-US" sz="2400" dirty="0" smtClean="0"/>
              <a:t>M: Magenta</a:t>
            </a:r>
          </a:p>
          <a:p>
            <a:pPr lvl="1" eaLnBrk="1" hangingPunct="1"/>
            <a:endParaRPr lang="en-US" dirty="0" smtClean="0"/>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28</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pic>
        <p:nvPicPr>
          <p:cNvPr id="122" name="Picture 9" descr="Mastermind.jpg"/>
          <p:cNvPicPr>
            <a:picLocks noChangeAspect="1"/>
          </p:cNvPicPr>
          <p:nvPr/>
        </p:nvPicPr>
        <p:blipFill>
          <a:blip r:embed="rId3" cstate="print">
            <a:lum bright="10000"/>
          </a:blip>
          <a:srcRect/>
          <a:stretch>
            <a:fillRect/>
          </a:stretch>
        </p:blipFill>
        <p:spPr bwMode="auto">
          <a:xfrm>
            <a:off x="7696200" y="381000"/>
            <a:ext cx="1284288" cy="1361557"/>
          </a:xfrm>
          <a:prstGeom prst="rect">
            <a:avLst/>
          </a:prstGeom>
          <a:noFill/>
          <a:ln w="9525">
            <a:noFill/>
            <a:miter lim="800000"/>
            <a:headEnd/>
            <a:tailEnd/>
          </a:ln>
        </p:spPr>
      </p:pic>
      <p:grpSp>
        <p:nvGrpSpPr>
          <p:cNvPr id="126" name="Group 125"/>
          <p:cNvGrpSpPr/>
          <p:nvPr/>
        </p:nvGrpSpPr>
        <p:grpSpPr>
          <a:xfrm>
            <a:off x="2743200" y="2286000"/>
            <a:ext cx="914400" cy="2590800"/>
            <a:chOff x="2743200" y="2286000"/>
            <a:chExt cx="914400" cy="2590800"/>
          </a:xfrm>
        </p:grpSpPr>
        <p:pic>
          <p:nvPicPr>
            <p:cNvPr id="104" name="Picture 103" descr="red_button.gif"/>
            <p:cNvPicPr>
              <a:picLocks noChangeAspect="1"/>
            </p:cNvPicPr>
            <p:nvPr/>
          </p:nvPicPr>
          <p:blipFill>
            <a:blip r:embed="rId4" cstate="print"/>
            <a:stretch>
              <a:fillRect/>
            </a:stretch>
          </p:blipFill>
          <p:spPr>
            <a:xfrm>
              <a:off x="2743200" y="2286000"/>
              <a:ext cx="381000" cy="381000"/>
            </a:xfrm>
            <a:prstGeom prst="rect">
              <a:avLst/>
            </a:prstGeom>
          </p:spPr>
        </p:pic>
        <p:pic>
          <p:nvPicPr>
            <p:cNvPr id="110" name="Picture 109" descr="blue_button.gif"/>
            <p:cNvPicPr>
              <a:picLocks noChangeAspect="1"/>
            </p:cNvPicPr>
            <p:nvPr/>
          </p:nvPicPr>
          <p:blipFill>
            <a:blip r:embed="rId5" cstate="print"/>
            <a:stretch>
              <a:fillRect/>
            </a:stretch>
          </p:blipFill>
          <p:spPr>
            <a:xfrm>
              <a:off x="2743200" y="2743200"/>
              <a:ext cx="381000" cy="381000"/>
            </a:xfrm>
            <a:prstGeom prst="rect">
              <a:avLst/>
            </a:prstGeom>
          </p:spPr>
        </p:pic>
        <p:pic>
          <p:nvPicPr>
            <p:cNvPr id="116" name="Picture 115" descr="green_button.gif"/>
            <p:cNvPicPr>
              <a:picLocks noChangeAspect="1"/>
            </p:cNvPicPr>
            <p:nvPr/>
          </p:nvPicPr>
          <p:blipFill>
            <a:blip r:embed="rId6" cstate="print"/>
            <a:stretch>
              <a:fillRect/>
            </a:stretch>
          </p:blipFill>
          <p:spPr>
            <a:xfrm>
              <a:off x="2895600" y="3200400"/>
              <a:ext cx="381000" cy="381000"/>
            </a:xfrm>
            <a:prstGeom prst="rect">
              <a:avLst/>
            </a:prstGeom>
          </p:spPr>
        </p:pic>
        <p:pic>
          <p:nvPicPr>
            <p:cNvPr id="123" name="Picture 122" descr="yellow_button.gif"/>
            <p:cNvPicPr>
              <a:picLocks noChangeAspect="1"/>
            </p:cNvPicPr>
            <p:nvPr/>
          </p:nvPicPr>
          <p:blipFill>
            <a:blip r:embed="rId7" cstate="print"/>
            <a:stretch>
              <a:fillRect/>
            </a:stretch>
          </p:blipFill>
          <p:spPr>
            <a:xfrm>
              <a:off x="2895600" y="3657600"/>
              <a:ext cx="381000" cy="381000"/>
            </a:xfrm>
            <a:prstGeom prst="rect">
              <a:avLst/>
            </a:prstGeom>
          </p:spPr>
        </p:pic>
        <p:pic>
          <p:nvPicPr>
            <p:cNvPr id="124" name="Picture 123" descr="cyan_button.gif"/>
            <p:cNvPicPr>
              <a:picLocks noChangeAspect="1"/>
            </p:cNvPicPr>
            <p:nvPr/>
          </p:nvPicPr>
          <p:blipFill>
            <a:blip r:embed="rId8" cstate="print"/>
            <a:stretch>
              <a:fillRect/>
            </a:stretch>
          </p:blipFill>
          <p:spPr>
            <a:xfrm>
              <a:off x="2895600" y="4114800"/>
              <a:ext cx="381000" cy="381000"/>
            </a:xfrm>
            <a:prstGeom prst="rect">
              <a:avLst/>
            </a:prstGeom>
          </p:spPr>
        </p:pic>
        <p:pic>
          <p:nvPicPr>
            <p:cNvPr id="125" name="Picture 124" descr="magenta_button.gif"/>
            <p:cNvPicPr>
              <a:picLocks noChangeAspect="1"/>
            </p:cNvPicPr>
            <p:nvPr/>
          </p:nvPicPr>
          <p:blipFill>
            <a:blip r:embed="rId9" cstate="print"/>
            <a:stretch>
              <a:fillRect/>
            </a:stretch>
          </p:blipFill>
          <p:spPr>
            <a:xfrm>
              <a:off x="3276600" y="4495800"/>
              <a:ext cx="381000" cy="381000"/>
            </a:xfrm>
            <a:prstGeom prst="rect">
              <a:avLst/>
            </a:prstGeom>
          </p:spPr>
        </p:pic>
      </p:grpSp>
      <p:sp>
        <p:nvSpPr>
          <p:cNvPr id="218" name="Rectangle 3"/>
          <p:cNvSpPr txBox="1">
            <a:spLocks noChangeArrowheads="1"/>
          </p:cNvSpPr>
          <p:nvPr/>
        </p:nvSpPr>
        <p:spPr bwMode="auto">
          <a:xfrm>
            <a:off x="609600" y="4953000"/>
            <a:ext cx="8229600" cy="144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defRPr/>
            </a:pPr>
            <a:r>
              <a:rPr kumimoji="0" lang="en-US" sz="2800" b="0" i="0" u="none" strike="noStrike" kern="0" cap="none" spc="0" normalizeH="0" baseline="0" noProof="0" dirty="0" smtClean="0">
                <a:ln>
                  <a:noFill/>
                </a:ln>
                <a:solidFill>
                  <a:schemeClr val="tx1"/>
                </a:solidFill>
                <a:effectLst/>
                <a:uLnTx/>
                <a:uFillTx/>
                <a:latin typeface="+mn-lt"/>
                <a:ea typeface="+mn-ea"/>
                <a:cs typeface="+mn-cs"/>
              </a:rPr>
              <a:t>Given a secret code (</a:t>
            </a:r>
            <a:r>
              <a:rPr kumimoji="0" lang="en-US" sz="2800" b="0" i="0" u="none" strike="noStrike" kern="0" cap="none" spc="0" normalizeH="0" baseline="0" noProof="0" dirty="0" smtClean="0">
                <a:ln>
                  <a:noFill/>
                </a:ln>
                <a:solidFill>
                  <a:srgbClr val="C00000"/>
                </a:solidFill>
                <a:effectLst/>
                <a:uLnTx/>
                <a:uFillTx/>
                <a:latin typeface="+mn-lt"/>
                <a:ea typeface="+mn-ea"/>
                <a:cs typeface="+mn-cs"/>
              </a:rPr>
              <a:t>secret</a:t>
            </a:r>
            <a:r>
              <a:rPr kumimoji="0" lang="en-US" sz="2800" b="0" i="0" u="none" strike="noStrike" kern="0" cap="none" spc="0" normalizeH="0" baseline="0" noProof="0" dirty="0" smtClean="0">
                <a:ln>
                  <a:noFill/>
                </a:ln>
                <a:solidFill>
                  <a:schemeClr val="tx1"/>
                </a:solidFill>
                <a:effectLst/>
                <a:uLnTx/>
                <a:uFillTx/>
                <a:latin typeface="+mn-lt"/>
                <a:ea typeface="+mn-ea"/>
                <a:cs typeface="+mn-cs"/>
              </a:rPr>
              <a:t>)</a:t>
            </a:r>
            <a:r>
              <a:rPr kumimoji="0" lang="en-US" sz="2800" b="0" i="0" u="none" strike="noStrike" kern="0" cap="none" spc="0" normalizeH="0" noProof="0" dirty="0" smtClean="0">
                <a:ln>
                  <a:noFill/>
                </a:ln>
                <a:solidFill>
                  <a:schemeClr val="tx1"/>
                </a:solidFill>
                <a:effectLst/>
                <a:uLnTx/>
                <a:uFillTx/>
                <a:latin typeface="+mn-lt"/>
                <a:ea typeface="+mn-ea"/>
                <a:cs typeface="+mn-cs"/>
              </a:rPr>
              <a:t> and a player’s guess (</a:t>
            </a:r>
            <a:r>
              <a:rPr kumimoji="0" lang="en-US" sz="2800" b="0" i="0" u="none" strike="noStrike" kern="0" cap="none" spc="0" normalizeH="0" noProof="0" dirty="0" smtClean="0">
                <a:ln>
                  <a:noFill/>
                </a:ln>
                <a:solidFill>
                  <a:srgbClr val="C00000"/>
                </a:solidFill>
                <a:effectLst/>
                <a:uLnTx/>
                <a:uFillTx/>
                <a:latin typeface="+mn-lt"/>
                <a:ea typeface="+mn-ea"/>
                <a:cs typeface="+mn-cs"/>
              </a:rPr>
              <a:t>guess</a:t>
            </a:r>
            <a:r>
              <a:rPr kumimoji="0" lang="en-US" sz="2800" b="0" i="0" u="none" strike="noStrike" kern="0" cap="none" spc="0" normalizeH="0" noProof="0" dirty="0" smtClean="0">
                <a:ln>
                  <a:noFill/>
                </a:ln>
                <a:solidFill>
                  <a:schemeClr val="tx1"/>
                </a:solidFill>
                <a:effectLst/>
                <a:uLnTx/>
                <a:uFillTx/>
                <a:latin typeface="+mn-lt"/>
                <a:ea typeface="+mn-ea"/>
                <a:cs typeface="+mn-cs"/>
              </a:rPr>
              <a:t>), how do we compute the number of sinks and hits?</a:t>
            </a:r>
            <a:endParaRPr kumimoji="0" lang="en-US" sz="2400" b="0" i="0" u="none" strike="noStrike" kern="0" cap="none" spc="0" normalizeH="0" baseline="0" noProof="0" dirty="0" smtClean="0">
              <a:ln>
                <a:noFill/>
              </a:ln>
              <a:solidFill>
                <a:schemeClr val="tx1"/>
              </a:solidFill>
              <a:effectLst/>
              <a:uLnTx/>
              <a:uFillTx/>
              <a:latin typeface="+mn-lt"/>
              <a:cs typeface="+mn-cs"/>
            </a:endParaRPr>
          </a:p>
          <a:p>
            <a:pPr marL="669925" marR="0" lvl="1" indent="-325438" algn="l" defTabSz="914400" rtl="0" eaLnBrk="1" fontAlgn="base" latinLnBrk="0" hangingPunct="1">
              <a:lnSpc>
                <a:spcPct val="100000"/>
              </a:lnSpc>
              <a:spcBef>
                <a:spcPct val="20000"/>
              </a:spcBef>
              <a:spcAft>
                <a:spcPct val="0"/>
              </a:spcAft>
              <a:buClr>
                <a:schemeClr val="accent2"/>
              </a:buClr>
              <a:buSzPct val="60000"/>
              <a:buFont typeface="Wingdings" pitchFamily="2" charset="2"/>
              <a:buChar char="q"/>
              <a:tabLst/>
              <a:defRPr/>
            </a:pPr>
            <a:endParaRPr kumimoji="0" lang="en-US" sz="2600" b="0" i="0" u="none" strike="noStrike" kern="0" cap="none" spc="0" normalizeH="0" baseline="0" noProof="0" dirty="0" smtClean="0">
              <a:ln>
                <a:noFill/>
              </a:ln>
              <a:solidFill>
                <a:schemeClr val="tx1"/>
              </a:solidFill>
              <a:effectLst/>
              <a:uLnTx/>
              <a:uFillTx/>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5845">
                                            <p:txEl>
                                              <p:pRg st="1" end="1"/>
                                            </p:txEl>
                                          </p:spTgt>
                                        </p:tgtEl>
                                        <p:attrNameLst>
                                          <p:attrName>style.visibility</p:attrName>
                                        </p:attrNameLst>
                                      </p:cBhvr>
                                      <p:to>
                                        <p:strVal val="visible"/>
                                      </p:to>
                                    </p:set>
                                    <p:animEffect transition="in" filter="dissolve">
                                      <p:cBhvr>
                                        <p:cTn id="10" dur="500"/>
                                        <p:tgtEl>
                                          <p:spTgt spid="35845">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5845">
                                            <p:txEl>
                                              <p:pRg st="2" end="2"/>
                                            </p:txEl>
                                          </p:spTgt>
                                        </p:tgtEl>
                                        <p:attrNameLst>
                                          <p:attrName>style.visibility</p:attrName>
                                        </p:attrNameLst>
                                      </p:cBhvr>
                                      <p:to>
                                        <p:strVal val="visible"/>
                                      </p:to>
                                    </p:set>
                                    <p:animEffect transition="in" filter="dissolve">
                                      <p:cBhvr>
                                        <p:cTn id="13" dur="500"/>
                                        <p:tgtEl>
                                          <p:spTgt spid="35845">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5845">
                                            <p:txEl>
                                              <p:pRg st="3" end="3"/>
                                            </p:txEl>
                                          </p:spTgt>
                                        </p:tgtEl>
                                        <p:attrNameLst>
                                          <p:attrName>style.visibility</p:attrName>
                                        </p:attrNameLst>
                                      </p:cBhvr>
                                      <p:to>
                                        <p:strVal val="visible"/>
                                      </p:to>
                                    </p:set>
                                    <p:animEffect transition="in" filter="dissolve">
                                      <p:cBhvr>
                                        <p:cTn id="16" dur="500"/>
                                        <p:tgtEl>
                                          <p:spTgt spid="35845">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5845">
                                            <p:txEl>
                                              <p:pRg st="4" end="4"/>
                                            </p:txEl>
                                          </p:spTgt>
                                        </p:tgtEl>
                                        <p:attrNameLst>
                                          <p:attrName>style.visibility</p:attrName>
                                        </p:attrNameLst>
                                      </p:cBhvr>
                                      <p:to>
                                        <p:strVal val="visible"/>
                                      </p:to>
                                    </p:set>
                                    <p:animEffect transition="in" filter="dissolve">
                                      <p:cBhvr>
                                        <p:cTn id="19" dur="500"/>
                                        <p:tgtEl>
                                          <p:spTgt spid="35845">
                                            <p:txEl>
                                              <p:pRg st="4" end="4"/>
                                            </p:txEl>
                                          </p:spTgt>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35845">
                                            <p:txEl>
                                              <p:pRg st="5" end="5"/>
                                            </p:txEl>
                                          </p:spTgt>
                                        </p:tgtEl>
                                        <p:attrNameLst>
                                          <p:attrName>style.visibility</p:attrName>
                                        </p:attrNameLst>
                                      </p:cBhvr>
                                      <p:to>
                                        <p:strVal val="visible"/>
                                      </p:to>
                                    </p:set>
                                    <p:animEffect transition="in" filter="dissolve">
                                      <p:cBhvr>
                                        <p:cTn id="22" dur="500"/>
                                        <p:tgtEl>
                                          <p:spTgt spid="35845">
                                            <p:txEl>
                                              <p:pRg st="5" end="5"/>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5845">
                                            <p:txEl>
                                              <p:pRg st="6" end="6"/>
                                            </p:txEl>
                                          </p:spTgt>
                                        </p:tgtEl>
                                        <p:attrNameLst>
                                          <p:attrName>style.visibility</p:attrName>
                                        </p:attrNameLst>
                                      </p:cBhvr>
                                      <p:to>
                                        <p:strVal val="visible"/>
                                      </p:to>
                                    </p:set>
                                    <p:animEffect transition="in" filter="dissolve">
                                      <p:cBhvr>
                                        <p:cTn id="25" dur="500"/>
                                        <p:tgtEl>
                                          <p:spTgt spid="35845">
                                            <p:txEl>
                                              <p:pRg st="6" end="6"/>
                                            </p:txEl>
                                          </p:spTgt>
                                        </p:tgtEl>
                                      </p:cBhvr>
                                    </p:animEffect>
                                  </p:childTnLst>
                                </p:cTn>
                              </p:par>
                            </p:childTnLst>
                          </p:cTn>
                        </p:par>
                        <p:par>
                          <p:cTn id="26" fill="hold">
                            <p:stCondLst>
                              <p:cond delay="500"/>
                            </p:stCondLst>
                            <p:childTnLst>
                              <p:par>
                                <p:cTn id="27" presetID="9" presetClass="entr" presetSubtype="0" fill="hold" nodeType="afterEffect">
                                  <p:stCondLst>
                                    <p:cond delay="0"/>
                                  </p:stCondLst>
                                  <p:childTnLst>
                                    <p:set>
                                      <p:cBhvr>
                                        <p:cTn id="28" dur="1" fill="hold">
                                          <p:stCondLst>
                                            <p:cond delay="0"/>
                                          </p:stCondLst>
                                        </p:cTn>
                                        <p:tgtEl>
                                          <p:spTgt spid="126"/>
                                        </p:tgtEl>
                                        <p:attrNameLst>
                                          <p:attrName>style.visibility</p:attrName>
                                        </p:attrNameLst>
                                      </p:cBhvr>
                                      <p:to>
                                        <p:strVal val="visible"/>
                                      </p:to>
                                    </p:set>
                                    <p:animEffect transition="in" filter="dissolve">
                                      <p:cBhvr>
                                        <p:cTn id="29" dur="500"/>
                                        <p:tgtEl>
                                          <p:spTgt spid="126"/>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218">
                                            <p:txEl>
                                              <p:pRg st="0" end="0"/>
                                            </p:txEl>
                                          </p:spTgt>
                                        </p:tgtEl>
                                        <p:attrNameLst>
                                          <p:attrName>style.visibility</p:attrName>
                                        </p:attrNameLst>
                                      </p:cBhvr>
                                      <p:to>
                                        <p:strVal val="visible"/>
                                      </p:to>
                                    </p:set>
                                    <p:animEffect transition="in" filter="dissolve">
                                      <p:cBhvr>
                                        <p:cTn id="34" dur="500"/>
                                        <p:tgtEl>
                                          <p:spTgt spid="2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uiExpand="1" build="p"/>
      <p:bldP spid="218"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29</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Recursion</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29</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pic>
        <p:nvPicPr>
          <p:cNvPr id="30" name="Picture 16" descr="garfield_recursion2"/>
          <p:cNvPicPr>
            <a:picLocks noChangeAspect="1" noChangeArrowheads="1"/>
          </p:cNvPicPr>
          <p:nvPr/>
        </p:nvPicPr>
        <p:blipFill>
          <a:blip r:embed="rId3" cstate="print"/>
          <a:srcRect/>
          <a:stretch>
            <a:fillRect/>
          </a:stretch>
        </p:blipFill>
        <p:spPr bwMode="auto">
          <a:xfrm>
            <a:off x="1143000" y="990600"/>
            <a:ext cx="6096000" cy="5334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5ED68971-4F9D-4518-8E77-C95F5A98C021}" type="slidenum">
              <a:rPr lang="en-US" sz="1400"/>
              <a:pPr algn="r">
                <a:lnSpc>
                  <a:spcPct val="50000"/>
                </a:lnSpc>
              </a:pPr>
              <a:t>3</a:t>
            </a:fld>
            <a:endParaRPr lang="en-US" sz="1400"/>
          </a:p>
        </p:txBody>
      </p:sp>
      <p:sp>
        <p:nvSpPr>
          <p:cNvPr id="9220" name="Rectangle 2"/>
          <p:cNvSpPr>
            <a:spLocks noGrp="1" noChangeArrowheads="1"/>
          </p:cNvSpPr>
          <p:nvPr>
            <p:ph type="title" idx="4294967295"/>
          </p:nvPr>
        </p:nvSpPr>
        <p:spPr/>
        <p:txBody>
          <a:bodyPr/>
          <a:lstStyle/>
          <a:p>
            <a:pPr eaLnBrk="1" hangingPunct="1"/>
            <a:r>
              <a:rPr lang="en-US" dirty="0" smtClean="0">
                <a:solidFill>
                  <a:srgbClr val="6600CC"/>
                </a:solidFill>
              </a:rPr>
              <a:t>What is Computer Science?</a:t>
            </a:r>
          </a:p>
        </p:txBody>
      </p:sp>
      <p:sp>
        <p:nvSpPr>
          <p:cNvPr id="71685" name="Rectangle 3"/>
          <p:cNvSpPr>
            <a:spLocks noGrp="1" noChangeArrowheads="1"/>
          </p:cNvSpPr>
          <p:nvPr>
            <p:ph type="body" idx="4294967295"/>
          </p:nvPr>
        </p:nvSpPr>
        <p:spPr>
          <a:xfrm>
            <a:off x="457200" y="1143000"/>
            <a:ext cx="8458200" cy="5410200"/>
          </a:xfrm>
        </p:spPr>
        <p:txBody>
          <a:bodyPr/>
          <a:lstStyle/>
          <a:p>
            <a:pPr eaLnBrk="1" hangingPunct="1"/>
            <a:r>
              <a:rPr lang="en-US" sz="2400" dirty="0" smtClean="0"/>
              <a:t>Computing Curricula 2001 (Computer Science) Report identifies 14 knowledge focus groups</a:t>
            </a:r>
          </a:p>
        </p:txBody>
      </p:sp>
      <p:sp>
        <p:nvSpPr>
          <p:cNvPr id="71686" name="Text Box 6"/>
          <p:cNvSpPr txBox="1">
            <a:spLocks noChangeArrowheads="1"/>
          </p:cNvSpPr>
          <p:nvPr/>
        </p:nvSpPr>
        <p:spPr bwMode="auto">
          <a:xfrm>
            <a:off x="457200" y="2057400"/>
            <a:ext cx="4191000" cy="259080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square">
            <a:spAutoFit/>
          </a:bodyPr>
          <a:lstStyle/>
          <a:p>
            <a:pPr marL="112713" lvl="1">
              <a:spcAft>
                <a:spcPts val="600"/>
              </a:spcAft>
              <a:buFont typeface="Wingdings" pitchFamily="2" charset="2"/>
              <a:buChar char="§"/>
            </a:pPr>
            <a:r>
              <a:rPr lang="en-US" dirty="0"/>
              <a:t>  </a:t>
            </a:r>
            <a:r>
              <a:rPr lang="en-US" dirty="0">
                <a:solidFill>
                  <a:srgbClr val="0000CC"/>
                </a:solidFill>
              </a:rPr>
              <a:t>Discrete Structures (DS)</a:t>
            </a:r>
          </a:p>
          <a:p>
            <a:pPr marL="112713" lvl="1">
              <a:spcAft>
                <a:spcPts val="600"/>
              </a:spcAft>
              <a:buFont typeface="Wingdings" pitchFamily="2" charset="2"/>
              <a:buChar char="§"/>
            </a:pPr>
            <a:r>
              <a:rPr lang="en-US" dirty="0"/>
              <a:t>  Programming Fundamentals (PF)</a:t>
            </a:r>
          </a:p>
          <a:p>
            <a:pPr marL="112713" lvl="1">
              <a:spcAft>
                <a:spcPts val="600"/>
              </a:spcAft>
              <a:buFont typeface="Wingdings" pitchFamily="2" charset="2"/>
              <a:buChar char="§"/>
            </a:pPr>
            <a:r>
              <a:rPr lang="en-US" dirty="0"/>
              <a:t>  </a:t>
            </a:r>
            <a:r>
              <a:rPr lang="en-US" dirty="0">
                <a:solidFill>
                  <a:srgbClr val="0000CC"/>
                </a:solidFill>
              </a:rPr>
              <a:t>Algorithms and Complexity (AL)</a:t>
            </a:r>
          </a:p>
          <a:p>
            <a:pPr marL="112713" lvl="1">
              <a:spcAft>
                <a:spcPts val="600"/>
              </a:spcAft>
              <a:buFont typeface="Wingdings" pitchFamily="2" charset="2"/>
              <a:buChar char="§"/>
            </a:pPr>
            <a:r>
              <a:rPr lang="en-US" dirty="0"/>
              <a:t>  Architecture and Organization (AR)</a:t>
            </a:r>
          </a:p>
          <a:p>
            <a:pPr marL="112713" lvl="1">
              <a:spcAft>
                <a:spcPts val="600"/>
              </a:spcAft>
              <a:buFont typeface="Wingdings" pitchFamily="2" charset="2"/>
              <a:buChar char="§"/>
            </a:pPr>
            <a:r>
              <a:rPr lang="en-US" dirty="0"/>
              <a:t>  </a:t>
            </a:r>
            <a:r>
              <a:rPr lang="en-US" dirty="0">
                <a:solidFill>
                  <a:srgbClr val="0000CC"/>
                </a:solidFill>
              </a:rPr>
              <a:t>Operating Systems (OS)</a:t>
            </a:r>
          </a:p>
          <a:p>
            <a:pPr marL="112713" lvl="1">
              <a:spcAft>
                <a:spcPts val="600"/>
              </a:spcAft>
              <a:buFont typeface="Wingdings" pitchFamily="2" charset="2"/>
              <a:buChar char="§"/>
            </a:pPr>
            <a:r>
              <a:rPr lang="en-US" dirty="0"/>
              <a:t>  Net-Centric Computing (NC)</a:t>
            </a:r>
          </a:p>
          <a:p>
            <a:pPr marL="112713" lvl="1">
              <a:spcAft>
                <a:spcPts val="600"/>
              </a:spcAft>
              <a:buFont typeface="Wingdings" pitchFamily="2" charset="2"/>
              <a:buChar char="§"/>
            </a:pPr>
            <a:r>
              <a:rPr lang="en-US" dirty="0"/>
              <a:t>  </a:t>
            </a:r>
            <a:r>
              <a:rPr lang="en-US" dirty="0">
                <a:solidFill>
                  <a:srgbClr val="0000CC"/>
                </a:solidFill>
              </a:rPr>
              <a:t>Programming Languages (PL)</a:t>
            </a:r>
          </a:p>
        </p:txBody>
      </p:sp>
      <p:sp>
        <p:nvSpPr>
          <p:cNvPr id="71687" name="Text Box 7"/>
          <p:cNvSpPr txBox="1">
            <a:spLocks noChangeArrowheads="1"/>
          </p:cNvSpPr>
          <p:nvPr/>
        </p:nvSpPr>
        <p:spPr bwMode="auto">
          <a:xfrm>
            <a:off x="4495800" y="2438400"/>
            <a:ext cx="4343400" cy="2590800"/>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square">
            <a:spAutoFit/>
          </a:bodyPr>
          <a:lstStyle/>
          <a:p>
            <a:pPr marL="112713" lvl="1">
              <a:spcAft>
                <a:spcPts val="600"/>
              </a:spcAft>
              <a:buFont typeface="Wingdings" pitchFamily="2" charset="2"/>
              <a:buChar char="§"/>
            </a:pPr>
            <a:r>
              <a:rPr lang="en-US" dirty="0"/>
              <a:t>  Human-Computer Interaction (HC)</a:t>
            </a:r>
          </a:p>
          <a:p>
            <a:pPr marL="112713" lvl="1">
              <a:spcAft>
                <a:spcPts val="600"/>
              </a:spcAft>
              <a:buFont typeface="Wingdings" pitchFamily="2" charset="2"/>
              <a:buChar char="§"/>
            </a:pPr>
            <a:r>
              <a:rPr lang="en-US" dirty="0"/>
              <a:t>  </a:t>
            </a:r>
            <a:r>
              <a:rPr lang="en-US" dirty="0">
                <a:solidFill>
                  <a:srgbClr val="0000CC"/>
                </a:solidFill>
              </a:rPr>
              <a:t>Graphics and Visual Computing (GV)</a:t>
            </a:r>
          </a:p>
          <a:p>
            <a:pPr marL="112713" lvl="1">
              <a:spcAft>
                <a:spcPts val="600"/>
              </a:spcAft>
              <a:buFont typeface="Wingdings" pitchFamily="2" charset="2"/>
              <a:buChar char="§"/>
            </a:pPr>
            <a:r>
              <a:rPr lang="en-US" dirty="0"/>
              <a:t>  Intelligent Systems (IS)</a:t>
            </a:r>
          </a:p>
          <a:p>
            <a:pPr marL="112713" lvl="1">
              <a:spcAft>
                <a:spcPts val="600"/>
              </a:spcAft>
              <a:buFont typeface="Wingdings" pitchFamily="2" charset="2"/>
              <a:buChar char="§"/>
            </a:pPr>
            <a:r>
              <a:rPr lang="en-US" dirty="0"/>
              <a:t>  </a:t>
            </a:r>
            <a:r>
              <a:rPr lang="en-US" dirty="0">
                <a:solidFill>
                  <a:srgbClr val="0000CC"/>
                </a:solidFill>
              </a:rPr>
              <a:t>Information Management (IM)</a:t>
            </a:r>
          </a:p>
          <a:p>
            <a:pPr marL="112713" lvl="1">
              <a:spcAft>
                <a:spcPts val="600"/>
              </a:spcAft>
              <a:buFont typeface="Wingdings" pitchFamily="2" charset="2"/>
              <a:buChar char="§"/>
            </a:pPr>
            <a:r>
              <a:rPr lang="en-US" dirty="0"/>
              <a:t>  Social and Professional Issues (SP)</a:t>
            </a:r>
          </a:p>
          <a:p>
            <a:pPr marL="112713" lvl="1">
              <a:spcAft>
                <a:spcPts val="600"/>
              </a:spcAft>
              <a:buFont typeface="Wingdings" pitchFamily="2" charset="2"/>
              <a:buChar char="§"/>
            </a:pPr>
            <a:r>
              <a:rPr lang="en-US" dirty="0"/>
              <a:t>  </a:t>
            </a:r>
            <a:r>
              <a:rPr lang="en-US" dirty="0">
                <a:solidFill>
                  <a:srgbClr val="0000CC"/>
                </a:solidFill>
              </a:rPr>
              <a:t>Software Engineering (SE)</a:t>
            </a:r>
          </a:p>
          <a:p>
            <a:pPr marL="112713" lvl="1">
              <a:spcAft>
                <a:spcPts val="600"/>
              </a:spcAft>
              <a:buFont typeface="Wingdings" pitchFamily="2" charset="2"/>
              <a:buChar char="§"/>
            </a:pPr>
            <a:r>
              <a:rPr lang="en-US" dirty="0"/>
              <a:t>  Computational Science (CN)</a:t>
            </a:r>
          </a:p>
        </p:txBody>
      </p:sp>
      <p:sp>
        <p:nvSpPr>
          <p:cNvPr id="8" name="Slide Number Placeholder 7"/>
          <p:cNvSpPr>
            <a:spLocks noGrp="1"/>
          </p:cNvSpPr>
          <p:nvPr>
            <p:ph type="sldNum" sz="quarter" idx="10"/>
          </p:nvPr>
        </p:nvSpPr>
        <p:spPr/>
        <p:txBody>
          <a:bodyPr/>
          <a:lstStyle/>
          <a:p>
            <a:pPr>
              <a:defRPr/>
            </a:pPr>
            <a:fld id="{9C972653-9181-465E-A839-0E6B2C812CA2}" type="slidenum">
              <a:rPr lang="en-SG" smtClean="0"/>
              <a:pPr>
                <a:defRPr/>
              </a:pPr>
              <a:t>3</a:t>
            </a:fld>
            <a:endParaRPr lang="en-SG"/>
          </a:p>
        </p:txBody>
      </p:sp>
      <p:sp>
        <p:nvSpPr>
          <p:cNvPr id="1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9" name="Rectangle 8"/>
          <p:cNvSpPr/>
          <p:nvPr/>
        </p:nvSpPr>
        <p:spPr>
          <a:xfrm>
            <a:off x="2209800" y="5791200"/>
            <a:ext cx="1110240" cy="369332"/>
          </a:xfrm>
          <a:prstGeom prst="rect">
            <a:avLst/>
          </a:prstGeom>
        </p:spPr>
        <p:txBody>
          <a:bodyPr wrap="none">
            <a:spAutoFit/>
          </a:bodyPr>
          <a:lstStyle/>
          <a:p>
            <a:r>
              <a:rPr lang="en-US" b="1" dirty="0" smtClean="0"/>
              <a:t>P = NP</a:t>
            </a:r>
            <a:r>
              <a:rPr lang="en-US" dirty="0" smtClean="0"/>
              <a:t> ?</a:t>
            </a:r>
            <a:endParaRPr lang="en-US" dirty="0"/>
          </a:p>
        </p:txBody>
      </p:sp>
      <p:sp>
        <p:nvSpPr>
          <p:cNvPr id="10" name="Rectangle 9"/>
          <p:cNvSpPr/>
          <p:nvPr/>
        </p:nvSpPr>
        <p:spPr>
          <a:xfrm>
            <a:off x="5181600" y="5334000"/>
            <a:ext cx="731290" cy="369332"/>
          </a:xfrm>
          <a:prstGeom prst="rect">
            <a:avLst/>
          </a:prstGeom>
        </p:spPr>
        <p:txBody>
          <a:bodyPr wrap="none">
            <a:spAutoFit/>
          </a:bodyPr>
          <a:lstStyle/>
          <a:p>
            <a:r>
              <a:rPr lang="en-US" i="1" dirty="0" smtClean="0"/>
              <a:t>O</a:t>
            </a:r>
            <a:r>
              <a:rPr lang="en-US" dirty="0" smtClean="0"/>
              <a:t>(</a:t>
            </a:r>
            <a:r>
              <a:rPr lang="en-US" i="1" dirty="0" smtClean="0"/>
              <a:t>n</a:t>
            </a:r>
            <a:r>
              <a:rPr lang="en-US" baseline="30000" dirty="0" smtClean="0"/>
              <a:t>2</a:t>
            </a:r>
            <a:r>
              <a:rPr lang="en-US" dirty="0" smtClean="0"/>
              <a:t>)</a:t>
            </a:r>
            <a:endParaRPr lang="en-US" dirty="0"/>
          </a:p>
        </p:txBody>
      </p:sp>
      <p:pic>
        <p:nvPicPr>
          <p:cNvPr id="13320" name="Picture 8" descr="NOR ANSI.svg">
            <a:hlinkClick r:id="rId3"/>
          </p:cNvPr>
          <p:cNvPicPr>
            <a:picLocks noChangeAspect="1" noChangeArrowheads="1"/>
          </p:cNvPicPr>
          <p:nvPr/>
        </p:nvPicPr>
        <p:blipFill>
          <a:blip r:embed="rId4" cstate="print"/>
          <a:srcRect/>
          <a:stretch>
            <a:fillRect/>
          </a:stretch>
        </p:blipFill>
        <p:spPr bwMode="auto">
          <a:xfrm>
            <a:off x="609600" y="5867400"/>
            <a:ext cx="914400" cy="457200"/>
          </a:xfrm>
          <a:prstGeom prst="rect">
            <a:avLst/>
          </a:prstGeom>
          <a:noFill/>
        </p:spPr>
      </p:pic>
      <p:pic>
        <p:nvPicPr>
          <p:cNvPr id="13322" name="Picture 10" descr="File:Singly linked list.png">
            <a:hlinkClick r:id="rId5"/>
          </p:cNvPr>
          <p:cNvPicPr>
            <a:picLocks noChangeAspect="1" noChangeArrowheads="1"/>
          </p:cNvPicPr>
          <p:nvPr/>
        </p:nvPicPr>
        <p:blipFill>
          <a:blip r:embed="rId6" cstate="print"/>
          <a:srcRect/>
          <a:stretch>
            <a:fillRect/>
          </a:stretch>
        </p:blipFill>
        <p:spPr bwMode="auto">
          <a:xfrm>
            <a:off x="4495800" y="6019800"/>
            <a:ext cx="2133600" cy="241808"/>
          </a:xfrm>
          <a:prstGeom prst="rect">
            <a:avLst/>
          </a:prstGeom>
          <a:noFill/>
        </p:spPr>
      </p:pic>
      <p:pic>
        <p:nvPicPr>
          <p:cNvPr id="13324" name="Picture 12" descr="Robot.png">
            <a:hlinkClick r:id="rId7"/>
          </p:cNvPr>
          <p:cNvPicPr>
            <a:picLocks noChangeAspect="1" noChangeArrowheads="1"/>
          </p:cNvPicPr>
          <p:nvPr/>
        </p:nvPicPr>
        <p:blipFill>
          <a:blip r:embed="rId8" cstate="print"/>
          <a:srcRect/>
          <a:stretch>
            <a:fillRect/>
          </a:stretch>
        </p:blipFill>
        <p:spPr bwMode="auto">
          <a:xfrm>
            <a:off x="3505200" y="4953000"/>
            <a:ext cx="609600" cy="1276350"/>
          </a:xfrm>
          <a:prstGeom prst="rect">
            <a:avLst/>
          </a:prstGeom>
          <a:noFill/>
        </p:spPr>
      </p:pic>
      <p:pic>
        <p:nvPicPr>
          <p:cNvPr id="13326" name="Picture 14" descr="Brain.png">
            <a:hlinkClick r:id="rId9"/>
          </p:cNvPr>
          <p:cNvPicPr>
            <a:picLocks noChangeAspect="1" noChangeArrowheads="1"/>
          </p:cNvPicPr>
          <p:nvPr/>
        </p:nvPicPr>
        <p:blipFill>
          <a:blip r:embed="rId10" cstate="print"/>
          <a:srcRect/>
          <a:stretch>
            <a:fillRect/>
          </a:stretch>
        </p:blipFill>
        <p:spPr bwMode="auto">
          <a:xfrm>
            <a:off x="7010400" y="5562600"/>
            <a:ext cx="914400" cy="685800"/>
          </a:xfrm>
          <a:prstGeom prst="rect">
            <a:avLst/>
          </a:prstGeom>
          <a:noFill/>
        </p:spPr>
      </p:pic>
      <p:pic>
        <p:nvPicPr>
          <p:cNvPr id="13328" name="Picture 16" descr="Wacom Pen-tablet.jpg">
            <a:hlinkClick r:id="rId11"/>
          </p:cNvPr>
          <p:cNvPicPr>
            <a:picLocks noChangeAspect="1" noChangeArrowheads="1"/>
          </p:cNvPicPr>
          <p:nvPr/>
        </p:nvPicPr>
        <p:blipFill>
          <a:blip r:embed="rId12" cstate="print"/>
          <a:srcRect/>
          <a:stretch>
            <a:fillRect/>
          </a:stretch>
        </p:blipFill>
        <p:spPr bwMode="auto">
          <a:xfrm>
            <a:off x="1447800" y="4953000"/>
            <a:ext cx="914400" cy="67627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1685">
                                            <p:txEl>
                                              <p:pRg st="0" end="0"/>
                                            </p:txEl>
                                          </p:spTgt>
                                        </p:tgtEl>
                                        <p:attrNameLst>
                                          <p:attrName>style.visibility</p:attrName>
                                        </p:attrNameLst>
                                      </p:cBhvr>
                                      <p:to>
                                        <p:strVal val="visible"/>
                                      </p:to>
                                    </p:set>
                                    <p:animEffect transition="in" filter="dissolve">
                                      <p:cBhvr>
                                        <p:cTn id="7" dur="500"/>
                                        <p:tgtEl>
                                          <p:spTgt spid="716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1686"/>
                                        </p:tgtEl>
                                        <p:attrNameLst>
                                          <p:attrName>style.visibility</p:attrName>
                                        </p:attrNameLst>
                                      </p:cBhvr>
                                      <p:to>
                                        <p:strVal val="visible"/>
                                      </p:to>
                                    </p:set>
                                    <p:animEffect transition="in" filter="wipe(up)">
                                      <p:cBhvr>
                                        <p:cTn id="12" dur="500"/>
                                        <p:tgtEl>
                                          <p:spTgt spid="7168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71687"/>
                                        </p:tgtEl>
                                        <p:attrNameLst>
                                          <p:attrName>style.visibility</p:attrName>
                                        </p:attrNameLst>
                                      </p:cBhvr>
                                      <p:to>
                                        <p:strVal val="visible"/>
                                      </p:to>
                                    </p:set>
                                    <p:animEffect transition="in" filter="wipe(up)">
                                      <p:cBhvr>
                                        <p:cTn id="17" dur="500"/>
                                        <p:tgtEl>
                                          <p:spTgt spid="716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5" grpId="0" build="p"/>
      <p:bldP spid="71686" grpId="0" animBg="1"/>
      <p:bldP spid="7168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30</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Recursive Definitions</a:t>
            </a:r>
          </a:p>
        </p:txBody>
      </p:sp>
      <p:sp>
        <p:nvSpPr>
          <p:cNvPr id="35845" name="Rectangle 3"/>
          <p:cNvSpPr>
            <a:spLocks noGrp="1" noChangeArrowheads="1"/>
          </p:cNvSpPr>
          <p:nvPr>
            <p:ph type="body" idx="4294967295"/>
          </p:nvPr>
        </p:nvSpPr>
        <p:spPr/>
        <p:txBody>
          <a:bodyPr/>
          <a:lstStyle/>
          <a:p>
            <a:pPr eaLnBrk="1" hangingPunct="1"/>
            <a:r>
              <a:rPr lang="en-US" sz="2800" dirty="0" smtClean="0"/>
              <a:t>A definition that defines something in terms of itself is a </a:t>
            </a:r>
            <a:r>
              <a:rPr lang="en-US" sz="2800" dirty="0" smtClean="0">
                <a:solidFill>
                  <a:srgbClr val="C00000"/>
                </a:solidFill>
              </a:rPr>
              <a:t>recursive definition.</a:t>
            </a:r>
          </a:p>
          <a:p>
            <a:pPr lvl="1" eaLnBrk="1" hangingPunct="1"/>
            <a:r>
              <a:rPr lang="en-US" sz="2400" dirty="0" smtClean="0"/>
              <a:t>The </a:t>
            </a:r>
            <a:r>
              <a:rPr lang="en-US" sz="2400" i="1" dirty="0" smtClean="0"/>
              <a:t>descendants</a:t>
            </a:r>
            <a:r>
              <a:rPr lang="en-US" sz="2400" dirty="0" smtClean="0"/>
              <a:t> of a person are the person’s children and all of the </a:t>
            </a:r>
            <a:r>
              <a:rPr lang="en-US" sz="2400" i="1" dirty="0" smtClean="0"/>
              <a:t>descendants</a:t>
            </a:r>
            <a:r>
              <a:rPr lang="en-US" sz="2400" dirty="0" smtClean="0"/>
              <a:t> of the person’s children.</a:t>
            </a:r>
          </a:p>
          <a:p>
            <a:pPr lvl="1" eaLnBrk="1" hangingPunct="1"/>
            <a:r>
              <a:rPr lang="en-US" sz="2400" dirty="0" smtClean="0"/>
              <a:t>A </a:t>
            </a:r>
            <a:r>
              <a:rPr lang="en-US" sz="2400" i="1" dirty="0" smtClean="0"/>
              <a:t>list of numbers </a:t>
            </a:r>
            <a:r>
              <a:rPr lang="en-US" sz="2400" dirty="0" smtClean="0"/>
              <a:t>is</a:t>
            </a:r>
          </a:p>
          <a:p>
            <a:pPr lvl="2" eaLnBrk="1" hangingPunct="1"/>
            <a:r>
              <a:rPr lang="en-US" sz="2000" dirty="0" smtClean="0"/>
              <a:t>A number, or</a:t>
            </a:r>
          </a:p>
          <a:p>
            <a:pPr lvl="2" eaLnBrk="1" hangingPunct="1"/>
            <a:r>
              <a:rPr lang="en-US" sz="2000" dirty="0" smtClean="0"/>
              <a:t>A number followed by a </a:t>
            </a:r>
            <a:r>
              <a:rPr lang="en-US" sz="2000" i="1" dirty="0" smtClean="0"/>
              <a:t>list of numbers</a:t>
            </a:r>
            <a:r>
              <a:rPr lang="en-US" sz="2000" dirty="0" smtClean="0"/>
              <a:t>.</a:t>
            </a:r>
          </a:p>
          <a:p>
            <a:pPr eaLnBrk="1" hangingPunct="1">
              <a:spcBef>
                <a:spcPts val="1200"/>
              </a:spcBef>
            </a:pPr>
            <a:r>
              <a:rPr lang="en-US" sz="2800" dirty="0" smtClean="0"/>
              <a:t>A </a:t>
            </a:r>
            <a:r>
              <a:rPr lang="en-US" sz="2800" dirty="0" smtClean="0">
                <a:solidFill>
                  <a:srgbClr val="C00000"/>
                </a:solidFill>
              </a:rPr>
              <a:t>recursion algorithm </a:t>
            </a:r>
            <a:r>
              <a:rPr lang="en-US" sz="2800" dirty="0" smtClean="0"/>
              <a:t>is one that invokes itself to solve smaller or simpler instance(s) of the problem.</a:t>
            </a:r>
          </a:p>
          <a:p>
            <a:pPr lvl="2" eaLnBrk="1" hangingPunct="1"/>
            <a:endParaRPr lang="en-US" sz="2400" dirty="0" smtClean="0"/>
          </a:p>
          <a:p>
            <a:pPr lvl="1" eaLnBrk="1" hangingPunct="1"/>
            <a:endParaRPr lang="en-US" dirty="0" smtClean="0"/>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30</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845">
                                            <p:txEl>
                                              <p:pRg st="1" end="1"/>
                                            </p:txEl>
                                          </p:spTgt>
                                        </p:tgtEl>
                                        <p:attrNameLst>
                                          <p:attrName>style.visibility</p:attrName>
                                        </p:attrNameLst>
                                      </p:cBhvr>
                                      <p:to>
                                        <p:strVal val="visible"/>
                                      </p:to>
                                    </p:set>
                                    <p:animEffect transition="in" filter="dissolve">
                                      <p:cBhvr>
                                        <p:cTn id="12" dur="500"/>
                                        <p:tgtEl>
                                          <p:spTgt spid="358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5845">
                                            <p:txEl>
                                              <p:pRg st="2" end="2"/>
                                            </p:txEl>
                                          </p:spTgt>
                                        </p:tgtEl>
                                        <p:attrNameLst>
                                          <p:attrName>style.visibility</p:attrName>
                                        </p:attrNameLst>
                                      </p:cBhvr>
                                      <p:to>
                                        <p:strVal val="visible"/>
                                      </p:to>
                                    </p:set>
                                    <p:animEffect transition="in" filter="dissolve">
                                      <p:cBhvr>
                                        <p:cTn id="17" dur="500"/>
                                        <p:tgtEl>
                                          <p:spTgt spid="35845">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35845">
                                            <p:txEl>
                                              <p:pRg st="3" end="3"/>
                                            </p:txEl>
                                          </p:spTgt>
                                        </p:tgtEl>
                                        <p:attrNameLst>
                                          <p:attrName>style.visibility</p:attrName>
                                        </p:attrNameLst>
                                      </p:cBhvr>
                                      <p:to>
                                        <p:strVal val="visible"/>
                                      </p:to>
                                    </p:set>
                                    <p:animEffect transition="in" filter="dissolve">
                                      <p:cBhvr>
                                        <p:cTn id="20" dur="500"/>
                                        <p:tgtEl>
                                          <p:spTgt spid="35845">
                                            <p:txEl>
                                              <p:pRg st="3" end="3"/>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35845">
                                            <p:txEl>
                                              <p:pRg st="4" end="4"/>
                                            </p:txEl>
                                          </p:spTgt>
                                        </p:tgtEl>
                                        <p:attrNameLst>
                                          <p:attrName>style.visibility</p:attrName>
                                        </p:attrNameLst>
                                      </p:cBhvr>
                                      <p:to>
                                        <p:strVal val="visible"/>
                                      </p:to>
                                    </p:set>
                                    <p:animEffect transition="in" filter="dissolve">
                                      <p:cBhvr>
                                        <p:cTn id="23" dur="500"/>
                                        <p:tgtEl>
                                          <p:spTgt spid="3584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35845">
                                            <p:txEl>
                                              <p:pRg st="5" end="5"/>
                                            </p:txEl>
                                          </p:spTgt>
                                        </p:tgtEl>
                                        <p:attrNameLst>
                                          <p:attrName>style.visibility</p:attrName>
                                        </p:attrNameLst>
                                      </p:cBhvr>
                                      <p:to>
                                        <p:strVal val="visible"/>
                                      </p:to>
                                    </p:set>
                                    <p:animEffect transition="in" filter="dissolve">
                                      <p:cBhvr>
                                        <p:cTn id="28" dur="500"/>
                                        <p:tgtEl>
                                          <p:spTgt spid="3584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bldLvl="2"/>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31</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Factorial</a:t>
            </a:r>
          </a:p>
        </p:txBody>
      </p:sp>
      <p:sp>
        <p:nvSpPr>
          <p:cNvPr id="35845" name="Rectangle 3"/>
          <p:cNvSpPr>
            <a:spLocks noGrp="1" noChangeArrowheads="1"/>
          </p:cNvSpPr>
          <p:nvPr>
            <p:ph type="body" idx="4294967295"/>
          </p:nvPr>
        </p:nvSpPr>
        <p:spPr>
          <a:xfrm>
            <a:off x="457200" y="1143000"/>
            <a:ext cx="8229600" cy="685800"/>
          </a:xfrm>
        </p:spPr>
        <p:txBody>
          <a:bodyPr/>
          <a:lstStyle/>
          <a:p>
            <a:pPr eaLnBrk="1" hangingPunct="1"/>
            <a:r>
              <a:rPr lang="en-US" sz="2800" dirty="0" smtClean="0"/>
              <a:t>Can be defined as:</a:t>
            </a:r>
            <a:endParaRPr lang="en-US" sz="2400" dirty="0" smtClean="0"/>
          </a:p>
          <a:p>
            <a:pPr lvl="1" eaLnBrk="1" hangingPunct="1"/>
            <a:endParaRPr lang="en-US" dirty="0" smtClean="0"/>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31</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7" name="Rectangle 3"/>
          <p:cNvSpPr txBox="1">
            <a:spLocks noChangeArrowheads="1"/>
          </p:cNvSpPr>
          <p:nvPr/>
        </p:nvSpPr>
        <p:spPr bwMode="auto">
          <a:xfrm>
            <a:off x="457200" y="3200400"/>
            <a:ext cx="8229600" cy="68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defRPr/>
            </a:pPr>
            <a:r>
              <a:rPr kumimoji="0" lang="en-US" sz="2800" b="0" i="0" u="none" strike="noStrike" kern="0" cap="none" spc="0" normalizeH="0" baseline="0" noProof="0" dirty="0" smtClean="0">
                <a:ln>
                  <a:noFill/>
                </a:ln>
                <a:solidFill>
                  <a:schemeClr val="tx1"/>
                </a:solidFill>
                <a:effectLst/>
                <a:uLnTx/>
                <a:uFillTx/>
                <a:latin typeface="+mn-lt"/>
                <a:ea typeface="+mn-ea"/>
                <a:cs typeface="+mn-cs"/>
              </a:rPr>
              <a:t>Or, by</a:t>
            </a:r>
            <a:r>
              <a:rPr kumimoji="0" lang="en-US" sz="2800" b="0" i="0" u="none" strike="noStrike" kern="0" cap="none" spc="0" normalizeH="0" noProof="0" dirty="0" smtClean="0">
                <a:ln>
                  <a:noFill/>
                </a:ln>
                <a:solidFill>
                  <a:schemeClr val="tx1"/>
                </a:solidFill>
                <a:effectLst/>
                <a:uLnTx/>
                <a:uFillTx/>
                <a:latin typeface="+mn-lt"/>
                <a:ea typeface="+mn-ea"/>
                <a:cs typeface="+mn-cs"/>
              </a:rPr>
              <a:t> recursive definition:</a:t>
            </a: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a:p>
            <a:pPr marL="669925" marR="0" lvl="1" indent="-325438" algn="l" defTabSz="914400" rtl="0" eaLnBrk="1" fontAlgn="base" latinLnBrk="0" hangingPunct="1">
              <a:lnSpc>
                <a:spcPct val="100000"/>
              </a:lnSpc>
              <a:spcBef>
                <a:spcPct val="20000"/>
              </a:spcBef>
              <a:spcAft>
                <a:spcPct val="0"/>
              </a:spcAft>
              <a:buClr>
                <a:schemeClr val="accent2"/>
              </a:buClr>
              <a:buSzPct val="60000"/>
              <a:buFont typeface="Wingdings" pitchFamily="2" charset="2"/>
              <a:buChar char="q"/>
              <a:tabLst/>
              <a:defRPr/>
            </a:pPr>
            <a:endParaRPr kumimoji="0" lang="en-US" sz="2600" b="0" i="0" u="none" strike="noStrike" kern="0" cap="none" spc="0" normalizeH="0" baseline="0" noProof="0" dirty="0" smtClean="0">
              <a:ln>
                <a:noFill/>
              </a:ln>
              <a:solidFill>
                <a:schemeClr val="tx1"/>
              </a:solidFill>
              <a:effectLst/>
              <a:uLnTx/>
              <a:uFillTx/>
              <a:latin typeface="+mn-lt"/>
              <a:cs typeface="+mn-cs"/>
            </a:endParaRPr>
          </a:p>
        </p:txBody>
      </p:sp>
      <p:graphicFrame>
        <p:nvGraphicFramePr>
          <p:cNvPr id="1026" name="Object 2"/>
          <p:cNvGraphicFramePr>
            <a:graphicFrameLocks noChangeAspect="1"/>
          </p:cNvGraphicFramePr>
          <p:nvPr/>
        </p:nvGraphicFramePr>
        <p:xfrm>
          <a:off x="1905000" y="1905000"/>
          <a:ext cx="3810000" cy="1022350"/>
        </p:xfrm>
        <a:graphic>
          <a:graphicData uri="http://schemas.openxmlformats.org/presentationml/2006/ole">
            <p:oleObj spid="_x0000_s1026" name="Equation" r:id="rId4" imgW="1701720" imgH="457200" progId="Equation.3">
              <p:embed/>
            </p:oleObj>
          </a:graphicData>
        </a:graphic>
      </p:graphicFrame>
      <p:graphicFrame>
        <p:nvGraphicFramePr>
          <p:cNvPr id="1027" name="Object 3"/>
          <p:cNvGraphicFramePr>
            <a:graphicFrameLocks noChangeAspect="1"/>
          </p:cNvGraphicFramePr>
          <p:nvPr/>
        </p:nvGraphicFramePr>
        <p:xfrm>
          <a:off x="2057399" y="4114800"/>
          <a:ext cx="3580031" cy="1143000"/>
        </p:xfrm>
        <a:graphic>
          <a:graphicData uri="http://schemas.openxmlformats.org/presentationml/2006/ole">
            <p:oleObj spid="_x0000_s1027" name="Equation" r:id="rId5" imgW="1396800" imgH="4572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dissolve">
                                      <p:cBhvr>
                                        <p:cTn id="11" dur="500"/>
                                        <p:tgtEl>
                                          <p:spTgt spid="1026"/>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7">
                                            <p:txEl>
                                              <p:pRg st="0" end="0"/>
                                            </p:txEl>
                                          </p:spTgt>
                                        </p:tgtEl>
                                        <p:attrNameLst>
                                          <p:attrName>style.visibility</p:attrName>
                                        </p:attrNameLst>
                                      </p:cBhvr>
                                      <p:to>
                                        <p:strVal val="visible"/>
                                      </p:to>
                                    </p:set>
                                    <p:animEffect transition="in" filter="dissolve">
                                      <p:cBhvr>
                                        <p:cTn id="16" dur="500"/>
                                        <p:tgtEl>
                                          <p:spTgt spid="7">
                                            <p:txEl>
                                              <p:pRg st="0" end="0"/>
                                            </p:txEl>
                                          </p:spTgt>
                                        </p:tgtEl>
                                      </p:cBhvr>
                                    </p:animEffect>
                                  </p:childTnLst>
                                </p:cTn>
                              </p:par>
                            </p:childTnLst>
                          </p:cTn>
                        </p:par>
                        <p:par>
                          <p:cTn id="17" fill="hold">
                            <p:stCondLst>
                              <p:cond delay="500"/>
                            </p:stCondLst>
                            <p:childTnLst>
                              <p:par>
                                <p:cTn id="18" presetID="9" presetClass="entr" presetSubtype="0" fill="hold" nodeType="afterEffect">
                                  <p:stCondLst>
                                    <p:cond delay="0"/>
                                  </p:stCondLst>
                                  <p:childTnLst>
                                    <p:set>
                                      <p:cBhvr>
                                        <p:cTn id="19" dur="1" fill="hold">
                                          <p:stCondLst>
                                            <p:cond delay="0"/>
                                          </p:stCondLst>
                                        </p:cTn>
                                        <p:tgtEl>
                                          <p:spTgt spid="1027"/>
                                        </p:tgtEl>
                                        <p:attrNameLst>
                                          <p:attrName>style.visibility</p:attrName>
                                        </p:attrNameLst>
                                      </p:cBhvr>
                                      <p:to>
                                        <p:strVal val="visible"/>
                                      </p:to>
                                    </p:set>
                                    <p:animEffect transition="in" filter="dissolve">
                                      <p:cBhvr>
                                        <p:cTn id="20"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bldLvl="2"/>
      <p:bldP spid="7" grpId="0" build="p" bldLvl="2"/>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32</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Recursive Methods</a:t>
            </a:r>
          </a:p>
        </p:txBody>
      </p:sp>
      <p:sp>
        <p:nvSpPr>
          <p:cNvPr id="35845" name="Rectangle 3"/>
          <p:cNvSpPr>
            <a:spLocks noGrp="1" noChangeArrowheads="1"/>
          </p:cNvSpPr>
          <p:nvPr>
            <p:ph type="body" idx="4294967295"/>
          </p:nvPr>
        </p:nvSpPr>
        <p:spPr>
          <a:xfrm>
            <a:off x="457200" y="1066800"/>
            <a:ext cx="8229600" cy="5486400"/>
          </a:xfrm>
        </p:spPr>
        <p:txBody>
          <a:bodyPr/>
          <a:lstStyle/>
          <a:p>
            <a:pPr eaLnBrk="1" hangingPunct="1"/>
            <a:r>
              <a:rPr lang="en-US" sz="2800" dirty="0" smtClean="0"/>
              <a:t>A recursive method generally has 2 parts:</a:t>
            </a:r>
          </a:p>
          <a:p>
            <a:pPr lvl="1" eaLnBrk="1" hangingPunct="1"/>
            <a:r>
              <a:rPr lang="en-US" sz="2400" dirty="0" smtClean="0"/>
              <a:t>A </a:t>
            </a:r>
            <a:r>
              <a:rPr lang="en-US" sz="2400" dirty="0" smtClean="0">
                <a:solidFill>
                  <a:srgbClr val="C00000"/>
                </a:solidFill>
              </a:rPr>
              <a:t>termination part </a:t>
            </a:r>
            <a:r>
              <a:rPr lang="en-US" sz="2400" dirty="0" smtClean="0"/>
              <a:t>that stops the recursion</a:t>
            </a:r>
          </a:p>
          <a:p>
            <a:pPr lvl="2" eaLnBrk="1" hangingPunct="1"/>
            <a:r>
              <a:rPr lang="en-US" sz="2000" dirty="0" smtClean="0"/>
              <a:t>This is called the </a:t>
            </a:r>
            <a:r>
              <a:rPr lang="en-US" sz="2000" dirty="0" smtClean="0">
                <a:solidFill>
                  <a:srgbClr val="C00000"/>
                </a:solidFill>
              </a:rPr>
              <a:t>base case</a:t>
            </a:r>
          </a:p>
          <a:p>
            <a:pPr lvl="2" eaLnBrk="1" hangingPunct="1"/>
            <a:r>
              <a:rPr lang="en-US" sz="2000" dirty="0" smtClean="0"/>
              <a:t>Base case should have simple solution</a:t>
            </a:r>
          </a:p>
          <a:p>
            <a:pPr lvl="2" eaLnBrk="1" hangingPunct="1"/>
            <a:r>
              <a:rPr lang="en-US" sz="2000" dirty="0" smtClean="0"/>
              <a:t>Possible to have more than one base case</a:t>
            </a:r>
          </a:p>
          <a:p>
            <a:pPr lvl="1" eaLnBrk="1" hangingPunct="1"/>
            <a:r>
              <a:rPr lang="en-US" sz="2400" dirty="0" smtClean="0"/>
              <a:t>One or more </a:t>
            </a:r>
            <a:r>
              <a:rPr lang="en-US" sz="2400" dirty="0" smtClean="0">
                <a:solidFill>
                  <a:srgbClr val="C00000"/>
                </a:solidFill>
              </a:rPr>
              <a:t>recursive calls</a:t>
            </a:r>
          </a:p>
          <a:p>
            <a:pPr lvl="2" eaLnBrk="1" hangingPunct="1"/>
            <a:r>
              <a:rPr lang="en-US" sz="2000" dirty="0" smtClean="0"/>
              <a:t>This is called the </a:t>
            </a:r>
            <a:r>
              <a:rPr lang="en-US" sz="2000" dirty="0" smtClean="0">
                <a:solidFill>
                  <a:srgbClr val="C00000"/>
                </a:solidFill>
              </a:rPr>
              <a:t>recursive case</a:t>
            </a:r>
          </a:p>
          <a:p>
            <a:pPr lvl="2" eaLnBrk="1" hangingPunct="1"/>
            <a:r>
              <a:rPr lang="en-US" sz="2000" dirty="0" smtClean="0"/>
              <a:t>The recursive case calls the same method but with simpler or smaller arguments</a:t>
            </a:r>
          </a:p>
          <a:p>
            <a:pPr lvl="2" eaLnBrk="1" hangingPunct="1"/>
            <a:endParaRPr lang="en-US" sz="2400" dirty="0" smtClean="0"/>
          </a:p>
          <a:p>
            <a:pPr lvl="1" eaLnBrk="1" hangingPunct="1"/>
            <a:endParaRPr lang="en-US" dirty="0" smtClean="0"/>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32</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30" name="Rectangle 4"/>
          <p:cNvSpPr>
            <a:spLocks noChangeArrowheads="1"/>
          </p:cNvSpPr>
          <p:nvPr/>
        </p:nvSpPr>
        <p:spPr bwMode="auto">
          <a:xfrm>
            <a:off x="2209800" y="4572000"/>
            <a:ext cx="4572000" cy="1905000"/>
          </a:xfrm>
          <a:prstGeom prst="rect">
            <a:avLst/>
          </a:prstGeom>
          <a:solidFill>
            <a:srgbClr val="FFFFCC"/>
          </a:solidFill>
          <a:ln w="9525">
            <a:solidFill>
              <a:schemeClr val="tx1"/>
            </a:solidFill>
            <a:miter lim="800000"/>
            <a:headEnd/>
            <a:tailEnd/>
          </a:ln>
          <a:effectLst/>
        </p:spPr>
        <p:txBody>
          <a:bodyPr/>
          <a:lstStyle/>
          <a:p>
            <a:pPr marL="742950" lvl="1" indent="-285750">
              <a:spcBef>
                <a:spcPct val="20000"/>
              </a:spcBef>
              <a:buClr>
                <a:schemeClr val="accent2"/>
              </a:buClr>
              <a:buSzPct val="80000"/>
              <a:buFont typeface="Wingdings" pitchFamily="2" charset="2"/>
              <a:buNone/>
            </a:pPr>
            <a:r>
              <a:rPr lang="en-US" sz="1600" dirty="0">
                <a:solidFill>
                  <a:srgbClr val="990033"/>
                </a:solidFill>
                <a:latin typeface="Verdana" pitchFamily="34" charset="0"/>
              </a:rPr>
              <a:t>if ( base case satisfied ) {</a:t>
            </a:r>
          </a:p>
          <a:p>
            <a:pPr marL="742950" lvl="1" indent="-285750">
              <a:spcBef>
                <a:spcPct val="20000"/>
              </a:spcBef>
              <a:buClr>
                <a:schemeClr val="accent2"/>
              </a:buClr>
              <a:buSzPct val="80000"/>
              <a:buFont typeface="Wingdings" pitchFamily="2" charset="2"/>
              <a:buNone/>
            </a:pPr>
            <a:r>
              <a:rPr lang="en-US" sz="1600" dirty="0">
                <a:solidFill>
                  <a:srgbClr val="990033"/>
                </a:solidFill>
                <a:latin typeface="Verdana" pitchFamily="34" charset="0"/>
              </a:rPr>
              <a:t>	return value;</a:t>
            </a:r>
          </a:p>
          <a:p>
            <a:pPr marL="742950" lvl="1" indent="-285750">
              <a:spcBef>
                <a:spcPct val="20000"/>
              </a:spcBef>
              <a:buClr>
                <a:schemeClr val="accent2"/>
              </a:buClr>
              <a:buSzPct val="80000"/>
              <a:buFont typeface="Wingdings" pitchFamily="2" charset="2"/>
              <a:buNone/>
            </a:pPr>
            <a:r>
              <a:rPr lang="en-US" sz="1600" dirty="0">
                <a:solidFill>
                  <a:srgbClr val="990033"/>
                </a:solidFill>
                <a:latin typeface="Verdana" pitchFamily="34" charset="0"/>
              </a:rPr>
              <a:t>}</a:t>
            </a:r>
          </a:p>
          <a:p>
            <a:pPr marL="742950" lvl="1" indent="-285750">
              <a:spcBef>
                <a:spcPct val="20000"/>
              </a:spcBef>
              <a:buClr>
                <a:schemeClr val="accent2"/>
              </a:buClr>
              <a:buSzPct val="80000"/>
              <a:buFont typeface="Wingdings" pitchFamily="2" charset="2"/>
              <a:buNone/>
            </a:pPr>
            <a:r>
              <a:rPr lang="en-US" sz="1600" dirty="0">
                <a:solidFill>
                  <a:srgbClr val="990033"/>
                </a:solidFill>
                <a:latin typeface="Verdana" pitchFamily="34" charset="0"/>
              </a:rPr>
              <a:t>else {</a:t>
            </a:r>
          </a:p>
          <a:p>
            <a:pPr marL="742950" lvl="1" indent="-285750">
              <a:spcBef>
                <a:spcPct val="20000"/>
              </a:spcBef>
              <a:buClr>
                <a:schemeClr val="accent2"/>
              </a:buClr>
              <a:buSzPct val="80000"/>
              <a:buFont typeface="Wingdings" pitchFamily="2" charset="2"/>
              <a:buNone/>
            </a:pPr>
            <a:r>
              <a:rPr lang="en-US" sz="1600" dirty="0">
                <a:solidFill>
                  <a:srgbClr val="990033"/>
                </a:solidFill>
                <a:latin typeface="Verdana" pitchFamily="34" charset="0"/>
              </a:rPr>
              <a:t>	make simpler recursive call(s);</a:t>
            </a:r>
          </a:p>
          <a:p>
            <a:pPr marL="742950" lvl="1" indent="-285750">
              <a:spcBef>
                <a:spcPct val="20000"/>
              </a:spcBef>
              <a:buClr>
                <a:schemeClr val="accent2"/>
              </a:buClr>
              <a:buSzPct val="80000"/>
              <a:buFont typeface="Wingdings" pitchFamily="2" charset="2"/>
              <a:buNone/>
            </a:pPr>
            <a:r>
              <a:rPr lang="en-US" sz="1600" dirty="0">
                <a:solidFill>
                  <a:srgbClr val="990033"/>
                </a:solidFill>
                <a:latin typeface="Verdana"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845">
                                            <p:txEl>
                                              <p:pRg st="1" end="1"/>
                                            </p:txEl>
                                          </p:spTgt>
                                        </p:tgtEl>
                                        <p:attrNameLst>
                                          <p:attrName>style.visibility</p:attrName>
                                        </p:attrNameLst>
                                      </p:cBhvr>
                                      <p:to>
                                        <p:strVal val="visible"/>
                                      </p:to>
                                    </p:set>
                                    <p:animEffect transition="in" filter="dissolve">
                                      <p:cBhvr>
                                        <p:cTn id="12" dur="500"/>
                                        <p:tgtEl>
                                          <p:spTgt spid="35845">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5845">
                                            <p:txEl>
                                              <p:pRg st="2" end="2"/>
                                            </p:txEl>
                                          </p:spTgt>
                                        </p:tgtEl>
                                        <p:attrNameLst>
                                          <p:attrName>style.visibility</p:attrName>
                                        </p:attrNameLst>
                                      </p:cBhvr>
                                      <p:to>
                                        <p:strVal val="visible"/>
                                      </p:to>
                                    </p:set>
                                    <p:animEffect transition="in" filter="dissolve">
                                      <p:cBhvr>
                                        <p:cTn id="15" dur="500"/>
                                        <p:tgtEl>
                                          <p:spTgt spid="35845">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5845">
                                            <p:txEl>
                                              <p:pRg st="3" end="3"/>
                                            </p:txEl>
                                          </p:spTgt>
                                        </p:tgtEl>
                                        <p:attrNameLst>
                                          <p:attrName>style.visibility</p:attrName>
                                        </p:attrNameLst>
                                      </p:cBhvr>
                                      <p:to>
                                        <p:strVal val="visible"/>
                                      </p:to>
                                    </p:set>
                                    <p:animEffect transition="in" filter="dissolve">
                                      <p:cBhvr>
                                        <p:cTn id="18" dur="500"/>
                                        <p:tgtEl>
                                          <p:spTgt spid="35845">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35845">
                                            <p:txEl>
                                              <p:pRg st="4" end="4"/>
                                            </p:txEl>
                                          </p:spTgt>
                                        </p:tgtEl>
                                        <p:attrNameLst>
                                          <p:attrName>style.visibility</p:attrName>
                                        </p:attrNameLst>
                                      </p:cBhvr>
                                      <p:to>
                                        <p:strVal val="visible"/>
                                      </p:to>
                                    </p:set>
                                    <p:animEffect transition="in" filter="dissolve">
                                      <p:cBhvr>
                                        <p:cTn id="21" dur="500"/>
                                        <p:tgtEl>
                                          <p:spTgt spid="35845">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35845">
                                            <p:txEl>
                                              <p:pRg st="5" end="5"/>
                                            </p:txEl>
                                          </p:spTgt>
                                        </p:tgtEl>
                                        <p:attrNameLst>
                                          <p:attrName>style.visibility</p:attrName>
                                        </p:attrNameLst>
                                      </p:cBhvr>
                                      <p:to>
                                        <p:strVal val="visible"/>
                                      </p:to>
                                    </p:set>
                                    <p:animEffect transition="in" filter="dissolve">
                                      <p:cBhvr>
                                        <p:cTn id="26" dur="500"/>
                                        <p:tgtEl>
                                          <p:spTgt spid="35845">
                                            <p:txEl>
                                              <p:pRg st="5" end="5"/>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35845">
                                            <p:txEl>
                                              <p:pRg st="6" end="6"/>
                                            </p:txEl>
                                          </p:spTgt>
                                        </p:tgtEl>
                                        <p:attrNameLst>
                                          <p:attrName>style.visibility</p:attrName>
                                        </p:attrNameLst>
                                      </p:cBhvr>
                                      <p:to>
                                        <p:strVal val="visible"/>
                                      </p:to>
                                    </p:set>
                                    <p:animEffect transition="in" filter="dissolve">
                                      <p:cBhvr>
                                        <p:cTn id="29" dur="500"/>
                                        <p:tgtEl>
                                          <p:spTgt spid="35845">
                                            <p:txEl>
                                              <p:pRg st="6" end="6"/>
                                            </p:txEl>
                                          </p:spTgt>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35845">
                                            <p:txEl>
                                              <p:pRg st="7" end="7"/>
                                            </p:txEl>
                                          </p:spTgt>
                                        </p:tgtEl>
                                        <p:attrNameLst>
                                          <p:attrName>style.visibility</p:attrName>
                                        </p:attrNameLst>
                                      </p:cBhvr>
                                      <p:to>
                                        <p:strVal val="visible"/>
                                      </p:to>
                                    </p:set>
                                    <p:animEffect transition="in" filter="dissolve">
                                      <p:cBhvr>
                                        <p:cTn id="32" dur="500"/>
                                        <p:tgtEl>
                                          <p:spTgt spid="3584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dissolve">
                                      <p:cBhvr>
                                        <p:cTn id="3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bldLvl="2"/>
      <p:bldP spid="30"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33</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Recursive Method for Factorial</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33</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8" name="Rectangle 3"/>
          <p:cNvSpPr>
            <a:spLocks noChangeArrowheads="1"/>
          </p:cNvSpPr>
          <p:nvPr/>
        </p:nvSpPr>
        <p:spPr bwMode="auto">
          <a:xfrm>
            <a:off x="609600" y="1371600"/>
            <a:ext cx="7924800" cy="2362200"/>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a:lstStyle/>
          <a:p>
            <a:pPr marL="469900" indent="-469900"/>
            <a:r>
              <a:rPr lang="en-US" sz="2400" b="1" dirty="0">
                <a:solidFill>
                  <a:srgbClr val="9900CC"/>
                </a:solidFill>
                <a:latin typeface="Courier New" pitchFamily="49" charset="0"/>
              </a:rPr>
              <a:t>public static </a:t>
            </a:r>
            <a:r>
              <a:rPr lang="en-US" sz="2400" b="1" dirty="0" err="1">
                <a:solidFill>
                  <a:srgbClr val="9900CC"/>
                </a:solidFill>
                <a:latin typeface="Courier New" pitchFamily="49" charset="0"/>
              </a:rPr>
              <a:t>int</a:t>
            </a:r>
            <a:r>
              <a:rPr lang="en-US" sz="2400" b="1" dirty="0">
                <a:latin typeface="Courier New" pitchFamily="49" charset="0"/>
              </a:rPr>
              <a:t> </a:t>
            </a:r>
            <a:r>
              <a:rPr lang="en-US" sz="2400" b="1" dirty="0" smtClean="0">
                <a:latin typeface="Courier New" pitchFamily="49" charset="0"/>
              </a:rPr>
              <a:t>factorial(</a:t>
            </a:r>
            <a:r>
              <a:rPr lang="en-US" sz="2400" b="1" dirty="0" err="1" smtClean="0">
                <a:latin typeface="Courier New" pitchFamily="49" charset="0"/>
              </a:rPr>
              <a:t>int</a:t>
            </a:r>
            <a:r>
              <a:rPr lang="en-US" sz="2400" b="1" dirty="0" smtClean="0">
                <a:latin typeface="Courier New" pitchFamily="49" charset="0"/>
              </a:rPr>
              <a:t> n</a:t>
            </a:r>
            <a:r>
              <a:rPr lang="en-US" sz="2400" b="1" dirty="0">
                <a:latin typeface="Courier New" pitchFamily="49" charset="0"/>
              </a:rPr>
              <a:t>) {</a:t>
            </a:r>
          </a:p>
          <a:p>
            <a:pPr marL="469900" indent="-469900"/>
            <a:r>
              <a:rPr lang="en-US" sz="2400" b="1" dirty="0">
                <a:latin typeface="Courier New" pitchFamily="49" charset="0"/>
              </a:rPr>
              <a:t>   </a:t>
            </a:r>
            <a:r>
              <a:rPr lang="en-US" sz="2400" b="1" dirty="0">
                <a:solidFill>
                  <a:srgbClr val="9900CC"/>
                </a:solidFill>
                <a:latin typeface="Courier New" pitchFamily="49" charset="0"/>
              </a:rPr>
              <a:t>if</a:t>
            </a:r>
            <a:r>
              <a:rPr lang="en-US" sz="2400" b="1" dirty="0">
                <a:latin typeface="Courier New" pitchFamily="49" charset="0"/>
              </a:rPr>
              <a:t> (n == 0) </a:t>
            </a:r>
          </a:p>
          <a:p>
            <a:pPr marL="469900" indent="-469900"/>
            <a:r>
              <a:rPr lang="en-US" sz="2400" b="1" dirty="0">
                <a:latin typeface="Courier New" pitchFamily="49" charset="0"/>
              </a:rPr>
              <a:t>      </a:t>
            </a:r>
            <a:r>
              <a:rPr lang="en-US" sz="2400" b="1" dirty="0">
                <a:solidFill>
                  <a:srgbClr val="9900CC"/>
                </a:solidFill>
                <a:latin typeface="Courier New" pitchFamily="49" charset="0"/>
              </a:rPr>
              <a:t>return</a:t>
            </a:r>
            <a:r>
              <a:rPr lang="en-US" sz="2400" b="1" dirty="0">
                <a:latin typeface="Courier New" pitchFamily="49" charset="0"/>
              </a:rPr>
              <a:t> 1;</a:t>
            </a:r>
          </a:p>
          <a:p>
            <a:pPr marL="469900" indent="-469900"/>
            <a:r>
              <a:rPr lang="en-US" sz="2400" b="1" dirty="0">
                <a:latin typeface="Courier New" pitchFamily="49" charset="0"/>
              </a:rPr>
              <a:t>   </a:t>
            </a:r>
            <a:r>
              <a:rPr lang="en-US" sz="2400" b="1" dirty="0">
                <a:solidFill>
                  <a:srgbClr val="9900CC"/>
                </a:solidFill>
                <a:latin typeface="Courier New" pitchFamily="49" charset="0"/>
              </a:rPr>
              <a:t>else</a:t>
            </a:r>
          </a:p>
          <a:p>
            <a:pPr marL="469900" indent="-469900"/>
            <a:r>
              <a:rPr lang="en-US" sz="2400" b="1" dirty="0">
                <a:latin typeface="Courier New" pitchFamily="49" charset="0"/>
              </a:rPr>
              <a:t>      </a:t>
            </a:r>
            <a:r>
              <a:rPr lang="en-US" sz="2400" b="1" dirty="0">
                <a:solidFill>
                  <a:srgbClr val="9900CC"/>
                </a:solidFill>
                <a:latin typeface="Courier New" pitchFamily="49" charset="0"/>
              </a:rPr>
              <a:t>return</a:t>
            </a:r>
            <a:r>
              <a:rPr lang="en-US" sz="2400" b="1" dirty="0">
                <a:latin typeface="Courier New" pitchFamily="49" charset="0"/>
              </a:rPr>
              <a:t> n * factorial(n-1);</a:t>
            </a:r>
          </a:p>
          <a:p>
            <a:pPr marL="469900" indent="-469900"/>
            <a:r>
              <a:rPr lang="en-US" sz="2400" b="1" dirty="0">
                <a:latin typeface="Courier New" pitchFamily="49" charset="0"/>
              </a:rPr>
              <a:t>}</a:t>
            </a:r>
          </a:p>
        </p:txBody>
      </p:sp>
      <p:grpSp>
        <p:nvGrpSpPr>
          <p:cNvPr id="9" name="Group 4"/>
          <p:cNvGrpSpPr>
            <a:grpSpLocks/>
          </p:cNvGrpSpPr>
          <p:nvPr/>
        </p:nvGrpSpPr>
        <p:grpSpPr bwMode="auto">
          <a:xfrm>
            <a:off x="3505200" y="2133600"/>
            <a:ext cx="3810000" cy="396875"/>
            <a:chOff x="2208" y="1344"/>
            <a:chExt cx="2400" cy="250"/>
          </a:xfrm>
        </p:grpSpPr>
        <p:sp>
          <p:nvSpPr>
            <p:cNvPr id="10" name="Text Box 5"/>
            <p:cNvSpPr txBox="1">
              <a:spLocks noChangeArrowheads="1"/>
            </p:cNvSpPr>
            <p:nvPr/>
          </p:nvSpPr>
          <p:spPr bwMode="auto">
            <a:xfrm>
              <a:off x="2928" y="1344"/>
              <a:ext cx="1680" cy="250"/>
            </a:xfrm>
            <a:prstGeom prst="rect">
              <a:avLst/>
            </a:prstGeom>
            <a:noFill/>
            <a:ln w="9525">
              <a:noFill/>
              <a:miter lim="800000"/>
              <a:headEnd/>
              <a:tailEnd/>
            </a:ln>
            <a:effectLst/>
          </p:spPr>
          <p:txBody>
            <a:bodyPr>
              <a:spAutoFit/>
            </a:bodyPr>
            <a:lstStyle/>
            <a:p>
              <a:pPr eaLnBrk="0" hangingPunct="0"/>
              <a:r>
                <a:rPr lang="en-US" sz="2000">
                  <a:solidFill>
                    <a:srgbClr val="0000FF"/>
                  </a:solidFill>
                  <a:latin typeface="Verdana" pitchFamily="34" charset="0"/>
                </a:rPr>
                <a:t>Base case.</a:t>
              </a:r>
            </a:p>
          </p:txBody>
        </p:sp>
        <p:sp>
          <p:nvSpPr>
            <p:cNvPr id="11" name="Line 6"/>
            <p:cNvSpPr>
              <a:spLocks noChangeShapeType="1"/>
            </p:cNvSpPr>
            <p:nvPr/>
          </p:nvSpPr>
          <p:spPr bwMode="auto">
            <a:xfrm flipH="1" flipV="1">
              <a:off x="2208" y="1488"/>
              <a:ext cx="672" cy="0"/>
            </a:xfrm>
            <a:prstGeom prst="line">
              <a:avLst/>
            </a:prstGeom>
            <a:noFill/>
            <a:ln w="31750" cap="sq">
              <a:solidFill>
                <a:srgbClr val="0000FF"/>
              </a:solidFill>
              <a:round/>
              <a:headEnd type="none" w="sm" len="sm"/>
              <a:tailEnd type="triangle" w="med" len="med"/>
            </a:ln>
            <a:effectLst/>
          </p:spPr>
          <p:txBody>
            <a:bodyPr/>
            <a:lstStyle/>
            <a:p>
              <a:endParaRPr lang="en-SG"/>
            </a:p>
          </p:txBody>
        </p:sp>
      </p:grpSp>
      <p:grpSp>
        <p:nvGrpSpPr>
          <p:cNvPr id="12" name="Group 7"/>
          <p:cNvGrpSpPr>
            <a:grpSpLocks/>
          </p:cNvGrpSpPr>
          <p:nvPr/>
        </p:nvGrpSpPr>
        <p:grpSpPr bwMode="auto">
          <a:xfrm>
            <a:off x="3657600" y="2819400"/>
            <a:ext cx="4038600" cy="2378075"/>
            <a:chOff x="2304" y="1776"/>
            <a:chExt cx="2544" cy="1498"/>
          </a:xfrm>
        </p:grpSpPr>
        <p:sp>
          <p:nvSpPr>
            <p:cNvPr id="13" name="Line 8"/>
            <p:cNvSpPr>
              <a:spLocks noChangeShapeType="1"/>
            </p:cNvSpPr>
            <p:nvPr/>
          </p:nvSpPr>
          <p:spPr bwMode="auto">
            <a:xfrm flipH="1" flipV="1">
              <a:off x="3216" y="2064"/>
              <a:ext cx="336" cy="528"/>
            </a:xfrm>
            <a:prstGeom prst="line">
              <a:avLst/>
            </a:prstGeom>
            <a:noFill/>
            <a:ln w="31750" cap="sq">
              <a:solidFill>
                <a:srgbClr val="0000FF"/>
              </a:solidFill>
              <a:round/>
              <a:headEnd type="none" w="sm" len="sm"/>
              <a:tailEnd type="triangle" w="med" len="med"/>
            </a:ln>
            <a:effectLst/>
          </p:spPr>
          <p:txBody>
            <a:bodyPr/>
            <a:lstStyle/>
            <a:p>
              <a:endParaRPr lang="en-SG"/>
            </a:p>
          </p:txBody>
        </p:sp>
        <p:sp>
          <p:nvSpPr>
            <p:cNvPr id="14" name="Text Box 9"/>
            <p:cNvSpPr txBox="1">
              <a:spLocks noChangeArrowheads="1"/>
            </p:cNvSpPr>
            <p:nvPr/>
          </p:nvSpPr>
          <p:spPr bwMode="auto">
            <a:xfrm>
              <a:off x="2640" y="2640"/>
              <a:ext cx="2208" cy="634"/>
            </a:xfrm>
            <a:prstGeom prst="rect">
              <a:avLst/>
            </a:prstGeom>
            <a:noFill/>
            <a:ln w="9525">
              <a:noFill/>
              <a:miter lim="800000"/>
              <a:headEnd/>
              <a:tailEnd/>
            </a:ln>
            <a:effectLst/>
          </p:spPr>
          <p:txBody>
            <a:bodyPr>
              <a:spAutoFit/>
            </a:bodyPr>
            <a:lstStyle/>
            <a:p>
              <a:pPr eaLnBrk="0" hangingPunct="0"/>
              <a:r>
                <a:rPr lang="en-US" sz="2000">
                  <a:solidFill>
                    <a:srgbClr val="0000FF"/>
                  </a:solidFill>
                  <a:latin typeface="Verdana" pitchFamily="34" charset="0"/>
                </a:rPr>
                <a:t>Recursive case deals with a simpler (smaller) version of the </a:t>
              </a:r>
              <a:r>
                <a:rPr lang="en-US" sz="2000" u="sng">
                  <a:solidFill>
                    <a:srgbClr val="0000FF"/>
                  </a:solidFill>
                  <a:latin typeface="Verdana" pitchFamily="34" charset="0"/>
                </a:rPr>
                <a:t>same </a:t>
              </a:r>
              <a:r>
                <a:rPr lang="en-US" sz="2000">
                  <a:solidFill>
                    <a:srgbClr val="0000FF"/>
                  </a:solidFill>
                  <a:latin typeface="Verdana" pitchFamily="34" charset="0"/>
                </a:rPr>
                <a:t>task.</a:t>
              </a:r>
            </a:p>
          </p:txBody>
        </p:sp>
        <p:sp>
          <p:nvSpPr>
            <p:cNvPr id="15" name="Rectangle 10"/>
            <p:cNvSpPr>
              <a:spLocks noChangeArrowheads="1"/>
            </p:cNvSpPr>
            <p:nvPr/>
          </p:nvSpPr>
          <p:spPr bwMode="auto">
            <a:xfrm>
              <a:off x="2304" y="1776"/>
              <a:ext cx="1680" cy="288"/>
            </a:xfrm>
            <a:prstGeom prst="rect">
              <a:avLst/>
            </a:prstGeom>
            <a:noFill/>
            <a:ln w="25400" cap="sq">
              <a:solidFill>
                <a:srgbClr val="0000FF"/>
              </a:solidFill>
              <a:miter lim="800000"/>
              <a:headEnd type="none" w="sm" len="sm"/>
              <a:tailEnd type="none" w="sm" len="sm"/>
            </a:ln>
            <a:effectLst/>
          </p:spPr>
          <p:txBody>
            <a:bodyPr wrap="none" anchor="ctr"/>
            <a:lstStyle/>
            <a:p>
              <a:endParaRPr lang="en-SG"/>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dissolv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34</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Recursive Method for Factorial</a:t>
            </a:r>
          </a:p>
        </p:txBody>
      </p:sp>
      <p:sp>
        <p:nvSpPr>
          <p:cNvPr id="35845" name="Rectangle 3"/>
          <p:cNvSpPr>
            <a:spLocks noGrp="1" noChangeArrowheads="1"/>
          </p:cNvSpPr>
          <p:nvPr>
            <p:ph type="body" idx="4294967295"/>
          </p:nvPr>
        </p:nvSpPr>
        <p:spPr>
          <a:xfrm>
            <a:off x="457200" y="1066800"/>
            <a:ext cx="8229600" cy="5486400"/>
          </a:xfrm>
        </p:spPr>
        <p:txBody>
          <a:bodyPr/>
          <a:lstStyle/>
          <a:p>
            <a:pPr eaLnBrk="1" hangingPunct="1"/>
            <a:r>
              <a:rPr lang="en-US" sz="2800" dirty="0" smtClean="0"/>
              <a:t>A recursive method generally has 2 parts:</a:t>
            </a:r>
          </a:p>
          <a:p>
            <a:pPr lvl="1" eaLnBrk="1" hangingPunct="1"/>
            <a:r>
              <a:rPr lang="en-US" sz="2400" dirty="0" smtClean="0"/>
              <a:t>A </a:t>
            </a:r>
            <a:r>
              <a:rPr lang="en-US" sz="2400" dirty="0" smtClean="0">
                <a:solidFill>
                  <a:srgbClr val="C00000"/>
                </a:solidFill>
              </a:rPr>
              <a:t>termination part </a:t>
            </a:r>
            <a:r>
              <a:rPr lang="en-US" sz="2400" dirty="0" smtClean="0"/>
              <a:t>that stops the recursion</a:t>
            </a:r>
          </a:p>
          <a:p>
            <a:pPr lvl="2" eaLnBrk="1" hangingPunct="1"/>
            <a:r>
              <a:rPr lang="en-US" sz="2000" dirty="0" smtClean="0"/>
              <a:t>This is called the </a:t>
            </a:r>
            <a:r>
              <a:rPr lang="en-US" sz="2000" dirty="0" smtClean="0">
                <a:solidFill>
                  <a:srgbClr val="C00000"/>
                </a:solidFill>
              </a:rPr>
              <a:t>base case</a:t>
            </a:r>
          </a:p>
          <a:p>
            <a:pPr lvl="2" eaLnBrk="1" hangingPunct="1"/>
            <a:r>
              <a:rPr lang="en-US" sz="2000" dirty="0" smtClean="0"/>
              <a:t>Base case should have simple solution</a:t>
            </a:r>
          </a:p>
          <a:p>
            <a:pPr lvl="2" eaLnBrk="1" hangingPunct="1"/>
            <a:r>
              <a:rPr lang="en-US" sz="2000" dirty="0" smtClean="0"/>
              <a:t>Possible to have more than one base case</a:t>
            </a:r>
          </a:p>
          <a:p>
            <a:pPr lvl="1" eaLnBrk="1" hangingPunct="1"/>
            <a:r>
              <a:rPr lang="en-US" sz="2400" dirty="0" smtClean="0"/>
              <a:t>One or more </a:t>
            </a:r>
            <a:r>
              <a:rPr lang="en-US" sz="2400" dirty="0" smtClean="0">
                <a:solidFill>
                  <a:srgbClr val="C00000"/>
                </a:solidFill>
              </a:rPr>
              <a:t>recursive calls</a:t>
            </a:r>
          </a:p>
          <a:p>
            <a:pPr lvl="2" eaLnBrk="1" hangingPunct="1"/>
            <a:r>
              <a:rPr lang="en-US" sz="2000" dirty="0" smtClean="0"/>
              <a:t>This is called the </a:t>
            </a:r>
            <a:r>
              <a:rPr lang="en-US" sz="2000" dirty="0" smtClean="0">
                <a:solidFill>
                  <a:srgbClr val="C00000"/>
                </a:solidFill>
              </a:rPr>
              <a:t>recursive case</a:t>
            </a:r>
          </a:p>
          <a:p>
            <a:pPr lvl="2" eaLnBrk="1" hangingPunct="1"/>
            <a:r>
              <a:rPr lang="en-US" sz="2000" dirty="0" smtClean="0"/>
              <a:t>The recursive case calls the same method but with simpler or smaller arguments</a:t>
            </a:r>
          </a:p>
          <a:p>
            <a:pPr lvl="2" eaLnBrk="1" hangingPunct="1"/>
            <a:endParaRPr lang="en-US" sz="2400" dirty="0" smtClean="0"/>
          </a:p>
          <a:p>
            <a:pPr lvl="1" eaLnBrk="1" hangingPunct="1"/>
            <a:endParaRPr lang="en-US" dirty="0" smtClean="0"/>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34</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845">
                                            <p:txEl>
                                              <p:pRg st="1" end="1"/>
                                            </p:txEl>
                                          </p:spTgt>
                                        </p:tgtEl>
                                        <p:attrNameLst>
                                          <p:attrName>style.visibility</p:attrName>
                                        </p:attrNameLst>
                                      </p:cBhvr>
                                      <p:to>
                                        <p:strVal val="visible"/>
                                      </p:to>
                                    </p:set>
                                    <p:animEffect transition="in" filter="dissolve">
                                      <p:cBhvr>
                                        <p:cTn id="12" dur="500"/>
                                        <p:tgtEl>
                                          <p:spTgt spid="35845">
                                            <p:txEl>
                                              <p:pRg st="1" end="1"/>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5845">
                                            <p:txEl>
                                              <p:pRg st="2" end="2"/>
                                            </p:txEl>
                                          </p:spTgt>
                                        </p:tgtEl>
                                        <p:attrNameLst>
                                          <p:attrName>style.visibility</p:attrName>
                                        </p:attrNameLst>
                                      </p:cBhvr>
                                      <p:to>
                                        <p:strVal val="visible"/>
                                      </p:to>
                                    </p:set>
                                    <p:animEffect transition="in" filter="dissolve">
                                      <p:cBhvr>
                                        <p:cTn id="15" dur="500"/>
                                        <p:tgtEl>
                                          <p:spTgt spid="35845">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35845">
                                            <p:txEl>
                                              <p:pRg st="3" end="3"/>
                                            </p:txEl>
                                          </p:spTgt>
                                        </p:tgtEl>
                                        <p:attrNameLst>
                                          <p:attrName>style.visibility</p:attrName>
                                        </p:attrNameLst>
                                      </p:cBhvr>
                                      <p:to>
                                        <p:strVal val="visible"/>
                                      </p:to>
                                    </p:set>
                                    <p:animEffect transition="in" filter="dissolve">
                                      <p:cBhvr>
                                        <p:cTn id="18" dur="500"/>
                                        <p:tgtEl>
                                          <p:spTgt spid="35845">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35845">
                                            <p:txEl>
                                              <p:pRg st="4" end="4"/>
                                            </p:txEl>
                                          </p:spTgt>
                                        </p:tgtEl>
                                        <p:attrNameLst>
                                          <p:attrName>style.visibility</p:attrName>
                                        </p:attrNameLst>
                                      </p:cBhvr>
                                      <p:to>
                                        <p:strVal val="visible"/>
                                      </p:to>
                                    </p:set>
                                    <p:animEffect transition="in" filter="dissolve">
                                      <p:cBhvr>
                                        <p:cTn id="21" dur="500"/>
                                        <p:tgtEl>
                                          <p:spTgt spid="35845">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35845">
                                            <p:txEl>
                                              <p:pRg st="5" end="5"/>
                                            </p:txEl>
                                          </p:spTgt>
                                        </p:tgtEl>
                                        <p:attrNameLst>
                                          <p:attrName>style.visibility</p:attrName>
                                        </p:attrNameLst>
                                      </p:cBhvr>
                                      <p:to>
                                        <p:strVal val="visible"/>
                                      </p:to>
                                    </p:set>
                                    <p:animEffect transition="in" filter="dissolve">
                                      <p:cBhvr>
                                        <p:cTn id="26" dur="500"/>
                                        <p:tgtEl>
                                          <p:spTgt spid="35845">
                                            <p:txEl>
                                              <p:pRg st="5" end="5"/>
                                            </p:txEl>
                                          </p:spTgt>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35845">
                                            <p:txEl>
                                              <p:pRg st="6" end="6"/>
                                            </p:txEl>
                                          </p:spTgt>
                                        </p:tgtEl>
                                        <p:attrNameLst>
                                          <p:attrName>style.visibility</p:attrName>
                                        </p:attrNameLst>
                                      </p:cBhvr>
                                      <p:to>
                                        <p:strVal val="visible"/>
                                      </p:to>
                                    </p:set>
                                    <p:animEffect transition="in" filter="dissolve">
                                      <p:cBhvr>
                                        <p:cTn id="29" dur="500"/>
                                        <p:tgtEl>
                                          <p:spTgt spid="35845">
                                            <p:txEl>
                                              <p:pRg st="6" end="6"/>
                                            </p:txEl>
                                          </p:spTgt>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35845">
                                            <p:txEl>
                                              <p:pRg st="7" end="7"/>
                                            </p:txEl>
                                          </p:spTgt>
                                        </p:tgtEl>
                                        <p:attrNameLst>
                                          <p:attrName>style.visibility</p:attrName>
                                        </p:attrNameLst>
                                      </p:cBhvr>
                                      <p:to>
                                        <p:strVal val="visible"/>
                                      </p:to>
                                    </p:set>
                                    <p:animEffect transition="in" filter="dissolve">
                                      <p:cBhvr>
                                        <p:cTn id="32" dur="500"/>
                                        <p:tgtEl>
                                          <p:spTgt spid="3584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bldLvl="2"/>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35</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Exercise: North-East Paths (1/2) </a:t>
            </a:r>
          </a:p>
        </p:txBody>
      </p:sp>
      <p:sp>
        <p:nvSpPr>
          <p:cNvPr id="35845" name="Rectangle 3"/>
          <p:cNvSpPr>
            <a:spLocks noGrp="1" noChangeArrowheads="1"/>
          </p:cNvSpPr>
          <p:nvPr>
            <p:ph type="body" idx="4294967295"/>
          </p:nvPr>
        </p:nvSpPr>
        <p:spPr>
          <a:xfrm>
            <a:off x="457200" y="1066800"/>
            <a:ext cx="8229600" cy="1828800"/>
          </a:xfrm>
        </p:spPr>
        <p:txBody>
          <a:bodyPr/>
          <a:lstStyle/>
          <a:p>
            <a:pPr eaLnBrk="1" hangingPunct="1"/>
            <a:r>
              <a:rPr lang="en-US" sz="2400" dirty="0" smtClean="0"/>
              <a:t>Find the number of north-east paths between two points.</a:t>
            </a:r>
          </a:p>
          <a:p>
            <a:pPr eaLnBrk="1" hangingPunct="1"/>
            <a:r>
              <a:rPr lang="en-US" sz="2400" dirty="0" smtClean="0"/>
              <a:t>North-east (NE) path: you may only move northward or eastward.</a:t>
            </a:r>
          </a:p>
          <a:p>
            <a:pPr eaLnBrk="1" hangingPunct="1"/>
            <a:r>
              <a:rPr lang="en-US" sz="2400" dirty="0" smtClean="0"/>
              <a:t>How many NE-paths between A and C?</a:t>
            </a:r>
          </a:p>
          <a:p>
            <a:pPr lvl="1" eaLnBrk="1" hangingPunct="1"/>
            <a:endParaRPr lang="en-US" dirty="0" smtClean="0"/>
          </a:p>
        </p:txBody>
      </p:sp>
      <p:grpSp>
        <p:nvGrpSpPr>
          <p:cNvPr id="2" name="Group 6"/>
          <p:cNvGrpSpPr>
            <a:grpSpLocks/>
          </p:cNvGrpSpPr>
          <p:nvPr/>
        </p:nvGrpSpPr>
        <p:grpSpPr bwMode="auto">
          <a:xfrm>
            <a:off x="2362200" y="2819400"/>
            <a:ext cx="3733800" cy="2362200"/>
            <a:chOff x="1584" y="1920"/>
            <a:chExt cx="2236" cy="1372"/>
          </a:xfrm>
        </p:grpSpPr>
        <p:sp>
          <p:nvSpPr>
            <p:cNvPr id="35856" name="Rectangle 7"/>
            <p:cNvSpPr>
              <a:spLocks noChangeArrowheads="1"/>
            </p:cNvSpPr>
            <p:nvPr/>
          </p:nvSpPr>
          <p:spPr bwMode="auto">
            <a:xfrm>
              <a:off x="1584" y="2083"/>
              <a:ext cx="1863" cy="1209"/>
            </a:xfrm>
            <a:prstGeom prst="rect">
              <a:avLst/>
            </a:prstGeom>
            <a:noFill/>
            <a:ln w="9525">
              <a:solidFill>
                <a:srgbClr val="000000"/>
              </a:solidFill>
              <a:miter lim="800000"/>
              <a:headEnd/>
              <a:tailEnd/>
            </a:ln>
          </p:spPr>
          <p:txBody>
            <a:bodyPr/>
            <a:lstStyle/>
            <a:p>
              <a:endParaRPr lang="en-US"/>
            </a:p>
          </p:txBody>
        </p:sp>
        <p:sp>
          <p:nvSpPr>
            <p:cNvPr id="35857" name="Line 8"/>
            <p:cNvSpPr>
              <a:spLocks noChangeShapeType="1"/>
            </p:cNvSpPr>
            <p:nvPr/>
          </p:nvSpPr>
          <p:spPr bwMode="auto">
            <a:xfrm>
              <a:off x="1895" y="2083"/>
              <a:ext cx="0" cy="1209"/>
            </a:xfrm>
            <a:prstGeom prst="line">
              <a:avLst/>
            </a:prstGeom>
            <a:noFill/>
            <a:ln w="9525">
              <a:solidFill>
                <a:srgbClr val="000000"/>
              </a:solidFill>
              <a:round/>
              <a:headEnd/>
              <a:tailEnd/>
            </a:ln>
          </p:spPr>
          <p:txBody>
            <a:bodyPr/>
            <a:lstStyle/>
            <a:p>
              <a:endParaRPr lang="en-US"/>
            </a:p>
          </p:txBody>
        </p:sp>
        <p:sp>
          <p:nvSpPr>
            <p:cNvPr id="35858" name="Line 9"/>
            <p:cNvSpPr>
              <a:spLocks noChangeShapeType="1"/>
            </p:cNvSpPr>
            <p:nvPr/>
          </p:nvSpPr>
          <p:spPr bwMode="auto">
            <a:xfrm>
              <a:off x="3137" y="2083"/>
              <a:ext cx="0" cy="1209"/>
            </a:xfrm>
            <a:prstGeom prst="line">
              <a:avLst/>
            </a:prstGeom>
            <a:noFill/>
            <a:ln w="9525">
              <a:solidFill>
                <a:srgbClr val="000000"/>
              </a:solidFill>
              <a:round/>
              <a:headEnd/>
              <a:tailEnd/>
            </a:ln>
          </p:spPr>
          <p:txBody>
            <a:bodyPr/>
            <a:lstStyle/>
            <a:p>
              <a:endParaRPr lang="en-US"/>
            </a:p>
          </p:txBody>
        </p:sp>
        <p:sp>
          <p:nvSpPr>
            <p:cNvPr id="35859" name="Line 10"/>
            <p:cNvSpPr>
              <a:spLocks noChangeShapeType="1"/>
            </p:cNvSpPr>
            <p:nvPr/>
          </p:nvSpPr>
          <p:spPr bwMode="auto">
            <a:xfrm>
              <a:off x="2205" y="2083"/>
              <a:ext cx="0" cy="1209"/>
            </a:xfrm>
            <a:prstGeom prst="line">
              <a:avLst/>
            </a:prstGeom>
            <a:noFill/>
            <a:ln w="9525">
              <a:solidFill>
                <a:srgbClr val="000000"/>
              </a:solidFill>
              <a:round/>
              <a:headEnd/>
              <a:tailEnd/>
            </a:ln>
          </p:spPr>
          <p:txBody>
            <a:bodyPr/>
            <a:lstStyle/>
            <a:p>
              <a:endParaRPr lang="en-US"/>
            </a:p>
          </p:txBody>
        </p:sp>
        <p:sp>
          <p:nvSpPr>
            <p:cNvPr id="35860" name="Line 11"/>
            <p:cNvSpPr>
              <a:spLocks noChangeShapeType="1"/>
            </p:cNvSpPr>
            <p:nvPr/>
          </p:nvSpPr>
          <p:spPr bwMode="auto">
            <a:xfrm>
              <a:off x="2516" y="2083"/>
              <a:ext cx="0" cy="1209"/>
            </a:xfrm>
            <a:prstGeom prst="line">
              <a:avLst/>
            </a:prstGeom>
            <a:noFill/>
            <a:ln w="9525">
              <a:solidFill>
                <a:srgbClr val="000000"/>
              </a:solidFill>
              <a:round/>
              <a:headEnd/>
              <a:tailEnd/>
            </a:ln>
          </p:spPr>
          <p:txBody>
            <a:bodyPr/>
            <a:lstStyle/>
            <a:p>
              <a:endParaRPr lang="en-US"/>
            </a:p>
          </p:txBody>
        </p:sp>
        <p:sp>
          <p:nvSpPr>
            <p:cNvPr id="35861" name="Line 12"/>
            <p:cNvSpPr>
              <a:spLocks noChangeShapeType="1"/>
            </p:cNvSpPr>
            <p:nvPr/>
          </p:nvSpPr>
          <p:spPr bwMode="auto">
            <a:xfrm>
              <a:off x="2826" y="2083"/>
              <a:ext cx="0" cy="1209"/>
            </a:xfrm>
            <a:prstGeom prst="line">
              <a:avLst/>
            </a:prstGeom>
            <a:noFill/>
            <a:ln w="9525">
              <a:solidFill>
                <a:srgbClr val="000000"/>
              </a:solidFill>
              <a:round/>
              <a:headEnd/>
              <a:tailEnd/>
            </a:ln>
          </p:spPr>
          <p:txBody>
            <a:bodyPr/>
            <a:lstStyle/>
            <a:p>
              <a:endParaRPr lang="en-US"/>
            </a:p>
          </p:txBody>
        </p:sp>
        <p:sp>
          <p:nvSpPr>
            <p:cNvPr id="35862" name="Line 13"/>
            <p:cNvSpPr>
              <a:spLocks noChangeShapeType="1"/>
            </p:cNvSpPr>
            <p:nvPr/>
          </p:nvSpPr>
          <p:spPr bwMode="auto">
            <a:xfrm>
              <a:off x="1584" y="2386"/>
              <a:ext cx="1863" cy="0"/>
            </a:xfrm>
            <a:prstGeom prst="line">
              <a:avLst/>
            </a:prstGeom>
            <a:noFill/>
            <a:ln w="9525">
              <a:solidFill>
                <a:srgbClr val="000000"/>
              </a:solidFill>
              <a:round/>
              <a:headEnd/>
              <a:tailEnd/>
            </a:ln>
          </p:spPr>
          <p:txBody>
            <a:bodyPr/>
            <a:lstStyle/>
            <a:p>
              <a:endParaRPr lang="en-US"/>
            </a:p>
          </p:txBody>
        </p:sp>
        <p:sp>
          <p:nvSpPr>
            <p:cNvPr id="35863" name="Line 14"/>
            <p:cNvSpPr>
              <a:spLocks noChangeShapeType="1"/>
            </p:cNvSpPr>
            <p:nvPr/>
          </p:nvSpPr>
          <p:spPr bwMode="auto">
            <a:xfrm>
              <a:off x="1584" y="2688"/>
              <a:ext cx="1863" cy="0"/>
            </a:xfrm>
            <a:prstGeom prst="line">
              <a:avLst/>
            </a:prstGeom>
            <a:noFill/>
            <a:ln w="9525">
              <a:solidFill>
                <a:srgbClr val="000000"/>
              </a:solidFill>
              <a:round/>
              <a:headEnd/>
              <a:tailEnd/>
            </a:ln>
          </p:spPr>
          <p:txBody>
            <a:bodyPr/>
            <a:lstStyle/>
            <a:p>
              <a:endParaRPr lang="en-US"/>
            </a:p>
          </p:txBody>
        </p:sp>
        <p:sp>
          <p:nvSpPr>
            <p:cNvPr id="35864" name="Line 15"/>
            <p:cNvSpPr>
              <a:spLocks noChangeShapeType="1"/>
            </p:cNvSpPr>
            <p:nvPr/>
          </p:nvSpPr>
          <p:spPr bwMode="auto">
            <a:xfrm>
              <a:off x="1584" y="2990"/>
              <a:ext cx="1863" cy="0"/>
            </a:xfrm>
            <a:prstGeom prst="line">
              <a:avLst/>
            </a:prstGeom>
            <a:noFill/>
            <a:ln w="9525">
              <a:solidFill>
                <a:srgbClr val="000000"/>
              </a:solidFill>
              <a:round/>
              <a:headEnd/>
              <a:tailEnd/>
            </a:ln>
          </p:spPr>
          <p:txBody>
            <a:bodyPr/>
            <a:lstStyle/>
            <a:p>
              <a:endParaRPr lang="en-US"/>
            </a:p>
          </p:txBody>
        </p:sp>
        <p:sp>
          <p:nvSpPr>
            <p:cNvPr id="35865" name="Oval 16"/>
            <p:cNvSpPr>
              <a:spLocks noChangeArrowheads="1"/>
            </p:cNvSpPr>
            <p:nvPr/>
          </p:nvSpPr>
          <p:spPr bwMode="auto">
            <a:xfrm>
              <a:off x="3429" y="2041"/>
              <a:ext cx="62" cy="60"/>
            </a:xfrm>
            <a:prstGeom prst="ellipse">
              <a:avLst/>
            </a:prstGeom>
            <a:solidFill>
              <a:srgbClr val="000000"/>
            </a:solidFill>
            <a:ln w="9525">
              <a:solidFill>
                <a:srgbClr val="000000"/>
              </a:solidFill>
              <a:round/>
              <a:headEnd/>
              <a:tailEnd/>
            </a:ln>
          </p:spPr>
          <p:txBody>
            <a:bodyPr/>
            <a:lstStyle/>
            <a:p>
              <a:endParaRPr lang="en-US"/>
            </a:p>
          </p:txBody>
        </p:sp>
        <p:sp>
          <p:nvSpPr>
            <p:cNvPr id="35866" name="Oval 17"/>
            <p:cNvSpPr>
              <a:spLocks noChangeArrowheads="1"/>
            </p:cNvSpPr>
            <p:nvPr/>
          </p:nvSpPr>
          <p:spPr bwMode="auto">
            <a:xfrm>
              <a:off x="3119" y="2343"/>
              <a:ext cx="62" cy="60"/>
            </a:xfrm>
            <a:prstGeom prst="ellipse">
              <a:avLst/>
            </a:prstGeom>
            <a:solidFill>
              <a:srgbClr val="000000"/>
            </a:solidFill>
            <a:ln w="9525">
              <a:solidFill>
                <a:srgbClr val="000000"/>
              </a:solidFill>
              <a:round/>
              <a:headEnd/>
              <a:tailEnd/>
            </a:ln>
          </p:spPr>
          <p:txBody>
            <a:bodyPr/>
            <a:lstStyle/>
            <a:p>
              <a:endParaRPr lang="en-US"/>
            </a:p>
          </p:txBody>
        </p:sp>
        <p:sp>
          <p:nvSpPr>
            <p:cNvPr id="35867" name="Text Box 18"/>
            <p:cNvSpPr txBox="1">
              <a:spLocks noChangeArrowheads="1"/>
            </p:cNvSpPr>
            <p:nvPr/>
          </p:nvSpPr>
          <p:spPr bwMode="auto">
            <a:xfrm>
              <a:off x="3504" y="1920"/>
              <a:ext cx="316" cy="267"/>
            </a:xfrm>
            <a:prstGeom prst="rect">
              <a:avLst/>
            </a:prstGeom>
            <a:noFill/>
            <a:ln w="9525">
              <a:noFill/>
              <a:miter lim="800000"/>
              <a:headEnd/>
              <a:tailEnd/>
            </a:ln>
          </p:spPr>
          <p:txBody>
            <a:bodyPr/>
            <a:lstStyle/>
            <a:p>
              <a:pPr eaLnBrk="0" hangingPunct="0"/>
              <a:r>
                <a:rPr lang="en-US"/>
                <a:t>C</a:t>
              </a:r>
            </a:p>
          </p:txBody>
        </p:sp>
        <p:sp>
          <p:nvSpPr>
            <p:cNvPr id="35868" name="Text Box 19"/>
            <p:cNvSpPr txBox="1">
              <a:spLocks noChangeArrowheads="1"/>
            </p:cNvSpPr>
            <p:nvPr/>
          </p:nvSpPr>
          <p:spPr bwMode="auto">
            <a:xfrm>
              <a:off x="3120" y="2160"/>
              <a:ext cx="303" cy="264"/>
            </a:xfrm>
            <a:prstGeom prst="rect">
              <a:avLst/>
            </a:prstGeom>
            <a:noFill/>
            <a:ln w="9525">
              <a:noFill/>
              <a:miter lim="800000"/>
              <a:headEnd/>
              <a:tailEnd/>
            </a:ln>
          </p:spPr>
          <p:txBody>
            <a:bodyPr/>
            <a:lstStyle/>
            <a:p>
              <a:pPr eaLnBrk="0" hangingPunct="0"/>
              <a:r>
                <a:rPr lang="en-US"/>
                <a:t>A</a:t>
              </a:r>
            </a:p>
          </p:txBody>
        </p:sp>
      </p:grpSp>
      <p:grpSp>
        <p:nvGrpSpPr>
          <p:cNvPr id="3" name="Group 20"/>
          <p:cNvGrpSpPr>
            <a:grpSpLocks/>
          </p:cNvGrpSpPr>
          <p:nvPr/>
        </p:nvGrpSpPr>
        <p:grpSpPr bwMode="auto">
          <a:xfrm>
            <a:off x="4368800" y="3328988"/>
            <a:ext cx="457200" cy="381000"/>
            <a:chOff x="2832" y="2256"/>
            <a:chExt cx="288" cy="240"/>
          </a:xfrm>
        </p:grpSpPr>
        <p:sp>
          <p:nvSpPr>
            <p:cNvPr id="35854" name="Text Box 21"/>
            <p:cNvSpPr txBox="1">
              <a:spLocks noChangeArrowheads="1"/>
            </p:cNvSpPr>
            <p:nvPr/>
          </p:nvSpPr>
          <p:spPr bwMode="auto">
            <a:xfrm>
              <a:off x="2832" y="2256"/>
              <a:ext cx="288" cy="185"/>
            </a:xfrm>
            <a:prstGeom prst="rect">
              <a:avLst/>
            </a:prstGeom>
            <a:noFill/>
            <a:ln w="12700" cap="sq">
              <a:noFill/>
              <a:miter lim="800000"/>
              <a:headEnd type="none" w="sm" len="sm"/>
              <a:tailEnd type="none" w="sm" len="sm"/>
            </a:ln>
          </p:spPr>
          <p:txBody>
            <a:bodyPr lIns="9144" tIns="9144" rIns="9144" bIns="9144">
              <a:spAutoFit/>
            </a:bodyPr>
            <a:lstStyle/>
            <a:p>
              <a:pPr algn="ctr">
                <a:spcBef>
                  <a:spcPct val="50000"/>
                </a:spcBef>
              </a:pPr>
              <a:r>
                <a:rPr lang="en-US">
                  <a:solidFill>
                    <a:srgbClr val="006600"/>
                  </a:solidFill>
                </a:rPr>
                <a:t>A</a:t>
              </a:r>
            </a:p>
          </p:txBody>
        </p:sp>
        <p:sp>
          <p:nvSpPr>
            <p:cNvPr id="35855" name="Oval 22"/>
            <p:cNvSpPr>
              <a:spLocks noChangeArrowheads="1"/>
            </p:cNvSpPr>
            <p:nvPr/>
          </p:nvSpPr>
          <p:spPr bwMode="auto">
            <a:xfrm>
              <a:off x="2832" y="2400"/>
              <a:ext cx="96" cy="96"/>
            </a:xfrm>
            <a:prstGeom prst="ellipse">
              <a:avLst/>
            </a:prstGeom>
            <a:solidFill>
              <a:srgbClr val="006600"/>
            </a:solidFill>
            <a:ln w="12700" cap="sq">
              <a:solidFill>
                <a:srgbClr val="006600"/>
              </a:solidFill>
              <a:round/>
              <a:headEnd type="none" w="sm" len="sm"/>
              <a:tailEnd type="none" w="sm" len="sm"/>
            </a:ln>
          </p:spPr>
          <p:txBody>
            <a:bodyPr wrap="none" anchor="ctr"/>
            <a:lstStyle/>
            <a:p>
              <a:endParaRPr lang="en-US"/>
            </a:p>
          </p:txBody>
        </p:sp>
      </p:grpSp>
      <p:grpSp>
        <p:nvGrpSpPr>
          <p:cNvPr id="4" name="Group 23"/>
          <p:cNvGrpSpPr>
            <a:grpSpLocks/>
          </p:cNvGrpSpPr>
          <p:nvPr/>
        </p:nvGrpSpPr>
        <p:grpSpPr bwMode="auto">
          <a:xfrm>
            <a:off x="4368800" y="3838575"/>
            <a:ext cx="457200" cy="381000"/>
            <a:chOff x="4608" y="2640"/>
            <a:chExt cx="288" cy="240"/>
          </a:xfrm>
        </p:grpSpPr>
        <p:sp>
          <p:nvSpPr>
            <p:cNvPr id="35852" name="Text Box 24"/>
            <p:cNvSpPr txBox="1">
              <a:spLocks noChangeArrowheads="1"/>
            </p:cNvSpPr>
            <p:nvPr/>
          </p:nvSpPr>
          <p:spPr bwMode="auto">
            <a:xfrm>
              <a:off x="4608" y="2640"/>
              <a:ext cx="288" cy="185"/>
            </a:xfrm>
            <a:prstGeom prst="rect">
              <a:avLst/>
            </a:prstGeom>
            <a:noFill/>
            <a:ln w="12700" cap="sq">
              <a:noFill/>
              <a:miter lim="800000"/>
              <a:headEnd type="none" w="sm" len="sm"/>
              <a:tailEnd type="none" w="sm" len="sm"/>
            </a:ln>
          </p:spPr>
          <p:txBody>
            <a:bodyPr lIns="9144" tIns="9144" rIns="9144" bIns="9144">
              <a:spAutoFit/>
            </a:bodyPr>
            <a:lstStyle/>
            <a:p>
              <a:pPr algn="ctr">
                <a:spcBef>
                  <a:spcPct val="50000"/>
                </a:spcBef>
              </a:pPr>
              <a:r>
                <a:rPr lang="en-US">
                  <a:solidFill>
                    <a:srgbClr val="0000FF"/>
                  </a:solidFill>
                </a:rPr>
                <a:t>A</a:t>
              </a:r>
            </a:p>
          </p:txBody>
        </p:sp>
        <p:sp>
          <p:nvSpPr>
            <p:cNvPr id="35853" name="Oval 25"/>
            <p:cNvSpPr>
              <a:spLocks noChangeArrowheads="1"/>
            </p:cNvSpPr>
            <p:nvPr/>
          </p:nvSpPr>
          <p:spPr bwMode="auto">
            <a:xfrm>
              <a:off x="4608" y="2784"/>
              <a:ext cx="96" cy="96"/>
            </a:xfrm>
            <a:prstGeom prst="ellipse">
              <a:avLst/>
            </a:prstGeom>
            <a:solidFill>
              <a:srgbClr val="0000FF"/>
            </a:solidFill>
            <a:ln w="12700" cap="sq">
              <a:noFill/>
              <a:round/>
              <a:headEnd type="none" w="sm" len="sm"/>
              <a:tailEnd type="none" w="sm" len="sm"/>
            </a:ln>
          </p:spPr>
          <p:txBody>
            <a:bodyPr wrap="none" anchor="ctr"/>
            <a:lstStyle/>
            <a:p>
              <a:endParaRPr lang="en-US"/>
            </a:p>
          </p:txBody>
        </p:sp>
      </p:grpSp>
      <p:grpSp>
        <p:nvGrpSpPr>
          <p:cNvPr id="5" name="Group 26"/>
          <p:cNvGrpSpPr>
            <a:grpSpLocks/>
          </p:cNvGrpSpPr>
          <p:nvPr/>
        </p:nvGrpSpPr>
        <p:grpSpPr bwMode="auto">
          <a:xfrm>
            <a:off x="2287588" y="4873625"/>
            <a:ext cx="457200" cy="381000"/>
            <a:chOff x="4608" y="2736"/>
            <a:chExt cx="288" cy="240"/>
          </a:xfrm>
        </p:grpSpPr>
        <p:sp>
          <p:nvSpPr>
            <p:cNvPr id="35850" name="Text Box 27"/>
            <p:cNvSpPr txBox="1">
              <a:spLocks noChangeArrowheads="1"/>
            </p:cNvSpPr>
            <p:nvPr/>
          </p:nvSpPr>
          <p:spPr bwMode="auto">
            <a:xfrm>
              <a:off x="4608" y="2736"/>
              <a:ext cx="288" cy="185"/>
            </a:xfrm>
            <a:prstGeom prst="rect">
              <a:avLst/>
            </a:prstGeom>
            <a:noFill/>
            <a:ln w="12700" cap="sq">
              <a:noFill/>
              <a:miter lim="800000"/>
              <a:headEnd type="none" w="sm" len="sm"/>
              <a:tailEnd type="none" w="sm" len="sm"/>
            </a:ln>
          </p:spPr>
          <p:txBody>
            <a:bodyPr lIns="9144" tIns="9144" rIns="9144" bIns="9144">
              <a:spAutoFit/>
            </a:bodyPr>
            <a:lstStyle/>
            <a:p>
              <a:pPr algn="ctr">
                <a:spcBef>
                  <a:spcPct val="50000"/>
                </a:spcBef>
              </a:pPr>
              <a:r>
                <a:rPr lang="en-US">
                  <a:solidFill>
                    <a:srgbClr val="FF0000"/>
                  </a:solidFill>
                </a:rPr>
                <a:t>A</a:t>
              </a:r>
            </a:p>
          </p:txBody>
        </p:sp>
        <p:sp>
          <p:nvSpPr>
            <p:cNvPr id="35851" name="Oval 28"/>
            <p:cNvSpPr>
              <a:spLocks noChangeArrowheads="1"/>
            </p:cNvSpPr>
            <p:nvPr/>
          </p:nvSpPr>
          <p:spPr bwMode="auto">
            <a:xfrm>
              <a:off x="4608" y="2880"/>
              <a:ext cx="96" cy="96"/>
            </a:xfrm>
            <a:prstGeom prst="ellipse">
              <a:avLst/>
            </a:prstGeom>
            <a:solidFill>
              <a:srgbClr val="FF0000"/>
            </a:solidFill>
            <a:ln w="12700" cap="sq">
              <a:noFill/>
              <a:round/>
              <a:headEnd type="none" w="sm" len="sm"/>
              <a:tailEnd type="none" w="sm" len="sm"/>
            </a:ln>
          </p:spPr>
          <p:txBody>
            <a:bodyPr wrap="none" anchor="ctr"/>
            <a:lstStyle/>
            <a:p>
              <a:endParaRPr lang="en-US"/>
            </a:p>
          </p:txBody>
        </p:sp>
      </p:gr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35</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30" name="Freeform 29"/>
          <p:cNvSpPr/>
          <p:nvPr/>
        </p:nvSpPr>
        <p:spPr bwMode="auto">
          <a:xfrm>
            <a:off x="4953000" y="3048000"/>
            <a:ext cx="501589" cy="452761"/>
          </a:xfrm>
          <a:custGeom>
            <a:avLst/>
            <a:gdLst>
              <a:gd name="connsiteX0" fmla="*/ 48827 w 501589"/>
              <a:gd name="connsiteY0" fmla="*/ 452761 h 452761"/>
              <a:gd name="connsiteX1" fmla="*/ 75460 w 501589"/>
              <a:gd name="connsiteY1" fmla="*/ 88777 h 452761"/>
              <a:gd name="connsiteX2" fmla="*/ 501589 w 501589"/>
              <a:gd name="connsiteY2" fmla="*/ 0 h 452761"/>
            </a:gdLst>
            <a:ahLst/>
            <a:cxnLst>
              <a:cxn ang="0">
                <a:pos x="connsiteX0" y="connsiteY0"/>
              </a:cxn>
              <a:cxn ang="0">
                <a:pos x="connsiteX1" y="connsiteY1"/>
              </a:cxn>
              <a:cxn ang="0">
                <a:pos x="connsiteX2" y="connsiteY2"/>
              </a:cxn>
            </a:cxnLst>
            <a:rect l="l" t="t" r="r" b="b"/>
            <a:pathLst>
              <a:path w="501589" h="452761">
                <a:moveTo>
                  <a:pt x="48827" y="452761"/>
                </a:moveTo>
                <a:cubicBezTo>
                  <a:pt x="24413" y="308499"/>
                  <a:pt x="0" y="164237"/>
                  <a:pt x="75460" y="88777"/>
                </a:cubicBezTo>
                <a:cubicBezTo>
                  <a:pt x="150920" y="13317"/>
                  <a:pt x="326254" y="6658"/>
                  <a:pt x="501589" y="0"/>
                </a:cubicBezTo>
              </a:path>
            </a:pathLst>
          </a:custGeom>
          <a:noFill/>
          <a:ln w="12700" cap="flat" cmpd="sng" algn="ctr">
            <a:solidFill>
              <a:schemeClr val="tx1"/>
            </a:solidFill>
            <a:prstDash val="solid"/>
            <a:round/>
            <a:headEnd type="none" w="med" len="med"/>
            <a:tailEnd type="stealth"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G" sz="1800" b="0" i="0" u="none" strike="noStrike" cap="none" normalizeH="0" baseline="0" smtClean="0">
              <a:ln>
                <a:noFill/>
              </a:ln>
              <a:solidFill>
                <a:schemeClr val="tx1"/>
              </a:solidFill>
              <a:effectLst/>
              <a:latin typeface="Arial" charset="0"/>
              <a:cs typeface="Arial" charset="0"/>
            </a:endParaRPr>
          </a:p>
        </p:txBody>
      </p:sp>
      <p:sp>
        <p:nvSpPr>
          <p:cNvPr id="32" name="Freeform 31"/>
          <p:cNvSpPr/>
          <p:nvPr/>
        </p:nvSpPr>
        <p:spPr bwMode="auto">
          <a:xfrm>
            <a:off x="5077287" y="3214456"/>
            <a:ext cx="461639" cy="435006"/>
          </a:xfrm>
          <a:custGeom>
            <a:avLst/>
            <a:gdLst>
              <a:gd name="connsiteX0" fmla="*/ 0 w 461639"/>
              <a:gd name="connsiteY0" fmla="*/ 372862 h 435006"/>
              <a:gd name="connsiteX1" fmla="*/ 372863 w 461639"/>
              <a:gd name="connsiteY1" fmla="*/ 372862 h 435006"/>
              <a:gd name="connsiteX2" fmla="*/ 461639 w 461639"/>
              <a:gd name="connsiteY2" fmla="*/ 0 h 435006"/>
            </a:gdLst>
            <a:ahLst/>
            <a:cxnLst>
              <a:cxn ang="0">
                <a:pos x="connsiteX0" y="connsiteY0"/>
              </a:cxn>
              <a:cxn ang="0">
                <a:pos x="connsiteX1" y="connsiteY1"/>
              </a:cxn>
              <a:cxn ang="0">
                <a:pos x="connsiteX2" y="connsiteY2"/>
              </a:cxn>
            </a:cxnLst>
            <a:rect l="l" t="t" r="r" b="b"/>
            <a:pathLst>
              <a:path w="461639" h="435006">
                <a:moveTo>
                  <a:pt x="0" y="372862"/>
                </a:moveTo>
                <a:cubicBezTo>
                  <a:pt x="147961" y="403934"/>
                  <a:pt x="295923" y="435006"/>
                  <a:pt x="372863" y="372862"/>
                </a:cubicBezTo>
                <a:cubicBezTo>
                  <a:pt x="449803" y="310718"/>
                  <a:pt x="455721" y="155359"/>
                  <a:pt x="461639" y="0"/>
                </a:cubicBezTo>
              </a:path>
            </a:pathLst>
          </a:custGeom>
          <a:noFill/>
          <a:ln w="12700" cap="flat" cmpd="sng" algn="ctr">
            <a:solidFill>
              <a:schemeClr val="tx1"/>
            </a:solidFill>
            <a:prstDash val="solid"/>
            <a:round/>
            <a:headEnd type="none" w="med" len="med"/>
            <a:tailEnd type="stealth"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G" sz="1800" b="0" i="0" u="none" strike="noStrike" cap="none" normalizeH="0" baseline="0" smtClean="0">
              <a:ln>
                <a:noFill/>
              </a:ln>
              <a:solidFill>
                <a:schemeClr val="tx1"/>
              </a:solidFill>
              <a:effectLst/>
              <a:latin typeface="Arial" charset="0"/>
              <a:cs typeface="Arial" charset="0"/>
            </a:endParaRPr>
          </a:p>
        </p:txBody>
      </p:sp>
      <p:sp>
        <p:nvSpPr>
          <p:cNvPr id="34" name="Freeform 33"/>
          <p:cNvSpPr/>
          <p:nvPr/>
        </p:nvSpPr>
        <p:spPr bwMode="auto">
          <a:xfrm>
            <a:off x="4350798" y="2983637"/>
            <a:ext cx="1072719" cy="532660"/>
          </a:xfrm>
          <a:custGeom>
            <a:avLst/>
            <a:gdLst>
              <a:gd name="connsiteX0" fmla="*/ 122808 w 1072719"/>
              <a:gd name="connsiteY0" fmla="*/ 532660 h 532660"/>
              <a:gd name="connsiteX1" fmla="*/ 158319 w 1072719"/>
              <a:gd name="connsiteY1" fmla="*/ 133165 h 532660"/>
              <a:gd name="connsiteX2" fmla="*/ 1072719 w 1072719"/>
              <a:gd name="connsiteY2" fmla="*/ 0 h 532660"/>
            </a:gdLst>
            <a:ahLst/>
            <a:cxnLst>
              <a:cxn ang="0">
                <a:pos x="connsiteX0" y="connsiteY0"/>
              </a:cxn>
              <a:cxn ang="0">
                <a:pos x="connsiteX1" y="connsiteY1"/>
              </a:cxn>
              <a:cxn ang="0">
                <a:pos x="connsiteX2" y="connsiteY2"/>
              </a:cxn>
            </a:cxnLst>
            <a:rect l="l" t="t" r="r" b="b"/>
            <a:pathLst>
              <a:path w="1072719" h="532660">
                <a:moveTo>
                  <a:pt x="122808" y="532660"/>
                </a:moveTo>
                <a:cubicBezTo>
                  <a:pt x="61404" y="377301"/>
                  <a:pt x="0" y="221942"/>
                  <a:pt x="158319" y="133165"/>
                </a:cubicBezTo>
                <a:cubicBezTo>
                  <a:pt x="316638" y="44388"/>
                  <a:pt x="694678" y="22194"/>
                  <a:pt x="1072719" y="0"/>
                </a:cubicBezTo>
              </a:path>
            </a:pathLst>
          </a:custGeom>
          <a:noFill/>
          <a:ln w="12700" cap="flat" cmpd="sng" algn="ctr">
            <a:solidFill>
              <a:srgbClr val="006600"/>
            </a:solidFill>
            <a:prstDash val="solid"/>
            <a:round/>
            <a:headEnd type="none" w="med" len="med"/>
            <a:tailEnd type="stealth"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G" sz="1800" b="0" i="0" u="none" strike="noStrike" cap="none" normalizeH="0" baseline="0" smtClean="0">
              <a:ln>
                <a:noFill/>
              </a:ln>
              <a:solidFill>
                <a:schemeClr val="tx1"/>
              </a:solidFill>
              <a:effectLst/>
              <a:latin typeface="Arial" charset="0"/>
              <a:cs typeface="Arial" charset="0"/>
            </a:endParaRPr>
          </a:p>
        </p:txBody>
      </p:sp>
      <p:sp>
        <p:nvSpPr>
          <p:cNvPr id="35" name="Freeform 34"/>
          <p:cNvSpPr/>
          <p:nvPr/>
        </p:nvSpPr>
        <p:spPr bwMode="auto">
          <a:xfrm>
            <a:off x="4553505" y="3023587"/>
            <a:ext cx="781235" cy="643630"/>
          </a:xfrm>
          <a:custGeom>
            <a:avLst/>
            <a:gdLst>
              <a:gd name="connsiteX0" fmla="*/ 0 w 781235"/>
              <a:gd name="connsiteY0" fmla="*/ 572609 h 643630"/>
              <a:gd name="connsiteX1" fmla="*/ 372862 w 781235"/>
              <a:gd name="connsiteY1" fmla="*/ 563731 h 643630"/>
              <a:gd name="connsiteX2" fmla="*/ 372862 w 781235"/>
              <a:gd name="connsiteY2" fmla="*/ 93215 h 643630"/>
              <a:gd name="connsiteX3" fmla="*/ 781235 w 781235"/>
              <a:gd name="connsiteY3" fmla="*/ 4438 h 643630"/>
            </a:gdLst>
            <a:ahLst/>
            <a:cxnLst>
              <a:cxn ang="0">
                <a:pos x="connsiteX0" y="connsiteY0"/>
              </a:cxn>
              <a:cxn ang="0">
                <a:pos x="connsiteX1" y="connsiteY1"/>
              </a:cxn>
              <a:cxn ang="0">
                <a:pos x="connsiteX2" y="connsiteY2"/>
              </a:cxn>
              <a:cxn ang="0">
                <a:pos x="connsiteX3" y="connsiteY3"/>
              </a:cxn>
            </a:cxnLst>
            <a:rect l="l" t="t" r="r" b="b"/>
            <a:pathLst>
              <a:path w="781235" h="643630">
                <a:moveTo>
                  <a:pt x="0" y="572609"/>
                </a:moveTo>
                <a:cubicBezTo>
                  <a:pt x="155359" y="608119"/>
                  <a:pt x="310718" y="643630"/>
                  <a:pt x="372862" y="563731"/>
                </a:cubicBezTo>
                <a:cubicBezTo>
                  <a:pt x="435006" y="483832"/>
                  <a:pt x="304800" y="186430"/>
                  <a:pt x="372862" y="93215"/>
                </a:cubicBezTo>
                <a:cubicBezTo>
                  <a:pt x="440924" y="0"/>
                  <a:pt x="611079" y="2219"/>
                  <a:pt x="781235" y="4438"/>
                </a:cubicBezTo>
              </a:path>
            </a:pathLst>
          </a:custGeom>
          <a:noFill/>
          <a:ln w="12700" cap="flat" cmpd="sng" algn="ctr">
            <a:solidFill>
              <a:srgbClr val="006600"/>
            </a:solidFill>
            <a:prstDash val="solid"/>
            <a:round/>
            <a:headEnd type="none" w="med" len="med"/>
            <a:tailEnd type="stealth"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G" sz="1800" b="0" i="0" u="none" strike="noStrike" cap="none" normalizeH="0" baseline="0" smtClean="0">
              <a:ln>
                <a:noFill/>
              </a:ln>
              <a:solidFill>
                <a:schemeClr val="tx1"/>
              </a:solidFill>
              <a:effectLst/>
              <a:latin typeface="Arial" charset="0"/>
              <a:cs typeface="Arial" charset="0"/>
            </a:endParaRPr>
          </a:p>
        </p:txBody>
      </p:sp>
      <p:sp>
        <p:nvSpPr>
          <p:cNvPr id="36" name="Freeform 35"/>
          <p:cNvSpPr/>
          <p:nvPr/>
        </p:nvSpPr>
        <p:spPr bwMode="auto">
          <a:xfrm>
            <a:off x="4571260" y="3143435"/>
            <a:ext cx="1127465" cy="559293"/>
          </a:xfrm>
          <a:custGeom>
            <a:avLst/>
            <a:gdLst>
              <a:gd name="connsiteX0" fmla="*/ 0 w 1127465"/>
              <a:gd name="connsiteY0" fmla="*/ 559293 h 559293"/>
              <a:gd name="connsiteX1" fmla="*/ 958789 w 1127465"/>
              <a:gd name="connsiteY1" fmla="*/ 506027 h 559293"/>
              <a:gd name="connsiteX2" fmla="*/ 1012055 w 1127465"/>
              <a:gd name="connsiteY2" fmla="*/ 0 h 559293"/>
            </a:gdLst>
            <a:ahLst/>
            <a:cxnLst>
              <a:cxn ang="0">
                <a:pos x="connsiteX0" y="connsiteY0"/>
              </a:cxn>
              <a:cxn ang="0">
                <a:pos x="connsiteX1" y="connsiteY1"/>
              </a:cxn>
              <a:cxn ang="0">
                <a:pos x="connsiteX2" y="connsiteY2"/>
              </a:cxn>
            </a:cxnLst>
            <a:rect l="l" t="t" r="r" b="b"/>
            <a:pathLst>
              <a:path w="1127465" h="559293">
                <a:moveTo>
                  <a:pt x="0" y="559293"/>
                </a:moveTo>
                <a:lnTo>
                  <a:pt x="958789" y="506027"/>
                </a:lnTo>
                <a:cubicBezTo>
                  <a:pt x="1127465" y="412812"/>
                  <a:pt x="1069760" y="206406"/>
                  <a:pt x="1012055" y="0"/>
                </a:cubicBezTo>
              </a:path>
            </a:pathLst>
          </a:custGeom>
          <a:noFill/>
          <a:ln w="12700" cap="flat" cmpd="sng" algn="ctr">
            <a:solidFill>
              <a:srgbClr val="006600"/>
            </a:solidFill>
            <a:prstDash val="solid"/>
            <a:round/>
            <a:headEnd type="none" w="med" len="med"/>
            <a:tailEnd type="stealth"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SG" sz="1800" b="0" i="0" u="none" strike="noStrike" cap="none" normalizeH="0" baseline="0" smtClean="0">
              <a:ln>
                <a:noFill/>
              </a:ln>
              <a:solidFill>
                <a:schemeClr val="tx1"/>
              </a:solidFill>
              <a:effectLst/>
              <a:latin typeface="Arial" charset="0"/>
              <a:cs typeface="Arial" charset="0"/>
            </a:endParaRPr>
          </a:p>
        </p:txBody>
      </p:sp>
      <p:sp>
        <p:nvSpPr>
          <p:cNvPr id="37" name="Rectangle 3"/>
          <p:cNvSpPr txBox="1">
            <a:spLocks noChangeArrowheads="1"/>
          </p:cNvSpPr>
          <p:nvPr/>
        </p:nvSpPr>
        <p:spPr bwMode="auto">
          <a:xfrm>
            <a:off x="457200" y="5334000"/>
            <a:ext cx="8229600" cy="129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Let x and y be the rows and columns</a:t>
            </a:r>
            <a:r>
              <a:rPr kumimoji="0" lang="en-US" sz="2400" b="0" i="0" u="none" strike="noStrike" kern="0" cap="none" spc="0" normalizeH="0" noProof="0" dirty="0" smtClean="0">
                <a:ln>
                  <a:noFill/>
                </a:ln>
                <a:solidFill>
                  <a:schemeClr val="tx1"/>
                </a:solidFill>
                <a:effectLst/>
                <a:uLnTx/>
                <a:uFillTx/>
                <a:latin typeface="+mn-lt"/>
                <a:ea typeface="+mn-ea"/>
                <a:cs typeface="+mn-cs"/>
              </a:rPr>
              <a:t> apart between</a:t>
            </a:r>
            <a:r>
              <a:rPr kumimoji="0" lang="en-US" sz="2400" b="0" i="0" u="none" strike="noStrike" kern="0" cap="none" spc="0" normalizeH="0" baseline="0" noProof="0" dirty="0" smtClean="0">
                <a:ln>
                  <a:noFill/>
                </a:ln>
                <a:solidFill>
                  <a:schemeClr val="tx1"/>
                </a:solidFill>
                <a:effectLst/>
                <a:uLnTx/>
                <a:uFillTx/>
                <a:latin typeface="+mn-lt"/>
                <a:ea typeface="+mn-ea"/>
                <a:cs typeface="+mn-cs"/>
              </a:rPr>
              <a:t> the two points.</a:t>
            </a:r>
          </a:p>
          <a:p>
            <a:pPr marL="342900" marR="0" lvl="0" indent="-34290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Write recursive method </a:t>
            </a:r>
            <a:r>
              <a:rPr kumimoji="0" lang="en-US" sz="2400" b="0" i="0" u="none" strike="noStrike" kern="0" cap="none" spc="0" normalizeH="0" baseline="0" noProof="0" dirty="0" smtClean="0">
                <a:ln>
                  <a:noFill/>
                </a:ln>
                <a:solidFill>
                  <a:srgbClr val="C00000"/>
                </a:solidFill>
                <a:effectLst/>
                <a:uLnTx/>
                <a:uFillTx/>
                <a:latin typeface="+mn-lt"/>
                <a:ea typeface="+mn-ea"/>
                <a:cs typeface="+mn-cs"/>
              </a:rPr>
              <a:t>ne(x, y)</a:t>
            </a:r>
          </a:p>
          <a:p>
            <a:pPr marL="669925" marR="0" lvl="1" indent="-325438" algn="l" defTabSz="914400" rtl="0" eaLnBrk="1" fontAlgn="base" latinLnBrk="0" hangingPunct="1">
              <a:lnSpc>
                <a:spcPct val="100000"/>
              </a:lnSpc>
              <a:spcBef>
                <a:spcPct val="20000"/>
              </a:spcBef>
              <a:spcAft>
                <a:spcPct val="0"/>
              </a:spcAft>
              <a:buClr>
                <a:schemeClr val="accent2"/>
              </a:buClr>
              <a:buSzPct val="60000"/>
              <a:buFont typeface="Wingdings" pitchFamily="2" charset="2"/>
              <a:buChar char="q"/>
              <a:tabLst/>
              <a:defRPr/>
            </a:pPr>
            <a:endParaRPr kumimoji="0" lang="en-US" sz="2600" b="0" i="0" u="none" strike="noStrike" kern="0" cap="none" spc="0" normalizeH="0" baseline="0" noProof="0" dirty="0" smtClean="0">
              <a:ln>
                <a:noFill/>
              </a:ln>
              <a:solidFill>
                <a:schemeClr val="tx1"/>
              </a:solidFill>
              <a:effectLst/>
              <a:uLnTx/>
              <a:uFillTx/>
              <a:latin typeface="+mn-lt"/>
              <a:cs typeface="+mn-cs"/>
            </a:endParaRPr>
          </a:p>
        </p:txBody>
      </p:sp>
      <p:sp>
        <p:nvSpPr>
          <p:cNvPr id="38" name="TextBox 37"/>
          <p:cNvSpPr txBox="1"/>
          <p:nvPr/>
        </p:nvSpPr>
        <p:spPr>
          <a:xfrm>
            <a:off x="6324600" y="3352800"/>
            <a:ext cx="1676400" cy="1661993"/>
          </a:xfrm>
          <a:prstGeom prst="rect">
            <a:avLst/>
          </a:prstGeom>
          <a:noFill/>
        </p:spPr>
        <p:txBody>
          <a:bodyPr wrap="square" rtlCol="0">
            <a:spAutoFit/>
          </a:bodyPr>
          <a:lstStyle/>
          <a:p>
            <a:pPr>
              <a:spcAft>
                <a:spcPts val="1200"/>
              </a:spcAft>
            </a:pPr>
            <a:r>
              <a:rPr lang="en-US" dirty="0" smtClean="0"/>
              <a:t>ne(1, 1) = 2</a:t>
            </a:r>
          </a:p>
          <a:p>
            <a:pPr>
              <a:spcAft>
                <a:spcPts val="1200"/>
              </a:spcAft>
            </a:pPr>
            <a:r>
              <a:rPr lang="en-US" dirty="0" smtClean="0">
                <a:solidFill>
                  <a:srgbClr val="006600"/>
                </a:solidFill>
              </a:rPr>
              <a:t>ne(1, 2) = 3</a:t>
            </a:r>
          </a:p>
          <a:p>
            <a:pPr>
              <a:spcAft>
                <a:spcPts val="1200"/>
              </a:spcAft>
            </a:pPr>
            <a:r>
              <a:rPr lang="en-US" dirty="0" smtClean="0">
                <a:solidFill>
                  <a:srgbClr val="0000CC"/>
                </a:solidFill>
              </a:rPr>
              <a:t>ne(2, 2) = ?</a:t>
            </a:r>
          </a:p>
          <a:p>
            <a:pPr>
              <a:spcAft>
                <a:spcPts val="1200"/>
              </a:spcAft>
            </a:pPr>
            <a:r>
              <a:rPr lang="en-US" dirty="0" smtClean="0">
                <a:solidFill>
                  <a:srgbClr val="FF0000"/>
                </a:solidFill>
              </a:rPr>
              <a:t>ne(4, 6) = ?</a:t>
            </a:r>
            <a:endParaRPr lang="en-SG"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845">
                                            <p:txEl>
                                              <p:pRg st="1" end="1"/>
                                            </p:txEl>
                                          </p:spTgt>
                                        </p:tgtEl>
                                        <p:attrNameLst>
                                          <p:attrName>style.visibility</p:attrName>
                                        </p:attrNameLst>
                                      </p:cBhvr>
                                      <p:to>
                                        <p:strVal val="visible"/>
                                      </p:to>
                                    </p:set>
                                    <p:animEffect transition="in" filter="dissolve">
                                      <p:cBhvr>
                                        <p:cTn id="12" dur="500"/>
                                        <p:tgtEl>
                                          <p:spTgt spid="358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5845">
                                            <p:txEl>
                                              <p:pRg st="2" end="2"/>
                                            </p:txEl>
                                          </p:spTgt>
                                        </p:tgtEl>
                                        <p:attrNameLst>
                                          <p:attrName>style.visibility</p:attrName>
                                        </p:attrNameLst>
                                      </p:cBhvr>
                                      <p:to>
                                        <p:strVal val="visible"/>
                                      </p:to>
                                    </p:set>
                                    <p:animEffect transition="in" filter="dissolve">
                                      <p:cBhvr>
                                        <p:cTn id="17" dur="500"/>
                                        <p:tgtEl>
                                          <p:spTgt spid="358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wipe(left)">
                                      <p:cBhvr>
                                        <p:cTn id="22" dur="500"/>
                                        <p:tgtEl>
                                          <p:spTgt spid="30"/>
                                        </p:tgtEl>
                                      </p:cBhvr>
                                    </p:animEffect>
                                  </p:childTnLst>
                                </p:cTn>
                              </p:par>
                            </p:childTnLst>
                          </p:cTn>
                        </p:par>
                        <p:par>
                          <p:cTn id="23" fill="hold">
                            <p:stCondLst>
                              <p:cond delay="500"/>
                            </p:stCondLst>
                            <p:childTnLst>
                              <p:par>
                                <p:cTn id="24" presetID="22" presetClass="entr" presetSubtype="8" fill="hold" grpId="0" nodeType="afterEffect">
                                  <p:stCondLst>
                                    <p:cond delay="0"/>
                                  </p:stCondLst>
                                  <p:childTnLst>
                                    <p:set>
                                      <p:cBhvr>
                                        <p:cTn id="25" dur="1" fill="hold">
                                          <p:stCondLst>
                                            <p:cond delay="0"/>
                                          </p:stCondLst>
                                        </p:cTn>
                                        <p:tgtEl>
                                          <p:spTgt spid="32"/>
                                        </p:tgtEl>
                                        <p:attrNameLst>
                                          <p:attrName>style.visibility</p:attrName>
                                        </p:attrNameLst>
                                      </p:cBhvr>
                                      <p:to>
                                        <p:strVal val="visible"/>
                                      </p:to>
                                    </p:set>
                                    <p:animEffect transition="in" filter="wipe(left)">
                                      <p:cBhvr>
                                        <p:cTn id="26" dur="500"/>
                                        <p:tgtEl>
                                          <p:spTgt spid="32"/>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32"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box(out)">
                                      <p:cBhvr>
                                        <p:cTn id="31" dur="500"/>
                                        <p:tgtEl>
                                          <p:spTgt spid="3"/>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wipe(left)">
                                      <p:cBhvr>
                                        <p:cTn id="36" dur="500"/>
                                        <p:tgtEl>
                                          <p:spTgt spid="34"/>
                                        </p:tgtEl>
                                      </p:cBhvr>
                                    </p:animEffect>
                                  </p:childTnLst>
                                </p:cTn>
                              </p:par>
                            </p:childTnLst>
                          </p:cTn>
                        </p:par>
                        <p:par>
                          <p:cTn id="37" fill="hold">
                            <p:stCondLst>
                              <p:cond delay="500"/>
                            </p:stCondLst>
                            <p:childTnLst>
                              <p:par>
                                <p:cTn id="38" presetID="22" presetClass="entr" presetSubtype="8" fill="hold" grpId="0" nodeType="afterEffect">
                                  <p:stCondLst>
                                    <p:cond delay="0"/>
                                  </p:stCondLst>
                                  <p:childTnLst>
                                    <p:set>
                                      <p:cBhvr>
                                        <p:cTn id="39" dur="1" fill="hold">
                                          <p:stCondLst>
                                            <p:cond delay="0"/>
                                          </p:stCondLst>
                                        </p:cTn>
                                        <p:tgtEl>
                                          <p:spTgt spid="35"/>
                                        </p:tgtEl>
                                        <p:attrNameLst>
                                          <p:attrName>style.visibility</p:attrName>
                                        </p:attrNameLst>
                                      </p:cBhvr>
                                      <p:to>
                                        <p:strVal val="visible"/>
                                      </p:to>
                                    </p:set>
                                    <p:animEffect transition="in" filter="wipe(left)">
                                      <p:cBhvr>
                                        <p:cTn id="40" dur="500"/>
                                        <p:tgtEl>
                                          <p:spTgt spid="35"/>
                                        </p:tgtEl>
                                      </p:cBhvr>
                                    </p:animEffect>
                                  </p:childTnLst>
                                </p:cTn>
                              </p:par>
                            </p:childTnLst>
                          </p:cTn>
                        </p:par>
                        <p:par>
                          <p:cTn id="41" fill="hold">
                            <p:stCondLst>
                              <p:cond delay="1000"/>
                            </p:stCondLst>
                            <p:childTnLst>
                              <p:par>
                                <p:cTn id="42" presetID="22" presetClass="entr" presetSubtype="8" fill="hold" grpId="0" nodeType="afterEffect">
                                  <p:stCondLst>
                                    <p:cond delay="0"/>
                                  </p:stCondLst>
                                  <p:childTnLst>
                                    <p:set>
                                      <p:cBhvr>
                                        <p:cTn id="43" dur="1" fill="hold">
                                          <p:stCondLst>
                                            <p:cond delay="0"/>
                                          </p:stCondLst>
                                        </p:cTn>
                                        <p:tgtEl>
                                          <p:spTgt spid="36"/>
                                        </p:tgtEl>
                                        <p:attrNameLst>
                                          <p:attrName>style.visibility</p:attrName>
                                        </p:attrNameLst>
                                      </p:cBhvr>
                                      <p:to>
                                        <p:strVal val="visible"/>
                                      </p:to>
                                    </p:set>
                                    <p:animEffect transition="in" filter="wipe(left)">
                                      <p:cBhvr>
                                        <p:cTn id="44" dur="500"/>
                                        <p:tgtEl>
                                          <p:spTgt spid="36"/>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32"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box(out)">
                                      <p:cBhvr>
                                        <p:cTn id="49" dur="500"/>
                                        <p:tgtEl>
                                          <p:spTgt spid="4"/>
                                        </p:tgtEl>
                                      </p:cBhvr>
                                    </p:animEffect>
                                  </p:childTnLst>
                                </p:cTn>
                              </p:par>
                            </p:childTnLst>
                          </p:cTn>
                        </p:par>
                      </p:childTnLst>
                    </p:cTn>
                  </p:par>
                  <p:par>
                    <p:cTn id="50" fill="hold">
                      <p:stCondLst>
                        <p:cond delay="indefinite"/>
                      </p:stCondLst>
                      <p:childTnLst>
                        <p:par>
                          <p:cTn id="51" fill="hold">
                            <p:stCondLst>
                              <p:cond delay="0"/>
                            </p:stCondLst>
                            <p:childTnLst>
                              <p:par>
                                <p:cTn id="52" presetID="4" presetClass="entr" presetSubtype="32" fill="hold" nodeType="click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box(out)">
                                      <p:cBhvr>
                                        <p:cTn id="54" dur="500"/>
                                        <p:tgtEl>
                                          <p:spTgt spid="5"/>
                                        </p:tgtEl>
                                      </p:cBhvr>
                                    </p:animEffect>
                                  </p:childTnLst>
                                </p:cTn>
                              </p:par>
                            </p:childTnLst>
                          </p:cTn>
                        </p:par>
                      </p:childTnLst>
                    </p:cTn>
                  </p:par>
                  <p:par>
                    <p:cTn id="55" fill="hold">
                      <p:stCondLst>
                        <p:cond delay="indefinite"/>
                      </p:stCondLst>
                      <p:childTnLst>
                        <p:par>
                          <p:cTn id="56" fill="hold">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37">
                                            <p:txEl>
                                              <p:pRg st="0" end="0"/>
                                            </p:txEl>
                                          </p:spTgt>
                                        </p:tgtEl>
                                        <p:attrNameLst>
                                          <p:attrName>style.visibility</p:attrName>
                                        </p:attrNameLst>
                                      </p:cBhvr>
                                      <p:to>
                                        <p:strVal val="visible"/>
                                      </p:to>
                                    </p:set>
                                    <p:animEffect transition="in" filter="dissolve">
                                      <p:cBhvr>
                                        <p:cTn id="59" dur="500"/>
                                        <p:tgtEl>
                                          <p:spTgt spid="37">
                                            <p:txEl>
                                              <p:pRg st="0" end="0"/>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37">
                                            <p:txEl>
                                              <p:pRg st="1" end="1"/>
                                            </p:txEl>
                                          </p:spTgt>
                                        </p:tgtEl>
                                        <p:attrNameLst>
                                          <p:attrName>style.visibility</p:attrName>
                                        </p:attrNameLst>
                                      </p:cBhvr>
                                      <p:to>
                                        <p:strVal val="visible"/>
                                      </p:to>
                                    </p:set>
                                    <p:animEffect transition="in" filter="dissolve">
                                      <p:cBhvr>
                                        <p:cTn id="64" dur="500"/>
                                        <p:tgtEl>
                                          <p:spTgt spid="37">
                                            <p:txEl>
                                              <p:pRg st="1" end="1"/>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38">
                                            <p:txEl>
                                              <p:pRg st="0" end="0"/>
                                            </p:txEl>
                                          </p:spTgt>
                                        </p:tgtEl>
                                        <p:attrNameLst>
                                          <p:attrName>style.visibility</p:attrName>
                                        </p:attrNameLst>
                                      </p:cBhvr>
                                      <p:to>
                                        <p:strVal val="visible"/>
                                      </p:to>
                                    </p:set>
                                    <p:animEffect transition="in" filter="dissolve">
                                      <p:cBhvr>
                                        <p:cTn id="69" dur="500"/>
                                        <p:tgtEl>
                                          <p:spTgt spid="38">
                                            <p:txEl>
                                              <p:pRg st="0" end="0"/>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9" presetClass="entr" presetSubtype="0" fill="hold" grpId="0" nodeType="clickEffect">
                                  <p:stCondLst>
                                    <p:cond delay="0"/>
                                  </p:stCondLst>
                                  <p:childTnLst>
                                    <p:set>
                                      <p:cBhvr>
                                        <p:cTn id="73" dur="1" fill="hold">
                                          <p:stCondLst>
                                            <p:cond delay="0"/>
                                          </p:stCondLst>
                                        </p:cTn>
                                        <p:tgtEl>
                                          <p:spTgt spid="38">
                                            <p:txEl>
                                              <p:pRg st="1" end="1"/>
                                            </p:txEl>
                                          </p:spTgt>
                                        </p:tgtEl>
                                        <p:attrNameLst>
                                          <p:attrName>style.visibility</p:attrName>
                                        </p:attrNameLst>
                                      </p:cBhvr>
                                      <p:to>
                                        <p:strVal val="visible"/>
                                      </p:to>
                                    </p:set>
                                    <p:animEffect transition="in" filter="dissolve">
                                      <p:cBhvr>
                                        <p:cTn id="74" dur="500"/>
                                        <p:tgtEl>
                                          <p:spTgt spid="38">
                                            <p:txEl>
                                              <p:pRg st="1" end="1"/>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9" presetClass="entr" presetSubtype="0" fill="hold" grpId="0" nodeType="clickEffect">
                                  <p:stCondLst>
                                    <p:cond delay="0"/>
                                  </p:stCondLst>
                                  <p:childTnLst>
                                    <p:set>
                                      <p:cBhvr>
                                        <p:cTn id="78" dur="1" fill="hold">
                                          <p:stCondLst>
                                            <p:cond delay="0"/>
                                          </p:stCondLst>
                                        </p:cTn>
                                        <p:tgtEl>
                                          <p:spTgt spid="38">
                                            <p:txEl>
                                              <p:pRg st="2" end="2"/>
                                            </p:txEl>
                                          </p:spTgt>
                                        </p:tgtEl>
                                        <p:attrNameLst>
                                          <p:attrName>style.visibility</p:attrName>
                                        </p:attrNameLst>
                                      </p:cBhvr>
                                      <p:to>
                                        <p:strVal val="visible"/>
                                      </p:to>
                                    </p:set>
                                    <p:animEffect transition="in" filter="dissolve">
                                      <p:cBhvr>
                                        <p:cTn id="79" dur="500"/>
                                        <p:tgtEl>
                                          <p:spTgt spid="38">
                                            <p:txEl>
                                              <p:pRg st="2" end="2"/>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9" presetClass="entr" presetSubtype="0" fill="hold" grpId="0" nodeType="clickEffect">
                                  <p:stCondLst>
                                    <p:cond delay="0"/>
                                  </p:stCondLst>
                                  <p:childTnLst>
                                    <p:set>
                                      <p:cBhvr>
                                        <p:cTn id="83" dur="1" fill="hold">
                                          <p:stCondLst>
                                            <p:cond delay="0"/>
                                          </p:stCondLst>
                                        </p:cTn>
                                        <p:tgtEl>
                                          <p:spTgt spid="38">
                                            <p:txEl>
                                              <p:pRg st="3" end="3"/>
                                            </p:txEl>
                                          </p:spTgt>
                                        </p:tgtEl>
                                        <p:attrNameLst>
                                          <p:attrName>style.visibility</p:attrName>
                                        </p:attrNameLst>
                                      </p:cBhvr>
                                      <p:to>
                                        <p:strVal val="visible"/>
                                      </p:to>
                                    </p:set>
                                    <p:animEffect transition="in" filter="dissolve">
                                      <p:cBhvr>
                                        <p:cTn id="84" dur="500"/>
                                        <p:tgtEl>
                                          <p:spTgt spid="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p:bldP spid="30" grpId="0" animBg="1"/>
      <p:bldP spid="32" grpId="0" animBg="1"/>
      <p:bldP spid="34" grpId="0" animBg="1"/>
      <p:bldP spid="35" grpId="0" animBg="1"/>
      <p:bldP spid="36" grpId="0" animBg="1"/>
      <p:bldP spid="37" grpId="0" build="p"/>
      <p:bldP spid="38"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36</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Exercise: North-East Paths (2/2) </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36</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37" name="Rectangle 3"/>
          <p:cNvSpPr>
            <a:spLocks noChangeArrowheads="1"/>
          </p:cNvSpPr>
          <p:nvPr/>
        </p:nvSpPr>
        <p:spPr bwMode="auto">
          <a:xfrm>
            <a:off x="990600" y="3657600"/>
            <a:ext cx="7772400" cy="2819400"/>
          </a:xfrm>
          <a:prstGeom prst="rect">
            <a:avLst/>
          </a:prstGeom>
          <a:solidFill>
            <a:schemeClr val="bg1"/>
          </a:solidFill>
          <a:ln w="9525">
            <a:solidFill>
              <a:schemeClr val="tx1"/>
            </a:solidFill>
            <a:miter lim="800000"/>
            <a:headEnd/>
            <a:tailEnd/>
          </a:ln>
          <a:effectLst/>
        </p:spPr>
        <p:txBody>
          <a:bodyPr/>
          <a:lstStyle/>
          <a:p>
            <a:pPr marL="342900" indent="-246063">
              <a:spcBef>
                <a:spcPct val="5000"/>
              </a:spcBef>
              <a:buClr>
                <a:schemeClr val="bg2"/>
              </a:buClr>
              <a:buSzPct val="75000"/>
              <a:buFont typeface="Wingdings" pitchFamily="2" charset="2"/>
              <a:buNone/>
            </a:pPr>
            <a:r>
              <a:rPr lang="en-US" b="1" dirty="0">
                <a:solidFill>
                  <a:srgbClr val="9900CC"/>
                </a:solidFill>
                <a:latin typeface="Courier New" pitchFamily="49" charset="0"/>
              </a:rPr>
              <a:t>public static void</a:t>
            </a:r>
            <a:r>
              <a:rPr lang="en-US" b="1" dirty="0">
                <a:latin typeface="Courier New" pitchFamily="49" charset="0"/>
              </a:rPr>
              <a:t> main(String[] </a:t>
            </a:r>
            <a:r>
              <a:rPr lang="en-US" b="1" dirty="0" err="1">
                <a:latin typeface="Courier New" pitchFamily="49" charset="0"/>
              </a:rPr>
              <a:t>args</a:t>
            </a:r>
            <a:r>
              <a:rPr lang="en-US" b="1" dirty="0">
                <a:latin typeface="Courier New" pitchFamily="49" charset="0"/>
              </a:rPr>
              <a:t>) {</a:t>
            </a:r>
          </a:p>
          <a:p>
            <a:pPr marL="342900" indent="-246063">
              <a:spcBef>
                <a:spcPct val="5000"/>
              </a:spcBef>
              <a:buClr>
                <a:schemeClr val="bg2"/>
              </a:buClr>
              <a:buSzPct val="75000"/>
              <a:buFont typeface="Wingdings" pitchFamily="2" charset="2"/>
              <a:buNone/>
            </a:pPr>
            <a:r>
              <a:rPr lang="en-US" b="1" dirty="0">
                <a:latin typeface="Courier New" pitchFamily="49" charset="0"/>
              </a:rPr>
              <a:t>	 Scanner </a:t>
            </a:r>
            <a:r>
              <a:rPr lang="en-US" b="1" dirty="0" err="1">
                <a:latin typeface="Courier New" pitchFamily="49" charset="0"/>
              </a:rPr>
              <a:t>scanner</a:t>
            </a:r>
            <a:r>
              <a:rPr lang="en-US" b="1" dirty="0">
                <a:latin typeface="Courier New" pitchFamily="49" charset="0"/>
              </a:rPr>
              <a:t> = </a:t>
            </a:r>
            <a:r>
              <a:rPr lang="en-US" b="1" dirty="0">
                <a:solidFill>
                  <a:srgbClr val="9900CC"/>
                </a:solidFill>
                <a:latin typeface="Courier New" pitchFamily="49" charset="0"/>
              </a:rPr>
              <a:t>new</a:t>
            </a:r>
            <a:r>
              <a:rPr lang="en-US" b="1" dirty="0">
                <a:latin typeface="Courier New" pitchFamily="49" charset="0"/>
              </a:rPr>
              <a:t> Scanner(</a:t>
            </a:r>
            <a:r>
              <a:rPr lang="en-US" b="1" dirty="0" err="1">
                <a:latin typeface="Courier New" pitchFamily="49" charset="0"/>
              </a:rPr>
              <a:t>System.in</a:t>
            </a:r>
            <a:r>
              <a:rPr lang="en-US" b="1" dirty="0">
                <a:latin typeface="Courier New" pitchFamily="49" charset="0"/>
              </a:rPr>
              <a:t>);</a:t>
            </a:r>
            <a:br>
              <a:rPr lang="en-US" b="1" dirty="0">
                <a:latin typeface="Courier New" pitchFamily="49" charset="0"/>
              </a:rPr>
            </a:br>
            <a:endParaRPr lang="en-US" sz="1200" b="1" dirty="0">
              <a:latin typeface="Courier New" pitchFamily="49" charset="0"/>
            </a:endParaRPr>
          </a:p>
          <a:p>
            <a:pPr marL="342900" indent="-246063">
              <a:spcBef>
                <a:spcPct val="5000"/>
              </a:spcBef>
              <a:buClr>
                <a:schemeClr val="bg2"/>
              </a:buClr>
              <a:buSzPct val="75000"/>
              <a:buFont typeface="Wingdings" pitchFamily="2" charset="2"/>
              <a:buNone/>
            </a:pPr>
            <a:r>
              <a:rPr lang="en-US" b="1" dirty="0">
                <a:latin typeface="Courier New" pitchFamily="49" charset="0"/>
              </a:rPr>
              <a:t> 	 </a:t>
            </a:r>
            <a:r>
              <a:rPr lang="en-US" b="1" dirty="0" err="1">
                <a:latin typeface="Courier New" pitchFamily="49" charset="0"/>
              </a:rPr>
              <a:t>System.out.print</a:t>
            </a:r>
            <a:r>
              <a:rPr lang="en-US" b="1" dirty="0" smtClean="0">
                <a:latin typeface="Courier New" pitchFamily="49" charset="0"/>
              </a:rPr>
              <a:t>(</a:t>
            </a:r>
            <a:r>
              <a:rPr lang="en-US" b="1" dirty="0" smtClean="0">
                <a:solidFill>
                  <a:srgbClr val="0000FF"/>
                </a:solidFill>
                <a:latin typeface="Courier New" pitchFamily="49" charset="0"/>
              </a:rPr>
              <a:t>"</a:t>
            </a:r>
            <a:r>
              <a:rPr lang="en-US" b="1" dirty="0">
                <a:solidFill>
                  <a:srgbClr val="0000FF"/>
                </a:solidFill>
                <a:latin typeface="Courier New" pitchFamily="49" charset="0"/>
              </a:rPr>
              <a:t>Enter </a:t>
            </a:r>
            <a:r>
              <a:rPr lang="en-US" b="1" dirty="0" smtClean="0">
                <a:solidFill>
                  <a:srgbClr val="0000FF"/>
                </a:solidFill>
                <a:latin typeface="Courier New" pitchFamily="49" charset="0"/>
              </a:rPr>
              <a:t>rows and columns apart: "</a:t>
            </a:r>
            <a:r>
              <a:rPr lang="en-US" b="1" dirty="0" smtClean="0">
                <a:latin typeface="Courier New" pitchFamily="49" charset="0"/>
              </a:rPr>
              <a:t>);</a:t>
            </a:r>
            <a:endParaRPr lang="en-US" b="1" dirty="0">
              <a:latin typeface="Courier New" pitchFamily="49" charset="0"/>
            </a:endParaRPr>
          </a:p>
          <a:p>
            <a:pPr marL="342900" indent="-246063">
              <a:spcBef>
                <a:spcPct val="5000"/>
              </a:spcBef>
              <a:buClr>
                <a:schemeClr val="bg2"/>
              </a:buClr>
              <a:buSzPct val="75000"/>
              <a:buFont typeface="Wingdings" pitchFamily="2" charset="2"/>
              <a:buNone/>
            </a:pPr>
            <a:r>
              <a:rPr lang="en-US" b="1" dirty="0" smtClean="0">
                <a:solidFill>
                  <a:srgbClr val="9900CC"/>
                </a:solidFill>
                <a:latin typeface="Courier New" pitchFamily="49" charset="0"/>
              </a:rPr>
              <a:t>   </a:t>
            </a:r>
            <a:r>
              <a:rPr lang="en-US" b="1" dirty="0" err="1" smtClean="0">
                <a:solidFill>
                  <a:srgbClr val="9900CC"/>
                </a:solidFill>
                <a:latin typeface="Courier New" pitchFamily="49" charset="0"/>
              </a:rPr>
              <a:t>int</a:t>
            </a:r>
            <a:r>
              <a:rPr lang="en-US" b="1" dirty="0" smtClean="0">
                <a:latin typeface="Courier New" pitchFamily="49" charset="0"/>
              </a:rPr>
              <a:t> rows </a:t>
            </a:r>
            <a:r>
              <a:rPr lang="en-US" b="1" dirty="0">
                <a:latin typeface="Courier New" pitchFamily="49" charset="0"/>
              </a:rPr>
              <a:t>= </a:t>
            </a:r>
            <a:r>
              <a:rPr lang="en-US" b="1" dirty="0" err="1">
                <a:latin typeface="Courier New" pitchFamily="49" charset="0"/>
              </a:rPr>
              <a:t>scanner.nextInt</a:t>
            </a:r>
            <a:r>
              <a:rPr lang="en-US" b="1" dirty="0" smtClean="0">
                <a:latin typeface="Courier New" pitchFamily="49" charset="0"/>
              </a:rPr>
              <a:t>();</a:t>
            </a:r>
          </a:p>
          <a:p>
            <a:pPr marL="342900" indent="-246063">
              <a:spcBef>
                <a:spcPct val="5000"/>
              </a:spcBef>
              <a:buClr>
                <a:schemeClr val="bg2"/>
              </a:buClr>
              <a:buSzPct val="75000"/>
            </a:pPr>
            <a:r>
              <a:rPr lang="en-US" b="1" dirty="0" smtClean="0">
                <a:solidFill>
                  <a:srgbClr val="9900CC"/>
                </a:solidFill>
                <a:latin typeface="Courier New" pitchFamily="49" charset="0"/>
              </a:rPr>
              <a:t>   </a:t>
            </a:r>
            <a:r>
              <a:rPr lang="en-US" b="1" dirty="0" err="1" smtClean="0">
                <a:solidFill>
                  <a:srgbClr val="9900CC"/>
                </a:solidFill>
                <a:latin typeface="Courier New" pitchFamily="49" charset="0"/>
              </a:rPr>
              <a:t>int</a:t>
            </a:r>
            <a:r>
              <a:rPr lang="en-US" b="1" dirty="0" smtClean="0">
                <a:latin typeface="Courier New" pitchFamily="49" charset="0"/>
              </a:rPr>
              <a:t> cols = </a:t>
            </a:r>
            <a:r>
              <a:rPr lang="en-US" b="1" dirty="0" err="1" smtClean="0">
                <a:latin typeface="Courier New" pitchFamily="49" charset="0"/>
              </a:rPr>
              <a:t>scanner.nextInt</a:t>
            </a:r>
            <a:r>
              <a:rPr lang="en-US" b="1" dirty="0" smtClean="0">
                <a:latin typeface="Courier New" pitchFamily="49" charset="0"/>
              </a:rPr>
              <a:t>();</a:t>
            </a:r>
          </a:p>
          <a:p>
            <a:pPr marL="342900" indent="-246063">
              <a:spcBef>
                <a:spcPct val="5000"/>
              </a:spcBef>
              <a:buClr>
                <a:schemeClr val="bg2"/>
              </a:buClr>
              <a:buSzPct val="75000"/>
              <a:buFont typeface="Wingdings" pitchFamily="2" charset="2"/>
              <a:buNone/>
            </a:pPr>
            <a:endParaRPr lang="en-US" b="1" dirty="0">
              <a:latin typeface="Courier New" pitchFamily="49" charset="0"/>
            </a:endParaRPr>
          </a:p>
          <a:p>
            <a:pPr marL="342900" indent="-246063">
              <a:spcBef>
                <a:spcPct val="5000"/>
              </a:spcBef>
              <a:buClr>
                <a:schemeClr val="bg2"/>
              </a:buClr>
              <a:buSzPct val="75000"/>
              <a:buFont typeface="Wingdings" pitchFamily="2" charset="2"/>
              <a:buNone/>
            </a:pPr>
            <a:r>
              <a:rPr lang="en-US" b="1" dirty="0">
                <a:latin typeface="Courier New" pitchFamily="49" charset="0"/>
              </a:rPr>
              <a:t>	 </a:t>
            </a:r>
            <a:r>
              <a:rPr lang="en-US" b="1" dirty="0" err="1" smtClean="0">
                <a:latin typeface="Courier New" pitchFamily="49" charset="0"/>
              </a:rPr>
              <a:t>System.out.println</a:t>
            </a:r>
            <a:r>
              <a:rPr lang="en-US" b="1" dirty="0" smtClean="0">
                <a:latin typeface="Courier New" pitchFamily="49" charset="0"/>
              </a:rPr>
              <a:t>(</a:t>
            </a:r>
            <a:r>
              <a:rPr lang="en-US" b="1" dirty="0" smtClean="0">
                <a:solidFill>
                  <a:srgbClr val="0000FF"/>
                </a:solidFill>
                <a:latin typeface="Courier New" pitchFamily="49" charset="0"/>
              </a:rPr>
              <a:t>"Number of North-east paths = "</a:t>
            </a:r>
            <a:r>
              <a:rPr lang="en-US" b="1" dirty="0" smtClean="0">
                <a:latin typeface="Courier New" pitchFamily="49" charset="0"/>
              </a:rPr>
              <a:t> </a:t>
            </a:r>
          </a:p>
          <a:p>
            <a:pPr marL="342900" indent="-246063">
              <a:spcBef>
                <a:spcPct val="5000"/>
              </a:spcBef>
              <a:buClr>
                <a:schemeClr val="bg2"/>
              </a:buClr>
              <a:buSzPct val="75000"/>
              <a:buFont typeface="Wingdings" pitchFamily="2" charset="2"/>
              <a:buNone/>
            </a:pPr>
            <a:r>
              <a:rPr lang="en-US" b="1" dirty="0" smtClean="0">
                <a:latin typeface="Courier New" pitchFamily="49" charset="0"/>
              </a:rPr>
              <a:t>                      +  ne(rows, cols));</a:t>
            </a:r>
            <a:endParaRPr lang="en-US" b="1" dirty="0">
              <a:latin typeface="Courier New" pitchFamily="49" charset="0"/>
            </a:endParaRPr>
          </a:p>
          <a:p>
            <a:pPr marL="342900" indent="-246063">
              <a:spcBef>
                <a:spcPct val="5000"/>
              </a:spcBef>
              <a:buClr>
                <a:schemeClr val="bg2"/>
              </a:buClr>
              <a:buSzPct val="75000"/>
              <a:buFont typeface="Wingdings" pitchFamily="2" charset="2"/>
              <a:buNone/>
            </a:pPr>
            <a:r>
              <a:rPr lang="en-US" b="1" dirty="0">
                <a:latin typeface="Courier New" pitchFamily="49" charset="0"/>
              </a:rPr>
              <a:t>}</a:t>
            </a:r>
          </a:p>
        </p:txBody>
      </p:sp>
      <p:sp>
        <p:nvSpPr>
          <p:cNvPr id="38" name="Rectangle 5"/>
          <p:cNvSpPr>
            <a:spLocks noChangeArrowheads="1"/>
          </p:cNvSpPr>
          <p:nvPr/>
        </p:nvSpPr>
        <p:spPr bwMode="auto">
          <a:xfrm>
            <a:off x="990600" y="1066800"/>
            <a:ext cx="7315200" cy="2362200"/>
          </a:xfrm>
          <a:prstGeom prst="rect">
            <a:avLst/>
          </a:prstGeom>
          <a:noFill/>
          <a:ln w="9525">
            <a:solidFill>
              <a:schemeClr val="tx1"/>
            </a:solidFill>
            <a:miter lim="800000"/>
            <a:headEnd/>
            <a:tailEnd/>
          </a:ln>
          <a:effectLst/>
        </p:spPr>
        <p:txBody>
          <a:bodyPr/>
          <a:lstStyle/>
          <a:p>
            <a:pPr marL="342900" indent="-227013">
              <a:spcBef>
                <a:spcPct val="5000"/>
              </a:spcBef>
              <a:buClr>
                <a:schemeClr val="bg2"/>
              </a:buClr>
              <a:buSzPct val="75000"/>
              <a:buFont typeface="Wingdings" pitchFamily="2" charset="2"/>
              <a:buNone/>
            </a:pPr>
            <a:r>
              <a:rPr lang="en-US" b="1" dirty="0">
                <a:solidFill>
                  <a:srgbClr val="9900CC"/>
                </a:solidFill>
                <a:latin typeface="Courier New" pitchFamily="49" charset="0"/>
              </a:rPr>
              <a:t>public static </a:t>
            </a:r>
            <a:r>
              <a:rPr lang="en-US" b="1" dirty="0" err="1" smtClean="0">
                <a:solidFill>
                  <a:srgbClr val="9900CC"/>
                </a:solidFill>
                <a:latin typeface="Courier New" pitchFamily="49" charset="0"/>
              </a:rPr>
              <a:t>int</a:t>
            </a:r>
            <a:r>
              <a:rPr lang="en-US" b="1" dirty="0" smtClean="0">
                <a:latin typeface="Courier New" pitchFamily="49" charset="0"/>
              </a:rPr>
              <a:t> ne(</a:t>
            </a:r>
            <a:r>
              <a:rPr lang="en-US" b="1" dirty="0" err="1" smtClean="0">
                <a:solidFill>
                  <a:srgbClr val="9900CC"/>
                </a:solidFill>
                <a:latin typeface="Courier New" pitchFamily="49" charset="0"/>
              </a:rPr>
              <a:t>int</a:t>
            </a:r>
            <a:r>
              <a:rPr lang="en-US" b="1" dirty="0" smtClean="0">
                <a:latin typeface="Courier New" pitchFamily="49" charset="0"/>
              </a:rPr>
              <a:t> x, </a:t>
            </a:r>
            <a:r>
              <a:rPr lang="en-US" b="1" dirty="0" err="1" smtClean="0">
                <a:solidFill>
                  <a:srgbClr val="9900CC"/>
                </a:solidFill>
                <a:latin typeface="Courier New" pitchFamily="49" charset="0"/>
              </a:rPr>
              <a:t>int</a:t>
            </a:r>
            <a:r>
              <a:rPr lang="en-US" b="1" dirty="0" smtClean="0">
                <a:solidFill>
                  <a:srgbClr val="9900CC"/>
                </a:solidFill>
                <a:latin typeface="Courier New" pitchFamily="49" charset="0"/>
              </a:rPr>
              <a:t> </a:t>
            </a:r>
            <a:r>
              <a:rPr lang="en-US" b="1" dirty="0" smtClean="0">
                <a:latin typeface="Courier New" pitchFamily="49" charset="0"/>
              </a:rPr>
              <a:t>y) </a:t>
            </a:r>
            <a:r>
              <a:rPr lang="en-US" b="1" dirty="0">
                <a:latin typeface="Courier New" pitchFamily="49" charset="0"/>
              </a:rPr>
              <a:t>{</a:t>
            </a:r>
          </a:p>
          <a:p>
            <a:pPr marL="342900" indent="-227013">
              <a:spcBef>
                <a:spcPct val="5000"/>
              </a:spcBef>
              <a:buClr>
                <a:schemeClr val="bg2"/>
              </a:buClr>
              <a:buSzPct val="75000"/>
              <a:buFont typeface="Wingdings" pitchFamily="2" charset="2"/>
              <a:buNone/>
            </a:pPr>
            <a:r>
              <a:rPr lang="en-US" b="1" dirty="0">
                <a:latin typeface="Courier New" pitchFamily="49" charset="0"/>
              </a:rPr>
              <a:t>   </a:t>
            </a:r>
          </a:p>
          <a:p>
            <a:pPr marL="342900" indent="-227013">
              <a:spcBef>
                <a:spcPct val="5000"/>
              </a:spcBef>
              <a:buClr>
                <a:schemeClr val="bg2"/>
              </a:buClr>
              <a:buSzPct val="75000"/>
              <a:buFont typeface="Wingdings" pitchFamily="2" charset="2"/>
              <a:buNone/>
            </a:pPr>
            <a:r>
              <a:rPr lang="en-US" b="1" dirty="0">
                <a:latin typeface="Courier New" pitchFamily="49" charset="0"/>
              </a:rPr>
              <a:t>      </a:t>
            </a:r>
          </a:p>
          <a:p>
            <a:pPr marL="342900" indent="-227013">
              <a:spcBef>
                <a:spcPct val="5000"/>
              </a:spcBef>
              <a:buClr>
                <a:schemeClr val="bg2"/>
              </a:buClr>
              <a:buSzPct val="75000"/>
              <a:buFont typeface="Wingdings" pitchFamily="2" charset="2"/>
              <a:buNone/>
            </a:pPr>
            <a:r>
              <a:rPr lang="en-US" b="1" dirty="0">
                <a:latin typeface="Courier New" pitchFamily="49" charset="0"/>
              </a:rPr>
              <a:t/>
            </a:r>
            <a:br>
              <a:rPr lang="en-US" b="1" dirty="0">
                <a:latin typeface="Courier New" pitchFamily="49" charset="0"/>
              </a:rPr>
            </a:br>
            <a:endParaRPr lang="en-US" b="1" dirty="0">
              <a:latin typeface="Courier New" pitchFamily="49" charset="0"/>
            </a:endParaRPr>
          </a:p>
          <a:p>
            <a:pPr marL="342900" indent="-227013">
              <a:spcBef>
                <a:spcPct val="5000"/>
              </a:spcBef>
              <a:buClr>
                <a:schemeClr val="bg2"/>
              </a:buClr>
              <a:buSzPct val="75000"/>
              <a:buFont typeface="Wingdings" pitchFamily="2" charset="2"/>
              <a:buNone/>
            </a:pPr>
            <a:r>
              <a:rPr lang="en-US" b="1" dirty="0">
                <a:latin typeface="Courier New" pitchFamily="49" charset="0"/>
              </a:rPr>
              <a:t>	</a:t>
            </a:r>
          </a:p>
          <a:p>
            <a:pPr marL="342900" indent="-227013">
              <a:spcBef>
                <a:spcPct val="5000"/>
              </a:spcBef>
              <a:buClr>
                <a:schemeClr val="bg2"/>
              </a:buClr>
              <a:buSzPct val="75000"/>
              <a:buFont typeface="Wingdings" pitchFamily="2" charset="2"/>
              <a:buNone/>
            </a:pPr>
            <a:r>
              <a:rPr lang="en-US" b="1" dirty="0">
                <a:latin typeface="Courier New" pitchFamily="49" charset="0"/>
              </a:rPr>
              <a:t>   </a:t>
            </a:r>
          </a:p>
          <a:p>
            <a:pPr marL="342900" indent="-227013">
              <a:spcBef>
                <a:spcPct val="5000"/>
              </a:spcBef>
              <a:buClr>
                <a:schemeClr val="bg2"/>
              </a:buClr>
              <a:buSzPct val="75000"/>
              <a:buFont typeface="Wingdings" pitchFamily="2" charset="2"/>
              <a:buNone/>
            </a:pPr>
            <a:r>
              <a:rPr lang="en-US" b="1" dirty="0">
                <a:latin typeface="Courier New" pitchFamily="49" charset="0"/>
              </a:rPr>
              <a:t>}</a:t>
            </a:r>
          </a:p>
        </p:txBody>
      </p:sp>
      <p:sp>
        <p:nvSpPr>
          <p:cNvPr id="40" name="TextBox 39"/>
          <p:cNvSpPr txBox="1"/>
          <p:nvPr/>
        </p:nvSpPr>
        <p:spPr>
          <a:xfrm>
            <a:off x="457200" y="6581001"/>
            <a:ext cx="228600" cy="276999"/>
          </a:xfrm>
          <a:prstGeom prst="rect">
            <a:avLst/>
          </a:prstGeom>
          <a:noFill/>
        </p:spPr>
        <p:txBody>
          <a:bodyPr wrap="square" rtlCol="0">
            <a:spAutoFit/>
          </a:bodyPr>
          <a:lstStyle/>
          <a:p>
            <a:pPr algn="ctr"/>
            <a:r>
              <a:rPr lang="en-US" sz="1200" dirty="0" smtClean="0"/>
              <a:t>+</a:t>
            </a:r>
            <a:endParaRPr lang="en-SG"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dissolve">
                                      <p:cBhvr>
                                        <p:cTn id="7"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37</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Towers of Hanoi (1/10)</a:t>
            </a:r>
          </a:p>
        </p:txBody>
      </p:sp>
      <p:sp>
        <p:nvSpPr>
          <p:cNvPr id="35845" name="Rectangle 3"/>
          <p:cNvSpPr>
            <a:spLocks noGrp="1" noChangeArrowheads="1"/>
          </p:cNvSpPr>
          <p:nvPr>
            <p:ph type="body" idx="4294967295"/>
          </p:nvPr>
        </p:nvSpPr>
        <p:spPr/>
        <p:txBody>
          <a:bodyPr/>
          <a:lstStyle/>
          <a:p>
            <a:pPr eaLnBrk="1" hangingPunct="1"/>
            <a:r>
              <a:rPr lang="en-US" sz="2400" dirty="0" smtClean="0"/>
              <a:t>The classical “</a:t>
            </a:r>
            <a:r>
              <a:rPr lang="en-US" sz="2400" dirty="0" smtClean="0">
                <a:solidFill>
                  <a:srgbClr val="C00000"/>
                </a:solidFill>
              </a:rPr>
              <a:t>Towers of Hanoi</a:t>
            </a:r>
            <a:r>
              <a:rPr lang="en-US" sz="2400" dirty="0" smtClean="0"/>
              <a:t>” puzzle has attracted  the attention of computer scientists more than any other puzzles.</a:t>
            </a:r>
          </a:p>
          <a:p>
            <a:pPr eaLnBrk="1" hangingPunct="1"/>
            <a:r>
              <a:rPr lang="en-US" sz="2400" dirty="0" smtClean="0"/>
              <a:t>Invented by </a:t>
            </a:r>
            <a:r>
              <a:rPr lang="en-US" sz="2400" dirty="0" err="1" smtClean="0"/>
              <a:t>Edouard</a:t>
            </a:r>
            <a:r>
              <a:rPr lang="en-US" sz="2400" dirty="0" smtClean="0"/>
              <a:t> Lucas, a French mathematician, in 1883.</a:t>
            </a:r>
          </a:p>
          <a:p>
            <a:pPr eaLnBrk="1" hangingPunct="1"/>
            <a:r>
              <a:rPr lang="en-US" sz="2400" dirty="0" smtClean="0"/>
              <a:t>There are 3 poles (A, B and C) and a tower of disks on the first pole A, with the smallest disk on the top and the biggest at the bottom. The purpose of the puzzle is to move the whole tower from pole A to pole C, with the following rules:</a:t>
            </a:r>
          </a:p>
          <a:p>
            <a:pPr lvl="1" eaLnBrk="1" hangingPunct="1"/>
            <a:r>
              <a:rPr lang="en-US" sz="2000" dirty="0" smtClean="0">
                <a:solidFill>
                  <a:srgbClr val="C00000"/>
                </a:solidFill>
              </a:rPr>
              <a:t>Only one disk can be moved at a time.</a:t>
            </a:r>
          </a:p>
          <a:p>
            <a:pPr lvl="1" eaLnBrk="1" hangingPunct="1"/>
            <a:r>
              <a:rPr lang="en-US" sz="2000" dirty="0" smtClean="0">
                <a:solidFill>
                  <a:srgbClr val="C00000"/>
                </a:solidFill>
              </a:rPr>
              <a:t>A bigger disk must not rest on a smaller disk.</a:t>
            </a:r>
          </a:p>
          <a:p>
            <a:pPr lvl="2" eaLnBrk="1" hangingPunct="1"/>
            <a:endParaRPr lang="en-US" sz="2400" dirty="0" smtClean="0"/>
          </a:p>
          <a:p>
            <a:pPr lvl="1" eaLnBrk="1" hangingPunct="1"/>
            <a:endParaRPr lang="en-US" dirty="0" smtClean="0"/>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37</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pic>
        <p:nvPicPr>
          <p:cNvPr id="30" name="Picture 3" descr="hanoi_ani"/>
          <p:cNvPicPr>
            <a:picLocks noChangeAspect="1" noChangeArrowheads="1" noCrop="1"/>
          </p:cNvPicPr>
          <p:nvPr/>
        </p:nvPicPr>
        <p:blipFill>
          <a:blip r:embed="rId3" cstate="print"/>
          <a:srcRect/>
          <a:stretch>
            <a:fillRect/>
          </a:stretch>
        </p:blipFill>
        <p:spPr bwMode="auto">
          <a:xfrm>
            <a:off x="6705600" y="609600"/>
            <a:ext cx="1668463" cy="457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845">
                                            <p:txEl>
                                              <p:pRg st="1" end="1"/>
                                            </p:txEl>
                                          </p:spTgt>
                                        </p:tgtEl>
                                        <p:attrNameLst>
                                          <p:attrName>style.visibility</p:attrName>
                                        </p:attrNameLst>
                                      </p:cBhvr>
                                      <p:to>
                                        <p:strVal val="visible"/>
                                      </p:to>
                                    </p:set>
                                    <p:animEffect transition="in" filter="dissolve">
                                      <p:cBhvr>
                                        <p:cTn id="12" dur="500"/>
                                        <p:tgtEl>
                                          <p:spTgt spid="358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5845">
                                            <p:txEl>
                                              <p:pRg st="2" end="2"/>
                                            </p:txEl>
                                          </p:spTgt>
                                        </p:tgtEl>
                                        <p:attrNameLst>
                                          <p:attrName>style.visibility</p:attrName>
                                        </p:attrNameLst>
                                      </p:cBhvr>
                                      <p:to>
                                        <p:strVal val="visible"/>
                                      </p:to>
                                    </p:set>
                                    <p:animEffect transition="in" filter="dissolve">
                                      <p:cBhvr>
                                        <p:cTn id="17" dur="500"/>
                                        <p:tgtEl>
                                          <p:spTgt spid="35845">
                                            <p:txEl>
                                              <p:pRg st="2" end="2"/>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35845">
                                            <p:txEl>
                                              <p:pRg st="3" end="3"/>
                                            </p:txEl>
                                          </p:spTgt>
                                        </p:tgtEl>
                                        <p:attrNameLst>
                                          <p:attrName>style.visibility</p:attrName>
                                        </p:attrNameLst>
                                      </p:cBhvr>
                                      <p:to>
                                        <p:strVal val="visible"/>
                                      </p:to>
                                    </p:set>
                                    <p:animEffect transition="in" filter="dissolve">
                                      <p:cBhvr>
                                        <p:cTn id="20" dur="500"/>
                                        <p:tgtEl>
                                          <p:spTgt spid="35845">
                                            <p:txEl>
                                              <p:pRg st="3" end="3"/>
                                            </p:tx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35845">
                                            <p:txEl>
                                              <p:pRg st="4" end="4"/>
                                            </p:txEl>
                                          </p:spTgt>
                                        </p:tgtEl>
                                        <p:attrNameLst>
                                          <p:attrName>style.visibility</p:attrName>
                                        </p:attrNameLst>
                                      </p:cBhvr>
                                      <p:to>
                                        <p:strVal val="visible"/>
                                      </p:to>
                                    </p:set>
                                    <p:animEffect transition="in" filter="dissolve">
                                      <p:cBhvr>
                                        <p:cTn id="23" dur="500"/>
                                        <p:tgtEl>
                                          <p:spTgt spid="3584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38</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Towers of Hanoi (2/10)</a:t>
            </a:r>
          </a:p>
        </p:txBody>
      </p:sp>
      <p:sp>
        <p:nvSpPr>
          <p:cNvPr id="35845" name="Rectangle 3"/>
          <p:cNvSpPr>
            <a:spLocks noGrp="1" noChangeArrowheads="1"/>
          </p:cNvSpPr>
          <p:nvPr>
            <p:ph type="body" idx="4294967295"/>
          </p:nvPr>
        </p:nvSpPr>
        <p:spPr>
          <a:xfrm>
            <a:off x="457200" y="1143000"/>
            <a:ext cx="8229600" cy="2209800"/>
          </a:xfrm>
        </p:spPr>
        <p:txBody>
          <a:bodyPr/>
          <a:lstStyle/>
          <a:p>
            <a:pPr eaLnBrk="1" hangingPunct="1"/>
            <a:r>
              <a:rPr lang="en-US" sz="2400" dirty="0" smtClean="0"/>
              <a:t>We attempt to write a program to generate instructions on how to move the disks from pole A to pole C.</a:t>
            </a:r>
          </a:p>
          <a:p>
            <a:pPr eaLnBrk="1" hangingPunct="1"/>
            <a:r>
              <a:rPr lang="en-US" sz="2400" dirty="0" smtClean="0"/>
              <a:t>Example: A tower with 3 disks.</a:t>
            </a:r>
          </a:p>
          <a:p>
            <a:pPr eaLnBrk="1" hangingPunct="1"/>
            <a:r>
              <a:rPr lang="en-US" sz="2400" dirty="0" smtClean="0"/>
              <a:t>Output generated by program is as follows. It assumes that only the top disk can be moved.</a:t>
            </a:r>
          </a:p>
          <a:p>
            <a:pPr lvl="1" eaLnBrk="1" hangingPunct="1"/>
            <a:endParaRPr lang="en-US" dirty="0" smtClean="0"/>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38</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pic>
        <p:nvPicPr>
          <p:cNvPr id="30" name="Picture 3" descr="hanoi_ani"/>
          <p:cNvPicPr>
            <a:picLocks noChangeAspect="1" noChangeArrowheads="1" noCrop="1"/>
          </p:cNvPicPr>
          <p:nvPr/>
        </p:nvPicPr>
        <p:blipFill>
          <a:blip r:embed="rId3" cstate="print"/>
          <a:srcRect/>
          <a:stretch>
            <a:fillRect/>
          </a:stretch>
        </p:blipFill>
        <p:spPr bwMode="auto">
          <a:xfrm>
            <a:off x="6705600" y="609600"/>
            <a:ext cx="1668463" cy="457200"/>
          </a:xfrm>
          <a:prstGeom prst="rect">
            <a:avLst/>
          </a:prstGeom>
          <a:noFill/>
        </p:spPr>
      </p:pic>
      <p:sp>
        <p:nvSpPr>
          <p:cNvPr id="8" name="TextBox 7"/>
          <p:cNvSpPr txBox="1"/>
          <p:nvPr/>
        </p:nvSpPr>
        <p:spPr>
          <a:xfrm>
            <a:off x="2667000" y="3276600"/>
            <a:ext cx="3505200" cy="3139321"/>
          </a:xfrm>
          <a:prstGeom prst="rect">
            <a:avLst/>
          </a:prstGeom>
          <a:noFill/>
        </p:spPr>
        <p:txBody>
          <a:bodyPr wrap="square" rtlCol="0">
            <a:spAutoFit/>
          </a:bodyPr>
          <a:lstStyle/>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A to B</a:t>
            </a:r>
          </a:p>
          <a:p>
            <a:pPr>
              <a:spcAft>
                <a:spcPts val="600"/>
              </a:spcAft>
            </a:pPr>
            <a:r>
              <a:rPr lang="en-US" sz="2400" dirty="0" smtClean="0">
                <a:solidFill>
                  <a:srgbClr val="0000CC"/>
                </a:solidFill>
                <a:latin typeface="Calibri" pitchFamily="34" charset="0"/>
              </a:rPr>
              <a:t>Move disk from C to B</a:t>
            </a:r>
          </a:p>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B to A</a:t>
            </a:r>
          </a:p>
          <a:p>
            <a:pPr>
              <a:spcAft>
                <a:spcPts val="600"/>
              </a:spcAft>
            </a:pPr>
            <a:r>
              <a:rPr lang="en-US" sz="2400" dirty="0" smtClean="0">
                <a:solidFill>
                  <a:srgbClr val="0000CC"/>
                </a:solidFill>
                <a:latin typeface="Calibri" pitchFamily="34" charset="0"/>
              </a:rPr>
              <a:t>Move disk from B to C</a:t>
            </a:r>
          </a:p>
          <a:p>
            <a:pPr>
              <a:spcAft>
                <a:spcPts val="600"/>
              </a:spcAft>
            </a:pPr>
            <a:r>
              <a:rPr lang="en-US" sz="2400" dirty="0" smtClean="0">
                <a:solidFill>
                  <a:srgbClr val="0000CC"/>
                </a:solidFill>
                <a:latin typeface="Calibri" pitchFamily="34" charset="0"/>
              </a:rPr>
              <a:t>Move disk from A to C</a:t>
            </a:r>
            <a:endParaRPr lang="en-SG" sz="2400" dirty="0">
              <a:solidFill>
                <a:srgbClr val="0000CC"/>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845">
                                            <p:txEl>
                                              <p:pRg st="1" end="1"/>
                                            </p:txEl>
                                          </p:spTgt>
                                        </p:tgtEl>
                                        <p:attrNameLst>
                                          <p:attrName>style.visibility</p:attrName>
                                        </p:attrNameLst>
                                      </p:cBhvr>
                                      <p:to>
                                        <p:strVal val="visible"/>
                                      </p:to>
                                    </p:set>
                                    <p:animEffect transition="in" filter="dissolve">
                                      <p:cBhvr>
                                        <p:cTn id="12" dur="500"/>
                                        <p:tgtEl>
                                          <p:spTgt spid="358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5845">
                                            <p:txEl>
                                              <p:pRg st="2" end="2"/>
                                            </p:txEl>
                                          </p:spTgt>
                                        </p:tgtEl>
                                        <p:attrNameLst>
                                          <p:attrName>style.visibility</p:attrName>
                                        </p:attrNameLst>
                                      </p:cBhvr>
                                      <p:to>
                                        <p:strVal val="visible"/>
                                      </p:to>
                                    </p:set>
                                    <p:animEffect transition="in" filter="dissolve">
                                      <p:cBhvr>
                                        <p:cTn id="17" dur="500"/>
                                        <p:tgtEl>
                                          <p:spTgt spid="35845">
                                            <p:txEl>
                                              <p:pRg st="2" end="2"/>
                                            </p:txEl>
                                          </p:spTgt>
                                        </p:tgtEl>
                                      </p:cBhvr>
                                    </p:animEffect>
                                  </p:childTnLst>
                                </p:cTn>
                              </p:par>
                            </p:childTnLst>
                          </p:cTn>
                        </p:par>
                        <p:par>
                          <p:cTn id="18" fill="hold">
                            <p:stCondLst>
                              <p:cond delay="500"/>
                            </p:stCondLst>
                            <p:childTnLst>
                              <p:par>
                                <p:cTn id="19" presetID="22" presetClass="entr" presetSubtype="1" fill="hold" grpId="0" nodeType="after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up)">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p:bldP spid="8"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39</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Towers of Hanoi (3/10)</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39</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8" name="TextBox 7"/>
          <p:cNvSpPr txBox="1"/>
          <p:nvPr/>
        </p:nvSpPr>
        <p:spPr>
          <a:xfrm>
            <a:off x="1143000" y="1066800"/>
            <a:ext cx="3505200" cy="3139321"/>
          </a:xfrm>
          <a:prstGeom prst="rect">
            <a:avLst/>
          </a:prstGeom>
          <a:noFill/>
        </p:spPr>
        <p:txBody>
          <a:bodyPr wrap="square" rtlCol="0">
            <a:spAutoFit/>
          </a:bodyPr>
          <a:lstStyle/>
          <a:p>
            <a:pPr>
              <a:spcAft>
                <a:spcPts val="600"/>
              </a:spcAft>
            </a:pPr>
            <a:r>
              <a:rPr lang="en-US" sz="2400" b="1" dirty="0" smtClean="0">
                <a:solidFill>
                  <a:srgbClr val="C00000"/>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A to B</a:t>
            </a:r>
          </a:p>
          <a:p>
            <a:pPr>
              <a:spcAft>
                <a:spcPts val="600"/>
              </a:spcAft>
            </a:pPr>
            <a:r>
              <a:rPr lang="en-US" sz="2400" dirty="0" smtClean="0">
                <a:solidFill>
                  <a:srgbClr val="0000CC"/>
                </a:solidFill>
                <a:latin typeface="Calibri" pitchFamily="34" charset="0"/>
              </a:rPr>
              <a:t>Move disk from C to B</a:t>
            </a:r>
          </a:p>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B to A</a:t>
            </a:r>
          </a:p>
          <a:p>
            <a:pPr>
              <a:spcAft>
                <a:spcPts val="600"/>
              </a:spcAft>
            </a:pPr>
            <a:r>
              <a:rPr lang="en-US" sz="2400" dirty="0" smtClean="0">
                <a:solidFill>
                  <a:srgbClr val="0000CC"/>
                </a:solidFill>
                <a:latin typeface="Calibri" pitchFamily="34" charset="0"/>
              </a:rPr>
              <a:t>Move disk from B to C</a:t>
            </a:r>
          </a:p>
          <a:p>
            <a:pPr>
              <a:spcAft>
                <a:spcPts val="600"/>
              </a:spcAft>
            </a:pPr>
            <a:r>
              <a:rPr lang="en-US" sz="2400" dirty="0" smtClean="0">
                <a:solidFill>
                  <a:srgbClr val="0000CC"/>
                </a:solidFill>
                <a:latin typeface="Calibri" pitchFamily="34" charset="0"/>
              </a:rPr>
              <a:t>Move disk from A to C</a:t>
            </a:r>
            <a:endParaRPr lang="en-SG" sz="2400" dirty="0">
              <a:solidFill>
                <a:srgbClr val="0000CC"/>
              </a:solidFill>
              <a:latin typeface="Calibri" pitchFamily="34" charset="0"/>
            </a:endParaRPr>
          </a:p>
        </p:txBody>
      </p:sp>
      <p:grpSp>
        <p:nvGrpSpPr>
          <p:cNvPr id="25" name="Group 4"/>
          <p:cNvGrpSpPr>
            <a:grpSpLocks/>
          </p:cNvGrpSpPr>
          <p:nvPr/>
        </p:nvGrpSpPr>
        <p:grpSpPr bwMode="auto">
          <a:xfrm>
            <a:off x="2895600" y="4495800"/>
            <a:ext cx="1371600" cy="1524000"/>
            <a:chOff x="1728" y="2736"/>
            <a:chExt cx="864" cy="960"/>
          </a:xfrm>
        </p:grpSpPr>
        <p:sp>
          <p:nvSpPr>
            <p:cNvPr id="26" name="Rectangle 5"/>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27" name="Rectangle 6"/>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28" name="Text Box 7"/>
          <p:cNvSpPr txBox="1">
            <a:spLocks noChangeArrowheads="1"/>
          </p:cNvSpPr>
          <p:nvPr/>
        </p:nvSpPr>
        <p:spPr bwMode="auto">
          <a:xfrm>
            <a:off x="3352800" y="6019800"/>
            <a:ext cx="457200" cy="457200"/>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2400" b="1"/>
              <a:t>A</a:t>
            </a:r>
          </a:p>
        </p:txBody>
      </p:sp>
      <p:sp>
        <p:nvSpPr>
          <p:cNvPr id="30" name="Rectangle 8"/>
          <p:cNvSpPr>
            <a:spLocks noChangeArrowheads="1"/>
          </p:cNvSpPr>
          <p:nvPr/>
        </p:nvSpPr>
        <p:spPr bwMode="auto">
          <a:xfrm>
            <a:off x="5257800" y="6019800"/>
            <a:ext cx="404813" cy="457200"/>
          </a:xfrm>
          <a:prstGeom prst="rect">
            <a:avLst/>
          </a:prstGeom>
          <a:noFill/>
          <a:ln w="12700" cap="sq">
            <a:noFill/>
            <a:miter lim="800000"/>
            <a:headEnd type="none" w="sm" len="sm"/>
            <a:tailEnd type="none" w="sm" len="sm"/>
          </a:ln>
          <a:effectLst/>
        </p:spPr>
        <p:txBody>
          <a:bodyPr wrap="none">
            <a:spAutoFit/>
          </a:bodyPr>
          <a:lstStyle/>
          <a:p>
            <a:pPr>
              <a:spcBef>
                <a:spcPct val="50000"/>
              </a:spcBef>
            </a:pPr>
            <a:r>
              <a:rPr lang="en-US" sz="2400" b="1"/>
              <a:t>B</a:t>
            </a:r>
          </a:p>
        </p:txBody>
      </p:sp>
      <p:sp>
        <p:nvSpPr>
          <p:cNvPr id="32" name="Rectangle 9"/>
          <p:cNvSpPr>
            <a:spLocks noChangeArrowheads="1"/>
          </p:cNvSpPr>
          <p:nvPr/>
        </p:nvSpPr>
        <p:spPr bwMode="auto">
          <a:xfrm>
            <a:off x="6934200" y="6019800"/>
            <a:ext cx="381000" cy="457200"/>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400" b="1"/>
              <a:t>C</a:t>
            </a:r>
          </a:p>
        </p:txBody>
      </p:sp>
      <p:sp>
        <p:nvSpPr>
          <p:cNvPr id="33" name="AutoShape 10"/>
          <p:cNvSpPr>
            <a:spLocks noChangeArrowheads="1"/>
          </p:cNvSpPr>
          <p:nvPr/>
        </p:nvSpPr>
        <p:spPr bwMode="auto">
          <a:xfrm>
            <a:off x="3048000" y="5638800"/>
            <a:ext cx="1066800" cy="228600"/>
          </a:xfrm>
          <a:prstGeom prst="roundRect">
            <a:avLst>
              <a:gd name="adj" fmla="val 16667"/>
            </a:avLst>
          </a:prstGeom>
          <a:solidFill>
            <a:srgbClr val="FFCC99"/>
          </a:solidFill>
          <a:ln w="12700" cap="sq">
            <a:solidFill>
              <a:schemeClr val="tx1"/>
            </a:solidFill>
            <a:round/>
            <a:headEnd type="none" w="sm" len="sm"/>
            <a:tailEnd type="none" w="sm" len="sm"/>
          </a:ln>
          <a:effectLst/>
        </p:spPr>
        <p:txBody>
          <a:bodyPr wrap="none" anchor="ctr"/>
          <a:lstStyle/>
          <a:p>
            <a:endParaRPr lang="en-SG"/>
          </a:p>
        </p:txBody>
      </p:sp>
      <p:grpSp>
        <p:nvGrpSpPr>
          <p:cNvPr id="34" name="Group 11"/>
          <p:cNvGrpSpPr>
            <a:grpSpLocks/>
          </p:cNvGrpSpPr>
          <p:nvPr/>
        </p:nvGrpSpPr>
        <p:grpSpPr bwMode="auto">
          <a:xfrm>
            <a:off x="4724400" y="4495800"/>
            <a:ext cx="1371600" cy="1524000"/>
            <a:chOff x="1728" y="2736"/>
            <a:chExt cx="864" cy="960"/>
          </a:xfrm>
        </p:grpSpPr>
        <p:sp>
          <p:nvSpPr>
            <p:cNvPr id="35" name="Rectangle 12"/>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36" name="Rectangle 13"/>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grpSp>
        <p:nvGrpSpPr>
          <p:cNvPr id="37" name="Group 14"/>
          <p:cNvGrpSpPr>
            <a:grpSpLocks/>
          </p:cNvGrpSpPr>
          <p:nvPr/>
        </p:nvGrpSpPr>
        <p:grpSpPr bwMode="auto">
          <a:xfrm>
            <a:off x="6400800" y="4495800"/>
            <a:ext cx="1371600" cy="1524000"/>
            <a:chOff x="1728" y="2736"/>
            <a:chExt cx="864" cy="960"/>
          </a:xfrm>
        </p:grpSpPr>
        <p:sp>
          <p:nvSpPr>
            <p:cNvPr id="38" name="Rectangle 15"/>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39" name="Rectangle 16"/>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40" name="AutoShape 17"/>
          <p:cNvSpPr>
            <a:spLocks noChangeArrowheads="1"/>
          </p:cNvSpPr>
          <p:nvPr/>
        </p:nvSpPr>
        <p:spPr bwMode="auto">
          <a:xfrm>
            <a:off x="3200400" y="5410200"/>
            <a:ext cx="762000" cy="228600"/>
          </a:xfrm>
          <a:prstGeom prst="roundRect">
            <a:avLst>
              <a:gd name="adj" fmla="val 16667"/>
            </a:avLst>
          </a:prstGeom>
          <a:solidFill>
            <a:srgbClr val="CCFFCC"/>
          </a:solidFill>
          <a:ln w="12700" cap="sq">
            <a:solidFill>
              <a:schemeClr val="tx1"/>
            </a:solidFill>
            <a:round/>
            <a:headEnd type="none" w="sm" len="sm"/>
            <a:tailEnd type="none" w="sm" len="sm"/>
          </a:ln>
          <a:effectLst/>
        </p:spPr>
        <p:txBody>
          <a:bodyPr wrap="none" anchor="ctr"/>
          <a:lstStyle/>
          <a:p>
            <a:endParaRPr lang="en-SG"/>
          </a:p>
        </p:txBody>
      </p:sp>
      <p:sp>
        <p:nvSpPr>
          <p:cNvPr id="41" name="AutoShape 18"/>
          <p:cNvSpPr>
            <a:spLocks noChangeArrowheads="1"/>
          </p:cNvSpPr>
          <p:nvPr/>
        </p:nvSpPr>
        <p:spPr bwMode="auto">
          <a:xfrm>
            <a:off x="3352800" y="5181600"/>
            <a:ext cx="457200" cy="228600"/>
          </a:xfrm>
          <a:prstGeom prst="roundRect">
            <a:avLst>
              <a:gd name="adj" fmla="val 16667"/>
            </a:avLst>
          </a:prstGeom>
          <a:solidFill>
            <a:srgbClr val="CC99FF"/>
          </a:solidFill>
          <a:ln w="12700" cap="sq">
            <a:solidFill>
              <a:schemeClr val="tx1"/>
            </a:solidFill>
            <a:round/>
            <a:headEnd type="none" w="sm" len="sm"/>
            <a:tailEnd type="none" w="sm" len="sm"/>
          </a:ln>
          <a:effectLst/>
        </p:spPr>
        <p:txBody>
          <a:bodyPr wrap="none" anchor="ctr"/>
          <a:lstStyle/>
          <a:p>
            <a:endParaRPr lang="en-S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3.33333E-6 -2.22222E-6 L 3.33333E-6 -0.16111 " pathEditMode="relative" rAng="0" ptsTypes="AA">
                                      <p:cBhvr>
                                        <p:cTn id="6" dur="500" fill="hold"/>
                                        <p:tgtEl>
                                          <p:spTgt spid="41"/>
                                        </p:tgtEl>
                                        <p:attrNameLst>
                                          <p:attrName>ppt_x</p:attrName>
                                          <p:attrName>ppt_y</p:attrName>
                                        </p:attrNameLst>
                                      </p:cBhvr>
                                      <p:rCtr x="0" y="-81"/>
                                    </p:animMotion>
                                  </p:childTnLst>
                                </p:cTn>
                              </p:par>
                            </p:childTnLst>
                          </p:cTn>
                        </p:par>
                        <p:par>
                          <p:cTn id="7" fill="hold">
                            <p:stCondLst>
                              <p:cond delay="500"/>
                            </p:stCondLst>
                            <p:childTnLst>
                              <p:par>
                                <p:cTn id="8" presetID="63" presetClass="path" presetSubtype="0" accel="50000" decel="50000" fill="hold" grpId="1" nodeType="afterEffect">
                                  <p:stCondLst>
                                    <p:cond delay="0"/>
                                  </p:stCondLst>
                                  <p:childTnLst>
                                    <p:animMotion origin="layout" path="M 3.33333E-6 -0.16111 L 0.38333 -0.16111 " pathEditMode="relative" rAng="0" ptsTypes="AA">
                                      <p:cBhvr>
                                        <p:cTn id="9" dur="500" fill="hold"/>
                                        <p:tgtEl>
                                          <p:spTgt spid="41"/>
                                        </p:tgtEl>
                                        <p:attrNameLst>
                                          <p:attrName>ppt_x</p:attrName>
                                          <p:attrName>ppt_y</p:attrName>
                                        </p:attrNameLst>
                                      </p:cBhvr>
                                      <p:rCtr x="192" y="0"/>
                                    </p:animMotion>
                                  </p:childTnLst>
                                </p:cTn>
                              </p:par>
                            </p:childTnLst>
                          </p:cTn>
                        </p:par>
                        <p:par>
                          <p:cTn id="10" fill="hold">
                            <p:stCondLst>
                              <p:cond delay="1000"/>
                            </p:stCondLst>
                            <p:childTnLst>
                              <p:par>
                                <p:cTn id="11" presetID="42" presetClass="path" presetSubtype="0" accel="50000" decel="50000" fill="hold" grpId="2" nodeType="afterEffect">
                                  <p:stCondLst>
                                    <p:cond delay="0"/>
                                  </p:stCondLst>
                                  <p:childTnLst>
                                    <p:animMotion origin="layout" path="M 0.38333 -0.16111 L 0.38333 0.06852 " pathEditMode="relative" rAng="0" ptsTypes="AA">
                                      <p:cBhvr>
                                        <p:cTn id="12" dur="500" fill="hold"/>
                                        <p:tgtEl>
                                          <p:spTgt spid="41"/>
                                        </p:tgtEl>
                                        <p:attrNameLst>
                                          <p:attrName>ppt_x</p:attrName>
                                          <p:attrName>ppt_y</p:attrName>
                                        </p:attrNameLst>
                                      </p:cBhvr>
                                      <p:rCtr x="0" y="11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1" grpId="1" animBg="1"/>
      <p:bldP spid="41" grpId="2"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a:noFill/>
        </p:spPr>
        <p:txBody>
          <a:bodyPr/>
          <a:lstStyle/>
          <a:p>
            <a:fld id="{D4BD25DF-9CE3-4A61-8D7D-3644B272B346}" type="slidenum">
              <a:rPr lang="en-US" smtClean="0"/>
              <a:pPr/>
              <a:t>4</a:t>
            </a:fld>
            <a:endParaRPr lang="en-US" smtClean="0"/>
          </a:p>
        </p:txBody>
      </p:sp>
      <p:sp>
        <p:nvSpPr>
          <p:cNvPr id="16388" name="Rectangle 2"/>
          <p:cNvSpPr>
            <a:spLocks noGrp="1" noChangeArrowheads="1"/>
          </p:cNvSpPr>
          <p:nvPr>
            <p:ph type="title"/>
          </p:nvPr>
        </p:nvSpPr>
        <p:spPr/>
        <p:txBody>
          <a:bodyPr/>
          <a:lstStyle/>
          <a:p>
            <a:pPr eaLnBrk="1" hangingPunct="1"/>
            <a:r>
              <a:rPr lang="en-US" dirty="0" smtClean="0">
                <a:solidFill>
                  <a:srgbClr val="6600CC"/>
                </a:solidFill>
              </a:rPr>
              <a:t>Problem Solving Exercises</a:t>
            </a:r>
          </a:p>
        </p:txBody>
      </p:sp>
      <p:sp>
        <p:nvSpPr>
          <p:cNvPr id="12293" name="Rectangle 3"/>
          <p:cNvSpPr>
            <a:spLocks noGrp="1" noChangeArrowheads="1"/>
          </p:cNvSpPr>
          <p:nvPr>
            <p:ph type="body" idx="1"/>
          </p:nvPr>
        </p:nvSpPr>
        <p:spPr/>
        <p:txBody>
          <a:bodyPr/>
          <a:lstStyle/>
          <a:p>
            <a:pPr eaLnBrk="1" hangingPunct="1"/>
            <a:r>
              <a:rPr lang="en-US" dirty="0" smtClean="0"/>
              <a:t>The exercises in the next few slides are of </a:t>
            </a:r>
            <a:r>
              <a:rPr lang="en-US" dirty="0" smtClean="0">
                <a:solidFill>
                  <a:srgbClr val="C00000"/>
                </a:solidFill>
              </a:rPr>
              <a:t>varied nature</a:t>
            </a:r>
            <a:r>
              <a:rPr lang="en-US" dirty="0" smtClean="0"/>
              <a:t>, chosen to illustrate the extent of general problem solving.</a:t>
            </a:r>
          </a:p>
          <a:p>
            <a:pPr eaLnBrk="1" hangingPunct="1"/>
            <a:r>
              <a:rPr lang="en-US" dirty="0" smtClean="0"/>
              <a:t>Different kinds of questions require different domain knowledge and strategies.</a:t>
            </a:r>
          </a:p>
          <a:p>
            <a:pPr eaLnBrk="1" hangingPunct="1"/>
            <a:r>
              <a:rPr lang="en-US" dirty="0" smtClean="0"/>
              <a:t>Apply your </a:t>
            </a:r>
            <a:r>
              <a:rPr lang="en-US" dirty="0" smtClean="0">
                <a:solidFill>
                  <a:srgbClr val="C00000"/>
                </a:solidFill>
              </a:rPr>
              <a:t>problem solving skills </a:t>
            </a:r>
            <a:r>
              <a:rPr lang="en-US" dirty="0" smtClean="0"/>
              <a:t>and </a:t>
            </a:r>
            <a:r>
              <a:rPr lang="en-US" dirty="0" smtClean="0">
                <a:solidFill>
                  <a:srgbClr val="C00000"/>
                </a:solidFill>
              </a:rPr>
              <a:t>creativity</a:t>
            </a:r>
            <a:r>
              <a:rPr lang="en-US" dirty="0" smtClean="0"/>
              <a:t> here!</a:t>
            </a:r>
          </a:p>
          <a:p>
            <a:pPr lvl="1" eaLnBrk="1" hangingPunct="1"/>
            <a:endParaRPr lang="en-US" dirty="0" smtClean="0"/>
          </a:p>
        </p:txBody>
      </p:sp>
      <p:sp>
        <p:nvSpPr>
          <p:cNvPr id="7"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pic>
        <p:nvPicPr>
          <p:cNvPr id="8" name="Picture 7" descr="bxp28941v2.jpg"/>
          <p:cNvPicPr>
            <a:picLocks noChangeAspect="1"/>
          </p:cNvPicPr>
          <p:nvPr/>
        </p:nvPicPr>
        <p:blipFill>
          <a:blip r:embed="rId3" cstate="print"/>
          <a:stretch>
            <a:fillRect/>
          </a:stretch>
        </p:blipFill>
        <p:spPr>
          <a:xfrm>
            <a:off x="6019800" y="4648200"/>
            <a:ext cx="2381250" cy="15716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293">
                                            <p:txEl>
                                              <p:pRg st="0" end="0"/>
                                            </p:txEl>
                                          </p:spTgt>
                                        </p:tgtEl>
                                        <p:attrNameLst>
                                          <p:attrName>style.visibility</p:attrName>
                                        </p:attrNameLst>
                                      </p:cBhvr>
                                      <p:to>
                                        <p:strVal val="visible"/>
                                      </p:to>
                                    </p:set>
                                    <p:animEffect transition="in" filter="dissolve">
                                      <p:cBhvr>
                                        <p:cTn id="7" dur="500"/>
                                        <p:tgtEl>
                                          <p:spTgt spid="1229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293">
                                            <p:txEl>
                                              <p:pRg st="1" end="1"/>
                                            </p:txEl>
                                          </p:spTgt>
                                        </p:tgtEl>
                                        <p:attrNameLst>
                                          <p:attrName>style.visibility</p:attrName>
                                        </p:attrNameLst>
                                      </p:cBhvr>
                                      <p:to>
                                        <p:strVal val="visible"/>
                                      </p:to>
                                    </p:set>
                                    <p:animEffect transition="in" filter="dissolve">
                                      <p:cBhvr>
                                        <p:cTn id="12" dur="500"/>
                                        <p:tgtEl>
                                          <p:spTgt spid="1229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293">
                                            <p:txEl>
                                              <p:pRg st="2" end="2"/>
                                            </p:txEl>
                                          </p:spTgt>
                                        </p:tgtEl>
                                        <p:attrNameLst>
                                          <p:attrName>style.visibility</p:attrName>
                                        </p:attrNameLst>
                                      </p:cBhvr>
                                      <p:to>
                                        <p:strVal val="visible"/>
                                      </p:to>
                                    </p:set>
                                    <p:animEffect transition="in" filter="dissolve">
                                      <p:cBhvr>
                                        <p:cTn id="17" dur="500"/>
                                        <p:tgtEl>
                                          <p:spTgt spid="1229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40</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Towers of Hanoi (4/10)</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40</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8" name="TextBox 7"/>
          <p:cNvSpPr txBox="1"/>
          <p:nvPr/>
        </p:nvSpPr>
        <p:spPr>
          <a:xfrm>
            <a:off x="1143000" y="1066800"/>
            <a:ext cx="3505200" cy="3139321"/>
          </a:xfrm>
          <a:prstGeom prst="rect">
            <a:avLst/>
          </a:prstGeom>
          <a:noFill/>
        </p:spPr>
        <p:txBody>
          <a:bodyPr wrap="square" rtlCol="0">
            <a:spAutoFit/>
          </a:bodyPr>
          <a:lstStyle/>
          <a:p>
            <a:pPr>
              <a:spcAft>
                <a:spcPts val="600"/>
              </a:spcAft>
            </a:pPr>
            <a:r>
              <a:rPr lang="en-US" sz="2400" dirty="0" smtClean="0">
                <a:solidFill>
                  <a:srgbClr val="0000CC"/>
                </a:solidFill>
                <a:latin typeface="Calibri" pitchFamily="34" charset="0"/>
              </a:rPr>
              <a:t>Move disk from A to C</a:t>
            </a:r>
          </a:p>
          <a:p>
            <a:pPr>
              <a:spcAft>
                <a:spcPts val="600"/>
              </a:spcAft>
            </a:pPr>
            <a:r>
              <a:rPr lang="en-US" sz="2400" b="1" dirty="0" smtClean="0">
                <a:solidFill>
                  <a:srgbClr val="C00000"/>
                </a:solidFill>
                <a:latin typeface="Calibri" pitchFamily="34" charset="0"/>
              </a:rPr>
              <a:t>Move disk from A to B</a:t>
            </a:r>
          </a:p>
          <a:p>
            <a:pPr>
              <a:spcAft>
                <a:spcPts val="600"/>
              </a:spcAft>
            </a:pPr>
            <a:r>
              <a:rPr lang="en-US" sz="2400" dirty="0" smtClean="0">
                <a:solidFill>
                  <a:srgbClr val="0000CC"/>
                </a:solidFill>
                <a:latin typeface="Calibri" pitchFamily="34" charset="0"/>
              </a:rPr>
              <a:t>Move disk from C to B</a:t>
            </a:r>
          </a:p>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B to A</a:t>
            </a:r>
          </a:p>
          <a:p>
            <a:pPr>
              <a:spcAft>
                <a:spcPts val="600"/>
              </a:spcAft>
            </a:pPr>
            <a:r>
              <a:rPr lang="en-US" sz="2400" dirty="0" smtClean="0">
                <a:solidFill>
                  <a:srgbClr val="0000CC"/>
                </a:solidFill>
                <a:latin typeface="Calibri" pitchFamily="34" charset="0"/>
              </a:rPr>
              <a:t>Move disk from B to C</a:t>
            </a:r>
          </a:p>
          <a:p>
            <a:pPr>
              <a:spcAft>
                <a:spcPts val="600"/>
              </a:spcAft>
            </a:pPr>
            <a:r>
              <a:rPr lang="en-US" sz="2400" dirty="0" smtClean="0">
                <a:solidFill>
                  <a:srgbClr val="0000CC"/>
                </a:solidFill>
                <a:latin typeface="Calibri" pitchFamily="34" charset="0"/>
              </a:rPr>
              <a:t>Move disk from A to C</a:t>
            </a:r>
            <a:endParaRPr lang="en-SG" sz="2400" dirty="0">
              <a:solidFill>
                <a:srgbClr val="0000CC"/>
              </a:solidFill>
              <a:latin typeface="Calibri" pitchFamily="34" charset="0"/>
            </a:endParaRPr>
          </a:p>
        </p:txBody>
      </p:sp>
      <p:grpSp>
        <p:nvGrpSpPr>
          <p:cNvPr id="22" name="Group 4"/>
          <p:cNvGrpSpPr>
            <a:grpSpLocks/>
          </p:cNvGrpSpPr>
          <p:nvPr/>
        </p:nvGrpSpPr>
        <p:grpSpPr bwMode="auto">
          <a:xfrm>
            <a:off x="2895600" y="4495800"/>
            <a:ext cx="1371600" cy="1524000"/>
            <a:chOff x="1728" y="2736"/>
            <a:chExt cx="864" cy="960"/>
          </a:xfrm>
        </p:grpSpPr>
        <p:sp>
          <p:nvSpPr>
            <p:cNvPr id="23" name="Rectangle 5"/>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24" name="Rectangle 6"/>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25" name="Text Box 7"/>
          <p:cNvSpPr txBox="1">
            <a:spLocks noChangeArrowheads="1"/>
          </p:cNvSpPr>
          <p:nvPr/>
        </p:nvSpPr>
        <p:spPr bwMode="auto">
          <a:xfrm>
            <a:off x="3352800" y="6019800"/>
            <a:ext cx="457200" cy="457200"/>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2400" b="1"/>
              <a:t>A</a:t>
            </a:r>
          </a:p>
        </p:txBody>
      </p:sp>
      <p:sp>
        <p:nvSpPr>
          <p:cNvPr id="34" name="Rectangle 8"/>
          <p:cNvSpPr>
            <a:spLocks noChangeArrowheads="1"/>
          </p:cNvSpPr>
          <p:nvPr/>
        </p:nvSpPr>
        <p:spPr bwMode="auto">
          <a:xfrm>
            <a:off x="5257800" y="6019800"/>
            <a:ext cx="404813" cy="457200"/>
          </a:xfrm>
          <a:prstGeom prst="rect">
            <a:avLst/>
          </a:prstGeom>
          <a:noFill/>
          <a:ln w="12700" cap="sq">
            <a:noFill/>
            <a:miter lim="800000"/>
            <a:headEnd type="none" w="sm" len="sm"/>
            <a:tailEnd type="none" w="sm" len="sm"/>
          </a:ln>
          <a:effectLst/>
        </p:spPr>
        <p:txBody>
          <a:bodyPr wrap="none">
            <a:spAutoFit/>
          </a:bodyPr>
          <a:lstStyle/>
          <a:p>
            <a:pPr>
              <a:spcBef>
                <a:spcPct val="50000"/>
              </a:spcBef>
            </a:pPr>
            <a:r>
              <a:rPr lang="en-US" sz="2400" b="1"/>
              <a:t>B</a:t>
            </a:r>
          </a:p>
        </p:txBody>
      </p:sp>
      <p:sp>
        <p:nvSpPr>
          <p:cNvPr id="37" name="Rectangle 9"/>
          <p:cNvSpPr>
            <a:spLocks noChangeArrowheads="1"/>
          </p:cNvSpPr>
          <p:nvPr/>
        </p:nvSpPr>
        <p:spPr bwMode="auto">
          <a:xfrm>
            <a:off x="6934200" y="6019800"/>
            <a:ext cx="381000" cy="457200"/>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400" b="1"/>
              <a:t>C</a:t>
            </a:r>
          </a:p>
        </p:txBody>
      </p:sp>
      <p:sp>
        <p:nvSpPr>
          <p:cNvPr id="42" name="AutoShape 10"/>
          <p:cNvSpPr>
            <a:spLocks noChangeArrowheads="1"/>
          </p:cNvSpPr>
          <p:nvPr/>
        </p:nvSpPr>
        <p:spPr bwMode="auto">
          <a:xfrm>
            <a:off x="3048000" y="5638800"/>
            <a:ext cx="1066800" cy="228600"/>
          </a:xfrm>
          <a:prstGeom prst="roundRect">
            <a:avLst>
              <a:gd name="adj" fmla="val 16667"/>
            </a:avLst>
          </a:prstGeom>
          <a:solidFill>
            <a:srgbClr val="FFCC99"/>
          </a:solidFill>
          <a:ln w="12700" cap="sq">
            <a:solidFill>
              <a:schemeClr val="tx1"/>
            </a:solidFill>
            <a:round/>
            <a:headEnd type="none" w="sm" len="sm"/>
            <a:tailEnd type="none" w="sm" len="sm"/>
          </a:ln>
          <a:effectLst/>
        </p:spPr>
        <p:txBody>
          <a:bodyPr wrap="none" anchor="ctr"/>
          <a:lstStyle/>
          <a:p>
            <a:endParaRPr lang="en-SG"/>
          </a:p>
        </p:txBody>
      </p:sp>
      <p:grpSp>
        <p:nvGrpSpPr>
          <p:cNvPr id="43" name="Group 11"/>
          <p:cNvGrpSpPr>
            <a:grpSpLocks/>
          </p:cNvGrpSpPr>
          <p:nvPr/>
        </p:nvGrpSpPr>
        <p:grpSpPr bwMode="auto">
          <a:xfrm>
            <a:off x="4724400" y="4495800"/>
            <a:ext cx="1371600" cy="1524000"/>
            <a:chOff x="1728" y="2736"/>
            <a:chExt cx="864" cy="960"/>
          </a:xfrm>
        </p:grpSpPr>
        <p:sp>
          <p:nvSpPr>
            <p:cNvPr id="44" name="Rectangle 12"/>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45" name="Rectangle 13"/>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grpSp>
        <p:nvGrpSpPr>
          <p:cNvPr id="46" name="Group 14"/>
          <p:cNvGrpSpPr>
            <a:grpSpLocks/>
          </p:cNvGrpSpPr>
          <p:nvPr/>
        </p:nvGrpSpPr>
        <p:grpSpPr bwMode="auto">
          <a:xfrm>
            <a:off x="6400800" y="4495800"/>
            <a:ext cx="1371600" cy="1524000"/>
            <a:chOff x="1728" y="2736"/>
            <a:chExt cx="864" cy="960"/>
          </a:xfrm>
        </p:grpSpPr>
        <p:sp>
          <p:nvSpPr>
            <p:cNvPr id="47" name="Rectangle 15"/>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48" name="Rectangle 16"/>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49" name="AutoShape 17"/>
          <p:cNvSpPr>
            <a:spLocks noChangeArrowheads="1"/>
          </p:cNvSpPr>
          <p:nvPr/>
        </p:nvSpPr>
        <p:spPr bwMode="auto">
          <a:xfrm>
            <a:off x="3200400" y="5410200"/>
            <a:ext cx="762000" cy="228600"/>
          </a:xfrm>
          <a:prstGeom prst="roundRect">
            <a:avLst>
              <a:gd name="adj" fmla="val 16667"/>
            </a:avLst>
          </a:prstGeom>
          <a:solidFill>
            <a:srgbClr val="CCFFCC"/>
          </a:solidFill>
          <a:ln w="12700" cap="sq">
            <a:solidFill>
              <a:schemeClr val="tx1"/>
            </a:solidFill>
            <a:round/>
            <a:headEnd type="none" w="sm" len="sm"/>
            <a:tailEnd type="none" w="sm" len="sm"/>
          </a:ln>
          <a:effectLst/>
        </p:spPr>
        <p:txBody>
          <a:bodyPr wrap="none" anchor="ctr"/>
          <a:lstStyle/>
          <a:p>
            <a:endParaRPr lang="en-SG"/>
          </a:p>
        </p:txBody>
      </p:sp>
      <p:sp>
        <p:nvSpPr>
          <p:cNvPr id="50" name="AutoShape 18"/>
          <p:cNvSpPr>
            <a:spLocks noChangeArrowheads="1"/>
          </p:cNvSpPr>
          <p:nvPr/>
        </p:nvSpPr>
        <p:spPr bwMode="auto">
          <a:xfrm>
            <a:off x="6858000" y="5638800"/>
            <a:ext cx="457200" cy="228600"/>
          </a:xfrm>
          <a:prstGeom prst="roundRect">
            <a:avLst>
              <a:gd name="adj" fmla="val 16667"/>
            </a:avLst>
          </a:prstGeom>
          <a:solidFill>
            <a:srgbClr val="CC99FF"/>
          </a:solidFill>
          <a:ln w="12700" cap="sq">
            <a:solidFill>
              <a:schemeClr val="tx1"/>
            </a:solidFill>
            <a:round/>
            <a:headEnd type="none" w="sm" len="sm"/>
            <a:tailEnd type="none" w="sm" len="sm"/>
          </a:ln>
          <a:effectLst/>
        </p:spPr>
        <p:txBody>
          <a:bodyPr wrap="none" anchor="ctr"/>
          <a:lstStyle/>
          <a:p>
            <a:endParaRPr lang="en-S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3.33333E-6 4.44444E-6 L 3.33333E-6 -0.18334 " pathEditMode="relative" rAng="0" ptsTypes="AA">
                                      <p:cBhvr>
                                        <p:cTn id="6" dur="500" fill="hold"/>
                                        <p:tgtEl>
                                          <p:spTgt spid="49"/>
                                        </p:tgtEl>
                                        <p:attrNameLst>
                                          <p:attrName>ppt_x</p:attrName>
                                          <p:attrName>ppt_y</p:attrName>
                                        </p:attrNameLst>
                                      </p:cBhvr>
                                      <p:rCtr x="0" y="-92"/>
                                    </p:animMotion>
                                  </p:childTnLst>
                                </p:cTn>
                              </p:par>
                            </p:childTnLst>
                          </p:cTn>
                        </p:par>
                        <p:par>
                          <p:cTn id="7" fill="hold">
                            <p:stCondLst>
                              <p:cond delay="500"/>
                            </p:stCondLst>
                            <p:childTnLst>
                              <p:par>
                                <p:cTn id="8" presetID="63" presetClass="path" presetSubtype="0" accel="50000" decel="50000" fill="hold" grpId="1" nodeType="afterEffect">
                                  <p:stCondLst>
                                    <p:cond delay="0"/>
                                  </p:stCondLst>
                                  <p:childTnLst>
                                    <p:animMotion origin="layout" path="M 3.33333E-6 -0.18334 L 0.2 -0.18334 " pathEditMode="relative" rAng="0" ptsTypes="AA">
                                      <p:cBhvr>
                                        <p:cTn id="9" dur="500" fill="hold"/>
                                        <p:tgtEl>
                                          <p:spTgt spid="49"/>
                                        </p:tgtEl>
                                        <p:attrNameLst>
                                          <p:attrName>ppt_x</p:attrName>
                                          <p:attrName>ppt_y</p:attrName>
                                        </p:attrNameLst>
                                      </p:cBhvr>
                                      <p:rCtr x="100" y="0"/>
                                    </p:animMotion>
                                  </p:childTnLst>
                                </p:cTn>
                              </p:par>
                            </p:childTnLst>
                          </p:cTn>
                        </p:par>
                        <p:par>
                          <p:cTn id="10" fill="hold">
                            <p:stCondLst>
                              <p:cond delay="1000"/>
                            </p:stCondLst>
                            <p:childTnLst>
                              <p:par>
                                <p:cTn id="11" presetID="42" presetClass="path" presetSubtype="0" accel="50000" decel="50000" fill="hold" grpId="2" nodeType="afterEffect">
                                  <p:stCondLst>
                                    <p:cond delay="0"/>
                                  </p:stCondLst>
                                  <p:childTnLst>
                                    <p:animMotion origin="layout" path="M 0.2 -0.18334 L 0.2 0.03472 " pathEditMode="relative" rAng="0" ptsTypes="AA">
                                      <p:cBhvr>
                                        <p:cTn id="12" dur="500" fill="hold"/>
                                        <p:tgtEl>
                                          <p:spTgt spid="49"/>
                                        </p:tgtEl>
                                        <p:attrNameLst>
                                          <p:attrName>ppt_x</p:attrName>
                                          <p:attrName>ppt_y</p:attrName>
                                        </p:attrNameLst>
                                      </p:cBhvr>
                                      <p:rCtr x="0" y="10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9" grpId="1" animBg="1"/>
      <p:bldP spid="49" grpId="2"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41</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Towers of Hanoi (5/10)</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41</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8" name="TextBox 7"/>
          <p:cNvSpPr txBox="1"/>
          <p:nvPr/>
        </p:nvSpPr>
        <p:spPr>
          <a:xfrm>
            <a:off x="1143000" y="1066800"/>
            <a:ext cx="3505200" cy="3139321"/>
          </a:xfrm>
          <a:prstGeom prst="rect">
            <a:avLst/>
          </a:prstGeom>
          <a:noFill/>
        </p:spPr>
        <p:txBody>
          <a:bodyPr wrap="square" rtlCol="0">
            <a:spAutoFit/>
          </a:bodyPr>
          <a:lstStyle/>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A to B</a:t>
            </a:r>
          </a:p>
          <a:p>
            <a:pPr>
              <a:spcAft>
                <a:spcPts val="600"/>
              </a:spcAft>
            </a:pPr>
            <a:r>
              <a:rPr lang="en-US" sz="2400" b="1" dirty="0" smtClean="0">
                <a:solidFill>
                  <a:srgbClr val="C00000"/>
                </a:solidFill>
                <a:latin typeface="Calibri" pitchFamily="34" charset="0"/>
              </a:rPr>
              <a:t>Move disk from C to B</a:t>
            </a:r>
          </a:p>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B to A</a:t>
            </a:r>
          </a:p>
          <a:p>
            <a:pPr>
              <a:spcAft>
                <a:spcPts val="600"/>
              </a:spcAft>
            </a:pPr>
            <a:r>
              <a:rPr lang="en-US" sz="2400" dirty="0" smtClean="0">
                <a:solidFill>
                  <a:srgbClr val="0000CC"/>
                </a:solidFill>
                <a:latin typeface="Calibri" pitchFamily="34" charset="0"/>
              </a:rPr>
              <a:t>Move disk from B to C</a:t>
            </a:r>
          </a:p>
          <a:p>
            <a:pPr>
              <a:spcAft>
                <a:spcPts val="600"/>
              </a:spcAft>
            </a:pPr>
            <a:r>
              <a:rPr lang="en-US" sz="2400" dirty="0" smtClean="0">
                <a:solidFill>
                  <a:srgbClr val="0000CC"/>
                </a:solidFill>
                <a:latin typeface="Calibri" pitchFamily="34" charset="0"/>
              </a:rPr>
              <a:t>Move disk from A to C</a:t>
            </a:r>
            <a:endParaRPr lang="en-SG" sz="2400" dirty="0">
              <a:solidFill>
                <a:srgbClr val="0000CC"/>
              </a:solidFill>
              <a:latin typeface="Calibri" pitchFamily="34" charset="0"/>
            </a:endParaRPr>
          </a:p>
        </p:txBody>
      </p:sp>
      <p:grpSp>
        <p:nvGrpSpPr>
          <p:cNvPr id="22" name="Group 4"/>
          <p:cNvGrpSpPr>
            <a:grpSpLocks/>
          </p:cNvGrpSpPr>
          <p:nvPr/>
        </p:nvGrpSpPr>
        <p:grpSpPr bwMode="auto">
          <a:xfrm>
            <a:off x="2895600" y="4495800"/>
            <a:ext cx="1371600" cy="1524000"/>
            <a:chOff x="1728" y="2736"/>
            <a:chExt cx="864" cy="960"/>
          </a:xfrm>
        </p:grpSpPr>
        <p:sp>
          <p:nvSpPr>
            <p:cNvPr id="26" name="Rectangle 5"/>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27" name="Rectangle 6"/>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28" name="Text Box 7"/>
          <p:cNvSpPr txBox="1">
            <a:spLocks noChangeArrowheads="1"/>
          </p:cNvSpPr>
          <p:nvPr/>
        </p:nvSpPr>
        <p:spPr bwMode="auto">
          <a:xfrm>
            <a:off x="3352800" y="6019800"/>
            <a:ext cx="457200" cy="457200"/>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2400" b="1"/>
              <a:t>A</a:t>
            </a:r>
          </a:p>
        </p:txBody>
      </p:sp>
      <p:sp>
        <p:nvSpPr>
          <p:cNvPr id="30" name="Rectangle 8"/>
          <p:cNvSpPr>
            <a:spLocks noChangeArrowheads="1"/>
          </p:cNvSpPr>
          <p:nvPr/>
        </p:nvSpPr>
        <p:spPr bwMode="auto">
          <a:xfrm>
            <a:off x="5257800" y="6019800"/>
            <a:ext cx="404813" cy="457200"/>
          </a:xfrm>
          <a:prstGeom prst="rect">
            <a:avLst/>
          </a:prstGeom>
          <a:noFill/>
          <a:ln w="12700" cap="sq">
            <a:noFill/>
            <a:miter lim="800000"/>
            <a:headEnd type="none" w="sm" len="sm"/>
            <a:tailEnd type="none" w="sm" len="sm"/>
          </a:ln>
          <a:effectLst/>
        </p:spPr>
        <p:txBody>
          <a:bodyPr wrap="none">
            <a:spAutoFit/>
          </a:bodyPr>
          <a:lstStyle/>
          <a:p>
            <a:pPr>
              <a:spcBef>
                <a:spcPct val="50000"/>
              </a:spcBef>
            </a:pPr>
            <a:r>
              <a:rPr lang="en-US" sz="2400" b="1"/>
              <a:t>B</a:t>
            </a:r>
          </a:p>
        </p:txBody>
      </p:sp>
      <p:sp>
        <p:nvSpPr>
          <p:cNvPr id="32" name="Rectangle 9"/>
          <p:cNvSpPr>
            <a:spLocks noChangeArrowheads="1"/>
          </p:cNvSpPr>
          <p:nvPr/>
        </p:nvSpPr>
        <p:spPr bwMode="auto">
          <a:xfrm>
            <a:off x="6934200" y="6019800"/>
            <a:ext cx="381000" cy="457200"/>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400" b="1"/>
              <a:t>C</a:t>
            </a:r>
          </a:p>
        </p:txBody>
      </p:sp>
      <p:sp>
        <p:nvSpPr>
          <p:cNvPr id="33" name="AutoShape 10"/>
          <p:cNvSpPr>
            <a:spLocks noChangeArrowheads="1"/>
          </p:cNvSpPr>
          <p:nvPr/>
        </p:nvSpPr>
        <p:spPr bwMode="auto">
          <a:xfrm>
            <a:off x="3048000" y="5638800"/>
            <a:ext cx="1066800" cy="228600"/>
          </a:xfrm>
          <a:prstGeom prst="roundRect">
            <a:avLst>
              <a:gd name="adj" fmla="val 16667"/>
            </a:avLst>
          </a:prstGeom>
          <a:solidFill>
            <a:srgbClr val="FFCC99"/>
          </a:solidFill>
          <a:ln w="12700" cap="sq">
            <a:solidFill>
              <a:schemeClr val="tx1"/>
            </a:solidFill>
            <a:round/>
            <a:headEnd type="none" w="sm" len="sm"/>
            <a:tailEnd type="none" w="sm" len="sm"/>
          </a:ln>
          <a:effectLst/>
        </p:spPr>
        <p:txBody>
          <a:bodyPr wrap="none" anchor="ctr"/>
          <a:lstStyle/>
          <a:p>
            <a:endParaRPr lang="en-SG"/>
          </a:p>
        </p:txBody>
      </p:sp>
      <p:grpSp>
        <p:nvGrpSpPr>
          <p:cNvPr id="35" name="Group 11"/>
          <p:cNvGrpSpPr>
            <a:grpSpLocks/>
          </p:cNvGrpSpPr>
          <p:nvPr/>
        </p:nvGrpSpPr>
        <p:grpSpPr bwMode="auto">
          <a:xfrm>
            <a:off x="4724400" y="4495800"/>
            <a:ext cx="1371600" cy="1524000"/>
            <a:chOff x="1728" y="2736"/>
            <a:chExt cx="864" cy="960"/>
          </a:xfrm>
        </p:grpSpPr>
        <p:sp>
          <p:nvSpPr>
            <p:cNvPr id="36" name="Rectangle 12"/>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38" name="Rectangle 13"/>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grpSp>
        <p:nvGrpSpPr>
          <p:cNvPr id="39" name="Group 14"/>
          <p:cNvGrpSpPr>
            <a:grpSpLocks/>
          </p:cNvGrpSpPr>
          <p:nvPr/>
        </p:nvGrpSpPr>
        <p:grpSpPr bwMode="auto">
          <a:xfrm>
            <a:off x="6400800" y="4495800"/>
            <a:ext cx="1371600" cy="1524000"/>
            <a:chOff x="1728" y="2736"/>
            <a:chExt cx="864" cy="960"/>
          </a:xfrm>
        </p:grpSpPr>
        <p:sp>
          <p:nvSpPr>
            <p:cNvPr id="40" name="Rectangle 15"/>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41" name="Rectangle 16"/>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43" name="AutoShape 17"/>
          <p:cNvSpPr>
            <a:spLocks noChangeArrowheads="1"/>
          </p:cNvSpPr>
          <p:nvPr/>
        </p:nvSpPr>
        <p:spPr bwMode="auto">
          <a:xfrm>
            <a:off x="5029200" y="5638800"/>
            <a:ext cx="762000" cy="228600"/>
          </a:xfrm>
          <a:prstGeom prst="roundRect">
            <a:avLst>
              <a:gd name="adj" fmla="val 16667"/>
            </a:avLst>
          </a:prstGeom>
          <a:solidFill>
            <a:srgbClr val="CCFFCC"/>
          </a:solidFill>
          <a:ln w="12700" cap="sq">
            <a:solidFill>
              <a:schemeClr val="tx1"/>
            </a:solidFill>
            <a:round/>
            <a:headEnd type="none" w="sm" len="sm"/>
            <a:tailEnd type="none" w="sm" len="sm"/>
          </a:ln>
          <a:effectLst/>
        </p:spPr>
        <p:txBody>
          <a:bodyPr wrap="none" anchor="ctr"/>
          <a:lstStyle/>
          <a:p>
            <a:endParaRPr lang="en-SG"/>
          </a:p>
        </p:txBody>
      </p:sp>
      <p:sp>
        <p:nvSpPr>
          <p:cNvPr id="46" name="AutoShape 18"/>
          <p:cNvSpPr>
            <a:spLocks noChangeArrowheads="1"/>
          </p:cNvSpPr>
          <p:nvPr/>
        </p:nvSpPr>
        <p:spPr bwMode="auto">
          <a:xfrm>
            <a:off x="6858000" y="5638800"/>
            <a:ext cx="457200" cy="228600"/>
          </a:xfrm>
          <a:prstGeom prst="roundRect">
            <a:avLst>
              <a:gd name="adj" fmla="val 16667"/>
            </a:avLst>
          </a:prstGeom>
          <a:solidFill>
            <a:srgbClr val="CC99FF"/>
          </a:solidFill>
          <a:ln w="12700" cap="sq">
            <a:solidFill>
              <a:schemeClr val="tx1"/>
            </a:solidFill>
            <a:round/>
            <a:headEnd type="none" w="sm" len="sm"/>
            <a:tailEnd type="none" w="sm" len="sm"/>
          </a:ln>
          <a:effectLst/>
        </p:spPr>
        <p:txBody>
          <a:bodyPr wrap="none" anchor="ctr"/>
          <a:lstStyle/>
          <a:p>
            <a:endParaRPr lang="en-S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0 1.11111E-6 L 0 -0.22778 " pathEditMode="relative" rAng="0" ptsTypes="AA">
                                      <p:cBhvr>
                                        <p:cTn id="6" dur="500" fill="hold"/>
                                        <p:tgtEl>
                                          <p:spTgt spid="46"/>
                                        </p:tgtEl>
                                        <p:attrNameLst>
                                          <p:attrName>ppt_x</p:attrName>
                                          <p:attrName>ppt_y</p:attrName>
                                        </p:attrNameLst>
                                      </p:cBhvr>
                                      <p:rCtr x="0" y="-114"/>
                                    </p:animMotion>
                                  </p:childTnLst>
                                </p:cTn>
                              </p:par>
                            </p:childTnLst>
                          </p:cTn>
                        </p:par>
                        <p:par>
                          <p:cTn id="7" fill="hold">
                            <p:stCondLst>
                              <p:cond delay="500"/>
                            </p:stCondLst>
                            <p:childTnLst>
                              <p:par>
                                <p:cTn id="8" presetID="35" presetClass="path" presetSubtype="0" accel="50000" decel="50000" fill="hold" grpId="1" nodeType="afterEffect">
                                  <p:stCondLst>
                                    <p:cond delay="0"/>
                                  </p:stCondLst>
                                  <p:childTnLst>
                                    <p:animMotion origin="layout" path="M 0 -0.22778 L -0.18333 -0.22778 " pathEditMode="relative" rAng="0" ptsTypes="AA">
                                      <p:cBhvr>
                                        <p:cTn id="9" dur="500" fill="hold"/>
                                        <p:tgtEl>
                                          <p:spTgt spid="46"/>
                                        </p:tgtEl>
                                        <p:attrNameLst>
                                          <p:attrName>ppt_x</p:attrName>
                                          <p:attrName>ppt_y</p:attrName>
                                        </p:attrNameLst>
                                      </p:cBhvr>
                                      <p:rCtr x="-92" y="0"/>
                                    </p:animMotion>
                                  </p:childTnLst>
                                </p:cTn>
                              </p:par>
                            </p:childTnLst>
                          </p:cTn>
                        </p:par>
                        <p:par>
                          <p:cTn id="10" fill="hold">
                            <p:stCondLst>
                              <p:cond delay="1000"/>
                            </p:stCondLst>
                            <p:childTnLst>
                              <p:par>
                                <p:cTn id="11" presetID="42" presetClass="path" presetSubtype="0" accel="50000" decel="50000" fill="hold" grpId="2" nodeType="afterEffect">
                                  <p:stCondLst>
                                    <p:cond delay="0"/>
                                  </p:stCondLst>
                                  <p:childTnLst>
                                    <p:animMotion origin="layout" path="M -0.18333 -0.22778 L -0.18333 -0.03449 " pathEditMode="relative" rAng="0" ptsTypes="AA">
                                      <p:cBhvr>
                                        <p:cTn id="12" dur="500" fill="hold"/>
                                        <p:tgtEl>
                                          <p:spTgt spid="46"/>
                                        </p:tgtEl>
                                        <p:attrNameLst>
                                          <p:attrName>ppt_x</p:attrName>
                                          <p:attrName>ppt_y</p:attrName>
                                        </p:attrNameLst>
                                      </p:cBhvr>
                                      <p:rCtr x="0" y="9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46" grpId="1" animBg="1"/>
      <p:bldP spid="46" grpId="2"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42</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Towers of Hanoi (6/10)</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42</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8" name="TextBox 7"/>
          <p:cNvSpPr txBox="1"/>
          <p:nvPr/>
        </p:nvSpPr>
        <p:spPr>
          <a:xfrm>
            <a:off x="1143000" y="1066800"/>
            <a:ext cx="3505200" cy="3139321"/>
          </a:xfrm>
          <a:prstGeom prst="rect">
            <a:avLst/>
          </a:prstGeom>
          <a:noFill/>
        </p:spPr>
        <p:txBody>
          <a:bodyPr wrap="square" rtlCol="0">
            <a:spAutoFit/>
          </a:bodyPr>
          <a:lstStyle/>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A to B</a:t>
            </a:r>
          </a:p>
          <a:p>
            <a:pPr>
              <a:spcAft>
                <a:spcPts val="600"/>
              </a:spcAft>
            </a:pPr>
            <a:r>
              <a:rPr lang="en-US" sz="2400" dirty="0" smtClean="0">
                <a:solidFill>
                  <a:srgbClr val="0000CC"/>
                </a:solidFill>
                <a:latin typeface="Calibri" pitchFamily="34" charset="0"/>
              </a:rPr>
              <a:t>Move disk from C to B</a:t>
            </a:r>
          </a:p>
          <a:p>
            <a:pPr>
              <a:spcAft>
                <a:spcPts val="600"/>
              </a:spcAft>
            </a:pPr>
            <a:r>
              <a:rPr lang="en-US" sz="2400" b="1" dirty="0" smtClean="0">
                <a:solidFill>
                  <a:srgbClr val="C00000"/>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B to A</a:t>
            </a:r>
          </a:p>
          <a:p>
            <a:pPr>
              <a:spcAft>
                <a:spcPts val="600"/>
              </a:spcAft>
            </a:pPr>
            <a:r>
              <a:rPr lang="en-US" sz="2400" dirty="0" smtClean="0">
                <a:solidFill>
                  <a:srgbClr val="0000CC"/>
                </a:solidFill>
                <a:latin typeface="Calibri" pitchFamily="34" charset="0"/>
              </a:rPr>
              <a:t>Move disk from B to C</a:t>
            </a:r>
          </a:p>
          <a:p>
            <a:pPr>
              <a:spcAft>
                <a:spcPts val="600"/>
              </a:spcAft>
            </a:pPr>
            <a:r>
              <a:rPr lang="en-US" sz="2400" dirty="0" smtClean="0">
                <a:solidFill>
                  <a:srgbClr val="0000CC"/>
                </a:solidFill>
                <a:latin typeface="Calibri" pitchFamily="34" charset="0"/>
              </a:rPr>
              <a:t>Move disk from A to C</a:t>
            </a:r>
            <a:endParaRPr lang="en-SG" sz="2400" dirty="0">
              <a:solidFill>
                <a:srgbClr val="0000CC"/>
              </a:solidFill>
              <a:latin typeface="Calibri" pitchFamily="34" charset="0"/>
            </a:endParaRPr>
          </a:p>
        </p:txBody>
      </p:sp>
      <p:grpSp>
        <p:nvGrpSpPr>
          <p:cNvPr id="22" name="Group 4"/>
          <p:cNvGrpSpPr>
            <a:grpSpLocks/>
          </p:cNvGrpSpPr>
          <p:nvPr/>
        </p:nvGrpSpPr>
        <p:grpSpPr bwMode="auto">
          <a:xfrm>
            <a:off x="2895600" y="4495800"/>
            <a:ext cx="1371600" cy="1524000"/>
            <a:chOff x="1728" y="2736"/>
            <a:chExt cx="864" cy="960"/>
          </a:xfrm>
        </p:grpSpPr>
        <p:sp>
          <p:nvSpPr>
            <p:cNvPr id="23" name="Rectangle 5"/>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24" name="Rectangle 6"/>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25" name="Text Box 7"/>
          <p:cNvSpPr txBox="1">
            <a:spLocks noChangeArrowheads="1"/>
          </p:cNvSpPr>
          <p:nvPr/>
        </p:nvSpPr>
        <p:spPr bwMode="auto">
          <a:xfrm>
            <a:off x="3352800" y="6019800"/>
            <a:ext cx="457200" cy="457200"/>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2400" b="1"/>
              <a:t>A</a:t>
            </a:r>
          </a:p>
        </p:txBody>
      </p:sp>
      <p:sp>
        <p:nvSpPr>
          <p:cNvPr id="34" name="Rectangle 8"/>
          <p:cNvSpPr>
            <a:spLocks noChangeArrowheads="1"/>
          </p:cNvSpPr>
          <p:nvPr/>
        </p:nvSpPr>
        <p:spPr bwMode="auto">
          <a:xfrm>
            <a:off x="5257800" y="6019800"/>
            <a:ext cx="404813" cy="457200"/>
          </a:xfrm>
          <a:prstGeom prst="rect">
            <a:avLst/>
          </a:prstGeom>
          <a:noFill/>
          <a:ln w="12700" cap="sq">
            <a:noFill/>
            <a:miter lim="800000"/>
            <a:headEnd type="none" w="sm" len="sm"/>
            <a:tailEnd type="none" w="sm" len="sm"/>
          </a:ln>
          <a:effectLst/>
        </p:spPr>
        <p:txBody>
          <a:bodyPr wrap="none">
            <a:spAutoFit/>
          </a:bodyPr>
          <a:lstStyle/>
          <a:p>
            <a:pPr>
              <a:spcBef>
                <a:spcPct val="50000"/>
              </a:spcBef>
            </a:pPr>
            <a:r>
              <a:rPr lang="en-US" sz="2400" b="1"/>
              <a:t>B</a:t>
            </a:r>
          </a:p>
        </p:txBody>
      </p:sp>
      <p:sp>
        <p:nvSpPr>
          <p:cNvPr id="35" name="Rectangle 9"/>
          <p:cNvSpPr>
            <a:spLocks noChangeArrowheads="1"/>
          </p:cNvSpPr>
          <p:nvPr/>
        </p:nvSpPr>
        <p:spPr bwMode="auto">
          <a:xfrm>
            <a:off x="6934200" y="6019800"/>
            <a:ext cx="381000" cy="457200"/>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400" b="1"/>
              <a:t>C</a:t>
            </a:r>
          </a:p>
        </p:txBody>
      </p:sp>
      <p:grpSp>
        <p:nvGrpSpPr>
          <p:cNvPr id="37" name="Group 10"/>
          <p:cNvGrpSpPr>
            <a:grpSpLocks/>
          </p:cNvGrpSpPr>
          <p:nvPr/>
        </p:nvGrpSpPr>
        <p:grpSpPr bwMode="auto">
          <a:xfrm>
            <a:off x="4724400" y="4495800"/>
            <a:ext cx="1371600" cy="1524000"/>
            <a:chOff x="1728" y="2736"/>
            <a:chExt cx="864" cy="960"/>
          </a:xfrm>
        </p:grpSpPr>
        <p:sp>
          <p:nvSpPr>
            <p:cNvPr id="39" name="Rectangle 11"/>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42" name="Rectangle 12"/>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grpSp>
        <p:nvGrpSpPr>
          <p:cNvPr id="44" name="Group 13"/>
          <p:cNvGrpSpPr>
            <a:grpSpLocks/>
          </p:cNvGrpSpPr>
          <p:nvPr/>
        </p:nvGrpSpPr>
        <p:grpSpPr bwMode="auto">
          <a:xfrm>
            <a:off x="6400800" y="4495800"/>
            <a:ext cx="1371600" cy="1524000"/>
            <a:chOff x="1728" y="2736"/>
            <a:chExt cx="864" cy="960"/>
          </a:xfrm>
        </p:grpSpPr>
        <p:sp>
          <p:nvSpPr>
            <p:cNvPr id="45" name="Rectangle 14"/>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47" name="Rectangle 15"/>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48" name="AutoShape 16"/>
          <p:cNvSpPr>
            <a:spLocks noChangeArrowheads="1"/>
          </p:cNvSpPr>
          <p:nvPr/>
        </p:nvSpPr>
        <p:spPr bwMode="auto">
          <a:xfrm>
            <a:off x="5029200" y="5638800"/>
            <a:ext cx="762000" cy="228600"/>
          </a:xfrm>
          <a:prstGeom prst="roundRect">
            <a:avLst>
              <a:gd name="adj" fmla="val 16667"/>
            </a:avLst>
          </a:prstGeom>
          <a:solidFill>
            <a:srgbClr val="CCFFCC"/>
          </a:solidFill>
          <a:ln w="12700" cap="sq">
            <a:solidFill>
              <a:schemeClr val="tx1"/>
            </a:solidFill>
            <a:round/>
            <a:headEnd type="none" w="sm" len="sm"/>
            <a:tailEnd type="none" w="sm" len="sm"/>
          </a:ln>
          <a:effectLst/>
        </p:spPr>
        <p:txBody>
          <a:bodyPr wrap="none" anchor="ctr"/>
          <a:lstStyle/>
          <a:p>
            <a:endParaRPr lang="en-SG"/>
          </a:p>
        </p:txBody>
      </p:sp>
      <p:sp>
        <p:nvSpPr>
          <p:cNvPr id="49" name="AutoShape 17"/>
          <p:cNvSpPr>
            <a:spLocks noChangeArrowheads="1"/>
          </p:cNvSpPr>
          <p:nvPr/>
        </p:nvSpPr>
        <p:spPr bwMode="auto">
          <a:xfrm>
            <a:off x="5181600" y="5410200"/>
            <a:ext cx="457200" cy="228600"/>
          </a:xfrm>
          <a:prstGeom prst="roundRect">
            <a:avLst>
              <a:gd name="adj" fmla="val 16667"/>
            </a:avLst>
          </a:prstGeom>
          <a:solidFill>
            <a:srgbClr val="CC99FF"/>
          </a:solidFill>
          <a:ln w="12700" cap="sq">
            <a:solidFill>
              <a:schemeClr val="tx1"/>
            </a:solidFill>
            <a:round/>
            <a:headEnd type="none" w="sm" len="sm"/>
            <a:tailEnd type="none" w="sm" len="sm"/>
          </a:ln>
          <a:effectLst/>
        </p:spPr>
        <p:txBody>
          <a:bodyPr wrap="none" anchor="ctr"/>
          <a:lstStyle/>
          <a:p>
            <a:endParaRPr lang="en-SG"/>
          </a:p>
        </p:txBody>
      </p:sp>
      <p:sp>
        <p:nvSpPr>
          <p:cNvPr id="50" name="AutoShape 18"/>
          <p:cNvSpPr>
            <a:spLocks noChangeArrowheads="1"/>
          </p:cNvSpPr>
          <p:nvPr/>
        </p:nvSpPr>
        <p:spPr bwMode="auto">
          <a:xfrm>
            <a:off x="3048000" y="5638800"/>
            <a:ext cx="1066800" cy="228600"/>
          </a:xfrm>
          <a:prstGeom prst="roundRect">
            <a:avLst>
              <a:gd name="adj" fmla="val 16667"/>
            </a:avLst>
          </a:prstGeom>
          <a:solidFill>
            <a:srgbClr val="FFCC99"/>
          </a:solidFill>
          <a:ln w="12700" cap="sq">
            <a:solidFill>
              <a:schemeClr val="tx1"/>
            </a:solidFill>
            <a:round/>
            <a:headEnd type="none" w="sm" len="sm"/>
            <a:tailEnd type="none" w="sm" len="sm"/>
          </a:ln>
          <a:effectLst/>
        </p:spPr>
        <p:txBody>
          <a:bodyPr wrap="none" anchor="ctr"/>
          <a:lstStyle/>
          <a:p>
            <a:endParaRPr lang="en-S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3.33333E-6 1.11111E-6 L 3.33333E-6 -0.21667 " pathEditMode="relative" rAng="0" ptsTypes="AA">
                                      <p:cBhvr>
                                        <p:cTn id="6" dur="500" fill="hold"/>
                                        <p:tgtEl>
                                          <p:spTgt spid="50"/>
                                        </p:tgtEl>
                                        <p:attrNameLst>
                                          <p:attrName>ppt_x</p:attrName>
                                          <p:attrName>ppt_y</p:attrName>
                                        </p:attrNameLst>
                                      </p:cBhvr>
                                      <p:rCtr x="0" y="-108"/>
                                    </p:animMotion>
                                  </p:childTnLst>
                                </p:cTn>
                              </p:par>
                            </p:childTnLst>
                          </p:cTn>
                        </p:par>
                        <p:par>
                          <p:cTn id="7" fill="hold">
                            <p:stCondLst>
                              <p:cond delay="500"/>
                            </p:stCondLst>
                            <p:childTnLst>
                              <p:par>
                                <p:cTn id="8" presetID="63" presetClass="path" presetSubtype="0" accel="50000" decel="50000" fill="hold" grpId="1" nodeType="afterEffect">
                                  <p:stCondLst>
                                    <p:cond delay="0"/>
                                  </p:stCondLst>
                                  <p:childTnLst>
                                    <p:animMotion origin="layout" path="M 3.33333E-6 -0.21667 L 0.38333 -0.21667 " pathEditMode="relative" rAng="0" ptsTypes="AA">
                                      <p:cBhvr>
                                        <p:cTn id="9" dur="500" fill="hold"/>
                                        <p:tgtEl>
                                          <p:spTgt spid="50"/>
                                        </p:tgtEl>
                                        <p:attrNameLst>
                                          <p:attrName>ppt_x</p:attrName>
                                          <p:attrName>ppt_y</p:attrName>
                                        </p:attrNameLst>
                                      </p:cBhvr>
                                      <p:rCtr x="192" y="0"/>
                                    </p:animMotion>
                                  </p:childTnLst>
                                </p:cTn>
                              </p:par>
                            </p:childTnLst>
                          </p:cTn>
                        </p:par>
                        <p:par>
                          <p:cTn id="10" fill="hold">
                            <p:stCondLst>
                              <p:cond delay="1000"/>
                            </p:stCondLst>
                            <p:childTnLst>
                              <p:par>
                                <p:cTn id="11" presetID="42" presetClass="path" presetSubtype="0" accel="50000" decel="50000" fill="hold" grpId="2" nodeType="afterEffect">
                                  <p:stCondLst>
                                    <p:cond delay="0"/>
                                  </p:stCondLst>
                                  <p:childTnLst>
                                    <p:animMotion origin="layout" path="M 0.38333 -0.21667 L 0.38333 -0.00023 " pathEditMode="relative" rAng="0" ptsTypes="AA">
                                      <p:cBhvr>
                                        <p:cTn id="12" dur="500" fill="hold"/>
                                        <p:tgtEl>
                                          <p:spTgt spid="50"/>
                                        </p:tgtEl>
                                        <p:attrNameLst>
                                          <p:attrName>ppt_x</p:attrName>
                                          <p:attrName>ppt_y</p:attrName>
                                        </p:attrNameLst>
                                      </p:cBhvr>
                                      <p:rCtr x="0" y="1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0" grpId="1" animBg="1"/>
      <p:bldP spid="50" grpId="2"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43</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Towers of Hanoi (7/10)</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43</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8" name="TextBox 7"/>
          <p:cNvSpPr txBox="1"/>
          <p:nvPr/>
        </p:nvSpPr>
        <p:spPr>
          <a:xfrm>
            <a:off x="1143000" y="1066800"/>
            <a:ext cx="3505200" cy="3139321"/>
          </a:xfrm>
          <a:prstGeom prst="rect">
            <a:avLst/>
          </a:prstGeom>
          <a:noFill/>
        </p:spPr>
        <p:txBody>
          <a:bodyPr wrap="square" rtlCol="0">
            <a:spAutoFit/>
          </a:bodyPr>
          <a:lstStyle/>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A to B</a:t>
            </a:r>
          </a:p>
          <a:p>
            <a:pPr>
              <a:spcAft>
                <a:spcPts val="600"/>
              </a:spcAft>
            </a:pPr>
            <a:r>
              <a:rPr lang="en-US" sz="2400" dirty="0" smtClean="0">
                <a:solidFill>
                  <a:srgbClr val="0000CC"/>
                </a:solidFill>
                <a:latin typeface="Calibri" pitchFamily="34" charset="0"/>
              </a:rPr>
              <a:t>Move disk from C to B</a:t>
            </a:r>
          </a:p>
          <a:p>
            <a:pPr>
              <a:spcAft>
                <a:spcPts val="600"/>
              </a:spcAft>
            </a:pPr>
            <a:r>
              <a:rPr lang="en-US" sz="2400" dirty="0" smtClean="0">
                <a:solidFill>
                  <a:srgbClr val="0000CC"/>
                </a:solidFill>
                <a:latin typeface="Calibri" pitchFamily="34" charset="0"/>
              </a:rPr>
              <a:t>Move disk from A to C</a:t>
            </a:r>
          </a:p>
          <a:p>
            <a:pPr>
              <a:spcAft>
                <a:spcPts val="600"/>
              </a:spcAft>
            </a:pPr>
            <a:r>
              <a:rPr lang="en-US" sz="2400" b="1" dirty="0" smtClean="0">
                <a:solidFill>
                  <a:srgbClr val="C00000"/>
                </a:solidFill>
                <a:latin typeface="Calibri" pitchFamily="34" charset="0"/>
              </a:rPr>
              <a:t>Move disk from B to A</a:t>
            </a:r>
          </a:p>
          <a:p>
            <a:pPr>
              <a:spcAft>
                <a:spcPts val="600"/>
              </a:spcAft>
            </a:pPr>
            <a:r>
              <a:rPr lang="en-US" sz="2400" dirty="0" smtClean="0">
                <a:solidFill>
                  <a:srgbClr val="0000CC"/>
                </a:solidFill>
                <a:latin typeface="Calibri" pitchFamily="34" charset="0"/>
              </a:rPr>
              <a:t>Move disk from B to C</a:t>
            </a:r>
          </a:p>
          <a:p>
            <a:pPr>
              <a:spcAft>
                <a:spcPts val="600"/>
              </a:spcAft>
            </a:pPr>
            <a:r>
              <a:rPr lang="en-US" sz="2400" dirty="0" smtClean="0">
                <a:solidFill>
                  <a:srgbClr val="0000CC"/>
                </a:solidFill>
                <a:latin typeface="Calibri" pitchFamily="34" charset="0"/>
              </a:rPr>
              <a:t>Move disk from A to C</a:t>
            </a:r>
            <a:endParaRPr lang="en-SG" sz="2400" dirty="0">
              <a:solidFill>
                <a:srgbClr val="0000CC"/>
              </a:solidFill>
              <a:latin typeface="Calibri" pitchFamily="34" charset="0"/>
            </a:endParaRPr>
          </a:p>
        </p:txBody>
      </p:sp>
      <p:grpSp>
        <p:nvGrpSpPr>
          <p:cNvPr id="22" name="Group 4"/>
          <p:cNvGrpSpPr>
            <a:grpSpLocks/>
          </p:cNvGrpSpPr>
          <p:nvPr/>
        </p:nvGrpSpPr>
        <p:grpSpPr bwMode="auto">
          <a:xfrm>
            <a:off x="2895600" y="4495800"/>
            <a:ext cx="1371600" cy="1524000"/>
            <a:chOff x="1728" y="2736"/>
            <a:chExt cx="864" cy="960"/>
          </a:xfrm>
        </p:grpSpPr>
        <p:sp>
          <p:nvSpPr>
            <p:cNvPr id="26" name="Rectangle 5"/>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27" name="Rectangle 6"/>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28" name="Text Box 7"/>
          <p:cNvSpPr txBox="1">
            <a:spLocks noChangeArrowheads="1"/>
          </p:cNvSpPr>
          <p:nvPr/>
        </p:nvSpPr>
        <p:spPr bwMode="auto">
          <a:xfrm>
            <a:off x="3352800" y="6019800"/>
            <a:ext cx="457200" cy="457200"/>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2400" b="1"/>
              <a:t>A</a:t>
            </a:r>
          </a:p>
        </p:txBody>
      </p:sp>
      <p:sp>
        <p:nvSpPr>
          <p:cNvPr id="30" name="Rectangle 8"/>
          <p:cNvSpPr>
            <a:spLocks noChangeArrowheads="1"/>
          </p:cNvSpPr>
          <p:nvPr/>
        </p:nvSpPr>
        <p:spPr bwMode="auto">
          <a:xfrm>
            <a:off x="5257800" y="6019800"/>
            <a:ext cx="404813" cy="457200"/>
          </a:xfrm>
          <a:prstGeom prst="rect">
            <a:avLst/>
          </a:prstGeom>
          <a:noFill/>
          <a:ln w="12700" cap="sq">
            <a:noFill/>
            <a:miter lim="800000"/>
            <a:headEnd type="none" w="sm" len="sm"/>
            <a:tailEnd type="none" w="sm" len="sm"/>
          </a:ln>
          <a:effectLst/>
        </p:spPr>
        <p:txBody>
          <a:bodyPr wrap="none">
            <a:spAutoFit/>
          </a:bodyPr>
          <a:lstStyle/>
          <a:p>
            <a:pPr>
              <a:spcBef>
                <a:spcPct val="50000"/>
              </a:spcBef>
            </a:pPr>
            <a:r>
              <a:rPr lang="en-US" sz="2400" b="1"/>
              <a:t>B</a:t>
            </a:r>
          </a:p>
        </p:txBody>
      </p:sp>
      <p:sp>
        <p:nvSpPr>
          <p:cNvPr id="32" name="Rectangle 9"/>
          <p:cNvSpPr>
            <a:spLocks noChangeArrowheads="1"/>
          </p:cNvSpPr>
          <p:nvPr/>
        </p:nvSpPr>
        <p:spPr bwMode="auto">
          <a:xfrm>
            <a:off x="6934200" y="6019800"/>
            <a:ext cx="381000" cy="457200"/>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400" b="1"/>
              <a:t>C</a:t>
            </a:r>
          </a:p>
        </p:txBody>
      </p:sp>
      <p:grpSp>
        <p:nvGrpSpPr>
          <p:cNvPr id="33" name="Group 10"/>
          <p:cNvGrpSpPr>
            <a:grpSpLocks/>
          </p:cNvGrpSpPr>
          <p:nvPr/>
        </p:nvGrpSpPr>
        <p:grpSpPr bwMode="auto">
          <a:xfrm>
            <a:off x="4724400" y="4495800"/>
            <a:ext cx="1371600" cy="1524000"/>
            <a:chOff x="1728" y="2736"/>
            <a:chExt cx="864" cy="960"/>
          </a:xfrm>
        </p:grpSpPr>
        <p:sp>
          <p:nvSpPr>
            <p:cNvPr id="36" name="Rectangle 11"/>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37" name="Rectangle 12"/>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grpSp>
        <p:nvGrpSpPr>
          <p:cNvPr id="38" name="Group 13"/>
          <p:cNvGrpSpPr>
            <a:grpSpLocks/>
          </p:cNvGrpSpPr>
          <p:nvPr/>
        </p:nvGrpSpPr>
        <p:grpSpPr bwMode="auto">
          <a:xfrm>
            <a:off x="6400800" y="4495800"/>
            <a:ext cx="1371600" cy="1524000"/>
            <a:chOff x="1728" y="2736"/>
            <a:chExt cx="864" cy="960"/>
          </a:xfrm>
        </p:grpSpPr>
        <p:sp>
          <p:nvSpPr>
            <p:cNvPr id="40" name="Rectangle 14"/>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41" name="Rectangle 15"/>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43" name="AutoShape 16"/>
          <p:cNvSpPr>
            <a:spLocks noChangeArrowheads="1"/>
          </p:cNvSpPr>
          <p:nvPr/>
        </p:nvSpPr>
        <p:spPr bwMode="auto">
          <a:xfrm>
            <a:off x="5029200" y="5638800"/>
            <a:ext cx="762000" cy="228600"/>
          </a:xfrm>
          <a:prstGeom prst="roundRect">
            <a:avLst>
              <a:gd name="adj" fmla="val 16667"/>
            </a:avLst>
          </a:prstGeom>
          <a:solidFill>
            <a:srgbClr val="CCFFCC"/>
          </a:solidFill>
          <a:ln w="12700" cap="sq">
            <a:solidFill>
              <a:schemeClr val="tx1"/>
            </a:solidFill>
            <a:round/>
            <a:headEnd type="none" w="sm" len="sm"/>
            <a:tailEnd type="none" w="sm" len="sm"/>
          </a:ln>
          <a:effectLst/>
        </p:spPr>
        <p:txBody>
          <a:bodyPr wrap="none" anchor="ctr"/>
          <a:lstStyle/>
          <a:p>
            <a:endParaRPr lang="en-SG"/>
          </a:p>
        </p:txBody>
      </p:sp>
      <p:sp>
        <p:nvSpPr>
          <p:cNvPr id="44" name="AutoShape 17"/>
          <p:cNvSpPr>
            <a:spLocks noChangeArrowheads="1"/>
          </p:cNvSpPr>
          <p:nvPr/>
        </p:nvSpPr>
        <p:spPr bwMode="auto">
          <a:xfrm>
            <a:off x="5181600" y="5410200"/>
            <a:ext cx="457200" cy="228600"/>
          </a:xfrm>
          <a:prstGeom prst="roundRect">
            <a:avLst>
              <a:gd name="adj" fmla="val 16667"/>
            </a:avLst>
          </a:prstGeom>
          <a:solidFill>
            <a:srgbClr val="CC99FF"/>
          </a:solidFill>
          <a:ln w="12700" cap="sq">
            <a:solidFill>
              <a:schemeClr val="tx1"/>
            </a:solidFill>
            <a:round/>
            <a:headEnd type="none" w="sm" len="sm"/>
            <a:tailEnd type="none" w="sm" len="sm"/>
          </a:ln>
          <a:effectLst/>
        </p:spPr>
        <p:txBody>
          <a:bodyPr wrap="none" anchor="ctr"/>
          <a:lstStyle/>
          <a:p>
            <a:endParaRPr lang="en-SG"/>
          </a:p>
        </p:txBody>
      </p:sp>
      <p:sp>
        <p:nvSpPr>
          <p:cNvPr id="46" name="AutoShape 18"/>
          <p:cNvSpPr>
            <a:spLocks noChangeArrowheads="1"/>
          </p:cNvSpPr>
          <p:nvPr/>
        </p:nvSpPr>
        <p:spPr bwMode="auto">
          <a:xfrm>
            <a:off x="6553200" y="5638800"/>
            <a:ext cx="1066800" cy="228600"/>
          </a:xfrm>
          <a:prstGeom prst="roundRect">
            <a:avLst>
              <a:gd name="adj" fmla="val 16667"/>
            </a:avLst>
          </a:prstGeom>
          <a:solidFill>
            <a:srgbClr val="FFCC99"/>
          </a:solidFill>
          <a:ln w="12700" cap="sq">
            <a:solidFill>
              <a:schemeClr val="tx1"/>
            </a:solidFill>
            <a:round/>
            <a:headEnd type="none" w="sm" len="sm"/>
            <a:tailEnd type="none" w="sm" len="sm"/>
          </a:ln>
          <a:effectLst/>
        </p:spPr>
        <p:txBody>
          <a:bodyPr wrap="none" anchor="ctr"/>
          <a:lstStyle/>
          <a:p>
            <a:endParaRPr lang="en-S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3.33333E-6 4.44444E-6 L 3.33333E-6 -0.18334 " pathEditMode="relative" rAng="0" ptsTypes="AA">
                                      <p:cBhvr>
                                        <p:cTn id="6" dur="500" fill="hold"/>
                                        <p:tgtEl>
                                          <p:spTgt spid="44"/>
                                        </p:tgtEl>
                                        <p:attrNameLst>
                                          <p:attrName>ppt_x</p:attrName>
                                          <p:attrName>ppt_y</p:attrName>
                                        </p:attrNameLst>
                                      </p:cBhvr>
                                      <p:rCtr x="0" y="-92"/>
                                    </p:animMotion>
                                  </p:childTnLst>
                                </p:cTn>
                              </p:par>
                            </p:childTnLst>
                          </p:cTn>
                        </p:par>
                        <p:par>
                          <p:cTn id="7" fill="hold">
                            <p:stCondLst>
                              <p:cond delay="500"/>
                            </p:stCondLst>
                            <p:childTnLst>
                              <p:par>
                                <p:cTn id="8" presetID="35" presetClass="path" presetSubtype="0" accel="50000" decel="50000" fill="hold" grpId="1" nodeType="afterEffect">
                                  <p:stCondLst>
                                    <p:cond delay="0"/>
                                  </p:stCondLst>
                                  <p:childTnLst>
                                    <p:animMotion origin="layout" path="M 3.33333E-6 -0.18334 L -0.2 -0.18334 " pathEditMode="relative" rAng="0" ptsTypes="AA">
                                      <p:cBhvr>
                                        <p:cTn id="9" dur="500" fill="hold"/>
                                        <p:tgtEl>
                                          <p:spTgt spid="44"/>
                                        </p:tgtEl>
                                        <p:attrNameLst>
                                          <p:attrName>ppt_x</p:attrName>
                                          <p:attrName>ppt_y</p:attrName>
                                        </p:attrNameLst>
                                      </p:cBhvr>
                                      <p:rCtr x="-100" y="0"/>
                                    </p:animMotion>
                                  </p:childTnLst>
                                </p:cTn>
                              </p:par>
                            </p:childTnLst>
                          </p:cTn>
                        </p:par>
                        <p:par>
                          <p:cTn id="10" fill="hold">
                            <p:stCondLst>
                              <p:cond delay="1000"/>
                            </p:stCondLst>
                            <p:childTnLst>
                              <p:par>
                                <p:cTn id="11" presetID="42" presetClass="path" presetSubtype="0" accel="50000" decel="50000" fill="hold" grpId="2" nodeType="afterEffect">
                                  <p:stCondLst>
                                    <p:cond delay="0"/>
                                  </p:stCondLst>
                                  <p:childTnLst>
                                    <p:animMotion origin="layout" path="M -0.2 -0.18334 L -0.2 0.03379 " pathEditMode="relative" rAng="0" ptsTypes="AA">
                                      <p:cBhvr>
                                        <p:cTn id="12" dur="500" fill="hold"/>
                                        <p:tgtEl>
                                          <p:spTgt spid="44"/>
                                        </p:tgtEl>
                                        <p:attrNameLst>
                                          <p:attrName>ppt_x</p:attrName>
                                          <p:attrName>ppt_y</p:attrName>
                                        </p:attrNameLst>
                                      </p:cBhvr>
                                      <p:rCtr x="0" y="10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44" grpId="1" animBg="1"/>
      <p:bldP spid="44" grpId="2"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44</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Towers of Hanoi (8/10)</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44</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8" name="TextBox 7"/>
          <p:cNvSpPr txBox="1"/>
          <p:nvPr/>
        </p:nvSpPr>
        <p:spPr>
          <a:xfrm>
            <a:off x="1143000" y="1066800"/>
            <a:ext cx="3505200" cy="3139321"/>
          </a:xfrm>
          <a:prstGeom prst="rect">
            <a:avLst/>
          </a:prstGeom>
          <a:noFill/>
        </p:spPr>
        <p:txBody>
          <a:bodyPr wrap="square" rtlCol="0">
            <a:spAutoFit/>
          </a:bodyPr>
          <a:lstStyle/>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A to B</a:t>
            </a:r>
          </a:p>
          <a:p>
            <a:pPr>
              <a:spcAft>
                <a:spcPts val="600"/>
              </a:spcAft>
            </a:pPr>
            <a:r>
              <a:rPr lang="en-US" sz="2400" dirty="0" smtClean="0">
                <a:solidFill>
                  <a:srgbClr val="0000CC"/>
                </a:solidFill>
                <a:latin typeface="Calibri" pitchFamily="34" charset="0"/>
              </a:rPr>
              <a:t>Move disk from C to B</a:t>
            </a:r>
          </a:p>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B to A</a:t>
            </a:r>
          </a:p>
          <a:p>
            <a:pPr>
              <a:spcAft>
                <a:spcPts val="600"/>
              </a:spcAft>
            </a:pPr>
            <a:r>
              <a:rPr lang="en-US" sz="2400" b="1" dirty="0" smtClean="0">
                <a:solidFill>
                  <a:srgbClr val="C00000"/>
                </a:solidFill>
                <a:latin typeface="Calibri" pitchFamily="34" charset="0"/>
              </a:rPr>
              <a:t>Move disk from B to C</a:t>
            </a:r>
          </a:p>
          <a:p>
            <a:pPr>
              <a:spcAft>
                <a:spcPts val="600"/>
              </a:spcAft>
            </a:pPr>
            <a:r>
              <a:rPr lang="en-US" sz="2400" dirty="0" smtClean="0">
                <a:solidFill>
                  <a:srgbClr val="0000CC"/>
                </a:solidFill>
                <a:latin typeface="Calibri" pitchFamily="34" charset="0"/>
              </a:rPr>
              <a:t>Move disk from A to C</a:t>
            </a:r>
            <a:endParaRPr lang="en-SG" sz="2400" dirty="0">
              <a:solidFill>
                <a:srgbClr val="0000CC"/>
              </a:solidFill>
              <a:latin typeface="Calibri" pitchFamily="34" charset="0"/>
            </a:endParaRPr>
          </a:p>
        </p:txBody>
      </p:sp>
      <p:grpSp>
        <p:nvGrpSpPr>
          <p:cNvPr id="22" name="Group 4"/>
          <p:cNvGrpSpPr>
            <a:grpSpLocks/>
          </p:cNvGrpSpPr>
          <p:nvPr/>
        </p:nvGrpSpPr>
        <p:grpSpPr bwMode="auto">
          <a:xfrm>
            <a:off x="2895600" y="4495800"/>
            <a:ext cx="1371600" cy="1524000"/>
            <a:chOff x="1728" y="2736"/>
            <a:chExt cx="864" cy="960"/>
          </a:xfrm>
        </p:grpSpPr>
        <p:sp>
          <p:nvSpPr>
            <p:cNvPr id="23" name="Rectangle 5"/>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24" name="Rectangle 6"/>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25" name="Text Box 7"/>
          <p:cNvSpPr txBox="1">
            <a:spLocks noChangeArrowheads="1"/>
          </p:cNvSpPr>
          <p:nvPr/>
        </p:nvSpPr>
        <p:spPr bwMode="auto">
          <a:xfrm>
            <a:off x="3352800" y="6019800"/>
            <a:ext cx="457200" cy="457200"/>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2400" b="1"/>
              <a:t>A</a:t>
            </a:r>
          </a:p>
        </p:txBody>
      </p:sp>
      <p:sp>
        <p:nvSpPr>
          <p:cNvPr id="33" name="Rectangle 8"/>
          <p:cNvSpPr>
            <a:spLocks noChangeArrowheads="1"/>
          </p:cNvSpPr>
          <p:nvPr/>
        </p:nvSpPr>
        <p:spPr bwMode="auto">
          <a:xfrm>
            <a:off x="5257800" y="6019800"/>
            <a:ext cx="404813" cy="457200"/>
          </a:xfrm>
          <a:prstGeom prst="rect">
            <a:avLst/>
          </a:prstGeom>
          <a:noFill/>
          <a:ln w="12700" cap="sq">
            <a:noFill/>
            <a:miter lim="800000"/>
            <a:headEnd type="none" w="sm" len="sm"/>
            <a:tailEnd type="none" w="sm" len="sm"/>
          </a:ln>
          <a:effectLst/>
        </p:spPr>
        <p:txBody>
          <a:bodyPr wrap="none">
            <a:spAutoFit/>
          </a:bodyPr>
          <a:lstStyle/>
          <a:p>
            <a:pPr>
              <a:spcBef>
                <a:spcPct val="50000"/>
              </a:spcBef>
            </a:pPr>
            <a:r>
              <a:rPr lang="en-US" sz="2400" b="1"/>
              <a:t>B</a:t>
            </a:r>
          </a:p>
        </p:txBody>
      </p:sp>
      <p:sp>
        <p:nvSpPr>
          <p:cNvPr id="34" name="Rectangle 9"/>
          <p:cNvSpPr>
            <a:spLocks noChangeArrowheads="1"/>
          </p:cNvSpPr>
          <p:nvPr/>
        </p:nvSpPr>
        <p:spPr bwMode="auto">
          <a:xfrm>
            <a:off x="6934200" y="6019800"/>
            <a:ext cx="381000" cy="457200"/>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400" b="1"/>
              <a:t>C</a:t>
            </a:r>
          </a:p>
        </p:txBody>
      </p:sp>
      <p:grpSp>
        <p:nvGrpSpPr>
          <p:cNvPr id="35" name="Group 10"/>
          <p:cNvGrpSpPr>
            <a:grpSpLocks/>
          </p:cNvGrpSpPr>
          <p:nvPr/>
        </p:nvGrpSpPr>
        <p:grpSpPr bwMode="auto">
          <a:xfrm>
            <a:off x="4724400" y="4495800"/>
            <a:ext cx="1371600" cy="1524000"/>
            <a:chOff x="1728" y="2736"/>
            <a:chExt cx="864" cy="960"/>
          </a:xfrm>
        </p:grpSpPr>
        <p:sp>
          <p:nvSpPr>
            <p:cNvPr id="38" name="Rectangle 11"/>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39" name="Rectangle 12"/>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grpSp>
        <p:nvGrpSpPr>
          <p:cNvPr id="42" name="Group 13"/>
          <p:cNvGrpSpPr>
            <a:grpSpLocks/>
          </p:cNvGrpSpPr>
          <p:nvPr/>
        </p:nvGrpSpPr>
        <p:grpSpPr bwMode="auto">
          <a:xfrm>
            <a:off x="6400800" y="4495800"/>
            <a:ext cx="1371600" cy="1524000"/>
            <a:chOff x="1728" y="2736"/>
            <a:chExt cx="864" cy="960"/>
          </a:xfrm>
        </p:grpSpPr>
        <p:sp>
          <p:nvSpPr>
            <p:cNvPr id="45" name="Rectangle 14"/>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47" name="Rectangle 15"/>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48" name="AutoShape 16"/>
          <p:cNvSpPr>
            <a:spLocks noChangeArrowheads="1"/>
          </p:cNvSpPr>
          <p:nvPr/>
        </p:nvSpPr>
        <p:spPr bwMode="auto">
          <a:xfrm>
            <a:off x="5029200" y="5638800"/>
            <a:ext cx="762000" cy="228600"/>
          </a:xfrm>
          <a:prstGeom prst="roundRect">
            <a:avLst>
              <a:gd name="adj" fmla="val 16667"/>
            </a:avLst>
          </a:prstGeom>
          <a:solidFill>
            <a:srgbClr val="CCFFCC"/>
          </a:solidFill>
          <a:ln w="12700" cap="sq">
            <a:solidFill>
              <a:schemeClr val="tx1"/>
            </a:solidFill>
            <a:round/>
            <a:headEnd type="none" w="sm" len="sm"/>
            <a:tailEnd type="none" w="sm" len="sm"/>
          </a:ln>
          <a:effectLst/>
        </p:spPr>
        <p:txBody>
          <a:bodyPr wrap="none" anchor="ctr"/>
          <a:lstStyle/>
          <a:p>
            <a:endParaRPr lang="en-SG"/>
          </a:p>
        </p:txBody>
      </p:sp>
      <p:sp>
        <p:nvSpPr>
          <p:cNvPr id="49" name="AutoShape 17"/>
          <p:cNvSpPr>
            <a:spLocks noChangeArrowheads="1"/>
          </p:cNvSpPr>
          <p:nvPr/>
        </p:nvSpPr>
        <p:spPr bwMode="auto">
          <a:xfrm>
            <a:off x="3352800" y="5638800"/>
            <a:ext cx="457200" cy="228600"/>
          </a:xfrm>
          <a:prstGeom prst="roundRect">
            <a:avLst>
              <a:gd name="adj" fmla="val 16667"/>
            </a:avLst>
          </a:prstGeom>
          <a:solidFill>
            <a:srgbClr val="CC99FF"/>
          </a:solidFill>
          <a:ln w="12700" cap="sq">
            <a:solidFill>
              <a:schemeClr val="tx1"/>
            </a:solidFill>
            <a:round/>
            <a:headEnd type="none" w="sm" len="sm"/>
            <a:tailEnd type="none" w="sm" len="sm"/>
          </a:ln>
          <a:effectLst/>
        </p:spPr>
        <p:txBody>
          <a:bodyPr wrap="none" anchor="ctr"/>
          <a:lstStyle/>
          <a:p>
            <a:endParaRPr lang="en-SG"/>
          </a:p>
        </p:txBody>
      </p:sp>
      <p:sp>
        <p:nvSpPr>
          <p:cNvPr id="50" name="AutoShape 18"/>
          <p:cNvSpPr>
            <a:spLocks noChangeArrowheads="1"/>
          </p:cNvSpPr>
          <p:nvPr/>
        </p:nvSpPr>
        <p:spPr bwMode="auto">
          <a:xfrm>
            <a:off x="6553200" y="5638800"/>
            <a:ext cx="1066800" cy="228600"/>
          </a:xfrm>
          <a:prstGeom prst="roundRect">
            <a:avLst>
              <a:gd name="adj" fmla="val 16667"/>
            </a:avLst>
          </a:prstGeom>
          <a:solidFill>
            <a:srgbClr val="FFCC99"/>
          </a:solidFill>
          <a:ln w="12700" cap="sq">
            <a:solidFill>
              <a:schemeClr val="tx1"/>
            </a:solidFill>
            <a:round/>
            <a:headEnd type="none" w="sm" len="sm"/>
            <a:tailEnd type="none" w="sm" len="sm"/>
          </a:ln>
          <a:effectLst/>
        </p:spPr>
        <p:txBody>
          <a:bodyPr wrap="none" anchor="ctr"/>
          <a:lstStyle/>
          <a:p>
            <a:endParaRPr lang="en-SG"/>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3.33333E-6 1.11111E-6 L 3.33333E-6 -0.21667 " pathEditMode="relative" rAng="0" ptsTypes="AA">
                                      <p:cBhvr>
                                        <p:cTn id="6" dur="500" fill="hold"/>
                                        <p:tgtEl>
                                          <p:spTgt spid="48"/>
                                        </p:tgtEl>
                                        <p:attrNameLst>
                                          <p:attrName>ppt_x</p:attrName>
                                          <p:attrName>ppt_y</p:attrName>
                                        </p:attrNameLst>
                                      </p:cBhvr>
                                      <p:rCtr x="0" y="-108"/>
                                    </p:animMotion>
                                  </p:childTnLst>
                                </p:cTn>
                              </p:par>
                            </p:childTnLst>
                          </p:cTn>
                        </p:par>
                        <p:par>
                          <p:cTn id="7" fill="hold">
                            <p:stCondLst>
                              <p:cond delay="500"/>
                            </p:stCondLst>
                            <p:childTnLst>
                              <p:par>
                                <p:cTn id="8" presetID="63" presetClass="path" presetSubtype="0" accel="50000" decel="50000" fill="hold" grpId="1" nodeType="afterEffect">
                                  <p:stCondLst>
                                    <p:cond delay="0"/>
                                  </p:stCondLst>
                                  <p:childTnLst>
                                    <p:animMotion origin="layout" path="M 3.33333E-6 -0.21667 L 0.18333 -0.21667 " pathEditMode="relative" rAng="0" ptsTypes="AA">
                                      <p:cBhvr>
                                        <p:cTn id="9" dur="500" fill="hold"/>
                                        <p:tgtEl>
                                          <p:spTgt spid="48"/>
                                        </p:tgtEl>
                                        <p:attrNameLst>
                                          <p:attrName>ppt_x</p:attrName>
                                          <p:attrName>ppt_y</p:attrName>
                                        </p:attrNameLst>
                                      </p:cBhvr>
                                      <p:rCtr x="92" y="0"/>
                                    </p:animMotion>
                                  </p:childTnLst>
                                </p:cTn>
                              </p:par>
                            </p:childTnLst>
                          </p:cTn>
                        </p:par>
                        <p:par>
                          <p:cTn id="10" fill="hold">
                            <p:stCondLst>
                              <p:cond delay="1000"/>
                            </p:stCondLst>
                            <p:childTnLst>
                              <p:par>
                                <p:cTn id="11" presetID="42" presetClass="path" presetSubtype="0" accel="50000" decel="50000" fill="hold" grpId="2" nodeType="afterEffect">
                                  <p:stCondLst>
                                    <p:cond delay="0"/>
                                  </p:stCondLst>
                                  <p:childTnLst>
                                    <p:animMotion origin="layout" path="M 0.18333 -0.21667 L 0.18333 -0.03056 " pathEditMode="relative" rAng="0" ptsTypes="AA">
                                      <p:cBhvr>
                                        <p:cTn id="12" dur="500" fill="hold"/>
                                        <p:tgtEl>
                                          <p:spTgt spid="48"/>
                                        </p:tgtEl>
                                        <p:attrNameLst>
                                          <p:attrName>ppt_x</p:attrName>
                                          <p:attrName>ppt_y</p:attrName>
                                        </p:attrNameLst>
                                      </p:cBhvr>
                                      <p:rCtr x="0" y="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8" grpId="1" animBg="1"/>
      <p:bldP spid="48" grpId="2"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45</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Towers of Hanoi (9/10)</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45</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8" name="TextBox 7"/>
          <p:cNvSpPr txBox="1"/>
          <p:nvPr/>
        </p:nvSpPr>
        <p:spPr>
          <a:xfrm>
            <a:off x="1143000" y="1066800"/>
            <a:ext cx="3505200" cy="3139321"/>
          </a:xfrm>
          <a:prstGeom prst="rect">
            <a:avLst/>
          </a:prstGeom>
          <a:noFill/>
        </p:spPr>
        <p:txBody>
          <a:bodyPr wrap="square" rtlCol="0">
            <a:spAutoFit/>
          </a:bodyPr>
          <a:lstStyle/>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A to B</a:t>
            </a:r>
          </a:p>
          <a:p>
            <a:pPr>
              <a:spcAft>
                <a:spcPts val="600"/>
              </a:spcAft>
            </a:pPr>
            <a:r>
              <a:rPr lang="en-US" sz="2400" dirty="0" smtClean="0">
                <a:solidFill>
                  <a:srgbClr val="0000CC"/>
                </a:solidFill>
                <a:latin typeface="Calibri" pitchFamily="34" charset="0"/>
              </a:rPr>
              <a:t>Move disk from C to B</a:t>
            </a:r>
          </a:p>
          <a:p>
            <a:pPr>
              <a:spcAft>
                <a:spcPts val="600"/>
              </a:spcAft>
            </a:pPr>
            <a:r>
              <a:rPr lang="en-US" sz="2400" dirty="0" smtClean="0">
                <a:solidFill>
                  <a:srgbClr val="0000CC"/>
                </a:solidFill>
                <a:latin typeface="Calibri" pitchFamily="34" charset="0"/>
              </a:rPr>
              <a:t>Move disk from A to C</a:t>
            </a:r>
          </a:p>
          <a:p>
            <a:pPr>
              <a:spcAft>
                <a:spcPts val="600"/>
              </a:spcAft>
            </a:pPr>
            <a:r>
              <a:rPr lang="en-US" sz="2400" dirty="0" smtClean="0">
                <a:solidFill>
                  <a:srgbClr val="0000CC"/>
                </a:solidFill>
                <a:latin typeface="Calibri" pitchFamily="34" charset="0"/>
              </a:rPr>
              <a:t>Move disk from B to A</a:t>
            </a:r>
          </a:p>
          <a:p>
            <a:pPr>
              <a:spcAft>
                <a:spcPts val="600"/>
              </a:spcAft>
            </a:pPr>
            <a:r>
              <a:rPr lang="en-US" sz="2400" dirty="0" smtClean="0">
                <a:solidFill>
                  <a:srgbClr val="0000CC"/>
                </a:solidFill>
                <a:latin typeface="Calibri" pitchFamily="34" charset="0"/>
              </a:rPr>
              <a:t>Move disk from B to C</a:t>
            </a:r>
          </a:p>
          <a:p>
            <a:pPr>
              <a:spcAft>
                <a:spcPts val="600"/>
              </a:spcAft>
            </a:pPr>
            <a:r>
              <a:rPr lang="en-US" sz="2400" b="1" dirty="0" smtClean="0">
                <a:solidFill>
                  <a:srgbClr val="C00000"/>
                </a:solidFill>
                <a:latin typeface="Calibri" pitchFamily="34" charset="0"/>
              </a:rPr>
              <a:t>Move disk from A to C</a:t>
            </a:r>
            <a:endParaRPr lang="en-SG" sz="2400" b="1" dirty="0">
              <a:solidFill>
                <a:srgbClr val="C00000"/>
              </a:solidFill>
              <a:latin typeface="Calibri" pitchFamily="34" charset="0"/>
            </a:endParaRPr>
          </a:p>
        </p:txBody>
      </p:sp>
      <p:grpSp>
        <p:nvGrpSpPr>
          <p:cNvPr id="22" name="Group 4"/>
          <p:cNvGrpSpPr>
            <a:grpSpLocks/>
          </p:cNvGrpSpPr>
          <p:nvPr/>
        </p:nvGrpSpPr>
        <p:grpSpPr bwMode="auto">
          <a:xfrm>
            <a:off x="2895600" y="4495800"/>
            <a:ext cx="1371600" cy="1524000"/>
            <a:chOff x="1728" y="2736"/>
            <a:chExt cx="864" cy="960"/>
          </a:xfrm>
        </p:grpSpPr>
        <p:sp>
          <p:nvSpPr>
            <p:cNvPr id="26" name="Rectangle 5"/>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27" name="Rectangle 6"/>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28" name="Text Box 7"/>
          <p:cNvSpPr txBox="1">
            <a:spLocks noChangeArrowheads="1"/>
          </p:cNvSpPr>
          <p:nvPr/>
        </p:nvSpPr>
        <p:spPr bwMode="auto">
          <a:xfrm>
            <a:off x="3352800" y="6019800"/>
            <a:ext cx="457200" cy="457200"/>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2400" b="1"/>
              <a:t>A</a:t>
            </a:r>
          </a:p>
        </p:txBody>
      </p:sp>
      <p:sp>
        <p:nvSpPr>
          <p:cNvPr id="30" name="Rectangle 8"/>
          <p:cNvSpPr>
            <a:spLocks noChangeArrowheads="1"/>
          </p:cNvSpPr>
          <p:nvPr/>
        </p:nvSpPr>
        <p:spPr bwMode="auto">
          <a:xfrm>
            <a:off x="5257800" y="6019800"/>
            <a:ext cx="404813" cy="457200"/>
          </a:xfrm>
          <a:prstGeom prst="rect">
            <a:avLst/>
          </a:prstGeom>
          <a:noFill/>
          <a:ln w="12700" cap="sq">
            <a:noFill/>
            <a:miter lim="800000"/>
            <a:headEnd type="none" w="sm" len="sm"/>
            <a:tailEnd type="none" w="sm" len="sm"/>
          </a:ln>
          <a:effectLst/>
        </p:spPr>
        <p:txBody>
          <a:bodyPr wrap="none">
            <a:spAutoFit/>
          </a:bodyPr>
          <a:lstStyle/>
          <a:p>
            <a:pPr>
              <a:spcBef>
                <a:spcPct val="50000"/>
              </a:spcBef>
            </a:pPr>
            <a:r>
              <a:rPr lang="en-US" sz="2400" b="1"/>
              <a:t>B</a:t>
            </a:r>
          </a:p>
        </p:txBody>
      </p:sp>
      <p:sp>
        <p:nvSpPr>
          <p:cNvPr id="32" name="Rectangle 9"/>
          <p:cNvSpPr>
            <a:spLocks noChangeArrowheads="1"/>
          </p:cNvSpPr>
          <p:nvPr/>
        </p:nvSpPr>
        <p:spPr bwMode="auto">
          <a:xfrm>
            <a:off x="6934200" y="6019800"/>
            <a:ext cx="381000" cy="457200"/>
          </a:xfrm>
          <a:prstGeom prst="rect">
            <a:avLst/>
          </a:prstGeom>
          <a:noFill/>
          <a:ln w="12700" cap="sq">
            <a:noFill/>
            <a:miter lim="800000"/>
            <a:headEnd type="none" w="sm" len="sm"/>
            <a:tailEnd type="none" w="sm" len="sm"/>
          </a:ln>
          <a:effectLst/>
        </p:spPr>
        <p:txBody>
          <a:bodyPr>
            <a:spAutoFit/>
          </a:bodyPr>
          <a:lstStyle/>
          <a:p>
            <a:pPr>
              <a:spcBef>
                <a:spcPct val="50000"/>
              </a:spcBef>
            </a:pPr>
            <a:r>
              <a:rPr lang="en-US" sz="2400" b="1"/>
              <a:t>C</a:t>
            </a:r>
          </a:p>
        </p:txBody>
      </p:sp>
      <p:grpSp>
        <p:nvGrpSpPr>
          <p:cNvPr id="35" name="Group 10"/>
          <p:cNvGrpSpPr>
            <a:grpSpLocks/>
          </p:cNvGrpSpPr>
          <p:nvPr/>
        </p:nvGrpSpPr>
        <p:grpSpPr bwMode="auto">
          <a:xfrm>
            <a:off x="4724400" y="4495800"/>
            <a:ext cx="1371600" cy="1524000"/>
            <a:chOff x="1728" y="2736"/>
            <a:chExt cx="864" cy="960"/>
          </a:xfrm>
        </p:grpSpPr>
        <p:sp>
          <p:nvSpPr>
            <p:cNvPr id="36" name="Rectangle 11"/>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37" name="Rectangle 12"/>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grpSp>
        <p:nvGrpSpPr>
          <p:cNvPr id="40" name="Group 13"/>
          <p:cNvGrpSpPr>
            <a:grpSpLocks/>
          </p:cNvGrpSpPr>
          <p:nvPr/>
        </p:nvGrpSpPr>
        <p:grpSpPr bwMode="auto">
          <a:xfrm>
            <a:off x="6400800" y="4495800"/>
            <a:ext cx="1371600" cy="1524000"/>
            <a:chOff x="1728" y="2736"/>
            <a:chExt cx="864" cy="960"/>
          </a:xfrm>
        </p:grpSpPr>
        <p:sp>
          <p:nvSpPr>
            <p:cNvPr id="41" name="Rectangle 14"/>
            <p:cNvSpPr>
              <a:spLocks noChangeArrowheads="1"/>
            </p:cNvSpPr>
            <p:nvPr/>
          </p:nvSpPr>
          <p:spPr bwMode="auto">
            <a:xfrm>
              <a:off x="1728" y="3600"/>
              <a:ext cx="864" cy="96"/>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sp>
          <p:nvSpPr>
            <p:cNvPr id="42" name="Rectangle 15"/>
            <p:cNvSpPr>
              <a:spLocks noChangeArrowheads="1"/>
            </p:cNvSpPr>
            <p:nvPr/>
          </p:nvSpPr>
          <p:spPr bwMode="auto">
            <a:xfrm>
              <a:off x="2112" y="2736"/>
              <a:ext cx="96" cy="864"/>
            </a:xfrm>
            <a:prstGeom prst="rect">
              <a:avLst/>
            </a:prstGeom>
            <a:solidFill>
              <a:schemeClr val="accent1"/>
            </a:solidFill>
            <a:ln w="12700" cap="sq">
              <a:solidFill>
                <a:schemeClr val="tx1"/>
              </a:solidFill>
              <a:miter lim="800000"/>
              <a:headEnd type="none" w="sm" len="sm"/>
              <a:tailEnd type="none" w="sm" len="sm"/>
            </a:ln>
            <a:effectLst/>
          </p:spPr>
          <p:txBody>
            <a:bodyPr wrap="none" anchor="ctr"/>
            <a:lstStyle/>
            <a:p>
              <a:endParaRPr lang="en-SG"/>
            </a:p>
          </p:txBody>
        </p:sp>
      </p:grpSp>
      <p:sp>
        <p:nvSpPr>
          <p:cNvPr id="43" name="AutoShape 16"/>
          <p:cNvSpPr>
            <a:spLocks noChangeArrowheads="1"/>
          </p:cNvSpPr>
          <p:nvPr/>
        </p:nvSpPr>
        <p:spPr bwMode="auto">
          <a:xfrm>
            <a:off x="6705600" y="5410200"/>
            <a:ext cx="762000" cy="228600"/>
          </a:xfrm>
          <a:prstGeom prst="roundRect">
            <a:avLst>
              <a:gd name="adj" fmla="val 16667"/>
            </a:avLst>
          </a:prstGeom>
          <a:solidFill>
            <a:srgbClr val="CCFFCC"/>
          </a:solidFill>
          <a:ln w="12700" cap="sq">
            <a:solidFill>
              <a:schemeClr val="tx1"/>
            </a:solidFill>
            <a:round/>
            <a:headEnd type="none" w="sm" len="sm"/>
            <a:tailEnd type="none" w="sm" len="sm"/>
          </a:ln>
          <a:effectLst/>
        </p:spPr>
        <p:txBody>
          <a:bodyPr wrap="none" anchor="ctr"/>
          <a:lstStyle/>
          <a:p>
            <a:endParaRPr lang="en-SG"/>
          </a:p>
        </p:txBody>
      </p:sp>
      <p:sp>
        <p:nvSpPr>
          <p:cNvPr id="44" name="AutoShape 17"/>
          <p:cNvSpPr>
            <a:spLocks noChangeArrowheads="1"/>
          </p:cNvSpPr>
          <p:nvPr/>
        </p:nvSpPr>
        <p:spPr bwMode="auto">
          <a:xfrm>
            <a:off x="3352800" y="5638800"/>
            <a:ext cx="457200" cy="228600"/>
          </a:xfrm>
          <a:prstGeom prst="roundRect">
            <a:avLst>
              <a:gd name="adj" fmla="val 16667"/>
            </a:avLst>
          </a:prstGeom>
          <a:solidFill>
            <a:srgbClr val="CC99FF"/>
          </a:solidFill>
          <a:ln w="12700" cap="sq">
            <a:solidFill>
              <a:schemeClr val="tx1"/>
            </a:solidFill>
            <a:round/>
            <a:headEnd type="none" w="sm" len="sm"/>
            <a:tailEnd type="none" w="sm" len="sm"/>
          </a:ln>
          <a:effectLst/>
        </p:spPr>
        <p:txBody>
          <a:bodyPr wrap="none" anchor="ctr"/>
          <a:lstStyle/>
          <a:p>
            <a:endParaRPr lang="en-SG"/>
          </a:p>
        </p:txBody>
      </p:sp>
      <p:sp>
        <p:nvSpPr>
          <p:cNvPr id="46" name="AutoShape 18"/>
          <p:cNvSpPr>
            <a:spLocks noChangeArrowheads="1"/>
          </p:cNvSpPr>
          <p:nvPr/>
        </p:nvSpPr>
        <p:spPr bwMode="auto">
          <a:xfrm>
            <a:off x="6553200" y="5638800"/>
            <a:ext cx="1066800" cy="228600"/>
          </a:xfrm>
          <a:prstGeom prst="roundRect">
            <a:avLst>
              <a:gd name="adj" fmla="val 16667"/>
            </a:avLst>
          </a:prstGeom>
          <a:solidFill>
            <a:srgbClr val="FFCC99"/>
          </a:solidFill>
          <a:ln w="12700" cap="sq">
            <a:solidFill>
              <a:schemeClr val="tx1"/>
            </a:solidFill>
            <a:round/>
            <a:headEnd type="none" w="sm" len="sm"/>
            <a:tailEnd type="none" w="sm" len="sm"/>
          </a:ln>
          <a:effectLst/>
        </p:spPr>
        <p:txBody>
          <a:bodyPr wrap="none" anchor="ctr"/>
          <a:lstStyle/>
          <a:p>
            <a:endParaRPr lang="en-SG"/>
          </a:p>
        </p:txBody>
      </p:sp>
      <p:sp>
        <p:nvSpPr>
          <p:cNvPr id="51" name="Text Box 19"/>
          <p:cNvSpPr txBox="1">
            <a:spLocks noChangeArrowheads="1"/>
          </p:cNvSpPr>
          <p:nvPr/>
        </p:nvSpPr>
        <p:spPr bwMode="auto">
          <a:xfrm>
            <a:off x="5486400" y="2514600"/>
            <a:ext cx="1981200" cy="646331"/>
          </a:xfrm>
          <a:prstGeom prst="rect">
            <a:avLst/>
          </a:prstGeom>
          <a:noFill/>
          <a:ln w="12700" cap="sq">
            <a:noFill/>
            <a:miter lim="800000"/>
            <a:headEnd type="none" w="sm" len="sm"/>
            <a:tailEnd type="none" w="sm" len="sm"/>
          </a:ln>
          <a:effectLst/>
        </p:spPr>
        <p:txBody>
          <a:bodyPr>
            <a:spAutoFit/>
          </a:bodyPr>
          <a:lstStyle/>
          <a:p>
            <a:pPr algn="ctr">
              <a:spcBef>
                <a:spcPct val="50000"/>
              </a:spcBef>
            </a:pPr>
            <a:r>
              <a:rPr lang="en-US" sz="3600" b="1" dirty="0">
                <a:solidFill>
                  <a:srgbClr val="9900CC"/>
                </a:solidFill>
                <a:latin typeface="Baveuse" pitchFamily="2" charset="0"/>
              </a:rPr>
              <a:t>VIOLA!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grpId="0" nodeType="clickEffect">
                                  <p:stCondLst>
                                    <p:cond delay="0"/>
                                  </p:stCondLst>
                                  <p:childTnLst>
                                    <p:animMotion origin="layout" path="M 3.33333E-6 1.11111E-6 L 3.33333E-6 -0.21667 " pathEditMode="relative" rAng="0" ptsTypes="AA">
                                      <p:cBhvr>
                                        <p:cTn id="6" dur="500" fill="hold"/>
                                        <p:tgtEl>
                                          <p:spTgt spid="44"/>
                                        </p:tgtEl>
                                        <p:attrNameLst>
                                          <p:attrName>ppt_x</p:attrName>
                                          <p:attrName>ppt_y</p:attrName>
                                        </p:attrNameLst>
                                      </p:cBhvr>
                                      <p:rCtr x="0" y="-108"/>
                                    </p:animMotion>
                                  </p:childTnLst>
                                </p:cTn>
                              </p:par>
                            </p:childTnLst>
                          </p:cTn>
                        </p:par>
                        <p:par>
                          <p:cTn id="7" fill="hold">
                            <p:stCondLst>
                              <p:cond delay="500"/>
                            </p:stCondLst>
                            <p:childTnLst>
                              <p:par>
                                <p:cTn id="8" presetID="63" presetClass="path" presetSubtype="0" accel="50000" decel="50000" fill="hold" grpId="1" nodeType="afterEffect">
                                  <p:stCondLst>
                                    <p:cond delay="0"/>
                                  </p:stCondLst>
                                  <p:childTnLst>
                                    <p:animMotion origin="layout" path="M 3.33333E-6 -0.21667 L 0.38333 -0.21667 " pathEditMode="relative" rAng="0" ptsTypes="AA">
                                      <p:cBhvr>
                                        <p:cTn id="9" dur="500" fill="hold"/>
                                        <p:tgtEl>
                                          <p:spTgt spid="44"/>
                                        </p:tgtEl>
                                        <p:attrNameLst>
                                          <p:attrName>ppt_x</p:attrName>
                                          <p:attrName>ppt_y</p:attrName>
                                        </p:attrNameLst>
                                      </p:cBhvr>
                                      <p:rCtr x="192" y="0"/>
                                    </p:animMotion>
                                  </p:childTnLst>
                                </p:cTn>
                              </p:par>
                            </p:childTnLst>
                          </p:cTn>
                        </p:par>
                        <p:par>
                          <p:cTn id="10" fill="hold">
                            <p:stCondLst>
                              <p:cond delay="1000"/>
                            </p:stCondLst>
                            <p:childTnLst>
                              <p:par>
                                <p:cTn id="11" presetID="42" presetClass="path" presetSubtype="0" accel="50000" decel="50000" fill="hold" grpId="2" nodeType="afterEffect">
                                  <p:stCondLst>
                                    <p:cond delay="0"/>
                                  </p:stCondLst>
                                  <p:childTnLst>
                                    <p:animMotion origin="layout" path="M 0.38333 -0.21667 L 0.38333 -0.0669 " pathEditMode="relative" rAng="0" ptsTypes="AA">
                                      <p:cBhvr>
                                        <p:cTn id="12" dur="500" fill="hold"/>
                                        <p:tgtEl>
                                          <p:spTgt spid="44"/>
                                        </p:tgtEl>
                                        <p:attrNameLst>
                                          <p:attrName>ppt_x</p:attrName>
                                          <p:attrName>ppt_y</p:attrName>
                                        </p:attrNameLst>
                                      </p:cBhvr>
                                      <p:rCtr x="0" y="75"/>
                                    </p:animMotion>
                                  </p:childTnLst>
                                </p:cTn>
                              </p:par>
                            </p:childTnLst>
                          </p:cTn>
                        </p:par>
                        <p:par>
                          <p:cTn id="13" fill="hold">
                            <p:stCondLst>
                              <p:cond delay="1500"/>
                            </p:stCondLst>
                            <p:childTnLst>
                              <p:par>
                                <p:cTn id="14" presetID="9" presetClass="entr" presetSubtype="0" fill="hold" grpId="0" nodeType="afterEffect">
                                  <p:stCondLst>
                                    <p:cond delay="1000"/>
                                  </p:stCondLst>
                                  <p:childTnLst>
                                    <p:set>
                                      <p:cBhvr>
                                        <p:cTn id="15" dur="1" fill="hold">
                                          <p:stCondLst>
                                            <p:cond delay="0"/>
                                          </p:stCondLst>
                                        </p:cTn>
                                        <p:tgtEl>
                                          <p:spTgt spid="51"/>
                                        </p:tgtEl>
                                        <p:attrNameLst>
                                          <p:attrName>style.visibility</p:attrName>
                                        </p:attrNameLst>
                                      </p:cBhvr>
                                      <p:to>
                                        <p:strVal val="visible"/>
                                      </p:to>
                                    </p:set>
                                    <p:animEffect transition="in" filter="dissolve">
                                      <p:cBhvr>
                                        <p:cTn id="16"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animBg="1"/>
      <p:bldP spid="44" grpId="1" animBg="1"/>
      <p:bldP spid="44" grpId="2" animBg="1"/>
      <p:bldP spid="51"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76C49FA9-A09E-465F-8041-31EF263B01C0}" type="slidenum">
              <a:rPr lang="en-US" sz="1400"/>
              <a:pPr algn="r">
                <a:lnSpc>
                  <a:spcPct val="50000"/>
                </a:lnSpc>
              </a:pPr>
              <a:t>46</a:t>
            </a:fld>
            <a:endParaRPr lang="en-US" sz="1400"/>
          </a:p>
        </p:txBody>
      </p:sp>
      <p:sp>
        <p:nvSpPr>
          <p:cNvPr id="35844" name="Rectangle 2"/>
          <p:cNvSpPr>
            <a:spLocks noGrp="1" noChangeArrowheads="1"/>
          </p:cNvSpPr>
          <p:nvPr>
            <p:ph type="title" idx="4294967295"/>
          </p:nvPr>
        </p:nvSpPr>
        <p:spPr/>
        <p:txBody>
          <a:bodyPr/>
          <a:lstStyle/>
          <a:p>
            <a:pPr eaLnBrk="1" hangingPunct="1"/>
            <a:r>
              <a:rPr lang="en-US" dirty="0" smtClean="0">
                <a:solidFill>
                  <a:srgbClr val="6600CC"/>
                </a:solidFill>
              </a:rPr>
              <a:t>Towers of Hanoi (10/10)</a:t>
            </a:r>
          </a:p>
        </p:txBody>
      </p:sp>
      <p:sp>
        <p:nvSpPr>
          <p:cNvPr id="29" name="Slide Number Placeholder 28"/>
          <p:cNvSpPr>
            <a:spLocks noGrp="1"/>
          </p:cNvSpPr>
          <p:nvPr>
            <p:ph type="sldNum" sz="quarter" idx="10"/>
          </p:nvPr>
        </p:nvSpPr>
        <p:spPr/>
        <p:txBody>
          <a:bodyPr/>
          <a:lstStyle/>
          <a:p>
            <a:pPr>
              <a:defRPr/>
            </a:pPr>
            <a:fld id="{9C972653-9181-465E-A839-0E6B2C812CA2}" type="slidenum">
              <a:rPr lang="en-SG" smtClean="0"/>
              <a:pPr>
                <a:defRPr/>
              </a:pPr>
              <a:t>46</a:t>
            </a:fld>
            <a:endParaRPr lang="en-SG"/>
          </a:p>
        </p:txBody>
      </p:sp>
      <p:sp>
        <p:nvSpPr>
          <p:cNvPr id="31"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23" name="Rectangle 3"/>
          <p:cNvSpPr>
            <a:spLocks noChangeArrowheads="1"/>
          </p:cNvSpPr>
          <p:nvPr/>
        </p:nvSpPr>
        <p:spPr bwMode="auto">
          <a:xfrm>
            <a:off x="990600" y="3886200"/>
            <a:ext cx="7315200" cy="2057400"/>
          </a:xfrm>
          <a:prstGeom prst="rect">
            <a:avLst/>
          </a:prstGeom>
          <a:solidFill>
            <a:schemeClr val="bg1"/>
          </a:solidFill>
          <a:ln w="9525">
            <a:solidFill>
              <a:schemeClr val="tx1"/>
            </a:solidFill>
            <a:miter lim="800000"/>
            <a:headEnd/>
            <a:tailEnd/>
          </a:ln>
          <a:effectLst/>
        </p:spPr>
        <p:txBody>
          <a:bodyPr/>
          <a:lstStyle/>
          <a:p>
            <a:pPr marL="342900" indent="-246063">
              <a:spcBef>
                <a:spcPct val="5000"/>
              </a:spcBef>
              <a:buClr>
                <a:schemeClr val="bg2"/>
              </a:buClr>
              <a:buSzPct val="75000"/>
              <a:buFont typeface="Wingdings" pitchFamily="2" charset="2"/>
              <a:buNone/>
            </a:pPr>
            <a:r>
              <a:rPr lang="en-US" b="1">
                <a:solidFill>
                  <a:srgbClr val="9900CC"/>
                </a:solidFill>
                <a:latin typeface="Courier New" pitchFamily="49" charset="0"/>
              </a:rPr>
              <a:t>public static void</a:t>
            </a:r>
            <a:r>
              <a:rPr lang="en-US" b="1">
                <a:latin typeface="Courier New" pitchFamily="49" charset="0"/>
              </a:rPr>
              <a:t> main(String[] args) {</a:t>
            </a:r>
          </a:p>
          <a:p>
            <a:pPr marL="342900" indent="-246063">
              <a:spcBef>
                <a:spcPct val="5000"/>
              </a:spcBef>
              <a:buClr>
                <a:schemeClr val="bg2"/>
              </a:buClr>
              <a:buSzPct val="75000"/>
              <a:buFont typeface="Wingdings" pitchFamily="2" charset="2"/>
              <a:buNone/>
            </a:pPr>
            <a:r>
              <a:rPr lang="en-US" b="1">
                <a:latin typeface="Courier New" pitchFamily="49" charset="0"/>
              </a:rPr>
              <a:t>	 Scanner scanner = </a:t>
            </a:r>
            <a:r>
              <a:rPr lang="en-US" b="1">
                <a:solidFill>
                  <a:srgbClr val="9900CC"/>
                </a:solidFill>
                <a:latin typeface="Courier New" pitchFamily="49" charset="0"/>
              </a:rPr>
              <a:t>new</a:t>
            </a:r>
            <a:r>
              <a:rPr lang="en-US" b="1">
                <a:latin typeface="Courier New" pitchFamily="49" charset="0"/>
              </a:rPr>
              <a:t> Scanner(System.in);</a:t>
            </a:r>
            <a:br>
              <a:rPr lang="en-US" b="1">
                <a:latin typeface="Courier New" pitchFamily="49" charset="0"/>
              </a:rPr>
            </a:br>
            <a:endParaRPr lang="en-US" sz="1200" b="1">
              <a:latin typeface="Courier New" pitchFamily="49" charset="0"/>
            </a:endParaRPr>
          </a:p>
          <a:p>
            <a:pPr marL="342900" indent="-246063">
              <a:spcBef>
                <a:spcPct val="5000"/>
              </a:spcBef>
              <a:buClr>
                <a:schemeClr val="bg2"/>
              </a:buClr>
              <a:buSzPct val="75000"/>
              <a:buFont typeface="Wingdings" pitchFamily="2" charset="2"/>
              <a:buNone/>
            </a:pPr>
            <a:r>
              <a:rPr lang="en-US" b="1">
                <a:latin typeface="Courier New" pitchFamily="49" charset="0"/>
              </a:rPr>
              <a:t> 	 System.out.print( </a:t>
            </a:r>
            <a:r>
              <a:rPr lang="en-US" b="1">
                <a:solidFill>
                  <a:srgbClr val="0000FF"/>
                </a:solidFill>
                <a:latin typeface="Courier New" pitchFamily="49" charset="0"/>
              </a:rPr>
              <a:t>"Enter number of disks: "</a:t>
            </a:r>
            <a:r>
              <a:rPr lang="en-US" b="1">
                <a:latin typeface="Courier New" pitchFamily="49" charset="0"/>
              </a:rPr>
              <a:t> );</a:t>
            </a:r>
          </a:p>
          <a:p>
            <a:pPr marL="342900" indent="-246063">
              <a:spcBef>
                <a:spcPct val="5000"/>
              </a:spcBef>
              <a:buClr>
                <a:schemeClr val="bg2"/>
              </a:buClr>
              <a:buSzPct val="75000"/>
              <a:buFont typeface="Wingdings" pitchFamily="2" charset="2"/>
              <a:buNone/>
            </a:pPr>
            <a:r>
              <a:rPr lang="en-US" b="1">
                <a:latin typeface="Courier New" pitchFamily="49" charset="0"/>
              </a:rPr>
              <a:t>	 </a:t>
            </a:r>
            <a:r>
              <a:rPr lang="en-US" b="1">
                <a:solidFill>
                  <a:srgbClr val="9900CC"/>
                </a:solidFill>
                <a:latin typeface="Courier New" pitchFamily="49" charset="0"/>
              </a:rPr>
              <a:t>int</a:t>
            </a:r>
            <a:r>
              <a:rPr lang="en-US" b="1">
                <a:latin typeface="Courier New" pitchFamily="49" charset="0"/>
              </a:rPr>
              <a:t> disks = scanner.nextInt();</a:t>
            </a:r>
          </a:p>
          <a:p>
            <a:pPr marL="342900" indent="-246063">
              <a:spcBef>
                <a:spcPct val="5000"/>
              </a:spcBef>
              <a:buClr>
                <a:schemeClr val="bg2"/>
              </a:buClr>
              <a:buSzPct val="75000"/>
              <a:buFont typeface="Wingdings" pitchFamily="2" charset="2"/>
              <a:buNone/>
            </a:pPr>
            <a:r>
              <a:rPr lang="en-US" b="1">
                <a:latin typeface="Courier New" pitchFamily="49" charset="0"/>
              </a:rPr>
              <a:t>	 towers(disks, </a:t>
            </a:r>
            <a:r>
              <a:rPr lang="en-US" b="1">
                <a:solidFill>
                  <a:srgbClr val="0000FF"/>
                </a:solidFill>
                <a:latin typeface="Courier New" pitchFamily="49" charset="0"/>
              </a:rPr>
              <a:t>'A'</a:t>
            </a:r>
            <a:r>
              <a:rPr lang="en-US" b="1">
                <a:latin typeface="Courier New" pitchFamily="49" charset="0"/>
              </a:rPr>
              <a:t>, </a:t>
            </a:r>
            <a:r>
              <a:rPr lang="en-US" b="1">
                <a:solidFill>
                  <a:srgbClr val="0000FF"/>
                </a:solidFill>
                <a:latin typeface="Courier New" pitchFamily="49" charset="0"/>
              </a:rPr>
              <a:t>'B'</a:t>
            </a:r>
            <a:r>
              <a:rPr lang="en-US" b="1">
                <a:latin typeface="Courier New" pitchFamily="49" charset="0"/>
              </a:rPr>
              <a:t>, </a:t>
            </a:r>
            <a:r>
              <a:rPr lang="en-US" b="1">
                <a:solidFill>
                  <a:srgbClr val="0000FF"/>
                </a:solidFill>
                <a:latin typeface="Courier New" pitchFamily="49" charset="0"/>
              </a:rPr>
              <a:t>'C'</a:t>
            </a:r>
            <a:r>
              <a:rPr lang="en-US" b="1">
                <a:latin typeface="Courier New" pitchFamily="49" charset="0"/>
              </a:rPr>
              <a:t>);</a:t>
            </a:r>
          </a:p>
          <a:p>
            <a:pPr marL="342900" indent="-246063">
              <a:spcBef>
                <a:spcPct val="5000"/>
              </a:spcBef>
              <a:buClr>
                <a:schemeClr val="bg2"/>
              </a:buClr>
              <a:buSzPct val="75000"/>
              <a:buFont typeface="Wingdings" pitchFamily="2" charset="2"/>
              <a:buNone/>
            </a:pPr>
            <a:r>
              <a:rPr lang="en-US" b="1">
                <a:latin typeface="Courier New" pitchFamily="49" charset="0"/>
              </a:rPr>
              <a:t>}</a:t>
            </a:r>
          </a:p>
        </p:txBody>
      </p:sp>
      <p:sp>
        <p:nvSpPr>
          <p:cNvPr id="24" name="Rectangle 5"/>
          <p:cNvSpPr>
            <a:spLocks noChangeArrowheads="1"/>
          </p:cNvSpPr>
          <p:nvPr/>
        </p:nvSpPr>
        <p:spPr bwMode="auto">
          <a:xfrm>
            <a:off x="990600" y="1066800"/>
            <a:ext cx="7315200" cy="2667000"/>
          </a:xfrm>
          <a:prstGeom prst="rect">
            <a:avLst/>
          </a:prstGeom>
          <a:noFill/>
          <a:ln w="9525">
            <a:solidFill>
              <a:schemeClr val="tx1"/>
            </a:solidFill>
            <a:miter lim="800000"/>
            <a:headEnd/>
            <a:tailEnd/>
          </a:ln>
          <a:effectLst/>
        </p:spPr>
        <p:txBody>
          <a:bodyPr/>
          <a:lstStyle/>
          <a:p>
            <a:pPr marL="342900" indent="-227013">
              <a:spcBef>
                <a:spcPct val="5000"/>
              </a:spcBef>
              <a:buClr>
                <a:schemeClr val="bg2"/>
              </a:buClr>
              <a:buSzPct val="75000"/>
              <a:buFont typeface="Wingdings" pitchFamily="2" charset="2"/>
              <a:buNone/>
            </a:pPr>
            <a:r>
              <a:rPr lang="en-US" b="1" dirty="0">
                <a:solidFill>
                  <a:srgbClr val="9900CC"/>
                </a:solidFill>
                <a:latin typeface="Courier New" pitchFamily="49" charset="0"/>
              </a:rPr>
              <a:t>public static void</a:t>
            </a:r>
            <a:r>
              <a:rPr lang="en-US" b="1" dirty="0">
                <a:latin typeface="Courier New" pitchFamily="49" charset="0"/>
              </a:rPr>
              <a:t> towers(</a:t>
            </a:r>
            <a:r>
              <a:rPr lang="en-US" b="1" dirty="0" err="1">
                <a:solidFill>
                  <a:srgbClr val="9900CC"/>
                </a:solidFill>
                <a:latin typeface="Courier New" pitchFamily="49" charset="0"/>
              </a:rPr>
              <a:t>int</a:t>
            </a:r>
            <a:r>
              <a:rPr lang="en-US" b="1" dirty="0">
                <a:latin typeface="Courier New" pitchFamily="49" charset="0"/>
              </a:rPr>
              <a:t> n, </a:t>
            </a:r>
          </a:p>
          <a:p>
            <a:pPr marL="342900" indent="-227013">
              <a:spcBef>
                <a:spcPct val="5000"/>
              </a:spcBef>
              <a:buClr>
                <a:schemeClr val="bg2"/>
              </a:buClr>
              <a:buSzPct val="75000"/>
              <a:buFont typeface="Wingdings" pitchFamily="2" charset="2"/>
              <a:buNone/>
            </a:pPr>
            <a:r>
              <a:rPr lang="en-US" b="1" dirty="0">
                <a:latin typeface="Courier New" pitchFamily="49" charset="0"/>
              </a:rPr>
              <a:t>             </a:t>
            </a:r>
            <a:r>
              <a:rPr lang="en-US" b="1" dirty="0">
                <a:solidFill>
                  <a:srgbClr val="9900CC"/>
                </a:solidFill>
                <a:latin typeface="Courier New" pitchFamily="49" charset="0"/>
              </a:rPr>
              <a:t>char </a:t>
            </a:r>
            <a:r>
              <a:rPr lang="en-US" b="1" dirty="0">
                <a:latin typeface="Courier New" pitchFamily="49" charset="0"/>
              </a:rPr>
              <a:t>source, </a:t>
            </a:r>
            <a:r>
              <a:rPr lang="en-US" b="1" dirty="0">
                <a:solidFill>
                  <a:srgbClr val="9900CC"/>
                </a:solidFill>
                <a:latin typeface="Courier New" pitchFamily="49" charset="0"/>
              </a:rPr>
              <a:t>char</a:t>
            </a:r>
            <a:r>
              <a:rPr lang="en-US" b="1" dirty="0">
                <a:latin typeface="Courier New" pitchFamily="49" charset="0"/>
              </a:rPr>
              <a:t> temp, </a:t>
            </a:r>
            <a:r>
              <a:rPr lang="en-US" b="1" dirty="0">
                <a:solidFill>
                  <a:srgbClr val="9900CC"/>
                </a:solidFill>
                <a:latin typeface="Courier New" pitchFamily="49" charset="0"/>
              </a:rPr>
              <a:t>char</a:t>
            </a:r>
            <a:r>
              <a:rPr lang="en-US" b="1" dirty="0">
                <a:latin typeface="Courier New" pitchFamily="49" charset="0"/>
              </a:rPr>
              <a:t> </a:t>
            </a:r>
            <a:r>
              <a:rPr lang="en-US" b="1" dirty="0" err="1">
                <a:latin typeface="Courier New" pitchFamily="49" charset="0"/>
              </a:rPr>
              <a:t>dest</a:t>
            </a:r>
            <a:r>
              <a:rPr lang="en-US" b="1" dirty="0">
                <a:latin typeface="Courier New" pitchFamily="49" charset="0"/>
              </a:rPr>
              <a:t>) {</a:t>
            </a:r>
          </a:p>
          <a:p>
            <a:pPr marL="342900" indent="-227013">
              <a:spcBef>
                <a:spcPct val="5000"/>
              </a:spcBef>
              <a:buClr>
                <a:schemeClr val="bg2"/>
              </a:buClr>
              <a:buSzPct val="75000"/>
              <a:buFont typeface="Wingdings" pitchFamily="2" charset="2"/>
              <a:buNone/>
            </a:pPr>
            <a:r>
              <a:rPr lang="en-US" b="1" dirty="0">
                <a:latin typeface="Courier New" pitchFamily="49" charset="0"/>
              </a:rPr>
              <a:t>   </a:t>
            </a:r>
          </a:p>
          <a:p>
            <a:pPr marL="342900" indent="-227013">
              <a:spcBef>
                <a:spcPct val="5000"/>
              </a:spcBef>
              <a:buClr>
                <a:schemeClr val="bg2"/>
              </a:buClr>
              <a:buSzPct val="75000"/>
              <a:buFont typeface="Wingdings" pitchFamily="2" charset="2"/>
              <a:buNone/>
            </a:pPr>
            <a:r>
              <a:rPr lang="en-US" b="1" dirty="0">
                <a:latin typeface="Courier New" pitchFamily="49" charset="0"/>
              </a:rPr>
              <a:t>      </a:t>
            </a:r>
          </a:p>
          <a:p>
            <a:pPr marL="342900" indent="-227013">
              <a:spcBef>
                <a:spcPct val="5000"/>
              </a:spcBef>
              <a:buClr>
                <a:schemeClr val="bg2"/>
              </a:buClr>
              <a:buSzPct val="75000"/>
              <a:buFont typeface="Wingdings" pitchFamily="2" charset="2"/>
              <a:buNone/>
            </a:pPr>
            <a:r>
              <a:rPr lang="en-US" b="1" dirty="0">
                <a:latin typeface="Courier New" pitchFamily="49" charset="0"/>
              </a:rPr>
              <a:t/>
            </a:r>
            <a:br>
              <a:rPr lang="en-US" b="1" dirty="0">
                <a:latin typeface="Courier New" pitchFamily="49" charset="0"/>
              </a:rPr>
            </a:br>
            <a:endParaRPr lang="en-US" b="1" dirty="0">
              <a:latin typeface="Courier New" pitchFamily="49" charset="0"/>
            </a:endParaRPr>
          </a:p>
          <a:p>
            <a:pPr marL="342900" indent="-227013">
              <a:spcBef>
                <a:spcPct val="5000"/>
              </a:spcBef>
              <a:buClr>
                <a:schemeClr val="bg2"/>
              </a:buClr>
              <a:buSzPct val="75000"/>
              <a:buFont typeface="Wingdings" pitchFamily="2" charset="2"/>
              <a:buNone/>
            </a:pPr>
            <a:r>
              <a:rPr lang="en-US" b="1" dirty="0">
                <a:latin typeface="Courier New" pitchFamily="49" charset="0"/>
              </a:rPr>
              <a:t>	</a:t>
            </a:r>
          </a:p>
          <a:p>
            <a:pPr marL="342900" indent="-227013">
              <a:spcBef>
                <a:spcPct val="5000"/>
              </a:spcBef>
              <a:buClr>
                <a:schemeClr val="bg2"/>
              </a:buClr>
              <a:buSzPct val="75000"/>
              <a:buFont typeface="Wingdings" pitchFamily="2" charset="2"/>
              <a:buNone/>
            </a:pPr>
            <a:r>
              <a:rPr lang="en-US" b="1" dirty="0">
                <a:latin typeface="Courier New" pitchFamily="49" charset="0"/>
              </a:rPr>
              <a:t>   </a:t>
            </a:r>
          </a:p>
          <a:p>
            <a:pPr marL="342900" indent="-227013">
              <a:spcBef>
                <a:spcPct val="5000"/>
              </a:spcBef>
              <a:buClr>
                <a:schemeClr val="bg2"/>
              </a:buClr>
              <a:buSzPct val="75000"/>
              <a:buFont typeface="Wingdings" pitchFamily="2" charset="2"/>
              <a:buNone/>
            </a:pPr>
            <a:r>
              <a:rPr lang="en-US" b="1" dirty="0">
                <a:latin typeface="Courier New" pitchFamily="49" charset="0"/>
              </a:rPr>
              <a:t>}</a:t>
            </a:r>
          </a:p>
        </p:txBody>
      </p:sp>
      <p:sp>
        <p:nvSpPr>
          <p:cNvPr id="9" name="TextBox 8"/>
          <p:cNvSpPr txBox="1"/>
          <p:nvPr/>
        </p:nvSpPr>
        <p:spPr>
          <a:xfrm>
            <a:off x="762000" y="6096000"/>
            <a:ext cx="7315200" cy="369332"/>
          </a:xfrm>
          <a:prstGeom prst="rect">
            <a:avLst/>
          </a:prstGeom>
          <a:noFill/>
        </p:spPr>
        <p:txBody>
          <a:bodyPr wrap="square" rtlCol="0">
            <a:spAutoFit/>
          </a:bodyPr>
          <a:lstStyle/>
          <a:p>
            <a:pPr marL="355600" indent="-355600">
              <a:buFont typeface="Wingdings" pitchFamily="2" charset="2"/>
              <a:buChar char="§"/>
              <a:tabLst>
                <a:tab pos="355600" algn="l"/>
              </a:tabLst>
            </a:pPr>
            <a:r>
              <a:rPr lang="en-US" dirty="0" smtClean="0"/>
              <a:t>Check this out: </a:t>
            </a:r>
            <a:r>
              <a:rPr lang="en-US" dirty="0" smtClean="0">
                <a:hlinkClick r:id="rId3"/>
              </a:rPr>
              <a:t>http://www.mazeworks.com/hanoi/ </a:t>
            </a:r>
            <a:endParaRPr lang="en-SG" dirty="0"/>
          </a:p>
        </p:txBody>
      </p:sp>
      <p:sp>
        <p:nvSpPr>
          <p:cNvPr id="10" name="TextBox 9"/>
          <p:cNvSpPr txBox="1"/>
          <p:nvPr/>
        </p:nvSpPr>
        <p:spPr>
          <a:xfrm>
            <a:off x="457200" y="6581001"/>
            <a:ext cx="228600" cy="276999"/>
          </a:xfrm>
          <a:prstGeom prst="rect">
            <a:avLst/>
          </a:prstGeom>
          <a:noFill/>
        </p:spPr>
        <p:txBody>
          <a:bodyPr wrap="square" rtlCol="0">
            <a:spAutoFit/>
          </a:bodyPr>
          <a:lstStyle/>
          <a:p>
            <a:pPr algn="ctr"/>
            <a:r>
              <a:rPr lang="en-US" sz="1200" dirty="0" smtClean="0"/>
              <a:t>+</a:t>
            </a:r>
            <a:endParaRPr lang="en-SG"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dissolv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autoUpdateAnimBg="0"/>
      <p:bldP spid="9"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txBox="1">
            <a:spLocks noGrp="1"/>
          </p:cNvSpPr>
          <p:nvPr/>
        </p:nvSpPr>
        <p:spPr bwMode="auto">
          <a:xfrm>
            <a:off x="8686800" y="6629400"/>
            <a:ext cx="457200" cy="228600"/>
          </a:xfrm>
          <a:prstGeom prst="rect">
            <a:avLst/>
          </a:prstGeom>
          <a:noFill/>
          <a:ln w="9525">
            <a:noFill/>
            <a:miter lim="800000"/>
            <a:headEnd/>
            <a:tailEnd/>
          </a:ln>
        </p:spPr>
        <p:txBody>
          <a:bodyPr/>
          <a:lstStyle/>
          <a:p>
            <a:pPr algn="r">
              <a:lnSpc>
                <a:spcPct val="50000"/>
              </a:lnSpc>
            </a:pPr>
            <a:fld id="{CD0CDA74-8542-4EF2-A069-A277FB1EFD9B}" type="slidenum">
              <a:rPr lang="en-US" sz="1400"/>
              <a:pPr algn="r">
                <a:lnSpc>
                  <a:spcPct val="50000"/>
                </a:lnSpc>
              </a:pPr>
              <a:t>47</a:t>
            </a:fld>
            <a:endParaRPr lang="en-US" sz="1400"/>
          </a:p>
        </p:txBody>
      </p:sp>
      <p:sp>
        <p:nvSpPr>
          <p:cNvPr id="10244" name="Rectangle 2"/>
          <p:cNvSpPr>
            <a:spLocks noGrp="1" noChangeArrowheads="1"/>
          </p:cNvSpPr>
          <p:nvPr>
            <p:ph type="title" idx="4294967295"/>
          </p:nvPr>
        </p:nvSpPr>
        <p:spPr>
          <a:xfrm>
            <a:off x="457200" y="228600"/>
            <a:ext cx="8458200" cy="762000"/>
          </a:xfrm>
        </p:spPr>
        <p:txBody>
          <a:bodyPr/>
          <a:lstStyle/>
          <a:p>
            <a:pPr eaLnBrk="1" hangingPunct="1"/>
            <a:r>
              <a:rPr lang="en-US" sz="4000" dirty="0" smtClean="0">
                <a:solidFill>
                  <a:srgbClr val="6600CC"/>
                </a:solidFill>
              </a:rPr>
              <a:t>Books on Computer Science/Algorithms </a:t>
            </a:r>
          </a:p>
        </p:txBody>
      </p:sp>
      <p:sp>
        <p:nvSpPr>
          <p:cNvPr id="7173" name="Rectangle 3"/>
          <p:cNvSpPr>
            <a:spLocks noGrp="1" noChangeArrowheads="1"/>
          </p:cNvSpPr>
          <p:nvPr>
            <p:ph type="body" idx="4294967295"/>
          </p:nvPr>
        </p:nvSpPr>
        <p:spPr>
          <a:xfrm>
            <a:off x="457200" y="1066800"/>
            <a:ext cx="8229600" cy="5486400"/>
          </a:xfrm>
        </p:spPr>
        <p:txBody>
          <a:bodyPr/>
          <a:lstStyle/>
          <a:p>
            <a:pPr eaLnBrk="1" hangingPunct="1"/>
            <a:r>
              <a:rPr lang="en-US" dirty="0" smtClean="0"/>
              <a:t>Some recommended readings</a:t>
            </a:r>
          </a:p>
          <a:p>
            <a:pPr lvl="1" eaLnBrk="1" hangingPunct="1">
              <a:spcBef>
                <a:spcPts val="600"/>
              </a:spcBef>
            </a:pPr>
            <a:r>
              <a:rPr lang="en-US" sz="2400" dirty="0" smtClean="0">
                <a:solidFill>
                  <a:srgbClr val="800080"/>
                </a:solidFill>
              </a:rPr>
              <a:t>How to Think about Algorithms</a:t>
            </a:r>
            <a:r>
              <a:rPr lang="en-US" sz="2800" dirty="0" smtClean="0">
                <a:solidFill>
                  <a:srgbClr val="800080"/>
                </a:solidFill>
              </a:rPr>
              <a:t/>
            </a:r>
            <a:br>
              <a:rPr lang="en-US" sz="2800" dirty="0" smtClean="0">
                <a:solidFill>
                  <a:srgbClr val="800080"/>
                </a:solidFill>
              </a:rPr>
            </a:br>
            <a:r>
              <a:rPr lang="en-US" sz="1800" dirty="0" smtClean="0"/>
              <a:t>Jeff Edmonds, Cambridge, 2008</a:t>
            </a:r>
          </a:p>
          <a:p>
            <a:pPr lvl="1" eaLnBrk="1" hangingPunct="1"/>
            <a:r>
              <a:rPr lang="en-US" sz="2400" dirty="0" err="1" smtClean="0">
                <a:solidFill>
                  <a:srgbClr val="800080"/>
                </a:solidFill>
              </a:rPr>
              <a:t>Algorithmics</a:t>
            </a:r>
            <a:r>
              <a:rPr lang="en-US" sz="2400" dirty="0" smtClean="0">
                <a:solidFill>
                  <a:srgbClr val="800080"/>
                </a:solidFill>
              </a:rPr>
              <a:t>: The Spirit of Computing</a:t>
            </a:r>
            <a:br>
              <a:rPr lang="en-US" sz="2400" dirty="0" smtClean="0">
                <a:solidFill>
                  <a:srgbClr val="800080"/>
                </a:solidFill>
              </a:rPr>
            </a:br>
            <a:r>
              <a:rPr lang="en-US" sz="1800" dirty="0" smtClean="0"/>
              <a:t>David </a:t>
            </a:r>
            <a:r>
              <a:rPr lang="en-US" sz="1800" dirty="0" err="1" smtClean="0"/>
              <a:t>Harel</a:t>
            </a:r>
            <a:r>
              <a:rPr lang="en-US" sz="1800" dirty="0" smtClean="0"/>
              <a:t>, 2</a:t>
            </a:r>
            <a:r>
              <a:rPr lang="en-US" sz="1800" baseline="30000" dirty="0" smtClean="0"/>
              <a:t>nd</a:t>
            </a:r>
            <a:r>
              <a:rPr lang="en-US" sz="1800" dirty="0" smtClean="0"/>
              <a:t> </a:t>
            </a:r>
            <a:r>
              <a:rPr lang="en-US" sz="1800" dirty="0" err="1" smtClean="0"/>
              <a:t>ed</a:t>
            </a:r>
            <a:r>
              <a:rPr lang="en-US" sz="1800" dirty="0" smtClean="0"/>
              <a:t>, Addison-Wesley (3</a:t>
            </a:r>
            <a:r>
              <a:rPr lang="en-US" sz="1800" baseline="30000" dirty="0" smtClean="0"/>
              <a:t>rd</a:t>
            </a:r>
            <a:r>
              <a:rPr lang="en-US" sz="1800" dirty="0" smtClean="0"/>
              <a:t> ed. available)</a:t>
            </a:r>
          </a:p>
          <a:p>
            <a:pPr lvl="1" eaLnBrk="1" hangingPunct="1"/>
            <a:r>
              <a:rPr lang="en-US" sz="2400" dirty="0" smtClean="0">
                <a:solidFill>
                  <a:srgbClr val="800080"/>
                </a:solidFill>
              </a:rPr>
              <a:t>Introduction to Algorithms</a:t>
            </a:r>
            <a:br>
              <a:rPr lang="en-US" sz="2400" dirty="0" smtClean="0">
                <a:solidFill>
                  <a:srgbClr val="800080"/>
                </a:solidFill>
              </a:rPr>
            </a:br>
            <a:r>
              <a:rPr lang="en-US" sz="1800" dirty="0" smtClean="0"/>
              <a:t>T.H. </a:t>
            </a:r>
            <a:r>
              <a:rPr lang="en-US" sz="1800" dirty="0" err="1" smtClean="0"/>
              <a:t>Cormen</a:t>
            </a:r>
            <a:r>
              <a:rPr lang="en-US" sz="1800" dirty="0" smtClean="0"/>
              <a:t>, C.E. </a:t>
            </a:r>
            <a:r>
              <a:rPr lang="en-US" sz="1800" dirty="0" err="1" smtClean="0"/>
              <a:t>Leiserson</a:t>
            </a:r>
            <a:r>
              <a:rPr lang="en-US" sz="1800" dirty="0" smtClean="0"/>
              <a:t>, R.L. </a:t>
            </a:r>
            <a:r>
              <a:rPr lang="en-US" sz="1800" dirty="0" err="1" smtClean="0"/>
              <a:t>Rivest</a:t>
            </a:r>
            <a:r>
              <a:rPr lang="en-US" sz="1800" dirty="0" smtClean="0"/>
              <a:t>, C. Stein, 2</a:t>
            </a:r>
            <a:r>
              <a:rPr lang="en-US" sz="1800" baseline="30000" dirty="0" smtClean="0"/>
              <a:t>nd</a:t>
            </a:r>
            <a:r>
              <a:rPr lang="en-US" sz="1800" dirty="0" smtClean="0"/>
              <a:t> </a:t>
            </a:r>
            <a:r>
              <a:rPr lang="en-US" sz="1800" dirty="0" err="1" smtClean="0"/>
              <a:t>ed</a:t>
            </a:r>
            <a:r>
              <a:rPr lang="en-US" sz="1800" dirty="0" smtClean="0"/>
              <a:t>, MIT Press</a:t>
            </a:r>
          </a:p>
          <a:p>
            <a:pPr lvl="1" eaLnBrk="1" hangingPunct="1"/>
            <a:r>
              <a:rPr lang="en-US" sz="2000" dirty="0" smtClean="0">
                <a:solidFill>
                  <a:srgbClr val="800080"/>
                </a:solidFill>
              </a:rPr>
              <a:t>The New Turing Omnibus: 66 Excursions in Computer Science</a:t>
            </a:r>
            <a:r>
              <a:rPr lang="en-US" dirty="0" smtClean="0"/>
              <a:t/>
            </a:r>
            <a:br>
              <a:rPr lang="en-US" dirty="0" smtClean="0"/>
            </a:br>
            <a:r>
              <a:rPr lang="en-US" sz="1800" dirty="0" smtClean="0"/>
              <a:t>A.K. Dewdney, Holt</a:t>
            </a:r>
          </a:p>
          <a:p>
            <a:pPr lvl="1" eaLnBrk="1" hangingPunct="1">
              <a:buFont typeface="Wingdings" pitchFamily="2" charset="2"/>
              <a:buNone/>
            </a:pPr>
            <a:endParaRPr lang="en-US" dirty="0" smtClean="0"/>
          </a:p>
        </p:txBody>
      </p:sp>
      <p:pic>
        <p:nvPicPr>
          <p:cNvPr id="51206" name="Picture 6" descr="41C097NQ6VL__SL500_BO2,204,203,200_AA219_PIsitb-sticker-dp-arrow,TopRight,-24,-23_SH20_OU01_"/>
          <p:cNvPicPr>
            <a:picLocks noChangeAspect="1" noChangeArrowheads="1"/>
          </p:cNvPicPr>
          <p:nvPr/>
        </p:nvPicPr>
        <p:blipFill>
          <a:blip r:embed="rId3" cstate="print"/>
          <a:srcRect l="10715" r="10715"/>
          <a:stretch>
            <a:fillRect/>
          </a:stretch>
        </p:blipFill>
        <p:spPr bwMode="auto">
          <a:xfrm>
            <a:off x="3733800" y="4343400"/>
            <a:ext cx="1676400" cy="2133600"/>
          </a:xfrm>
          <a:prstGeom prst="rect">
            <a:avLst/>
          </a:prstGeom>
          <a:noFill/>
          <a:ln w="9525">
            <a:noFill/>
            <a:miter lim="800000"/>
            <a:headEnd/>
            <a:tailEnd/>
          </a:ln>
        </p:spPr>
      </p:pic>
      <p:pic>
        <p:nvPicPr>
          <p:cNvPr id="51207" name="Picture 7" descr="754a024128a0449a3c5cc010__AA240__L"/>
          <p:cNvPicPr>
            <a:picLocks noChangeAspect="1" noChangeArrowheads="1"/>
          </p:cNvPicPr>
          <p:nvPr/>
        </p:nvPicPr>
        <p:blipFill>
          <a:blip r:embed="rId4" cstate="print"/>
          <a:srcRect l="12000" r="12000"/>
          <a:stretch>
            <a:fillRect/>
          </a:stretch>
        </p:blipFill>
        <p:spPr bwMode="auto">
          <a:xfrm>
            <a:off x="7467600" y="4572000"/>
            <a:ext cx="1447800" cy="1905000"/>
          </a:xfrm>
          <a:prstGeom prst="rect">
            <a:avLst/>
          </a:prstGeom>
          <a:noFill/>
          <a:ln w="9525">
            <a:noFill/>
            <a:miter lim="800000"/>
            <a:headEnd/>
            <a:tailEnd/>
          </a:ln>
        </p:spPr>
      </p:pic>
      <p:pic>
        <p:nvPicPr>
          <p:cNvPr id="51208" name="Picture 8" descr="41WDWECWVCL__SL500_AA240_"/>
          <p:cNvPicPr>
            <a:picLocks noChangeAspect="1" noChangeArrowheads="1"/>
          </p:cNvPicPr>
          <p:nvPr/>
        </p:nvPicPr>
        <p:blipFill>
          <a:blip r:embed="rId5" cstate="print"/>
          <a:srcRect l="3999" r="3999"/>
          <a:stretch>
            <a:fillRect/>
          </a:stretch>
        </p:blipFill>
        <p:spPr bwMode="auto">
          <a:xfrm>
            <a:off x="5562600" y="4572000"/>
            <a:ext cx="1752600" cy="1905000"/>
          </a:xfrm>
          <a:prstGeom prst="rect">
            <a:avLst/>
          </a:prstGeom>
          <a:noFill/>
          <a:ln w="9525">
            <a:noFill/>
            <a:miter lim="800000"/>
            <a:headEnd/>
            <a:tailEnd/>
          </a:ln>
        </p:spPr>
      </p:pic>
      <p:sp>
        <p:nvSpPr>
          <p:cNvPr id="9" name="Slide Number Placeholder 8"/>
          <p:cNvSpPr>
            <a:spLocks noGrp="1"/>
          </p:cNvSpPr>
          <p:nvPr>
            <p:ph type="sldNum" sz="quarter" idx="10"/>
          </p:nvPr>
        </p:nvSpPr>
        <p:spPr/>
        <p:txBody>
          <a:bodyPr/>
          <a:lstStyle/>
          <a:p>
            <a:pPr>
              <a:defRPr/>
            </a:pPr>
            <a:fld id="{9C972653-9181-465E-A839-0E6B2C812CA2}" type="slidenum">
              <a:rPr lang="en-SG" smtClean="0"/>
              <a:pPr>
                <a:defRPr/>
              </a:pPr>
              <a:t>47</a:t>
            </a:fld>
            <a:endParaRPr lang="en-SG"/>
          </a:p>
        </p:txBody>
      </p:sp>
      <p:sp>
        <p:nvSpPr>
          <p:cNvPr id="12" name="Footer Placeholder 4"/>
          <p:cNvSpPr>
            <a:spLocks noGrp="1"/>
          </p:cNvSpPr>
          <p:nvPr>
            <p:ph type="ftr" sz="quarter" idx="11"/>
          </p:nvPr>
        </p:nvSpPr>
        <p:spPr>
          <a:xfrm>
            <a:off x="362308" y="6668217"/>
            <a:ext cx="2639683" cy="138025"/>
          </a:xfrm>
        </p:spPr>
        <p:txBody>
          <a:bodyPr/>
          <a:lstStyle/>
          <a:p>
            <a:r>
              <a:rPr lang="en-US" dirty="0" smtClean="0"/>
              <a:t>[A Peek at Programming, June 2010]</a:t>
            </a:r>
          </a:p>
        </p:txBody>
      </p:sp>
      <p:pic>
        <p:nvPicPr>
          <p:cNvPr id="15" name="Picture 14" descr="ThinkAboutAlgorithms_cover2.jpg"/>
          <p:cNvPicPr>
            <a:picLocks noChangeAspect="1"/>
          </p:cNvPicPr>
          <p:nvPr/>
        </p:nvPicPr>
        <p:blipFill>
          <a:blip r:embed="rId6" cstate="print"/>
          <a:stretch>
            <a:fillRect/>
          </a:stretch>
        </p:blipFill>
        <p:spPr>
          <a:xfrm>
            <a:off x="2057400" y="4724400"/>
            <a:ext cx="1371600" cy="170535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173">
                                            <p:txEl>
                                              <p:pRg st="0" end="0"/>
                                            </p:txEl>
                                          </p:spTgt>
                                        </p:tgtEl>
                                        <p:attrNameLst>
                                          <p:attrName>style.visibility</p:attrName>
                                        </p:attrNameLst>
                                      </p:cBhvr>
                                      <p:to>
                                        <p:strVal val="visible"/>
                                      </p:to>
                                    </p:set>
                                    <p:animEffect transition="in" filter="dissolve">
                                      <p:cBhvr>
                                        <p:cTn id="7" dur="500"/>
                                        <p:tgtEl>
                                          <p:spTgt spid="717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7173">
                                            <p:txEl>
                                              <p:pRg st="1" end="1"/>
                                            </p:txEl>
                                          </p:spTgt>
                                        </p:tgtEl>
                                        <p:attrNameLst>
                                          <p:attrName>style.visibility</p:attrName>
                                        </p:attrNameLst>
                                      </p:cBhvr>
                                      <p:to>
                                        <p:strVal val="visible"/>
                                      </p:to>
                                    </p:set>
                                    <p:animEffect transition="in" filter="dissolve">
                                      <p:cBhvr>
                                        <p:cTn id="10" dur="500"/>
                                        <p:tgtEl>
                                          <p:spTgt spid="7173">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7173">
                                            <p:txEl>
                                              <p:pRg st="2" end="2"/>
                                            </p:txEl>
                                          </p:spTgt>
                                        </p:tgtEl>
                                        <p:attrNameLst>
                                          <p:attrName>style.visibility</p:attrName>
                                        </p:attrNameLst>
                                      </p:cBhvr>
                                      <p:to>
                                        <p:strVal val="visible"/>
                                      </p:to>
                                    </p:set>
                                    <p:animEffect transition="in" filter="dissolve">
                                      <p:cBhvr>
                                        <p:cTn id="13" dur="500"/>
                                        <p:tgtEl>
                                          <p:spTgt spid="7173">
                                            <p:txEl>
                                              <p:pRg st="2" end="2"/>
                                            </p:txEl>
                                          </p:spTgt>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7173">
                                            <p:txEl>
                                              <p:pRg st="3" end="3"/>
                                            </p:txEl>
                                          </p:spTgt>
                                        </p:tgtEl>
                                        <p:attrNameLst>
                                          <p:attrName>style.visibility</p:attrName>
                                        </p:attrNameLst>
                                      </p:cBhvr>
                                      <p:to>
                                        <p:strVal val="visible"/>
                                      </p:to>
                                    </p:set>
                                    <p:animEffect transition="in" filter="dissolve">
                                      <p:cBhvr>
                                        <p:cTn id="16" dur="500"/>
                                        <p:tgtEl>
                                          <p:spTgt spid="7173">
                                            <p:txEl>
                                              <p:pRg st="3" end="3"/>
                                            </p:txEl>
                                          </p:spTgt>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7173">
                                            <p:txEl>
                                              <p:pRg st="4" end="4"/>
                                            </p:txEl>
                                          </p:spTgt>
                                        </p:tgtEl>
                                        <p:attrNameLst>
                                          <p:attrName>style.visibility</p:attrName>
                                        </p:attrNameLst>
                                      </p:cBhvr>
                                      <p:to>
                                        <p:strVal val="visible"/>
                                      </p:to>
                                    </p:set>
                                    <p:animEffect transition="in" filter="dissolve">
                                      <p:cBhvr>
                                        <p:cTn id="19" dur="500"/>
                                        <p:tgtEl>
                                          <p:spTgt spid="717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checkerboard(across)">
                                      <p:cBhvr>
                                        <p:cTn id="24" dur="500"/>
                                        <p:tgtEl>
                                          <p:spTgt spid="15"/>
                                        </p:tgtEl>
                                      </p:cBhvr>
                                    </p:animEffect>
                                  </p:childTnLst>
                                </p:cTn>
                              </p:par>
                            </p:childTnLst>
                          </p:cTn>
                        </p:par>
                        <p:par>
                          <p:cTn id="25" fill="hold">
                            <p:stCondLst>
                              <p:cond delay="500"/>
                            </p:stCondLst>
                            <p:childTnLst>
                              <p:par>
                                <p:cTn id="26" presetID="16" presetClass="entr" presetSubtype="26" fill="hold" nodeType="afterEffect">
                                  <p:stCondLst>
                                    <p:cond delay="0"/>
                                  </p:stCondLst>
                                  <p:childTnLst>
                                    <p:set>
                                      <p:cBhvr>
                                        <p:cTn id="27" dur="1" fill="hold">
                                          <p:stCondLst>
                                            <p:cond delay="0"/>
                                          </p:stCondLst>
                                        </p:cTn>
                                        <p:tgtEl>
                                          <p:spTgt spid="51206"/>
                                        </p:tgtEl>
                                        <p:attrNameLst>
                                          <p:attrName>style.visibility</p:attrName>
                                        </p:attrNameLst>
                                      </p:cBhvr>
                                      <p:to>
                                        <p:strVal val="visible"/>
                                      </p:to>
                                    </p:set>
                                    <p:animEffect transition="in" filter="barn(inHorizontal)">
                                      <p:cBhvr>
                                        <p:cTn id="28" dur="500"/>
                                        <p:tgtEl>
                                          <p:spTgt spid="51206"/>
                                        </p:tgtEl>
                                      </p:cBhvr>
                                    </p:animEffect>
                                  </p:childTnLst>
                                </p:cTn>
                              </p:par>
                            </p:childTnLst>
                          </p:cTn>
                        </p:par>
                        <p:par>
                          <p:cTn id="29" fill="hold">
                            <p:stCondLst>
                              <p:cond delay="1000"/>
                            </p:stCondLst>
                            <p:childTnLst>
                              <p:par>
                                <p:cTn id="30" presetID="8" presetClass="entr" presetSubtype="16" fill="hold" nodeType="afterEffect">
                                  <p:stCondLst>
                                    <p:cond delay="0"/>
                                  </p:stCondLst>
                                  <p:childTnLst>
                                    <p:set>
                                      <p:cBhvr>
                                        <p:cTn id="31" dur="1" fill="hold">
                                          <p:stCondLst>
                                            <p:cond delay="0"/>
                                          </p:stCondLst>
                                        </p:cTn>
                                        <p:tgtEl>
                                          <p:spTgt spid="51208"/>
                                        </p:tgtEl>
                                        <p:attrNameLst>
                                          <p:attrName>style.visibility</p:attrName>
                                        </p:attrNameLst>
                                      </p:cBhvr>
                                      <p:to>
                                        <p:strVal val="visible"/>
                                      </p:to>
                                    </p:set>
                                    <p:animEffect transition="in" filter="diamond(in)">
                                      <p:cBhvr>
                                        <p:cTn id="32" dur="2000"/>
                                        <p:tgtEl>
                                          <p:spTgt spid="51208"/>
                                        </p:tgtEl>
                                      </p:cBhvr>
                                    </p:animEffect>
                                  </p:childTnLst>
                                </p:cTn>
                              </p:par>
                            </p:childTnLst>
                          </p:cTn>
                        </p:par>
                        <p:par>
                          <p:cTn id="33" fill="hold">
                            <p:stCondLst>
                              <p:cond delay="3000"/>
                            </p:stCondLst>
                            <p:childTnLst>
                              <p:par>
                                <p:cTn id="34" presetID="20" presetClass="entr" presetSubtype="0" fill="hold" nodeType="afterEffect">
                                  <p:stCondLst>
                                    <p:cond delay="0"/>
                                  </p:stCondLst>
                                  <p:childTnLst>
                                    <p:set>
                                      <p:cBhvr>
                                        <p:cTn id="35" dur="1" fill="hold">
                                          <p:stCondLst>
                                            <p:cond delay="0"/>
                                          </p:stCondLst>
                                        </p:cTn>
                                        <p:tgtEl>
                                          <p:spTgt spid="51207"/>
                                        </p:tgtEl>
                                        <p:attrNameLst>
                                          <p:attrName>style.visibility</p:attrName>
                                        </p:attrNameLst>
                                      </p:cBhvr>
                                      <p:to>
                                        <p:strVal val="visible"/>
                                      </p:to>
                                    </p:set>
                                    <p:animEffect transition="in" filter="wedge">
                                      <p:cBhvr>
                                        <p:cTn id="36" dur="2000"/>
                                        <p:tgtEl>
                                          <p:spTgt spid="512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3"/>
          <p:cNvSpPr>
            <a:spLocks noGrp="1"/>
          </p:cNvSpPr>
          <p:nvPr>
            <p:ph type="sldNum" sz="quarter" idx="10"/>
          </p:nvPr>
        </p:nvSpPr>
        <p:spPr>
          <a:noFill/>
        </p:spPr>
        <p:txBody>
          <a:bodyPr/>
          <a:lstStyle/>
          <a:p>
            <a:fld id="{FF762E0C-98B9-41A8-86A8-5634246D1FEA}" type="slidenum">
              <a:rPr lang="en-US" smtClean="0"/>
              <a:pPr/>
              <a:t>48</a:t>
            </a:fld>
            <a:endParaRPr lang="en-US" smtClean="0"/>
          </a:p>
        </p:txBody>
      </p:sp>
      <p:sp>
        <p:nvSpPr>
          <p:cNvPr id="39940" name="Rectangle 2"/>
          <p:cNvSpPr>
            <a:spLocks noGrp="1" noChangeArrowheads="1"/>
          </p:cNvSpPr>
          <p:nvPr>
            <p:ph type="title"/>
          </p:nvPr>
        </p:nvSpPr>
        <p:spPr/>
        <p:txBody>
          <a:bodyPr/>
          <a:lstStyle/>
          <a:p>
            <a:pPr eaLnBrk="1" hangingPunct="1"/>
            <a:r>
              <a:rPr lang="en-US" dirty="0" smtClean="0">
                <a:solidFill>
                  <a:srgbClr val="6600CC"/>
                </a:solidFill>
              </a:rPr>
              <a:t>THE END</a:t>
            </a:r>
          </a:p>
        </p:txBody>
      </p:sp>
      <p:sp>
        <p:nvSpPr>
          <p:cNvPr id="39941" name="Rectangle 3"/>
          <p:cNvSpPr>
            <a:spLocks noGrp="1" noChangeArrowheads="1"/>
          </p:cNvSpPr>
          <p:nvPr>
            <p:ph type="body" idx="1"/>
          </p:nvPr>
        </p:nvSpPr>
        <p:spPr/>
        <p:txBody>
          <a:bodyPr/>
          <a:lstStyle/>
          <a:p>
            <a:pPr lvl="2" eaLnBrk="1" hangingPunct="1"/>
            <a:endParaRPr lang="en-US" smtClean="0"/>
          </a:p>
          <a:p>
            <a:pPr lvl="1" eaLnBrk="1" hangingPunct="1"/>
            <a:endParaRPr lang="en-US" smtClean="0"/>
          </a:p>
        </p:txBody>
      </p:sp>
      <p:sp>
        <p:nvSpPr>
          <p:cNvPr id="6" name="Footer Placeholder 4"/>
          <p:cNvSpPr>
            <a:spLocks noGrp="1"/>
          </p:cNvSpPr>
          <p:nvPr>
            <p:ph type="ftr" sz="quarter" idx="11"/>
          </p:nvPr>
        </p:nvSpPr>
        <p:spPr>
          <a:xfrm>
            <a:off x="362308" y="6668217"/>
            <a:ext cx="2639683" cy="138025"/>
          </a:xfrm>
        </p:spPr>
        <p:txBody>
          <a:bodyPr/>
          <a:lstStyle/>
          <a:p>
            <a:r>
              <a:rPr lang="en-US" dirty="0" smtClean="0"/>
              <a:t>[A Peek at Programming, June 2010]</a:t>
            </a:r>
          </a:p>
        </p:txBody>
      </p:sp>
      <p:pic>
        <p:nvPicPr>
          <p:cNvPr id="8" name="Picture 7" descr="thank-you-pink-brown.gif"/>
          <p:cNvPicPr>
            <a:picLocks noChangeAspect="1"/>
          </p:cNvPicPr>
          <p:nvPr/>
        </p:nvPicPr>
        <p:blipFill>
          <a:blip r:embed="rId3" cstate="print"/>
          <a:stretch>
            <a:fillRect/>
          </a:stretch>
        </p:blipFill>
        <p:spPr>
          <a:xfrm>
            <a:off x="3143250" y="1971675"/>
            <a:ext cx="2857500" cy="291465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0"/>
          </p:nvPr>
        </p:nvSpPr>
        <p:spPr>
          <a:noFill/>
        </p:spPr>
        <p:txBody>
          <a:bodyPr/>
          <a:lstStyle/>
          <a:p>
            <a:fld id="{CF1C9A22-1DD3-427F-A0A4-E4AED114E402}" type="slidenum">
              <a:rPr lang="en-US" smtClean="0"/>
              <a:pPr/>
              <a:t>5</a:t>
            </a:fld>
            <a:endParaRPr lang="en-US" smtClean="0"/>
          </a:p>
        </p:txBody>
      </p:sp>
      <p:sp>
        <p:nvSpPr>
          <p:cNvPr id="19460" name="Rectangle 2"/>
          <p:cNvSpPr>
            <a:spLocks noGrp="1" noChangeArrowheads="1"/>
          </p:cNvSpPr>
          <p:nvPr>
            <p:ph type="title"/>
          </p:nvPr>
        </p:nvSpPr>
        <p:spPr/>
        <p:txBody>
          <a:bodyPr/>
          <a:lstStyle/>
          <a:p>
            <a:pPr eaLnBrk="1" hangingPunct="1"/>
            <a:r>
              <a:rPr lang="en-US" dirty="0" smtClean="0">
                <a:solidFill>
                  <a:srgbClr val="6600CC"/>
                </a:solidFill>
              </a:rPr>
              <a:t>Warm-up #1: Glasses of milk</a:t>
            </a:r>
          </a:p>
        </p:txBody>
      </p:sp>
      <p:sp>
        <p:nvSpPr>
          <p:cNvPr id="19461" name="Rectangle 3"/>
          <p:cNvSpPr>
            <a:spLocks noGrp="1" noChangeArrowheads="1"/>
          </p:cNvSpPr>
          <p:nvPr>
            <p:ph type="body" idx="1"/>
          </p:nvPr>
        </p:nvSpPr>
        <p:spPr/>
        <p:txBody>
          <a:bodyPr/>
          <a:lstStyle/>
          <a:p>
            <a:r>
              <a:rPr lang="en-GB" dirty="0" smtClean="0"/>
              <a:t>Six glasses are in a row, the first three full of milk, the second three empty.  </a:t>
            </a:r>
            <a:r>
              <a:rPr lang="en-GB" dirty="0" smtClean="0">
                <a:solidFill>
                  <a:srgbClr val="C00000"/>
                </a:solidFill>
              </a:rPr>
              <a:t>By moving only one glass</a:t>
            </a:r>
            <a:r>
              <a:rPr lang="en-GB" dirty="0" smtClean="0"/>
              <a:t>, can you arrange them so that empty and full glasses alternate?</a:t>
            </a:r>
            <a:endParaRPr lang="en-US" dirty="0" smtClean="0"/>
          </a:p>
        </p:txBody>
      </p:sp>
      <p:grpSp>
        <p:nvGrpSpPr>
          <p:cNvPr id="2" name="Group 19"/>
          <p:cNvGrpSpPr>
            <a:grpSpLocks/>
          </p:cNvGrpSpPr>
          <p:nvPr/>
        </p:nvGrpSpPr>
        <p:grpSpPr bwMode="auto">
          <a:xfrm>
            <a:off x="1600200" y="3657600"/>
            <a:ext cx="6362700" cy="1504950"/>
            <a:chOff x="1600200" y="3657600"/>
            <a:chExt cx="6362700" cy="1504950"/>
          </a:xfrm>
        </p:grpSpPr>
        <p:pic>
          <p:nvPicPr>
            <p:cNvPr id="19463" name="Picture 13" descr="empty_glass.jpg"/>
            <p:cNvPicPr>
              <a:picLocks noChangeAspect="1"/>
            </p:cNvPicPr>
            <p:nvPr/>
          </p:nvPicPr>
          <p:blipFill>
            <a:blip r:embed="rId3" cstate="print"/>
            <a:srcRect/>
            <a:stretch>
              <a:fillRect/>
            </a:stretch>
          </p:blipFill>
          <p:spPr bwMode="auto">
            <a:xfrm>
              <a:off x="4724400" y="3733800"/>
              <a:ext cx="952500" cy="1428750"/>
            </a:xfrm>
            <a:prstGeom prst="rect">
              <a:avLst/>
            </a:prstGeom>
            <a:noFill/>
            <a:ln w="9525">
              <a:noFill/>
              <a:miter lim="800000"/>
              <a:headEnd/>
              <a:tailEnd/>
            </a:ln>
          </p:spPr>
        </p:pic>
        <p:pic>
          <p:nvPicPr>
            <p:cNvPr id="19464" name="Picture 14" descr="milk_glass.jpg"/>
            <p:cNvPicPr>
              <a:picLocks noChangeAspect="1"/>
            </p:cNvPicPr>
            <p:nvPr/>
          </p:nvPicPr>
          <p:blipFill>
            <a:blip r:embed="rId4" cstate="print"/>
            <a:srcRect/>
            <a:stretch>
              <a:fillRect/>
            </a:stretch>
          </p:blipFill>
          <p:spPr bwMode="auto">
            <a:xfrm>
              <a:off x="1600200" y="3657600"/>
              <a:ext cx="990600" cy="1485900"/>
            </a:xfrm>
            <a:prstGeom prst="rect">
              <a:avLst/>
            </a:prstGeom>
            <a:noFill/>
            <a:ln w="9525">
              <a:noFill/>
              <a:miter lim="800000"/>
              <a:headEnd/>
              <a:tailEnd/>
            </a:ln>
          </p:spPr>
        </p:pic>
        <p:pic>
          <p:nvPicPr>
            <p:cNvPr id="19465" name="Picture 15" descr="milk_glass.jpg"/>
            <p:cNvPicPr>
              <a:picLocks noChangeAspect="1"/>
            </p:cNvPicPr>
            <p:nvPr/>
          </p:nvPicPr>
          <p:blipFill>
            <a:blip r:embed="rId4" cstate="print"/>
            <a:srcRect/>
            <a:stretch>
              <a:fillRect/>
            </a:stretch>
          </p:blipFill>
          <p:spPr bwMode="auto">
            <a:xfrm>
              <a:off x="2590800" y="3657600"/>
              <a:ext cx="990600" cy="1485900"/>
            </a:xfrm>
            <a:prstGeom prst="rect">
              <a:avLst/>
            </a:prstGeom>
            <a:noFill/>
            <a:ln w="9525">
              <a:noFill/>
              <a:miter lim="800000"/>
              <a:headEnd/>
              <a:tailEnd/>
            </a:ln>
          </p:spPr>
        </p:pic>
        <p:pic>
          <p:nvPicPr>
            <p:cNvPr id="19466" name="Picture 16" descr="milk_glass.jpg"/>
            <p:cNvPicPr>
              <a:picLocks noChangeAspect="1"/>
            </p:cNvPicPr>
            <p:nvPr/>
          </p:nvPicPr>
          <p:blipFill>
            <a:blip r:embed="rId4" cstate="print"/>
            <a:srcRect/>
            <a:stretch>
              <a:fillRect/>
            </a:stretch>
          </p:blipFill>
          <p:spPr bwMode="auto">
            <a:xfrm>
              <a:off x="3581400" y="3657600"/>
              <a:ext cx="990600" cy="1485900"/>
            </a:xfrm>
            <a:prstGeom prst="rect">
              <a:avLst/>
            </a:prstGeom>
            <a:noFill/>
            <a:ln w="9525">
              <a:noFill/>
              <a:miter lim="800000"/>
              <a:headEnd/>
              <a:tailEnd/>
            </a:ln>
          </p:spPr>
        </p:pic>
        <p:pic>
          <p:nvPicPr>
            <p:cNvPr id="19467" name="Picture 17" descr="empty_glass.jpg"/>
            <p:cNvPicPr>
              <a:picLocks noChangeAspect="1"/>
            </p:cNvPicPr>
            <p:nvPr/>
          </p:nvPicPr>
          <p:blipFill>
            <a:blip r:embed="rId3" cstate="print"/>
            <a:srcRect/>
            <a:stretch>
              <a:fillRect/>
            </a:stretch>
          </p:blipFill>
          <p:spPr bwMode="auto">
            <a:xfrm>
              <a:off x="5867400" y="3733800"/>
              <a:ext cx="952500" cy="1428750"/>
            </a:xfrm>
            <a:prstGeom prst="rect">
              <a:avLst/>
            </a:prstGeom>
            <a:noFill/>
            <a:ln w="9525">
              <a:noFill/>
              <a:miter lim="800000"/>
              <a:headEnd/>
              <a:tailEnd/>
            </a:ln>
          </p:spPr>
        </p:pic>
        <p:pic>
          <p:nvPicPr>
            <p:cNvPr id="19468" name="Picture 18" descr="empty_glass.jpg"/>
            <p:cNvPicPr>
              <a:picLocks noChangeAspect="1"/>
            </p:cNvPicPr>
            <p:nvPr/>
          </p:nvPicPr>
          <p:blipFill>
            <a:blip r:embed="rId3" cstate="print"/>
            <a:srcRect/>
            <a:stretch>
              <a:fillRect/>
            </a:stretch>
          </p:blipFill>
          <p:spPr bwMode="auto">
            <a:xfrm>
              <a:off x="7010400" y="3733800"/>
              <a:ext cx="952500" cy="1428750"/>
            </a:xfrm>
            <a:prstGeom prst="rect">
              <a:avLst/>
            </a:prstGeom>
            <a:noFill/>
            <a:ln w="9525">
              <a:noFill/>
              <a:miter lim="800000"/>
              <a:headEnd/>
              <a:tailEnd/>
            </a:ln>
          </p:spPr>
        </p:pic>
      </p:grpSp>
      <p:sp>
        <p:nvSpPr>
          <p:cNvPr id="13"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461">
                                            <p:txEl>
                                              <p:pRg st="0" end="0"/>
                                            </p:txEl>
                                          </p:spTgt>
                                        </p:tgtEl>
                                        <p:attrNameLst>
                                          <p:attrName>style.visibility</p:attrName>
                                        </p:attrNameLst>
                                      </p:cBhvr>
                                      <p:to>
                                        <p:strVal val="visible"/>
                                      </p:to>
                                    </p:set>
                                    <p:animEffect transition="in" filter="dissolve">
                                      <p:cBhvr>
                                        <p:cTn id="7" dur="500"/>
                                        <p:tgtEl>
                                          <p:spTgt spid="19461">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nvPr>
        </p:nvSpPr>
        <p:spPr>
          <a:noFill/>
        </p:spPr>
        <p:txBody>
          <a:bodyPr/>
          <a:lstStyle/>
          <a:p>
            <a:fld id="{7C2137D0-828A-4ABE-9D01-186C05855B36}" type="slidenum">
              <a:rPr lang="en-US" smtClean="0"/>
              <a:pPr/>
              <a:t>6</a:t>
            </a:fld>
            <a:endParaRPr lang="en-US" smtClean="0"/>
          </a:p>
        </p:txBody>
      </p:sp>
      <p:sp>
        <p:nvSpPr>
          <p:cNvPr id="17412" name="Rectangle 2"/>
          <p:cNvSpPr>
            <a:spLocks noGrp="1" noChangeArrowheads="1"/>
          </p:cNvSpPr>
          <p:nvPr>
            <p:ph type="title"/>
          </p:nvPr>
        </p:nvSpPr>
        <p:spPr/>
        <p:txBody>
          <a:bodyPr/>
          <a:lstStyle/>
          <a:p>
            <a:pPr eaLnBrk="1" hangingPunct="1"/>
            <a:r>
              <a:rPr lang="en-US" dirty="0" smtClean="0">
                <a:solidFill>
                  <a:srgbClr val="6600CC"/>
                </a:solidFill>
              </a:rPr>
              <a:t>Warm-up #2: Bear</a:t>
            </a:r>
          </a:p>
        </p:txBody>
      </p:sp>
      <p:sp>
        <p:nvSpPr>
          <p:cNvPr id="17413" name="Rectangle 3"/>
          <p:cNvSpPr>
            <a:spLocks noGrp="1" noChangeArrowheads="1"/>
          </p:cNvSpPr>
          <p:nvPr>
            <p:ph type="body" idx="1"/>
          </p:nvPr>
        </p:nvSpPr>
        <p:spPr/>
        <p:txBody>
          <a:bodyPr/>
          <a:lstStyle/>
          <a:p>
            <a:pPr eaLnBrk="1" hangingPunct="1"/>
            <a:r>
              <a:rPr lang="en-GB" dirty="0" smtClean="0"/>
              <a:t>A bear, starting from the point </a:t>
            </a:r>
            <a:r>
              <a:rPr lang="en-GB" b="1" i="1" dirty="0" smtClean="0"/>
              <a:t>P</a:t>
            </a:r>
            <a:r>
              <a:rPr lang="en-GB" dirty="0" smtClean="0"/>
              <a:t>, walked one mile due south.  Then he changed direction and walked one mile due east.  Then he turned again to the left and walked one mile due north, and arrived at the point </a:t>
            </a:r>
            <a:r>
              <a:rPr lang="en-GB" b="1" i="1" dirty="0" smtClean="0"/>
              <a:t>P</a:t>
            </a:r>
            <a:r>
              <a:rPr lang="en-GB" dirty="0" smtClean="0"/>
              <a:t> he started from.  </a:t>
            </a:r>
            <a:r>
              <a:rPr lang="en-GB" dirty="0" smtClean="0">
                <a:solidFill>
                  <a:srgbClr val="C00000"/>
                </a:solidFill>
              </a:rPr>
              <a:t>What was the colour of the bear?</a:t>
            </a:r>
            <a:endParaRPr lang="en-US" dirty="0" smtClean="0">
              <a:solidFill>
                <a:srgbClr val="C00000"/>
              </a:solidFill>
            </a:endParaRPr>
          </a:p>
        </p:txBody>
      </p:sp>
      <p:pic>
        <p:nvPicPr>
          <p:cNvPr id="6" name="Picture 5" descr="bear09_small.gif"/>
          <p:cNvPicPr>
            <a:picLocks noChangeAspect="1"/>
          </p:cNvPicPr>
          <p:nvPr/>
        </p:nvPicPr>
        <p:blipFill>
          <a:blip r:embed="rId3" cstate="print"/>
          <a:srcRect/>
          <a:stretch>
            <a:fillRect/>
          </a:stretch>
        </p:blipFill>
        <p:spPr bwMode="auto">
          <a:xfrm>
            <a:off x="5410200" y="4343400"/>
            <a:ext cx="2514600" cy="1414463"/>
          </a:xfrm>
          <a:prstGeom prst="rect">
            <a:avLst/>
          </a:prstGeom>
          <a:noFill/>
          <a:ln w="9525">
            <a:noFill/>
            <a:miter lim="800000"/>
            <a:headEnd/>
            <a:tailEnd/>
          </a:ln>
        </p:spPr>
      </p:pic>
      <p:sp>
        <p:nvSpPr>
          <p:cNvPr id="7"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413">
                                            <p:txEl>
                                              <p:pRg st="0" end="0"/>
                                            </p:txEl>
                                          </p:spTgt>
                                        </p:tgtEl>
                                        <p:attrNameLst>
                                          <p:attrName>style.visibility</p:attrName>
                                        </p:attrNameLst>
                                      </p:cBhvr>
                                      <p:to>
                                        <p:strVal val="visible"/>
                                      </p:to>
                                    </p:set>
                                    <p:animEffect transition="in" filter="dissolve">
                                      <p:cBhvr>
                                        <p:cTn id="7" dur="500"/>
                                        <p:tgtEl>
                                          <p:spTgt spid="17413">
                                            <p:txEl>
                                              <p:pRg st="0" end="0"/>
                                            </p:txEl>
                                          </p:spTgt>
                                        </p:tgtEl>
                                      </p:cBhvr>
                                    </p:animEffect>
                                  </p:childTnLst>
                                </p:cTn>
                              </p:par>
                            </p:childTnLst>
                          </p:cTn>
                        </p:par>
                        <p:par>
                          <p:cTn id="8" fill="hold">
                            <p:stCondLst>
                              <p:cond delay="500"/>
                            </p:stCondLst>
                            <p:childTnLst>
                              <p:par>
                                <p:cTn id="9" presetID="5" presetClass="entr" presetSubtype="1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checkerboard(across)">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noFill/>
        </p:spPr>
        <p:txBody>
          <a:bodyPr/>
          <a:lstStyle/>
          <a:p>
            <a:fld id="{C82AC937-E2A6-4C0C-8BDC-819C9E7C8257}" type="slidenum">
              <a:rPr lang="en-US" smtClean="0"/>
              <a:pPr/>
              <a:t>7</a:t>
            </a:fld>
            <a:endParaRPr lang="en-US" smtClean="0"/>
          </a:p>
        </p:txBody>
      </p:sp>
      <p:sp>
        <p:nvSpPr>
          <p:cNvPr id="21508" name="Rectangle 2"/>
          <p:cNvSpPr>
            <a:spLocks noGrp="1" noChangeArrowheads="1"/>
          </p:cNvSpPr>
          <p:nvPr>
            <p:ph type="title"/>
          </p:nvPr>
        </p:nvSpPr>
        <p:spPr/>
        <p:txBody>
          <a:bodyPr/>
          <a:lstStyle/>
          <a:p>
            <a:pPr eaLnBrk="1" hangingPunct="1"/>
            <a:r>
              <a:rPr lang="en-US" dirty="0" smtClean="0">
                <a:solidFill>
                  <a:srgbClr val="6600CC"/>
                </a:solidFill>
              </a:rPr>
              <a:t>Warm-up #3: Mad scientist</a:t>
            </a:r>
          </a:p>
        </p:txBody>
      </p:sp>
      <p:sp>
        <p:nvSpPr>
          <p:cNvPr id="21509" name="Rectangle 3"/>
          <p:cNvSpPr>
            <a:spLocks noGrp="1" noChangeArrowheads="1"/>
          </p:cNvSpPr>
          <p:nvPr>
            <p:ph type="body" idx="1"/>
          </p:nvPr>
        </p:nvSpPr>
        <p:spPr>
          <a:xfrm>
            <a:off x="457200" y="1143000"/>
            <a:ext cx="8229600" cy="2438400"/>
          </a:xfrm>
        </p:spPr>
        <p:txBody>
          <a:bodyPr/>
          <a:lstStyle/>
          <a:p>
            <a:r>
              <a:rPr lang="en-GB" dirty="0" smtClean="0"/>
              <a:t>A mad scientist wishes to make a chain out of plutonium and lead pieces.  There is a problem, however.  If the scientist places two pieces of plutonium next to each other, </a:t>
            </a:r>
            <a:r>
              <a:rPr lang="en-GB" dirty="0" smtClean="0">
                <a:solidFill>
                  <a:srgbClr val="C00000"/>
                </a:solidFill>
              </a:rPr>
              <a:t>KA-BOOM!!! </a:t>
            </a:r>
          </a:p>
        </p:txBody>
      </p:sp>
      <p:pic>
        <p:nvPicPr>
          <p:cNvPr id="7" name="Picture 6" descr="Ka_Boom.jpg"/>
          <p:cNvPicPr>
            <a:picLocks noChangeAspect="1"/>
          </p:cNvPicPr>
          <p:nvPr/>
        </p:nvPicPr>
        <p:blipFill>
          <a:blip r:embed="rId4" cstate="print"/>
          <a:srcRect/>
          <a:stretch>
            <a:fillRect/>
          </a:stretch>
        </p:blipFill>
        <p:spPr bwMode="auto">
          <a:xfrm>
            <a:off x="3505200" y="3124200"/>
            <a:ext cx="2533650" cy="1595438"/>
          </a:xfrm>
          <a:prstGeom prst="rect">
            <a:avLst/>
          </a:prstGeom>
          <a:noFill/>
          <a:ln w="9525">
            <a:noFill/>
            <a:miter lim="800000"/>
            <a:headEnd/>
            <a:tailEnd/>
          </a:ln>
        </p:spPr>
      </p:pic>
      <p:sp>
        <p:nvSpPr>
          <p:cNvPr id="8"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10" name="Rectangle 3"/>
          <p:cNvSpPr txBox="1">
            <a:spLocks noChangeArrowheads="1"/>
          </p:cNvSpPr>
          <p:nvPr/>
        </p:nvSpPr>
        <p:spPr bwMode="auto">
          <a:xfrm>
            <a:off x="457200" y="4724400"/>
            <a:ext cx="8229600" cy="160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accent1"/>
              </a:buClr>
              <a:buSzPct val="65000"/>
              <a:buFont typeface="Wingdings" pitchFamily="2" charset="2"/>
              <a:buChar char="n"/>
              <a:tabLst/>
              <a:defRPr/>
            </a:pPr>
            <a:r>
              <a:rPr kumimoji="0" lang="en-GB" sz="3000" b="0" i="0" u="none" strike="noStrike" kern="0" cap="none" spc="0" normalizeH="0" baseline="0" noProof="0" dirty="0" smtClean="0">
                <a:ln>
                  <a:noFill/>
                </a:ln>
                <a:solidFill>
                  <a:schemeClr val="tx1"/>
                </a:solidFill>
                <a:effectLst/>
                <a:uLnTx/>
                <a:uFillTx/>
                <a:latin typeface="+mn-lt"/>
                <a:ea typeface="+mn-ea"/>
                <a:cs typeface="+mn-cs"/>
              </a:rPr>
              <a:t>In </a:t>
            </a:r>
            <a:r>
              <a:rPr kumimoji="0" lang="en-GB" sz="3000" b="0" i="0" u="none" strike="noStrike" kern="0" cap="none" spc="0" normalizeH="0" baseline="0" noProof="0" dirty="0" smtClean="0">
                <a:ln>
                  <a:noFill/>
                </a:ln>
                <a:solidFill>
                  <a:srgbClr val="C00000"/>
                </a:solidFill>
                <a:effectLst/>
                <a:uLnTx/>
                <a:uFillTx/>
                <a:latin typeface="+mn-lt"/>
                <a:ea typeface="+mn-ea"/>
                <a:cs typeface="+mn-cs"/>
              </a:rPr>
              <a:t>how many ways </a:t>
            </a:r>
            <a:r>
              <a:rPr kumimoji="0" lang="en-GB" sz="3000" b="0" i="0" u="none" strike="noStrike" kern="0" cap="none" spc="0" normalizeH="0" baseline="0" noProof="0" dirty="0" smtClean="0">
                <a:ln>
                  <a:noFill/>
                </a:ln>
                <a:solidFill>
                  <a:schemeClr val="tx1"/>
                </a:solidFill>
                <a:effectLst/>
                <a:uLnTx/>
                <a:uFillTx/>
                <a:latin typeface="+mn-lt"/>
                <a:ea typeface="+mn-ea"/>
                <a:cs typeface="+mn-cs"/>
              </a:rPr>
              <a:t>can the scientist safely construct a chain of length </a:t>
            </a:r>
            <a:r>
              <a:rPr kumimoji="0" lang="en-GB" sz="3000" b="1" i="0" u="none" strike="noStrike" kern="0" cap="none" spc="0" normalizeH="0" baseline="0" noProof="0" dirty="0" smtClean="0">
                <a:ln>
                  <a:noFill/>
                </a:ln>
                <a:solidFill>
                  <a:schemeClr val="tx1"/>
                </a:solidFill>
                <a:effectLst/>
                <a:uLnTx/>
                <a:uFillTx/>
                <a:latin typeface="+mn-lt"/>
                <a:ea typeface="+mn-ea"/>
                <a:cs typeface="+mn-cs"/>
              </a:rPr>
              <a:t>6</a:t>
            </a:r>
            <a:r>
              <a:rPr kumimoji="0" lang="en-GB" sz="3000"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0" fontAlgn="base" latinLnBrk="0" hangingPunct="0">
              <a:lnSpc>
                <a:spcPct val="100000"/>
              </a:lnSpc>
              <a:spcBef>
                <a:spcPct val="20000"/>
              </a:spcBef>
              <a:spcAft>
                <a:spcPct val="0"/>
              </a:spcAft>
              <a:buClr>
                <a:schemeClr val="accent1"/>
              </a:buClr>
              <a:buSzPct val="65000"/>
              <a:buFont typeface="Wingdings" pitchFamily="2" charset="2"/>
              <a:buChar char="n"/>
              <a:tabLst/>
              <a:defRPr/>
            </a:pPr>
            <a:r>
              <a:rPr lang="en-GB" sz="2400" kern="0" dirty="0" smtClean="0">
                <a:latin typeface="+mn-lt"/>
                <a:cs typeface="+mn-cs"/>
              </a:rPr>
              <a:t>General case: What about length </a:t>
            </a:r>
            <a:r>
              <a:rPr lang="en-GB" sz="2400" i="1" kern="0" dirty="0" smtClean="0">
                <a:latin typeface="+mn-lt"/>
                <a:cs typeface="+mn-cs"/>
              </a:rPr>
              <a:t>n</a:t>
            </a:r>
            <a:r>
              <a:rPr lang="en-GB" sz="2400" kern="0" dirty="0" smtClean="0">
                <a:latin typeface="+mn-lt"/>
                <a:cs typeface="+mn-cs"/>
              </a:rPr>
              <a:t>?</a:t>
            </a: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509">
                                            <p:txEl>
                                              <p:pRg st="0" end="0"/>
                                            </p:txEl>
                                          </p:spTgt>
                                        </p:tgtEl>
                                        <p:attrNameLst>
                                          <p:attrName>style.visibility</p:attrName>
                                        </p:attrNameLst>
                                      </p:cBhvr>
                                      <p:to>
                                        <p:strVal val="visible"/>
                                      </p:to>
                                    </p:set>
                                    <p:animEffect transition="in" filter="dissolve">
                                      <p:cBhvr>
                                        <p:cTn id="7" dur="500"/>
                                        <p:tgtEl>
                                          <p:spTgt spid="21509">
                                            <p:txEl>
                                              <p:pRg st="0" end="0"/>
                                            </p:txEl>
                                          </p:spTgt>
                                        </p:tgtEl>
                                      </p:cBhvr>
                                    </p:animEffect>
                                  </p:childTnLst>
                                </p:cTn>
                              </p:par>
                            </p:childTnLst>
                          </p:cTn>
                        </p:par>
                        <p:par>
                          <p:cTn id="8" fill="hold">
                            <p:stCondLst>
                              <p:cond delay="500"/>
                            </p:stCondLst>
                            <p:childTnLst>
                              <p:par>
                                <p:cTn id="9" presetID="4" presetClass="entr" presetSubtype="32"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ox(out)">
                                      <p:cBhvr>
                                        <p:cTn id="11" dur="500"/>
                                        <p:tgtEl>
                                          <p:spTgt spid="7"/>
                                        </p:tgtEl>
                                      </p:cBhvr>
                                    </p:animEffect>
                                  </p:childTnLst>
                                  <p:subTnLst>
                                    <p:audio>
                                      <p:cMediaNode vol="69000">
                                        <p:cTn display="0" masterRel="sameClick">
                                          <p:stCondLst>
                                            <p:cond evt="begin" delay="0">
                                              <p:tn val="9"/>
                                            </p:cond>
                                          </p:stCondLst>
                                          <p:endCondLst>
                                            <p:cond evt="onStopAudio" delay="0">
                                              <p:tgtEl>
                                                <p:sldTgt/>
                                              </p:tgtEl>
                                            </p:cond>
                                          </p:endCondLst>
                                        </p:cTn>
                                        <p:tgtEl>
                                          <p:sndTgt r:embed="rId3" name="bomb.wav"/>
                                        </p:tgtEl>
                                      </p:cMediaNode>
                                    </p:audio>
                                  </p:sub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10">
                                            <p:txEl>
                                              <p:pRg st="0" end="0"/>
                                            </p:txEl>
                                          </p:spTgt>
                                        </p:tgtEl>
                                        <p:attrNameLst>
                                          <p:attrName>style.visibility</p:attrName>
                                        </p:attrNameLst>
                                      </p:cBhvr>
                                      <p:to>
                                        <p:strVal val="visible"/>
                                      </p:to>
                                    </p:set>
                                    <p:animEffect transition="in" filter="dissolve">
                                      <p:cBhvr>
                                        <p:cTn id="16" dur="500"/>
                                        <p:tgtEl>
                                          <p:spTgt spid="10">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10">
                                            <p:txEl>
                                              <p:pRg st="1" end="1"/>
                                            </p:txEl>
                                          </p:spTgt>
                                        </p:tgtEl>
                                        <p:attrNameLst>
                                          <p:attrName>style.visibility</p:attrName>
                                        </p:attrNameLst>
                                      </p:cBhvr>
                                      <p:to>
                                        <p:strVal val="visible"/>
                                      </p:to>
                                    </p:set>
                                    <p:animEffect transition="in" filter="dissolve">
                                      <p:cBhvr>
                                        <p:cTn id="21"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build="p"/>
      <p:bldP spid="10"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0"/>
          </p:nvPr>
        </p:nvSpPr>
        <p:spPr>
          <a:noFill/>
        </p:spPr>
        <p:txBody>
          <a:bodyPr/>
          <a:lstStyle/>
          <a:p>
            <a:fld id="{260CC021-2CE5-4F90-996E-87D68BB3E018}" type="slidenum">
              <a:rPr lang="en-US" smtClean="0"/>
              <a:pPr/>
              <a:t>8</a:t>
            </a:fld>
            <a:endParaRPr lang="en-US" smtClean="0"/>
          </a:p>
        </p:txBody>
      </p:sp>
      <p:sp>
        <p:nvSpPr>
          <p:cNvPr id="18436" name="Rectangle 2"/>
          <p:cNvSpPr>
            <a:spLocks noGrp="1" noChangeArrowheads="1"/>
          </p:cNvSpPr>
          <p:nvPr>
            <p:ph type="title"/>
          </p:nvPr>
        </p:nvSpPr>
        <p:spPr/>
        <p:txBody>
          <a:bodyPr/>
          <a:lstStyle/>
          <a:p>
            <a:pPr eaLnBrk="1" hangingPunct="1"/>
            <a:r>
              <a:rPr lang="en-US" dirty="0" smtClean="0">
                <a:solidFill>
                  <a:srgbClr val="6600CC"/>
                </a:solidFill>
              </a:rPr>
              <a:t>Warm-up #4: Silver chain</a:t>
            </a:r>
          </a:p>
        </p:txBody>
      </p:sp>
      <p:sp>
        <p:nvSpPr>
          <p:cNvPr id="18437" name="Rectangle 3"/>
          <p:cNvSpPr>
            <a:spLocks noGrp="1" noChangeArrowheads="1"/>
          </p:cNvSpPr>
          <p:nvPr>
            <p:ph type="body" idx="1"/>
          </p:nvPr>
        </p:nvSpPr>
        <p:spPr>
          <a:xfrm>
            <a:off x="457200" y="1143000"/>
            <a:ext cx="8229600" cy="2895600"/>
          </a:xfrm>
        </p:spPr>
        <p:txBody>
          <a:bodyPr/>
          <a:lstStyle/>
          <a:p>
            <a:pPr eaLnBrk="1" hangingPunct="1"/>
            <a:r>
              <a:rPr lang="en-GB" dirty="0" smtClean="0"/>
              <a:t>A traveller arrives at an inn and intends to stay for a week.  He has no money but only a chain consisting of 7 silver rings.  He uses one ring to pay for each day spent at the inn, but the innkeeper agrees to accept no more than one broken ring. </a:t>
            </a:r>
            <a:endParaRPr lang="en-US" dirty="0" smtClean="0"/>
          </a:p>
        </p:txBody>
      </p:sp>
      <p:grpSp>
        <p:nvGrpSpPr>
          <p:cNvPr id="2" name="Group 2"/>
          <p:cNvGrpSpPr>
            <a:grpSpLocks/>
          </p:cNvGrpSpPr>
          <p:nvPr/>
        </p:nvGrpSpPr>
        <p:grpSpPr bwMode="auto">
          <a:xfrm>
            <a:off x="2667000" y="4038600"/>
            <a:ext cx="4733925" cy="600075"/>
            <a:chOff x="2625" y="2115"/>
            <a:chExt cx="7455" cy="945"/>
          </a:xfrm>
        </p:grpSpPr>
        <p:sp>
          <p:nvSpPr>
            <p:cNvPr id="21507" name="AutoShape 3"/>
            <p:cNvSpPr>
              <a:spLocks noChangeArrowheads="1"/>
            </p:cNvSpPr>
            <p:nvPr/>
          </p:nvSpPr>
          <p:spPr bwMode="auto">
            <a:xfrm>
              <a:off x="2625" y="2115"/>
              <a:ext cx="1425" cy="945"/>
            </a:xfrm>
            <a:custGeom>
              <a:avLst/>
              <a:gdLst>
                <a:gd name="G0" fmla="+- 1705 0 0"/>
                <a:gd name="G1" fmla="+- 21600 0 1705"/>
                <a:gd name="G2" fmla="+- 21600 0 170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05" y="10800"/>
                  </a:moveTo>
                  <a:cubicBezTo>
                    <a:pt x="1705" y="15823"/>
                    <a:pt x="5777" y="19895"/>
                    <a:pt x="10800" y="19895"/>
                  </a:cubicBezTo>
                  <a:cubicBezTo>
                    <a:pt x="15823" y="19895"/>
                    <a:pt x="19895" y="15823"/>
                    <a:pt x="19895" y="10800"/>
                  </a:cubicBezTo>
                  <a:cubicBezTo>
                    <a:pt x="19895" y="5777"/>
                    <a:pt x="15823" y="1705"/>
                    <a:pt x="10800" y="1705"/>
                  </a:cubicBezTo>
                  <a:cubicBezTo>
                    <a:pt x="5777" y="1705"/>
                    <a:pt x="1705" y="5777"/>
                    <a:pt x="1705" y="10800"/>
                  </a:cubicBezTo>
                  <a:close/>
                </a:path>
              </a:pathLst>
            </a:custGeom>
            <a:solidFill>
              <a:srgbClr val="4F81BD"/>
            </a:solidFill>
            <a:ln w="38100">
              <a:solidFill>
                <a:srgbClr val="F2F2F2"/>
              </a:solidFill>
              <a:round/>
              <a:headEnd/>
              <a:tailEnd/>
            </a:ln>
            <a:effectLst>
              <a:outerShdw dist="28398" dir="3806097" algn="ctr" rotWithShape="0">
                <a:srgbClr val="243F60">
                  <a:alpha val="50000"/>
                </a:srgbClr>
              </a:outerShdw>
            </a:effectLst>
          </p:spPr>
          <p:txBody>
            <a:bodyPr/>
            <a:lstStyle/>
            <a:p>
              <a:pPr>
                <a:defRPr/>
              </a:pPr>
              <a:endParaRPr lang="en-SG"/>
            </a:p>
          </p:txBody>
        </p:sp>
        <p:sp>
          <p:nvSpPr>
            <p:cNvPr id="21508" name="AutoShape 4"/>
            <p:cNvSpPr>
              <a:spLocks noChangeArrowheads="1"/>
            </p:cNvSpPr>
            <p:nvPr/>
          </p:nvSpPr>
          <p:spPr bwMode="auto">
            <a:xfrm>
              <a:off x="3675" y="2115"/>
              <a:ext cx="1425" cy="945"/>
            </a:xfrm>
            <a:custGeom>
              <a:avLst/>
              <a:gdLst>
                <a:gd name="G0" fmla="+- 1705 0 0"/>
                <a:gd name="G1" fmla="+- 21600 0 1705"/>
                <a:gd name="G2" fmla="+- 21600 0 170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05" y="10800"/>
                  </a:moveTo>
                  <a:cubicBezTo>
                    <a:pt x="1705" y="15823"/>
                    <a:pt x="5777" y="19895"/>
                    <a:pt x="10800" y="19895"/>
                  </a:cubicBezTo>
                  <a:cubicBezTo>
                    <a:pt x="15823" y="19895"/>
                    <a:pt x="19895" y="15823"/>
                    <a:pt x="19895" y="10800"/>
                  </a:cubicBezTo>
                  <a:cubicBezTo>
                    <a:pt x="19895" y="5777"/>
                    <a:pt x="15823" y="1705"/>
                    <a:pt x="10800" y="1705"/>
                  </a:cubicBezTo>
                  <a:cubicBezTo>
                    <a:pt x="5777" y="1705"/>
                    <a:pt x="1705" y="5777"/>
                    <a:pt x="1705" y="10800"/>
                  </a:cubicBezTo>
                  <a:close/>
                </a:path>
              </a:pathLst>
            </a:custGeom>
            <a:solidFill>
              <a:srgbClr val="4F81BD"/>
            </a:solidFill>
            <a:ln w="38100">
              <a:solidFill>
                <a:srgbClr val="F2F2F2"/>
              </a:solidFill>
              <a:round/>
              <a:headEnd/>
              <a:tailEnd/>
            </a:ln>
            <a:effectLst>
              <a:outerShdw dist="28398" dir="3806097" algn="ctr" rotWithShape="0">
                <a:srgbClr val="243F60">
                  <a:alpha val="50000"/>
                </a:srgbClr>
              </a:outerShdw>
            </a:effectLst>
          </p:spPr>
          <p:txBody>
            <a:bodyPr/>
            <a:lstStyle/>
            <a:p>
              <a:pPr>
                <a:defRPr/>
              </a:pPr>
              <a:endParaRPr lang="en-SG"/>
            </a:p>
          </p:txBody>
        </p:sp>
        <p:sp>
          <p:nvSpPr>
            <p:cNvPr id="21509" name="AutoShape 5"/>
            <p:cNvSpPr>
              <a:spLocks noChangeArrowheads="1"/>
            </p:cNvSpPr>
            <p:nvPr/>
          </p:nvSpPr>
          <p:spPr bwMode="auto">
            <a:xfrm>
              <a:off x="4710" y="2115"/>
              <a:ext cx="1425" cy="945"/>
            </a:xfrm>
            <a:custGeom>
              <a:avLst/>
              <a:gdLst>
                <a:gd name="G0" fmla="+- 1705 0 0"/>
                <a:gd name="G1" fmla="+- 21600 0 1705"/>
                <a:gd name="G2" fmla="+- 21600 0 170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05" y="10800"/>
                  </a:moveTo>
                  <a:cubicBezTo>
                    <a:pt x="1705" y="15823"/>
                    <a:pt x="5777" y="19895"/>
                    <a:pt x="10800" y="19895"/>
                  </a:cubicBezTo>
                  <a:cubicBezTo>
                    <a:pt x="15823" y="19895"/>
                    <a:pt x="19895" y="15823"/>
                    <a:pt x="19895" y="10800"/>
                  </a:cubicBezTo>
                  <a:cubicBezTo>
                    <a:pt x="19895" y="5777"/>
                    <a:pt x="15823" y="1705"/>
                    <a:pt x="10800" y="1705"/>
                  </a:cubicBezTo>
                  <a:cubicBezTo>
                    <a:pt x="5777" y="1705"/>
                    <a:pt x="1705" y="5777"/>
                    <a:pt x="1705" y="10800"/>
                  </a:cubicBezTo>
                  <a:close/>
                </a:path>
              </a:pathLst>
            </a:custGeom>
            <a:solidFill>
              <a:srgbClr val="4F81BD"/>
            </a:solidFill>
            <a:ln w="38100">
              <a:solidFill>
                <a:srgbClr val="F2F2F2"/>
              </a:solidFill>
              <a:round/>
              <a:headEnd/>
              <a:tailEnd/>
            </a:ln>
            <a:effectLst>
              <a:outerShdw dist="28398" dir="3806097" algn="ctr" rotWithShape="0">
                <a:srgbClr val="243F60">
                  <a:alpha val="50000"/>
                </a:srgbClr>
              </a:outerShdw>
            </a:effectLst>
          </p:spPr>
          <p:txBody>
            <a:bodyPr/>
            <a:lstStyle/>
            <a:p>
              <a:pPr>
                <a:defRPr/>
              </a:pPr>
              <a:endParaRPr lang="en-SG"/>
            </a:p>
          </p:txBody>
        </p:sp>
        <p:sp>
          <p:nvSpPr>
            <p:cNvPr id="21510" name="AutoShape 6"/>
            <p:cNvSpPr>
              <a:spLocks noChangeArrowheads="1"/>
            </p:cNvSpPr>
            <p:nvPr/>
          </p:nvSpPr>
          <p:spPr bwMode="auto">
            <a:xfrm>
              <a:off x="5670" y="2115"/>
              <a:ext cx="1425" cy="945"/>
            </a:xfrm>
            <a:custGeom>
              <a:avLst/>
              <a:gdLst>
                <a:gd name="G0" fmla="+- 1705 0 0"/>
                <a:gd name="G1" fmla="+- 21600 0 1705"/>
                <a:gd name="G2" fmla="+- 21600 0 170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05" y="10800"/>
                  </a:moveTo>
                  <a:cubicBezTo>
                    <a:pt x="1705" y="15823"/>
                    <a:pt x="5777" y="19895"/>
                    <a:pt x="10800" y="19895"/>
                  </a:cubicBezTo>
                  <a:cubicBezTo>
                    <a:pt x="15823" y="19895"/>
                    <a:pt x="19895" y="15823"/>
                    <a:pt x="19895" y="10800"/>
                  </a:cubicBezTo>
                  <a:cubicBezTo>
                    <a:pt x="19895" y="5777"/>
                    <a:pt x="15823" y="1705"/>
                    <a:pt x="10800" y="1705"/>
                  </a:cubicBezTo>
                  <a:cubicBezTo>
                    <a:pt x="5777" y="1705"/>
                    <a:pt x="1705" y="5777"/>
                    <a:pt x="1705" y="10800"/>
                  </a:cubicBezTo>
                  <a:close/>
                </a:path>
              </a:pathLst>
            </a:custGeom>
            <a:solidFill>
              <a:srgbClr val="4F81BD"/>
            </a:solidFill>
            <a:ln w="38100">
              <a:solidFill>
                <a:srgbClr val="F2F2F2"/>
              </a:solidFill>
              <a:round/>
              <a:headEnd/>
              <a:tailEnd/>
            </a:ln>
            <a:effectLst>
              <a:outerShdw dist="28398" dir="3806097" algn="ctr" rotWithShape="0">
                <a:srgbClr val="243F60">
                  <a:alpha val="50000"/>
                </a:srgbClr>
              </a:outerShdw>
            </a:effectLst>
          </p:spPr>
          <p:txBody>
            <a:bodyPr/>
            <a:lstStyle/>
            <a:p>
              <a:pPr>
                <a:defRPr/>
              </a:pPr>
              <a:endParaRPr lang="en-SG"/>
            </a:p>
          </p:txBody>
        </p:sp>
        <p:sp>
          <p:nvSpPr>
            <p:cNvPr id="21511" name="AutoShape 7"/>
            <p:cNvSpPr>
              <a:spLocks noChangeArrowheads="1"/>
            </p:cNvSpPr>
            <p:nvPr/>
          </p:nvSpPr>
          <p:spPr bwMode="auto">
            <a:xfrm>
              <a:off x="6675" y="2115"/>
              <a:ext cx="1425" cy="945"/>
            </a:xfrm>
            <a:custGeom>
              <a:avLst/>
              <a:gdLst>
                <a:gd name="G0" fmla="+- 1705 0 0"/>
                <a:gd name="G1" fmla="+- 21600 0 1705"/>
                <a:gd name="G2" fmla="+- 21600 0 170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05" y="10800"/>
                  </a:moveTo>
                  <a:cubicBezTo>
                    <a:pt x="1705" y="15823"/>
                    <a:pt x="5777" y="19895"/>
                    <a:pt x="10800" y="19895"/>
                  </a:cubicBezTo>
                  <a:cubicBezTo>
                    <a:pt x="15823" y="19895"/>
                    <a:pt x="19895" y="15823"/>
                    <a:pt x="19895" y="10800"/>
                  </a:cubicBezTo>
                  <a:cubicBezTo>
                    <a:pt x="19895" y="5777"/>
                    <a:pt x="15823" y="1705"/>
                    <a:pt x="10800" y="1705"/>
                  </a:cubicBezTo>
                  <a:cubicBezTo>
                    <a:pt x="5777" y="1705"/>
                    <a:pt x="1705" y="5777"/>
                    <a:pt x="1705" y="10800"/>
                  </a:cubicBezTo>
                  <a:close/>
                </a:path>
              </a:pathLst>
            </a:custGeom>
            <a:solidFill>
              <a:srgbClr val="4F81BD"/>
            </a:solidFill>
            <a:ln w="38100">
              <a:solidFill>
                <a:srgbClr val="F2F2F2"/>
              </a:solidFill>
              <a:round/>
              <a:headEnd/>
              <a:tailEnd/>
            </a:ln>
            <a:effectLst>
              <a:outerShdw dist="28398" dir="3806097" algn="ctr" rotWithShape="0">
                <a:srgbClr val="243F60">
                  <a:alpha val="50000"/>
                </a:srgbClr>
              </a:outerShdw>
            </a:effectLst>
          </p:spPr>
          <p:txBody>
            <a:bodyPr/>
            <a:lstStyle/>
            <a:p>
              <a:pPr>
                <a:defRPr/>
              </a:pPr>
              <a:endParaRPr lang="en-SG"/>
            </a:p>
          </p:txBody>
        </p:sp>
        <p:sp>
          <p:nvSpPr>
            <p:cNvPr id="21512" name="AutoShape 8"/>
            <p:cNvSpPr>
              <a:spLocks noChangeArrowheads="1"/>
            </p:cNvSpPr>
            <p:nvPr/>
          </p:nvSpPr>
          <p:spPr bwMode="auto">
            <a:xfrm>
              <a:off x="7650" y="2115"/>
              <a:ext cx="1425" cy="945"/>
            </a:xfrm>
            <a:custGeom>
              <a:avLst/>
              <a:gdLst>
                <a:gd name="G0" fmla="+- 1705 0 0"/>
                <a:gd name="G1" fmla="+- 21600 0 1705"/>
                <a:gd name="G2" fmla="+- 21600 0 170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05" y="10800"/>
                  </a:moveTo>
                  <a:cubicBezTo>
                    <a:pt x="1705" y="15823"/>
                    <a:pt x="5777" y="19895"/>
                    <a:pt x="10800" y="19895"/>
                  </a:cubicBezTo>
                  <a:cubicBezTo>
                    <a:pt x="15823" y="19895"/>
                    <a:pt x="19895" y="15823"/>
                    <a:pt x="19895" y="10800"/>
                  </a:cubicBezTo>
                  <a:cubicBezTo>
                    <a:pt x="19895" y="5777"/>
                    <a:pt x="15823" y="1705"/>
                    <a:pt x="10800" y="1705"/>
                  </a:cubicBezTo>
                  <a:cubicBezTo>
                    <a:pt x="5777" y="1705"/>
                    <a:pt x="1705" y="5777"/>
                    <a:pt x="1705" y="10800"/>
                  </a:cubicBezTo>
                  <a:close/>
                </a:path>
              </a:pathLst>
            </a:custGeom>
            <a:solidFill>
              <a:srgbClr val="4F81BD"/>
            </a:solidFill>
            <a:ln w="38100">
              <a:solidFill>
                <a:srgbClr val="F2F2F2"/>
              </a:solidFill>
              <a:round/>
              <a:headEnd/>
              <a:tailEnd/>
            </a:ln>
            <a:effectLst>
              <a:outerShdw dist="28398" dir="3806097" algn="ctr" rotWithShape="0">
                <a:srgbClr val="243F60">
                  <a:alpha val="50000"/>
                </a:srgbClr>
              </a:outerShdw>
            </a:effectLst>
          </p:spPr>
          <p:txBody>
            <a:bodyPr/>
            <a:lstStyle/>
            <a:p>
              <a:pPr>
                <a:defRPr/>
              </a:pPr>
              <a:endParaRPr lang="en-SG"/>
            </a:p>
          </p:txBody>
        </p:sp>
        <p:sp>
          <p:nvSpPr>
            <p:cNvPr id="21513" name="AutoShape 9"/>
            <p:cNvSpPr>
              <a:spLocks noChangeArrowheads="1"/>
            </p:cNvSpPr>
            <p:nvPr/>
          </p:nvSpPr>
          <p:spPr bwMode="auto">
            <a:xfrm>
              <a:off x="8655" y="2115"/>
              <a:ext cx="1425" cy="945"/>
            </a:xfrm>
            <a:custGeom>
              <a:avLst/>
              <a:gdLst>
                <a:gd name="G0" fmla="+- 1705 0 0"/>
                <a:gd name="G1" fmla="+- 21600 0 1705"/>
                <a:gd name="G2" fmla="+- 21600 0 1705"/>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05" y="10800"/>
                  </a:moveTo>
                  <a:cubicBezTo>
                    <a:pt x="1705" y="15823"/>
                    <a:pt x="5777" y="19895"/>
                    <a:pt x="10800" y="19895"/>
                  </a:cubicBezTo>
                  <a:cubicBezTo>
                    <a:pt x="15823" y="19895"/>
                    <a:pt x="19895" y="15823"/>
                    <a:pt x="19895" y="10800"/>
                  </a:cubicBezTo>
                  <a:cubicBezTo>
                    <a:pt x="19895" y="5777"/>
                    <a:pt x="15823" y="1705"/>
                    <a:pt x="10800" y="1705"/>
                  </a:cubicBezTo>
                  <a:cubicBezTo>
                    <a:pt x="5777" y="1705"/>
                    <a:pt x="1705" y="5777"/>
                    <a:pt x="1705" y="10800"/>
                  </a:cubicBezTo>
                  <a:close/>
                </a:path>
              </a:pathLst>
            </a:custGeom>
            <a:solidFill>
              <a:srgbClr val="4F81BD"/>
            </a:solidFill>
            <a:ln w="38100">
              <a:solidFill>
                <a:srgbClr val="F2F2F2"/>
              </a:solidFill>
              <a:round/>
              <a:headEnd/>
              <a:tailEnd/>
            </a:ln>
            <a:effectLst>
              <a:outerShdw dist="28398" dir="3806097" algn="ctr" rotWithShape="0">
                <a:srgbClr val="243F60">
                  <a:alpha val="50000"/>
                </a:srgbClr>
              </a:outerShdw>
            </a:effectLst>
          </p:spPr>
          <p:txBody>
            <a:bodyPr/>
            <a:lstStyle/>
            <a:p>
              <a:pPr>
                <a:defRPr/>
              </a:pPr>
              <a:endParaRPr lang="en-SG"/>
            </a:p>
          </p:txBody>
        </p:sp>
      </p:grpSp>
      <p:sp>
        <p:nvSpPr>
          <p:cNvPr id="14"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
        <p:nvSpPr>
          <p:cNvPr id="15" name="Rectangle 3"/>
          <p:cNvSpPr txBox="1">
            <a:spLocks noChangeArrowheads="1"/>
          </p:cNvSpPr>
          <p:nvPr/>
        </p:nvSpPr>
        <p:spPr bwMode="auto">
          <a:xfrm>
            <a:off x="609600" y="4876800"/>
            <a:ext cx="8229600" cy="1524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defRPr/>
            </a:pPr>
            <a:r>
              <a:rPr kumimoji="0" lang="en-GB" sz="3000" b="0" i="0" u="none" strike="noStrike" kern="0" cap="none" spc="0" normalizeH="0" baseline="0" noProof="0" dirty="0" smtClean="0">
                <a:ln>
                  <a:noFill/>
                </a:ln>
                <a:solidFill>
                  <a:srgbClr val="C00000"/>
                </a:solidFill>
                <a:effectLst/>
                <a:uLnTx/>
                <a:uFillTx/>
                <a:latin typeface="+mn-lt"/>
                <a:ea typeface="+mn-ea"/>
                <a:cs typeface="+mn-cs"/>
              </a:rPr>
              <a:t>How should the traveller cut up the chain </a:t>
            </a:r>
            <a:r>
              <a:rPr kumimoji="0" lang="en-GB" sz="3000" b="0" i="0" u="none" strike="noStrike" kern="0" cap="none" spc="0" normalizeH="0" baseline="0" noProof="0" dirty="0" smtClean="0">
                <a:ln>
                  <a:noFill/>
                </a:ln>
                <a:solidFill>
                  <a:schemeClr val="tx1"/>
                </a:solidFill>
                <a:effectLst/>
                <a:uLnTx/>
                <a:uFillTx/>
                <a:latin typeface="+mn-lt"/>
                <a:ea typeface="+mn-ea"/>
                <a:cs typeface="+mn-cs"/>
              </a:rPr>
              <a:t>in order to settle accounts with the innkeeper on a daily basis?</a:t>
            </a:r>
            <a:endParaRPr kumimoji="0" lang="en-US" sz="30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437">
                                            <p:txEl>
                                              <p:pRg st="0" end="0"/>
                                            </p:txEl>
                                          </p:spTgt>
                                        </p:tgtEl>
                                        <p:attrNameLst>
                                          <p:attrName>style.visibility</p:attrName>
                                        </p:attrNameLst>
                                      </p:cBhvr>
                                      <p:to>
                                        <p:strVal val="visible"/>
                                      </p:to>
                                    </p:set>
                                    <p:animEffect transition="in" filter="dissolve">
                                      <p:cBhvr>
                                        <p:cTn id="7" dur="500"/>
                                        <p:tgtEl>
                                          <p:spTgt spid="18437">
                                            <p:txEl>
                                              <p:pRg st="0" end="0"/>
                                            </p:txEl>
                                          </p:spTgt>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blinds(horizontal)">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15">
                                            <p:txEl>
                                              <p:pRg st="0" end="0"/>
                                            </p:txEl>
                                          </p:spTgt>
                                        </p:tgtEl>
                                        <p:attrNameLst>
                                          <p:attrName>style.visibility</p:attrName>
                                        </p:attrNameLst>
                                      </p:cBhvr>
                                      <p:to>
                                        <p:strVal val="visible"/>
                                      </p:to>
                                    </p:set>
                                    <p:animEffect transition="in" filter="dissolve">
                                      <p:cBhvr>
                                        <p:cTn id="16"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build="p"/>
      <p:bldP spid="1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0"/>
          </p:nvPr>
        </p:nvSpPr>
        <p:spPr>
          <a:noFill/>
        </p:spPr>
        <p:txBody>
          <a:bodyPr/>
          <a:lstStyle/>
          <a:p>
            <a:fld id="{FA989C93-5EAE-4E58-9F89-CD8F2E7CA887}" type="slidenum">
              <a:rPr lang="en-US" smtClean="0"/>
              <a:pPr/>
              <a:t>9</a:t>
            </a:fld>
            <a:endParaRPr lang="en-US" smtClean="0"/>
          </a:p>
        </p:txBody>
      </p:sp>
      <p:sp>
        <p:nvSpPr>
          <p:cNvPr id="22532" name="Rectangle 2"/>
          <p:cNvSpPr>
            <a:spLocks noGrp="1" noChangeArrowheads="1"/>
          </p:cNvSpPr>
          <p:nvPr>
            <p:ph type="title"/>
          </p:nvPr>
        </p:nvSpPr>
        <p:spPr/>
        <p:txBody>
          <a:bodyPr/>
          <a:lstStyle/>
          <a:p>
            <a:pPr eaLnBrk="1" hangingPunct="1"/>
            <a:r>
              <a:rPr lang="en-US" dirty="0" smtClean="0">
                <a:solidFill>
                  <a:srgbClr val="6600CC"/>
                </a:solidFill>
              </a:rPr>
              <a:t>Warm-up #5: Dominoes</a:t>
            </a:r>
          </a:p>
        </p:txBody>
      </p:sp>
      <p:sp>
        <p:nvSpPr>
          <p:cNvPr id="22533" name="Rectangle 3"/>
          <p:cNvSpPr>
            <a:spLocks noGrp="1" noChangeArrowheads="1"/>
          </p:cNvSpPr>
          <p:nvPr>
            <p:ph type="body" idx="1"/>
          </p:nvPr>
        </p:nvSpPr>
        <p:spPr>
          <a:xfrm>
            <a:off x="457200" y="1143000"/>
            <a:ext cx="8229600" cy="1905000"/>
          </a:xfrm>
        </p:spPr>
        <p:txBody>
          <a:bodyPr/>
          <a:lstStyle/>
          <a:p>
            <a:r>
              <a:rPr lang="en-GB" sz="2400" dirty="0" smtClean="0"/>
              <a:t>Figure 1 below shows a domino and Figure 2 shows a 4</a:t>
            </a:r>
            <a:r>
              <a:rPr lang="en-GB" sz="2400" dirty="0" smtClean="0">
                <a:sym typeface="Symbol" pitchFamily="18" charset="2"/>
              </a:rPr>
              <a:t></a:t>
            </a:r>
            <a:r>
              <a:rPr lang="en-GB" sz="2400" dirty="0" smtClean="0"/>
              <a:t>4 board with two squares at opposite corners removed. How do you show that it is </a:t>
            </a:r>
            <a:r>
              <a:rPr lang="en-GB" sz="2400" dirty="0" smtClean="0">
                <a:solidFill>
                  <a:srgbClr val="C00000"/>
                </a:solidFill>
              </a:rPr>
              <a:t>not possible to cover this board completely with dominoes</a:t>
            </a:r>
            <a:r>
              <a:rPr lang="en-GB" sz="2400" dirty="0" smtClean="0"/>
              <a:t>?  </a:t>
            </a:r>
            <a:endParaRPr lang="en-SG" sz="2400" dirty="0" smtClean="0"/>
          </a:p>
        </p:txBody>
      </p:sp>
      <p:grpSp>
        <p:nvGrpSpPr>
          <p:cNvPr id="29" name="Group 28"/>
          <p:cNvGrpSpPr/>
          <p:nvPr/>
        </p:nvGrpSpPr>
        <p:grpSpPr>
          <a:xfrm>
            <a:off x="2286000" y="2743289"/>
            <a:ext cx="4495800" cy="2046625"/>
            <a:chOff x="2286000" y="2743289"/>
            <a:chExt cx="4495800" cy="2046625"/>
          </a:xfrm>
        </p:grpSpPr>
        <p:grpSp>
          <p:nvGrpSpPr>
            <p:cNvPr id="22536" name="Group 40"/>
            <p:cNvGrpSpPr>
              <a:grpSpLocks/>
            </p:cNvGrpSpPr>
            <p:nvPr/>
          </p:nvGrpSpPr>
          <p:grpSpPr bwMode="auto">
            <a:xfrm>
              <a:off x="2838450" y="2895600"/>
              <a:ext cx="800100" cy="380881"/>
              <a:chOff x="2971800" y="3352800"/>
              <a:chExt cx="609600" cy="304800"/>
            </a:xfrm>
          </p:grpSpPr>
          <p:sp>
            <p:nvSpPr>
              <p:cNvPr id="22554" name="Rectangle 23"/>
              <p:cNvSpPr>
                <a:spLocks noChangeArrowheads="1"/>
              </p:cNvSpPr>
              <p:nvPr/>
            </p:nvSpPr>
            <p:spPr bwMode="auto">
              <a:xfrm>
                <a:off x="2971800" y="3352800"/>
                <a:ext cx="304800" cy="304800"/>
              </a:xfrm>
              <a:prstGeom prst="rect">
                <a:avLst/>
              </a:prstGeom>
              <a:solidFill>
                <a:srgbClr val="FFFF99"/>
              </a:solidFill>
              <a:ln w="9525" algn="ctr">
                <a:solidFill>
                  <a:schemeClr val="tx1"/>
                </a:solidFill>
                <a:round/>
                <a:headEnd/>
                <a:tailEnd type="stealth" w="med" len="med"/>
              </a:ln>
            </p:spPr>
            <p:txBody>
              <a:bodyPr>
                <a:spAutoFit/>
              </a:bodyPr>
              <a:lstStyle/>
              <a:p>
                <a:endParaRPr lang="en-SG"/>
              </a:p>
            </p:txBody>
          </p:sp>
          <p:sp>
            <p:nvSpPr>
              <p:cNvPr id="22555" name="Rectangle 24"/>
              <p:cNvSpPr>
                <a:spLocks noChangeArrowheads="1"/>
              </p:cNvSpPr>
              <p:nvPr/>
            </p:nvSpPr>
            <p:spPr bwMode="auto">
              <a:xfrm>
                <a:off x="3276600" y="3352800"/>
                <a:ext cx="304800" cy="304800"/>
              </a:xfrm>
              <a:prstGeom prst="rect">
                <a:avLst/>
              </a:prstGeom>
              <a:solidFill>
                <a:srgbClr val="FFFF99"/>
              </a:solidFill>
              <a:ln w="9525" algn="ctr">
                <a:solidFill>
                  <a:schemeClr val="tx1"/>
                </a:solidFill>
                <a:round/>
                <a:headEnd/>
                <a:tailEnd type="stealth" w="med" len="med"/>
              </a:ln>
            </p:spPr>
            <p:txBody>
              <a:bodyPr>
                <a:spAutoFit/>
              </a:bodyPr>
              <a:lstStyle/>
              <a:p>
                <a:endParaRPr lang="en-SG"/>
              </a:p>
            </p:txBody>
          </p:sp>
        </p:grpSp>
        <p:grpSp>
          <p:nvGrpSpPr>
            <p:cNvPr id="22537" name="Group 39"/>
            <p:cNvGrpSpPr>
              <a:grpSpLocks/>
            </p:cNvGrpSpPr>
            <p:nvPr/>
          </p:nvGrpSpPr>
          <p:grpSpPr bwMode="auto">
            <a:xfrm>
              <a:off x="4781550" y="2743289"/>
              <a:ext cx="1600200" cy="1523911"/>
              <a:chOff x="5486400" y="3352800"/>
              <a:chExt cx="1219200" cy="1219200"/>
            </a:xfrm>
          </p:grpSpPr>
          <p:sp>
            <p:nvSpPr>
              <p:cNvPr id="22540" name="Rectangle 25"/>
              <p:cNvSpPr>
                <a:spLocks noChangeArrowheads="1"/>
              </p:cNvSpPr>
              <p:nvPr/>
            </p:nvSpPr>
            <p:spPr bwMode="auto">
              <a:xfrm>
                <a:off x="5486400" y="33528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41" name="Rectangle 26"/>
              <p:cNvSpPr>
                <a:spLocks noChangeArrowheads="1"/>
              </p:cNvSpPr>
              <p:nvPr/>
            </p:nvSpPr>
            <p:spPr bwMode="auto">
              <a:xfrm>
                <a:off x="5791200" y="33528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42" name="Rectangle 27"/>
              <p:cNvSpPr>
                <a:spLocks noChangeArrowheads="1"/>
              </p:cNvSpPr>
              <p:nvPr/>
            </p:nvSpPr>
            <p:spPr bwMode="auto">
              <a:xfrm>
                <a:off x="6096000" y="33528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43" name="Rectangle 28"/>
              <p:cNvSpPr>
                <a:spLocks noChangeArrowheads="1"/>
              </p:cNvSpPr>
              <p:nvPr/>
            </p:nvSpPr>
            <p:spPr bwMode="auto">
              <a:xfrm>
                <a:off x="5486400" y="36576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44" name="Rectangle 29"/>
              <p:cNvSpPr>
                <a:spLocks noChangeArrowheads="1"/>
              </p:cNvSpPr>
              <p:nvPr/>
            </p:nvSpPr>
            <p:spPr bwMode="auto">
              <a:xfrm>
                <a:off x="5791200" y="36576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45" name="Rectangle 30"/>
              <p:cNvSpPr>
                <a:spLocks noChangeArrowheads="1"/>
              </p:cNvSpPr>
              <p:nvPr/>
            </p:nvSpPr>
            <p:spPr bwMode="auto">
              <a:xfrm>
                <a:off x="6096000" y="36576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46" name="Rectangle 31"/>
              <p:cNvSpPr>
                <a:spLocks noChangeArrowheads="1"/>
              </p:cNvSpPr>
              <p:nvPr/>
            </p:nvSpPr>
            <p:spPr bwMode="auto">
              <a:xfrm>
                <a:off x="6400800" y="36576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47" name="Rectangle 32"/>
              <p:cNvSpPr>
                <a:spLocks noChangeArrowheads="1"/>
              </p:cNvSpPr>
              <p:nvPr/>
            </p:nvSpPr>
            <p:spPr bwMode="auto">
              <a:xfrm>
                <a:off x="5486400" y="39624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48" name="Rectangle 33"/>
              <p:cNvSpPr>
                <a:spLocks noChangeArrowheads="1"/>
              </p:cNvSpPr>
              <p:nvPr/>
            </p:nvSpPr>
            <p:spPr bwMode="auto">
              <a:xfrm>
                <a:off x="5791200" y="39624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49" name="Rectangle 34"/>
              <p:cNvSpPr>
                <a:spLocks noChangeArrowheads="1"/>
              </p:cNvSpPr>
              <p:nvPr/>
            </p:nvSpPr>
            <p:spPr bwMode="auto">
              <a:xfrm>
                <a:off x="6096000" y="39624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50" name="Rectangle 35"/>
              <p:cNvSpPr>
                <a:spLocks noChangeArrowheads="1"/>
              </p:cNvSpPr>
              <p:nvPr/>
            </p:nvSpPr>
            <p:spPr bwMode="auto">
              <a:xfrm>
                <a:off x="6400800" y="39624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51" name="Rectangle 36"/>
              <p:cNvSpPr>
                <a:spLocks noChangeArrowheads="1"/>
              </p:cNvSpPr>
              <p:nvPr/>
            </p:nvSpPr>
            <p:spPr bwMode="auto">
              <a:xfrm>
                <a:off x="5791200" y="42672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52" name="Rectangle 37"/>
              <p:cNvSpPr>
                <a:spLocks noChangeArrowheads="1"/>
              </p:cNvSpPr>
              <p:nvPr/>
            </p:nvSpPr>
            <p:spPr bwMode="auto">
              <a:xfrm>
                <a:off x="6096000" y="42672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sp>
            <p:nvSpPr>
              <p:cNvPr id="22553" name="Rectangle 38"/>
              <p:cNvSpPr>
                <a:spLocks noChangeArrowheads="1"/>
              </p:cNvSpPr>
              <p:nvPr/>
            </p:nvSpPr>
            <p:spPr bwMode="auto">
              <a:xfrm>
                <a:off x="6400800" y="4267200"/>
                <a:ext cx="304800" cy="304800"/>
              </a:xfrm>
              <a:prstGeom prst="rect">
                <a:avLst/>
              </a:prstGeom>
              <a:solidFill>
                <a:schemeClr val="bg1"/>
              </a:solidFill>
              <a:ln w="9525" algn="ctr">
                <a:solidFill>
                  <a:schemeClr val="tx1"/>
                </a:solidFill>
                <a:round/>
                <a:headEnd/>
                <a:tailEnd type="stealth" w="med" len="med"/>
              </a:ln>
            </p:spPr>
            <p:txBody>
              <a:bodyPr>
                <a:spAutoFit/>
              </a:bodyPr>
              <a:lstStyle/>
              <a:p>
                <a:endParaRPr lang="en-SG"/>
              </a:p>
            </p:txBody>
          </p:sp>
        </p:grpSp>
        <p:sp>
          <p:nvSpPr>
            <p:cNvPr id="22538" name="TextBox 41"/>
            <p:cNvSpPr txBox="1">
              <a:spLocks noChangeArrowheads="1"/>
            </p:cNvSpPr>
            <p:nvPr/>
          </p:nvSpPr>
          <p:spPr bwMode="auto">
            <a:xfrm>
              <a:off x="2286000" y="3428821"/>
              <a:ext cx="1905000" cy="307777"/>
            </a:xfrm>
            <a:prstGeom prst="rect">
              <a:avLst/>
            </a:prstGeom>
            <a:noFill/>
            <a:ln w="9525">
              <a:noFill/>
              <a:miter lim="800000"/>
              <a:headEnd/>
              <a:tailEnd/>
            </a:ln>
          </p:spPr>
          <p:txBody>
            <a:bodyPr wrap="square">
              <a:spAutoFit/>
            </a:bodyPr>
            <a:lstStyle/>
            <a:p>
              <a:pPr algn="ctr"/>
              <a:r>
                <a:rPr lang="en-US" sz="1400" dirty="0"/>
                <a:t>Figure 1. A domino.</a:t>
              </a:r>
              <a:endParaRPr lang="en-SG" sz="1400" dirty="0"/>
            </a:p>
          </p:txBody>
        </p:sp>
        <p:sp>
          <p:nvSpPr>
            <p:cNvPr id="22539" name="TextBox 42"/>
            <p:cNvSpPr txBox="1">
              <a:spLocks noChangeArrowheads="1"/>
            </p:cNvSpPr>
            <p:nvPr/>
          </p:nvSpPr>
          <p:spPr bwMode="auto">
            <a:xfrm>
              <a:off x="4381500" y="4266694"/>
              <a:ext cx="2400300" cy="523220"/>
            </a:xfrm>
            <a:prstGeom prst="rect">
              <a:avLst/>
            </a:prstGeom>
            <a:noFill/>
            <a:ln w="9525">
              <a:noFill/>
              <a:miter lim="800000"/>
              <a:headEnd/>
              <a:tailEnd/>
            </a:ln>
          </p:spPr>
          <p:txBody>
            <a:bodyPr wrap="square">
              <a:spAutoFit/>
            </a:bodyPr>
            <a:lstStyle/>
            <a:p>
              <a:r>
                <a:rPr lang="en-US" sz="1400" dirty="0"/>
                <a:t>Figure 2. A 4</a:t>
              </a:r>
              <a:r>
                <a:rPr lang="en-GB" sz="1400" dirty="0">
                  <a:sym typeface="Symbol" pitchFamily="18" charset="2"/>
                </a:rPr>
                <a:t></a:t>
              </a:r>
              <a:r>
                <a:rPr lang="en-US" sz="1400" dirty="0"/>
                <a:t>4 board with 2 corner squares removed.</a:t>
              </a:r>
              <a:endParaRPr lang="en-SG" sz="1400" dirty="0"/>
            </a:p>
          </p:txBody>
        </p:sp>
      </p:grpSp>
      <p:sp>
        <p:nvSpPr>
          <p:cNvPr id="46" name="Rectangle 3"/>
          <p:cNvSpPr txBox="1">
            <a:spLocks noChangeArrowheads="1"/>
          </p:cNvSpPr>
          <p:nvPr/>
        </p:nvSpPr>
        <p:spPr bwMode="auto">
          <a:xfrm>
            <a:off x="457200" y="4953000"/>
            <a:ext cx="8229600" cy="1447800"/>
          </a:xfrm>
          <a:prstGeom prst="rect">
            <a:avLst/>
          </a:prstGeom>
          <a:noFill/>
          <a:ln w="9525">
            <a:noFill/>
            <a:miter lim="800000"/>
            <a:headEnd/>
            <a:tailEnd/>
          </a:ln>
        </p:spPr>
        <p:txBody>
          <a:bodyPr/>
          <a:lstStyle/>
          <a:p>
            <a:pPr marL="355600" indent="-355600">
              <a:spcAft>
                <a:spcPts val="600"/>
              </a:spcAft>
              <a:buFont typeface="Wingdings" pitchFamily="2" charset="2"/>
              <a:buChar char="§"/>
              <a:tabLst>
                <a:tab pos="355600" algn="l"/>
              </a:tabLst>
              <a:defRPr/>
            </a:pPr>
            <a:r>
              <a:rPr lang="en-GB" sz="2000" i="1" dirty="0"/>
              <a:t>General case:</a:t>
            </a:r>
            <a:r>
              <a:rPr lang="en-GB" sz="2000" dirty="0"/>
              <a:t> How do you show the same for an </a:t>
            </a:r>
            <a:r>
              <a:rPr lang="en-GB" sz="2000" i="1" dirty="0" err="1"/>
              <a:t>n</a:t>
            </a:r>
            <a:r>
              <a:rPr lang="en-GB" sz="2000" dirty="0" err="1">
                <a:sym typeface="Symbol"/>
              </a:rPr>
              <a:t></a:t>
            </a:r>
            <a:r>
              <a:rPr lang="en-GB" sz="2000" i="1" dirty="0" err="1"/>
              <a:t>n</a:t>
            </a:r>
            <a:r>
              <a:rPr lang="en-GB" sz="2000" dirty="0"/>
              <a:t> board with the two squares at opposite corners removed, where </a:t>
            </a:r>
            <a:r>
              <a:rPr lang="en-GB" sz="2000" i="1" dirty="0"/>
              <a:t>n</a:t>
            </a:r>
            <a:r>
              <a:rPr lang="en-GB" sz="2000" dirty="0"/>
              <a:t> is even?</a:t>
            </a:r>
          </a:p>
          <a:p>
            <a:pPr marL="355600" indent="-355600">
              <a:buFont typeface="Wingdings" pitchFamily="2" charset="2"/>
              <a:buChar char="§"/>
              <a:tabLst>
                <a:tab pos="355600" algn="l"/>
              </a:tabLst>
              <a:defRPr/>
            </a:pPr>
            <a:r>
              <a:rPr lang="en-GB" sz="2000" i="1" dirty="0"/>
              <a:t>Special case:</a:t>
            </a:r>
            <a:r>
              <a:rPr lang="en-GB" sz="2000" dirty="0"/>
              <a:t> How do you show the same for an </a:t>
            </a:r>
            <a:r>
              <a:rPr lang="en-GB" sz="2000" i="1" dirty="0" err="1"/>
              <a:t>n</a:t>
            </a:r>
            <a:r>
              <a:rPr lang="en-GB" sz="2000" dirty="0" err="1">
                <a:sym typeface="Symbol"/>
              </a:rPr>
              <a:t></a:t>
            </a:r>
            <a:r>
              <a:rPr lang="en-GB" sz="2000" i="1" dirty="0" err="1"/>
              <a:t>n</a:t>
            </a:r>
            <a:r>
              <a:rPr lang="en-GB" sz="2000" dirty="0"/>
              <a:t> board with the two squares at opposite corners removed, where </a:t>
            </a:r>
            <a:r>
              <a:rPr lang="en-GB" sz="2000" i="1" dirty="0"/>
              <a:t>n</a:t>
            </a:r>
            <a:r>
              <a:rPr lang="en-GB" sz="2000" dirty="0"/>
              <a:t> is odd?</a:t>
            </a:r>
            <a:endParaRPr lang="en-SG" sz="2000" dirty="0"/>
          </a:p>
          <a:p>
            <a:pPr>
              <a:defRPr/>
            </a:pPr>
            <a:endParaRPr lang="en-SG" sz="2000" dirty="0"/>
          </a:p>
        </p:txBody>
      </p:sp>
      <p:sp>
        <p:nvSpPr>
          <p:cNvPr id="28" name="Footer Placeholder 4"/>
          <p:cNvSpPr>
            <a:spLocks noGrp="1"/>
          </p:cNvSpPr>
          <p:nvPr>
            <p:ph type="ftr" sz="quarter" idx="11"/>
          </p:nvPr>
        </p:nvSpPr>
        <p:spPr>
          <a:xfrm>
            <a:off x="362308" y="6668217"/>
            <a:ext cx="2639683" cy="138025"/>
          </a:xfrm>
        </p:spPr>
        <p:txBody>
          <a:bodyPr/>
          <a:lstStyle/>
          <a:p>
            <a:r>
              <a:rPr lang="en-US" smtClean="0"/>
              <a:t>[A Peek at Programming, June 2010]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533">
                                            <p:txEl>
                                              <p:pRg st="0" end="0"/>
                                            </p:txEl>
                                          </p:spTgt>
                                        </p:tgtEl>
                                        <p:attrNameLst>
                                          <p:attrName>style.visibility</p:attrName>
                                        </p:attrNameLst>
                                      </p:cBhvr>
                                      <p:to>
                                        <p:strVal val="visible"/>
                                      </p:to>
                                    </p:set>
                                    <p:animEffect transition="in" filter="dissolve">
                                      <p:cBhvr>
                                        <p:cTn id="7" dur="500"/>
                                        <p:tgtEl>
                                          <p:spTgt spid="22533">
                                            <p:txEl>
                                              <p:pRg st="0" end="0"/>
                                            </p:txEl>
                                          </p:spTgt>
                                        </p:tgtEl>
                                      </p:cBhvr>
                                    </p:animEffect>
                                  </p:childTnLst>
                                </p:cTn>
                              </p:par>
                            </p:childTnLst>
                          </p:cTn>
                        </p:par>
                        <p:par>
                          <p:cTn id="8" fill="hold">
                            <p:stCondLst>
                              <p:cond delay="500"/>
                            </p:stCondLst>
                            <p:childTnLst>
                              <p:par>
                                <p:cTn id="9" presetID="5" presetClass="entr" presetSubtype="10" fill="hold" nodeType="after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checkerboard(across)">
                                      <p:cBhvr>
                                        <p:cTn id="11" dur="500"/>
                                        <p:tgtEl>
                                          <p:spTgt spid="29"/>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46">
                                            <p:txEl>
                                              <p:pRg st="0" end="0"/>
                                            </p:txEl>
                                          </p:spTgt>
                                        </p:tgtEl>
                                        <p:attrNameLst>
                                          <p:attrName>style.visibility</p:attrName>
                                        </p:attrNameLst>
                                      </p:cBhvr>
                                      <p:to>
                                        <p:strVal val="visible"/>
                                      </p:to>
                                    </p:set>
                                    <p:animEffect transition="in" filter="dissolve">
                                      <p:cBhvr>
                                        <p:cTn id="16" dur="500"/>
                                        <p:tgtEl>
                                          <p:spTgt spid="46">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46">
                                            <p:txEl>
                                              <p:pRg st="1" end="1"/>
                                            </p:txEl>
                                          </p:spTgt>
                                        </p:tgtEl>
                                        <p:attrNameLst>
                                          <p:attrName>style.visibility</p:attrName>
                                        </p:attrNameLst>
                                      </p:cBhvr>
                                      <p:to>
                                        <p:strVal val="visible"/>
                                      </p:to>
                                    </p:set>
                                    <p:animEffect transition="in" filter="dissolve">
                                      <p:cBhvr>
                                        <p:cTn id="21" dur="500"/>
                                        <p:tgtEl>
                                          <p:spTgt spid="4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3" grpId="0" build="p"/>
      <p:bldP spid="46" grpId="0" build="p"/>
    </p:bldLst>
  </p:timing>
</p:sld>
</file>

<file path=ppt/theme/theme1.xml><?xml version="1.0" encoding="utf-8"?>
<a:theme xmlns:a="http://schemas.openxmlformats.org/drawingml/2006/main" name=" Edge - CS1102C">
  <a:themeElements>
    <a:clrScheme name="Custom 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C00000"/>
      </a:hlink>
      <a:folHlink>
        <a:srgbClr val="CC99FF"/>
      </a:folHlink>
    </a:clrScheme>
    <a:fontScheme name=" Edge - CS1102C">
      <a:majorFont>
        <a:latin typeface="Garamond"/>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solidFill>
            <a:schemeClr val="tx1"/>
          </a:solidFill>
          <a:prstDash val="solid"/>
          <a:round/>
          <a:headEnd type="none" w="med" len="med"/>
          <a:tailEnd type="stealth"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SG"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rgbClr val="FFFF99"/>
        </a:solidFill>
        <a:ln w="9525" cap="flat" cmpd="sng" algn="ctr">
          <a:solidFill>
            <a:schemeClr val="tx1"/>
          </a:solidFill>
          <a:prstDash val="solid"/>
          <a:round/>
          <a:headEnd type="none" w="med" len="med"/>
          <a:tailEnd type="stealth"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SG"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 Edge - CS1102C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 Edge - CS1102C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 Edge - CS1102C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 Edge - CS1102C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 Edge - CS1102C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 Edge - CS1102C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 Edge - CS1102C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 Edge - CS1102C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 Edge - CS1102C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8010</TotalTime>
  <Words>2702</Words>
  <Application>Microsoft Office PowerPoint</Application>
  <PresentationFormat>On-screen Show (4:3)</PresentationFormat>
  <Paragraphs>594</Paragraphs>
  <Slides>48</Slides>
  <Notes>48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50" baseType="lpstr">
      <vt:lpstr> Edge - CS1102C</vt:lpstr>
      <vt:lpstr>Equation</vt:lpstr>
      <vt:lpstr>A Peek at Programming  or, problem solving in Computer Science</vt:lpstr>
      <vt:lpstr>Contents</vt:lpstr>
      <vt:lpstr>What is Computer Science?</vt:lpstr>
      <vt:lpstr>Problem Solving Exercises</vt:lpstr>
      <vt:lpstr>Warm-up #1: Glasses of milk</vt:lpstr>
      <vt:lpstr>Warm-up #2: Bear</vt:lpstr>
      <vt:lpstr>Warm-up #3: Mad scientist</vt:lpstr>
      <vt:lpstr>Warm-up #4: Silver chain</vt:lpstr>
      <vt:lpstr>Warm-up #5: Dominoes</vt:lpstr>
      <vt:lpstr>Warm-up #6: Triominoes</vt:lpstr>
      <vt:lpstr>Problem Solving Process (1/5)</vt:lpstr>
      <vt:lpstr>Problem Solving Process (2/5)</vt:lpstr>
      <vt:lpstr>Problem Solving Process (3/5)</vt:lpstr>
      <vt:lpstr>Problem Solving Process (4/5)</vt:lpstr>
      <vt:lpstr>Problem Solving Process (5/5)</vt:lpstr>
      <vt:lpstr>Algorithmic Problem Solving</vt:lpstr>
      <vt:lpstr>Programming</vt:lpstr>
      <vt:lpstr>A Java Program (Bingo.java)</vt:lpstr>
      <vt:lpstr>Another Java Program (Welcome.java)</vt:lpstr>
      <vt:lpstr>Control Structures </vt:lpstr>
      <vt:lpstr>Algorithm: Example #1</vt:lpstr>
      <vt:lpstr>Algorithm: Example #2</vt:lpstr>
      <vt:lpstr>Algorithm: Example #2 (cont.)</vt:lpstr>
      <vt:lpstr>Algorithm: Example #3</vt:lpstr>
      <vt:lpstr>Algorithmic Problem Solving #1: Maze</vt:lpstr>
      <vt:lpstr>Algorithmic Problem Solving #2: Sudoku</vt:lpstr>
      <vt:lpstr>Algorithmic Problem Solving #3: MasterMind (1/2)</vt:lpstr>
      <vt:lpstr>Algorithmic Problem Solving #3: MasterMind (2/2)</vt:lpstr>
      <vt:lpstr>Recursion</vt:lpstr>
      <vt:lpstr>Recursive Definitions</vt:lpstr>
      <vt:lpstr>Factorial</vt:lpstr>
      <vt:lpstr>Recursive Methods</vt:lpstr>
      <vt:lpstr>Recursive Method for Factorial</vt:lpstr>
      <vt:lpstr>Recursive Method for Factorial</vt:lpstr>
      <vt:lpstr>Exercise: North-East Paths (1/2) </vt:lpstr>
      <vt:lpstr>Exercise: North-East Paths (2/2) </vt:lpstr>
      <vt:lpstr>Towers of Hanoi (1/10)</vt:lpstr>
      <vt:lpstr>Towers of Hanoi (2/10)</vt:lpstr>
      <vt:lpstr>Towers of Hanoi (3/10)</vt:lpstr>
      <vt:lpstr>Towers of Hanoi (4/10)</vt:lpstr>
      <vt:lpstr>Towers of Hanoi (5/10)</vt:lpstr>
      <vt:lpstr>Towers of Hanoi (6/10)</vt:lpstr>
      <vt:lpstr>Towers of Hanoi (7/10)</vt:lpstr>
      <vt:lpstr>Towers of Hanoi (8/10)</vt:lpstr>
      <vt:lpstr>Towers of Hanoi (9/10)</vt:lpstr>
      <vt:lpstr>Towers of Hanoi (10/10)</vt:lpstr>
      <vt:lpstr>Books on Computer Science/Algorithms </vt:lpstr>
      <vt:lpstr>THE END</vt:lpstr>
    </vt:vector>
  </TitlesOfParts>
  <Company>NUS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Peek at Programming</dc:title>
  <dc:creator>Aaron Tan</dc:creator>
  <cp:lastModifiedBy>dcstantc</cp:lastModifiedBy>
  <cp:revision>591</cp:revision>
  <dcterms:created xsi:type="dcterms:W3CDTF">2004-05-08T05:49:45Z</dcterms:created>
  <dcterms:modified xsi:type="dcterms:W3CDTF">2010-06-28T00:03:43Z</dcterms:modified>
</cp:coreProperties>
</file>